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15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ags/tag16.xml" ContentType="application/vnd.openxmlformats-officedocument.presentationml.tags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tags/tag17.xml" ContentType="application/vnd.openxmlformats-officedocument.presentationml.tags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tags/tag18.xml" ContentType="application/vnd.openxmlformats-officedocument.presentationml.tags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tags/tag19.xml" ContentType="application/vnd.openxmlformats-officedocument.presentationml.tags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tags/tag20.xml" ContentType="application/vnd.openxmlformats-officedocument.presentationml.tags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104.xml" ContentType="application/vnd.openxmlformats-officedocument.presentationml.notesSlide+xml"/>
  <Override PartName="/ppt/notesSlides/notesSlide105.xml" ContentType="application/vnd.openxmlformats-officedocument.presentationml.notesSlide+xml"/>
  <Override PartName="/ppt/notesSlides/notesSlide106.xml" ContentType="application/vnd.openxmlformats-officedocument.presentationml.notesSlide+xml"/>
  <Override PartName="/ppt/notesSlides/notesSlide107.xml" ContentType="application/vnd.openxmlformats-officedocument.presentationml.notesSlide+xml"/>
  <Override PartName="/ppt/notesSlides/notesSlide108.xml" ContentType="application/vnd.openxmlformats-officedocument.presentationml.notesSlide+xml"/>
  <Override PartName="/ppt/notesSlides/notesSlide109.xml" ContentType="application/vnd.openxmlformats-officedocument.presentationml.notesSlide+xml"/>
  <Override PartName="/ppt/notesSlides/notesSlide110.xml" ContentType="application/vnd.openxmlformats-officedocument.presentationml.notesSlide+xml"/>
  <Override PartName="/ppt/notesSlides/notesSlide111.xml" ContentType="application/vnd.openxmlformats-officedocument.presentationml.notesSlide+xml"/>
  <Override PartName="/ppt/notesSlides/notesSlide112.xml" ContentType="application/vnd.openxmlformats-officedocument.presentationml.notesSlide+xml"/>
  <Override PartName="/ppt/notesSlides/notesSlide113.xml" ContentType="application/vnd.openxmlformats-officedocument.presentationml.notesSlide+xml"/>
  <Override PartName="/ppt/notesSlides/notesSlide114.xml" ContentType="application/vnd.openxmlformats-officedocument.presentationml.notesSlide+xml"/>
  <Override PartName="/ppt/notesSlides/notesSlide1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  <p:sldMasterId id="2147483714" r:id="rId5"/>
  </p:sldMasterIdLst>
  <p:notesMasterIdLst>
    <p:notesMasterId r:id="rId131"/>
  </p:notesMasterIdLst>
  <p:handoutMasterIdLst>
    <p:handoutMasterId r:id="rId132"/>
  </p:handoutMasterIdLst>
  <p:sldIdLst>
    <p:sldId id="257" r:id="rId6"/>
    <p:sldId id="214747109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147471090" r:id="rId17"/>
    <p:sldId id="2147471096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147471091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1" r:id="rId38"/>
    <p:sldId id="290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300" r:id="rId47"/>
    <p:sldId id="301" r:id="rId48"/>
    <p:sldId id="214747109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  <p:sldId id="311" r:id="rId58"/>
    <p:sldId id="312" r:id="rId59"/>
    <p:sldId id="313" r:id="rId60"/>
    <p:sldId id="314" r:id="rId61"/>
    <p:sldId id="315" r:id="rId62"/>
    <p:sldId id="316" r:id="rId63"/>
    <p:sldId id="384" r:id="rId64"/>
    <p:sldId id="385" r:id="rId65"/>
    <p:sldId id="317" r:id="rId66"/>
    <p:sldId id="318" r:id="rId67"/>
    <p:sldId id="386" r:id="rId68"/>
    <p:sldId id="387" r:id="rId69"/>
    <p:sldId id="319" r:id="rId70"/>
    <p:sldId id="320" r:id="rId71"/>
    <p:sldId id="322" r:id="rId72"/>
    <p:sldId id="323" r:id="rId73"/>
    <p:sldId id="324" r:id="rId74"/>
    <p:sldId id="325" r:id="rId75"/>
    <p:sldId id="2147471093" r:id="rId76"/>
    <p:sldId id="327" r:id="rId77"/>
    <p:sldId id="328" r:id="rId78"/>
    <p:sldId id="329" r:id="rId79"/>
    <p:sldId id="331" r:id="rId80"/>
    <p:sldId id="332" r:id="rId81"/>
    <p:sldId id="333" r:id="rId82"/>
    <p:sldId id="334" r:id="rId83"/>
    <p:sldId id="335" r:id="rId84"/>
    <p:sldId id="336" r:id="rId85"/>
    <p:sldId id="337" r:id="rId86"/>
    <p:sldId id="338" r:id="rId87"/>
    <p:sldId id="339" r:id="rId88"/>
    <p:sldId id="340" r:id="rId89"/>
    <p:sldId id="341" r:id="rId90"/>
    <p:sldId id="342" r:id="rId91"/>
    <p:sldId id="2147471094" r:id="rId92"/>
    <p:sldId id="344" r:id="rId93"/>
    <p:sldId id="345" r:id="rId94"/>
    <p:sldId id="346" r:id="rId95"/>
    <p:sldId id="347" r:id="rId96"/>
    <p:sldId id="348" r:id="rId97"/>
    <p:sldId id="349" r:id="rId98"/>
    <p:sldId id="383" r:id="rId99"/>
    <p:sldId id="350" r:id="rId100"/>
    <p:sldId id="351" r:id="rId101"/>
    <p:sldId id="352" r:id="rId102"/>
    <p:sldId id="353" r:id="rId103"/>
    <p:sldId id="354" r:id="rId104"/>
    <p:sldId id="355" r:id="rId105"/>
    <p:sldId id="356" r:id="rId106"/>
    <p:sldId id="357" r:id="rId107"/>
    <p:sldId id="358" r:id="rId108"/>
    <p:sldId id="359" r:id="rId109"/>
    <p:sldId id="2147471095" r:id="rId110"/>
    <p:sldId id="361" r:id="rId111"/>
    <p:sldId id="362" r:id="rId112"/>
    <p:sldId id="363" r:id="rId113"/>
    <p:sldId id="364" r:id="rId114"/>
    <p:sldId id="365" r:id="rId115"/>
    <p:sldId id="366" r:id="rId116"/>
    <p:sldId id="367" r:id="rId117"/>
    <p:sldId id="368" r:id="rId118"/>
    <p:sldId id="369" r:id="rId119"/>
    <p:sldId id="370" r:id="rId120"/>
    <p:sldId id="371" r:id="rId121"/>
    <p:sldId id="372" r:id="rId122"/>
    <p:sldId id="375" r:id="rId123"/>
    <p:sldId id="377" r:id="rId124"/>
    <p:sldId id="378" r:id="rId125"/>
    <p:sldId id="379" r:id="rId126"/>
    <p:sldId id="380" r:id="rId127"/>
    <p:sldId id="381" r:id="rId128"/>
    <p:sldId id="376" r:id="rId129"/>
    <p:sldId id="382" r:id="rId130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0342"/>
    <a:srgbClr val="3B3C3C"/>
    <a:srgbClr val="BD920E"/>
    <a:srgbClr val="FFCD38"/>
    <a:srgbClr val="7D6009"/>
    <a:srgbClr val="DE12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6280" autoAdjust="0"/>
    <p:restoredTop sz="91884" autoAdjust="0"/>
  </p:normalViewPr>
  <p:slideViewPr>
    <p:cSldViewPr snapToGrid="0">
      <p:cViewPr varScale="1">
        <p:scale>
          <a:sx n="103" d="100"/>
          <a:sy n="103" d="100"/>
        </p:scale>
        <p:origin x="376" y="18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10483"/>
    </p:cViewPr>
    <p:sldLst>
      <p:sld r:id="rId1" collapse="1"/>
      <p:sld r:id="rId2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-1685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2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63" Type="http://schemas.openxmlformats.org/officeDocument/2006/relationships/slide" Target="slides/slide58.xml"/><Relationship Id="rId84" Type="http://schemas.openxmlformats.org/officeDocument/2006/relationships/slide" Target="slides/slide79.xml"/><Relationship Id="rId16" Type="http://schemas.openxmlformats.org/officeDocument/2006/relationships/slide" Target="slides/slide11.xml"/><Relationship Id="rId107" Type="http://schemas.openxmlformats.org/officeDocument/2006/relationships/slide" Target="slides/slide102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102" Type="http://schemas.openxmlformats.org/officeDocument/2006/relationships/slide" Target="slides/slide97.xml"/><Relationship Id="rId123" Type="http://schemas.openxmlformats.org/officeDocument/2006/relationships/slide" Target="slides/slide118.xml"/><Relationship Id="rId128" Type="http://schemas.openxmlformats.org/officeDocument/2006/relationships/slide" Target="slides/slide123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85.xml"/><Relationship Id="rId95" Type="http://schemas.openxmlformats.org/officeDocument/2006/relationships/slide" Target="slides/slide90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113" Type="http://schemas.openxmlformats.org/officeDocument/2006/relationships/slide" Target="slides/slide108.xml"/><Relationship Id="rId118" Type="http://schemas.openxmlformats.org/officeDocument/2006/relationships/slide" Target="slides/slide113.xml"/><Relationship Id="rId134" Type="http://schemas.openxmlformats.org/officeDocument/2006/relationships/viewProps" Target="viewProps.xml"/><Relationship Id="rId80" Type="http://schemas.openxmlformats.org/officeDocument/2006/relationships/slide" Target="slides/slide75.xml"/><Relationship Id="rId85" Type="http://schemas.openxmlformats.org/officeDocument/2006/relationships/slide" Target="slides/slide80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59" Type="http://schemas.openxmlformats.org/officeDocument/2006/relationships/slide" Target="slides/slide54.xml"/><Relationship Id="rId103" Type="http://schemas.openxmlformats.org/officeDocument/2006/relationships/slide" Target="slides/slide98.xml"/><Relationship Id="rId108" Type="http://schemas.openxmlformats.org/officeDocument/2006/relationships/slide" Target="slides/slide103.xml"/><Relationship Id="rId124" Type="http://schemas.openxmlformats.org/officeDocument/2006/relationships/slide" Target="slides/slide119.xml"/><Relationship Id="rId129" Type="http://schemas.openxmlformats.org/officeDocument/2006/relationships/slide" Target="slides/slide124.xml"/><Relationship Id="rId54" Type="http://schemas.openxmlformats.org/officeDocument/2006/relationships/slide" Target="slides/slide49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91" Type="http://schemas.openxmlformats.org/officeDocument/2006/relationships/slide" Target="slides/slide86.xml"/><Relationship Id="rId96" Type="http://schemas.openxmlformats.org/officeDocument/2006/relationships/slide" Target="slides/slide9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49" Type="http://schemas.openxmlformats.org/officeDocument/2006/relationships/slide" Target="slides/slide44.xml"/><Relationship Id="rId114" Type="http://schemas.openxmlformats.org/officeDocument/2006/relationships/slide" Target="slides/slide109.xml"/><Relationship Id="rId119" Type="http://schemas.openxmlformats.org/officeDocument/2006/relationships/slide" Target="slides/slide114.xml"/><Relationship Id="rId44" Type="http://schemas.openxmlformats.org/officeDocument/2006/relationships/slide" Target="slides/slide39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81" Type="http://schemas.openxmlformats.org/officeDocument/2006/relationships/slide" Target="slides/slide76.xml"/><Relationship Id="rId86" Type="http://schemas.openxmlformats.org/officeDocument/2006/relationships/slide" Target="slides/slide81.xml"/><Relationship Id="rId130" Type="http://schemas.openxmlformats.org/officeDocument/2006/relationships/slide" Target="slides/slide125.xml"/><Relationship Id="rId135" Type="http://schemas.openxmlformats.org/officeDocument/2006/relationships/theme" Target="theme/theme1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109" Type="http://schemas.openxmlformats.org/officeDocument/2006/relationships/slide" Target="slides/slide10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97" Type="http://schemas.openxmlformats.org/officeDocument/2006/relationships/slide" Target="slides/slide92.xml"/><Relationship Id="rId104" Type="http://schemas.openxmlformats.org/officeDocument/2006/relationships/slide" Target="slides/slide99.xml"/><Relationship Id="rId120" Type="http://schemas.openxmlformats.org/officeDocument/2006/relationships/slide" Target="slides/slide115.xml"/><Relationship Id="rId125" Type="http://schemas.openxmlformats.org/officeDocument/2006/relationships/slide" Target="slides/slide120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92" Type="http://schemas.openxmlformats.org/officeDocument/2006/relationships/slide" Target="slides/slide87.xml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slide" Target="slides/slide82.xml"/><Relationship Id="rId110" Type="http://schemas.openxmlformats.org/officeDocument/2006/relationships/slide" Target="slides/slide105.xml"/><Relationship Id="rId115" Type="http://schemas.openxmlformats.org/officeDocument/2006/relationships/slide" Target="slides/slide110.xml"/><Relationship Id="rId131" Type="http://schemas.openxmlformats.org/officeDocument/2006/relationships/notesMaster" Target="notesMasters/notesMaster1.xml"/><Relationship Id="rId136" Type="http://schemas.openxmlformats.org/officeDocument/2006/relationships/tableStyles" Target="tableStyles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56" Type="http://schemas.openxmlformats.org/officeDocument/2006/relationships/slide" Target="slides/slide51.xml"/><Relationship Id="rId77" Type="http://schemas.openxmlformats.org/officeDocument/2006/relationships/slide" Target="slides/slide72.xml"/><Relationship Id="rId100" Type="http://schemas.openxmlformats.org/officeDocument/2006/relationships/slide" Target="slides/slide95.xml"/><Relationship Id="rId105" Type="http://schemas.openxmlformats.org/officeDocument/2006/relationships/slide" Target="slides/slide100.xml"/><Relationship Id="rId126" Type="http://schemas.openxmlformats.org/officeDocument/2006/relationships/slide" Target="slides/slide12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93" Type="http://schemas.openxmlformats.org/officeDocument/2006/relationships/slide" Target="slides/slide88.xml"/><Relationship Id="rId98" Type="http://schemas.openxmlformats.org/officeDocument/2006/relationships/slide" Target="slides/slide93.xml"/><Relationship Id="rId121" Type="http://schemas.openxmlformats.org/officeDocument/2006/relationships/slide" Target="slides/slide116.xml"/><Relationship Id="rId3" Type="http://schemas.openxmlformats.org/officeDocument/2006/relationships/customXml" Target="../customXml/item3.xml"/><Relationship Id="rId25" Type="http://schemas.openxmlformats.org/officeDocument/2006/relationships/slide" Target="slides/slide20.xml"/><Relationship Id="rId46" Type="http://schemas.openxmlformats.org/officeDocument/2006/relationships/slide" Target="slides/slide41.xml"/><Relationship Id="rId67" Type="http://schemas.openxmlformats.org/officeDocument/2006/relationships/slide" Target="slides/slide62.xml"/><Relationship Id="rId116" Type="http://schemas.openxmlformats.org/officeDocument/2006/relationships/slide" Target="slides/slide11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62" Type="http://schemas.openxmlformats.org/officeDocument/2006/relationships/slide" Target="slides/slide57.xml"/><Relationship Id="rId83" Type="http://schemas.openxmlformats.org/officeDocument/2006/relationships/slide" Target="slides/slide78.xml"/><Relationship Id="rId88" Type="http://schemas.openxmlformats.org/officeDocument/2006/relationships/slide" Target="slides/slide83.xml"/><Relationship Id="rId111" Type="http://schemas.openxmlformats.org/officeDocument/2006/relationships/slide" Target="slides/slide106.xml"/><Relationship Id="rId132" Type="http://schemas.openxmlformats.org/officeDocument/2006/relationships/handoutMaster" Target="handoutMasters/handoutMaster1.xml"/><Relationship Id="rId15" Type="http://schemas.openxmlformats.org/officeDocument/2006/relationships/slide" Target="slides/slide10.xml"/><Relationship Id="rId36" Type="http://schemas.openxmlformats.org/officeDocument/2006/relationships/slide" Target="slides/slide31.xml"/><Relationship Id="rId57" Type="http://schemas.openxmlformats.org/officeDocument/2006/relationships/slide" Target="slides/slide52.xml"/><Relationship Id="rId106" Type="http://schemas.openxmlformats.org/officeDocument/2006/relationships/slide" Target="slides/slide101.xml"/><Relationship Id="rId127" Type="http://schemas.openxmlformats.org/officeDocument/2006/relationships/slide" Target="slides/slide12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52" Type="http://schemas.openxmlformats.org/officeDocument/2006/relationships/slide" Target="slides/slide47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94" Type="http://schemas.openxmlformats.org/officeDocument/2006/relationships/slide" Target="slides/slide89.xml"/><Relationship Id="rId99" Type="http://schemas.openxmlformats.org/officeDocument/2006/relationships/slide" Target="slides/slide94.xml"/><Relationship Id="rId101" Type="http://schemas.openxmlformats.org/officeDocument/2006/relationships/slide" Target="slides/slide96.xml"/><Relationship Id="rId122" Type="http://schemas.openxmlformats.org/officeDocument/2006/relationships/slide" Target="slides/slide11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47" Type="http://schemas.openxmlformats.org/officeDocument/2006/relationships/slide" Target="slides/slide42.xml"/><Relationship Id="rId68" Type="http://schemas.openxmlformats.org/officeDocument/2006/relationships/slide" Target="slides/slide63.xml"/><Relationship Id="rId89" Type="http://schemas.openxmlformats.org/officeDocument/2006/relationships/slide" Target="slides/slide84.xml"/><Relationship Id="rId112" Type="http://schemas.openxmlformats.org/officeDocument/2006/relationships/slide" Target="slides/slide107.xml"/><Relationship Id="rId133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79.xml"/><Relationship Id="rId1" Type="http://schemas.openxmlformats.org/officeDocument/2006/relationships/slide" Target="slides/slide1.xml"/></Relationships>
</file>

<file path=ppt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57150">
              <a:solidFill>
                <a:schemeClr val="bg1"/>
              </a:solidFill>
            </a:ln>
          </c:spPr>
          <c:explosion val="1"/>
          <c:dPt>
            <c:idx val="0"/>
            <c:bubble3D val="0"/>
            <c:spPr>
              <a:solidFill>
                <a:srgbClr val="DA1E3C"/>
              </a:solidFill>
              <a:ln w="57150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F214-4BFA-A074-8B7ECCA0F7A4}"/>
              </c:ext>
            </c:extLst>
          </c:dPt>
          <c:dPt>
            <c:idx val="1"/>
            <c:bubble3D val="0"/>
            <c:spPr>
              <a:solidFill>
                <a:srgbClr val="800025"/>
              </a:solidFill>
              <a:ln w="57150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F214-4BFA-A074-8B7ECCA0F7A4}"/>
              </c:ext>
            </c:extLst>
          </c:dPt>
          <c:dPt>
            <c:idx val="2"/>
            <c:bubble3D val="0"/>
            <c:explosion val="0"/>
            <c:spPr>
              <a:solidFill>
                <a:srgbClr val="B31933"/>
              </a:solidFill>
              <a:ln w="57150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F214-4BFA-A074-8B7ECCA0F7A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57150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F214-4BFA-A074-8B7ECCA0F7A4}"/>
              </c:ext>
            </c:extLst>
          </c:dPt>
          <c:cat>
            <c:strRef>
              <c:f>Sheet1!$A$2:$A$5</c:f>
              <c:strCache>
                <c:ptCount val="3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55</c:v>
                </c:pt>
                <c:pt idx="1">
                  <c:v>38</c:v>
                </c:pt>
                <c:pt idx="2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F214-4BFA-A074-8B7ECCA0F7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57150">
      <a:noFill/>
    </a:ln>
    <a:effectLst/>
  </c:spPr>
  <c:txPr>
    <a:bodyPr/>
    <a:lstStyle/>
    <a:p>
      <a:pPr>
        <a:defRPr/>
      </a:pPr>
      <a:endParaRPr lang="pt-BR"/>
    </a:p>
  </c:txPr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4836B7BA-10A9-C4B4-32FC-98DEC69CD5E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4D85848C-3D6A-708C-04E9-2F4F859DACD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058D04-6768-4C3F-B3F5-E449F15F458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DB1F3A5D-E71A-4713-6E1F-AC5734844EA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349CC021-241B-FD87-1E1B-B6F18A987B8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BDDEF-007A-4A04-9B88-AD12D0B73AAB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33645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EC7DD1-F9F5-4D5F-A1D8-AABD0D1CCC1C}" type="datetimeFigureOut">
              <a:t>18/01/2026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C619F5-E560-44C4-A872-2D11A025CC27}" type="slidenum"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14449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t.wikipedia.org/wiki/Philip_Kotler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1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1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4.xml"/><Relationship Id="rId1" Type="http://schemas.openxmlformats.org/officeDocument/2006/relationships/notesMaster" Target="../notesMasters/notesMaster1.xml"/></Relationships>
</file>

<file path=ppt/notesSlides/_rels/notesSlide1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67757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E67D3A-A69A-3226-457B-5582D2F7F3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BD972CE-73BB-0CD0-0D4F-031E5513EF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6A46DF58-44D0-7976-8EB7-DB16568E13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/>
              <a:t>Faça uma breve revisão do que vimos anteriormente, relembrando os alunos dos conteúdos.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6CF7C0E-889A-4FD2-1883-1B30FBFFA3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531055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Facilitador: incentivar a discussão de como ter a postura certa para vendas</a:t>
            </a:r>
          </a:p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07148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Realize esta atividade no </a:t>
            </a:r>
            <a:r>
              <a:rPr lang="pt-BR" err="1"/>
              <a:t>Wooclap</a:t>
            </a:r>
            <a:r>
              <a:rPr lang="pt-BR"/>
              <a:t>, no formato nuvem de palavras!</a:t>
            </a:r>
            <a:endParaRPr lang="en-US"/>
          </a:p>
          <a:p>
            <a:r>
              <a:rPr lang="pt-BR"/>
              <a:t>Peça para que os treinandos enviem uma palavra ou duas no máximo por vez. </a:t>
            </a:r>
            <a:endParaRPr lang="en-US"/>
          </a:p>
          <a:p>
            <a:r>
              <a:rPr lang="pt-BR"/>
              <a:t>Tempo: 15 minutos</a:t>
            </a:r>
            <a:endParaRPr lang="en-US"/>
          </a:p>
          <a:p>
            <a:endParaRPr lang="pt-BR"/>
          </a:p>
          <a:p>
            <a:endParaRPr lang="en-US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C619F5-E560-44C4-A872-2D11A025CC27}" type="slidenum">
              <a:t>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540984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Realize esta atividade no </a:t>
            </a:r>
            <a:r>
              <a:rPr lang="pt-BR" err="1"/>
              <a:t>Wooclap</a:t>
            </a:r>
            <a:r>
              <a:rPr lang="pt-BR"/>
              <a:t>, no formato nuvem de palavras!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Peça para que os treinandos enviem uma palavra ou duas no máximo por vez.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Tempo: 15 minutos</a:t>
            </a: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651252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Realize esta atividade no </a:t>
            </a:r>
            <a:r>
              <a:rPr lang="pt-BR" err="1"/>
              <a:t>Wooclap</a:t>
            </a:r>
            <a:r>
              <a:rPr lang="pt-BR"/>
              <a:t>, no formato nuvem de palavras!</a:t>
            </a:r>
            <a:endParaRPr lang="en-US"/>
          </a:p>
          <a:p>
            <a:r>
              <a:rPr lang="pt-BR"/>
              <a:t>Peça para que os treinandos enviem uma palavra ou duas no máximo por vez. </a:t>
            </a:r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C619F5-E560-44C4-A872-2D11A025CC27}" type="slidenum">
              <a:t>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63350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7" name="Google Shape;20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69697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Cabe a nós fazer o cliente enxergar o valor agregado por trás do produto.</a:t>
            </a: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774667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PARA ISSO, O EXECUTIVO CLARO… </a:t>
            </a:r>
            <a:r>
              <a:rPr lang="pt-BR" b="1"/>
              <a:t>Deve acreditar no produto que vende!</a:t>
            </a:r>
            <a:r>
              <a:rPr lang="pt-BR"/>
              <a:t> Devemos transmitir esta confiança através da segurança em nossa fala.</a:t>
            </a:r>
            <a:endParaRPr lang="en-US"/>
          </a:p>
          <a:p>
            <a:pPr>
              <a:defRPr/>
            </a:pPr>
            <a:endParaRPr lang="en-US">
              <a:cs typeface="Calibri" panose="020F0502020204030204"/>
            </a:endParaRPr>
          </a:p>
          <a:p>
            <a:pPr>
              <a:defRPr/>
            </a:pPr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708318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7" name="Google Shape;20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pt-BR"/>
              <a:t>O EXECUTIVO precisa se interessar pela história do cliente. Com esse interesse pelas necessidades dele e a técnica de vendas, você conseguirá realizar um excelente atendimento, efetuando a venda.</a:t>
            </a:r>
            <a:endParaRPr lang="en-US"/>
          </a:p>
          <a:p>
            <a:pPr marL="0" lvl="0" indent="0" algn="l">
              <a:spcBef>
                <a:spcPts val="0"/>
              </a:spcBef>
              <a:spcAft>
                <a:spcPts val="0"/>
              </a:spcAft>
              <a:buNone/>
            </a:pPr>
            <a:endParaRPr>
              <a:cs typeface="Calibri"/>
            </a:endParaRPr>
          </a:p>
        </p:txBody>
      </p:sp>
      <p:sp>
        <p:nvSpPr>
          <p:cNvPr id="208" name="Google Shape;20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10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462011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92087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14D60-F437-D2D0-5209-E123C71FC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6AF6339-2853-C3C3-CA34-D51D65748D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0559C245-04A3-3406-01F1-63A586E463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3150D9B-3520-2C5A-AEA1-E8519281C7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7099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93E36E-4FA4-ED0A-9798-7E40A824F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2DD8604-7B5D-89A1-4AFF-99F222C652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CCFAA92A-AF41-48C8-2261-D816E6ABC5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/>
              <a:t>Vamos fazer uma análise 360° sobre a seguinte questão: Como você acha que essas empresas ganham dinheiro?</a:t>
            </a:r>
            <a:endParaRPr lang="en-US"/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44A66F6-C8B2-CBFF-1842-34B306F3D1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663614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92087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dirty="0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464680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 panose="020F0502020204030204"/>
            </a:endParaRPr>
          </a:p>
          <a:p>
            <a:pPr>
              <a:defRPr/>
            </a:pPr>
            <a:endParaRPr lang="pt-BR">
              <a:cs typeface="Calibri" panose="020F0502020204030204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098298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020436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12074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58410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446814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349062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 b="1"/>
              <a:t>O principal poder do </a:t>
            </a:r>
            <a:r>
              <a:rPr lang="pt-BR" b="1" err="1"/>
              <a:t>customer</a:t>
            </a:r>
            <a:r>
              <a:rPr lang="pt-BR" b="1"/>
              <a:t> </a:t>
            </a:r>
            <a:r>
              <a:rPr lang="pt-BR" b="1" err="1"/>
              <a:t>experience</a:t>
            </a:r>
            <a:r>
              <a:rPr lang="pt-BR" b="1"/>
              <a:t> quando aplicado com sucesso pela empresa é a criação de consumidores defensores da sua marca.</a:t>
            </a:r>
            <a:r>
              <a:rPr lang="pt-BR"/>
              <a:t> Afinal, como já dizia </a:t>
            </a:r>
            <a:r>
              <a:rPr lang="pt-BR" u="sng">
                <a:hlinkClick r:id="rId3"/>
              </a:rPr>
              <a:t>Philip Kotler</a:t>
            </a:r>
            <a:r>
              <a:rPr lang="pt-BR"/>
              <a:t>, considerado o pai do marketing, “A melhor propaganda é feita por clientes satisfeitos.”</a:t>
            </a:r>
            <a:endParaRPr lang="en-US"/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854214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FFD2D3-D9C3-A5F0-8B24-999D81598D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3395C93-3496-7B49-8DE1-81173B8E3D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E878563-53B5-7A2A-A01A-1BCE8EC44E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EC9A50C-9C9F-72F9-C74D-E69DE2002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5899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824489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 panose="020F0502020204030204"/>
            </a:endParaRPr>
          </a:p>
          <a:p>
            <a:pPr>
              <a:defRPr/>
            </a:pPr>
            <a:endParaRPr lang="pt-BR">
              <a:cs typeface="Calibri" panose="020F0502020204030204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0982989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175681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Facilitador: Identificar a personalidade que cada cliente possui na hora do atendimento é extremamente importante pois, assim, você aprenderá a melhor forma de lidar com cada um deles!</a:t>
            </a:r>
          </a:p>
          <a:p>
            <a:r>
              <a:rPr lang="pt-BR"/>
              <a:t>Se o cliente aparenta estar com pressa, é melhor realizar a abordagem de maneira ágil para que ele fique satisfeito! Talvez surja uma oportunidade de venda quando ele estiver satisfeito.</a:t>
            </a:r>
          </a:p>
          <a:p>
            <a:r>
              <a:rPr lang="pt-BR"/>
              <a:t>Se o cliente for gentil e até oferecer um cafezinho, você pode buscar oportunidades de vendas mais tranquilamente pois ele aparenta estar disponível para uma conversa mais ampla.</a:t>
            </a:r>
          </a:p>
          <a:p>
            <a:r>
              <a:rPr lang="pt-BR"/>
              <a:t>Já se o cliente for muito sério é melhor resolver o problema e falar da oportunidade mais superficialmente, se ele der abertura você se aprofunda no assunto.</a:t>
            </a:r>
          </a:p>
          <a:p>
            <a:r>
              <a:rPr lang="pt-BR"/>
              <a:t>O cliente demonstrou ser amigável? Oba, é hora de verificar se tem algo que possa melhorar ainda mais a experiência dele!</a:t>
            </a:r>
          </a:p>
          <a:p>
            <a:r>
              <a:rPr lang="pt-BR"/>
              <a:t>O cliente que demonstra não conhecer muito sobre os assuntos e não está tão inteirado precisa muito de você! Se houver algo que possa ajudá-lo você pode mostrar os benefícios e explicar bem explicadinho a respeito para ele se encontrar!</a:t>
            </a:r>
          </a:p>
          <a:p>
            <a:r>
              <a:rPr lang="pt-BR"/>
              <a:t>O cliente demonstrou estar bravo é hora de ser cauteloso, resolva a situação e tente deixar o ambiente mais tranquilo tentando abrir uma oportunidade.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71598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6009508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err="1"/>
              <a:t>Vocês</a:t>
            </a:r>
            <a:r>
              <a:rPr lang="en-US"/>
              <a:t> </a:t>
            </a:r>
            <a:r>
              <a:rPr lang="en-US" err="1"/>
              <a:t>acham</a:t>
            </a:r>
            <a:r>
              <a:rPr lang="en-US"/>
              <a:t> que o </a:t>
            </a:r>
            <a:r>
              <a:rPr lang="en-US" err="1"/>
              <a:t>corpo</a:t>
            </a:r>
            <a:r>
              <a:rPr lang="en-US"/>
              <a:t> </a:t>
            </a:r>
            <a:r>
              <a:rPr lang="en-US" err="1"/>
              <a:t>fala</a:t>
            </a:r>
            <a:r>
              <a:rPr lang="en-US"/>
              <a:t> </a:t>
            </a:r>
            <a:r>
              <a:rPr lang="en-US" err="1"/>
              <a:t>sobre</a:t>
            </a:r>
            <a:r>
              <a:rPr lang="en-US"/>
              <a:t> </a:t>
            </a:r>
            <a:r>
              <a:rPr lang="en-US" err="1"/>
              <a:t>vocês</a:t>
            </a:r>
            <a:endParaRPr lang="pt-BR" err="1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29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0982989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7459070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7753964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 Que </a:t>
            </a:r>
            <a:r>
              <a:rPr lang="en-US" err="1"/>
              <a:t>vocês</a:t>
            </a:r>
            <a:r>
              <a:rPr lang="en-US"/>
              <a:t> </a:t>
            </a:r>
            <a:r>
              <a:rPr lang="en-US" err="1"/>
              <a:t>entendem</a:t>
            </a:r>
            <a:r>
              <a:rPr lang="en-US"/>
              <a:t> </a:t>
            </a:r>
            <a:r>
              <a:rPr lang="en-US" err="1"/>
              <a:t>como</a:t>
            </a:r>
            <a:r>
              <a:rPr lang="en-US"/>
              <a:t> marketing </a:t>
            </a:r>
            <a:r>
              <a:rPr lang="en-US" err="1"/>
              <a:t>pessoal</a:t>
            </a:r>
            <a:r>
              <a:rPr lang="en-US"/>
              <a:t>?</a:t>
            </a: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1587786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Estimule os participantes a responder!</a:t>
            </a:r>
            <a:endParaRPr lang="en-US"/>
          </a:p>
          <a:p>
            <a:r>
              <a:rPr lang="pt-BR"/>
              <a:t>Se a resposta for afirmativa, que devemos tratar o cliente da mesma forma que gostaríamos de ser tratados, provoque perguntando do que ele gosta e diga que gosta de coisas diferentes...</a:t>
            </a:r>
            <a:endParaRPr lang="en-US"/>
          </a:p>
          <a:p>
            <a:endParaRPr lang="pt-BR"/>
          </a:p>
          <a:p>
            <a:endParaRPr lang="en-US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8698094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err="1"/>
              <a:t>Concordam</a:t>
            </a:r>
            <a:r>
              <a:rPr lang="en-US"/>
              <a:t> que </a:t>
            </a:r>
            <a:r>
              <a:rPr lang="en-US" err="1"/>
              <a:t>tem</a:t>
            </a:r>
            <a:r>
              <a:rPr lang="en-US"/>
              <a:t> que </a:t>
            </a:r>
            <a:r>
              <a:rPr lang="en-US" err="1"/>
              <a:t>gostar</a:t>
            </a:r>
            <a:r>
              <a:rPr lang="en-US"/>
              <a:t> de </a:t>
            </a:r>
            <a:r>
              <a:rPr lang="en-US" err="1"/>
              <a:t>pessoas</a:t>
            </a:r>
            <a:r>
              <a:rPr lang="en-US"/>
              <a:t>?</a:t>
            </a:r>
          </a:p>
          <a:p>
            <a:pPr>
              <a:defRPr/>
            </a:pPr>
            <a:r>
              <a:rPr lang="en-US"/>
              <a:t>Por que </a:t>
            </a:r>
            <a:r>
              <a:rPr lang="en-US" err="1"/>
              <a:t>vocês</a:t>
            </a:r>
            <a:r>
              <a:rPr lang="en-US"/>
              <a:t> </a:t>
            </a:r>
            <a:r>
              <a:rPr lang="en-US" err="1"/>
              <a:t>acham</a:t>
            </a:r>
            <a:r>
              <a:rPr lang="en-US"/>
              <a:t>?</a:t>
            </a:r>
          </a:p>
          <a:p>
            <a:pPr>
              <a:defRPr/>
            </a:pPr>
            <a:r>
              <a:rPr lang="en-US"/>
              <a:t>Como </a:t>
            </a:r>
            <a:r>
              <a:rPr lang="en-US" err="1"/>
              <a:t>querer</a:t>
            </a:r>
            <a:r>
              <a:rPr lang="en-US"/>
              <a:t> </a:t>
            </a:r>
            <a:r>
              <a:rPr lang="en-US" err="1"/>
              <a:t>conhecer</a:t>
            </a:r>
            <a:r>
              <a:rPr lang="en-US"/>
              <a:t> </a:t>
            </a:r>
            <a:r>
              <a:rPr lang="en-US" err="1"/>
              <a:t>alguém</a:t>
            </a:r>
            <a:r>
              <a:rPr lang="en-US"/>
              <a:t>, </a:t>
            </a:r>
            <a:r>
              <a:rPr lang="en-US" err="1"/>
              <a:t>conhecer</a:t>
            </a:r>
            <a:r>
              <a:rPr lang="en-US"/>
              <a:t> </a:t>
            </a:r>
            <a:r>
              <a:rPr lang="en-US" err="1"/>
              <a:t>suas</a:t>
            </a:r>
            <a:r>
              <a:rPr lang="en-US"/>
              <a:t> </a:t>
            </a:r>
            <a:r>
              <a:rPr lang="en-US" err="1"/>
              <a:t>necessidades</a:t>
            </a:r>
            <a:r>
              <a:rPr lang="en-US"/>
              <a:t>, </a:t>
            </a:r>
            <a:r>
              <a:rPr lang="en-US" err="1"/>
              <a:t>sem</a:t>
            </a:r>
            <a:r>
              <a:rPr lang="en-US"/>
              <a:t> </a:t>
            </a:r>
            <a:r>
              <a:rPr lang="en-US" err="1"/>
              <a:t>gostar</a:t>
            </a:r>
            <a:r>
              <a:rPr lang="en-US"/>
              <a:t> de lidar com </a:t>
            </a:r>
            <a:r>
              <a:rPr lang="en-US" err="1"/>
              <a:t>essas</a:t>
            </a:r>
            <a:r>
              <a:rPr lang="en-US"/>
              <a:t> </a:t>
            </a:r>
            <a:r>
              <a:rPr lang="en-US" err="1"/>
              <a:t>pessoas</a:t>
            </a:r>
            <a:r>
              <a:rPr lang="en-US"/>
              <a:t>?</a:t>
            </a:r>
          </a:p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7264232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b="1"/>
              <a:t>SOMOS TODOS DIFERENTES, ENTÃO TRATE CADA CLIENTE COMO ELE GOSTA DE SER TRATADO E SOLUCIONE SEUS PROBLEMAS!!</a:t>
            </a:r>
            <a:endParaRPr lang="en-US"/>
          </a:p>
          <a:p>
            <a:r>
              <a:rPr lang="pt-BR"/>
              <a:t>O </a:t>
            </a:r>
            <a:r>
              <a:rPr lang="en-US"/>
              <a:t>que </a:t>
            </a:r>
            <a:r>
              <a:rPr lang="en-US" err="1"/>
              <a:t>importa</a:t>
            </a:r>
            <a:r>
              <a:rPr lang="en-US"/>
              <a:t> </a:t>
            </a:r>
            <a:r>
              <a:rPr lang="pt-BR"/>
              <a:t>é o ponto de vista do cliente!</a:t>
            </a:r>
          </a:p>
          <a:p>
            <a:endParaRPr lang="pt-BR"/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2053526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2936729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0962548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3022041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cs typeface="Calibri"/>
            </a:endParaRP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39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284943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1" name="Google Shape;531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Resposta 1.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-Apressadinho.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Resposta 2.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-Se o cliente aparenta estar com pressa, é melhor realizar a abordagem de maneira ágil para que ele fique satisfeito! Talvez surja uma oportunidade de venda quando ele estiver satisfeito.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/>
          </a:p>
        </p:txBody>
      </p:sp>
      <p:sp>
        <p:nvSpPr>
          <p:cNvPr id="532" name="Google Shape;532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40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1542028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1" name="Google Shape;531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pt-BR"/>
              <a:t>Resposta 3.</a:t>
            </a:r>
          </a:p>
          <a:p>
            <a:r>
              <a:rPr lang="pt-BR"/>
              <a:t>-Amigável.</a:t>
            </a:r>
          </a:p>
          <a:p>
            <a:r>
              <a:rPr lang="pt-BR"/>
              <a:t>Resposta 4.</a:t>
            </a:r>
          </a:p>
          <a:p>
            <a:r>
              <a:rPr lang="pt-BR"/>
              <a:t>O cliente demonstrou ser amigável? Oba, é hora de verificar se tem algo que possa melhorar ainda mais a experiência dele!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/>
          </a:p>
        </p:txBody>
      </p:sp>
      <p:sp>
        <p:nvSpPr>
          <p:cNvPr id="532" name="Google Shape;532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41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181147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1" name="Google Shape;531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Resposta 5.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Sério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Resposta 6.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Já se o cliente for muito sério é melhor resolver o problema e falar da oportunidade mais superficialmente, se ele der abertura você se aprofunda no assunto.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/>
          </a:p>
        </p:txBody>
      </p:sp>
      <p:sp>
        <p:nvSpPr>
          <p:cNvPr id="532" name="Google Shape;532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42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0167957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9577934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D33FB-8F58-0E0C-1CE7-E9F02844E9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2F19D8B-0FCB-D040-FD3A-09848EF4BD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540D5E27-8915-2B52-A883-F2BCD52A66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C28972E-1DA5-3AEC-3115-DED098DD2A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654562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7" name="Google Shape;20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pt-BR"/>
              <a:t>Depois de abordar o seu cliente, você já o conhece...mas ainda não sabe do que ele precisa dentre o que você tem para oferecer e nem entende as suas necessidades! </a:t>
            </a:r>
          </a:p>
        </p:txBody>
      </p:sp>
      <p:sp>
        <p:nvSpPr>
          <p:cNvPr id="208" name="Google Shape;20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45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608786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920114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9509875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 panose="020F0502020204030204"/>
            </a:endParaRPr>
          </a:p>
          <a:p>
            <a:pPr>
              <a:defRPr/>
            </a:pPr>
            <a:endParaRPr lang="pt-BR">
              <a:cs typeface="Calibri" panose="020F0502020204030204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0982989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49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4797030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0257946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8878331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0385700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2938263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7522342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547531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Realize esta atividade no </a:t>
            </a:r>
            <a:r>
              <a:rPr lang="pt-BR" err="1"/>
              <a:t>Wooclap</a:t>
            </a:r>
            <a:r>
              <a:rPr lang="pt-BR"/>
              <a:t> (veja o tutorial, caso necessário). Utilize o tipo de pergunta “open </a:t>
            </a:r>
            <a:r>
              <a:rPr lang="pt-BR" err="1"/>
              <a:t>question</a:t>
            </a:r>
            <a:r>
              <a:rPr lang="pt-BR"/>
              <a:t>”.</a:t>
            </a:r>
            <a:endParaRPr lang="en-US"/>
          </a:p>
          <a:p>
            <a:r>
              <a:rPr lang="pt-BR"/>
              <a:t>Tempo: 20 minutos</a:t>
            </a:r>
            <a:endParaRPr lang="en-US"/>
          </a:p>
          <a:p>
            <a:endParaRPr lang="pt-BR"/>
          </a:p>
          <a:p>
            <a:endParaRPr lang="pt-BR">
              <a:cs typeface="Calibri"/>
            </a:endParaRP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284943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49073707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cs typeface="Calibri"/>
            </a:endParaRPr>
          </a:p>
          <a:p>
            <a:endParaRPr lang="pt-BR"/>
          </a:p>
          <a:p>
            <a:endParaRPr lang="pt-BR">
              <a:cs typeface="Calibri"/>
            </a:endParaRP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58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6359392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C619F5-E560-44C4-A872-2D11A025CC27}" type="slidenum">
              <a:rPr lang="pt-BR" smtClean="0"/>
              <a:t>59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58801470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Facilitador: Busque sistematizar as reflexões estabelecidas a partir da pergunta anterior, relacionando as contribuições dos participantes com os conceitos apresentados.</a:t>
            </a:r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C619F5-E560-44C4-A872-2D11A025CC27}" type="slidenum">
              <a:rPr lang="pt-BR" smtClean="0"/>
              <a:t>60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92390457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49553490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69066501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48313882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2329976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14888567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69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89512578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90988030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63B13-95B9-B18B-A5E3-E67FD79F6B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9C6B9985-0021-6377-8D9E-448BCCA3E1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367D915-F48C-AEFA-8EC8-38C45F8A4B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C5D7235F-ECB2-577A-026F-13B5F192D4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71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7869632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7" name="Google Shape;20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pt-BR" b="1"/>
              <a:t>O objetivo dos vendedores é fechar sempre a maior combinação de produtos possível. O ideal é o </a:t>
            </a:r>
            <a:r>
              <a:rPr lang="pt-BR" b="1" err="1"/>
              <a:t>Multi</a:t>
            </a:r>
            <a:r>
              <a:rPr lang="pt-BR" b="1"/>
              <a:t> todos os produtos incluindo o celular ou tv internet e fone fixo. Caso o cliente não tenha interesse, tentar fechar pelo menos o </a:t>
            </a:r>
            <a:r>
              <a:rPr lang="pt-BR" b="1" err="1"/>
              <a:t>double</a:t>
            </a:r>
            <a:r>
              <a:rPr lang="pt-BR" b="1"/>
              <a:t> play e como ultima alternativa o single.</a:t>
            </a:r>
            <a:endParaRPr lang="pt-BR"/>
          </a:p>
          <a:p>
            <a:endParaRPr lang="pt-BR"/>
          </a:p>
          <a:p>
            <a:endParaRPr lang="pt-BR">
              <a:cs typeface="Calibri"/>
            </a:endParaRPr>
          </a:p>
        </p:txBody>
      </p:sp>
      <p:sp>
        <p:nvSpPr>
          <p:cNvPr id="208" name="Google Shape;20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72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6087866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/>
              <a:t>Peça para os alunos responderem com o que entenderam sobre o vídeo. Estimule a discussão entre eles.</a:t>
            </a:r>
            <a:endParaRPr lang="en-US"/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27550171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/>
            </a:endParaRPr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55205945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/>
            </a:endParaRPr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8534661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/>
            </a:endParaRPr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52061603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79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95098753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4966248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78976477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83232219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/>
            </a:endParaRPr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41654343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86915944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25716178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/>
            </a:endParaRPr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ko-KR" sz="120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18816351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002336-DDD2-EE48-F561-87AC1F7ED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5024FFCD-5A67-2429-6EBF-12770B274E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342B59E-BB07-8577-F7D8-4A0959BC6B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FB69175-7C86-8D66-81AB-117E71BFCB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87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9400743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7" name="Google Shape;20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endParaRPr lang="pt-BR"/>
          </a:p>
          <a:p>
            <a:endParaRPr lang="pt-BR">
              <a:cs typeface="Calibri"/>
            </a:endParaRPr>
          </a:p>
        </p:txBody>
      </p:sp>
      <p:sp>
        <p:nvSpPr>
          <p:cNvPr id="208" name="Google Shape;20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88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6087866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89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09625487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91775948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16542001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29367298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21035422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01288583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02066130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69875199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06509658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67106777"/>
      </p:ext>
    </p:extLst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99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15261856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Facilitador:</a:t>
            </a:r>
            <a:endParaRPr lang="en-US"/>
          </a:p>
          <a:p>
            <a:r>
              <a:rPr lang="pt-BR" b="1"/>
              <a:t>E SE A OBJEÇÃO FOR UMA RECLAMAÇÃO?</a:t>
            </a:r>
            <a:endParaRPr lang="en-US"/>
          </a:p>
          <a:p>
            <a:endParaRPr lang="pt-BR"/>
          </a:p>
          <a:p>
            <a:endParaRPr lang="pt-BR" b="1">
              <a:cs typeface="Calibri"/>
            </a:endParaRPr>
          </a:p>
          <a:p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100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15544049"/>
      </p:ext>
    </p:extLst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>
              <a:cs typeface="Calibri"/>
            </a:endParaRPr>
          </a:p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101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2849436"/>
      </p:ext>
    </p:extLst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1" name="Google Shape;531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pt-BR"/>
              <a:t>Respostas: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1. planejamento: V</a:t>
            </a:r>
            <a:r>
              <a:rPr lang="pt-BR" sz="1200"/>
              <a:t>erificar se o condomínio faz parte do Projeto </a:t>
            </a:r>
            <a:r>
              <a:rPr lang="pt-BR" sz="1200" err="1"/>
              <a:t>F</a:t>
            </a:r>
            <a:r>
              <a:rPr lang="pt-BR" sz="1200"/>
              <a:t> (Prédio Fibra). </a:t>
            </a:r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2. Sondagem: </a:t>
            </a:r>
            <a:r>
              <a:rPr lang="pt-BR" sz="1200">
                <a:cs typeface="Segoe UI Light" panose="020B0502040204020203" pitchFamily="34" charset="0"/>
              </a:rPr>
              <a:t>Entender o perfil de consumo da cliente.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3. Argumentação: </a:t>
            </a:r>
            <a:r>
              <a:rPr lang="pt-BR" sz="1200"/>
              <a:t>Falar sobre a diferença entre Fibra e FHC, mostrando que mesmo que não tenha fibra no prédio, nossa qualidade é tão boa quanto. </a:t>
            </a:r>
            <a:endParaRPr lang="pt-BR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4. Demonstração: </a:t>
            </a:r>
            <a:r>
              <a:rPr lang="pt-BR" sz="1200"/>
              <a:t>Mostrar as vantagens do </a:t>
            </a:r>
            <a:r>
              <a:rPr lang="pt-BR" sz="1200" err="1"/>
              <a:t>Multi</a:t>
            </a:r>
            <a:r>
              <a:rPr lang="pt-BR" sz="1200"/>
              <a:t> e atendimento diferenciado para clientes Alto Valor.</a:t>
            </a:r>
            <a:endParaRPr lang="pt-BR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/>
          </a:p>
        </p:txBody>
      </p:sp>
      <p:sp>
        <p:nvSpPr>
          <p:cNvPr id="532" name="Google Shape;532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102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5551864"/>
      </p:ext>
    </p:extLst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1" name="Google Shape;531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pt-BR"/>
              <a:t>Respostas:</a:t>
            </a:r>
          </a:p>
          <a:p>
            <a:r>
              <a:rPr lang="pt-BR"/>
              <a:t>1. planejamento: Verificar as reclamações do cliente e pensar em uma solução que resolva os problemas dele.</a:t>
            </a:r>
          </a:p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/>
              <a:t>2. Sondagem: </a:t>
            </a:r>
            <a:r>
              <a:rPr lang="pt-BR">
                <a:solidFill>
                  <a:srgbClr val="000000"/>
                </a:solidFill>
                <a:cs typeface="Segoe UI Black" panose="020B0502040204020203" pitchFamily="34" charset="0"/>
              </a:rPr>
              <a:t>Perguntar quantas pessoas moram com ela? Mora sozinho?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3. Argumentação: Explicar quais são os desafios de envio de sinal, devido a localização do MTA, paredes e espelhos do apartamento. Mas ainda frisar que temos uma solução.</a:t>
            </a:r>
          </a:p>
          <a:p>
            <a:r>
              <a:rPr lang="pt-BR"/>
              <a:t>4. Demonstração: </a:t>
            </a:r>
            <a:r>
              <a:rPr lang="pt-BR" sz="1200"/>
              <a:t>Mostrar as vantagens do Wi-Fi Mesh e como resolveria o problema dele.</a:t>
            </a:r>
            <a:endParaRPr lang="pt-BR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/>
          </a:p>
        </p:txBody>
      </p:sp>
      <p:sp>
        <p:nvSpPr>
          <p:cNvPr id="532" name="Google Shape;532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103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31630564"/>
      </p:ext>
    </p:extLst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104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09625487"/>
      </p:ext>
    </p:extLst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C21F66-6EAB-69F5-90C8-BABF0D878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F487D1E-8070-FB57-2AB8-1AA80E1F03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A1A1229-8737-9676-1D8A-DCA77A0C60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/>
              <a:t>Facilitador: “Dá só uma olhada em tudo que vamos aprender hoje!” Apresente os temas que serão abordados durante o treinamento.</a:t>
            </a:r>
          </a:p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7C2F7A0-F3B9-AD96-7DB7-E613280BD9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3BB67-A6CE-CA41-AEF4-CD597901C648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105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982979"/>
      </p:ext>
    </p:extLst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7" name="Google Shape;20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endParaRPr lang="pt-BR"/>
          </a:p>
          <a:p>
            <a:endParaRPr lang="pt-BR">
              <a:cs typeface="Calibri"/>
            </a:endParaRPr>
          </a:p>
        </p:txBody>
      </p:sp>
      <p:sp>
        <p:nvSpPr>
          <p:cNvPr id="208" name="Google Shape;20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106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6087866"/>
      </p:ext>
    </p:extLst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 sz="120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맑은 고딕"/>
              <a:cs typeface="Calibri" panose="020F0502020204030204" pitchFamily="34" charset="0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107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9201148"/>
      </p:ext>
    </p:extLst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108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79594481"/>
      </p:ext>
    </p:extLst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pt-BR"/>
              <a:t>Por exemplo, muitos clientes não conseguem analisar suas faturas, gerando com isso uma série de questionamentos, temos que facilitar o entendimento e mostrar como a Fatura da Claro é transparente e clara. </a:t>
            </a:r>
            <a:endParaRPr lang="en-US"/>
          </a:p>
          <a:p>
            <a:pPr>
              <a:defRPr/>
            </a:pPr>
            <a:endParaRPr lang="pt-BR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109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46472833"/>
      </p:ext>
    </p:extLst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83909315"/>
      </p:ext>
    </p:extLst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84347950"/>
      </p:ext>
    </p:extLst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9367226"/>
      </p:ext>
    </p:extLst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50726522"/>
      </p:ext>
    </p:extLst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29151049"/>
      </p:ext>
    </p:extLst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99767828"/>
      </p:ext>
    </p:extLst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72807606"/>
      </p:ext>
    </p:extLst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pt-BR">
              <a:cs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cs typeface="Calibri"/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25934585"/>
      </p:ext>
    </p:extLst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118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9208720"/>
      </p:ext>
    </p:extLst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20730262"/>
      </p:ext>
    </p:extLst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3BB67-A6CE-CA41-AEF4-CD597901C648}" type="slidenum">
              <a:rPr lang="pt-BR" smtClean="0"/>
              <a:t>125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74856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ags" Target="../tags/tag3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4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5.xml"/><Relationship Id="rId4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ags" Target="../tags/tag6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7.xml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8.xml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9.xml"/><Relationship Id="rId4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10.xml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11.xml"/><Relationship Id="rId4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ags" Target="../tags/tag1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1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ags" Target="../tags/tag1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Imagem 2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F66BE8E9-8351-E623-4ABF-A1A04EF8339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12000"/>
          </a:blip>
          <a:srcRect b="15625"/>
          <a:stretch/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pic>
        <p:nvPicPr>
          <p:cNvPr id="8" name="Imagem 7" descr="Ícone&#10;&#10;Descrição gerada automaticamente">
            <a:extLst>
              <a:ext uri="{FF2B5EF4-FFF2-40B4-BE49-F238E27FC236}">
                <a16:creationId xmlns:a16="http://schemas.microsoft.com/office/drawing/2014/main" id="{93F31696-724E-08DB-E095-7471747092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13656" y="329127"/>
            <a:ext cx="997959" cy="344618"/>
          </a:xfrm>
          <a:prstGeom prst="rect">
            <a:avLst/>
          </a:prstGeom>
        </p:spPr>
      </p:pic>
      <p:pic>
        <p:nvPicPr>
          <p:cNvPr id="2" name="Imagem 1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5E17B29B-6EF5-C165-F069-FCCF8802C8B6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5750" y="6109753"/>
            <a:ext cx="1072594" cy="406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2250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41B9A446-FE50-1A19-9AD3-C308E67EE743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3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F2C27578-E1F2-6898-E6F6-8A18C654BE6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12000"/>
          </a:blip>
          <a:srcRect b="15625"/>
          <a:stretch/>
        </p:blipFill>
        <p:spPr>
          <a:xfrm>
            <a:off x="-5805570" y="0"/>
            <a:ext cx="12192000" cy="6858000"/>
          </a:xfrm>
          <a:prstGeom prst="rect">
            <a:avLst/>
          </a:prstGeom>
        </p:spPr>
      </p:pic>
      <p:pic>
        <p:nvPicPr>
          <p:cNvPr id="5" name="Imagem 4" descr="Ícone&#10;&#10;Descrição gerada automaticamente">
            <a:extLst>
              <a:ext uri="{FF2B5EF4-FFF2-40B4-BE49-F238E27FC236}">
                <a16:creationId xmlns:a16="http://schemas.microsoft.com/office/drawing/2014/main" id="{D4715121-7D5E-4499-D36F-D5704827D9C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  <p:pic>
        <p:nvPicPr>
          <p:cNvPr id="6" name="Imagem 5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2C5D3707-F117-E5D0-0E7B-24AFF20D22FF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10" name="Conector Reto 18">
            <a:extLst>
              <a:ext uri="{FF2B5EF4-FFF2-40B4-BE49-F238E27FC236}">
                <a16:creationId xmlns:a16="http://schemas.microsoft.com/office/drawing/2014/main" id="{BEA7282A-EEB9-73C8-E53D-821C498705A4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tângulo 11">
            <a:extLst>
              <a:ext uri="{FF2B5EF4-FFF2-40B4-BE49-F238E27FC236}">
                <a16:creationId xmlns:a16="http://schemas.microsoft.com/office/drawing/2014/main" id="{A8AFB291-E831-FF5E-AD5C-B18D1F75EA9A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6</a:t>
            </a:r>
          </a:p>
        </p:txBody>
      </p:sp>
      <p:cxnSp>
        <p:nvCxnSpPr>
          <p:cNvPr id="13" name="Conector Reto 20">
            <a:extLst>
              <a:ext uri="{FF2B5EF4-FFF2-40B4-BE49-F238E27FC236}">
                <a16:creationId xmlns:a16="http://schemas.microsoft.com/office/drawing/2014/main" id="{546DD137-00D0-F1DB-01CD-761B997043B2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30584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" userDrawn="1">
          <p15:clr>
            <a:srgbClr val="FBAE40"/>
          </p15:clr>
        </p15:guide>
        <p15:guide id="2" pos="7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933DA621-4F44-2935-2210-436B816DE18D}"/>
              </a:ext>
            </a:extLst>
          </p:cNvPr>
          <p:cNvSpPr/>
          <p:nvPr userDrawn="1"/>
        </p:nvSpPr>
        <p:spPr>
          <a:xfrm rot="10800000">
            <a:off x="1" y="-1"/>
            <a:ext cx="12191999" cy="6857999"/>
          </a:xfrm>
          <a:prstGeom prst="rect">
            <a:avLst/>
          </a:prstGeom>
          <a:gradFill flip="none" rotWithShape="1">
            <a:gsLst>
              <a:gs pos="22000">
                <a:schemeClr val="bg2">
                  <a:lumMod val="10000"/>
                </a:schemeClr>
              </a:gs>
              <a:gs pos="87011">
                <a:srgbClr val="8B3320"/>
              </a:gs>
              <a:gs pos="100000">
                <a:srgbClr val="8C0A28"/>
              </a:gs>
              <a:gs pos="65000">
                <a:srgbClr val="8A6B15"/>
              </a:gs>
              <a:gs pos="53000">
                <a:srgbClr val="6B540E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1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554F1FD8-A639-D786-B9C2-E250EA1BE5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12000"/>
          </a:blip>
          <a:srcRect b="15625"/>
          <a:stretch/>
        </p:blipFill>
        <p:spPr>
          <a:xfrm>
            <a:off x="31729" y="71438"/>
            <a:ext cx="12192000" cy="6858000"/>
          </a:xfrm>
          <a:prstGeom prst="rect">
            <a:avLst/>
          </a:prstGeom>
        </p:spPr>
      </p:pic>
      <p:pic>
        <p:nvPicPr>
          <p:cNvPr id="8" name="Imagem 7" descr="Ícone&#10;&#10;Descrição gerada automaticamente">
            <a:extLst>
              <a:ext uri="{FF2B5EF4-FFF2-40B4-BE49-F238E27FC236}">
                <a16:creationId xmlns:a16="http://schemas.microsoft.com/office/drawing/2014/main" id="{93F31696-724E-08DB-E095-7471747092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13656" y="329127"/>
            <a:ext cx="997959" cy="344618"/>
          </a:xfrm>
          <a:prstGeom prst="rect">
            <a:avLst/>
          </a:prstGeom>
        </p:spPr>
      </p:pic>
      <p:pic>
        <p:nvPicPr>
          <p:cNvPr id="4" name="Imagem 3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692E2BBA-8783-6D23-D798-59D45D099C71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5750" y="6109753"/>
            <a:ext cx="1072594" cy="406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800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05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tivida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87D1FE17-D2D8-C514-6807-833F1C1B3AD4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046101B8-FC5C-596F-BCF4-BC08595D72C6}"/>
              </a:ext>
            </a:extLst>
          </p:cNvPr>
          <p:cNvSpPr/>
          <p:nvPr userDrawn="1"/>
        </p:nvSpPr>
        <p:spPr>
          <a:xfrm rot="10800000">
            <a:off x="1" y="-1"/>
            <a:ext cx="12191999" cy="6857999"/>
          </a:xfrm>
          <a:prstGeom prst="rect">
            <a:avLst/>
          </a:prstGeom>
          <a:gradFill flip="none" rotWithShape="1">
            <a:gsLst>
              <a:gs pos="22000">
                <a:schemeClr val="bg2">
                  <a:lumMod val="10000"/>
                </a:schemeClr>
              </a:gs>
              <a:gs pos="87011">
                <a:srgbClr val="8B3320"/>
              </a:gs>
              <a:gs pos="100000">
                <a:srgbClr val="8C0A28"/>
              </a:gs>
              <a:gs pos="65000">
                <a:srgbClr val="8A6B15"/>
              </a:gs>
              <a:gs pos="53000">
                <a:srgbClr val="6B540E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6" name="Imagem 15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70F06D92-F5EB-7348-9148-81CE7CBBE2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12000"/>
          </a:blip>
          <a:srcRect b="15625"/>
          <a:stretch/>
        </p:blipFill>
        <p:spPr>
          <a:xfrm>
            <a:off x="-2" y="11215"/>
            <a:ext cx="12192000" cy="6858000"/>
          </a:xfrm>
          <a:prstGeom prst="rect">
            <a:avLst/>
          </a:prstGeom>
        </p:spPr>
      </p:pic>
      <p:sp>
        <p:nvSpPr>
          <p:cNvPr id="33" name="Forma Livre 32">
            <a:extLst>
              <a:ext uri="{FF2B5EF4-FFF2-40B4-BE49-F238E27FC236}">
                <a16:creationId xmlns:a16="http://schemas.microsoft.com/office/drawing/2014/main" id="{FDA885C0-D4E7-7B10-3FED-2163E5F020D9}"/>
              </a:ext>
            </a:extLst>
          </p:cNvPr>
          <p:cNvSpPr/>
          <p:nvPr userDrawn="1"/>
        </p:nvSpPr>
        <p:spPr>
          <a:xfrm rot="2642045">
            <a:off x="-2106977" y="318068"/>
            <a:ext cx="6198065" cy="6244294"/>
          </a:xfrm>
          <a:custGeom>
            <a:avLst/>
            <a:gdLst>
              <a:gd name="connsiteX0" fmla="*/ 0 w 6198065"/>
              <a:gd name="connsiteY0" fmla="*/ 1333198 h 6244294"/>
              <a:gd name="connsiteX1" fmla="*/ 1378924 w 6198065"/>
              <a:gd name="connsiteY1" fmla="*/ 0 h 6244294"/>
              <a:gd name="connsiteX2" fmla="*/ 5157329 w 6198065"/>
              <a:gd name="connsiteY2" fmla="*/ 0 h 6244294"/>
              <a:gd name="connsiteX3" fmla="*/ 6198065 w 6198065"/>
              <a:gd name="connsiteY3" fmla="*/ 1040736 h 6244294"/>
              <a:gd name="connsiteX4" fmla="*/ 6198065 w 6198065"/>
              <a:gd name="connsiteY4" fmla="*/ 4879894 h 6244294"/>
              <a:gd name="connsiteX5" fmla="*/ 4786868 w 6198065"/>
              <a:gd name="connsiteY5" fmla="*/ 6244294 h 6244294"/>
              <a:gd name="connsiteX6" fmla="*/ 4748240 w 6198065"/>
              <a:gd name="connsiteY6" fmla="*/ 6244294 h 6244294"/>
              <a:gd name="connsiteX7" fmla="*/ 0 w 6198065"/>
              <a:gd name="connsiteY7" fmla="*/ 1333198 h 6244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98065" h="6244294">
                <a:moveTo>
                  <a:pt x="0" y="1333198"/>
                </a:moveTo>
                <a:lnTo>
                  <a:pt x="1378924" y="0"/>
                </a:lnTo>
                <a:lnTo>
                  <a:pt x="5157329" y="0"/>
                </a:lnTo>
                <a:cubicBezTo>
                  <a:pt x="5732113" y="0"/>
                  <a:pt x="6198065" y="465953"/>
                  <a:pt x="6198065" y="1040736"/>
                </a:cubicBezTo>
                <a:lnTo>
                  <a:pt x="6198065" y="4879894"/>
                </a:lnTo>
                <a:lnTo>
                  <a:pt x="4786868" y="6244294"/>
                </a:lnTo>
                <a:lnTo>
                  <a:pt x="4748240" y="6244294"/>
                </a:lnTo>
                <a:lnTo>
                  <a:pt x="0" y="1333198"/>
                </a:lnTo>
                <a:close/>
              </a:path>
            </a:pathLst>
          </a:custGeom>
          <a:gradFill flip="none" rotWithShape="1">
            <a:gsLst>
              <a:gs pos="0">
                <a:srgbClr val="BD920E">
                  <a:alpha val="10005"/>
                </a:srgbClr>
              </a:gs>
              <a:gs pos="56000">
                <a:srgbClr val="B17114">
                  <a:alpha val="65000"/>
                </a:srgbClr>
              </a:gs>
              <a:gs pos="100000">
                <a:srgbClr val="8B2E0C"/>
              </a:gs>
            </a:gsLst>
            <a:lin ang="6000000" scaled="0"/>
            <a:tileRect/>
          </a:gradFill>
          <a:ln>
            <a:noFill/>
          </a:ln>
          <a:effectLst>
            <a:outerShdw blurRad="888975" dist="100972" dir="10020000" rotWithShape="0">
              <a:schemeClr val="bg1">
                <a:alpha val="19737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pic>
        <p:nvPicPr>
          <p:cNvPr id="18" name="Imagem 17" descr="Ícone&#10;&#10;Descrição gerada automaticamente">
            <a:extLst>
              <a:ext uri="{FF2B5EF4-FFF2-40B4-BE49-F238E27FC236}">
                <a16:creationId xmlns:a16="http://schemas.microsoft.com/office/drawing/2014/main" id="{0758B1CE-C390-BDF1-CA16-00AAA2A7FD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13656" y="329127"/>
            <a:ext cx="997959" cy="344618"/>
          </a:xfrm>
          <a:prstGeom prst="rect">
            <a:avLst/>
          </a:prstGeom>
        </p:spPr>
      </p:pic>
      <p:pic>
        <p:nvPicPr>
          <p:cNvPr id="3" name="Imagem 2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370B16A3-D0BB-178F-3466-DFF7C0CFBF6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5750" y="6109753"/>
            <a:ext cx="1072594" cy="406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19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BD1B0E4F-732F-90AD-F016-908C85E0DD7F}"/>
              </a:ext>
            </a:extLst>
          </p:cNvPr>
          <p:cNvSpPr/>
          <p:nvPr userDrawn="1"/>
        </p:nvSpPr>
        <p:spPr>
          <a:xfrm rot="10800000">
            <a:off x="1" y="1"/>
            <a:ext cx="12191999" cy="6857999"/>
          </a:xfrm>
          <a:prstGeom prst="rect">
            <a:avLst/>
          </a:prstGeom>
          <a:gradFill flip="none" rotWithShape="1">
            <a:gsLst>
              <a:gs pos="0">
                <a:srgbClr val="75132D"/>
              </a:gs>
              <a:gs pos="60000">
                <a:srgbClr val="8E1535"/>
              </a:gs>
              <a:gs pos="100000">
                <a:srgbClr val="F40342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1" name="Imagem 10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22574C74-9B4C-F183-F410-FB692B6EDC9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12000"/>
          </a:blip>
          <a:srcRect b="1562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9966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 de Título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27397708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>
          <p15:clr>
            <a:srgbClr val="FBAE40"/>
          </p15:clr>
        </p15:guide>
        <p15:guide id="2" pos="7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425CBC8-DCE9-E7AF-9DAF-4124CD4E8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494783FB-69E4-3D63-C098-A3E1FD4CE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9FD7C43E-F27A-748D-4FCB-1255F4A07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52243CBE-828D-8860-C24C-CB436187C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47584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10464554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údo">
    <p:bg>
      <p:bgPr>
        <a:blipFill dpi="0" rotWithShape="1">
          <a:blip r:embed="rId3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17">
            <a:extLst>
              <a:ext uri="{FF2B5EF4-FFF2-40B4-BE49-F238E27FC236}">
                <a16:creationId xmlns:a16="http://schemas.microsoft.com/office/drawing/2014/main" id="{5E06F651-2CF0-A482-D514-CFA7B70A4890}"/>
              </a:ext>
            </a:extLst>
          </p:cNvPr>
          <p:cNvSpPr/>
          <p:nvPr userDrawn="1"/>
        </p:nvSpPr>
        <p:spPr>
          <a:xfrm rot="19389644">
            <a:off x="4473709" y="1964605"/>
            <a:ext cx="10153738" cy="6094913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>
                <a:latin typeface="Segoe UI" panose="020B0502040204020203" pitchFamily="34" charset="0"/>
              </a:rPr>
              <a:t> 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E6B345AB-F92A-2996-2CE7-0F2E8BD28DE6}"/>
              </a:ext>
            </a:extLst>
          </p:cNvPr>
          <p:cNvSpPr/>
          <p:nvPr userDrawn="1"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5" name="Imagem 4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3338E9B6-351F-9715-8A40-4D05C66355C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alphaModFix amt="12000"/>
          </a:blip>
          <a:srcRect b="15625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rgbClr val="131313">
              <a:alpha val="9000"/>
            </a:srgbClr>
          </a:solidFill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63447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1BDADA3-CE48-1310-E0E6-B6FF51DE7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AFDF4177-1E61-341C-8359-DE0E2DD7C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47289747-5743-54F6-9056-6B3A69468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7588193C-BFE8-C8FC-F7C3-F2A7BF982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8755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3" name="Imagem 2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EE87D4AB-1ED7-AD0B-EF16-9D49D1C0E43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-5643434" y="0"/>
            <a:ext cx="12192000" cy="6858000"/>
          </a:xfrm>
          <a:prstGeom prst="rect">
            <a:avLst/>
          </a:prstGeom>
        </p:spPr>
      </p:pic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621AEB82-FA25-9A60-46C4-6B8D845146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  <p:pic>
        <p:nvPicPr>
          <p:cNvPr id="4" name="Imagem 3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8C5BD49C-A28A-8EF4-0228-AD077F0B9696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5" name="Conector Reto 18">
            <a:extLst>
              <a:ext uri="{FF2B5EF4-FFF2-40B4-BE49-F238E27FC236}">
                <a16:creationId xmlns:a16="http://schemas.microsoft.com/office/drawing/2014/main" id="{FBF8A39C-BA3D-B30A-AA40-7AE2D782F91B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tângulo 5">
            <a:extLst>
              <a:ext uri="{FF2B5EF4-FFF2-40B4-BE49-F238E27FC236}">
                <a16:creationId xmlns:a16="http://schemas.microsoft.com/office/drawing/2014/main" id="{3B1DF1E5-052B-9F54-C9F6-ADD9042A63F2}"/>
              </a:ext>
            </a:extLst>
          </p:cNvPr>
          <p:cNvSpPr/>
          <p:nvPr userDrawn="1"/>
        </p:nvSpPr>
        <p:spPr>
          <a:xfrm>
            <a:off x="664684" y="6067208"/>
            <a:ext cx="10536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Parte6</a:t>
            </a:r>
          </a:p>
        </p:txBody>
      </p:sp>
      <p:cxnSp>
        <p:nvCxnSpPr>
          <p:cNvPr id="10" name="Conector Reto 20">
            <a:extLst>
              <a:ext uri="{FF2B5EF4-FFF2-40B4-BE49-F238E27FC236}">
                <a16:creationId xmlns:a16="http://schemas.microsoft.com/office/drawing/2014/main" id="{97D06C89-A6D8-E5B4-CDE4-2E2A4710E9A9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1888158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">
          <p15:clr>
            <a:srgbClr val="FBAE40"/>
          </p15:clr>
        </p15:guide>
        <p15:guide id="2" pos="37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3" name="Imagem 2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EE87D4AB-1ED7-AD0B-EF16-9D49D1C0E43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-5643434" y="0"/>
            <a:ext cx="12192000" cy="6858000"/>
          </a:xfrm>
          <a:prstGeom prst="rect">
            <a:avLst/>
          </a:prstGeom>
        </p:spPr>
      </p:pic>
      <p:pic>
        <p:nvPicPr>
          <p:cNvPr id="2" name="Imagem 1" descr="Ícone&#10;&#10;Descrição gerada automaticamente">
            <a:extLst>
              <a:ext uri="{FF2B5EF4-FFF2-40B4-BE49-F238E27FC236}">
                <a16:creationId xmlns:a16="http://schemas.microsoft.com/office/drawing/2014/main" id="{621AEB82-FA25-9A60-46C4-6B8D845146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614146" y="347971"/>
            <a:ext cx="997959" cy="344618"/>
          </a:xfrm>
          <a:prstGeom prst="rect">
            <a:avLst/>
          </a:prstGeom>
        </p:spPr>
      </p:pic>
      <p:pic>
        <p:nvPicPr>
          <p:cNvPr id="4" name="Imagem 3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8C5BD49C-A28A-8EF4-0228-AD077F0B9696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3B1DF1E5-052B-9F54-C9F6-ADD9042A63F2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6</a:t>
            </a:r>
          </a:p>
        </p:txBody>
      </p:sp>
      <p:cxnSp>
        <p:nvCxnSpPr>
          <p:cNvPr id="10" name="Conector Reto 20">
            <a:extLst>
              <a:ext uri="{FF2B5EF4-FFF2-40B4-BE49-F238E27FC236}">
                <a16:creationId xmlns:a16="http://schemas.microsoft.com/office/drawing/2014/main" id="{97D06C89-A6D8-E5B4-CDE4-2E2A4710E9A9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9805650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">
          <p15:clr>
            <a:srgbClr val="FBAE40"/>
          </p15:clr>
        </p15:guide>
        <p15:guide id="2" pos="37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tenção/Dic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 6">
            <a:extLst>
              <a:ext uri="{FF2B5EF4-FFF2-40B4-BE49-F238E27FC236}">
                <a16:creationId xmlns:a16="http://schemas.microsoft.com/office/drawing/2014/main" id="{E8D3FA90-3AFE-F349-59E2-172A6878A245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1" name="Retângulo 17">
            <a:extLst>
              <a:ext uri="{FF2B5EF4-FFF2-40B4-BE49-F238E27FC236}">
                <a16:creationId xmlns:a16="http://schemas.microsoft.com/office/drawing/2014/main" id="{DFF09C6F-BC36-E741-F3DD-AD416F7F5897}"/>
              </a:ext>
            </a:extLst>
          </p:cNvPr>
          <p:cNvSpPr/>
          <p:nvPr userDrawn="1"/>
        </p:nvSpPr>
        <p:spPr>
          <a:xfrm rot="19389644">
            <a:off x="4375870" y="2005907"/>
            <a:ext cx="10318175" cy="6065072"/>
          </a:xfrm>
          <a:custGeom>
            <a:avLst/>
            <a:gdLst>
              <a:gd name="connsiteX0" fmla="*/ 0 w 11177500"/>
              <a:gd name="connsiteY0" fmla="*/ 0 h 3923820"/>
              <a:gd name="connsiteX1" fmla="*/ 11177500 w 11177500"/>
              <a:gd name="connsiteY1" fmla="*/ 0 h 3923820"/>
              <a:gd name="connsiteX2" fmla="*/ 11177500 w 11177500"/>
              <a:gd name="connsiteY2" fmla="*/ 3923820 h 3923820"/>
              <a:gd name="connsiteX3" fmla="*/ 0 w 11177500"/>
              <a:gd name="connsiteY3" fmla="*/ 3923820 h 3923820"/>
              <a:gd name="connsiteX4" fmla="*/ 0 w 11177500"/>
              <a:gd name="connsiteY4" fmla="*/ 0 h 3923820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11177500 w 11177500"/>
              <a:gd name="connsiteY2" fmla="*/ 3923820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559575"/>
              <a:gd name="connsiteX1" fmla="*/ 11177500 w 11177500"/>
              <a:gd name="connsiteY1" fmla="*/ 0 h 7559575"/>
              <a:gd name="connsiteX2" fmla="*/ 9143760 w 11177500"/>
              <a:gd name="connsiteY2" fmla="*/ 2740309 h 7559575"/>
              <a:gd name="connsiteX3" fmla="*/ 5536218 w 11177500"/>
              <a:gd name="connsiteY3" fmla="*/ 7559575 h 7559575"/>
              <a:gd name="connsiteX4" fmla="*/ 0 w 11177500"/>
              <a:gd name="connsiteY4" fmla="*/ 0 h 7559575"/>
              <a:gd name="connsiteX0" fmla="*/ 0 w 11177500"/>
              <a:gd name="connsiteY0" fmla="*/ 0 h 7614775"/>
              <a:gd name="connsiteX1" fmla="*/ 11177500 w 11177500"/>
              <a:gd name="connsiteY1" fmla="*/ 0 h 7614775"/>
              <a:gd name="connsiteX2" fmla="*/ 9143760 w 11177500"/>
              <a:gd name="connsiteY2" fmla="*/ 2740309 h 7614775"/>
              <a:gd name="connsiteX3" fmla="*/ 5564360 w 11177500"/>
              <a:gd name="connsiteY3" fmla="*/ 7614775 h 7614775"/>
              <a:gd name="connsiteX4" fmla="*/ 0 w 11177500"/>
              <a:gd name="connsiteY4" fmla="*/ 0 h 7614775"/>
              <a:gd name="connsiteX0" fmla="*/ 0 w 11136389"/>
              <a:gd name="connsiteY0" fmla="*/ 3491132 h 7614775"/>
              <a:gd name="connsiteX1" fmla="*/ 11136389 w 11136389"/>
              <a:gd name="connsiteY1" fmla="*/ 0 h 7614775"/>
              <a:gd name="connsiteX2" fmla="*/ 9102649 w 11136389"/>
              <a:gd name="connsiteY2" fmla="*/ 2740309 h 7614775"/>
              <a:gd name="connsiteX3" fmla="*/ 5523249 w 11136389"/>
              <a:gd name="connsiteY3" fmla="*/ 7614775 h 7614775"/>
              <a:gd name="connsiteX4" fmla="*/ 0 w 11136389"/>
              <a:gd name="connsiteY4" fmla="*/ 3491132 h 7614775"/>
              <a:gd name="connsiteX0" fmla="*/ 0 w 9591534"/>
              <a:gd name="connsiteY0" fmla="*/ 1367530 h 5491173"/>
              <a:gd name="connsiteX1" fmla="*/ 9591534 w 9591534"/>
              <a:gd name="connsiteY1" fmla="*/ 0 h 5491173"/>
              <a:gd name="connsiteX2" fmla="*/ 9102649 w 9591534"/>
              <a:gd name="connsiteY2" fmla="*/ 616707 h 5491173"/>
              <a:gd name="connsiteX3" fmla="*/ 5523249 w 9591534"/>
              <a:gd name="connsiteY3" fmla="*/ 5491173 h 5491173"/>
              <a:gd name="connsiteX4" fmla="*/ 0 w 9591534"/>
              <a:gd name="connsiteY4" fmla="*/ 1367530 h 5491173"/>
              <a:gd name="connsiteX0" fmla="*/ 0 w 10265841"/>
              <a:gd name="connsiteY0" fmla="*/ 844641 h 5491173"/>
              <a:gd name="connsiteX1" fmla="*/ 10265841 w 10265841"/>
              <a:gd name="connsiteY1" fmla="*/ 0 h 5491173"/>
              <a:gd name="connsiteX2" fmla="*/ 9776956 w 10265841"/>
              <a:gd name="connsiteY2" fmla="*/ 616707 h 5491173"/>
              <a:gd name="connsiteX3" fmla="*/ 6197556 w 10265841"/>
              <a:gd name="connsiteY3" fmla="*/ 5491173 h 5491173"/>
              <a:gd name="connsiteX4" fmla="*/ 0 w 10265841"/>
              <a:gd name="connsiteY4" fmla="*/ 844641 h 5491173"/>
              <a:gd name="connsiteX0" fmla="*/ 0 w 9776956"/>
              <a:gd name="connsiteY0" fmla="*/ 1419415 h 6065947"/>
              <a:gd name="connsiteX1" fmla="*/ 9583825 w 9776956"/>
              <a:gd name="connsiteY1" fmla="*/ 0 h 6065947"/>
              <a:gd name="connsiteX2" fmla="*/ 9776956 w 9776956"/>
              <a:gd name="connsiteY2" fmla="*/ 1191481 h 6065947"/>
              <a:gd name="connsiteX3" fmla="*/ 6197556 w 9776956"/>
              <a:gd name="connsiteY3" fmla="*/ 6065947 h 6065947"/>
              <a:gd name="connsiteX4" fmla="*/ 0 w 9776956"/>
              <a:gd name="connsiteY4" fmla="*/ 1419415 h 6065947"/>
              <a:gd name="connsiteX0" fmla="*/ 0 w 10299844"/>
              <a:gd name="connsiteY0" fmla="*/ 1419415 h 6065947"/>
              <a:gd name="connsiteX1" fmla="*/ 9583825 w 10299844"/>
              <a:gd name="connsiteY1" fmla="*/ 0 h 6065947"/>
              <a:gd name="connsiteX2" fmla="*/ 10299844 w 10299844"/>
              <a:gd name="connsiteY2" fmla="*/ 517176 h 6065947"/>
              <a:gd name="connsiteX3" fmla="*/ 6197556 w 10299844"/>
              <a:gd name="connsiteY3" fmla="*/ 6065947 h 6065947"/>
              <a:gd name="connsiteX4" fmla="*/ 0 w 10299844"/>
              <a:gd name="connsiteY4" fmla="*/ 1419415 h 6065947"/>
              <a:gd name="connsiteX0" fmla="*/ 0 w 10299844"/>
              <a:gd name="connsiteY0" fmla="*/ 1461885 h 6108417"/>
              <a:gd name="connsiteX1" fmla="*/ 9505334 w 10299844"/>
              <a:gd name="connsiteY1" fmla="*/ 0 h 6108417"/>
              <a:gd name="connsiteX2" fmla="*/ 10299844 w 10299844"/>
              <a:gd name="connsiteY2" fmla="*/ 559646 h 6108417"/>
              <a:gd name="connsiteX3" fmla="*/ 6197556 w 10299844"/>
              <a:gd name="connsiteY3" fmla="*/ 6108417 h 6108417"/>
              <a:gd name="connsiteX4" fmla="*/ 0 w 10299844"/>
              <a:gd name="connsiteY4" fmla="*/ 1461885 h 6108417"/>
              <a:gd name="connsiteX0" fmla="*/ 0 w 10284383"/>
              <a:gd name="connsiteY0" fmla="*/ 1461885 h 6108417"/>
              <a:gd name="connsiteX1" fmla="*/ 9505334 w 10284383"/>
              <a:gd name="connsiteY1" fmla="*/ 0 h 6108417"/>
              <a:gd name="connsiteX2" fmla="*/ 10284383 w 10284383"/>
              <a:gd name="connsiteY2" fmla="*/ 580504 h 6108417"/>
              <a:gd name="connsiteX3" fmla="*/ 6197556 w 10284383"/>
              <a:gd name="connsiteY3" fmla="*/ 6108417 h 6108417"/>
              <a:gd name="connsiteX4" fmla="*/ 0 w 10284383"/>
              <a:gd name="connsiteY4" fmla="*/ 1461885 h 6108417"/>
              <a:gd name="connsiteX0" fmla="*/ 0 w 10284383"/>
              <a:gd name="connsiteY0" fmla="*/ 1461885 h 6128914"/>
              <a:gd name="connsiteX1" fmla="*/ 9505334 w 10284383"/>
              <a:gd name="connsiteY1" fmla="*/ 0 h 6128914"/>
              <a:gd name="connsiteX2" fmla="*/ 10284383 w 10284383"/>
              <a:gd name="connsiteY2" fmla="*/ 580504 h 6128914"/>
              <a:gd name="connsiteX3" fmla="*/ 6140351 w 10284383"/>
              <a:gd name="connsiteY3" fmla="*/ 6128914 h 6128914"/>
              <a:gd name="connsiteX4" fmla="*/ 0 w 10284383"/>
              <a:gd name="connsiteY4" fmla="*/ 1461885 h 6128914"/>
              <a:gd name="connsiteX0" fmla="*/ 0 w 10254114"/>
              <a:gd name="connsiteY0" fmla="*/ 1461885 h 6128914"/>
              <a:gd name="connsiteX1" fmla="*/ 9505334 w 10254114"/>
              <a:gd name="connsiteY1" fmla="*/ 0 h 6128914"/>
              <a:gd name="connsiteX2" fmla="*/ 10254114 w 10254114"/>
              <a:gd name="connsiteY2" fmla="*/ 621451 h 6128914"/>
              <a:gd name="connsiteX3" fmla="*/ 6140351 w 10254114"/>
              <a:gd name="connsiteY3" fmla="*/ 6128914 h 6128914"/>
              <a:gd name="connsiteX4" fmla="*/ 0 w 10254114"/>
              <a:gd name="connsiteY4" fmla="*/ 1461885 h 6128914"/>
              <a:gd name="connsiteX0" fmla="*/ 0 w 10254114"/>
              <a:gd name="connsiteY0" fmla="*/ 1458460 h 6125489"/>
              <a:gd name="connsiteX1" fmla="*/ 9481776 w 10254114"/>
              <a:gd name="connsiteY1" fmla="*/ 0 h 6125489"/>
              <a:gd name="connsiteX2" fmla="*/ 10254114 w 10254114"/>
              <a:gd name="connsiteY2" fmla="*/ 618026 h 6125489"/>
              <a:gd name="connsiteX3" fmla="*/ 6140351 w 10254114"/>
              <a:gd name="connsiteY3" fmla="*/ 6125489 h 6125489"/>
              <a:gd name="connsiteX4" fmla="*/ 0 w 10254114"/>
              <a:gd name="connsiteY4" fmla="*/ 1458460 h 6125489"/>
              <a:gd name="connsiteX0" fmla="*/ 0 w 10254114"/>
              <a:gd name="connsiteY0" fmla="*/ 1441387 h 6108416"/>
              <a:gd name="connsiteX1" fmla="*/ 9448128 w 10254114"/>
              <a:gd name="connsiteY1" fmla="*/ 0 h 6108416"/>
              <a:gd name="connsiteX2" fmla="*/ 10254114 w 10254114"/>
              <a:gd name="connsiteY2" fmla="*/ 600953 h 6108416"/>
              <a:gd name="connsiteX3" fmla="*/ 6140351 w 10254114"/>
              <a:gd name="connsiteY3" fmla="*/ 6108416 h 6108416"/>
              <a:gd name="connsiteX4" fmla="*/ 0 w 10254114"/>
              <a:gd name="connsiteY4" fmla="*/ 1441387 h 6108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54114" h="6108416">
                <a:moveTo>
                  <a:pt x="0" y="1441387"/>
                </a:moveTo>
                <a:lnTo>
                  <a:pt x="9448128" y="0"/>
                </a:lnTo>
                <a:lnTo>
                  <a:pt x="10254114" y="600953"/>
                </a:lnTo>
                <a:lnTo>
                  <a:pt x="6140351" y="6108416"/>
                </a:lnTo>
                <a:lnTo>
                  <a:pt x="0" y="1441387"/>
                </a:lnTo>
                <a:close/>
              </a:path>
            </a:pathLst>
          </a:custGeom>
          <a:gradFill flip="none" rotWithShape="1">
            <a:gsLst>
              <a:gs pos="34000">
                <a:srgbClr val="272627"/>
              </a:gs>
              <a:gs pos="58000">
                <a:srgbClr val="11101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933DA621-4F44-2935-2210-436B816DE18D}"/>
              </a:ext>
            </a:extLst>
          </p:cNvPr>
          <p:cNvSpPr/>
          <p:nvPr userDrawn="1"/>
        </p:nvSpPr>
        <p:spPr>
          <a:xfrm rot="10800000">
            <a:off x="1" y="-1"/>
            <a:ext cx="12191999" cy="6857999"/>
          </a:xfrm>
          <a:prstGeom prst="rect">
            <a:avLst/>
          </a:prstGeom>
          <a:gradFill flip="none" rotWithShape="1">
            <a:gsLst>
              <a:gs pos="22000">
                <a:schemeClr val="bg2">
                  <a:lumMod val="10000"/>
                </a:schemeClr>
              </a:gs>
              <a:gs pos="87011">
                <a:srgbClr val="8B3320"/>
              </a:gs>
              <a:gs pos="100000">
                <a:srgbClr val="8C0A28"/>
              </a:gs>
              <a:gs pos="65000">
                <a:srgbClr val="8A6B15"/>
              </a:gs>
              <a:gs pos="53000">
                <a:srgbClr val="6B540E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2" name="Imagem 1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554F1FD8-A639-D786-B9C2-E250EA1BE5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31729" y="71438"/>
            <a:ext cx="12192000" cy="6858000"/>
          </a:xfrm>
          <a:prstGeom prst="rect">
            <a:avLst/>
          </a:prstGeom>
        </p:spPr>
      </p:pic>
      <p:pic>
        <p:nvPicPr>
          <p:cNvPr id="5" name="Imagem 4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DFE47D71-8CD0-508F-B3D0-372AF410079F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6" name="Conector Reto 18">
            <a:extLst>
              <a:ext uri="{FF2B5EF4-FFF2-40B4-BE49-F238E27FC236}">
                <a16:creationId xmlns:a16="http://schemas.microsoft.com/office/drawing/2014/main" id="{AA9FC954-3C0B-26B7-EE90-9F64FB05BBAA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tângulo 7">
            <a:extLst>
              <a:ext uri="{FF2B5EF4-FFF2-40B4-BE49-F238E27FC236}">
                <a16:creationId xmlns:a16="http://schemas.microsoft.com/office/drawing/2014/main" id="{1F8BE66C-B4D4-2AD1-AD1B-2DE52E7A3F23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6</a:t>
            </a:r>
          </a:p>
        </p:txBody>
      </p:sp>
      <p:cxnSp>
        <p:nvCxnSpPr>
          <p:cNvPr id="9" name="Conector Reto 20">
            <a:extLst>
              <a:ext uri="{FF2B5EF4-FFF2-40B4-BE49-F238E27FC236}">
                <a16:creationId xmlns:a16="http://schemas.microsoft.com/office/drawing/2014/main" id="{588D1112-42EA-7292-141E-A5AD96F30641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7141693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05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tivida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>
            <a:extLst>
              <a:ext uri="{FF2B5EF4-FFF2-40B4-BE49-F238E27FC236}">
                <a16:creationId xmlns:a16="http://schemas.microsoft.com/office/drawing/2014/main" id="{87D1FE17-D2D8-C514-6807-833F1C1B3AD4}"/>
              </a:ext>
            </a:extLst>
          </p:cNvPr>
          <p:cNvSpPr/>
          <p:nvPr userDrawn="1"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313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046101B8-FC5C-596F-BCF4-BC08595D72C6}"/>
              </a:ext>
            </a:extLst>
          </p:cNvPr>
          <p:cNvSpPr/>
          <p:nvPr userDrawn="1"/>
        </p:nvSpPr>
        <p:spPr>
          <a:xfrm rot="10800000">
            <a:off x="1" y="-1"/>
            <a:ext cx="12191999" cy="6857999"/>
          </a:xfrm>
          <a:prstGeom prst="rect">
            <a:avLst/>
          </a:prstGeom>
          <a:gradFill flip="none" rotWithShape="1">
            <a:gsLst>
              <a:gs pos="22000">
                <a:schemeClr val="bg2">
                  <a:lumMod val="10000"/>
                </a:schemeClr>
              </a:gs>
              <a:gs pos="87011">
                <a:srgbClr val="8B3320"/>
              </a:gs>
              <a:gs pos="100000">
                <a:srgbClr val="8C0A28"/>
              </a:gs>
              <a:gs pos="65000">
                <a:srgbClr val="8A6B15"/>
              </a:gs>
              <a:gs pos="53000">
                <a:srgbClr val="6B540E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16" name="Imagem 15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70F06D92-F5EB-7348-9148-81CE7CBBE2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-2" y="11215"/>
            <a:ext cx="12192000" cy="6858000"/>
          </a:xfrm>
          <a:prstGeom prst="rect">
            <a:avLst/>
          </a:prstGeom>
        </p:spPr>
      </p:pic>
      <p:sp>
        <p:nvSpPr>
          <p:cNvPr id="33" name="Forma Livre 32">
            <a:extLst>
              <a:ext uri="{FF2B5EF4-FFF2-40B4-BE49-F238E27FC236}">
                <a16:creationId xmlns:a16="http://schemas.microsoft.com/office/drawing/2014/main" id="{FDA885C0-D4E7-7B10-3FED-2163E5F020D9}"/>
              </a:ext>
            </a:extLst>
          </p:cNvPr>
          <p:cNvSpPr/>
          <p:nvPr userDrawn="1"/>
        </p:nvSpPr>
        <p:spPr>
          <a:xfrm rot="2642045">
            <a:off x="-2106977" y="318068"/>
            <a:ext cx="6198065" cy="6244294"/>
          </a:xfrm>
          <a:custGeom>
            <a:avLst/>
            <a:gdLst>
              <a:gd name="connsiteX0" fmla="*/ 0 w 6198065"/>
              <a:gd name="connsiteY0" fmla="*/ 1333198 h 6244294"/>
              <a:gd name="connsiteX1" fmla="*/ 1378924 w 6198065"/>
              <a:gd name="connsiteY1" fmla="*/ 0 h 6244294"/>
              <a:gd name="connsiteX2" fmla="*/ 5157329 w 6198065"/>
              <a:gd name="connsiteY2" fmla="*/ 0 h 6244294"/>
              <a:gd name="connsiteX3" fmla="*/ 6198065 w 6198065"/>
              <a:gd name="connsiteY3" fmla="*/ 1040736 h 6244294"/>
              <a:gd name="connsiteX4" fmla="*/ 6198065 w 6198065"/>
              <a:gd name="connsiteY4" fmla="*/ 4879894 h 6244294"/>
              <a:gd name="connsiteX5" fmla="*/ 4786868 w 6198065"/>
              <a:gd name="connsiteY5" fmla="*/ 6244294 h 6244294"/>
              <a:gd name="connsiteX6" fmla="*/ 4748240 w 6198065"/>
              <a:gd name="connsiteY6" fmla="*/ 6244294 h 6244294"/>
              <a:gd name="connsiteX7" fmla="*/ 0 w 6198065"/>
              <a:gd name="connsiteY7" fmla="*/ 1333198 h 6244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98065" h="6244294">
                <a:moveTo>
                  <a:pt x="0" y="1333198"/>
                </a:moveTo>
                <a:lnTo>
                  <a:pt x="1378924" y="0"/>
                </a:lnTo>
                <a:lnTo>
                  <a:pt x="5157329" y="0"/>
                </a:lnTo>
                <a:cubicBezTo>
                  <a:pt x="5732113" y="0"/>
                  <a:pt x="6198065" y="465953"/>
                  <a:pt x="6198065" y="1040736"/>
                </a:cubicBezTo>
                <a:lnTo>
                  <a:pt x="6198065" y="4879894"/>
                </a:lnTo>
                <a:lnTo>
                  <a:pt x="4786868" y="6244294"/>
                </a:lnTo>
                <a:lnTo>
                  <a:pt x="4748240" y="6244294"/>
                </a:lnTo>
                <a:lnTo>
                  <a:pt x="0" y="1333198"/>
                </a:lnTo>
                <a:close/>
              </a:path>
            </a:pathLst>
          </a:custGeom>
          <a:gradFill flip="none" rotWithShape="1">
            <a:gsLst>
              <a:gs pos="0">
                <a:srgbClr val="BD920E">
                  <a:alpha val="10005"/>
                </a:srgbClr>
              </a:gs>
              <a:gs pos="56000">
                <a:srgbClr val="B17114">
                  <a:alpha val="65000"/>
                </a:srgbClr>
              </a:gs>
              <a:gs pos="100000">
                <a:srgbClr val="8B2E0C"/>
              </a:gs>
            </a:gsLst>
            <a:lin ang="6000000" scaled="0"/>
            <a:tileRect/>
          </a:gradFill>
          <a:ln>
            <a:noFill/>
          </a:ln>
          <a:effectLst>
            <a:outerShdw blurRad="888975" dist="100972" dir="10020000" rotWithShape="0">
              <a:schemeClr val="bg1">
                <a:alpha val="19737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5" name="Imagem 4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9CF5CD92-DCC2-096F-C07A-06FC7C19D20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6" name="Conector Reto 18">
            <a:extLst>
              <a:ext uri="{FF2B5EF4-FFF2-40B4-BE49-F238E27FC236}">
                <a16:creationId xmlns:a16="http://schemas.microsoft.com/office/drawing/2014/main" id="{4625AAB2-F1D6-81E0-BF70-A58C709FE94B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tângulo 6">
            <a:extLst>
              <a:ext uri="{FF2B5EF4-FFF2-40B4-BE49-F238E27FC236}">
                <a16:creationId xmlns:a16="http://schemas.microsoft.com/office/drawing/2014/main" id="{77117142-2949-96CD-AB81-D2E625A8483B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6</a:t>
            </a:r>
          </a:p>
        </p:txBody>
      </p:sp>
      <p:cxnSp>
        <p:nvCxnSpPr>
          <p:cNvPr id="8" name="Conector Reto 20">
            <a:extLst>
              <a:ext uri="{FF2B5EF4-FFF2-40B4-BE49-F238E27FC236}">
                <a16:creationId xmlns:a16="http://schemas.microsoft.com/office/drawing/2014/main" id="{3763DB26-39E9-CB90-800E-F40CA0769A9F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9739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BD1B0E4F-732F-90AD-F016-908C85E0DD7F}"/>
              </a:ext>
            </a:extLst>
          </p:cNvPr>
          <p:cNvSpPr/>
          <p:nvPr userDrawn="1"/>
        </p:nvSpPr>
        <p:spPr>
          <a:xfrm rot="10800000">
            <a:off x="1" y="1"/>
            <a:ext cx="12191999" cy="6857999"/>
          </a:xfrm>
          <a:prstGeom prst="rect">
            <a:avLst/>
          </a:prstGeom>
          <a:gradFill flip="none" rotWithShape="1">
            <a:gsLst>
              <a:gs pos="0">
                <a:srgbClr val="75132D"/>
              </a:gs>
              <a:gs pos="60000">
                <a:srgbClr val="8E1535"/>
              </a:gs>
              <a:gs pos="100000">
                <a:srgbClr val="F40342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Segoe UI" panose="020B0502040204020203" pitchFamily="34" charset="0"/>
            </a:endParaRPr>
          </a:p>
        </p:txBody>
      </p:sp>
      <p:pic>
        <p:nvPicPr>
          <p:cNvPr id="11" name="Imagem 10" descr="Uma imagem contendo computador, mesa, pente&#10;&#10;Descrição gerada automaticamente">
            <a:extLst>
              <a:ext uri="{FF2B5EF4-FFF2-40B4-BE49-F238E27FC236}">
                <a16:creationId xmlns:a16="http://schemas.microsoft.com/office/drawing/2014/main" id="{22574C74-9B4C-F183-F410-FB692B6EDC9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alphaModFix amt="12000"/>
          </a:blip>
          <a:srcRect b="1562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Imagem 1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3492C66C-08FC-8B3D-3C4A-BBB7F285C37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132" y="6109753"/>
            <a:ext cx="1072594" cy="406692"/>
          </a:xfrm>
          <a:prstGeom prst="rect">
            <a:avLst/>
          </a:prstGeom>
        </p:spPr>
      </p:pic>
      <p:cxnSp>
        <p:nvCxnSpPr>
          <p:cNvPr id="3" name="Conector Reto 18">
            <a:extLst>
              <a:ext uri="{FF2B5EF4-FFF2-40B4-BE49-F238E27FC236}">
                <a16:creationId xmlns:a16="http://schemas.microsoft.com/office/drawing/2014/main" id="{B597E8DF-FD9F-49B6-5A58-E4E5E83C7C44}"/>
              </a:ext>
            </a:extLst>
          </p:cNvPr>
          <p:cNvCxnSpPr>
            <a:cxnSpLocks/>
          </p:cNvCxnSpPr>
          <p:nvPr userDrawn="1"/>
        </p:nvCxnSpPr>
        <p:spPr>
          <a:xfrm flipH="1">
            <a:off x="1784104" y="6316661"/>
            <a:ext cx="8644812" cy="0"/>
          </a:xfrm>
          <a:prstGeom prst="line">
            <a:avLst/>
          </a:prstGeom>
          <a:ln w="12700">
            <a:gradFill>
              <a:gsLst>
                <a:gs pos="100000">
                  <a:schemeClr val="accent4">
                    <a:lumMod val="75000"/>
                  </a:schemeClr>
                </a:gs>
                <a:gs pos="0">
                  <a:srgbClr val="A17E11">
                    <a:alpha val="17650"/>
                  </a:srgbClr>
                </a:gs>
              </a:gsLst>
              <a:lin ang="30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tângulo 3">
            <a:extLst>
              <a:ext uri="{FF2B5EF4-FFF2-40B4-BE49-F238E27FC236}">
                <a16:creationId xmlns:a16="http://schemas.microsoft.com/office/drawing/2014/main" id="{368969E6-A3AB-9587-1B1F-9EEF773D3CA6}"/>
              </a:ext>
            </a:extLst>
          </p:cNvPr>
          <p:cNvSpPr/>
          <p:nvPr userDrawn="1"/>
        </p:nvSpPr>
        <p:spPr>
          <a:xfrm>
            <a:off x="664684" y="6067208"/>
            <a:ext cx="113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6</a:t>
            </a:r>
          </a:p>
        </p:txBody>
      </p:sp>
      <p:cxnSp>
        <p:nvCxnSpPr>
          <p:cNvPr id="5" name="Conector Reto 20">
            <a:extLst>
              <a:ext uri="{FF2B5EF4-FFF2-40B4-BE49-F238E27FC236}">
                <a16:creationId xmlns:a16="http://schemas.microsoft.com/office/drawing/2014/main" id="{9A5385B7-5144-1D8A-E64D-288D8EAA0499}"/>
              </a:ext>
            </a:extLst>
          </p:cNvPr>
          <p:cNvCxnSpPr>
            <a:cxnSpLocks/>
          </p:cNvCxnSpPr>
          <p:nvPr userDrawn="1"/>
        </p:nvCxnSpPr>
        <p:spPr>
          <a:xfrm flipV="1">
            <a:off x="600459" y="6067208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074648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20893C8-5353-EDC8-113D-92F6668EF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2388525-F934-7334-22DE-A22B14A378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FF8E1E97-B771-1458-E647-4BDB2D246B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BF5B381E-567A-B858-415C-A3337869C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BEB0D87E-35DD-6082-A3EE-BC9371620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7B1BC600-88C5-1134-B9BF-4C53CD3C9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459082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5026CA9-80AA-1E86-5591-91A2EFB8C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ACDCB4E-8D82-F319-7A6E-CA8D5EC621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8239EB94-C7F5-D769-0973-F84FE5E682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9183BAEE-1F7B-BC13-B179-1F40E01FE8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9A090ADC-5335-3866-9D74-7E6A67B9F2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D4490DAE-1634-9530-CA52-1714A1139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7F31377A-8630-9FAD-4A0D-210A1C799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29931405-F7D8-8BCF-8EEC-62E9261D1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141972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5F2E2E0-1583-AE57-5B0A-8A1C20B4D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ED67158C-4E2E-B69B-03F5-B7A20D49D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098F31EF-0AE5-7646-15E8-A00913432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E8AB6338-166D-C4DA-6E2B-751684B9B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713388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C4E3BA01-0668-4BDA-0158-849403ED2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88CE09E6-35B7-81F4-901D-368D11797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7D31CED-5E05-BD44-77DC-1D54A3E46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794305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36843468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F11545A-3025-F3A6-C084-CE8D45BEC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8819631-B3BE-EF8A-09E7-A7ED1FB3F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7EEC863-FB28-6A16-04FF-1CEC746CE2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A71838D-0014-4EE5-3057-367A8947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4FF9545C-4F3E-0317-4B0B-FFA33EC56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EDD60C0-F57E-2E77-1D37-8F83E3953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057945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927F9DF-C433-714D-90C6-DBAFEDCFD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E74EF1BD-77DC-910B-B8FA-8776A4360F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34698B7C-2F39-E23F-1828-C840FC9EFC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AB8CC1E-0D54-4980-ECBA-37604E822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7E3B1B5E-0E88-281B-F403-DD10E56AB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24466E4F-CE70-1166-C3D2-BEF57F734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923194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580B07-5F5C-2304-A076-17CFB4924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C00B7648-B967-C885-CD80-A276D0CA7B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9031A77-C9B5-A836-3386-F9E42E2BA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16CD1DA9-D25C-FD08-A729-777206AC1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C8EF3A9-DA27-DB68-AAA8-9A044190D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702623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FCA35616-8B50-21FA-6F98-8204229F06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CFD6F0A5-AB3E-F047-80F6-2724CFDFF8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9026ECC1-FCD0-543D-EDCC-E23416073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4C9B204E-7047-EC0E-14D4-825863247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DC54F52-A13E-53C9-75DE-A3668B89F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4425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8.xml"/><Relationship Id="rId21" Type="http://schemas.openxmlformats.org/officeDocument/2006/relationships/tags" Target="../tags/tag1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17" Type="http://schemas.openxmlformats.org/officeDocument/2006/relationships/slideLayout" Target="../slideLayouts/slideLayout22.xml"/><Relationship Id="rId2" Type="http://schemas.openxmlformats.org/officeDocument/2006/relationships/slideLayout" Target="../slideLayouts/slideLayout7.xml"/><Relationship Id="rId16" Type="http://schemas.openxmlformats.org/officeDocument/2006/relationships/slideLayout" Target="../slideLayouts/slideLayout21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24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1FF33BB5-D484-454E-EEB8-F10624BBC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7A0FC34-DCBC-AB9F-3D8D-8D3D1845F2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EA85373-0A52-7564-F354-504B6D96D4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2FD30-E497-AA42-9F20-85D0E9FD157B}" type="datetimeFigureOut">
              <a:rPr lang="pt-BR" smtClean="0"/>
              <a:t>18/01/2026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7E75741-5DEE-6EF6-E81D-A9A8A217CB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298A003-3393-A5B8-717B-CEE8534FBA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ABB8A-722C-DF4D-B23F-90011C48556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490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01" r:id="rId2"/>
    <p:sldLayoutId id="2147483711" r:id="rId3"/>
    <p:sldLayoutId id="2147483712" r:id="rId4"/>
    <p:sldLayoutId id="214748370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1FF33BB5-D484-454E-EEB8-F10624BBC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E7A0FC34-DCBC-AB9F-3D8D-8D3D1845F2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 dirty="0"/>
              <a:t>Clique para editar os estilos de texto Mestres</a:t>
            </a:r>
          </a:p>
          <a:p>
            <a:pPr lvl="1"/>
            <a:r>
              <a:rPr lang="pt-BR" dirty="0"/>
              <a:t>Segundo nível</a:t>
            </a:r>
          </a:p>
          <a:p>
            <a:pPr lvl="2"/>
            <a:r>
              <a:rPr lang="pt-BR" dirty="0"/>
              <a:t>Terceiro nível</a:t>
            </a:r>
          </a:p>
          <a:p>
            <a:pPr lvl="3"/>
            <a:r>
              <a:rPr lang="pt-BR" dirty="0"/>
              <a:t>Quarto nível</a:t>
            </a:r>
          </a:p>
          <a:p>
            <a:pPr lvl="4"/>
            <a:r>
              <a:rPr lang="pt-BR" dirty="0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3EA85373-0A52-7564-F354-504B6D96D4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fld id="{2022FD30-E497-AA42-9F20-85D0E9FD157B}" type="datetimeFigureOut">
              <a:rPr lang="pt-BR" smtClean="0"/>
              <a:pPr/>
              <a:t>18/01/2026</a:t>
            </a:fld>
            <a:endParaRPr lang="pt-BR" dirty="0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7E75741-5DEE-6EF6-E81D-A9A8A217CB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endParaRPr lang="pt-BR" dirty="0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298A003-3393-A5B8-717B-CEE8534FBA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fld id="{0DEABB8A-722C-DF4D-B23F-90011C48556F}" type="slidenum">
              <a:rPr lang="pt-BR" smtClean="0"/>
              <a:pPr/>
              <a:t>‹nº›</a:t>
            </a:fld>
            <a:endParaRPr lang="pt-BR" dirty="0"/>
          </a:p>
        </p:txBody>
      </p:sp>
    </p:spTree>
    <p:custDataLst>
      <p:tags r:id="rId21"/>
    </p:custDataLst>
    <p:extLst>
      <p:ext uri="{BB962C8B-B14F-4D97-AF65-F5344CB8AC3E}">
        <p14:creationId xmlns:p14="http://schemas.microsoft.com/office/powerpoint/2010/main" val="925668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33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  <p:sldLayoutId id="2147483731" r:id="rId18"/>
    <p:sldLayoutId id="2147483732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Segoe UI" panose="020B0502040204020203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7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1.png"/><Relationship Id="rId4" Type="http://schemas.openxmlformats.org/officeDocument/2006/relationships/image" Target="../media/image3.pn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13.svg"/><Relationship Id="rId4" Type="http://schemas.openxmlformats.org/officeDocument/2006/relationships/image" Target="../media/image19.svg"/><Relationship Id="rId9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13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5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6.png"/><Relationship Id="rId3" Type="http://schemas.openxmlformats.org/officeDocument/2006/relationships/image" Target="../media/image12.png"/><Relationship Id="rId7" Type="http://schemas.openxmlformats.org/officeDocument/2006/relationships/image" Target="../media/image31.png"/><Relationship Id="rId12" Type="http://schemas.openxmlformats.org/officeDocument/2006/relationships/image" Target="../media/image35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34.png"/><Relationship Id="rId5" Type="http://schemas.openxmlformats.org/officeDocument/2006/relationships/image" Target="../media/image29.png"/><Relationship Id="rId10" Type="http://schemas.microsoft.com/office/2007/relationships/hdphoto" Target="../media/hdphoto2.wdp"/><Relationship Id="rId4" Type="http://schemas.openxmlformats.org/officeDocument/2006/relationships/image" Target="../media/image13.svg"/><Relationship Id="rId9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1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13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13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13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13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45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13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6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10" Type="http://schemas.openxmlformats.org/officeDocument/2006/relationships/image" Target="../media/image13.svg"/><Relationship Id="rId4" Type="http://schemas.openxmlformats.org/officeDocument/2006/relationships/image" Target="../media/image49.png"/><Relationship Id="rId9" Type="http://schemas.openxmlformats.org/officeDocument/2006/relationships/image" Target="../media/image1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13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1.xml"/><Relationship Id="rId4" Type="http://schemas.openxmlformats.org/officeDocument/2006/relationships/image" Target="../media/image13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13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png"/><Relationship Id="rId4" Type="http://schemas.openxmlformats.org/officeDocument/2006/relationships/image" Target="../media/image13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13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8.png"/><Relationship Id="rId4" Type="http://schemas.openxmlformats.org/officeDocument/2006/relationships/image" Target="../media/image13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jpeg"/><Relationship Id="rId4" Type="http://schemas.openxmlformats.org/officeDocument/2006/relationships/image" Target="../media/image13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13.sv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eg"/><Relationship Id="rId4" Type="http://schemas.openxmlformats.org/officeDocument/2006/relationships/image" Target="../media/image13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7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12.png"/><Relationship Id="rId7" Type="http://schemas.microsoft.com/office/2007/relationships/hdphoto" Target="../media/hdphoto3.wdp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13.sv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13.sv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1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13.sv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png"/><Relationship Id="rId4" Type="http://schemas.openxmlformats.org/officeDocument/2006/relationships/image" Target="../media/image13.sv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13.sv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8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svg"/><Relationship Id="rId13" Type="http://schemas.openxmlformats.org/officeDocument/2006/relationships/image" Target="../media/image91.png"/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12" Type="http://schemas.openxmlformats.org/officeDocument/2006/relationships/image" Target="../media/image90.svg"/><Relationship Id="rId2" Type="http://schemas.openxmlformats.org/officeDocument/2006/relationships/notesSlide" Target="../notesSlides/notesSlide66.xml"/><Relationship Id="rId16" Type="http://schemas.openxmlformats.org/officeDocument/2006/relationships/image" Target="../media/image13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svg"/><Relationship Id="rId11" Type="http://schemas.openxmlformats.org/officeDocument/2006/relationships/image" Target="../media/image89.png"/><Relationship Id="rId5" Type="http://schemas.openxmlformats.org/officeDocument/2006/relationships/image" Target="../media/image83.png"/><Relationship Id="rId15" Type="http://schemas.openxmlformats.org/officeDocument/2006/relationships/image" Target="../media/image12.png"/><Relationship Id="rId10" Type="http://schemas.openxmlformats.org/officeDocument/2006/relationships/image" Target="../media/image88.svg"/><Relationship Id="rId4" Type="http://schemas.openxmlformats.org/officeDocument/2006/relationships/image" Target="../media/image82.svg"/><Relationship Id="rId9" Type="http://schemas.openxmlformats.org/officeDocument/2006/relationships/image" Target="../media/image87.png"/><Relationship Id="rId14" Type="http://schemas.openxmlformats.org/officeDocument/2006/relationships/image" Target="../media/image92.sv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8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8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93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94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5.png"/><Relationship Id="rId4" Type="http://schemas.openxmlformats.org/officeDocument/2006/relationships/image" Target="../media/image13.sv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6.jpeg"/><Relationship Id="rId4" Type="http://schemas.openxmlformats.org/officeDocument/2006/relationships/image" Target="../media/image13.sv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7.png"/><Relationship Id="rId4" Type="http://schemas.openxmlformats.org/officeDocument/2006/relationships/image" Target="../media/image13.sv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8.png"/><Relationship Id="rId4" Type="http://schemas.openxmlformats.org/officeDocument/2006/relationships/image" Target="../media/image13.sv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00.sv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1.png"/><Relationship Id="rId4" Type="http://schemas.openxmlformats.org/officeDocument/2006/relationships/image" Target="../media/image13.sv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2.png"/><Relationship Id="rId4" Type="http://schemas.openxmlformats.org/officeDocument/2006/relationships/image" Target="../media/image13.sv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svg"/><Relationship Id="rId5" Type="http://schemas.openxmlformats.org/officeDocument/2006/relationships/image" Target="../media/image103.png"/><Relationship Id="rId4" Type="http://schemas.openxmlformats.org/officeDocument/2006/relationships/image" Target="../media/image13.sv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5.png"/><Relationship Id="rId4" Type="http://schemas.openxmlformats.org/officeDocument/2006/relationships/image" Target="../media/image13.sv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9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6.png"/><Relationship Id="rId4" Type="http://schemas.openxmlformats.org/officeDocument/2006/relationships/image" Target="../media/image13.sv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6.png"/><Relationship Id="rId4" Type="http://schemas.openxmlformats.org/officeDocument/2006/relationships/image" Target="../media/image13.sv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6.png"/><Relationship Id="rId4" Type="http://schemas.openxmlformats.org/officeDocument/2006/relationships/image" Target="../media/image13.sv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7.png"/><Relationship Id="rId4" Type="http://schemas.openxmlformats.org/officeDocument/2006/relationships/image" Target="../media/image13.sv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7.png"/><Relationship Id="rId4" Type="http://schemas.openxmlformats.org/officeDocument/2006/relationships/image" Target="../media/image13.sv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8.png"/><Relationship Id="rId4" Type="http://schemas.openxmlformats.org/officeDocument/2006/relationships/image" Target="../media/image13.sv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4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4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4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0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0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9.png"/><Relationship Id="rId4" Type="http://schemas.openxmlformats.org/officeDocument/2006/relationships/image" Target="../media/image13.sv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sv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0.png"/><Relationship Id="rId4" Type="http://schemas.openxmlformats.org/officeDocument/2006/relationships/image" Target="../media/image13.svg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1.png"/><Relationship Id="rId4" Type="http://schemas.openxmlformats.org/officeDocument/2006/relationships/image" Target="../media/image13.sv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sv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4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sv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4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sv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4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sv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4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sv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4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1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12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7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1.png"/><Relationship Id="rId4" Type="http://schemas.openxmlformats.org/officeDocument/2006/relationships/image" Target="../media/image3.pn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tângulo 40">
            <a:extLst>
              <a:ext uri="{FF2B5EF4-FFF2-40B4-BE49-F238E27FC236}">
                <a16:creationId xmlns:a16="http://schemas.microsoft.com/office/drawing/2014/main" id="{A64D826E-2DC1-4720-5BF2-8949CFEBA361}"/>
              </a:ext>
            </a:extLst>
          </p:cNvPr>
          <p:cNvSpPr/>
          <p:nvPr/>
        </p:nvSpPr>
        <p:spPr>
          <a:xfrm>
            <a:off x="0" y="0"/>
            <a:ext cx="12192000" cy="6839290"/>
          </a:xfrm>
          <a:prstGeom prst="rect">
            <a:avLst/>
          </a:prstGeom>
          <a:solidFill>
            <a:srgbClr val="131313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2" name="Retângulo 41">
            <a:extLst>
              <a:ext uri="{FF2B5EF4-FFF2-40B4-BE49-F238E27FC236}">
                <a16:creationId xmlns:a16="http://schemas.microsoft.com/office/drawing/2014/main" id="{BD8F135D-CA76-2CAE-A33D-B80B632880D6}"/>
              </a:ext>
            </a:extLst>
          </p:cNvPr>
          <p:cNvSpPr/>
          <p:nvPr/>
        </p:nvSpPr>
        <p:spPr>
          <a:xfrm>
            <a:off x="6651570" y="-1978349"/>
            <a:ext cx="12201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1 </a:t>
            </a:r>
          </a:p>
        </p:txBody>
      </p:sp>
      <p:cxnSp>
        <p:nvCxnSpPr>
          <p:cNvPr id="43" name="Conector Reto 13">
            <a:extLst>
              <a:ext uri="{FF2B5EF4-FFF2-40B4-BE49-F238E27FC236}">
                <a16:creationId xmlns:a16="http://schemas.microsoft.com/office/drawing/2014/main" id="{5BC3DE55-45AE-5DB1-7AE8-D335F15A0B22}"/>
              </a:ext>
            </a:extLst>
          </p:cNvPr>
          <p:cNvCxnSpPr>
            <a:cxnSpLocks/>
          </p:cNvCxnSpPr>
          <p:nvPr/>
        </p:nvCxnSpPr>
        <p:spPr>
          <a:xfrm flipH="1">
            <a:off x="8110947" y="2254650"/>
            <a:ext cx="2694187" cy="0"/>
          </a:xfrm>
          <a:prstGeom prst="line">
            <a:avLst/>
          </a:prstGeom>
          <a:ln w="15875">
            <a:gradFill flip="none" rotWithShape="1">
              <a:gsLst>
                <a:gs pos="0">
                  <a:srgbClr val="E1AD09"/>
                </a:gs>
                <a:gs pos="100000">
                  <a:srgbClr val="F50242"/>
                </a:gs>
              </a:gsLst>
              <a:lin ang="10800000" scaled="0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Conector Reto 7">
            <a:extLst>
              <a:ext uri="{FF2B5EF4-FFF2-40B4-BE49-F238E27FC236}">
                <a16:creationId xmlns:a16="http://schemas.microsoft.com/office/drawing/2014/main" id="{D3B4B583-DA5A-208C-5E3E-48013C020819}"/>
              </a:ext>
            </a:extLst>
          </p:cNvPr>
          <p:cNvCxnSpPr>
            <a:cxnSpLocks/>
          </p:cNvCxnSpPr>
          <p:nvPr/>
        </p:nvCxnSpPr>
        <p:spPr>
          <a:xfrm flipV="1">
            <a:off x="5541150" y="-1478877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al 24">
            <a:extLst>
              <a:ext uri="{FF2B5EF4-FFF2-40B4-BE49-F238E27FC236}">
                <a16:creationId xmlns:a16="http://schemas.microsoft.com/office/drawing/2014/main" id="{E50D9679-FCD4-699C-F5C0-19DD33855ECE}"/>
              </a:ext>
            </a:extLst>
          </p:cNvPr>
          <p:cNvSpPr/>
          <p:nvPr/>
        </p:nvSpPr>
        <p:spPr>
          <a:xfrm rot="7062917">
            <a:off x="-5313927" y="1039804"/>
            <a:ext cx="7255225" cy="7255225"/>
          </a:xfrm>
          <a:prstGeom prst="ellipse">
            <a:avLst/>
          </a:prstGeom>
          <a:gradFill>
            <a:gsLst>
              <a:gs pos="100000">
                <a:srgbClr val="222122"/>
              </a:gs>
              <a:gs pos="0">
                <a:schemeClr val="tx1"/>
              </a:gs>
            </a:gsLst>
            <a:lin ang="5400000" scaled="1"/>
          </a:gradFill>
          <a:ln>
            <a:noFill/>
          </a:ln>
          <a:effectLst>
            <a:outerShdw blurRad="888975" dist="100972" dir="10020000" rotWithShape="0">
              <a:schemeClr val="bg1">
                <a:alpha val="19737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FEE35E86-C1B1-CCFC-EE37-BC05D796F30F}"/>
              </a:ext>
            </a:extLst>
          </p:cNvPr>
          <p:cNvGrpSpPr/>
          <p:nvPr/>
        </p:nvGrpSpPr>
        <p:grpSpPr>
          <a:xfrm rot="4946910">
            <a:off x="-5067147" y="1392849"/>
            <a:ext cx="6500044" cy="6549135"/>
            <a:chOff x="-3473330" y="1692107"/>
            <a:chExt cx="9569330" cy="9569330"/>
          </a:xfrm>
        </p:grpSpPr>
        <p:sp>
          <p:nvSpPr>
            <p:cNvPr id="47" name="Oval 26">
              <a:extLst>
                <a:ext uri="{FF2B5EF4-FFF2-40B4-BE49-F238E27FC236}">
                  <a16:creationId xmlns:a16="http://schemas.microsoft.com/office/drawing/2014/main" id="{FB0C1D70-294E-1552-D475-BC07F3CF5791}"/>
                </a:ext>
              </a:extLst>
            </p:cNvPr>
            <p:cNvSpPr/>
            <p:nvPr userDrawn="1"/>
          </p:nvSpPr>
          <p:spPr>
            <a:xfrm>
              <a:off x="-3473330" y="1692107"/>
              <a:ext cx="9569330" cy="9569330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48" name="Oval 27">
              <a:extLst>
                <a:ext uri="{FF2B5EF4-FFF2-40B4-BE49-F238E27FC236}">
                  <a16:creationId xmlns:a16="http://schemas.microsoft.com/office/drawing/2014/main" id="{390B791D-F809-1BBF-3588-3C0CDF1EE873}"/>
                </a:ext>
              </a:extLst>
            </p:cNvPr>
            <p:cNvSpPr/>
            <p:nvPr userDrawn="1"/>
          </p:nvSpPr>
          <p:spPr>
            <a:xfrm>
              <a:off x="-2962942" y="2202495"/>
              <a:ext cx="8548554" cy="8548554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49" name="Oval 28">
              <a:extLst>
                <a:ext uri="{FF2B5EF4-FFF2-40B4-BE49-F238E27FC236}">
                  <a16:creationId xmlns:a16="http://schemas.microsoft.com/office/drawing/2014/main" id="{D1F7F5C1-9565-A80A-C040-2FFD1C2B0E7E}"/>
                </a:ext>
              </a:extLst>
            </p:cNvPr>
            <p:cNvSpPr/>
            <p:nvPr userDrawn="1"/>
          </p:nvSpPr>
          <p:spPr>
            <a:xfrm>
              <a:off x="-2219909" y="2818444"/>
              <a:ext cx="7193037" cy="7193037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50" name="Oval 29">
              <a:extLst>
                <a:ext uri="{FF2B5EF4-FFF2-40B4-BE49-F238E27FC236}">
                  <a16:creationId xmlns:a16="http://schemas.microsoft.com/office/drawing/2014/main" id="{D35BBB95-7674-62F9-6455-4DC134AE85F1}"/>
                </a:ext>
              </a:extLst>
            </p:cNvPr>
            <p:cNvSpPr/>
            <p:nvPr userDrawn="1"/>
          </p:nvSpPr>
          <p:spPr>
            <a:xfrm>
              <a:off x="-1616274" y="3462184"/>
              <a:ext cx="5976566" cy="5976566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pic>
        <p:nvPicPr>
          <p:cNvPr id="51" name="Imagem 50" descr="Imagem em preto e branco&#10;&#10;Descrição gerada automaticamente">
            <a:extLst>
              <a:ext uri="{FF2B5EF4-FFF2-40B4-BE49-F238E27FC236}">
                <a16:creationId xmlns:a16="http://schemas.microsoft.com/office/drawing/2014/main" id="{D009AC32-03F7-02CA-D3FB-3BC2C87A2C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0879675" y="-2327659"/>
            <a:ext cx="1233512" cy="1406517"/>
          </a:xfrm>
          <a:prstGeom prst="rect">
            <a:avLst/>
          </a:prstGeom>
        </p:spPr>
      </p:pic>
      <p:pic>
        <p:nvPicPr>
          <p:cNvPr id="52" name="Imagem 51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CB1F8089-FF9B-F912-4ED9-F1A9A0CDC34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3563" y="6112233"/>
            <a:ext cx="1072594" cy="406692"/>
          </a:xfrm>
          <a:prstGeom prst="rect">
            <a:avLst/>
          </a:prstGeom>
        </p:spPr>
      </p:pic>
      <p:pic>
        <p:nvPicPr>
          <p:cNvPr id="53" name="Imagem 52" descr="Uma imagem contendo Gráfico&#10;&#10;O conteúdo gerado por IA pode estar incorreto.">
            <a:extLst>
              <a:ext uri="{FF2B5EF4-FFF2-40B4-BE49-F238E27FC236}">
                <a16:creationId xmlns:a16="http://schemas.microsoft.com/office/drawing/2014/main" id="{C6FCB7B5-F387-6B85-C46F-995FDD752D1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18" b="23988"/>
          <a:stretch>
            <a:fillRect/>
          </a:stretch>
        </p:blipFill>
        <p:spPr>
          <a:xfrm>
            <a:off x="2690022" y="4170993"/>
            <a:ext cx="6883590" cy="2687054"/>
          </a:xfrm>
          <a:prstGeom prst="rect">
            <a:avLst/>
          </a:prstGeom>
        </p:spPr>
      </p:pic>
      <p:pic>
        <p:nvPicPr>
          <p:cNvPr id="54" name="Imagem 53" descr="Logotipo&#10;&#10;O conteúdo gerado por IA pode estar incorreto.">
            <a:extLst>
              <a:ext uri="{FF2B5EF4-FFF2-40B4-BE49-F238E27FC236}">
                <a16:creationId xmlns:a16="http://schemas.microsoft.com/office/drawing/2014/main" id="{381D7DEF-AA54-2AA1-894C-3302F13FBE9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861" y="1875215"/>
            <a:ext cx="5175528" cy="614390"/>
          </a:xfrm>
          <a:prstGeom prst="rect">
            <a:avLst/>
          </a:prstGeom>
        </p:spPr>
      </p:pic>
      <p:pic>
        <p:nvPicPr>
          <p:cNvPr id="55" name="Imagem 54" descr="Ícone&#10;&#10;Descrição gerada automaticamente">
            <a:extLst>
              <a:ext uri="{FF2B5EF4-FFF2-40B4-BE49-F238E27FC236}">
                <a16:creationId xmlns:a16="http://schemas.microsoft.com/office/drawing/2014/main" id="{330EBACD-3A49-126B-7584-A6050279B89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05125" y="332781"/>
            <a:ext cx="997959" cy="344618"/>
          </a:xfrm>
          <a:prstGeom prst="rect">
            <a:avLst/>
          </a:prstGeom>
        </p:spPr>
      </p:pic>
      <p:pic>
        <p:nvPicPr>
          <p:cNvPr id="56" name="Imagem 55" descr="Imagem em preto e branco&#10;&#10;Descrição gerada automaticamente">
            <a:extLst>
              <a:ext uri="{FF2B5EF4-FFF2-40B4-BE49-F238E27FC236}">
                <a16:creationId xmlns:a16="http://schemas.microsoft.com/office/drawing/2014/main" id="{627AC3E5-E2B1-0D17-A093-517AA0D285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968508" y="3720345"/>
            <a:ext cx="659360" cy="751838"/>
          </a:xfrm>
          <a:prstGeom prst="rect">
            <a:avLst/>
          </a:prstGeom>
        </p:spPr>
      </p:pic>
      <p:pic>
        <p:nvPicPr>
          <p:cNvPr id="57" name="Imagem 56" descr="Imagem em preto e branco&#10;&#10;Descrição gerada automaticamente">
            <a:extLst>
              <a:ext uri="{FF2B5EF4-FFF2-40B4-BE49-F238E27FC236}">
                <a16:creationId xmlns:a16="http://schemas.microsoft.com/office/drawing/2014/main" id="{E52C47C2-A654-31F6-1CF7-4DA53363F6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7789515" y="1943703"/>
            <a:ext cx="612520" cy="698428"/>
          </a:xfrm>
          <a:prstGeom prst="rect">
            <a:avLst/>
          </a:prstGeom>
        </p:spPr>
      </p:pic>
      <p:pic>
        <p:nvPicPr>
          <p:cNvPr id="58" name="Imagem 57" descr="Imagem em preto e branco&#10;&#10;Descrição gerada automaticamente">
            <a:extLst>
              <a:ext uri="{FF2B5EF4-FFF2-40B4-BE49-F238E27FC236}">
                <a16:creationId xmlns:a16="http://schemas.microsoft.com/office/drawing/2014/main" id="{4B2A244B-EB2E-F273-AA13-C06A29AECB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5869634" y="1594489"/>
            <a:ext cx="612520" cy="698428"/>
          </a:xfrm>
          <a:prstGeom prst="rect">
            <a:avLst/>
          </a:prstGeom>
        </p:spPr>
      </p:pic>
      <p:pic>
        <p:nvPicPr>
          <p:cNvPr id="59" name="Imagem 58" descr="Imagem em preto e branco&#10;&#10;Descrição gerada automaticamente">
            <a:extLst>
              <a:ext uri="{FF2B5EF4-FFF2-40B4-BE49-F238E27FC236}">
                <a16:creationId xmlns:a16="http://schemas.microsoft.com/office/drawing/2014/main" id="{A0606CC7-9DA8-86D5-934F-4D35796996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0374948" y="3712981"/>
            <a:ext cx="659360" cy="751838"/>
          </a:xfrm>
          <a:prstGeom prst="rect">
            <a:avLst/>
          </a:prstGeom>
        </p:spPr>
      </p:pic>
      <p:sp>
        <p:nvSpPr>
          <p:cNvPr id="60" name="Retângulo 59">
            <a:extLst>
              <a:ext uri="{FF2B5EF4-FFF2-40B4-BE49-F238E27FC236}">
                <a16:creationId xmlns:a16="http://schemas.microsoft.com/office/drawing/2014/main" id="{5C4D603F-FBD6-1FD2-5D02-950EBF95AB06}"/>
              </a:ext>
            </a:extLst>
          </p:cNvPr>
          <p:cNvSpPr/>
          <p:nvPr/>
        </p:nvSpPr>
        <p:spPr>
          <a:xfrm>
            <a:off x="10172682" y="339075"/>
            <a:ext cx="12201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6 </a:t>
            </a:r>
          </a:p>
        </p:txBody>
      </p:sp>
      <p:cxnSp>
        <p:nvCxnSpPr>
          <p:cNvPr id="61" name="Conector Reto 7">
            <a:extLst>
              <a:ext uri="{FF2B5EF4-FFF2-40B4-BE49-F238E27FC236}">
                <a16:creationId xmlns:a16="http://schemas.microsoft.com/office/drawing/2014/main" id="{200A6346-1843-A9F0-AEEB-2F94121E2565}"/>
              </a:ext>
            </a:extLst>
          </p:cNvPr>
          <p:cNvCxnSpPr>
            <a:cxnSpLocks/>
          </p:cNvCxnSpPr>
          <p:nvPr/>
        </p:nvCxnSpPr>
        <p:spPr>
          <a:xfrm flipV="1">
            <a:off x="11392824" y="339075"/>
            <a:ext cx="0" cy="461665"/>
          </a:xfrm>
          <a:prstGeom prst="line">
            <a:avLst/>
          </a:prstGeom>
          <a:ln w="15875">
            <a:solidFill>
              <a:srgbClr val="D3A57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Imagem 61" descr="Logotipo&#10;&#10;O conteúdo gerado por IA pode estar incorreto.">
            <a:extLst>
              <a:ext uri="{FF2B5EF4-FFF2-40B4-BE49-F238E27FC236}">
                <a16:creationId xmlns:a16="http://schemas.microsoft.com/office/drawing/2014/main" id="{6576F030-D51B-0E7F-8C8D-7209924399E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861" y="2822297"/>
            <a:ext cx="8379248" cy="1270174"/>
          </a:xfrm>
          <a:prstGeom prst="rect">
            <a:avLst/>
          </a:prstGeom>
        </p:spPr>
      </p:pic>
      <p:pic>
        <p:nvPicPr>
          <p:cNvPr id="63" name="Imagem 62" descr="Imagem em preto e branco&#10;&#10;Descrição gerada automaticamente">
            <a:extLst>
              <a:ext uri="{FF2B5EF4-FFF2-40B4-BE49-F238E27FC236}">
                <a16:creationId xmlns:a16="http://schemas.microsoft.com/office/drawing/2014/main" id="{B7BD38FB-686D-7531-4750-814AD2FDA1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0220315" y="2491403"/>
            <a:ext cx="659360" cy="751838"/>
          </a:xfrm>
          <a:prstGeom prst="rect">
            <a:avLst/>
          </a:prstGeom>
        </p:spPr>
      </p:pic>
      <p:pic>
        <p:nvPicPr>
          <p:cNvPr id="64" name="Imagem 63" descr="Imagem em preto e branco&#10;&#10;Descrição gerada automaticamente">
            <a:extLst>
              <a:ext uri="{FF2B5EF4-FFF2-40B4-BE49-F238E27FC236}">
                <a16:creationId xmlns:a16="http://schemas.microsoft.com/office/drawing/2014/main" id="{F0EF9A43-EEA1-195D-9854-7DF6C27384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988899" y="2504270"/>
            <a:ext cx="659360" cy="751838"/>
          </a:xfrm>
          <a:prstGeom prst="rect">
            <a:avLst/>
          </a:prstGeom>
        </p:spPr>
      </p:pic>
      <p:pic>
        <p:nvPicPr>
          <p:cNvPr id="65" name="Imagem 64">
            <a:extLst>
              <a:ext uri="{FF2B5EF4-FFF2-40B4-BE49-F238E27FC236}">
                <a16:creationId xmlns:a16="http://schemas.microsoft.com/office/drawing/2014/main" id="{07A2EB35-69EB-D403-96B9-0E11CFAFE4E9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32965" y="-1325277"/>
            <a:ext cx="45719" cy="1100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39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6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85B5A-7A27-D817-3E9D-57297A360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CaixaDeTexto 51">
            <a:extLst>
              <a:ext uri="{FF2B5EF4-FFF2-40B4-BE49-F238E27FC236}">
                <a16:creationId xmlns:a16="http://schemas.microsoft.com/office/drawing/2014/main" id="{2B9408DA-6433-FCE4-01AE-1E5B654323EE}"/>
              </a:ext>
            </a:extLst>
          </p:cNvPr>
          <p:cNvSpPr txBox="1"/>
          <p:nvPr/>
        </p:nvSpPr>
        <p:spPr>
          <a:xfrm>
            <a:off x="9144000" y="7179013"/>
            <a:ext cx="183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BR"/>
          </a:p>
        </p:txBody>
      </p:sp>
      <p:sp>
        <p:nvSpPr>
          <p:cNvPr id="61" name="Retângulo 60">
            <a:extLst>
              <a:ext uri="{FF2B5EF4-FFF2-40B4-BE49-F238E27FC236}">
                <a16:creationId xmlns:a16="http://schemas.microsoft.com/office/drawing/2014/main" id="{E847EEF6-0DFE-78AB-B327-972506C3B35D}"/>
              </a:ext>
            </a:extLst>
          </p:cNvPr>
          <p:cNvSpPr/>
          <p:nvPr/>
        </p:nvSpPr>
        <p:spPr>
          <a:xfrm rot="5400000">
            <a:off x="3431738" y="2839088"/>
            <a:ext cx="54460" cy="2798050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" name="Agrupar 2">
            <a:extLst>
              <a:ext uri="{FF2B5EF4-FFF2-40B4-BE49-F238E27FC236}">
                <a16:creationId xmlns:a16="http://schemas.microsoft.com/office/drawing/2014/main" id="{DB088EF3-D82A-10A6-B795-1FE36ED3A48D}"/>
              </a:ext>
            </a:extLst>
          </p:cNvPr>
          <p:cNvGrpSpPr/>
          <p:nvPr/>
        </p:nvGrpSpPr>
        <p:grpSpPr>
          <a:xfrm>
            <a:off x="9860083" y="1812471"/>
            <a:ext cx="2496620" cy="3722868"/>
            <a:chOff x="9860083" y="1812471"/>
            <a:chExt cx="2496620" cy="3722868"/>
          </a:xfrm>
        </p:grpSpPr>
        <p:cxnSp>
          <p:nvCxnSpPr>
            <p:cNvPr id="21" name="Conector Reto 20">
              <a:extLst>
                <a:ext uri="{FF2B5EF4-FFF2-40B4-BE49-F238E27FC236}">
                  <a16:creationId xmlns:a16="http://schemas.microsoft.com/office/drawing/2014/main" id="{96B34DE2-A086-3841-019D-C2AF6F904D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868830" y="5530050"/>
              <a:ext cx="2487873" cy="1"/>
            </a:xfrm>
            <a:prstGeom prst="line">
              <a:avLst/>
            </a:prstGeom>
            <a:ln w="19050">
              <a:solidFill>
                <a:srgbClr val="E1AD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ector Reto 21">
              <a:extLst>
                <a:ext uri="{FF2B5EF4-FFF2-40B4-BE49-F238E27FC236}">
                  <a16:creationId xmlns:a16="http://schemas.microsoft.com/office/drawing/2014/main" id="{EF830677-B126-2976-9F1B-A3402ABD282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860083" y="1812471"/>
              <a:ext cx="0" cy="3722868"/>
            </a:xfrm>
            <a:prstGeom prst="line">
              <a:avLst/>
            </a:prstGeom>
            <a:ln w="19050">
              <a:solidFill>
                <a:srgbClr val="E1AD0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Imagem 71">
            <a:extLst>
              <a:ext uri="{FF2B5EF4-FFF2-40B4-BE49-F238E27FC236}">
                <a16:creationId xmlns:a16="http://schemas.microsoft.com/office/drawing/2014/main" id="{1A25186F-17B9-D237-5D04-EE2BE082B2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49269" t="-1" r="-255" b="-10522"/>
          <a:stretch/>
        </p:blipFill>
        <p:spPr>
          <a:xfrm>
            <a:off x="0" y="2057465"/>
            <a:ext cx="1610685" cy="3477874"/>
          </a:xfrm>
          <a:prstGeom prst="rect">
            <a:avLst/>
          </a:prstGeom>
        </p:spPr>
      </p:pic>
      <p:sp>
        <p:nvSpPr>
          <p:cNvPr id="11" name="CaixaDeTexto 1">
            <a:extLst>
              <a:ext uri="{FF2B5EF4-FFF2-40B4-BE49-F238E27FC236}">
                <a16:creationId xmlns:a16="http://schemas.microsoft.com/office/drawing/2014/main" id="{618A6705-A587-2373-5371-E2C228192FC0}"/>
              </a:ext>
            </a:extLst>
          </p:cNvPr>
          <p:cNvSpPr txBox="1"/>
          <p:nvPr/>
        </p:nvSpPr>
        <p:spPr>
          <a:xfrm>
            <a:off x="1930995" y="3265769"/>
            <a:ext cx="5297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Recapitulando...</a:t>
            </a:r>
          </a:p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que vimos anteriormente: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ECBAF03-C919-C0AB-E7CF-A61C9169FB66}"/>
              </a:ext>
            </a:extLst>
          </p:cNvPr>
          <p:cNvSpPr txBox="1"/>
          <p:nvPr/>
        </p:nvSpPr>
        <p:spPr>
          <a:xfrm>
            <a:off x="6588206" y="1863987"/>
            <a:ext cx="3109299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spcBef>
                <a:spcPts val="1200"/>
              </a:spcBef>
              <a:defRPr/>
            </a:pPr>
            <a:r>
              <a:rPr lang="pt-BR" sz="22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LEAD e URA/POP UP</a:t>
            </a:r>
          </a:p>
          <a:p>
            <a:pPr lvl="0" algn="r">
              <a:spcBef>
                <a:spcPts val="1200"/>
              </a:spcBef>
              <a:defRPr/>
            </a:pPr>
            <a:r>
              <a:rPr lang="pt-BR" sz="22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Ocorrência</a:t>
            </a:r>
          </a:p>
          <a:p>
            <a:pPr lvl="0" algn="r">
              <a:spcBef>
                <a:spcPts val="1200"/>
              </a:spcBef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Ocorrência</a:t>
            </a:r>
            <a:r>
              <a:rPr kumimoji="0" lang="pt-BR" sz="22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MK1 – AT1 e Texto Padrão</a:t>
            </a:r>
          </a:p>
          <a:p>
            <a:pPr lvl="0" algn="r">
              <a:spcBef>
                <a:spcPts val="1200"/>
              </a:spcBef>
              <a:defRPr/>
            </a:pPr>
            <a:r>
              <a:rPr lang="pt-BR" sz="2200" baseline="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Hashtags</a:t>
            </a:r>
          </a:p>
          <a:p>
            <a:pPr lvl="0" algn="r">
              <a:spcBef>
                <a:spcPts val="1200"/>
              </a:spcBef>
              <a:defRPr/>
            </a:pPr>
            <a:r>
              <a:rPr kumimoji="0" lang="pt-BR" sz="22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Cadastro ocorrência</a:t>
            </a:r>
          </a:p>
          <a:p>
            <a:pPr lvl="0" algn="r">
              <a:spcBef>
                <a:spcPts val="1200"/>
              </a:spcBef>
              <a:defRPr/>
            </a:pPr>
            <a:r>
              <a:rPr lang="pt-BR" sz="2200" baseline="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NPS</a:t>
            </a:r>
          </a:p>
          <a:p>
            <a:pPr lvl="0" algn="r">
              <a:spcBef>
                <a:spcPts val="1200"/>
              </a:spcBef>
              <a:defRPr/>
            </a:pPr>
            <a:r>
              <a:rPr kumimoji="0" lang="pt-BR" sz="22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Cortesia</a:t>
            </a:r>
            <a:endParaRPr kumimoji="0" lang="pt-BR" sz="2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897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0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  <p:bldP spid="11" grpId="0"/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Homem de terno e gravata com pessoas ao redor&#10;&#10;Descrição gerada automaticamente">
            <a:extLst>
              <a:ext uri="{FF2B5EF4-FFF2-40B4-BE49-F238E27FC236}">
                <a16:creationId xmlns:a16="http://schemas.microsoft.com/office/drawing/2014/main" id="{A85AD5EA-D093-9EDF-C99A-963EA333D4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048"/>
          <a:stretch/>
        </p:blipFill>
        <p:spPr>
          <a:xfrm>
            <a:off x="4664111" y="2323081"/>
            <a:ext cx="2825580" cy="2769101"/>
          </a:xfrm>
          <a:prstGeom prst="ellipse">
            <a:avLst/>
          </a:prstGeom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id="{F690682F-7CB5-82F4-C056-59B9CACBFCB7}"/>
              </a:ext>
            </a:extLst>
          </p:cNvPr>
          <p:cNvSpPr/>
          <p:nvPr/>
        </p:nvSpPr>
        <p:spPr>
          <a:xfrm>
            <a:off x="7548947" y="1532092"/>
            <a:ext cx="2826327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COMEÇO E TERMINO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Faço diferente e aprendo algo novo sempre que possível.</a:t>
            </a: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3A35CCB1-7FAD-AF5F-0CEF-A1BA38303C78}"/>
              </a:ext>
            </a:extLst>
          </p:cNvPr>
          <p:cNvSpPr/>
          <p:nvPr/>
        </p:nvSpPr>
        <p:spPr>
          <a:xfrm>
            <a:off x="8283575" y="2591714"/>
            <a:ext cx="3662240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EU FAÇO PARTE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Planejo, executo, me comunico e colaboro para o atingimento das metas.</a:t>
            </a:r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36A426F0-696A-06D4-AE33-68E483EF0B84}"/>
              </a:ext>
            </a:extLst>
          </p:cNvPr>
          <p:cNvSpPr/>
          <p:nvPr/>
        </p:nvSpPr>
        <p:spPr>
          <a:xfrm>
            <a:off x="8283575" y="3705491"/>
            <a:ext cx="324529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SOLUCIONO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Devemos solucionar os problemas entre nós, com a equipe e parceiros antes de escalar um nível.</a:t>
            </a: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468C46D6-1C85-C989-4BFD-9876601B3F78}"/>
              </a:ext>
            </a:extLst>
          </p:cNvPr>
          <p:cNvSpPr/>
          <p:nvPr/>
        </p:nvSpPr>
        <p:spPr>
          <a:xfrm>
            <a:off x="7972795" y="5047191"/>
            <a:ext cx="3656366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ME COMUNICO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Escrevo menos, interajo mais, tenho uma comunicação clara e transparente.</a:t>
            </a: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E0A96937-E2CC-718E-642B-72D819F53111}"/>
              </a:ext>
            </a:extLst>
          </p:cNvPr>
          <p:cNvSpPr/>
          <p:nvPr/>
        </p:nvSpPr>
        <p:spPr>
          <a:xfrm>
            <a:off x="838715" y="5047191"/>
            <a:ext cx="3387882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TENHO OBSESSÃO PELO CLIENTE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Decido e valido priorizando o que gera impacto no cliente.</a:t>
            </a:r>
          </a:p>
        </p:txBody>
      </p:sp>
      <p:sp>
        <p:nvSpPr>
          <p:cNvPr id="19" name="Rectangle 2">
            <a:extLst>
              <a:ext uri="{FF2B5EF4-FFF2-40B4-BE49-F238E27FC236}">
                <a16:creationId xmlns:a16="http://schemas.microsoft.com/office/drawing/2014/main" id="{17CCDADE-DF36-E4E8-2DEF-0DE025435563}"/>
              </a:ext>
            </a:extLst>
          </p:cNvPr>
          <p:cNvSpPr/>
          <p:nvPr/>
        </p:nvSpPr>
        <p:spPr>
          <a:xfrm>
            <a:off x="246185" y="2466654"/>
            <a:ext cx="36729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ME DESENVOLVO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A busca pelo aprimoramento exige determinação, antecipação e humildade para reconhecermos nossos erros.</a:t>
            </a: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108A5060-8556-4A8C-3B44-DBEB1131A407}"/>
              </a:ext>
            </a:extLst>
          </p:cNvPr>
          <p:cNvSpPr/>
          <p:nvPr/>
        </p:nvSpPr>
        <p:spPr>
          <a:xfrm>
            <a:off x="1382557" y="1673807"/>
            <a:ext cx="3126501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RECONHEÇO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Valorizo e celebro a cada vitória.</a:t>
            </a:r>
          </a:p>
        </p:txBody>
      </p:sp>
      <p:sp>
        <p:nvSpPr>
          <p:cNvPr id="21" name="Rectangle 2">
            <a:extLst>
              <a:ext uri="{FF2B5EF4-FFF2-40B4-BE49-F238E27FC236}">
                <a16:creationId xmlns:a16="http://schemas.microsoft.com/office/drawing/2014/main" id="{D9AB90C1-E840-923E-8037-9AD0DE436FE7}"/>
              </a:ext>
            </a:extLst>
          </p:cNvPr>
          <p:cNvSpPr/>
          <p:nvPr/>
        </p:nvSpPr>
        <p:spPr>
          <a:xfrm>
            <a:off x="1119594" y="3829976"/>
            <a:ext cx="2802256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PENSO SIMPLES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Proponho e crio soluções simples para cada problema.</a:t>
            </a: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75010557-CC9E-A708-0041-2A9BF0315763}"/>
              </a:ext>
            </a:extLst>
          </p:cNvPr>
          <p:cNvGrpSpPr/>
          <p:nvPr/>
        </p:nvGrpSpPr>
        <p:grpSpPr>
          <a:xfrm>
            <a:off x="3919028" y="1629743"/>
            <a:ext cx="4193826" cy="4225499"/>
            <a:chOff x="-3473331" y="1692107"/>
            <a:chExt cx="9569331" cy="956933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FA61799-05D5-0718-5985-5AB12BC3BC2D}"/>
                </a:ext>
              </a:extLst>
            </p:cNvPr>
            <p:cNvSpPr/>
            <p:nvPr userDrawn="1"/>
          </p:nvSpPr>
          <p:spPr>
            <a:xfrm>
              <a:off x="-3473331" y="1692107"/>
              <a:ext cx="9569331" cy="9569330"/>
            </a:xfrm>
            <a:prstGeom prst="ellipse">
              <a:avLst/>
            </a:prstGeom>
            <a:noFill/>
            <a:ln w="28575">
              <a:solidFill>
                <a:srgbClr val="F40342">
                  <a:alpha val="15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DD6115D7-2D79-A869-6DC3-CB8F40BD2968}"/>
                </a:ext>
              </a:extLst>
            </p:cNvPr>
            <p:cNvSpPr/>
            <p:nvPr userDrawn="1"/>
          </p:nvSpPr>
          <p:spPr>
            <a:xfrm>
              <a:off x="-2962942" y="2202495"/>
              <a:ext cx="8548554" cy="8548554"/>
            </a:xfrm>
            <a:prstGeom prst="ellipse">
              <a:avLst/>
            </a:prstGeom>
            <a:noFill/>
            <a:ln w="28575">
              <a:solidFill>
                <a:srgbClr val="F40342">
                  <a:alpha val="29606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736960D4-A18B-ED42-129C-540A0E295FB1}"/>
                </a:ext>
              </a:extLst>
            </p:cNvPr>
            <p:cNvSpPr/>
            <p:nvPr userDrawn="1"/>
          </p:nvSpPr>
          <p:spPr>
            <a:xfrm>
              <a:off x="-2219909" y="2818444"/>
              <a:ext cx="7193037" cy="7193037"/>
            </a:xfrm>
            <a:prstGeom prst="ellipse">
              <a:avLst/>
            </a:prstGeom>
            <a:noFill/>
            <a:ln w="28575">
              <a:solidFill>
                <a:srgbClr val="F40342">
                  <a:alpha val="4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20DD345-83CD-132F-6EC0-F0546764AF4D}"/>
                </a:ext>
              </a:extLst>
            </p:cNvPr>
            <p:cNvSpPr/>
            <p:nvPr userDrawn="1"/>
          </p:nvSpPr>
          <p:spPr>
            <a:xfrm>
              <a:off x="-1518043" y="3418966"/>
              <a:ext cx="5976566" cy="5976566"/>
            </a:xfrm>
            <a:prstGeom prst="ellipse">
              <a:avLst/>
            </a:prstGeom>
            <a:noFill/>
            <a:ln w="28575">
              <a:solidFill>
                <a:srgbClr val="F40342">
                  <a:alpha val="7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sp>
        <p:nvSpPr>
          <p:cNvPr id="17" name="Rectangle 2">
            <a:extLst>
              <a:ext uri="{FF2B5EF4-FFF2-40B4-BE49-F238E27FC236}">
                <a16:creationId xmlns:a16="http://schemas.microsoft.com/office/drawing/2014/main" id="{A5A90730-14A6-A239-7FE6-11DDB0ACD5AF}"/>
              </a:ext>
            </a:extLst>
          </p:cNvPr>
          <p:cNvSpPr/>
          <p:nvPr/>
        </p:nvSpPr>
        <p:spPr>
          <a:xfrm>
            <a:off x="4142842" y="5728488"/>
            <a:ext cx="374619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SOU ÉTICO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Cumpro sempre com o que prometo.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31BCC925-E446-DCF9-8365-D47592EA25D0}"/>
              </a:ext>
            </a:extLst>
          </p:cNvPr>
          <p:cNvSpPr/>
          <p:nvPr/>
        </p:nvSpPr>
        <p:spPr>
          <a:xfrm>
            <a:off x="4619152" y="950107"/>
            <a:ext cx="2793578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TENHO ATITUDE POSITIVA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Acredito e ajudo sempre</a:t>
            </a:r>
            <a:b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kumimoji="0" lang="pt-BR" sz="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com entusiasmo.</a:t>
            </a:r>
          </a:p>
        </p:txBody>
      </p:sp>
    </p:spTree>
    <p:extLst>
      <p:ext uri="{BB962C8B-B14F-4D97-AF65-F5344CB8AC3E}">
        <p14:creationId xmlns:p14="http://schemas.microsoft.com/office/powerpoint/2010/main" val="237949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3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8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3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8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3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8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3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17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ATIVIDADE</a:t>
            </a:r>
            <a:endParaRPr lang="pt-BR" sz="3600" b="1">
              <a:solidFill>
                <a:schemeClr val="bg1"/>
              </a:solidFill>
              <a:latin typeface="Segoe UI Black" panose="020B05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9E7B6BEF-16DF-4FE8-36EB-8D4356AB0E99}"/>
              </a:ext>
            </a:extLst>
          </p:cNvPr>
          <p:cNvSpPr/>
          <p:nvPr/>
        </p:nvSpPr>
        <p:spPr>
          <a:xfrm rot="5400000">
            <a:off x="1996256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CaixaDeTexto 1">
            <a:extLst>
              <a:ext uri="{FF2B5EF4-FFF2-40B4-BE49-F238E27FC236}">
                <a16:creationId xmlns:a16="http://schemas.microsoft.com/office/drawing/2014/main" id="{FEDB37DE-DE61-5698-4549-9972EB37A27B}"/>
              </a:ext>
            </a:extLst>
          </p:cNvPr>
          <p:cNvSpPr txBox="1"/>
          <p:nvPr/>
        </p:nvSpPr>
        <p:spPr>
          <a:xfrm>
            <a:off x="5735540" y="2945530"/>
            <a:ext cx="48442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48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NUVEM DE PALAVRAS</a:t>
            </a:r>
          </a:p>
        </p:txBody>
      </p:sp>
    </p:spTree>
    <p:extLst>
      <p:ext uri="{BB962C8B-B14F-4D97-AF65-F5344CB8AC3E}">
        <p14:creationId xmlns:p14="http://schemas.microsoft.com/office/powerpoint/2010/main" val="1093673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Agrupar 5">
            <a:extLst>
              <a:ext uri="{FF2B5EF4-FFF2-40B4-BE49-F238E27FC236}">
                <a16:creationId xmlns:a16="http://schemas.microsoft.com/office/drawing/2014/main" id="{5E44F8E6-BAA1-BDE4-B99E-A99C1D197CA1}"/>
              </a:ext>
            </a:extLst>
          </p:cNvPr>
          <p:cNvGrpSpPr/>
          <p:nvPr/>
        </p:nvGrpSpPr>
        <p:grpSpPr>
          <a:xfrm>
            <a:off x="7059331" y="1344804"/>
            <a:ext cx="4200041" cy="1975521"/>
            <a:chOff x="7474857" y="1151364"/>
            <a:chExt cx="4200041" cy="1975521"/>
          </a:xfrm>
        </p:grpSpPr>
        <p:sp>
          <p:nvSpPr>
            <p:cNvPr id="7" name="Retângulo: Cantos Arredondados 25">
              <a:extLst>
                <a:ext uri="{FF2B5EF4-FFF2-40B4-BE49-F238E27FC236}">
                  <a16:creationId xmlns:a16="http://schemas.microsoft.com/office/drawing/2014/main" id="{E3E436D9-8572-FB67-CD72-5111495CC59F}"/>
                </a:ext>
              </a:extLst>
            </p:cNvPr>
            <p:cNvSpPr/>
            <p:nvPr/>
          </p:nvSpPr>
          <p:spPr>
            <a:xfrm>
              <a:off x="7474857" y="1151364"/>
              <a:ext cx="4200041" cy="1975521"/>
            </a:xfrm>
            <a:prstGeom prst="roundRect">
              <a:avLst>
                <a:gd name="adj" fmla="val 0"/>
              </a:avLst>
            </a:prstGeom>
            <a:solidFill>
              <a:srgbClr val="BD92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8" name="TextBox 4">
              <a:extLst>
                <a:ext uri="{FF2B5EF4-FFF2-40B4-BE49-F238E27FC236}">
                  <a16:creationId xmlns:a16="http://schemas.microsoft.com/office/drawing/2014/main" id="{5E0FD7DC-5EA6-A1D1-57E4-C951491614B8}"/>
                </a:ext>
              </a:extLst>
            </p:cNvPr>
            <p:cNvSpPr txBox="1"/>
            <p:nvPr/>
          </p:nvSpPr>
          <p:spPr>
            <a:xfrm>
              <a:off x="8836370" y="1396651"/>
              <a:ext cx="2694213" cy="1477328"/>
            </a:xfrm>
            <a:prstGeom prst="rect">
              <a:avLst/>
            </a:prstGeom>
            <a:solidFill>
              <a:srgbClr val="BD920E"/>
            </a:solidFill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Utilizando a ferramenta de Word Cloud, escreva no título: O que motiva o cliente a comprar um produto ou serviço?</a:t>
              </a:r>
            </a:p>
          </p:txBody>
        </p:sp>
      </p:grpSp>
      <p:pic>
        <p:nvPicPr>
          <p:cNvPr id="10" name="Imagem 9">
            <a:extLst>
              <a:ext uri="{FF2B5EF4-FFF2-40B4-BE49-F238E27FC236}">
                <a16:creationId xmlns:a16="http://schemas.microsoft.com/office/drawing/2014/main" id="{5FEAC164-FD99-9A3F-5900-2E23C8EDC4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524" y="999711"/>
            <a:ext cx="7312793" cy="2665708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11" name="Agrupar 10">
            <a:extLst>
              <a:ext uri="{FF2B5EF4-FFF2-40B4-BE49-F238E27FC236}">
                <a16:creationId xmlns:a16="http://schemas.microsoft.com/office/drawing/2014/main" id="{12C00206-7CD2-1D84-D5C9-53462FE56E42}"/>
              </a:ext>
            </a:extLst>
          </p:cNvPr>
          <p:cNvGrpSpPr/>
          <p:nvPr/>
        </p:nvGrpSpPr>
        <p:grpSpPr>
          <a:xfrm>
            <a:off x="480429" y="3993190"/>
            <a:ext cx="4613711" cy="2393011"/>
            <a:chOff x="358346" y="2547860"/>
            <a:chExt cx="4613711" cy="2393011"/>
          </a:xfrm>
        </p:grpSpPr>
        <p:sp>
          <p:nvSpPr>
            <p:cNvPr id="12" name="Retângulo: Cantos Arredondados 22">
              <a:extLst>
                <a:ext uri="{FF2B5EF4-FFF2-40B4-BE49-F238E27FC236}">
                  <a16:creationId xmlns:a16="http://schemas.microsoft.com/office/drawing/2014/main" id="{3CDB42E4-CA7D-60B2-B475-BD8E2F766989}"/>
                </a:ext>
              </a:extLst>
            </p:cNvPr>
            <p:cNvSpPr/>
            <p:nvPr/>
          </p:nvSpPr>
          <p:spPr>
            <a:xfrm>
              <a:off x="358346" y="2547860"/>
              <a:ext cx="4613711" cy="2393011"/>
            </a:xfrm>
            <a:prstGeom prst="roundRect">
              <a:avLst>
                <a:gd name="adj" fmla="val 0"/>
              </a:avLst>
            </a:prstGeom>
            <a:solidFill>
              <a:srgbClr val="BD920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TextBox 4">
              <a:extLst>
                <a:ext uri="{FF2B5EF4-FFF2-40B4-BE49-F238E27FC236}">
                  <a16:creationId xmlns:a16="http://schemas.microsoft.com/office/drawing/2014/main" id="{80E92655-91AD-7841-A0EA-B7C3946CD0F4}"/>
                </a:ext>
              </a:extLst>
            </p:cNvPr>
            <p:cNvSpPr txBox="1"/>
            <p:nvPr/>
          </p:nvSpPr>
          <p:spPr>
            <a:xfrm>
              <a:off x="434342" y="2738594"/>
              <a:ext cx="3412260" cy="2031325"/>
            </a:xfrm>
            <a:prstGeom prst="rect">
              <a:avLst/>
            </a:prstGeom>
            <a:solidFill>
              <a:srgbClr val="BD920E"/>
            </a:solidFill>
          </p:spPr>
          <p:txBody>
            <a:bodyPr wrap="square" rtlCol="0">
              <a:spAutoFit/>
            </a:bodyPr>
            <a:lstStyle/>
            <a:p>
              <a:pPr algn="r"/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Peça para que os treinandos respondam quantas vezes quiserem, com uma ou duas palavras no máximo. Enquanto isso, compartilhe a sua tela da atividade para que todos vejam a nuvem se formando.</a:t>
              </a:r>
            </a:p>
          </p:txBody>
        </p:sp>
      </p:grpSp>
      <p:pic>
        <p:nvPicPr>
          <p:cNvPr id="14" name="Imagem 13">
            <a:extLst>
              <a:ext uri="{FF2B5EF4-FFF2-40B4-BE49-F238E27FC236}">
                <a16:creationId xmlns:a16="http://schemas.microsoft.com/office/drawing/2014/main" id="{45A40D88-5A0E-2B6C-8B8F-DF7049BEEA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29"/>
          <a:stretch/>
        </p:blipFill>
        <p:spPr>
          <a:xfrm>
            <a:off x="4146281" y="3910706"/>
            <a:ext cx="7540094" cy="257776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46581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3600" b="1" dirty="0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ATIVIDADE</a:t>
            </a:r>
            <a:endParaRPr lang="pt-BR" sz="3600" b="1" dirty="0">
              <a:solidFill>
                <a:schemeClr val="bg1"/>
              </a:solidFill>
              <a:latin typeface="Segoe UI Black" panose="020B05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9E7B6BEF-16DF-4FE8-36EB-8D4356AB0E99}"/>
              </a:ext>
            </a:extLst>
          </p:cNvPr>
          <p:cNvSpPr/>
          <p:nvPr/>
        </p:nvSpPr>
        <p:spPr>
          <a:xfrm rot="5400000">
            <a:off x="1996256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CaixaDeTexto 1">
            <a:extLst>
              <a:ext uri="{FF2B5EF4-FFF2-40B4-BE49-F238E27FC236}">
                <a16:creationId xmlns:a16="http://schemas.microsoft.com/office/drawing/2014/main" id="{FEDB37DE-DE61-5698-4549-9972EB37A27B}"/>
              </a:ext>
            </a:extLst>
          </p:cNvPr>
          <p:cNvSpPr txBox="1"/>
          <p:nvPr/>
        </p:nvSpPr>
        <p:spPr>
          <a:xfrm>
            <a:off x="6187096" y="2155308"/>
            <a:ext cx="48442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48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NUVEM DE PALAVRAS</a:t>
            </a:r>
          </a:p>
        </p:txBody>
      </p:sp>
      <p:sp>
        <p:nvSpPr>
          <p:cNvPr id="3" name="CaixaDeTexto 1">
            <a:extLst>
              <a:ext uri="{FF2B5EF4-FFF2-40B4-BE49-F238E27FC236}">
                <a16:creationId xmlns:a16="http://schemas.microsoft.com/office/drawing/2014/main" id="{6313FB1C-6B0C-1940-8478-C2FB106C1CE8}"/>
              </a:ext>
            </a:extLst>
          </p:cNvPr>
          <p:cNvSpPr txBox="1"/>
          <p:nvPr/>
        </p:nvSpPr>
        <p:spPr>
          <a:xfrm>
            <a:off x="6114636" y="3917454"/>
            <a:ext cx="4844217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1200"/>
              </a:spcBef>
              <a:buClr>
                <a:schemeClr val="bg1"/>
              </a:buClr>
            </a:pPr>
            <a:r>
              <a:rPr lang="pt-BR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Você já parou para pensar o que faz alguém comprar um produto?</a:t>
            </a:r>
          </a:p>
        </p:txBody>
      </p:sp>
    </p:spTree>
    <p:extLst>
      <p:ext uri="{BB962C8B-B14F-4D97-AF65-F5344CB8AC3E}">
        <p14:creationId xmlns:p14="http://schemas.microsoft.com/office/powerpoint/2010/main" val="27761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5"/>
          <p:cNvSpPr/>
          <p:nvPr/>
        </p:nvSpPr>
        <p:spPr>
          <a:xfrm rot="5400000">
            <a:off x="3018694" y="5110533"/>
            <a:ext cx="64847" cy="176801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17" descr="Padrão do plano de fundo, Círculo&#10;&#10;Descrição gerada automaticamente">
            <a:extLst>
              <a:ext uri="{FF2B5EF4-FFF2-40B4-BE49-F238E27FC236}">
                <a16:creationId xmlns:a16="http://schemas.microsoft.com/office/drawing/2014/main" id="{090D2B08-1AFF-B01B-5A44-9B09025C98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5600" t="1539" r="-3758" b="-1539"/>
          <a:stretch/>
        </p:blipFill>
        <p:spPr>
          <a:xfrm>
            <a:off x="588" y="1897700"/>
            <a:ext cx="1789034" cy="359554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1A9F659-1755-E48A-003F-74B61A410F26}"/>
              </a:ext>
            </a:extLst>
          </p:cNvPr>
          <p:cNvSpPr txBox="1"/>
          <p:nvPr/>
        </p:nvSpPr>
        <p:spPr>
          <a:xfrm>
            <a:off x="2093744" y="1312306"/>
            <a:ext cx="353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Necessidades</a:t>
            </a:r>
          </a:p>
        </p:txBody>
      </p:sp>
      <p:sp>
        <p:nvSpPr>
          <p:cNvPr id="6" name="CaixaDeTexto 2">
            <a:extLst>
              <a:ext uri="{FF2B5EF4-FFF2-40B4-BE49-F238E27FC236}">
                <a16:creationId xmlns:a16="http://schemas.microsoft.com/office/drawing/2014/main" id="{081939C8-BC25-0735-04BB-D8CC88B18B0D}"/>
              </a:ext>
            </a:extLst>
          </p:cNvPr>
          <p:cNvSpPr txBox="1"/>
          <p:nvPr/>
        </p:nvSpPr>
        <p:spPr>
          <a:xfrm>
            <a:off x="2093743" y="2144819"/>
            <a:ext cx="6298024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Faz parte da nossa tarefa, á cada atendimento, entender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 é a real necessidade do cliente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Muitas vezes,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nem ele mesmo sabe qual é!</a:t>
            </a:r>
          </a:p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isso, precisamos desenvolver técnicas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ferramentas que vão nos ajudar a compreender cada cliente. A primeira coisa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que precisamos enxergar no discurso do cliente é o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valor agregado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</a:t>
            </a:r>
          </a:p>
        </p:txBody>
      </p:sp>
      <p:pic>
        <p:nvPicPr>
          <p:cNvPr id="8" name="Imagem 8" descr="Ícone&#10;&#10;Descrição gerada automaticamente">
            <a:extLst>
              <a:ext uri="{FF2B5EF4-FFF2-40B4-BE49-F238E27FC236}">
                <a16:creationId xmlns:a16="http://schemas.microsoft.com/office/drawing/2014/main" id="{FA29FCA7-ACFF-CCCD-B3AD-FC00A04A8D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4032" y="2328111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908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1642188" y="1142973"/>
            <a:ext cx="5626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Valor agregado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2ACFBF0-7D17-8F66-E02B-B94BBD127576}"/>
              </a:ext>
            </a:extLst>
          </p:cNvPr>
          <p:cNvSpPr txBox="1"/>
          <p:nvPr/>
        </p:nvSpPr>
        <p:spPr>
          <a:xfrm>
            <a:off x="1642186" y="1866723"/>
            <a:ext cx="6298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Todo produto e serviço...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3E0D5437-DB87-AC3D-7D78-F3756073E990}"/>
              </a:ext>
            </a:extLst>
          </p:cNvPr>
          <p:cNvSpPr txBox="1"/>
          <p:nvPr/>
        </p:nvSpPr>
        <p:spPr>
          <a:xfrm>
            <a:off x="9144000" y="7179013"/>
            <a:ext cx="183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BR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FBB261-74C8-37D1-D801-41E4AD75B1C6}"/>
              </a:ext>
            </a:extLst>
          </p:cNvPr>
          <p:cNvSpPr txBox="1">
            <a:spLocks/>
          </p:cNvSpPr>
          <p:nvPr/>
        </p:nvSpPr>
        <p:spPr>
          <a:xfrm>
            <a:off x="4696088" y="4104174"/>
            <a:ext cx="3129277" cy="1944490"/>
          </a:xfrm>
          <a:prstGeom prst="rect">
            <a:avLst/>
          </a:prstGeom>
        </p:spPr>
        <p:txBody>
          <a:bodyPr vert="horz" lIns="121807" tIns="60904" rIns="121807" bIns="60904" rtlCol="0" anchor="t">
            <a:noAutofit/>
          </a:bodyPr>
          <a:lstStyle>
            <a:lvl1pPr marL="257175" indent="-257175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1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8572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200150" indent="-1714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15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543050" indent="-17145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15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3429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…QUE GERAM BENEF</a:t>
            </a:r>
            <a:r>
              <a:rPr lang="en-US" altLang="ja-JP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ÍCIOS PARA</a:t>
            </a:r>
            <a:br>
              <a:rPr lang="en-US" altLang="ja-JP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en-US" altLang="ja-JP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CLIENTE…</a:t>
            </a:r>
            <a:br>
              <a:rPr lang="en-US" altLang="ja-JP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aquilo que o produto faz pelo cliente ou o que ele ganha com isso.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100B7E1-C705-8345-C492-463174C4F967}"/>
              </a:ext>
            </a:extLst>
          </p:cNvPr>
          <p:cNvSpPr txBox="1">
            <a:spLocks/>
          </p:cNvSpPr>
          <p:nvPr/>
        </p:nvSpPr>
        <p:spPr>
          <a:xfrm>
            <a:off x="8503599" y="4104174"/>
            <a:ext cx="2804129" cy="1154777"/>
          </a:xfrm>
          <a:prstGeom prst="rect">
            <a:avLst/>
          </a:prstGeom>
        </p:spPr>
        <p:txBody>
          <a:bodyPr vert="horz" lIns="121807" tIns="60904" rIns="121807" bIns="60904" rtlCol="0" anchor="t">
            <a:noAutofit/>
          </a:bodyPr>
          <a:lstStyle>
            <a:lvl1pPr marL="257175" indent="-257175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1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8572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200150" indent="-1714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15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543050" indent="-17145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15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50000"/>
              </a:spcBef>
              <a:buNone/>
              <a:defRPr/>
            </a:pPr>
            <a:r>
              <a:rPr lang="en-US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…E CRIAM VALOR!</a:t>
            </a:r>
            <a:b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</a:t>
            </a:r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o </a:t>
            </a:r>
            <a:r>
              <a:rPr lang="en-US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produto</a:t>
            </a:r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influencia</a:t>
            </a:r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 </a:t>
            </a:r>
            <a:r>
              <a:rPr lang="en-US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vida</a:t>
            </a:r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b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</a:t>
            </a:r>
            <a:r>
              <a:rPr lang="en-US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</a:t>
            </a:r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5" name="Título 1">
            <a:extLst>
              <a:ext uri="{FF2B5EF4-FFF2-40B4-BE49-F238E27FC236}">
                <a16:creationId xmlns:a16="http://schemas.microsoft.com/office/drawing/2014/main" id="{84ADC98F-0403-6A10-8A01-A6C9A0990BF8}"/>
              </a:ext>
            </a:extLst>
          </p:cNvPr>
          <p:cNvSpPr txBox="1">
            <a:spLocks/>
          </p:cNvSpPr>
          <p:nvPr/>
        </p:nvSpPr>
        <p:spPr>
          <a:xfrm>
            <a:off x="1296647" y="4104173"/>
            <a:ext cx="2929892" cy="1000553"/>
          </a:xfrm>
          <a:prstGeom prst="rect">
            <a:avLst/>
          </a:prstGeom>
        </p:spPr>
        <p:txBody>
          <a:bodyPr vert="horz" lIns="121807" tIns="60904" rIns="121807" bIns="60904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TÊM CARACTERÍSTICAS…</a:t>
            </a:r>
            <a:b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o que o </a:t>
            </a:r>
            <a:r>
              <a:rPr lang="en-US" sz="2000" dirty="0" err="1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produto</a:t>
            </a:r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é.</a:t>
            </a:r>
          </a:p>
        </p:txBody>
      </p:sp>
      <p:pic>
        <p:nvPicPr>
          <p:cNvPr id="16" name="Gráfico 15">
            <a:extLst>
              <a:ext uri="{FF2B5EF4-FFF2-40B4-BE49-F238E27FC236}">
                <a16:creationId xmlns:a16="http://schemas.microsoft.com/office/drawing/2014/main" id="{165877DA-C9CC-CF16-0F23-DF510A812D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50789" y="2925163"/>
            <a:ext cx="982844" cy="1007674"/>
          </a:xfrm>
          <a:prstGeom prst="rect">
            <a:avLst/>
          </a:prstGeom>
        </p:spPr>
      </p:pic>
      <p:cxnSp>
        <p:nvCxnSpPr>
          <p:cNvPr id="17" name="Conector reto 27">
            <a:extLst>
              <a:ext uri="{FF2B5EF4-FFF2-40B4-BE49-F238E27FC236}">
                <a16:creationId xmlns:a16="http://schemas.microsoft.com/office/drawing/2014/main" id="{5311B45B-0C61-A117-D020-0458AA0FA1D0}"/>
              </a:ext>
            </a:extLst>
          </p:cNvPr>
          <p:cNvCxnSpPr>
            <a:cxnSpLocks/>
          </p:cNvCxnSpPr>
          <p:nvPr/>
        </p:nvCxnSpPr>
        <p:spPr>
          <a:xfrm>
            <a:off x="7674146" y="3428999"/>
            <a:ext cx="1062530" cy="0"/>
          </a:xfrm>
          <a:prstGeom prst="line">
            <a:avLst/>
          </a:prstGeom>
          <a:ln w="31750">
            <a:solidFill>
              <a:srgbClr val="F4034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ector reto 31">
            <a:extLst>
              <a:ext uri="{FF2B5EF4-FFF2-40B4-BE49-F238E27FC236}">
                <a16:creationId xmlns:a16="http://schemas.microsoft.com/office/drawing/2014/main" id="{7797D383-80B6-D66B-69C3-03991B6A264B}"/>
              </a:ext>
            </a:extLst>
          </p:cNvPr>
          <p:cNvCxnSpPr>
            <a:cxnSpLocks/>
          </p:cNvCxnSpPr>
          <p:nvPr/>
        </p:nvCxnSpPr>
        <p:spPr>
          <a:xfrm>
            <a:off x="3995223" y="3428999"/>
            <a:ext cx="1062530" cy="0"/>
          </a:xfrm>
          <a:prstGeom prst="line">
            <a:avLst/>
          </a:prstGeom>
          <a:ln w="31750">
            <a:solidFill>
              <a:srgbClr val="F4034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Gráfico 19">
            <a:extLst>
              <a:ext uri="{FF2B5EF4-FFF2-40B4-BE49-F238E27FC236}">
                <a16:creationId xmlns:a16="http://schemas.microsoft.com/office/drawing/2014/main" id="{CB655438-7279-BFA8-89C6-823F3A7C89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315081" y="2926926"/>
            <a:ext cx="893024" cy="1004148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5ECDE910-83C7-E51F-1DAD-12220E5400C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9797" r="8166" b="20000"/>
          <a:stretch/>
        </p:blipFill>
        <p:spPr>
          <a:xfrm>
            <a:off x="5683976" y="2866572"/>
            <a:ext cx="1153499" cy="1124853"/>
          </a:xfrm>
          <a:prstGeom prst="rect">
            <a:avLst/>
          </a:prstGeom>
        </p:spPr>
      </p:pic>
      <p:pic>
        <p:nvPicPr>
          <p:cNvPr id="3" name="Imagem 17" descr="Padrão do plano de fundo, Círculo&#10;&#10;Descrição gerada automaticamente">
            <a:extLst>
              <a:ext uri="{FF2B5EF4-FFF2-40B4-BE49-F238E27FC236}">
                <a16:creationId xmlns:a16="http://schemas.microsoft.com/office/drawing/2014/main" id="{2C1DA0B6-71B2-47F9-7BBA-F542F3A683C4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55600" t="1539" r="-3758" b="-1539"/>
          <a:stretch/>
        </p:blipFill>
        <p:spPr>
          <a:xfrm>
            <a:off x="588" y="1897700"/>
            <a:ext cx="1789034" cy="3595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96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5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25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 build="p"/>
      <p:bldP spid="14" grpId="0" build="p"/>
      <p:bldP spid="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CaixaDeTexto 1">
            <a:extLst>
              <a:ext uri="{FF2B5EF4-FFF2-40B4-BE49-F238E27FC236}">
                <a16:creationId xmlns:a16="http://schemas.microsoft.com/office/drawing/2014/main" id="{2150588A-705F-B536-BEBF-561EA136A4C7}"/>
              </a:ext>
            </a:extLst>
          </p:cNvPr>
          <p:cNvSpPr txBox="1"/>
          <p:nvPr/>
        </p:nvSpPr>
        <p:spPr>
          <a:xfrm>
            <a:off x="7223975" y="1105940"/>
            <a:ext cx="459288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Argumentos</a:t>
            </a:r>
            <a:b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Concentre-se nos benefícios que atendem às necessidades manifestadas pelos clientes e nos diferenciais (valor agregado) que eles geram. Estes são os seus melhores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argumentos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!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B92C47F2-C12D-7EE9-BC89-6F3B78692401}"/>
              </a:ext>
            </a:extLst>
          </p:cNvPr>
          <p:cNvSpPr txBox="1"/>
          <p:nvPr/>
        </p:nvSpPr>
        <p:spPr>
          <a:xfrm>
            <a:off x="2113736" y="5707518"/>
            <a:ext cx="7964527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Benefícios + Necessidades + Características dos produtos/serviços = </a:t>
            </a:r>
            <a:r>
              <a:rPr lang="pt-BR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CLIENTE BEM ATENDIDO</a:t>
            </a:r>
          </a:p>
        </p:txBody>
      </p:sp>
      <p:sp>
        <p:nvSpPr>
          <p:cNvPr id="5" name="CaixaDeTexto 3">
            <a:extLst>
              <a:ext uri="{FF2B5EF4-FFF2-40B4-BE49-F238E27FC236}">
                <a16:creationId xmlns:a16="http://schemas.microsoft.com/office/drawing/2014/main" id="{FD828304-90B9-FF23-823A-A8D8B845467E}"/>
              </a:ext>
            </a:extLst>
          </p:cNvPr>
          <p:cNvSpPr txBox="1"/>
          <p:nvPr/>
        </p:nvSpPr>
        <p:spPr>
          <a:xfrm>
            <a:off x="7223975" y="3609642"/>
            <a:ext cx="4217748" cy="163121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2000" b="1" dirty="0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Qualidade</a:t>
            </a:r>
            <a:br>
              <a:rPr lang="pt-BR" sz="2000" dirty="0"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O Executivo deve demonstrar para seu cliente que ele </a:t>
            </a:r>
            <a:r>
              <a:rPr lang="pt-BR" sz="2000" dirty="0">
                <a:solidFill>
                  <a:schemeClr val="bg1"/>
                </a:solidFill>
                <a:latin typeface="Segoe UI"/>
                <a:ea typeface="Segoe UI Black"/>
                <a:cs typeface="Segoe UI"/>
              </a:rPr>
              <a:t>está adquirindo um produto/serviço de qualidade</a:t>
            </a:r>
            <a:r>
              <a:rPr lang="pt-BR" sz="2000" dirty="0">
                <a:solidFill>
                  <a:schemeClr val="bg1"/>
                </a:solidFill>
                <a:latin typeface="Segoe UI"/>
                <a:cs typeface="Segoe UI"/>
              </a:rPr>
              <a:t>, ideal para a sua real necessidade.</a:t>
            </a:r>
          </a:p>
        </p:txBody>
      </p:sp>
      <p:pic>
        <p:nvPicPr>
          <p:cNvPr id="9" name="Gráfico 4">
            <a:extLst>
              <a:ext uri="{FF2B5EF4-FFF2-40B4-BE49-F238E27FC236}">
                <a16:creationId xmlns:a16="http://schemas.microsoft.com/office/drawing/2014/main" id="{E5267662-9AD6-5285-734E-3F12AFB74B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56722" y="1569845"/>
            <a:ext cx="1229032" cy="1229032"/>
          </a:xfrm>
          <a:prstGeom prst="rect">
            <a:avLst/>
          </a:prstGeom>
        </p:spPr>
      </p:pic>
      <p:grpSp>
        <p:nvGrpSpPr>
          <p:cNvPr id="10" name="Gráfico 13">
            <a:extLst>
              <a:ext uri="{FF2B5EF4-FFF2-40B4-BE49-F238E27FC236}">
                <a16:creationId xmlns:a16="http://schemas.microsoft.com/office/drawing/2014/main" id="{F1B0F772-984B-DD93-D9D8-EF14A5BD547C}"/>
              </a:ext>
            </a:extLst>
          </p:cNvPr>
          <p:cNvGrpSpPr/>
          <p:nvPr/>
        </p:nvGrpSpPr>
        <p:grpSpPr>
          <a:xfrm>
            <a:off x="5971025" y="3749266"/>
            <a:ext cx="921821" cy="1229033"/>
            <a:chOff x="5923896" y="3890665"/>
            <a:chExt cx="1100185" cy="1466837"/>
          </a:xfrm>
          <a:solidFill>
            <a:schemeClr val="bg1"/>
          </a:solidFill>
        </p:grpSpPr>
        <p:sp>
          <p:nvSpPr>
            <p:cNvPr id="11" name="Forma Livre 17">
              <a:extLst>
                <a:ext uri="{FF2B5EF4-FFF2-40B4-BE49-F238E27FC236}">
                  <a16:creationId xmlns:a16="http://schemas.microsoft.com/office/drawing/2014/main" id="{8F612A6D-779E-B95C-65A9-850C2A8DCF7C}"/>
                </a:ext>
              </a:extLst>
            </p:cNvPr>
            <p:cNvSpPr/>
            <p:nvPr/>
          </p:nvSpPr>
          <p:spPr>
            <a:xfrm>
              <a:off x="6144053" y="4075523"/>
              <a:ext cx="660011" cy="585275"/>
            </a:xfrm>
            <a:custGeom>
              <a:avLst/>
              <a:gdLst>
                <a:gd name="connsiteX0" fmla="*/ 143451 w 660011"/>
                <a:gd name="connsiteY0" fmla="*/ 376366 h 585275"/>
                <a:gd name="connsiteX1" fmla="*/ 112576 w 660011"/>
                <a:gd name="connsiteY1" fmla="*/ 541859 h 585275"/>
                <a:gd name="connsiteX2" fmla="*/ 126360 w 660011"/>
                <a:gd name="connsiteY2" fmla="*/ 577759 h 585275"/>
                <a:gd name="connsiteX3" fmla="*/ 164603 w 660011"/>
                <a:gd name="connsiteY3" fmla="*/ 581606 h 585275"/>
                <a:gd name="connsiteX4" fmla="*/ 329967 w 660011"/>
                <a:gd name="connsiteY4" fmla="*/ 501634 h 585275"/>
                <a:gd name="connsiteX5" fmla="*/ 495314 w 660011"/>
                <a:gd name="connsiteY5" fmla="*/ 581606 h 585275"/>
                <a:gd name="connsiteX6" fmla="*/ 511307 w 660011"/>
                <a:gd name="connsiteY6" fmla="*/ 585273 h 585275"/>
                <a:gd name="connsiteX7" fmla="*/ 533573 w 660011"/>
                <a:gd name="connsiteY7" fmla="*/ 577759 h 585275"/>
                <a:gd name="connsiteX8" fmla="*/ 547357 w 660011"/>
                <a:gd name="connsiteY8" fmla="*/ 541859 h 585275"/>
                <a:gd name="connsiteX9" fmla="*/ 516482 w 660011"/>
                <a:gd name="connsiteY9" fmla="*/ 376366 h 585275"/>
                <a:gd name="connsiteX10" fmla="*/ 647845 w 660011"/>
                <a:gd name="connsiteY10" fmla="*/ 258579 h 585275"/>
                <a:gd name="connsiteX11" fmla="*/ 658402 w 660011"/>
                <a:gd name="connsiteY11" fmla="*/ 220483 h 585275"/>
                <a:gd name="connsiteX12" fmla="*/ 628214 w 660011"/>
                <a:gd name="connsiteY12" fmla="*/ 194960 h 585275"/>
                <a:gd name="connsiteX13" fmla="*/ 444087 w 660011"/>
                <a:gd name="connsiteY13" fmla="*/ 170321 h 585275"/>
                <a:gd name="connsiteX14" fmla="*/ 362313 w 660011"/>
                <a:gd name="connsiteY14" fmla="*/ 17877 h 585275"/>
                <a:gd name="connsiteX15" fmla="*/ 297696 w 660011"/>
                <a:gd name="connsiteY15" fmla="*/ 17877 h 585275"/>
                <a:gd name="connsiteX16" fmla="*/ 215922 w 660011"/>
                <a:gd name="connsiteY16" fmla="*/ 170321 h 585275"/>
                <a:gd name="connsiteX17" fmla="*/ 31795 w 660011"/>
                <a:gd name="connsiteY17" fmla="*/ 194960 h 585275"/>
                <a:gd name="connsiteX18" fmla="*/ 1607 w 660011"/>
                <a:gd name="connsiteY18" fmla="*/ 220483 h 585275"/>
                <a:gd name="connsiteX19" fmla="*/ 12165 w 660011"/>
                <a:gd name="connsiteY19" fmla="*/ 258579 h 585275"/>
                <a:gd name="connsiteX20" fmla="*/ 244198 w 660011"/>
                <a:gd name="connsiteY20" fmla="*/ 240537 h 585275"/>
                <a:gd name="connsiteX21" fmla="*/ 271637 w 660011"/>
                <a:gd name="connsiteY21" fmla="*/ 221497 h 585275"/>
                <a:gd name="connsiteX22" fmla="*/ 329967 w 660011"/>
                <a:gd name="connsiteY22" fmla="*/ 112779 h 585275"/>
                <a:gd name="connsiteX23" fmla="*/ 388314 w 660011"/>
                <a:gd name="connsiteY23" fmla="*/ 221514 h 585275"/>
                <a:gd name="connsiteX24" fmla="*/ 415752 w 660011"/>
                <a:gd name="connsiteY24" fmla="*/ 240554 h 585275"/>
                <a:gd name="connsiteX25" fmla="*/ 539663 w 660011"/>
                <a:gd name="connsiteY25" fmla="*/ 257121 h 585275"/>
                <a:gd name="connsiteX26" fmla="*/ 452159 w 660011"/>
                <a:gd name="connsiteY26" fmla="*/ 335555 h 585275"/>
                <a:gd name="connsiteX27" fmla="*/ 440600 w 660011"/>
                <a:gd name="connsiteY27" fmla="*/ 369589 h 585275"/>
                <a:gd name="connsiteX28" fmla="*/ 461949 w 660011"/>
                <a:gd name="connsiteY28" fmla="*/ 484007 h 585275"/>
                <a:gd name="connsiteX29" fmla="*/ 345960 w 660011"/>
                <a:gd name="connsiteY29" fmla="*/ 427903 h 585275"/>
                <a:gd name="connsiteX30" fmla="*/ 329963 w 660011"/>
                <a:gd name="connsiteY30" fmla="*/ 424235 h 585275"/>
                <a:gd name="connsiteX31" fmla="*/ 313970 w 660011"/>
                <a:gd name="connsiteY31" fmla="*/ 427903 h 585275"/>
                <a:gd name="connsiteX32" fmla="*/ 197980 w 660011"/>
                <a:gd name="connsiteY32" fmla="*/ 484007 h 585275"/>
                <a:gd name="connsiteX33" fmla="*/ 219329 w 660011"/>
                <a:gd name="connsiteY33" fmla="*/ 369589 h 585275"/>
                <a:gd name="connsiteX34" fmla="*/ 207770 w 660011"/>
                <a:gd name="connsiteY34" fmla="*/ 335555 h 585275"/>
                <a:gd name="connsiteX35" fmla="*/ 120267 w 660011"/>
                <a:gd name="connsiteY35" fmla="*/ 257121 h 58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660011" h="585275">
                  <a:moveTo>
                    <a:pt x="143451" y="376366"/>
                  </a:moveTo>
                  <a:lnTo>
                    <a:pt x="112576" y="541859"/>
                  </a:lnTo>
                  <a:cubicBezTo>
                    <a:pt x="110087" y="555463"/>
                    <a:pt x="115359" y="569331"/>
                    <a:pt x="126360" y="577759"/>
                  </a:cubicBezTo>
                  <a:cubicBezTo>
                    <a:pt x="137395" y="586158"/>
                    <a:pt x="152093" y="587633"/>
                    <a:pt x="164603" y="581606"/>
                  </a:cubicBezTo>
                  <a:lnTo>
                    <a:pt x="329967" y="501634"/>
                  </a:lnTo>
                  <a:lnTo>
                    <a:pt x="495314" y="581606"/>
                  </a:lnTo>
                  <a:cubicBezTo>
                    <a:pt x="500406" y="584029"/>
                    <a:pt x="505841" y="585273"/>
                    <a:pt x="511307" y="585273"/>
                  </a:cubicBezTo>
                  <a:cubicBezTo>
                    <a:pt x="519232" y="585273"/>
                    <a:pt x="527073" y="582738"/>
                    <a:pt x="533573" y="577759"/>
                  </a:cubicBezTo>
                  <a:cubicBezTo>
                    <a:pt x="544575" y="569360"/>
                    <a:pt x="549864" y="555497"/>
                    <a:pt x="547357" y="541859"/>
                  </a:cubicBezTo>
                  <a:lnTo>
                    <a:pt x="516482" y="376366"/>
                  </a:lnTo>
                  <a:lnTo>
                    <a:pt x="647845" y="258579"/>
                  </a:lnTo>
                  <a:cubicBezTo>
                    <a:pt x="658485" y="249053"/>
                    <a:pt x="662576" y="234154"/>
                    <a:pt x="658402" y="220483"/>
                  </a:cubicBezTo>
                  <a:cubicBezTo>
                    <a:pt x="654177" y="206800"/>
                    <a:pt x="642375" y="196829"/>
                    <a:pt x="628214" y="194960"/>
                  </a:cubicBezTo>
                  <a:lnTo>
                    <a:pt x="444087" y="170321"/>
                  </a:lnTo>
                  <a:lnTo>
                    <a:pt x="362313" y="17877"/>
                  </a:lnTo>
                  <a:cubicBezTo>
                    <a:pt x="349543" y="-5959"/>
                    <a:pt x="310466" y="-5959"/>
                    <a:pt x="297696" y="17877"/>
                  </a:cubicBezTo>
                  <a:lnTo>
                    <a:pt x="215922" y="170321"/>
                  </a:lnTo>
                  <a:lnTo>
                    <a:pt x="31795" y="194960"/>
                  </a:lnTo>
                  <a:cubicBezTo>
                    <a:pt x="17600" y="196859"/>
                    <a:pt x="5832" y="206812"/>
                    <a:pt x="1607" y="220483"/>
                  </a:cubicBezTo>
                  <a:cubicBezTo>
                    <a:pt x="-2567" y="234171"/>
                    <a:pt x="1540" y="249053"/>
                    <a:pt x="12165" y="258579"/>
                  </a:cubicBezTo>
                  <a:close/>
                  <a:moveTo>
                    <a:pt x="244198" y="240537"/>
                  </a:moveTo>
                  <a:cubicBezTo>
                    <a:pt x="255854" y="238965"/>
                    <a:pt x="266088" y="231925"/>
                    <a:pt x="271637" y="221497"/>
                  </a:cubicBezTo>
                  <a:lnTo>
                    <a:pt x="329967" y="112779"/>
                  </a:lnTo>
                  <a:lnTo>
                    <a:pt x="388314" y="221514"/>
                  </a:lnTo>
                  <a:cubicBezTo>
                    <a:pt x="393846" y="231895"/>
                    <a:pt x="404080" y="238965"/>
                    <a:pt x="415752" y="240554"/>
                  </a:cubicBezTo>
                  <a:lnTo>
                    <a:pt x="539663" y="257121"/>
                  </a:lnTo>
                  <a:lnTo>
                    <a:pt x="452159" y="335555"/>
                  </a:lnTo>
                  <a:cubicBezTo>
                    <a:pt x="442629" y="344066"/>
                    <a:pt x="438258" y="356966"/>
                    <a:pt x="440600" y="369589"/>
                  </a:cubicBezTo>
                  <a:lnTo>
                    <a:pt x="461949" y="484007"/>
                  </a:lnTo>
                  <a:lnTo>
                    <a:pt x="345960" y="427903"/>
                  </a:lnTo>
                  <a:cubicBezTo>
                    <a:pt x="340901" y="425480"/>
                    <a:pt x="335465" y="424235"/>
                    <a:pt x="329963" y="424235"/>
                  </a:cubicBezTo>
                  <a:cubicBezTo>
                    <a:pt x="324464" y="424235"/>
                    <a:pt x="319028" y="425447"/>
                    <a:pt x="313970" y="427903"/>
                  </a:cubicBezTo>
                  <a:lnTo>
                    <a:pt x="197980" y="484007"/>
                  </a:lnTo>
                  <a:lnTo>
                    <a:pt x="219329" y="369589"/>
                  </a:lnTo>
                  <a:cubicBezTo>
                    <a:pt x="221638" y="356966"/>
                    <a:pt x="217284" y="344100"/>
                    <a:pt x="207770" y="335555"/>
                  </a:cubicBezTo>
                  <a:lnTo>
                    <a:pt x="120267" y="257121"/>
                  </a:ln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/>
            </a:p>
          </p:txBody>
        </p:sp>
        <p:sp>
          <p:nvSpPr>
            <p:cNvPr id="12" name="Forma Livre 18">
              <a:extLst>
                <a:ext uri="{FF2B5EF4-FFF2-40B4-BE49-F238E27FC236}">
                  <a16:creationId xmlns:a16="http://schemas.microsoft.com/office/drawing/2014/main" id="{B3D261FD-F306-DE5D-9ED7-A57F148526AA}"/>
                </a:ext>
              </a:extLst>
            </p:cNvPr>
            <p:cNvSpPr/>
            <p:nvPr/>
          </p:nvSpPr>
          <p:spPr>
            <a:xfrm>
              <a:off x="5923896" y="3890665"/>
              <a:ext cx="1100185" cy="1466837"/>
            </a:xfrm>
            <a:custGeom>
              <a:avLst/>
              <a:gdLst>
                <a:gd name="connsiteX0" fmla="*/ 1096024 w 1100185"/>
                <a:gd name="connsiteY0" fmla="*/ 1227085 h 1466837"/>
                <a:gd name="connsiteX1" fmla="*/ 1093568 w 1100185"/>
                <a:gd name="connsiteY1" fmla="*/ 1189136 h 1466837"/>
                <a:gd name="connsiteX2" fmla="*/ 926386 w 1100185"/>
                <a:gd name="connsiteY2" fmla="*/ 950217 h 1466837"/>
                <a:gd name="connsiteX3" fmla="*/ 1100165 w 1100185"/>
                <a:gd name="connsiteY3" fmla="*/ 550063 h 1466837"/>
                <a:gd name="connsiteX4" fmla="*/ 550098 w 1100185"/>
                <a:gd name="connsiteY4" fmla="*/ 0 h 1466837"/>
                <a:gd name="connsiteX5" fmla="*/ 32 w 1100185"/>
                <a:gd name="connsiteY5" fmla="*/ 550063 h 1466837"/>
                <a:gd name="connsiteX6" fmla="*/ 173811 w 1100185"/>
                <a:gd name="connsiteY6" fmla="*/ 950217 h 1466837"/>
                <a:gd name="connsiteX7" fmla="*/ 6628 w 1100185"/>
                <a:gd name="connsiteY7" fmla="*/ 1189136 h 1466837"/>
                <a:gd name="connsiteX8" fmla="*/ 4172 w 1100185"/>
                <a:gd name="connsiteY8" fmla="*/ 1227085 h 1466837"/>
                <a:gd name="connsiteX9" fmla="*/ 36703 w 1100185"/>
                <a:gd name="connsiteY9" fmla="*/ 1246812 h 1466837"/>
                <a:gd name="connsiteX10" fmla="*/ 234073 w 1100185"/>
                <a:gd name="connsiteY10" fmla="*/ 1246812 h 1466837"/>
                <a:gd name="connsiteX11" fmla="*/ 333969 w 1100185"/>
                <a:gd name="connsiteY11" fmla="*/ 1446553 h 1466837"/>
                <a:gd name="connsiteX12" fmla="*/ 366743 w 1100185"/>
                <a:gd name="connsiteY12" fmla="*/ 1466838 h 1466837"/>
                <a:gd name="connsiteX13" fmla="*/ 367988 w 1100185"/>
                <a:gd name="connsiteY13" fmla="*/ 1466804 h 1466837"/>
                <a:gd name="connsiteX14" fmla="*/ 400581 w 1100185"/>
                <a:gd name="connsiteY14" fmla="*/ 1444294 h 1466837"/>
                <a:gd name="connsiteX15" fmla="*/ 544105 w 1100185"/>
                <a:gd name="connsiteY15" fmla="*/ 1099847 h 1466837"/>
                <a:gd name="connsiteX16" fmla="*/ 550098 w 1100185"/>
                <a:gd name="connsiteY16" fmla="*/ 1100124 h 1466837"/>
                <a:gd name="connsiteX17" fmla="*/ 556075 w 1100185"/>
                <a:gd name="connsiteY17" fmla="*/ 1099830 h 1466837"/>
                <a:gd name="connsiteX18" fmla="*/ 699599 w 1100185"/>
                <a:gd name="connsiteY18" fmla="*/ 1444278 h 1466837"/>
                <a:gd name="connsiteX19" fmla="*/ 732192 w 1100185"/>
                <a:gd name="connsiteY19" fmla="*/ 1466787 h 1466837"/>
                <a:gd name="connsiteX20" fmla="*/ 733454 w 1100185"/>
                <a:gd name="connsiteY20" fmla="*/ 1466838 h 1466837"/>
                <a:gd name="connsiteX21" fmla="*/ 766278 w 1100185"/>
                <a:gd name="connsiteY21" fmla="*/ 1446553 h 1466837"/>
                <a:gd name="connsiteX22" fmla="*/ 866124 w 1100185"/>
                <a:gd name="connsiteY22" fmla="*/ 1246812 h 1466837"/>
                <a:gd name="connsiteX23" fmla="*/ 1063494 w 1100185"/>
                <a:gd name="connsiteY23" fmla="*/ 1246812 h 1466837"/>
                <a:gd name="connsiteX24" fmla="*/ 1096024 w 1100185"/>
                <a:gd name="connsiteY24" fmla="*/ 1227085 h 1466837"/>
                <a:gd name="connsiteX25" fmla="*/ 73382 w 1100185"/>
                <a:gd name="connsiteY25" fmla="*/ 550076 h 1466837"/>
                <a:gd name="connsiteX26" fmla="*/ 550107 w 1100185"/>
                <a:gd name="connsiteY26" fmla="*/ 73353 h 1466837"/>
                <a:gd name="connsiteX27" fmla="*/ 1026831 w 1100185"/>
                <a:gd name="connsiteY27" fmla="*/ 550076 h 1466837"/>
                <a:gd name="connsiteX28" fmla="*/ 550107 w 1100185"/>
                <a:gd name="connsiteY28" fmla="*/ 1026798 h 1466837"/>
                <a:gd name="connsiteX29" fmla="*/ 73382 w 1100185"/>
                <a:gd name="connsiteY29" fmla="*/ 550076 h 1466837"/>
                <a:gd name="connsiteX30" fmla="*/ 363704 w 1100185"/>
                <a:gd name="connsiteY30" fmla="*/ 1342127 h 1466837"/>
                <a:gd name="connsiteX31" fmla="*/ 289562 w 1100185"/>
                <a:gd name="connsiteY31" fmla="*/ 1193758 h 1466837"/>
                <a:gd name="connsiteX32" fmla="*/ 256738 w 1100185"/>
                <a:gd name="connsiteY32" fmla="*/ 1173474 h 1466837"/>
                <a:gd name="connsiteX33" fmla="*/ 107124 w 1100185"/>
                <a:gd name="connsiteY33" fmla="*/ 1173474 h 1466837"/>
                <a:gd name="connsiteX34" fmla="*/ 230628 w 1100185"/>
                <a:gd name="connsiteY34" fmla="*/ 996980 h 1466837"/>
                <a:gd name="connsiteX35" fmla="*/ 467452 w 1100185"/>
                <a:gd name="connsiteY35" fmla="*/ 1093242 h 1466837"/>
                <a:gd name="connsiteX36" fmla="*/ 843488 w 1100185"/>
                <a:gd name="connsiteY36" fmla="*/ 1173474 h 1466837"/>
                <a:gd name="connsiteX37" fmla="*/ 810664 w 1100185"/>
                <a:gd name="connsiteY37" fmla="*/ 1193758 h 1466837"/>
                <a:gd name="connsiteX38" fmla="*/ 736522 w 1100185"/>
                <a:gd name="connsiteY38" fmla="*/ 1342127 h 1466837"/>
                <a:gd name="connsiteX39" fmla="*/ 632778 w 1100185"/>
                <a:gd name="connsiteY39" fmla="*/ 1093238 h 1466837"/>
                <a:gd name="connsiteX40" fmla="*/ 869602 w 1100185"/>
                <a:gd name="connsiteY40" fmla="*/ 996976 h 1466837"/>
                <a:gd name="connsiteX41" fmla="*/ 993106 w 1100185"/>
                <a:gd name="connsiteY41" fmla="*/ 1173470 h 1466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00185" h="1466837">
                  <a:moveTo>
                    <a:pt x="1096024" y="1227085"/>
                  </a:moveTo>
                  <a:cubicBezTo>
                    <a:pt x="1102378" y="1214956"/>
                    <a:pt x="1101376" y="1200351"/>
                    <a:pt x="1093568" y="1189136"/>
                  </a:cubicBezTo>
                  <a:lnTo>
                    <a:pt x="926386" y="950217"/>
                  </a:lnTo>
                  <a:cubicBezTo>
                    <a:pt x="1033059" y="849814"/>
                    <a:pt x="1100165" y="707778"/>
                    <a:pt x="1100165" y="550063"/>
                  </a:cubicBezTo>
                  <a:cubicBezTo>
                    <a:pt x="1100165" y="246760"/>
                    <a:pt x="853404" y="0"/>
                    <a:pt x="550098" y="0"/>
                  </a:cubicBezTo>
                  <a:cubicBezTo>
                    <a:pt x="246793" y="0"/>
                    <a:pt x="32" y="246760"/>
                    <a:pt x="32" y="550063"/>
                  </a:cubicBezTo>
                  <a:cubicBezTo>
                    <a:pt x="32" y="707782"/>
                    <a:pt x="67138" y="849814"/>
                    <a:pt x="173811" y="950217"/>
                  </a:cubicBezTo>
                  <a:lnTo>
                    <a:pt x="6628" y="1189136"/>
                  </a:lnTo>
                  <a:cubicBezTo>
                    <a:pt x="-1213" y="1200351"/>
                    <a:pt x="-2181" y="1214956"/>
                    <a:pt x="4172" y="1227085"/>
                  </a:cubicBezTo>
                  <a:cubicBezTo>
                    <a:pt x="10476" y="1239218"/>
                    <a:pt x="23015" y="1246812"/>
                    <a:pt x="36703" y="1246812"/>
                  </a:cubicBezTo>
                  <a:lnTo>
                    <a:pt x="234073" y="1246812"/>
                  </a:lnTo>
                  <a:lnTo>
                    <a:pt x="333969" y="1446553"/>
                  </a:lnTo>
                  <a:cubicBezTo>
                    <a:pt x="340155" y="1459030"/>
                    <a:pt x="352879" y="1466838"/>
                    <a:pt x="366743" y="1466838"/>
                  </a:cubicBezTo>
                  <a:cubicBezTo>
                    <a:pt x="367187" y="1466838"/>
                    <a:pt x="367548" y="1466838"/>
                    <a:pt x="367988" y="1466804"/>
                  </a:cubicBezTo>
                  <a:cubicBezTo>
                    <a:pt x="382363" y="1466330"/>
                    <a:pt x="395049" y="1457521"/>
                    <a:pt x="400581" y="1444294"/>
                  </a:cubicBezTo>
                  <a:lnTo>
                    <a:pt x="544105" y="1099847"/>
                  </a:lnTo>
                  <a:cubicBezTo>
                    <a:pt x="546138" y="1099830"/>
                    <a:pt x="548087" y="1100124"/>
                    <a:pt x="550098" y="1100124"/>
                  </a:cubicBezTo>
                  <a:cubicBezTo>
                    <a:pt x="552110" y="1100124"/>
                    <a:pt x="554059" y="1099830"/>
                    <a:pt x="556075" y="1099830"/>
                  </a:cubicBezTo>
                  <a:lnTo>
                    <a:pt x="699599" y="1444278"/>
                  </a:lnTo>
                  <a:cubicBezTo>
                    <a:pt x="705098" y="1457521"/>
                    <a:pt x="717817" y="1466347"/>
                    <a:pt x="732192" y="1466787"/>
                  </a:cubicBezTo>
                  <a:cubicBezTo>
                    <a:pt x="732649" y="1466838"/>
                    <a:pt x="733010" y="1466838"/>
                    <a:pt x="733454" y="1466838"/>
                  </a:cubicBezTo>
                  <a:cubicBezTo>
                    <a:pt x="747318" y="1466838"/>
                    <a:pt x="760042" y="1459030"/>
                    <a:pt x="766278" y="1446553"/>
                  </a:cubicBezTo>
                  <a:lnTo>
                    <a:pt x="866124" y="1246812"/>
                  </a:lnTo>
                  <a:lnTo>
                    <a:pt x="1063494" y="1246812"/>
                  </a:lnTo>
                  <a:cubicBezTo>
                    <a:pt x="1077177" y="1246812"/>
                    <a:pt x="1089721" y="1239218"/>
                    <a:pt x="1096024" y="1227085"/>
                  </a:cubicBezTo>
                  <a:close/>
                  <a:moveTo>
                    <a:pt x="73382" y="550076"/>
                  </a:moveTo>
                  <a:cubicBezTo>
                    <a:pt x="73382" y="287223"/>
                    <a:pt x="287252" y="73353"/>
                    <a:pt x="550107" y="73353"/>
                  </a:cubicBezTo>
                  <a:cubicBezTo>
                    <a:pt x="812961" y="73353"/>
                    <a:pt x="1026831" y="287223"/>
                    <a:pt x="1026831" y="550076"/>
                  </a:cubicBezTo>
                  <a:cubicBezTo>
                    <a:pt x="1026831" y="812929"/>
                    <a:pt x="812961" y="1026798"/>
                    <a:pt x="550107" y="1026798"/>
                  </a:cubicBezTo>
                  <a:cubicBezTo>
                    <a:pt x="287252" y="1026798"/>
                    <a:pt x="73382" y="812929"/>
                    <a:pt x="73382" y="550076"/>
                  </a:cubicBezTo>
                  <a:close/>
                  <a:moveTo>
                    <a:pt x="363704" y="1342127"/>
                  </a:moveTo>
                  <a:lnTo>
                    <a:pt x="289562" y="1193758"/>
                  </a:lnTo>
                  <a:cubicBezTo>
                    <a:pt x="283325" y="1181315"/>
                    <a:pt x="270635" y="1173474"/>
                    <a:pt x="256738" y="1173474"/>
                  </a:cubicBezTo>
                  <a:lnTo>
                    <a:pt x="107124" y="1173474"/>
                  </a:lnTo>
                  <a:lnTo>
                    <a:pt x="230628" y="996980"/>
                  </a:lnTo>
                  <a:cubicBezTo>
                    <a:pt x="299503" y="1046337"/>
                    <a:pt x="380062" y="1079965"/>
                    <a:pt x="467452" y="1093242"/>
                  </a:cubicBezTo>
                  <a:close/>
                  <a:moveTo>
                    <a:pt x="843488" y="1173474"/>
                  </a:moveTo>
                  <a:cubicBezTo>
                    <a:pt x="829591" y="1173474"/>
                    <a:pt x="816901" y="1181315"/>
                    <a:pt x="810664" y="1193758"/>
                  </a:cubicBezTo>
                  <a:lnTo>
                    <a:pt x="736522" y="1342127"/>
                  </a:lnTo>
                  <a:lnTo>
                    <a:pt x="632778" y="1093238"/>
                  </a:lnTo>
                  <a:cubicBezTo>
                    <a:pt x="720135" y="1079961"/>
                    <a:pt x="800728" y="1046366"/>
                    <a:pt x="869602" y="996976"/>
                  </a:cubicBezTo>
                  <a:lnTo>
                    <a:pt x="993106" y="1173470"/>
                  </a:ln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/>
            </a:p>
          </p:txBody>
        </p:sp>
        <p:sp>
          <p:nvSpPr>
            <p:cNvPr id="13" name="Forma Livre 19">
              <a:extLst>
                <a:ext uri="{FF2B5EF4-FFF2-40B4-BE49-F238E27FC236}">
                  <a16:creationId xmlns:a16="http://schemas.microsoft.com/office/drawing/2014/main" id="{AE2D0ABE-F805-B272-2126-C784425B8569}"/>
                </a:ext>
              </a:extLst>
            </p:cNvPr>
            <p:cNvSpPr/>
            <p:nvPr/>
          </p:nvSpPr>
          <p:spPr>
            <a:xfrm>
              <a:off x="6437332" y="4734109"/>
              <a:ext cx="73342" cy="73341"/>
            </a:xfrm>
            <a:custGeom>
              <a:avLst/>
              <a:gdLst>
                <a:gd name="connsiteX0" fmla="*/ 0 w 73342"/>
                <a:gd name="connsiteY0" fmla="*/ 0 h 73341"/>
                <a:gd name="connsiteX1" fmla="*/ 73342 w 73342"/>
                <a:gd name="connsiteY1" fmla="*/ 0 h 73341"/>
                <a:gd name="connsiteX2" fmla="*/ 73342 w 73342"/>
                <a:gd name="connsiteY2" fmla="*/ 73342 h 73341"/>
                <a:gd name="connsiteX3" fmla="*/ 0 w 73342"/>
                <a:gd name="connsiteY3" fmla="*/ 73342 h 7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42" h="73341">
                  <a:moveTo>
                    <a:pt x="0" y="0"/>
                  </a:moveTo>
                  <a:lnTo>
                    <a:pt x="73342" y="0"/>
                  </a:lnTo>
                  <a:lnTo>
                    <a:pt x="73342" y="73342"/>
                  </a:lnTo>
                  <a:lnTo>
                    <a:pt x="0" y="73342"/>
                  </a:ln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/>
            </a:p>
          </p:txBody>
        </p:sp>
        <p:sp>
          <p:nvSpPr>
            <p:cNvPr id="14" name="Forma Livre 20">
              <a:extLst>
                <a:ext uri="{FF2B5EF4-FFF2-40B4-BE49-F238E27FC236}">
                  <a16:creationId xmlns:a16="http://schemas.microsoft.com/office/drawing/2014/main" id="{65D64D07-4700-4303-4D48-F2CCDC7E1A25}"/>
                </a:ext>
              </a:extLst>
            </p:cNvPr>
            <p:cNvSpPr/>
            <p:nvPr/>
          </p:nvSpPr>
          <p:spPr>
            <a:xfrm>
              <a:off x="6584016" y="4734109"/>
              <a:ext cx="73342" cy="73341"/>
            </a:xfrm>
            <a:custGeom>
              <a:avLst/>
              <a:gdLst>
                <a:gd name="connsiteX0" fmla="*/ 0 w 73342"/>
                <a:gd name="connsiteY0" fmla="*/ 0 h 73341"/>
                <a:gd name="connsiteX1" fmla="*/ 73342 w 73342"/>
                <a:gd name="connsiteY1" fmla="*/ 0 h 73341"/>
                <a:gd name="connsiteX2" fmla="*/ 73342 w 73342"/>
                <a:gd name="connsiteY2" fmla="*/ 73342 h 73341"/>
                <a:gd name="connsiteX3" fmla="*/ 0 w 73342"/>
                <a:gd name="connsiteY3" fmla="*/ 73342 h 7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42" h="73341">
                  <a:moveTo>
                    <a:pt x="0" y="0"/>
                  </a:moveTo>
                  <a:lnTo>
                    <a:pt x="73342" y="0"/>
                  </a:lnTo>
                  <a:lnTo>
                    <a:pt x="73342" y="73342"/>
                  </a:lnTo>
                  <a:lnTo>
                    <a:pt x="0" y="73342"/>
                  </a:ln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/>
            </a:p>
          </p:txBody>
        </p:sp>
        <p:sp>
          <p:nvSpPr>
            <p:cNvPr id="15" name="Forma Livre 21">
              <a:extLst>
                <a:ext uri="{FF2B5EF4-FFF2-40B4-BE49-F238E27FC236}">
                  <a16:creationId xmlns:a16="http://schemas.microsoft.com/office/drawing/2014/main" id="{6EE69C76-18E3-F6EF-6590-3858E4A98B8A}"/>
                </a:ext>
              </a:extLst>
            </p:cNvPr>
            <p:cNvSpPr/>
            <p:nvPr/>
          </p:nvSpPr>
          <p:spPr>
            <a:xfrm>
              <a:off x="6290647" y="4734109"/>
              <a:ext cx="73342" cy="73341"/>
            </a:xfrm>
            <a:custGeom>
              <a:avLst/>
              <a:gdLst>
                <a:gd name="connsiteX0" fmla="*/ 0 w 73342"/>
                <a:gd name="connsiteY0" fmla="*/ 0 h 73341"/>
                <a:gd name="connsiteX1" fmla="*/ 73342 w 73342"/>
                <a:gd name="connsiteY1" fmla="*/ 0 h 73341"/>
                <a:gd name="connsiteX2" fmla="*/ 73342 w 73342"/>
                <a:gd name="connsiteY2" fmla="*/ 73342 h 73341"/>
                <a:gd name="connsiteX3" fmla="*/ 0 w 73342"/>
                <a:gd name="connsiteY3" fmla="*/ 73342 h 7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42" h="73341">
                  <a:moveTo>
                    <a:pt x="0" y="0"/>
                  </a:moveTo>
                  <a:lnTo>
                    <a:pt x="73342" y="0"/>
                  </a:lnTo>
                  <a:lnTo>
                    <a:pt x="73342" y="73342"/>
                  </a:lnTo>
                  <a:lnTo>
                    <a:pt x="0" y="73342"/>
                  </a:lnTo>
                  <a:close/>
                </a:path>
              </a:pathLst>
            </a:custGeom>
            <a:grpFill/>
            <a:ln w="3429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203370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5"/>
          <p:cNvSpPr/>
          <p:nvPr/>
        </p:nvSpPr>
        <p:spPr>
          <a:xfrm rot="5400000">
            <a:off x="2953380" y="4348533"/>
            <a:ext cx="64847" cy="176801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17" descr="Padrão do plano de fundo, Círculo&#10;&#10;Descrição gerada automaticamente">
            <a:extLst>
              <a:ext uri="{FF2B5EF4-FFF2-40B4-BE49-F238E27FC236}">
                <a16:creationId xmlns:a16="http://schemas.microsoft.com/office/drawing/2014/main" id="{090D2B08-1AFF-B01B-5A44-9B09025C98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5600" t="1539" r="-3758" b="-1539"/>
          <a:stretch/>
        </p:blipFill>
        <p:spPr>
          <a:xfrm>
            <a:off x="588" y="1897700"/>
            <a:ext cx="1789034" cy="3595540"/>
          </a:xfrm>
          <a:prstGeom prst="rect">
            <a:avLst/>
          </a:prstGeom>
        </p:spPr>
      </p:pic>
      <p:sp>
        <p:nvSpPr>
          <p:cNvPr id="5" name="CaixaDeTexto 2">
            <a:extLst>
              <a:ext uri="{FF2B5EF4-FFF2-40B4-BE49-F238E27FC236}">
                <a16:creationId xmlns:a16="http://schemas.microsoft.com/office/drawing/2014/main" id="{CAD5E5E9-6F67-D6DF-EA17-0079E41BCEA9}"/>
              </a:ext>
            </a:extLst>
          </p:cNvPr>
          <p:cNvSpPr txBox="1"/>
          <p:nvPr/>
        </p:nvSpPr>
        <p:spPr>
          <a:xfrm>
            <a:off x="1925217" y="1579337"/>
            <a:ext cx="5626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Técnica de Venda</a:t>
            </a:r>
          </a:p>
        </p:txBody>
      </p:sp>
      <p:sp>
        <p:nvSpPr>
          <p:cNvPr id="7" name="Título 1">
            <a:extLst>
              <a:ext uri="{FF2B5EF4-FFF2-40B4-BE49-F238E27FC236}">
                <a16:creationId xmlns:a16="http://schemas.microsoft.com/office/drawing/2014/main" id="{43E8A529-D1F4-B318-1025-EE325904C5BE}"/>
              </a:ext>
            </a:extLst>
          </p:cNvPr>
          <p:cNvSpPr txBox="1">
            <a:spLocks/>
          </p:cNvSpPr>
          <p:nvPr/>
        </p:nvSpPr>
        <p:spPr>
          <a:xfrm>
            <a:off x="1925217" y="2644171"/>
            <a:ext cx="4508239" cy="2434678"/>
          </a:xfrm>
          <a:prstGeom prst="rect">
            <a:avLst/>
          </a:prstGeom>
        </p:spPr>
        <p:txBody>
          <a:bodyPr vert="horz" lIns="121807" tIns="60904" rIns="121807" bIns="60904" rtlCol="0" anchor="t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1200"/>
              </a:spcBef>
            </a:pP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Auxilia e complementa para uma abordagem mais completa com o cliente compreendendo ainda melhor suas necessidades</a:t>
            </a: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0D2561C7-505B-1506-C03F-C052FB268A19}"/>
              </a:ext>
            </a:extLst>
          </p:cNvPr>
          <p:cNvGrpSpPr/>
          <p:nvPr/>
        </p:nvGrpSpPr>
        <p:grpSpPr>
          <a:xfrm>
            <a:off x="6806645" y="2497656"/>
            <a:ext cx="4510876" cy="2439679"/>
            <a:chOff x="6806645" y="2497656"/>
            <a:chExt cx="4510876" cy="2439679"/>
          </a:xfrm>
        </p:grpSpPr>
        <p:sp>
          <p:nvSpPr>
            <p:cNvPr id="4" name="Retângulo 3">
              <a:extLst>
                <a:ext uri="{FF2B5EF4-FFF2-40B4-BE49-F238E27FC236}">
                  <a16:creationId xmlns:a16="http://schemas.microsoft.com/office/drawing/2014/main" id="{E85FD6D4-F91F-63CE-CA61-E3E23F687FD4}"/>
                </a:ext>
              </a:extLst>
            </p:cNvPr>
            <p:cNvSpPr/>
            <p:nvPr/>
          </p:nvSpPr>
          <p:spPr>
            <a:xfrm>
              <a:off x="6806645" y="2497656"/>
              <a:ext cx="4510876" cy="2439679"/>
            </a:xfrm>
            <a:prstGeom prst="rect">
              <a:avLst/>
            </a:prstGeom>
            <a:solidFill>
              <a:srgbClr val="BD920E">
                <a:alpha val="6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/>
            </a:p>
          </p:txBody>
        </p:sp>
        <p:sp>
          <p:nvSpPr>
            <p:cNvPr id="9" name="CaixaDeTexto 1">
              <a:extLst>
                <a:ext uri="{FF2B5EF4-FFF2-40B4-BE49-F238E27FC236}">
                  <a16:creationId xmlns:a16="http://schemas.microsoft.com/office/drawing/2014/main" id="{4089E390-1BF4-71C0-F1F3-2722A59F9024}"/>
                </a:ext>
              </a:extLst>
            </p:cNvPr>
            <p:cNvSpPr txBox="1"/>
            <p:nvPr/>
          </p:nvSpPr>
          <p:spPr>
            <a:xfrm>
              <a:off x="7158846" y="2867154"/>
              <a:ext cx="3811855" cy="1692771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ts val="1200"/>
                </a:spcBef>
              </a:pPr>
              <a:r>
                <a:rPr lang="pt-BR" sz="3000" dirty="0">
                  <a:solidFill>
                    <a:schemeClr val="bg1"/>
                  </a:solidFill>
                  <a:latin typeface="Segoe UI"/>
                  <a:cs typeface="Segoe UI"/>
                </a:rPr>
                <a:t>Interesse + técnica</a:t>
              </a:r>
            </a:p>
            <a:p>
              <a:pPr>
                <a:spcBef>
                  <a:spcPts val="1200"/>
                </a:spcBef>
              </a:pPr>
              <a:r>
                <a:rPr lang="pt-BR" sz="3200" dirty="0">
                  <a:solidFill>
                    <a:schemeClr val="bg1"/>
                  </a:solidFill>
                  <a:latin typeface="Segoe UI Black"/>
                  <a:ea typeface="Segoe UI Black"/>
                  <a:cs typeface="Segoe UI"/>
                </a:rPr>
                <a:t>= BOA SUGESTÃO AO CLIENTE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1738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m 15">
            <a:extLst>
              <a:ext uri="{FF2B5EF4-FFF2-40B4-BE49-F238E27FC236}">
                <a16:creationId xmlns:a16="http://schemas.microsoft.com/office/drawing/2014/main" id="{08CC46D2-E35F-2299-C546-6DC615FB6F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74096" t="2049" r="-1654" b="-2049"/>
          <a:stretch/>
        </p:blipFill>
        <p:spPr>
          <a:xfrm>
            <a:off x="1" y="1094158"/>
            <a:ext cx="1347010" cy="4869178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5518015" y="4203967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7D019B8E-E535-8A4D-0702-C08340EC2BE1}"/>
              </a:ext>
            </a:extLst>
          </p:cNvPr>
          <p:cNvSpPr/>
          <p:nvPr/>
        </p:nvSpPr>
        <p:spPr>
          <a:xfrm>
            <a:off x="1798775" y="2277627"/>
            <a:ext cx="4706366" cy="230832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  <a:t>E agora vamos </a:t>
            </a:r>
            <a:b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  <a:t>conhecer os pilares </a:t>
            </a:r>
            <a:b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  <a:t>que estruturam a Técnica de Vendas!</a:t>
            </a:r>
            <a:endParaRPr lang="pt-BR" sz="3600" dirty="0">
              <a:solidFill>
                <a:schemeClr val="bg1"/>
              </a:solidFill>
              <a:latin typeface="Segoe UI"/>
              <a:cs typeface="Segoe UI"/>
            </a:endParaRPr>
          </a:p>
        </p:txBody>
      </p:sp>
      <p:pic>
        <p:nvPicPr>
          <p:cNvPr id="3" name="Imagem 3" descr="Homem vestido de terno e gravata&#10;&#10;Descrição gerada automaticamente">
            <a:extLst>
              <a:ext uri="{FF2B5EF4-FFF2-40B4-BE49-F238E27FC236}">
                <a16:creationId xmlns:a16="http://schemas.microsoft.com/office/drawing/2014/main" id="{1BB8823F-F296-FDD2-7825-340C56266A4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0061" b="309"/>
          <a:stretch/>
        </p:blipFill>
        <p:spPr>
          <a:xfrm>
            <a:off x="6956926" y="1533900"/>
            <a:ext cx="5259942" cy="4311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953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B6E57-DC65-4487-94F7-F3274C8A2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7DE5C23C-8C50-19B1-EF43-5B8CA68E05FA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47C56697-5EB5-6C50-C336-0085F036E303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B4E52526-945D-AC01-8936-1E85A2990D0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04A714FF-AC9A-F940-CF1E-F0D79E94AF90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6407B7D4-E47F-8DE2-C9B7-6E28B9558E4A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4C2109CA-EDF8-1F3C-6F7A-550AD0188BD7}"/>
              </a:ext>
            </a:extLst>
          </p:cNvPr>
          <p:cNvSpPr txBox="1"/>
          <p:nvPr/>
        </p:nvSpPr>
        <p:spPr>
          <a:xfrm>
            <a:off x="2698782" y="2417782"/>
            <a:ext cx="310929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Planejamento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Abordagem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Sondagem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2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Demonstração</a:t>
            </a:r>
            <a:endParaRPr kumimoji="0" lang="pt-BR" sz="2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Argumentação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2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Fechamento</a:t>
            </a:r>
            <a:endParaRPr kumimoji="0" lang="pt-BR" sz="2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45CF1E6D-A7C2-6DBF-0DA3-E4842091E182}"/>
              </a:ext>
            </a:extLst>
          </p:cNvPr>
          <p:cNvSpPr/>
          <p:nvPr/>
        </p:nvSpPr>
        <p:spPr>
          <a:xfrm>
            <a:off x="3486894" y="2455882"/>
            <a:ext cx="2458271" cy="369332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Planejamento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50189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3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3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  <p:bldP spid="37" grpId="0" uiExpand="1" build="p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E9271F-1ADA-CE09-8155-57E80287D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167AE3EA-6CB0-4E66-937C-521DE3EE4B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52AC9DAB-ED7F-068F-1904-6EF8E335E06B}"/>
              </a:ext>
            </a:extLst>
          </p:cNvPr>
          <p:cNvSpPr/>
          <p:nvPr/>
        </p:nvSpPr>
        <p:spPr>
          <a:xfrm>
            <a:off x="893296" y="1648171"/>
            <a:ext cx="5467961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essas empresas ganham dinheiro?</a:t>
            </a: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92DAD2A9-820E-DC64-BC3E-62EC285BFFC7}"/>
              </a:ext>
            </a:extLst>
          </p:cNvPr>
          <p:cNvGrpSpPr/>
          <p:nvPr/>
        </p:nvGrpSpPr>
        <p:grpSpPr>
          <a:xfrm>
            <a:off x="955644" y="2628969"/>
            <a:ext cx="10718861" cy="3096593"/>
            <a:chOff x="955644" y="2628969"/>
            <a:chExt cx="10718861" cy="3096593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46D6D1E-DB96-17C2-4C95-D852706F393C}"/>
                </a:ext>
              </a:extLst>
            </p:cNvPr>
            <p:cNvSpPr/>
            <p:nvPr/>
          </p:nvSpPr>
          <p:spPr>
            <a:xfrm>
              <a:off x="955644" y="2628969"/>
              <a:ext cx="10718861" cy="3096593"/>
            </a:xfrm>
            <a:prstGeom prst="rect">
              <a:avLst/>
            </a:prstGeom>
            <a:solidFill>
              <a:schemeClr val="bg1">
                <a:alpha val="66806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/>
            </a:p>
          </p:txBody>
        </p:sp>
        <p:pic>
          <p:nvPicPr>
            <p:cNvPr id="6" name="Imagem 5" descr="Logotipo, Ícone&#10;&#10;Descrição gerada automaticamente">
              <a:extLst>
                <a:ext uri="{FF2B5EF4-FFF2-40B4-BE49-F238E27FC236}">
                  <a16:creationId xmlns:a16="http://schemas.microsoft.com/office/drawing/2014/main" id="{1F062E20-FA00-D538-F737-2105B2040E2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308121" y="3139877"/>
              <a:ext cx="2219579" cy="750842"/>
            </a:xfrm>
            <a:prstGeom prst="rect">
              <a:avLst/>
            </a:prstGeom>
          </p:spPr>
        </p:pic>
        <p:pic>
          <p:nvPicPr>
            <p:cNvPr id="7" name="Imagem 6" descr="Ícone&#10;&#10;Descrição gerada automaticamente com confiança média">
              <a:extLst>
                <a:ext uri="{FF2B5EF4-FFF2-40B4-BE49-F238E27FC236}">
                  <a16:creationId xmlns:a16="http://schemas.microsoft.com/office/drawing/2014/main" id="{810540DA-697F-B6A0-813E-844564FABEA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844483" y="3226162"/>
              <a:ext cx="2391080" cy="461404"/>
            </a:xfrm>
            <a:prstGeom prst="rect">
              <a:avLst/>
            </a:prstGeom>
          </p:spPr>
        </p:pic>
        <p:pic>
          <p:nvPicPr>
            <p:cNvPr id="8" name="Imagem 7" descr="Logotipo&#10;&#10;Descrição gerada automaticamente">
              <a:extLst>
                <a:ext uri="{FF2B5EF4-FFF2-40B4-BE49-F238E27FC236}">
                  <a16:creationId xmlns:a16="http://schemas.microsoft.com/office/drawing/2014/main" id="{422F6B61-CAD0-7911-483B-A5C96E8160C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716097" y="3050936"/>
              <a:ext cx="1896308" cy="811857"/>
            </a:xfrm>
            <a:prstGeom prst="rect">
              <a:avLst/>
            </a:prstGeom>
          </p:spPr>
        </p:pic>
        <p:pic>
          <p:nvPicPr>
            <p:cNvPr id="9" name="Imagem 8" descr="Logotipo&#10;&#10;Descrição gerada automaticamente">
              <a:extLst>
                <a:ext uri="{FF2B5EF4-FFF2-40B4-BE49-F238E27FC236}">
                  <a16:creationId xmlns:a16="http://schemas.microsoft.com/office/drawing/2014/main" id="{AD9FD892-33F0-6BF1-CDCE-A2A761465BA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t="23584" b="21625"/>
            <a:stretch/>
          </p:blipFill>
          <p:spPr>
            <a:xfrm>
              <a:off x="9126016" y="3102442"/>
              <a:ext cx="2009356" cy="825711"/>
            </a:xfrm>
            <a:prstGeom prst="rect">
              <a:avLst/>
            </a:prstGeom>
          </p:spPr>
        </p:pic>
        <p:pic>
          <p:nvPicPr>
            <p:cNvPr id="10" name="Imagem 9" descr="Logotipo&#10;&#10;Descrição gerada automaticamente">
              <a:extLst>
                <a:ext uri="{FF2B5EF4-FFF2-40B4-BE49-F238E27FC236}">
                  <a16:creationId xmlns:a16="http://schemas.microsoft.com/office/drawing/2014/main" id="{E1773BD5-07A3-6667-9A6C-85AB35EA4B1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harpenSoften amount="15000"/>
                      </a14:imgEffect>
                      <a14:imgEffect>
                        <a14:colorTemperature colorTemp="1500"/>
                      </a14:imgEffect>
                      <a14:imgEffect>
                        <a14:saturation sat="209000"/>
                      </a14:imgEffect>
                      <a14:imgEffect>
                        <a14:brightnessContrast bright="18000" contrast="37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529784" y="4522871"/>
              <a:ext cx="2512325" cy="502465"/>
            </a:xfrm>
            <a:prstGeom prst="rect">
              <a:avLst/>
            </a:prstGeom>
          </p:spPr>
        </p:pic>
        <p:pic>
          <p:nvPicPr>
            <p:cNvPr id="11" name="Gráfico 9">
              <a:extLst>
                <a:ext uri="{FF2B5EF4-FFF2-40B4-BE49-F238E27FC236}">
                  <a16:creationId xmlns:a16="http://schemas.microsoft.com/office/drawing/2014/main" id="{234EFADF-F1ED-CF2F-7AAD-427FDA09A04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4709087" y="4459986"/>
              <a:ext cx="2598280" cy="717125"/>
            </a:xfrm>
            <a:prstGeom prst="rect">
              <a:avLst/>
            </a:prstGeom>
          </p:spPr>
        </p:pic>
        <p:pic>
          <p:nvPicPr>
            <p:cNvPr id="12" name="Imagem 11" descr="Logotipo&#10;&#10;Descrição gerada automaticamente">
              <a:extLst>
                <a:ext uri="{FF2B5EF4-FFF2-40B4-BE49-F238E27FC236}">
                  <a16:creationId xmlns:a16="http://schemas.microsoft.com/office/drawing/2014/main" id="{A264363E-A51C-B739-AECB-5973467F2EC2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8281768" y="4484295"/>
              <a:ext cx="2598280" cy="636579"/>
            </a:xfrm>
            <a:prstGeom prst="rect">
              <a:avLst/>
            </a:prstGeom>
          </p:spPr>
        </p:pic>
      </p:grp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D129772A-95F9-A6CA-CD32-09EE4B3BE864}"/>
              </a:ext>
            </a:extLst>
          </p:cNvPr>
          <p:cNvSpPr txBox="1"/>
          <p:nvPr/>
        </p:nvSpPr>
        <p:spPr>
          <a:xfrm>
            <a:off x="909087" y="1218188"/>
            <a:ext cx="1976385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Planejamento</a:t>
            </a:r>
            <a:endParaRPr lang="pt-BR" sz="2000" b="1" dirty="0">
              <a:solidFill>
                <a:schemeClr val="bg1"/>
              </a:solidFill>
              <a:latin typeface="Segoe UI Black"/>
              <a:ea typeface="Segoe UI Black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39831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4990375" y="3784699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55EB878D-2B33-AFB1-08F7-D73C3C4C69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8" name="CaixaDeTexto 1">
            <a:extLst>
              <a:ext uri="{FF2B5EF4-FFF2-40B4-BE49-F238E27FC236}">
                <a16:creationId xmlns:a16="http://schemas.microsoft.com/office/drawing/2014/main" id="{FBD5733E-FDB0-82BE-8FF2-7FF283D3AD1C}"/>
              </a:ext>
            </a:extLst>
          </p:cNvPr>
          <p:cNvSpPr txBox="1"/>
          <p:nvPr/>
        </p:nvSpPr>
        <p:spPr>
          <a:xfrm>
            <a:off x="1847113" y="3095853"/>
            <a:ext cx="411249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3600" b="1" dirty="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O PODER </a:t>
            </a:r>
            <a:br>
              <a:rPr lang="pt-BR" sz="3600" b="1" dirty="0">
                <a:latin typeface="Segoe UI Black"/>
                <a:cs typeface="Segoe UI"/>
              </a:rPr>
            </a:br>
            <a:r>
              <a:rPr lang="pt-BR" sz="3600" b="1" dirty="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DOS DADOS</a:t>
            </a:r>
          </a:p>
        </p:txBody>
      </p:sp>
      <p:pic>
        <p:nvPicPr>
          <p:cNvPr id="5" name="Imagem 6" descr="Uma imagem contendo computador, livro, mesa, relógio&#10;&#10;Descrição gerada automaticamente">
            <a:extLst>
              <a:ext uri="{FF2B5EF4-FFF2-40B4-BE49-F238E27FC236}">
                <a16:creationId xmlns:a16="http://schemas.microsoft.com/office/drawing/2014/main" id="{980B3D4F-87DD-F801-B264-7AFE765C0E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0218" y="2002166"/>
            <a:ext cx="5483321" cy="3392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383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áfico 5">
            <a:extLst>
              <a:ext uri="{FF2B5EF4-FFF2-40B4-BE49-F238E27FC236}">
                <a16:creationId xmlns:a16="http://schemas.microsoft.com/office/drawing/2014/main" id="{55EB878D-2B33-AFB1-08F7-D73C3C4C69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AE66A1BA-02A1-239F-F121-7DD24C704BB1}"/>
              </a:ext>
            </a:extLst>
          </p:cNvPr>
          <p:cNvSpPr txBox="1"/>
          <p:nvPr/>
        </p:nvSpPr>
        <p:spPr>
          <a:xfrm>
            <a:off x="893296" y="1510634"/>
            <a:ext cx="34363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PODER DOS DADOS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0F385A0-A27F-02C6-CFD2-D856F4B934DA}"/>
              </a:ext>
            </a:extLst>
          </p:cNvPr>
          <p:cNvSpPr/>
          <p:nvPr/>
        </p:nvSpPr>
        <p:spPr>
          <a:xfrm>
            <a:off x="893296" y="2366475"/>
            <a:ext cx="10216890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b="1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ANALISE SEU CLIENTE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Use as ferramentas para conhecer o cliente.</a:t>
            </a:r>
            <a:endParaRPr kumimoji="0" lang="pt-BR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6D2ED2FE-25E7-15A0-5029-6C5C4E5B2DB4}"/>
              </a:ext>
            </a:extLst>
          </p:cNvPr>
          <p:cNvSpPr/>
          <p:nvPr/>
        </p:nvSpPr>
        <p:spPr>
          <a:xfrm>
            <a:off x="893296" y="3246794"/>
            <a:ext cx="8517019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AVALIAR</a:t>
            </a:r>
          </a:p>
          <a:p>
            <a:pPr lvl="0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Use as ferramentas e fale com o responsável para conhecer o histórico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EF52EE43-809B-265C-AB63-9E906DD88D8B}"/>
              </a:ext>
            </a:extLst>
          </p:cNvPr>
          <p:cNvSpPr/>
          <p:nvPr/>
        </p:nvSpPr>
        <p:spPr>
          <a:xfrm>
            <a:off x="893296" y="4141133"/>
            <a:ext cx="6417287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ATENDER</a:t>
            </a:r>
          </a:p>
          <a:p>
            <a:pPr lvl="0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Pense em soluções que possam auxiliar o cliente</a:t>
            </a:r>
            <a:endParaRPr lang="pt-BR" sz="20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C8EDE6D1-9D39-C165-D4AF-0A0BA95D3DFC}"/>
              </a:ext>
            </a:extLst>
          </p:cNvPr>
          <p:cNvSpPr/>
          <p:nvPr/>
        </p:nvSpPr>
        <p:spPr>
          <a:xfrm>
            <a:off x="893296" y="5013223"/>
            <a:ext cx="8263020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ENTENDER</a:t>
            </a:r>
          </a:p>
          <a:p>
            <a:pPr lvl="0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Vá a fundo no problema para identificar a real causa do atendimento </a:t>
            </a:r>
            <a:endParaRPr lang="pt-BR" sz="20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2001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2AFB4632-8D80-7BF9-51B0-D6FDD497B680}"/>
              </a:ext>
            </a:extLst>
          </p:cNvPr>
          <p:cNvSpPr/>
          <p:nvPr/>
        </p:nvSpPr>
        <p:spPr>
          <a:xfrm>
            <a:off x="5657659" y="1531286"/>
            <a:ext cx="3476446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RESOLVER </a:t>
            </a:r>
          </a:p>
        </p:txBody>
      </p:sp>
      <p:sp>
        <p:nvSpPr>
          <p:cNvPr id="16" name="Retângulo 15">
            <a:extLst>
              <a:ext uri="{FF2B5EF4-FFF2-40B4-BE49-F238E27FC236}">
                <a16:creationId xmlns:a16="http://schemas.microsoft.com/office/drawing/2014/main" id="{668F18E9-3E91-C8A9-65E9-6415AAA7F486}"/>
              </a:ext>
            </a:extLst>
          </p:cNvPr>
          <p:cNvSpPr/>
          <p:nvPr/>
        </p:nvSpPr>
        <p:spPr>
          <a:xfrm>
            <a:off x="5657659" y="3641917"/>
            <a:ext cx="5907808" cy="22467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Equipamentos atualizados (dual band, por ex.)?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Os’s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em aberto?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Visitas técnicas? Por que?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Contestações?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Faturas em aberto?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Desposicionado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 single, </a:t>
            </a:r>
            <a:r>
              <a:rPr lang="pt-BR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double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triple ou </a:t>
            </a:r>
            <a:r>
              <a:rPr lang="pt-BR" sz="2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multi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sp>
        <p:nvSpPr>
          <p:cNvPr id="17" name="CaixaDeTexto 3">
            <a:extLst>
              <a:ext uri="{FF2B5EF4-FFF2-40B4-BE49-F238E27FC236}">
                <a16:creationId xmlns:a16="http://schemas.microsoft.com/office/drawing/2014/main" id="{56F31FB2-782E-FEF1-895D-6A19DCC351F1}"/>
              </a:ext>
            </a:extLst>
          </p:cNvPr>
          <p:cNvSpPr txBox="1"/>
          <p:nvPr/>
        </p:nvSpPr>
        <p:spPr>
          <a:xfrm flipH="1">
            <a:off x="5657659" y="2105561"/>
            <a:ext cx="54765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resolver a necessidade do seu cliente é fundamental responder as seguintes questões, elas irão ajuda-lo á identificar o problema do seu cliente:</a:t>
            </a:r>
          </a:p>
        </p:txBody>
      </p:sp>
    </p:spTree>
    <p:extLst>
      <p:ext uri="{BB962C8B-B14F-4D97-AF65-F5344CB8AC3E}">
        <p14:creationId xmlns:p14="http://schemas.microsoft.com/office/powerpoint/2010/main" val="264086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2" grpId="0"/>
      <p:bldP spid="16" grpId="0"/>
      <p:bldP spid="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áfico 5">
            <a:extLst>
              <a:ext uri="{FF2B5EF4-FFF2-40B4-BE49-F238E27FC236}">
                <a16:creationId xmlns:a16="http://schemas.microsoft.com/office/drawing/2014/main" id="{55EB878D-2B33-AFB1-08F7-D73C3C4C69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AE66A1BA-02A1-239F-F121-7DD24C704BB1}"/>
              </a:ext>
            </a:extLst>
          </p:cNvPr>
          <p:cNvSpPr txBox="1"/>
          <p:nvPr/>
        </p:nvSpPr>
        <p:spPr>
          <a:xfrm>
            <a:off x="893296" y="1637634"/>
            <a:ext cx="34363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PODER DOS DADOS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463E555D-989B-6241-35C2-EE98054824ED}"/>
              </a:ext>
            </a:extLst>
          </p:cNvPr>
          <p:cNvSpPr/>
          <p:nvPr/>
        </p:nvSpPr>
        <p:spPr>
          <a:xfrm>
            <a:off x="924084" y="2500304"/>
            <a:ext cx="5825585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RENTABILIZAR</a:t>
            </a:r>
          </a:p>
          <a:p>
            <a:pPr lvl="0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Esse é o momento para agregar serviços e deixar a experiência do cliente ainda mais completa 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B601AC36-62A6-708A-B726-3C6C48A9B3FF}"/>
              </a:ext>
            </a:extLst>
          </p:cNvPr>
          <p:cNvSpPr/>
          <p:nvPr/>
        </p:nvSpPr>
        <p:spPr>
          <a:xfrm>
            <a:off x="931077" y="3682963"/>
            <a:ext cx="5805186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REGISTRAR</a:t>
            </a: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Registros de MK1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0579C796-3649-3497-457D-27F89E0D8932}"/>
              </a:ext>
            </a:extLst>
          </p:cNvPr>
          <p:cNvSpPr/>
          <p:nvPr/>
        </p:nvSpPr>
        <p:spPr>
          <a:xfrm>
            <a:off x="924085" y="4568091"/>
            <a:ext cx="6096000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ACOMPANHAR</a:t>
            </a: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Mantenha contato para saber de fato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problema foi resolvido  </a:t>
            </a:r>
            <a:endParaRPr lang="pt-BR" sz="20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2" name="Imagem 12" descr="Uma imagem contendo pessoa, no interior, mesa, homem&#10;&#10;Descrição gerada automaticamente">
            <a:extLst>
              <a:ext uri="{FF2B5EF4-FFF2-40B4-BE49-F238E27FC236}">
                <a16:creationId xmlns:a16="http://schemas.microsoft.com/office/drawing/2014/main" id="{D168B41D-CA1F-ED38-9490-09CAF473E1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3491" y="2288482"/>
            <a:ext cx="5160048" cy="339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039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4774860" y="3446032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6" name="Gráfico 5">
            <a:extLst>
              <a:ext uri="{FF2B5EF4-FFF2-40B4-BE49-F238E27FC236}">
                <a16:creationId xmlns:a16="http://schemas.microsoft.com/office/drawing/2014/main" id="{55EB878D-2B33-AFB1-08F7-D73C3C4C69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8" name="CaixaDeTexto 1">
            <a:extLst>
              <a:ext uri="{FF2B5EF4-FFF2-40B4-BE49-F238E27FC236}">
                <a16:creationId xmlns:a16="http://schemas.microsoft.com/office/drawing/2014/main" id="{FBD5733E-FDB0-82BE-8FF2-7FF283D3AD1C}"/>
              </a:ext>
            </a:extLst>
          </p:cNvPr>
          <p:cNvSpPr txBox="1"/>
          <p:nvPr/>
        </p:nvSpPr>
        <p:spPr>
          <a:xfrm>
            <a:off x="1585416" y="3334459"/>
            <a:ext cx="411249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4000" b="1" dirty="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PLANTÕES</a:t>
            </a:r>
            <a:endParaRPr lang="pt-BR" sz="4000" dirty="0">
              <a:solidFill>
                <a:schemeClr val="bg1"/>
              </a:solidFill>
            </a:endParaRPr>
          </a:p>
        </p:txBody>
      </p:sp>
      <p:pic>
        <p:nvPicPr>
          <p:cNvPr id="2" name="Imagem 3" descr="Uma imagem contendo no interior, pessoa, homem, cama&#10;&#10;Descrição gerada automaticamente">
            <a:extLst>
              <a:ext uri="{FF2B5EF4-FFF2-40B4-BE49-F238E27FC236}">
                <a16:creationId xmlns:a16="http://schemas.microsoft.com/office/drawing/2014/main" id="{CF816655-8855-6AEB-D7DB-98ACF3ED8C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7734" y="1869979"/>
            <a:ext cx="5775805" cy="384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6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ixaDeTexto 12">
            <a:extLst>
              <a:ext uri="{FF2B5EF4-FFF2-40B4-BE49-F238E27FC236}">
                <a16:creationId xmlns:a16="http://schemas.microsoft.com/office/drawing/2014/main" id="{AD64B776-9ADF-B44E-22F3-6FE65750062F}"/>
              </a:ext>
            </a:extLst>
          </p:cNvPr>
          <p:cNvSpPr txBox="1"/>
          <p:nvPr/>
        </p:nvSpPr>
        <p:spPr>
          <a:xfrm>
            <a:off x="924084" y="1653028"/>
            <a:ext cx="34363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457200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PLANTÕES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0816AAB0-A7F4-58D2-A060-1C46D39C1D94}"/>
              </a:ext>
            </a:extLst>
          </p:cNvPr>
          <p:cNvSpPr/>
          <p:nvPr/>
        </p:nvSpPr>
        <p:spPr>
          <a:xfrm>
            <a:off x="1191427" y="2555051"/>
            <a:ext cx="17098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4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PLANEJAR</a:t>
            </a:r>
            <a:endParaRPr kumimoji="0" lang="pt-BR" sz="24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2C1E894B-BFBF-EC48-236C-12EC781D4CEF}"/>
              </a:ext>
            </a:extLst>
          </p:cNvPr>
          <p:cNvSpPr/>
          <p:nvPr/>
        </p:nvSpPr>
        <p:spPr>
          <a:xfrm>
            <a:off x="1191427" y="2998422"/>
            <a:ext cx="6096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Intervalos entre plantões;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Quantidade de clientes;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Contact Rate;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Volume de Demanda;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Criticidade dentro da carteira;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Necessidade de Relacionamento;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Ofensores internos;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Ofensores externos.</a:t>
            </a: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D4FA079C-BCB3-C5A2-4F36-1137DB6B40D3}"/>
              </a:ext>
            </a:extLst>
          </p:cNvPr>
          <p:cNvSpPr/>
          <p:nvPr/>
        </p:nvSpPr>
        <p:spPr>
          <a:xfrm rot="5400000">
            <a:off x="251658" y="2118196"/>
            <a:ext cx="134007" cy="13766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98821192-C511-AB09-C7C9-F117D343DF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13F14DCC-4CAA-9B1D-5A30-E3BBE7A6984A}"/>
              </a:ext>
            </a:extLst>
          </p:cNvPr>
          <p:cNvGrpSpPr/>
          <p:nvPr/>
        </p:nvGrpSpPr>
        <p:grpSpPr>
          <a:xfrm>
            <a:off x="7350293" y="2739504"/>
            <a:ext cx="3237799" cy="3245322"/>
            <a:chOff x="7056678" y="2788440"/>
            <a:chExt cx="3237799" cy="3245322"/>
          </a:xfrm>
        </p:grpSpPr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A2694B65-A14E-0766-FA20-584C17AAFD8E}"/>
                </a:ext>
              </a:extLst>
            </p:cNvPr>
            <p:cNvSpPr/>
            <p:nvPr/>
          </p:nvSpPr>
          <p:spPr>
            <a:xfrm>
              <a:off x="7480405" y="2845130"/>
              <a:ext cx="2376616" cy="3036583"/>
            </a:xfrm>
            <a:prstGeom prst="rect">
              <a:avLst/>
            </a:prstGeom>
            <a:gradFill flip="none" rotWithShape="1">
              <a:gsLst>
                <a:gs pos="63000">
                  <a:srgbClr val="131313">
                    <a:alpha val="53743"/>
                  </a:srgbClr>
                </a:gs>
                <a:gs pos="99000">
                  <a:srgbClr val="2D2C2E"/>
                </a:gs>
                <a:gs pos="0">
                  <a:srgbClr val="6B540E"/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/>
            </a:p>
          </p:txBody>
        </p:sp>
        <p:pic>
          <p:nvPicPr>
            <p:cNvPr id="4" name="Gráfico 3">
              <a:extLst>
                <a:ext uri="{FF2B5EF4-FFF2-40B4-BE49-F238E27FC236}">
                  <a16:creationId xmlns:a16="http://schemas.microsoft.com/office/drawing/2014/main" id="{F593BF75-A01E-293D-AF73-856BD31E35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16913" t="5679" r="13704" b="24777"/>
            <a:stretch/>
          </p:blipFill>
          <p:spPr>
            <a:xfrm>
              <a:off x="7056678" y="2788440"/>
              <a:ext cx="3237799" cy="324532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84495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2" grpId="0"/>
      <p:bldP spid="2" grpId="0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2">
            <a:extLst>
              <a:ext uri="{FF2B5EF4-FFF2-40B4-BE49-F238E27FC236}">
                <a16:creationId xmlns:a16="http://schemas.microsoft.com/office/drawing/2014/main" id="{0816AAB0-A7F4-58D2-A060-1C46D39C1D94}"/>
              </a:ext>
            </a:extLst>
          </p:cNvPr>
          <p:cNvSpPr/>
          <p:nvPr/>
        </p:nvSpPr>
        <p:spPr>
          <a:xfrm>
            <a:off x="1191427" y="2507250"/>
            <a:ext cx="17098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4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AGENDAR</a:t>
            </a:r>
            <a:endParaRPr kumimoji="0" lang="pt-BR" sz="24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2C1E894B-BFBF-EC48-236C-12EC781D4CEF}"/>
              </a:ext>
            </a:extLst>
          </p:cNvPr>
          <p:cNvSpPr/>
          <p:nvPr/>
        </p:nvSpPr>
        <p:spPr>
          <a:xfrm>
            <a:off x="1191427" y="2950621"/>
            <a:ext cx="5442837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Agendar os plantões com 3 dias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antecedência ( Obrigatório)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Divulgar o Plantão com no mínimo 3 dias de antecedência (Obrigatório)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Analisar o melhor horário.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Registrar o plantão no Conexão para que os clientes possam receber o SMS da sua  presença.</a:t>
            </a: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D4FA079C-BCB3-C5A2-4F36-1137DB6B40D3}"/>
              </a:ext>
            </a:extLst>
          </p:cNvPr>
          <p:cNvSpPr/>
          <p:nvPr/>
        </p:nvSpPr>
        <p:spPr>
          <a:xfrm rot="5400000">
            <a:off x="251658" y="2070395"/>
            <a:ext cx="134007" cy="13766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D42F117B-1247-9010-FE3C-C374351E7CEB}"/>
              </a:ext>
            </a:extLst>
          </p:cNvPr>
          <p:cNvSpPr txBox="1"/>
          <p:nvPr/>
        </p:nvSpPr>
        <p:spPr>
          <a:xfrm>
            <a:off x="924084" y="1653028"/>
            <a:ext cx="34363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457200">
              <a:defRPr/>
            </a:pPr>
            <a:r>
              <a:rPr lang="pt-BR" sz="24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PLANTÕES</a:t>
            </a:r>
          </a:p>
        </p:txBody>
      </p:sp>
      <p:pic>
        <p:nvPicPr>
          <p:cNvPr id="8" name="Gráfico 7">
            <a:extLst>
              <a:ext uri="{FF2B5EF4-FFF2-40B4-BE49-F238E27FC236}">
                <a16:creationId xmlns:a16="http://schemas.microsoft.com/office/drawing/2014/main" id="{72B148C2-4787-8654-2B82-D48B5C9F851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8C6EFB42-13FF-9DB0-DB0F-F277FCA18093}"/>
              </a:ext>
            </a:extLst>
          </p:cNvPr>
          <p:cNvGrpSpPr/>
          <p:nvPr/>
        </p:nvGrpSpPr>
        <p:grpSpPr>
          <a:xfrm>
            <a:off x="7805607" y="2535213"/>
            <a:ext cx="3000699" cy="2995502"/>
            <a:chOff x="7805607" y="2535213"/>
            <a:chExt cx="3000699" cy="2995502"/>
          </a:xfrm>
        </p:grpSpPr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A898AEFE-E0F6-DB26-8B25-FF2E20A0ADFB}"/>
                </a:ext>
              </a:extLst>
            </p:cNvPr>
            <p:cNvSpPr/>
            <p:nvPr/>
          </p:nvSpPr>
          <p:spPr>
            <a:xfrm>
              <a:off x="7941799" y="2949993"/>
              <a:ext cx="2740139" cy="2540233"/>
            </a:xfrm>
            <a:prstGeom prst="rect">
              <a:avLst/>
            </a:prstGeom>
            <a:gradFill flip="none" rotWithShape="1">
              <a:gsLst>
                <a:gs pos="63000">
                  <a:srgbClr val="131313">
                    <a:alpha val="53743"/>
                  </a:srgbClr>
                </a:gs>
                <a:gs pos="99000">
                  <a:srgbClr val="2D2C2E"/>
                </a:gs>
                <a:gs pos="0">
                  <a:srgbClr val="6B540E"/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/>
            </a:p>
          </p:txBody>
        </p:sp>
        <p:pic>
          <p:nvPicPr>
            <p:cNvPr id="5" name="Gráfico 4">
              <a:extLst>
                <a:ext uri="{FF2B5EF4-FFF2-40B4-BE49-F238E27FC236}">
                  <a16:creationId xmlns:a16="http://schemas.microsoft.com/office/drawing/2014/main" id="{FA450FE8-5D20-7118-AFAF-8FFCE8297FF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12932" t="648" r="12364" b="24777"/>
            <a:stretch/>
          </p:blipFill>
          <p:spPr>
            <a:xfrm>
              <a:off x="7805607" y="2535213"/>
              <a:ext cx="3000699" cy="299550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4746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2">
            <a:extLst>
              <a:ext uri="{FF2B5EF4-FFF2-40B4-BE49-F238E27FC236}">
                <a16:creationId xmlns:a16="http://schemas.microsoft.com/office/drawing/2014/main" id="{0816AAB0-A7F4-58D2-A060-1C46D39C1D94}"/>
              </a:ext>
            </a:extLst>
          </p:cNvPr>
          <p:cNvSpPr/>
          <p:nvPr/>
        </p:nvSpPr>
        <p:spPr>
          <a:xfrm>
            <a:off x="1191427" y="2747090"/>
            <a:ext cx="22077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4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EXECUTAR</a:t>
            </a:r>
            <a:endParaRPr kumimoji="0" lang="pt-BR" sz="24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2C1E894B-BFBF-EC48-236C-12EC781D4CEF}"/>
              </a:ext>
            </a:extLst>
          </p:cNvPr>
          <p:cNvSpPr/>
          <p:nvPr/>
        </p:nvSpPr>
        <p:spPr>
          <a:xfrm>
            <a:off x="1191427" y="3190461"/>
            <a:ext cx="550754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Atender todos os clientes de forma completa – avaliação360º.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Fazer abordagem ativa de clientes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 condomínio.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Demonstrar soluções de conectividade (MESH).</a:t>
            </a: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D4FA079C-BCB3-C5A2-4F36-1137DB6B40D3}"/>
              </a:ext>
            </a:extLst>
          </p:cNvPr>
          <p:cNvSpPr/>
          <p:nvPr/>
        </p:nvSpPr>
        <p:spPr>
          <a:xfrm rot="5400000">
            <a:off x="251658" y="2310235"/>
            <a:ext cx="134007" cy="13766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DBECAABC-3400-85FD-7E41-999AC51F861C}"/>
              </a:ext>
            </a:extLst>
          </p:cNvPr>
          <p:cNvGrpSpPr/>
          <p:nvPr/>
        </p:nvGrpSpPr>
        <p:grpSpPr>
          <a:xfrm>
            <a:off x="7539160" y="2319958"/>
            <a:ext cx="3331866" cy="3235307"/>
            <a:chOff x="7539160" y="2319958"/>
            <a:chExt cx="3331866" cy="3235307"/>
          </a:xfrm>
        </p:grpSpPr>
        <p:sp>
          <p:nvSpPr>
            <p:cNvPr id="26" name="Oval 24">
              <a:extLst>
                <a:ext uri="{FF2B5EF4-FFF2-40B4-BE49-F238E27FC236}">
                  <a16:creationId xmlns:a16="http://schemas.microsoft.com/office/drawing/2014/main" id="{1779A2A0-9F9E-0905-4FCE-CB95BABAABDC}"/>
                </a:ext>
              </a:extLst>
            </p:cNvPr>
            <p:cNvSpPr/>
            <p:nvPr/>
          </p:nvSpPr>
          <p:spPr>
            <a:xfrm>
              <a:off x="7539160" y="2319958"/>
              <a:ext cx="3331866" cy="3235307"/>
            </a:xfrm>
            <a:prstGeom prst="ellipse">
              <a:avLst/>
            </a:prstGeom>
            <a:gradFill flip="none" rotWithShape="1">
              <a:gsLst>
                <a:gs pos="63000">
                  <a:srgbClr val="131313">
                    <a:alpha val="53743"/>
                  </a:srgbClr>
                </a:gs>
                <a:gs pos="99000">
                  <a:srgbClr val="2D2C2E"/>
                </a:gs>
                <a:gs pos="0">
                  <a:srgbClr val="8A6B15"/>
                </a:gs>
              </a:gsLst>
              <a:lin ang="2700000" scaled="1"/>
              <a:tileRect/>
            </a:gradFill>
            <a:ln w="57150">
              <a:solidFill>
                <a:srgbClr val="DE124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/>
            </a:p>
          </p:txBody>
        </p: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EEB3A89D-BF67-B559-2D2B-0757DF37335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3073" b="19245"/>
            <a:stretch/>
          </p:blipFill>
          <p:spPr>
            <a:xfrm>
              <a:off x="7606322" y="2702846"/>
              <a:ext cx="2960289" cy="2466364"/>
            </a:xfrm>
            <a:prstGeom prst="rect">
              <a:avLst/>
            </a:prstGeom>
          </p:spPr>
        </p:pic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9220FC91-AF70-2727-8B34-CA1C68E5D308}"/>
              </a:ext>
            </a:extLst>
          </p:cNvPr>
          <p:cNvSpPr txBox="1"/>
          <p:nvPr/>
        </p:nvSpPr>
        <p:spPr>
          <a:xfrm>
            <a:off x="924084" y="1653028"/>
            <a:ext cx="34363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457200">
              <a:defRPr/>
            </a:pPr>
            <a:r>
              <a:rPr lang="pt-BR" sz="24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PLANTÕES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F63D9AA1-C634-6D8E-6B55-BE404E25390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69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9220FC91-AF70-2727-8B34-CA1C68E5D308}"/>
              </a:ext>
            </a:extLst>
          </p:cNvPr>
          <p:cNvSpPr txBox="1"/>
          <p:nvPr/>
        </p:nvSpPr>
        <p:spPr>
          <a:xfrm>
            <a:off x="924084" y="1653028"/>
            <a:ext cx="34363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457200"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PLANTÕES</a:t>
            </a:r>
          </a:p>
        </p:txBody>
      </p:sp>
      <p:pic>
        <p:nvPicPr>
          <p:cNvPr id="7" name="Gráfico 6">
            <a:extLst>
              <a:ext uri="{FF2B5EF4-FFF2-40B4-BE49-F238E27FC236}">
                <a16:creationId xmlns:a16="http://schemas.microsoft.com/office/drawing/2014/main" id="{F63D9AA1-C634-6D8E-6B55-BE404E25390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EA78571A-FB68-143A-432C-62CC009BEF4A}"/>
              </a:ext>
            </a:extLst>
          </p:cNvPr>
          <p:cNvGrpSpPr/>
          <p:nvPr/>
        </p:nvGrpSpPr>
        <p:grpSpPr>
          <a:xfrm>
            <a:off x="3006743" y="1842935"/>
            <a:ext cx="6553648" cy="4322891"/>
            <a:chOff x="3006743" y="1842935"/>
            <a:chExt cx="6553648" cy="4322891"/>
          </a:xfrm>
        </p:grpSpPr>
        <p:pic>
          <p:nvPicPr>
            <p:cNvPr id="4" name="Imagem 3" descr="Placa vermelha com letras brancas em fundo preto&#10;&#10;Descrição gerada automaticamente com confiança média">
              <a:extLst>
                <a:ext uri="{FF2B5EF4-FFF2-40B4-BE49-F238E27FC236}">
                  <a16:creationId xmlns:a16="http://schemas.microsoft.com/office/drawing/2014/main" id="{E457F6C3-CA97-AB40-7F4F-D526F0B269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r="51723"/>
            <a:stretch/>
          </p:blipFill>
          <p:spPr>
            <a:xfrm>
              <a:off x="3006743" y="2158376"/>
              <a:ext cx="3571445" cy="400745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6" name="Imagem 5" descr="Placa vermelha com letras brancas em fundo preto&#10;&#10;Descrição gerada automaticamente com confiança média">
              <a:extLst>
                <a:ext uri="{FF2B5EF4-FFF2-40B4-BE49-F238E27FC236}">
                  <a16:creationId xmlns:a16="http://schemas.microsoft.com/office/drawing/2014/main" id="{ADA4D512-2CB5-296B-7D6C-BCC5A2B2E24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9167" r="9323"/>
            <a:stretch/>
          </p:blipFill>
          <p:spPr>
            <a:xfrm>
              <a:off x="6332003" y="1842935"/>
              <a:ext cx="3228388" cy="4213117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" name="Imagem 7">
              <a:extLst>
                <a:ext uri="{FF2B5EF4-FFF2-40B4-BE49-F238E27FC236}">
                  <a16:creationId xmlns:a16="http://schemas.microsoft.com/office/drawing/2014/main" id="{512E4ACD-B4EB-079C-9486-AE9F99C070A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3053" t="9356" r="52733" b="8530"/>
            <a:stretch/>
          </p:blipFill>
          <p:spPr>
            <a:xfrm>
              <a:off x="3525307" y="2414374"/>
              <a:ext cx="3303232" cy="3459580"/>
            </a:xfrm>
            <a:prstGeom prst="rect">
              <a:avLst/>
            </a:prstGeom>
            <a:effectLst>
              <a:outerShdw blurRad="225040" dist="50800" dir="5400000" sx="102277" sy="102277" algn="ctr" rotWithShape="0">
                <a:srgbClr val="000000">
                  <a:alpha val="46000"/>
                </a:srgbClr>
              </a:outerShdw>
            </a:effectLst>
          </p:spPr>
        </p:pic>
        <p:pic>
          <p:nvPicPr>
            <p:cNvPr id="10" name="Imagem 9">
              <a:extLst>
                <a:ext uri="{FF2B5EF4-FFF2-40B4-BE49-F238E27FC236}">
                  <a16:creationId xmlns:a16="http://schemas.microsoft.com/office/drawing/2014/main" id="{CAA44AD4-FA02-C63F-DAB7-057B53F09B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54533" t="9356" r="8744" b="8530"/>
            <a:stretch/>
          </p:blipFill>
          <p:spPr>
            <a:xfrm>
              <a:off x="6582354" y="2172848"/>
              <a:ext cx="2743544" cy="3459580"/>
            </a:xfrm>
            <a:prstGeom prst="rect">
              <a:avLst/>
            </a:prstGeom>
            <a:effectLst>
              <a:outerShdw blurRad="225040" dist="50800" dir="5400000" sx="102277" sy="102277" algn="ctr" rotWithShape="0">
                <a:srgbClr val="000000">
                  <a:alpha val="46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32807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7B5F5-94DA-32D6-D8A6-24F30A028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109A4065-B1FB-85F4-C5F8-0BC9BC8B3CAD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729046C4-3CB4-50AD-9B27-BDE63BB64774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5C0E90B0-1139-B94D-B4B8-AA5013C77E9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7312AFD4-8675-6DAA-29CA-6DE71CF43AF0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BC6ACC5A-7AFB-3326-55AB-DB5E43C328BC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D79C367C-9817-F6E5-066D-7CA34B0B9579}"/>
              </a:ext>
            </a:extLst>
          </p:cNvPr>
          <p:cNvSpPr txBox="1"/>
          <p:nvPr/>
        </p:nvSpPr>
        <p:spPr>
          <a:xfrm>
            <a:off x="2698782" y="2417782"/>
            <a:ext cx="310929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Planejamento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Abordagem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Sondagem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Demonstração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Argumentação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49054B7E-2516-DE74-98A3-0610EBF1BECB}"/>
              </a:ext>
            </a:extLst>
          </p:cNvPr>
          <p:cNvSpPr/>
          <p:nvPr/>
        </p:nvSpPr>
        <p:spPr>
          <a:xfrm>
            <a:off x="3486894" y="2949366"/>
            <a:ext cx="2458271" cy="369332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Abordagem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170639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3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3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  <p:bldP spid="37" grpId="0" uiExpand="1" build="p"/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0B268531-1FD1-75FD-D16C-448F48B7CFFB}"/>
              </a:ext>
            </a:extLst>
          </p:cNvPr>
          <p:cNvSpPr/>
          <p:nvPr/>
        </p:nvSpPr>
        <p:spPr>
          <a:xfrm>
            <a:off x="1065951" y="713606"/>
            <a:ext cx="2541080" cy="5940088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r>
              <a:rPr lang="pt-BR" sz="38000" b="1" dirty="0">
                <a:solidFill>
                  <a:srgbClr val="BD920E">
                    <a:alpha val="46257"/>
                  </a:srgbClr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1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2410960" y="2336870"/>
            <a:ext cx="726207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6600" b="1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CRIE UMA </a:t>
            </a:r>
            <a:r>
              <a:rPr lang="pt-BR" sz="6600" b="1" dirty="0">
                <a:solidFill>
                  <a:srgbClr val="F40342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CONEXÃO </a:t>
            </a:r>
            <a:br>
              <a:rPr lang="pt-BR" sz="6600" b="1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</a:br>
            <a:r>
              <a:rPr lang="pt-BR" sz="6600" b="1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COM O CLIENTE</a:t>
            </a: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8FC918F2-1F00-EBEA-704A-C0971EFCC831}"/>
              </a:ext>
            </a:extLst>
          </p:cNvPr>
          <p:cNvSpPr/>
          <p:nvPr/>
        </p:nvSpPr>
        <p:spPr>
          <a:xfrm>
            <a:off x="8116971" y="5392104"/>
            <a:ext cx="936000" cy="10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90022111-3ED0-A9B0-5F57-E21B98A0325F}"/>
              </a:ext>
            </a:extLst>
          </p:cNvPr>
          <p:cNvSpPr/>
          <p:nvPr/>
        </p:nvSpPr>
        <p:spPr>
          <a:xfrm rot="5400000">
            <a:off x="1270456" y="3852530"/>
            <a:ext cx="936000" cy="10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A4F914A7-6C06-AC76-C0C4-4ADA378CD8CB}"/>
              </a:ext>
            </a:extLst>
          </p:cNvPr>
          <p:cNvSpPr/>
          <p:nvPr/>
        </p:nvSpPr>
        <p:spPr>
          <a:xfrm rot="5400000">
            <a:off x="-1742322" y="3319258"/>
            <a:ext cx="174625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2">
            <a:extLst>
              <a:ext uri="{FF2B5EF4-FFF2-40B4-BE49-F238E27FC236}">
                <a16:creationId xmlns:a16="http://schemas.microsoft.com/office/drawing/2014/main" id="{F67F2C98-5F7D-E2C8-1E3E-09F12FBB6D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 rot="10800000">
            <a:off x="10295810" y="881614"/>
            <a:ext cx="1895494" cy="5607771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BA661F21-11C0-1660-59D6-5C17CE10F7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5328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" grpId="0"/>
      <p:bldP spid="18" grpId="0" animBg="1"/>
      <p:bldP spid="2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BCF03E58-3F96-02DD-4A2F-E67C9D69EACD}"/>
              </a:ext>
            </a:extLst>
          </p:cNvPr>
          <p:cNvSpPr/>
          <p:nvPr/>
        </p:nvSpPr>
        <p:spPr>
          <a:xfrm>
            <a:off x="5303611" y="669133"/>
            <a:ext cx="2541080" cy="5940088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8000" b="1" dirty="0">
                <a:solidFill>
                  <a:srgbClr val="FFCD38">
                    <a:alpha val="46257"/>
                  </a:srgbClr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1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55485E19-9BEB-FE97-CE57-A670BADBFA5F}"/>
              </a:ext>
            </a:extLst>
          </p:cNvPr>
          <p:cNvSpPr/>
          <p:nvPr/>
        </p:nvSpPr>
        <p:spPr>
          <a:xfrm>
            <a:off x="6620618" y="2644169"/>
            <a:ext cx="3476446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pt-BR" sz="36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EMPATIA </a:t>
            </a:r>
          </a:p>
        </p:txBody>
      </p:sp>
      <p:sp>
        <p:nvSpPr>
          <p:cNvPr id="5" name="CaixaDeTexto 3">
            <a:extLst>
              <a:ext uri="{FF2B5EF4-FFF2-40B4-BE49-F238E27FC236}">
                <a16:creationId xmlns:a16="http://schemas.microsoft.com/office/drawing/2014/main" id="{DB014B66-BB48-E151-B8C4-914D195CDD4A}"/>
              </a:ext>
            </a:extLst>
          </p:cNvPr>
          <p:cNvSpPr txBox="1"/>
          <p:nvPr/>
        </p:nvSpPr>
        <p:spPr>
          <a:xfrm flipH="1">
            <a:off x="6620614" y="3218444"/>
            <a:ext cx="4436852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438">
              <a:spcBef>
                <a:spcPct val="0"/>
              </a:spcBef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“Aptidão para se identificar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o outro, sentindo o que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ele sente, desejando o que ele deseja, aprendendo da maneira como ele aprende, </a:t>
            </a:r>
            <a:r>
              <a:rPr lang="pt-BR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etc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84003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3" grpId="0"/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B7819EA4-14C3-5872-44CA-C004C6E77390}"/>
              </a:ext>
            </a:extLst>
          </p:cNvPr>
          <p:cNvSpPr txBox="1"/>
          <p:nvPr/>
        </p:nvSpPr>
        <p:spPr>
          <a:xfrm>
            <a:off x="4850373" y="715115"/>
            <a:ext cx="2437371" cy="923330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Quando as pessoas me “conhecem” elas “gostam de mim”!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C5E10C4C-D727-C216-7193-AF2C95B6D8F3}"/>
              </a:ext>
            </a:extLst>
          </p:cNvPr>
          <p:cNvSpPr txBox="1"/>
          <p:nvPr/>
        </p:nvSpPr>
        <p:spPr>
          <a:xfrm>
            <a:off x="7455442" y="551829"/>
            <a:ext cx="4101864" cy="1354217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Aja naturalmente;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Construa uma relação de confiança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(o lado humano – que o cliente confia – é diferente do lado profissional);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B3A090FE-5394-646E-6CA7-0F56971538FC}"/>
              </a:ext>
            </a:extLst>
          </p:cNvPr>
          <p:cNvSpPr txBox="1"/>
          <p:nvPr/>
        </p:nvSpPr>
        <p:spPr>
          <a:xfrm>
            <a:off x="4850374" y="2306341"/>
            <a:ext cx="1624642" cy="646331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Escolha a atitude certa 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B62C64D3-B07D-1335-EFFA-45D785C0B619}"/>
              </a:ext>
            </a:extLst>
          </p:cNvPr>
          <p:cNvSpPr txBox="1"/>
          <p:nvPr/>
        </p:nvSpPr>
        <p:spPr>
          <a:xfrm>
            <a:off x="7455442" y="1907545"/>
            <a:ext cx="4189957" cy="1899144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Atitudes (alarmantes) que repelem: arrogância, hostilidade, desinteresse </a:t>
            </a:r>
            <a:b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ressentimento;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Atitudes (encantadoras) que atraem: receptividade, entusiasmo, naturalidade, curiosidade e prestatividade;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A1B69A14-3E05-3BA8-0D44-88867351A9A3}"/>
              </a:ext>
            </a:extLst>
          </p:cNvPr>
          <p:cNvSpPr txBox="1"/>
          <p:nvPr/>
        </p:nvSpPr>
        <p:spPr>
          <a:xfrm>
            <a:off x="4850374" y="3799531"/>
            <a:ext cx="1811377" cy="646331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Envie os sinais certos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EA7B813C-941E-82FC-60E9-5528F2444C9E}"/>
              </a:ext>
            </a:extLst>
          </p:cNvPr>
          <p:cNvSpPr txBox="1"/>
          <p:nvPr/>
        </p:nvSpPr>
        <p:spPr>
          <a:xfrm>
            <a:off x="7455443" y="3429000"/>
            <a:ext cx="3881528" cy="163121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Olhe o cliente nos olhos e sorria verdadeiramente;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Sincronize sua linguagem corporal e o ritmo da expressão verbal com a do cliente (</a:t>
            </a:r>
            <a:r>
              <a:rPr lang="pt-BR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rapport</a:t>
            </a: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);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6BEA7D21-FB2E-EE05-0C21-95D48827BC4D}"/>
              </a:ext>
            </a:extLst>
          </p:cNvPr>
          <p:cNvSpPr txBox="1"/>
          <p:nvPr/>
        </p:nvSpPr>
        <p:spPr>
          <a:xfrm>
            <a:off x="4850374" y="5269373"/>
            <a:ext cx="2247494" cy="923330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os clientes falarem e os mantenha falando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0D638D6-CD43-58F8-2A26-5F7B508EB94E}"/>
              </a:ext>
            </a:extLst>
          </p:cNvPr>
          <p:cNvSpPr txBox="1"/>
          <p:nvPr/>
        </p:nvSpPr>
        <p:spPr>
          <a:xfrm>
            <a:off x="7455442" y="5186672"/>
            <a:ext cx="3545272" cy="1200329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Comece com uma sentença breve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(frase curta) seguida de perguntas abertas (que serão apresentadas mais à frente).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7630BEFB-01E0-28D1-852C-BB0C939B4C52}"/>
              </a:ext>
            </a:extLst>
          </p:cNvPr>
          <p:cNvSpPr txBox="1"/>
          <p:nvPr/>
        </p:nvSpPr>
        <p:spPr>
          <a:xfrm>
            <a:off x="2238337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8" name="Imagem 2">
            <a:extLst>
              <a:ext uri="{FF2B5EF4-FFF2-40B4-BE49-F238E27FC236}">
                <a16:creationId xmlns:a16="http://schemas.microsoft.com/office/drawing/2014/main" id="{7564CF07-6C26-67ED-D1D6-1709E8D163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D6DA0755-7126-874E-BC70-B54E387D72BA}"/>
              </a:ext>
            </a:extLst>
          </p:cNvPr>
          <p:cNvSpPr/>
          <p:nvPr/>
        </p:nvSpPr>
        <p:spPr>
          <a:xfrm rot="5400000">
            <a:off x="3246522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6734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0" grpId="1"/>
      <p:bldP spid="11" grpId="0"/>
      <p:bldP spid="12" grpId="0"/>
      <p:bldP spid="12" grpId="1"/>
      <p:bldP spid="13" grpId="0"/>
      <p:bldP spid="14" grpId="0"/>
      <p:bldP spid="14" grpId="1"/>
      <p:bldP spid="15" grpId="0"/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822375" y="1340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  <p:pic>
        <p:nvPicPr>
          <p:cNvPr id="10" name="Imagem 9">
            <a:extLst>
              <a:ext uri="{FF2B5EF4-FFF2-40B4-BE49-F238E27FC236}">
                <a16:creationId xmlns:a16="http://schemas.microsoft.com/office/drawing/2014/main" id="{1FD6C32B-D0AA-06FF-A0A8-FC8E756A7B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25" t="829" r="7114" b="-829"/>
          <a:stretch/>
        </p:blipFill>
        <p:spPr>
          <a:xfrm>
            <a:off x="822375" y="2086831"/>
            <a:ext cx="1884201" cy="1846539"/>
          </a:xfrm>
          <a:prstGeom prst="ellipse">
            <a:avLst/>
          </a:prstGeom>
          <a:ln w="38100">
            <a:solidFill>
              <a:srgbClr val="F40342"/>
            </a:solidFill>
          </a:ln>
        </p:spPr>
      </p:pic>
      <p:pic>
        <p:nvPicPr>
          <p:cNvPr id="19" name="Imagem 18">
            <a:extLst>
              <a:ext uri="{FF2B5EF4-FFF2-40B4-BE49-F238E27FC236}">
                <a16:creationId xmlns:a16="http://schemas.microsoft.com/office/drawing/2014/main" id="{F4580AA3-3E73-E1BA-8429-FF90FB4768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358" r="11358"/>
          <a:stretch/>
        </p:blipFill>
        <p:spPr>
          <a:xfrm>
            <a:off x="4762671" y="2071533"/>
            <a:ext cx="1884201" cy="1846539"/>
          </a:xfrm>
          <a:prstGeom prst="ellipse">
            <a:avLst/>
          </a:prstGeom>
          <a:ln w="38100">
            <a:solidFill>
              <a:srgbClr val="F40342"/>
            </a:solidFill>
          </a:ln>
        </p:spPr>
      </p:pic>
      <p:pic>
        <p:nvPicPr>
          <p:cNvPr id="21" name="Imagem 20">
            <a:extLst>
              <a:ext uri="{FF2B5EF4-FFF2-40B4-BE49-F238E27FC236}">
                <a16:creationId xmlns:a16="http://schemas.microsoft.com/office/drawing/2014/main" id="{9E17A6F8-3D13-6A72-FBD7-43A067603D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167" t="656" r="24710" b="23453"/>
          <a:stretch/>
        </p:blipFill>
        <p:spPr>
          <a:xfrm>
            <a:off x="8553933" y="2027361"/>
            <a:ext cx="1884201" cy="1846539"/>
          </a:xfrm>
          <a:prstGeom prst="ellipse">
            <a:avLst/>
          </a:prstGeom>
          <a:ln w="38100">
            <a:solidFill>
              <a:srgbClr val="F40342"/>
            </a:solidFill>
          </a:ln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E7B49DEF-471D-1ECF-2728-57EF8811DDF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774" t="2095" r="23018" b="19541"/>
          <a:stretch/>
        </p:blipFill>
        <p:spPr>
          <a:xfrm>
            <a:off x="8646994" y="4083836"/>
            <a:ext cx="1884201" cy="1846539"/>
          </a:xfrm>
          <a:prstGeom prst="ellipse">
            <a:avLst/>
          </a:prstGeom>
          <a:ln w="38100">
            <a:solidFill>
              <a:srgbClr val="F40342"/>
            </a:solidFill>
          </a:ln>
        </p:spPr>
      </p:pic>
      <p:pic>
        <p:nvPicPr>
          <p:cNvPr id="25" name="Imagem 24">
            <a:extLst>
              <a:ext uri="{FF2B5EF4-FFF2-40B4-BE49-F238E27FC236}">
                <a16:creationId xmlns:a16="http://schemas.microsoft.com/office/drawing/2014/main" id="{E7125E97-04C1-78D1-4188-935C16D7BBA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083" t="4431" r="27087" b="20694"/>
          <a:stretch/>
        </p:blipFill>
        <p:spPr>
          <a:xfrm>
            <a:off x="4806714" y="4141973"/>
            <a:ext cx="1884201" cy="1846539"/>
          </a:xfrm>
          <a:prstGeom prst="ellipse">
            <a:avLst/>
          </a:prstGeom>
          <a:ln w="38100">
            <a:solidFill>
              <a:srgbClr val="F40342"/>
            </a:solidFill>
          </a:ln>
        </p:spPr>
      </p:pic>
      <p:pic>
        <p:nvPicPr>
          <p:cNvPr id="26" name="Imagem 25">
            <a:extLst>
              <a:ext uri="{FF2B5EF4-FFF2-40B4-BE49-F238E27FC236}">
                <a16:creationId xmlns:a16="http://schemas.microsoft.com/office/drawing/2014/main" id="{BF1AB5D4-B63C-DCAC-10A7-12333F33CA2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0476" t="6710" r="17391" b="10949"/>
          <a:stretch/>
        </p:blipFill>
        <p:spPr>
          <a:xfrm>
            <a:off x="843640" y="4141973"/>
            <a:ext cx="1884201" cy="1846539"/>
          </a:xfrm>
          <a:prstGeom prst="ellipse">
            <a:avLst/>
          </a:prstGeom>
          <a:ln w="38100">
            <a:solidFill>
              <a:srgbClr val="F40342"/>
            </a:solidFill>
          </a:ln>
        </p:spPr>
      </p:pic>
      <p:sp>
        <p:nvSpPr>
          <p:cNvPr id="27" name="CaixaDeTexto 26">
            <a:extLst>
              <a:ext uri="{FF2B5EF4-FFF2-40B4-BE49-F238E27FC236}">
                <a16:creationId xmlns:a16="http://schemas.microsoft.com/office/drawing/2014/main" id="{8CEFF4FA-D2A3-53C6-5552-CC1BF01C8FA2}"/>
              </a:ext>
            </a:extLst>
          </p:cNvPr>
          <p:cNvSpPr txBox="1"/>
          <p:nvPr/>
        </p:nvSpPr>
        <p:spPr>
          <a:xfrm>
            <a:off x="2911580" y="2752715"/>
            <a:ext cx="1624642" cy="369332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Apressadinho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A9C07DFB-6974-0743-A4A6-38C183C82AEA}"/>
              </a:ext>
            </a:extLst>
          </p:cNvPr>
          <p:cNvSpPr txBox="1"/>
          <p:nvPr/>
        </p:nvSpPr>
        <p:spPr>
          <a:xfrm>
            <a:off x="6804085" y="2627464"/>
            <a:ext cx="1624642" cy="646331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Oferece um cafezinho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D4A8F838-F58D-8F79-9364-EEE17239BC67}"/>
              </a:ext>
            </a:extLst>
          </p:cNvPr>
          <p:cNvSpPr txBox="1"/>
          <p:nvPr/>
        </p:nvSpPr>
        <p:spPr>
          <a:xfrm>
            <a:off x="10696089" y="2752714"/>
            <a:ext cx="1206402" cy="369332"/>
          </a:xfrm>
          <a:prstGeom prst="rect">
            <a:avLst/>
          </a:prstGeom>
          <a:noFill/>
          <a:effectLst>
            <a:outerShdw blurRad="132477"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Sério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9C201D36-6046-B169-0B7A-458410057CB3}"/>
              </a:ext>
            </a:extLst>
          </p:cNvPr>
          <p:cNvSpPr txBox="1"/>
          <p:nvPr/>
        </p:nvSpPr>
        <p:spPr>
          <a:xfrm>
            <a:off x="2953383" y="4880576"/>
            <a:ext cx="1624642" cy="369332"/>
          </a:xfrm>
          <a:prstGeom prst="rect">
            <a:avLst/>
          </a:prstGeom>
          <a:noFill/>
          <a:effectLst>
            <a:outerShdw blurRad="132477"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Amigável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6108F48E-64F8-85F8-4566-DCDC07F6555D}"/>
              </a:ext>
            </a:extLst>
          </p:cNvPr>
          <p:cNvSpPr txBox="1"/>
          <p:nvPr/>
        </p:nvSpPr>
        <p:spPr>
          <a:xfrm>
            <a:off x="6569817" y="4880576"/>
            <a:ext cx="1624642" cy="369332"/>
          </a:xfrm>
          <a:prstGeom prst="rect">
            <a:avLst/>
          </a:prstGeom>
          <a:noFill/>
          <a:effectLst>
            <a:outerShdw blurRad="132477"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Perdido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FC8E71FF-FF5B-2C93-096B-4B4B3D78F780}"/>
              </a:ext>
            </a:extLst>
          </p:cNvPr>
          <p:cNvSpPr txBox="1"/>
          <p:nvPr/>
        </p:nvSpPr>
        <p:spPr>
          <a:xfrm>
            <a:off x="10759884" y="4880576"/>
            <a:ext cx="1176951" cy="369332"/>
          </a:xfrm>
          <a:prstGeom prst="rect">
            <a:avLst/>
          </a:prstGeom>
          <a:noFill/>
          <a:effectLst>
            <a:outerShdw blurRad="132477"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Bravo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10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7" grpId="0"/>
      <p:bldP spid="29" grpId="0"/>
      <p:bldP spid="30" grpId="0"/>
      <p:bldP spid="31" grpId="0"/>
      <p:bldP spid="32" grpId="0"/>
      <p:bldP spid="3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C96C09FD-9AD3-49FB-7EE8-51942F8BCB87}"/>
              </a:ext>
            </a:extLst>
          </p:cNvPr>
          <p:cNvSpPr txBox="1"/>
          <p:nvPr/>
        </p:nvSpPr>
        <p:spPr>
          <a:xfrm>
            <a:off x="740087" y="2565986"/>
            <a:ext cx="55635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Cada cliente possui sua própria personalidade, e como você viu, existe uma abordagem perfeita para cada tipo de cliente. </a:t>
            </a:r>
          </a:p>
          <a:p>
            <a:pPr algn="r"/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Ainda sim existem algumas atitudes que são “universais”, ou seja, com toda certeza elas vão conquistar o cliente independentemente de qual personalidade ele tiver. </a:t>
            </a:r>
          </a:p>
          <a:p>
            <a:pPr algn="r"/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Vamos ver quais são elas?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5475284" y="4970032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3" name="Imagem 13" descr="Tela de celular com foto de mulher&#10;&#10;Descrição gerada automaticamente">
            <a:extLst>
              <a:ext uri="{FF2B5EF4-FFF2-40B4-BE49-F238E27FC236}">
                <a16:creationId xmlns:a16="http://schemas.microsoft.com/office/drawing/2014/main" id="{B9D2F560-6090-27BB-B4CE-6B80083FE3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7187" y="2131817"/>
            <a:ext cx="5406352" cy="3618066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83DA0BF2-BC0D-C59F-05CA-A65AAF8FE752}"/>
              </a:ext>
            </a:extLst>
          </p:cNvPr>
          <p:cNvSpPr txBox="1"/>
          <p:nvPr/>
        </p:nvSpPr>
        <p:spPr>
          <a:xfrm>
            <a:off x="822375" y="1594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</p:spTree>
    <p:extLst>
      <p:ext uri="{BB962C8B-B14F-4D97-AF65-F5344CB8AC3E}">
        <p14:creationId xmlns:p14="http://schemas.microsoft.com/office/powerpoint/2010/main" val="375535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A10C8B94-FE44-2BA5-1DE6-501FC97A7196}"/>
              </a:ext>
            </a:extLst>
          </p:cNvPr>
          <p:cNvSpPr/>
          <p:nvPr/>
        </p:nvSpPr>
        <p:spPr>
          <a:xfrm>
            <a:off x="5946710" y="1674674"/>
            <a:ext cx="5154953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038" lvl="0" defTabSz="456351">
              <a:defRPr/>
            </a:pPr>
            <a:r>
              <a:rPr lang="pt-BR" sz="36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atitude certa! </a:t>
            </a:r>
          </a:p>
          <a:p>
            <a:pPr marL="46038" lvl="0" defTabSz="456351">
              <a:defRPr/>
            </a:pPr>
            <a:r>
              <a:rPr lang="pt-BR" sz="36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Gente que gosta </a:t>
            </a:r>
          </a:p>
          <a:p>
            <a:pPr marL="46038" lvl="0" defTabSz="456351">
              <a:defRPr/>
            </a:pPr>
            <a:r>
              <a:rPr lang="pt-BR" sz="36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cuida de si.</a:t>
            </a: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A4272B21-3BD7-41B4-B5BE-D40894330DDD}"/>
              </a:ext>
            </a:extLst>
          </p:cNvPr>
          <p:cNvSpPr txBox="1"/>
          <p:nvPr/>
        </p:nvSpPr>
        <p:spPr>
          <a:xfrm flipH="1">
            <a:off x="6027444" y="3660021"/>
            <a:ext cx="37833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1218438">
              <a:spcBef>
                <a:spcPct val="0"/>
              </a:spcBef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Estar bem com você </a:t>
            </a:r>
            <a:b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mesmo é a base de tudo. </a:t>
            </a:r>
            <a:b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Seu estado de espírito se reflete diretamente na maneira que você se apresenta para os clientes.</a:t>
            </a:r>
          </a:p>
        </p:txBody>
      </p:sp>
    </p:spTree>
    <p:extLst>
      <p:ext uri="{BB962C8B-B14F-4D97-AF65-F5344CB8AC3E}">
        <p14:creationId xmlns:p14="http://schemas.microsoft.com/office/powerpoint/2010/main" val="3045124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3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4" name="CaixaDeTexto 1">
            <a:extLst>
              <a:ext uri="{FF2B5EF4-FFF2-40B4-BE49-F238E27FC236}">
                <a16:creationId xmlns:a16="http://schemas.microsoft.com/office/drawing/2014/main" id="{82FBA1D1-66C0-4E18-A0FB-A50F19016B2D}"/>
              </a:ext>
            </a:extLst>
          </p:cNvPr>
          <p:cNvSpPr txBox="1"/>
          <p:nvPr/>
        </p:nvSpPr>
        <p:spPr>
          <a:xfrm>
            <a:off x="822375" y="3429000"/>
            <a:ext cx="32096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225" lvl="0" defTabSz="456351">
              <a:defRPr/>
            </a:pPr>
            <a:r>
              <a:rPr lang="pt-BR" sz="3200" b="1" dirty="0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Seu corpo fala mesmo muito sobre você.</a:t>
            </a:r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53DDA617-0E7D-39E0-940D-73CFD24FBCFE}"/>
              </a:ext>
            </a:extLst>
          </p:cNvPr>
          <p:cNvGrpSpPr/>
          <p:nvPr/>
        </p:nvGrpSpPr>
        <p:grpSpPr>
          <a:xfrm>
            <a:off x="4302920" y="2045394"/>
            <a:ext cx="7697699" cy="4031078"/>
            <a:chOff x="4302920" y="2045394"/>
            <a:chExt cx="7697699" cy="4031078"/>
          </a:xfrm>
        </p:grpSpPr>
        <p:graphicFrame>
          <p:nvGraphicFramePr>
            <p:cNvPr id="6" name="Chart 15">
              <a:extLst>
                <a:ext uri="{FF2B5EF4-FFF2-40B4-BE49-F238E27FC236}">
                  <a16:creationId xmlns:a16="http://schemas.microsoft.com/office/drawing/2014/main" id="{231950AA-5181-5F67-B7E1-3CA42EBD519F}"/>
                </a:ext>
              </a:extLst>
            </p:cNvPr>
            <p:cNvGraphicFramePr/>
            <p:nvPr/>
          </p:nvGraphicFramePr>
          <p:xfrm>
            <a:off x="5573103" y="2942004"/>
            <a:ext cx="4911148" cy="313446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7" name="Rectangle 1">
              <a:extLst>
                <a:ext uri="{FF2B5EF4-FFF2-40B4-BE49-F238E27FC236}">
                  <a16:creationId xmlns:a16="http://schemas.microsoft.com/office/drawing/2014/main" id="{EEBEC802-9EBF-EEA7-E408-9348B13CA860}"/>
                </a:ext>
              </a:extLst>
            </p:cNvPr>
            <p:cNvSpPr/>
            <p:nvPr/>
          </p:nvSpPr>
          <p:spPr>
            <a:xfrm>
              <a:off x="9752719" y="3642911"/>
              <a:ext cx="2247900" cy="173265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843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199" b="1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Black" panose="020B0502040204020203" pitchFamily="34" charset="0"/>
                  <a:ea typeface="Segoe UI Black" panose="020B0A02040204020203" pitchFamily="34" charset="0"/>
                  <a:cs typeface="Segoe UI Black" panose="020B0502040204020203" pitchFamily="34" charset="0"/>
                </a:rPr>
                <a:t>55%</a:t>
              </a:r>
              <a:br>
                <a:rPr kumimoji="0" lang="pt-BR" sz="3199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kumimoji="0" lang="pt-BR" sz="1865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 panose="020B0502040204020203" pitchFamily="34" charset="0"/>
                  <a:cs typeface="Segoe UI" panose="020B0502040204020203" pitchFamily="34" charset="0"/>
                </a:rPr>
                <a:t>do que você expressa, é a sua linguagem não verbal.</a:t>
              </a:r>
            </a:p>
          </p:txBody>
        </p:sp>
        <p:sp>
          <p:nvSpPr>
            <p:cNvPr id="8" name="Rectangle 2">
              <a:extLst>
                <a:ext uri="{FF2B5EF4-FFF2-40B4-BE49-F238E27FC236}">
                  <a16:creationId xmlns:a16="http://schemas.microsoft.com/office/drawing/2014/main" id="{10E64400-3C35-F5E8-D048-073196A663A5}"/>
                </a:ext>
              </a:extLst>
            </p:cNvPr>
            <p:cNvSpPr/>
            <p:nvPr/>
          </p:nvSpPr>
          <p:spPr>
            <a:xfrm>
              <a:off x="4302920" y="3642911"/>
              <a:ext cx="2039265" cy="173265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121843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199" b="1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Black" panose="020B0502040204020203" pitchFamily="34" charset="0"/>
                  <a:ea typeface="Segoe UI Black" panose="020B0A02040204020203" pitchFamily="34" charset="0"/>
                  <a:cs typeface="Segoe UI Black" panose="020B0502040204020203" pitchFamily="34" charset="0"/>
                </a:rPr>
                <a:t>38%</a:t>
              </a:r>
              <a:br>
                <a:rPr kumimoji="0" lang="pt-BR" sz="3199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 panose="020B0502040204020203" pitchFamily="34" charset="0"/>
                  <a:cs typeface="Segoe UI" panose="020B0502040204020203" pitchFamily="34" charset="0"/>
                </a:rPr>
              </a:br>
              <a:r>
                <a:rPr kumimoji="0" lang="pt-BR" sz="1865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 panose="020B0502040204020203" pitchFamily="34" charset="0"/>
                  <a:cs typeface="Segoe UI" panose="020B0502040204020203" pitchFamily="34" charset="0"/>
                </a:rPr>
                <a:t>dos que você expressa, é representado pelo tom da voz.</a:t>
              </a:r>
            </a:p>
          </p:txBody>
        </p:sp>
        <p:sp>
          <p:nvSpPr>
            <p:cNvPr id="10" name="Rectangle 3">
              <a:extLst>
                <a:ext uri="{FF2B5EF4-FFF2-40B4-BE49-F238E27FC236}">
                  <a16:creationId xmlns:a16="http://schemas.microsoft.com/office/drawing/2014/main" id="{E3160198-E33F-138D-7F51-38C3BDAAC605}"/>
                </a:ext>
              </a:extLst>
            </p:cNvPr>
            <p:cNvSpPr/>
            <p:nvPr/>
          </p:nvSpPr>
          <p:spPr>
            <a:xfrm>
              <a:off x="6096000" y="2045394"/>
              <a:ext cx="2813860" cy="87164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121843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199" b="1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Black" panose="020B0502040204020203" pitchFamily="34" charset="0"/>
                  <a:ea typeface="Segoe UI Black" panose="020B0A02040204020203" pitchFamily="34" charset="0"/>
                  <a:cs typeface="Segoe UI Black" panose="020B0502040204020203" pitchFamily="34" charset="0"/>
                </a:rPr>
                <a:t>7%</a:t>
              </a:r>
              <a:r>
                <a:rPr kumimoji="0" lang="pt-BR" sz="3199" b="1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 Black" panose="020B0502040204020203" pitchFamily="34" charset="0"/>
                  <a:cs typeface="Segoe UI Black" panose="020B0502040204020203" pitchFamily="34" charset="0"/>
                </a:rPr>
                <a:t> </a:t>
              </a:r>
              <a:r>
                <a:rPr kumimoji="0" lang="pt-BR" sz="1865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 panose="020B0502040204020203" pitchFamily="34" charset="0"/>
                  <a:cs typeface="Segoe UI" panose="020B0502040204020203" pitchFamily="34" charset="0"/>
                </a:rPr>
                <a:t>do que você expressa, são palavras.</a:t>
              </a:r>
            </a:p>
          </p:txBody>
        </p:sp>
      </p:grpSp>
      <p:sp>
        <p:nvSpPr>
          <p:cNvPr id="9" name="CaixaDeTexto 8">
            <a:extLst>
              <a:ext uri="{FF2B5EF4-FFF2-40B4-BE49-F238E27FC236}">
                <a16:creationId xmlns:a16="http://schemas.microsoft.com/office/drawing/2014/main" id="{7F650F7D-FB82-30F7-3281-66A3989D790F}"/>
              </a:ext>
            </a:extLst>
          </p:cNvPr>
          <p:cNvSpPr txBox="1"/>
          <p:nvPr/>
        </p:nvSpPr>
        <p:spPr>
          <a:xfrm>
            <a:off x="822375" y="1594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</p:spTree>
    <p:extLst>
      <p:ext uri="{BB962C8B-B14F-4D97-AF65-F5344CB8AC3E}">
        <p14:creationId xmlns:p14="http://schemas.microsoft.com/office/powerpoint/2010/main" val="86997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5198193" y="4492819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AA183A51-2C9E-917C-AC5F-BAACF5632E2A}"/>
              </a:ext>
            </a:extLst>
          </p:cNvPr>
          <p:cNvSpPr txBox="1"/>
          <p:nvPr/>
        </p:nvSpPr>
        <p:spPr>
          <a:xfrm>
            <a:off x="1462977" y="2705994"/>
            <a:ext cx="465569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Lembre-se que você é parte fundamental da decisão</a:t>
            </a:r>
            <a:b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compra do cliente, </a:t>
            </a: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portanto cuide do seu marketing pessoal!</a:t>
            </a:r>
          </a:p>
        </p:txBody>
      </p:sp>
      <p:pic>
        <p:nvPicPr>
          <p:cNvPr id="10" name="Imagem 10">
            <a:extLst>
              <a:ext uri="{FF2B5EF4-FFF2-40B4-BE49-F238E27FC236}">
                <a16:creationId xmlns:a16="http://schemas.microsoft.com/office/drawing/2014/main" id="{543104F9-9B05-2E67-43D7-C8DFB9FB8E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0279" y="2095723"/>
            <a:ext cx="5383260" cy="3705643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52B8F78C-5B01-424C-B5F7-57101FE645CE}"/>
              </a:ext>
            </a:extLst>
          </p:cNvPr>
          <p:cNvSpPr txBox="1"/>
          <p:nvPr/>
        </p:nvSpPr>
        <p:spPr>
          <a:xfrm>
            <a:off x="822375" y="1594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</p:spTree>
    <p:extLst>
      <p:ext uri="{BB962C8B-B14F-4D97-AF65-F5344CB8AC3E}">
        <p14:creationId xmlns:p14="http://schemas.microsoft.com/office/powerpoint/2010/main" val="2934826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4931863" y="4182101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A127CC39-1A24-263C-8685-7CE1957EFABD}"/>
              </a:ext>
            </a:extLst>
          </p:cNvPr>
          <p:cNvSpPr txBox="1"/>
          <p:nvPr/>
        </p:nvSpPr>
        <p:spPr>
          <a:xfrm>
            <a:off x="1496074" y="2949194"/>
            <a:ext cx="43537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lvl="0" indent="-74613" algn="r" defTabSz="456351">
              <a:defRPr/>
            </a:pPr>
            <a:r>
              <a:rPr lang="pt-BR" sz="36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atitude certa!</a:t>
            </a:r>
          </a:p>
          <a:p>
            <a:pPr marL="92075" lvl="0" indent="-74613" algn="r" defTabSz="456351">
              <a:defRPr/>
            </a:pPr>
            <a:r>
              <a:rPr lang="pt-BR" sz="36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Gente que gosta de cuidar do cliente.</a:t>
            </a:r>
          </a:p>
        </p:txBody>
      </p:sp>
      <p:pic>
        <p:nvPicPr>
          <p:cNvPr id="6" name="Imagem 6" descr="Pessoas em pé posando para foto&#10;&#10;Descrição gerada automaticamente">
            <a:extLst>
              <a:ext uri="{FF2B5EF4-FFF2-40B4-BE49-F238E27FC236}">
                <a16:creationId xmlns:a16="http://schemas.microsoft.com/office/drawing/2014/main" id="{462F109C-ABB6-FECF-C19B-F4DA6DD8B1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5196" y="2034200"/>
            <a:ext cx="5169763" cy="3780941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580F78F4-14A2-5AFD-8764-AB3F6B9106C8}"/>
              </a:ext>
            </a:extLst>
          </p:cNvPr>
          <p:cNvSpPr txBox="1"/>
          <p:nvPr/>
        </p:nvSpPr>
        <p:spPr>
          <a:xfrm>
            <a:off x="822375" y="1594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</p:spTree>
    <p:extLst>
      <p:ext uri="{BB962C8B-B14F-4D97-AF65-F5344CB8AC3E}">
        <p14:creationId xmlns:p14="http://schemas.microsoft.com/office/powerpoint/2010/main" val="1321844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5255136" y="4643919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DD3B7A7C-C914-321B-56A3-A85B64FA4F35}"/>
              </a:ext>
            </a:extLst>
          </p:cNvPr>
          <p:cNvSpPr txBox="1"/>
          <p:nvPr/>
        </p:nvSpPr>
        <p:spPr>
          <a:xfrm>
            <a:off x="822375" y="2787519"/>
            <a:ext cx="54660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lvl="0" indent="-74613" algn="r" defTabSz="456351">
              <a:defRPr/>
            </a:pPr>
            <a: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atender o cliente?</a:t>
            </a:r>
            <a:b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Devo atender da mesma forma que </a:t>
            </a:r>
            <a:r>
              <a:rPr lang="pt-BR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EU </a:t>
            </a:r>
            <a:r>
              <a:rPr lang="pt-BR" sz="3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gostaria </a:t>
            </a:r>
          </a:p>
          <a:p>
            <a:pPr marL="92075" lvl="0" indent="-74613" algn="r" defTabSz="456351">
              <a:defRPr/>
            </a:pPr>
            <a:r>
              <a:rPr lang="pt-BR" sz="3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ser tratado?</a:t>
            </a:r>
            <a:endParaRPr lang="pt-BR" sz="3600" dirty="0">
              <a:solidFill>
                <a:prstClr val="white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Imagem 5" descr="Desenho de homem de terno e gravata&#10;&#10;Descrição gerada automaticamente">
            <a:extLst>
              <a:ext uri="{FF2B5EF4-FFF2-40B4-BE49-F238E27FC236}">
                <a16:creationId xmlns:a16="http://schemas.microsoft.com/office/drawing/2014/main" id="{DF3CE37A-3215-5C26-EB9C-05DD82E7DA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7430" y="2439132"/>
            <a:ext cx="5006109" cy="3334404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3745AA10-6F2C-FFA5-EA43-0E6970EDEB61}"/>
              </a:ext>
            </a:extLst>
          </p:cNvPr>
          <p:cNvSpPr txBox="1"/>
          <p:nvPr/>
        </p:nvSpPr>
        <p:spPr>
          <a:xfrm>
            <a:off x="822375" y="1594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</p:spTree>
    <p:extLst>
      <p:ext uri="{BB962C8B-B14F-4D97-AF65-F5344CB8AC3E}">
        <p14:creationId xmlns:p14="http://schemas.microsoft.com/office/powerpoint/2010/main" val="264739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ABFDECF6-FABB-74E4-B024-6634CD36BAC1}"/>
              </a:ext>
            </a:extLst>
          </p:cNvPr>
          <p:cNvSpPr/>
          <p:nvPr/>
        </p:nvSpPr>
        <p:spPr>
          <a:xfrm>
            <a:off x="5946708" y="2036708"/>
            <a:ext cx="5154953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Um Executivo que gosta de gente </a:t>
            </a:r>
            <a:r>
              <a:rPr lang="pt-BR" sz="3600" dirty="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aproxima-se dos seus clientes e demonstra </a:t>
            </a:r>
          </a:p>
          <a:p>
            <a:r>
              <a:rPr lang="pt-BR" sz="3600" dirty="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uma verdadeira vontade de ajudá-lo.</a:t>
            </a:r>
          </a:p>
        </p:txBody>
      </p:sp>
    </p:spTree>
    <p:extLst>
      <p:ext uri="{BB962C8B-B14F-4D97-AF65-F5344CB8AC3E}">
        <p14:creationId xmlns:p14="http://schemas.microsoft.com/office/powerpoint/2010/main" val="3138720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3406199" y="4219130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CaixaDeTexto 1">
            <a:extLst>
              <a:ext uri="{FF2B5EF4-FFF2-40B4-BE49-F238E27FC236}">
                <a16:creationId xmlns:a16="http://schemas.microsoft.com/office/drawing/2014/main" id="{9C536AA6-90F5-DC97-9362-0A788AA67A76}"/>
              </a:ext>
            </a:extLst>
          </p:cNvPr>
          <p:cNvSpPr txBox="1"/>
          <p:nvPr/>
        </p:nvSpPr>
        <p:spPr>
          <a:xfrm>
            <a:off x="351692" y="3182936"/>
            <a:ext cx="39838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5738" lvl="0" algn="r" defTabSz="456351">
              <a:defRPr/>
            </a:pPr>
            <a:r>
              <a:rPr lang="pt-BR" sz="32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Trate cada cliente como ele gosta de ser tratado!</a:t>
            </a:r>
            <a:endParaRPr lang="pt-BR" sz="3200" dirty="0">
              <a:solidFill>
                <a:prstClr val="white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" name="Imagem 7" descr="Pessoas olhando para a câmera&#10;&#10;Descrição gerada automaticamente">
            <a:extLst>
              <a:ext uri="{FF2B5EF4-FFF2-40B4-BE49-F238E27FC236}">
                <a16:creationId xmlns:a16="http://schemas.microsoft.com/office/drawing/2014/main" id="{C8EAEBE0-AF5A-9D91-845C-39A5C83F78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5309" y="2524784"/>
            <a:ext cx="7253624" cy="3240067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FFAF6043-EB41-7F17-BFB1-137DCFB7DC28}"/>
              </a:ext>
            </a:extLst>
          </p:cNvPr>
          <p:cNvSpPr txBox="1"/>
          <p:nvPr/>
        </p:nvSpPr>
        <p:spPr>
          <a:xfrm>
            <a:off x="822375" y="1594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</p:spTree>
    <p:extLst>
      <p:ext uri="{BB962C8B-B14F-4D97-AF65-F5344CB8AC3E}">
        <p14:creationId xmlns:p14="http://schemas.microsoft.com/office/powerpoint/2010/main" val="25357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6201862" y="4536162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ED6030BA-C333-5FB4-D5A9-03B346E76E81}"/>
              </a:ext>
            </a:extLst>
          </p:cNvPr>
          <p:cNvSpPr txBox="1"/>
          <p:nvPr/>
        </p:nvSpPr>
        <p:spPr>
          <a:xfrm>
            <a:off x="772373" y="2799751"/>
            <a:ext cx="6356120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1200"/>
              </a:spcBef>
              <a:buClr>
                <a:srgbClr val="FF0000"/>
              </a:buClr>
            </a:pPr>
            <a:r>
              <a:rPr lang="pt-BR" sz="2800" b="1" dirty="0">
                <a:solidFill>
                  <a:schemeClr val="bg1"/>
                </a:solidFill>
                <a:latin typeface="Segoe UI"/>
                <a:ea typeface="Segoe UI Black"/>
                <a:cs typeface="Segoe UI"/>
              </a:rPr>
              <a:t>É papel do Executivo </a:t>
            </a:r>
            <a:r>
              <a:rPr lang="pt-BR" sz="2800" dirty="0">
                <a:solidFill>
                  <a:schemeClr val="bg1"/>
                </a:solidFill>
                <a:latin typeface="Segoe UI"/>
                <a:ea typeface="Segoe UI Black"/>
                <a:cs typeface="Segoe UI"/>
              </a:rPr>
              <a:t>e</a:t>
            </a: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star a par de </a:t>
            </a:r>
            <a:r>
              <a:rPr lang="pt-BR" sz="2800" b="1" dirty="0">
                <a:solidFill>
                  <a:schemeClr val="bg1"/>
                </a:solidFill>
                <a:latin typeface="Segoe UI"/>
                <a:ea typeface="Segoe UI Black"/>
                <a:cs typeface="Segoe UI"/>
              </a:rPr>
              <a:t>todas as novidades</a:t>
            </a:r>
            <a:r>
              <a:rPr lang="pt-BR" sz="2800" dirty="0">
                <a:solidFill>
                  <a:schemeClr val="bg1"/>
                </a:solidFill>
                <a:latin typeface="Segoe UI"/>
                <a:ea typeface="Segoe UI Black"/>
                <a:cs typeface="Segoe UI"/>
              </a:rPr>
              <a:t> da Claro </a:t>
            </a: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para fornecer todas as informações necessárias e </a:t>
            </a:r>
            <a:r>
              <a:rPr lang="pt-BR" sz="2800" dirty="0">
                <a:solidFill>
                  <a:schemeClr val="bg1"/>
                </a:solidFill>
                <a:latin typeface="Segoe UI"/>
                <a:ea typeface="Segoe UI Black"/>
                <a:cs typeface="Segoe UI"/>
              </a:rPr>
              <a:t>criar o desejo </a:t>
            </a: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de consumo no cliente.</a:t>
            </a:r>
          </a:p>
        </p:txBody>
      </p:sp>
      <p:pic>
        <p:nvPicPr>
          <p:cNvPr id="4" name="Imagem 7" descr="Desenho de uma pessoa&#10;&#10;Descrição gerada automaticamente">
            <a:extLst>
              <a:ext uri="{FF2B5EF4-FFF2-40B4-BE49-F238E27FC236}">
                <a16:creationId xmlns:a16="http://schemas.microsoft.com/office/drawing/2014/main" id="{38259C80-AEB6-009B-F7C7-B0A1B4D00F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6279" y="1930005"/>
            <a:ext cx="4367260" cy="4021687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D5A31B71-4494-EA0C-9715-82587D30B1CA}"/>
              </a:ext>
            </a:extLst>
          </p:cNvPr>
          <p:cNvSpPr txBox="1"/>
          <p:nvPr/>
        </p:nvSpPr>
        <p:spPr>
          <a:xfrm>
            <a:off x="822375" y="1594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</p:spTree>
    <p:extLst>
      <p:ext uri="{BB962C8B-B14F-4D97-AF65-F5344CB8AC3E}">
        <p14:creationId xmlns:p14="http://schemas.microsoft.com/office/powerpoint/2010/main" val="122644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0DDBED7B-334F-F649-FC29-22829E430B9A}"/>
              </a:ext>
            </a:extLst>
          </p:cNvPr>
          <p:cNvSpPr/>
          <p:nvPr/>
        </p:nvSpPr>
        <p:spPr>
          <a:xfrm>
            <a:off x="5823557" y="2059353"/>
            <a:ext cx="5460807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Mas cuidado! </a:t>
            </a:r>
          </a:p>
          <a:p>
            <a:r>
              <a:rPr lang="pt-BR" sz="3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 atendimento, o cliente é quem deve falar e se expor. O Executivo só deve orientar e estimular essa fala.</a:t>
            </a:r>
          </a:p>
        </p:txBody>
      </p:sp>
    </p:spTree>
    <p:extLst>
      <p:ext uri="{BB962C8B-B14F-4D97-AF65-F5344CB8AC3E}">
        <p14:creationId xmlns:p14="http://schemas.microsoft.com/office/powerpoint/2010/main" val="1361431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2FEBD38-A95F-A257-5764-A9DE552F4AC6}"/>
              </a:ext>
            </a:extLst>
          </p:cNvPr>
          <p:cNvSpPr txBox="1">
            <a:spLocks/>
          </p:cNvSpPr>
          <p:nvPr/>
        </p:nvSpPr>
        <p:spPr>
          <a:xfrm>
            <a:off x="398622" y="2408319"/>
            <a:ext cx="6382675" cy="2160623"/>
          </a:xfrm>
          <a:prstGeom prst="rect">
            <a:avLst/>
          </a:prstGeom>
          <a:noFill/>
        </p:spPr>
        <p:txBody>
          <a:bodyPr vert="horz" lIns="120065" tIns="60033" rIns="120065" bIns="60033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2438" marR="0" lvl="0" indent="0" algn="l" defTabSz="41755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ESCUTAR É A PARTE DIFÍCIL </a:t>
            </a:r>
          </a:p>
          <a:p>
            <a:pPr marL="452438" marR="0" lvl="0" indent="0" algn="l" defTabSz="417557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E A PARTE </a:t>
            </a:r>
            <a:r>
              <a:rPr kumimoji="0" lang="pt-BR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MAIS IMPORTANTE</a:t>
            </a:r>
            <a:r>
              <a:rPr kumimoji="0" lang="pt-BR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 panose="020B0502040204020203" pitchFamily="34" charset="0"/>
                <a:ea typeface="+mj-ea"/>
                <a:cs typeface="Segoe UI Light" panose="020B0502040204020203" pitchFamily="34" charset="0"/>
              </a:rPr>
              <a:t> DE TODO O PROCESSO.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81B74371-EC4A-6C43-D603-3708F9780EB3}"/>
              </a:ext>
            </a:extLst>
          </p:cNvPr>
          <p:cNvSpPr/>
          <p:nvPr/>
        </p:nvSpPr>
        <p:spPr>
          <a:xfrm>
            <a:off x="641957" y="4173908"/>
            <a:ext cx="5896003" cy="1750295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1463" lvl="0" defTabSz="1218438">
              <a:spcBef>
                <a:spcPct val="20000"/>
              </a:spcBef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Preste atenção em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cada palavra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dita em todos os momentos! Uma delas pode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revelar a chave </a:t>
            </a: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para você </a:t>
            </a:r>
            <a:r>
              <a:rPr kumimoji="0" lang="pt-BR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realizar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um bom atendimento!</a:t>
            </a:r>
            <a:endParaRPr kumimoji="0" lang="pt-BR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Gráfico 3">
            <a:extLst>
              <a:ext uri="{FF2B5EF4-FFF2-40B4-BE49-F238E27FC236}">
                <a16:creationId xmlns:a16="http://schemas.microsoft.com/office/drawing/2014/main" id="{C5B9750D-3AAC-5E83-16BB-FDB300A7B30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3333" t="11909" r="6931" b="31091"/>
          <a:stretch/>
        </p:blipFill>
        <p:spPr>
          <a:xfrm>
            <a:off x="7394747" y="2664510"/>
            <a:ext cx="3401438" cy="2160624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243A1649-BA46-DF66-4EE4-A706852F7A9E}"/>
              </a:ext>
            </a:extLst>
          </p:cNvPr>
          <p:cNvSpPr txBox="1"/>
          <p:nvPr/>
        </p:nvSpPr>
        <p:spPr>
          <a:xfrm>
            <a:off x="822375" y="1594819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Crie uma CONEXÃO</a:t>
            </a:r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 </a:t>
            </a: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com o cliente</a:t>
            </a:r>
          </a:p>
        </p:txBody>
      </p:sp>
    </p:spTree>
    <p:extLst>
      <p:ext uri="{BB962C8B-B14F-4D97-AF65-F5344CB8AC3E}">
        <p14:creationId xmlns:p14="http://schemas.microsoft.com/office/powerpoint/2010/main" val="374569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ATIVIDADE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88084C75-4C38-C207-F094-D6C9ABA0DF48}"/>
              </a:ext>
            </a:extLst>
          </p:cNvPr>
          <p:cNvSpPr/>
          <p:nvPr/>
        </p:nvSpPr>
        <p:spPr>
          <a:xfrm rot="5400000">
            <a:off x="1943704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Google Shape;522;p19">
            <a:extLst>
              <a:ext uri="{FF2B5EF4-FFF2-40B4-BE49-F238E27FC236}">
                <a16:creationId xmlns:a16="http://schemas.microsoft.com/office/drawing/2014/main" id="{E1E30B7E-C590-D608-0D92-31C6E06DA737}"/>
              </a:ext>
            </a:extLst>
          </p:cNvPr>
          <p:cNvSpPr txBox="1"/>
          <p:nvPr/>
        </p:nvSpPr>
        <p:spPr>
          <a:xfrm flipH="1">
            <a:off x="5319485" y="2832535"/>
            <a:ext cx="6275388" cy="18158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Agora, vamos fazer uma atividade para fixar bem o que você aprendeu e saber como lidar na prática com cada cliente!</a:t>
            </a:r>
          </a:p>
        </p:txBody>
      </p:sp>
    </p:spTree>
    <p:extLst>
      <p:ext uri="{BB962C8B-B14F-4D97-AF65-F5344CB8AC3E}">
        <p14:creationId xmlns:p14="http://schemas.microsoft.com/office/powerpoint/2010/main" val="408140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20"/>
          <p:cNvSpPr txBox="1"/>
          <p:nvPr/>
        </p:nvSpPr>
        <p:spPr>
          <a:xfrm flipH="1">
            <a:off x="5205292" y="748600"/>
            <a:ext cx="6517142" cy="1323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Carlos é um cliente muito ocupado, sempre está com pressa pois tem muitas reuniões agendadas e o seu celular dificilmente não tem ligações com pendências para resolver.</a:t>
            </a:r>
          </a:p>
        </p:txBody>
      </p:sp>
      <p:sp>
        <p:nvSpPr>
          <p:cNvPr id="537" name="Google Shape;537;p20"/>
          <p:cNvSpPr/>
          <p:nvPr/>
        </p:nvSpPr>
        <p:spPr>
          <a:xfrm>
            <a:off x="6766887" y="3072762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lvl="0" algn="ctr"/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Apressadinho</a:t>
            </a:r>
            <a:endParaRPr sz="2000" b="1" dirty="0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538" name="Google Shape;538;p20"/>
          <p:cNvCxnSpPr>
            <a:cxnSpLocks/>
          </p:cNvCxnSpPr>
          <p:nvPr/>
        </p:nvCxnSpPr>
        <p:spPr>
          <a:xfrm>
            <a:off x="5688148" y="3614347"/>
            <a:ext cx="5815004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1" name="Imagem 10">
            <a:extLst>
              <a:ext uri="{FF2B5EF4-FFF2-40B4-BE49-F238E27FC236}">
                <a16:creationId xmlns:a16="http://schemas.microsoft.com/office/drawing/2014/main" id="{44867568-4C61-75D8-8E29-7061F8DAEC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835" r="13835"/>
          <a:stretch/>
        </p:blipFill>
        <p:spPr>
          <a:xfrm>
            <a:off x="1236133" y="2124553"/>
            <a:ext cx="3349942" cy="3282982"/>
          </a:xfrm>
          <a:prstGeom prst="ellipse">
            <a:avLst/>
          </a:prstGeom>
        </p:spPr>
      </p:pic>
      <p:grpSp>
        <p:nvGrpSpPr>
          <p:cNvPr id="12" name="Agrupar 11">
            <a:extLst>
              <a:ext uri="{FF2B5EF4-FFF2-40B4-BE49-F238E27FC236}">
                <a16:creationId xmlns:a16="http://schemas.microsoft.com/office/drawing/2014/main" id="{DA510D3D-157C-9E02-F9F5-4F2DF1E87D66}"/>
              </a:ext>
            </a:extLst>
          </p:cNvPr>
          <p:cNvGrpSpPr/>
          <p:nvPr/>
        </p:nvGrpSpPr>
        <p:grpSpPr>
          <a:xfrm>
            <a:off x="339813" y="1302530"/>
            <a:ext cx="4972103" cy="5009654"/>
            <a:chOff x="-3473331" y="1692107"/>
            <a:chExt cx="9569331" cy="956933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51D7DDB-70CA-7ADD-6D42-7A82977C26DC}"/>
                </a:ext>
              </a:extLst>
            </p:cNvPr>
            <p:cNvSpPr/>
            <p:nvPr userDrawn="1"/>
          </p:nvSpPr>
          <p:spPr>
            <a:xfrm>
              <a:off x="-3473331" y="1692107"/>
              <a:ext cx="9569331" cy="9569330"/>
            </a:xfrm>
            <a:prstGeom prst="ellipse">
              <a:avLst/>
            </a:prstGeom>
            <a:noFill/>
            <a:ln w="28575">
              <a:solidFill>
                <a:srgbClr val="F40342">
                  <a:alpha val="15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FAF45F6-D3DC-5237-F31B-63B07DF243CD}"/>
                </a:ext>
              </a:extLst>
            </p:cNvPr>
            <p:cNvSpPr/>
            <p:nvPr userDrawn="1"/>
          </p:nvSpPr>
          <p:spPr>
            <a:xfrm>
              <a:off x="-2962942" y="2202495"/>
              <a:ext cx="8548554" cy="8548554"/>
            </a:xfrm>
            <a:prstGeom prst="ellipse">
              <a:avLst/>
            </a:prstGeom>
            <a:noFill/>
            <a:ln w="28575">
              <a:solidFill>
                <a:srgbClr val="F40342">
                  <a:alpha val="29606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68B3B46-68B2-331A-C903-12AA3963029C}"/>
                </a:ext>
              </a:extLst>
            </p:cNvPr>
            <p:cNvSpPr/>
            <p:nvPr userDrawn="1"/>
          </p:nvSpPr>
          <p:spPr>
            <a:xfrm>
              <a:off x="-2219909" y="2818444"/>
              <a:ext cx="7193037" cy="7193037"/>
            </a:xfrm>
            <a:prstGeom prst="ellipse">
              <a:avLst/>
            </a:prstGeom>
            <a:noFill/>
            <a:ln w="28575">
              <a:solidFill>
                <a:srgbClr val="F40342">
                  <a:alpha val="4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7F6C00F-D273-5BA5-D7BC-366CE95D96CD}"/>
                </a:ext>
              </a:extLst>
            </p:cNvPr>
            <p:cNvSpPr/>
            <p:nvPr userDrawn="1"/>
          </p:nvSpPr>
          <p:spPr>
            <a:xfrm>
              <a:off x="-1518043" y="3418966"/>
              <a:ext cx="5976566" cy="5976566"/>
            </a:xfrm>
            <a:prstGeom prst="ellipse">
              <a:avLst/>
            </a:prstGeom>
            <a:noFill/>
            <a:ln w="28575">
              <a:solidFill>
                <a:srgbClr val="F40342">
                  <a:alpha val="7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sp>
        <p:nvSpPr>
          <p:cNvPr id="17" name="Google Shape;534;p20">
            <a:extLst>
              <a:ext uri="{FF2B5EF4-FFF2-40B4-BE49-F238E27FC236}">
                <a16:creationId xmlns:a16="http://schemas.microsoft.com/office/drawing/2014/main" id="{7A164FF7-B3A9-CE1D-AB0C-2EC8BB480D38}"/>
              </a:ext>
            </a:extLst>
          </p:cNvPr>
          <p:cNvSpPr txBox="1"/>
          <p:nvPr/>
        </p:nvSpPr>
        <p:spPr>
          <a:xfrm flipH="1">
            <a:off x="5500026" y="2370685"/>
            <a:ext cx="6517142" cy="646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1)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base nas personalidades que você viu anteriormente, qual é a do Carlos?</a:t>
            </a:r>
          </a:p>
        </p:txBody>
      </p:sp>
      <p:cxnSp>
        <p:nvCxnSpPr>
          <p:cNvPr id="19" name="Google Shape;538;p20">
            <a:extLst>
              <a:ext uri="{FF2B5EF4-FFF2-40B4-BE49-F238E27FC236}">
                <a16:creationId xmlns:a16="http://schemas.microsoft.com/office/drawing/2014/main" id="{FECDA85A-27AC-3FC0-1549-BADCF3AAD563}"/>
              </a:ext>
            </a:extLst>
          </p:cNvPr>
          <p:cNvCxnSpPr>
            <a:cxnSpLocks/>
          </p:cNvCxnSpPr>
          <p:nvPr/>
        </p:nvCxnSpPr>
        <p:spPr>
          <a:xfrm>
            <a:off x="5500026" y="4857931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0" name="Google Shape;534;p20">
            <a:extLst>
              <a:ext uri="{FF2B5EF4-FFF2-40B4-BE49-F238E27FC236}">
                <a16:creationId xmlns:a16="http://schemas.microsoft.com/office/drawing/2014/main" id="{6A29E191-C37E-AC38-B150-F62F1108D173}"/>
              </a:ext>
            </a:extLst>
          </p:cNvPr>
          <p:cNvSpPr txBox="1"/>
          <p:nvPr/>
        </p:nvSpPr>
        <p:spPr>
          <a:xfrm flipH="1">
            <a:off x="5500026" y="4217773"/>
            <a:ext cx="6517142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2) </a:t>
            </a: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 a melhor maneira de abordar e atender o Carlos?</a:t>
            </a:r>
          </a:p>
        </p:txBody>
      </p:sp>
      <p:cxnSp>
        <p:nvCxnSpPr>
          <p:cNvPr id="22" name="Google Shape;538;p20">
            <a:extLst>
              <a:ext uri="{FF2B5EF4-FFF2-40B4-BE49-F238E27FC236}">
                <a16:creationId xmlns:a16="http://schemas.microsoft.com/office/drawing/2014/main" id="{6B378AC4-7B13-A04C-386C-439F818B6654}"/>
              </a:ext>
            </a:extLst>
          </p:cNvPr>
          <p:cNvCxnSpPr>
            <a:cxnSpLocks/>
          </p:cNvCxnSpPr>
          <p:nvPr/>
        </p:nvCxnSpPr>
        <p:spPr>
          <a:xfrm>
            <a:off x="5500026" y="5260267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3" name="Google Shape;538;p20">
            <a:extLst>
              <a:ext uri="{FF2B5EF4-FFF2-40B4-BE49-F238E27FC236}">
                <a16:creationId xmlns:a16="http://schemas.microsoft.com/office/drawing/2014/main" id="{D9D7E677-14DC-C392-9C4D-9DE3111FF82E}"/>
              </a:ext>
            </a:extLst>
          </p:cNvPr>
          <p:cNvCxnSpPr>
            <a:cxnSpLocks/>
          </p:cNvCxnSpPr>
          <p:nvPr/>
        </p:nvCxnSpPr>
        <p:spPr>
          <a:xfrm>
            <a:off x="5500026" y="5644315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5" name="Google Shape;537;p20">
            <a:extLst>
              <a:ext uri="{FF2B5EF4-FFF2-40B4-BE49-F238E27FC236}">
                <a16:creationId xmlns:a16="http://schemas.microsoft.com/office/drawing/2014/main" id="{365ADB3D-5DA9-C688-BA75-3120302BDF55}"/>
              </a:ext>
            </a:extLst>
          </p:cNvPr>
          <p:cNvSpPr/>
          <p:nvPr/>
        </p:nvSpPr>
        <p:spPr>
          <a:xfrm>
            <a:off x="5500026" y="4731876"/>
            <a:ext cx="6238439" cy="120028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lvl="0">
              <a:defRPr/>
            </a:pPr>
            <a:r>
              <a:rPr lang="pt-BR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o cliente aparenta estar com pressa, é melhor realizar a abordagem de maneira ágil para que ele fique satisfeito! Talvez surja uma oportunidade de venda quando ele estiver satisfeito.</a:t>
            </a:r>
          </a:p>
        </p:txBody>
      </p:sp>
    </p:spTree>
    <p:extLst>
      <p:ext uri="{BB962C8B-B14F-4D97-AF65-F5344CB8AC3E}">
        <p14:creationId xmlns:p14="http://schemas.microsoft.com/office/powerpoint/2010/main" val="274765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20"/>
          <p:cNvSpPr txBox="1"/>
          <p:nvPr/>
        </p:nvSpPr>
        <p:spPr>
          <a:xfrm flipH="1">
            <a:off x="5205292" y="1008270"/>
            <a:ext cx="6517142" cy="1015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Emily é uma cliente bastante sorridente e está super tranquila quase sempre! Ela demonstra interesse e está super disposta á aderir melhorias.</a:t>
            </a:r>
          </a:p>
        </p:txBody>
      </p:sp>
      <p:sp>
        <p:nvSpPr>
          <p:cNvPr id="537" name="Google Shape;537;p20"/>
          <p:cNvSpPr/>
          <p:nvPr/>
        </p:nvSpPr>
        <p:spPr>
          <a:xfrm>
            <a:off x="6766887" y="3072762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lvl="0"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Amigável</a:t>
            </a:r>
            <a:endParaRPr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538" name="Google Shape;538;p20"/>
          <p:cNvCxnSpPr>
            <a:cxnSpLocks/>
          </p:cNvCxnSpPr>
          <p:nvPr/>
        </p:nvCxnSpPr>
        <p:spPr>
          <a:xfrm>
            <a:off x="5688148" y="3614347"/>
            <a:ext cx="5815004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1" name="Imagem 10">
            <a:extLst>
              <a:ext uri="{FF2B5EF4-FFF2-40B4-BE49-F238E27FC236}">
                <a16:creationId xmlns:a16="http://schemas.microsoft.com/office/drawing/2014/main" id="{44867568-4C61-75D8-8E29-7061F8DAEC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987" r="15987"/>
          <a:stretch/>
        </p:blipFill>
        <p:spPr>
          <a:xfrm>
            <a:off x="1236133" y="2124553"/>
            <a:ext cx="3349942" cy="3282982"/>
          </a:xfrm>
          <a:prstGeom prst="ellipse">
            <a:avLst/>
          </a:prstGeom>
        </p:spPr>
      </p:pic>
      <p:grpSp>
        <p:nvGrpSpPr>
          <p:cNvPr id="12" name="Agrupar 11">
            <a:extLst>
              <a:ext uri="{FF2B5EF4-FFF2-40B4-BE49-F238E27FC236}">
                <a16:creationId xmlns:a16="http://schemas.microsoft.com/office/drawing/2014/main" id="{DA510D3D-157C-9E02-F9F5-4F2DF1E87D66}"/>
              </a:ext>
            </a:extLst>
          </p:cNvPr>
          <p:cNvGrpSpPr/>
          <p:nvPr/>
        </p:nvGrpSpPr>
        <p:grpSpPr>
          <a:xfrm>
            <a:off x="339813" y="1302530"/>
            <a:ext cx="4972103" cy="5009654"/>
            <a:chOff x="-3473331" y="1692107"/>
            <a:chExt cx="9569331" cy="956933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51D7DDB-70CA-7ADD-6D42-7A82977C26DC}"/>
                </a:ext>
              </a:extLst>
            </p:cNvPr>
            <p:cNvSpPr/>
            <p:nvPr userDrawn="1"/>
          </p:nvSpPr>
          <p:spPr>
            <a:xfrm>
              <a:off x="-3473331" y="1692107"/>
              <a:ext cx="9569331" cy="9569330"/>
            </a:xfrm>
            <a:prstGeom prst="ellipse">
              <a:avLst/>
            </a:prstGeom>
            <a:noFill/>
            <a:ln w="28575">
              <a:solidFill>
                <a:srgbClr val="F40342">
                  <a:alpha val="15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FAF45F6-D3DC-5237-F31B-63B07DF243CD}"/>
                </a:ext>
              </a:extLst>
            </p:cNvPr>
            <p:cNvSpPr/>
            <p:nvPr userDrawn="1"/>
          </p:nvSpPr>
          <p:spPr>
            <a:xfrm>
              <a:off x="-2962942" y="2202495"/>
              <a:ext cx="8548554" cy="8548554"/>
            </a:xfrm>
            <a:prstGeom prst="ellipse">
              <a:avLst/>
            </a:prstGeom>
            <a:noFill/>
            <a:ln w="28575">
              <a:solidFill>
                <a:srgbClr val="F40342">
                  <a:alpha val="29606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68B3B46-68B2-331A-C903-12AA3963029C}"/>
                </a:ext>
              </a:extLst>
            </p:cNvPr>
            <p:cNvSpPr/>
            <p:nvPr userDrawn="1"/>
          </p:nvSpPr>
          <p:spPr>
            <a:xfrm>
              <a:off x="-2219909" y="2818444"/>
              <a:ext cx="7193037" cy="7193037"/>
            </a:xfrm>
            <a:prstGeom prst="ellipse">
              <a:avLst/>
            </a:prstGeom>
            <a:noFill/>
            <a:ln w="28575">
              <a:solidFill>
                <a:srgbClr val="F40342">
                  <a:alpha val="4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7F6C00F-D273-5BA5-D7BC-366CE95D96CD}"/>
                </a:ext>
              </a:extLst>
            </p:cNvPr>
            <p:cNvSpPr/>
            <p:nvPr userDrawn="1"/>
          </p:nvSpPr>
          <p:spPr>
            <a:xfrm>
              <a:off x="-1518043" y="3418966"/>
              <a:ext cx="5976566" cy="5976566"/>
            </a:xfrm>
            <a:prstGeom prst="ellipse">
              <a:avLst/>
            </a:prstGeom>
            <a:noFill/>
            <a:ln w="28575">
              <a:solidFill>
                <a:srgbClr val="F40342">
                  <a:alpha val="7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sp>
        <p:nvSpPr>
          <p:cNvPr id="17" name="Google Shape;534;p20">
            <a:extLst>
              <a:ext uri="{FF2B5EF4-FFF2-40B4-BE49-F238E27FC236}">
                <a16:creationId xmlns:a16="http://schemas.microsoft.com/office/drawing/2014/main" id="{7A164FF7-B3A9-CE1D-AB0C-2EC8BB480D38}"/>
              </a:ext>
            </a:extLst>
          </p:cNvPr>
          <p:cNvSpPr txBox="1"/>
          <p:nvPr/>
        </p:nvSpPr>
        <p:spPr>
          <a:xfrm flipH="1">
            <a:off x="5500025" y="2370685"/>
            <a:ext cx="6352161" cy="646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3)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base nas personalidades que você viu anteriormente, qual é a da Emily?</a:t>
            </a:r>
          </a:p>
        </p:txBody>
      </p:sp>
      <p:cxnSp>
        <p:nvCxnSpPr>
          <p:cNvPr id="19" name="Google Shape;538;p20">
            <a:extLst>
              <a:ext uri="{FF2B5EF4-FFF2-40B4-BE49-F238E27FC236}">
                <a16:creationId xmlns:a16="http://schemas.microsoft.com/office/drawing/2014/main" id="{FECDA85A-27AC-3FC0-1549-BADCF3AAD563}"/>
              </a:ext>
            </a:extLst>
          </p:cNvPr>
          <p:cNvCxnSpPr>
            <a:cxnSpLocks/>
          </p:cNvCxnSpPr>
          <p:nvPr/>
        </p:nvCxnSpPr>
        <p:spPr>
          <a:xfrm>
            <a:off x="5500026" y="4857931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0" name="Google Shape;534;p20">
            <a:extLst>
              <a:ext uri="{FF2B5EF4-FFF2-40B4-BE49-F238E27FC236}">
                <a16:creationId xmlns:a16="http://schemas.microsoft.com/office/drawing/2014/main" id="{6A29E191-C37E-AC38-B150-F62F1108D173}"/>
              </a:ext>
            </a:extLst>
          </p:cNvPr>
          <p:cNvSpPr txBox="1"/>
          <p:nvPr/>
        </p:nvSpPr>
        <p:spPr>
          <a:xfrm flipH="1">
            <a:off x="5500026" y="4217773"/>
            <a:ext cx="6517142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4)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 a melhor maneira de abordar e atender a Emily?</a:t>
            </a:r>
          </a:p>
        </p:txBody>
      </p:sp>
      <p:cxnSp>
        <p:nvCxnSpPr>
          <p:cNvPr id="22" name="Google Shape;538;p20">
            <a:extLst>
              <a:ext uri="{FF2B5EF4-FFF2-40B4-BE49-F238E27FC236}">
                <a16:creationId xmlns:a16="http://schemas.microsoft.com/office/drawing/2014/main" id="{6B378AC4-7B13-A04C-386C-439F818B6654}"/>
              </a:ext>
            </a:extLst>
          </p:cNvPr>
          <p:cNvCxnSpPr>
            <a:cxnSpLocks/>
          </p:cNvCxnSpPr>
          <p:nvPr/>
        </p:nvCxnSpPr>
        <p:spPr>
          <a:xfrm>
            <a:off x="5500026" y="5260267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3" name="Google Shape;538;p20">
            <a:extLst>
              <a:ext uri="{FF2B5EF4-FFF2-40B4-BE49-F238E27FC236}">
                <a16:creationId xmlns:a16="http://schemas.microsoft.com/office/drawing/2014/main" id="{D9D7E677-14DC-C392-9C4D-9DE3111FF82E}"/>
              </a:ext>
            </a:extLst>
          </p:cNvPr>
          <p:cNvCxnSpPr>
            <a:cxnSpLocks/>
          </p:cNvCxnSpPr>
          <p:nvPr/>
        </p:nvCxnSpPr>
        <p:spPr>
          <a:xfrm>
            <a:off x="5500026" y="5644315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5" name="Google Shape;537;p20">
            <a:extLst>
              <a:ext uri="{FF2B5EF4-FFF2-40B4-BE49-F238E27FC236}">
                <a16:creationId xmlns:a16="http://schemas.microsoft.com/office/drawing/2014/main" id="{365ADB3D-5DA9-C688-BA75-3120302BDF55}"/>
              </a:ext>
            </a:extLst>
          </p:cNvPr>
          <p:cNvSpPr/>
          <p:nvPr/>
        </p:nvSpPr>
        <p:spPr>
          <a:xfrm>
            <a:off x="5500027" y="4772003"/>
            <a:ext cx="6086968" cy="92328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r>
              <a:rPr lang="pt-BR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demonstrou ser amigável? Oba, é hora de verificar se tem algo que possa melhorar ainda mais </a:t>
            </a:r>
            <a:br>
              <a:rPr lang="pt-BR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experiência dela!</a:t>
            </a:r>
          </a:p>
        </p:txBody>
      </p:sp>
    </p:spTree>
    <p:extLst>
      <p:ext uri="{BB962C8B-B14F-4D97-AF65-F5344CB8AC3E}">
        <p14:creationId xmlns:p14="http://schemas.microsoft.com/office/powerpoint/2010/main" val="2054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20"/>
          <p:cNvSpPr txBox="1"/>
          <p:nvPr/>
        </p:nvSpPr>
        <p:spPr>
          <a:xfrm flipH="1">
            <a:off x="5205292" y="1008270"/>
            <a:ext cx="6086968" cy="1015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Henrique é um cliente que gosta mais de objetividade, não é muito fã de piadas, apenas com seus amigos mais íntimos.  </a:t>
            </a:r>
          </a:p>
        </p:txBody>
      </p:sp>
      <p:sp>
        <p:nvSpPr>
          <p:cNvPr id="537" name="Google Shape;537;p20"/>
          <p:cNvSpPr/>
          <p:nvPr/>
        </p:nvSpPr>
        <p:spPr>
          <a:xfrm>
            <a:off x="7633072" y="3106714"/>
            <a:ext cx="1737033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lvl="0" algn="ctr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Sério</a:t>
            </a:r>
            <a:endParaRPr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538" name="Google Shape;538;p20"/>
          <p:cNvCxnSpPr>
            <a:cxnSpLocks/>
          </p:cNvCxnSpPr>
          <p:nvPr/>
        </p:nvCxnSpPr>
        <p:spPr>
          <a:xfrm>
            <a:off x="5688148" y="3614347"/>
            <a:ext cx="5815004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1" name="Imagem 10">
            <a:extLst>
              <a:ext uri="{FF2B5EF4-FFF2-40B4-BE49-F238E27FC236}">
                <a16:creationId xmlns:a16="http://schemas.microsoft.com/office/drawing/2014/main" id="{44867568-4C61-75D8-8E29-7061F8DAEC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81" r="5808"/>
          <a:stretch/>
        </p:blipFill>
        <p:spPr>
          <a:xfrm>
            <a:off x="1236133" y="2124553"/>
            <a:ext cx="3349942" cy="3282982"/>
          </a:xfrm>
          <a:prstGeom prst="ellipse">
            <a:avLst/>
          </a:prstGeom>
        </p:spPr>
      </p:pic>
      <p:grpSp>
        <p:nvGrpSpPr>
          <p:cNvPr id="12" name="Agrupar 11">
            <a:extLst>
              <a:ext uri="{FF2B5EF4-FFF2-40B4-BE49-F238E27FC236}">
                <a16:creationId xmlns:a16="http://schemas.microsoft.com/office/drawing/2014/main" id="{DA510D3D-157C-9E02-F9F5-4F2DF1E87D66}"/>
              </a:ext>
            </a:extLst>
          </p:cNvPr>
          <p:cNvGrpSpPr/>
          <p:nvPr/>
        </p:nvGrpSpPr>
        <p:grpSpPr>
          <a:xfrm>
            <a:off x="339813" y="1302530"/>
            <a:ext cx="4972103" cy="5009654"/>
            <a:chOff x="-3473331" y="1692107"/>
            <a:chExt cx="9569331" cy="956933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51D7DDB-70CA-7ADD-6D42-7A82977C26DC}"/>
                </a:ext>
              </a:extLst>
            </p:cNvPr>
            <p:cNvSpPr/>
            <p:nvPr userDrawn="1"/>
          </p:nvSpPr>
          <p:spPr>
            <a:xfrm>
              <a:off x="-3473331" y="1692107"/>
              <a:ext cx="9569331" cy="9569330"/>
            </a:xfrm>
            <a:prstGeom prst="ellipse">
              <a:avLst/>
            </a:prstGeom>
            <a:noFill/>
            <a:ln w="28575">
              <a:solidFill>
                <a:srgbClr val="F40342">
                  <a:alpha val="15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FAF45F6-D3DC-5237-F31B-63B07DF243CD}"/>
                </a:ext>
              </a:extLst>
            </p:cNvPr>
            <p:cNvSpPr/>
            <p:nvPr userDrawn="1"/>
          </p:nvSpPr>
          <p:spPr>
            <a:xfrm>
              <a:off x="-2962942" y="2202495"/>
              <a:ext cx="8548554" cy="8548554"/>
            </a:xfrm>
            <a:prstGeom prst="ellipse">
              <a:avLst/>
            </a:prstGeom>
            <a:noFill/>
            <a:ln w="28575">
              <a:solidFill>
                <a:srgbClr val="F40342">
                  <a:alpha val="29606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68B3B46-68B2-331A-C903-12AA3963029C}"/>
                </a:ext>
              </a:extLst>
            </p:cNvPr>
            <p:cNvSpPr/>
            <p:nvPr userDrawn="1"/>
          </p:nvSpPr>
          <p:spPr>
            <a:xfrm>
              <a:off x="-2219909" y="2818444"/>
              <a:ext cx="7193037" cy="7193037"/>
            </a:xfrm>
            <a:prstGeom prst="ellipse">
              <a:avLst/>
            </a:prstGeom>
            <a:noFill/>
            <a:ln w="28575">
              <a:solidFill>
                <a:srgbClr val="F40342">
                  <a:alpha val="4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7F6C00F-D273-5BA5-D7BC-366CE95D96CD}"/>
                </a:ext>
              </a:extLst>
            </p:cNvPr>
            <p:cNvSpPr/>
            <p:nvPr userDrawn="1"/>
          </p:nvSpPr>
          <p:spPr>
            <a:xfrm>
              <a:off x="-1518043" y="3418966"/>
              <a:ext cx="5976566" cy="5976566"/>
            </a:xfrm>
            <a:prstGeom prst="ellipse">
              <a:avLst/>
            </a:prstGeom>
            <a:noFill/>
            <a:ln w="28575">
              <a:solidFill>
                <a:srgbClr val="F40342">
                  <a:alpha val="7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sp>
        <p:nvSpPr>
          <p:cNvPr id="17" name="Google Shape;534;p20">
            <a:extLst>
              <a:ext uri="{FF2B5EF4-FFF2-40B4-BE49-F238E27FC236}">
                <a16:creationId xmlns:a16="http://schemas.microsoft.com/office/drawing/2014/main" id="{7A164FF7-B3A9-CE1D-AB0C-2EC8BB480D38}"/>
              </a:ext>
            </a:extLst>
          </p:cNvPr>
          <p:cNvSpPr txBox="1"/>
          <p:nvPr/>
        </p:nvSpPr>
        <p:spPr>
          <a:xfrm flipH="1">
            <a:off x="5500025" y="2370685"/>
            <a:ext cx="6352161" cy="646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5)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base nas personalidades que você viu anteriormente, qual é a do Henrique?</a:t>
            </a:r>
          </a:p>
        </p:txBody>
      </p:sp>
      <p:cxnSp>
        <p:nvCxnSpPr>
          <p:cNvPr id="19" name="Google Shape;538;p20">
            <a:extLst>
              <a:ext uri="{FF2B5EF4-FFF2-40B4-BE49-F238E27FC236}">
                <a16:creationId xmlns:a16="http://schemas.microsoft.com/office/drawing/2014/main" id="{FECDA85A-27AC-3FC0-1549-BADCF3AAD563}"/>
              </a:ext>
            </a:extLst>
          </p:cNvPr>
          <p:cNvCxnSpPr>
            <a:cxnSpLocks/>
          </p:cNvCxnSpPr>
          <p:nvPr/>
        </p:nvCxnSpPr>
        <p:spPr>
          <a:xfrm>
            <a:off x="5500026" y="4857931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0" name="Google Shape;534;p20">
            <a:extLst>
              <a:ext uri="{FF2B5EF4-FFF2-40B4-BE49-F238E27FC236}">
                <a16:creationId xmlns:a16="http://schemas.microsoft.com/office/drawing/2014/main" id="{6A29E191-C37E-AC38-B150-F62F1108D173}"/>
              </a:ext>
            </a:extLst>
          </p:cNvPr>
          <p:cNvSpPr txBox="1"/>
          <p:nvPr/>
        </p:nvSpPr>
        <p:spPr>
          <a:xfrm flipH="1">
            <a:off x="5500026" y="4217773"/>
            <a:ext cx="6517142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6) 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 a melhor maneira de abordar e atender o Henrique?</a:t>
            </a:r>
          </a:p>
        </p:txBody>
      </p:sp>
      <p:cxnSp>
        <p:nvCxnSpPr>
          <p:cNvPr id="22" name="Google Shape;538;p20">
            <a:extLst>
              <a:ext uri="{FF2B5EF4-FFF2-40B4-BE49-F238E27FC236}">
                <a16:creationId xmlns:a16="http://schemas.microsoft.com/office/drawing/2014/main" id="{6B378AC4-7B13-A04C-386C-439F818B6654}"/>
              </a:ext>
            </a:extLst>
          </p:cNvPr>
          <p:cNvCxnSpPr>
            <a:cxnSpLocks/>
          </p:cNvCxnSpPr>
          <p:nvPr/>
        </p:nvCxnSpPr>
        <p:spPr>
          <a:xfrm>
            <a:off x="5500026" y="5260267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3" name="Google Shape;538;p20">
            <a:extLst>
              <a:ext uri="{FF2B5EF4-FFF2-40B4-BE49-F238E27FC236}">
                <a16:creationId xmlns:a16="http://schemas.microsoft.com/office/drawing/2014/main" id="{D9D7E677-14DC-C392-9C4D-9DE3111FF82E}"/>
              </a:ext>
            </a:extLst>
          </p:cNvPr>
          <p:cNvCxnSpPr>
            <a:cxnSpLocks/>
          </p:cNvCxnSpPr>
          <p:nvPr/>
        </p:nvCxnSpPr>
        <p:spPr>
          <a:xfrm>
            <a:off x="5500026" y="5644315"/>
            <a:ext cx="6003126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5" name="Google Shape;537;p20">
            <a:extLst>
              <a:ext uri="{FF2B5EF4-FFF2-40B4-BE49-F238E27FC236}">
                <a16:creationId xmlns:a16="http://schemas.microsoft.com/office/drawing/2014/main" id="{365ADB3D-5DA9-C688-BA75-3120302BDF55}"/>
              </a:ext>
            </a:extLst>
          </p:cNvPr>
          <p:cNvSpPr/>
          <p:nvPr/>
        </p:nvSpPr>
        <p:spPr>
          <a:xfrm>
            <a:off x="5500026" y="4772003"/>
            <a:ext cx="6352159" cy="92328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lvl="0">
              <a:defRPr/>
            </a:pPr>
            <a:r>
              <a:rPr lang="pt-BR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Já se o cliente for muito sério é melhor resolver o problema e falar da oportunidade mais superficialmente, se ele der abertura você se aprofunda no assunto.</a:t>
            </a:r>
          </a:p>
        </p:txBody>
      </p:sp>
    </p:spTree>
    <p:extLst>
      <p:ext uri="{BB962C8B-B14F-4D97-AF65-F5344CB8AC3E}">
        <p14:creationId xmlns:p14="http://schemas.microsoft.com/office/powerpoint/2010/main" val="2073962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Imagem 15">
            <a:extLst>
              <a:ext uri="{FF2B5EF4-FFF2-40B4-BE49-F238E27FC236}">
                <a16:creationId xmlns:a16="http://schemas.microsoft.com/office/drawing/2014/main" id="{08CC46D2-E35F-2299-C546-6DC615FB6F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74096" t="2049" r="-1654" b="-2049"/>
          <a:stretch/>
        </p:blipFill>
        <p:spPr>
          <a:xfrm>
            <a:off x="1" y="1094158"/>
            <a:ext cx="1347010" cy="4869178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5042789" y="4154806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AD127F67-314C-6136-4CF4-25EF54F1E378}"/>
              </a:ext>
            </a:extLst>
          </p:cNvPr>
          <p:cNvSpPr txBox="1"/>
          <p:nvPr/>
        </p:nvSpPr>
        <p:spPr>
          <a:xfrm>
            <a:off x="1530602" y="2382233"/>
            <a:ext cx="44834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463" lvl="0" indent="-17463" algn="r" defTabSz="456351">
              <a:defRPr/>
            </a:pPr>
            <a:r>
              <a:rPr lang="pt-BR" sz="36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identificar </a:t>
            </a:r>
            <a:r>
              <a:rPr lang="pt-BR" sz="36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necessidades</a:t>
            </a:r>
            <a:br>
              <a:rPr lang="pt-BR" sz="36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6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desejos dos consumidores?</a:t>
            </a:r>
            <a:endParaRPr lang="pt-BR" sz="3600" dirty="0">
              <a:solidFill>
                <a:prstClr val="white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Imagem 8">
            <a:extLst>
              <a:ext uri="{FF2B5EF4-FFF2-40B4-BE49-F238E27FC236}">
                <a16:creationId xmlns:a16="http://schemas.microsoft.com/office/drawing/2014/main" id="{56EAFE8C-9543-95FD-8CFB-0CBC232718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699045" y="1407239"/>
            <a:ext cx="5496232" cy="439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257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4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B3780-AFB1-F12E-4506-CDE5ACA4F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D592E3D3-D5D4-0395-11C7-6D65FB4B18F3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5A18FD79-F7A7-B5CD-B9A7-9391E9929628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9F51FFF8-8EDA-B3FC-72E8-9EB266784A7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94833398-5121-A597-B55D-6CE9BF2A87E5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8DBBA1C7-EA0E-9BF8-0DBF-7DD3CCF26844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98CE377C-6EE6-C7F6-3EA6-BD98E03E85D0}"/>
              </a:ext>
            </a:extLst>
          </p:cNvPr>
          <p:cNvSpPr txBox="1"/>
          <p:nvPr/>
        </p:nvSpPr>
        <p:spPr>
          <a:xfrm>
            <a:off x="2698782" y="2417782"/>
            <a:ext cx="310929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Planejamento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Abordagem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Sondagem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Demonstração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Argumentação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76712A73-5A71-CA2F-EC72-FA27FC25EBA2}"/>
              </a:ext>
            </a:extLst>
          </p:cNvPr>
          <p:cNvSpPr/>
          <p:nvPr/>
        </p:nvSpPr>
        <p:spPr>
          <a:xfrm>
            <a:off x="3486894" y="3442851"/>
            <a:ext cx="2458271" cy="369332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Sondagem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09748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3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3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  <p:bldP spid="37" grpId="0" uiExpand="1" build="p"/>
      <p:bldP spid="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5"/>
          <p:cNvSpPr/>
          <p:nvPr/>
        </p:nvSpPr>
        <p:spPr>
          <a:xfrm rot="5400000">
            <a:off x="4414967" y="4054868"/>
            <a:ext cx="64847" cy="176801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17" descr="Padrão do plano de fundo, Círculo&#10;&#10;Descrição gerada automaticamente">
            <a:extLst>
              <a:ext uri="{FF2B5EF4-FFF2-40B4-BE49-F238E27FC236}">
                <a16:creationId xmlns:a16="http://schemas.microsoft.com/office/drawing/2014/main" id="{090D2B08-1AFF-B01B-5A44-9B09025C98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5600" t="1539" r="-3758" b="-1539"/>
          <a:stretch/>
        </p:blipFill>
        <p:spPr>
          <a:xfrm>
            <a:off x="47625" y="1286219"/>
            <a:ext cx="2315848" cy="4790279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9325A68-11D3-B551-0479-70E62E6D833A}"/>
              </a:ext>
            </a:extLst>
          </p:cNvPr>
          <p:cNvSpPr txBox="1"/>
          <p:nvPr/>
        </p:nvSpPr>
        <p:spPr>
          <a:xfrm>
            <a:off x="3489021" y="2302574"/>
            <a:ext cx="316658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chemeClr val="bg1"/>
                </a:solidFill>
                <a:latin typeface="Segoe UI Black"/>
                <a:ea typeface="Segoe UI Black"/>
              </a:rPr>
              <a:t>Sondagem</a:t>
            </a:r>
          </a:p>
        </p:txBody>
      </p:sp>
      <p:sp>
        <p:nvSpPr>
          <p:cNvPr id="4" name="Google Shape;534;p20">
            <a:extLst>
              <a:ext uri="{FF2B5EF4-FFF2-40B4-BE49-F238E27FC236}">
                <a16:creationId xmlns:a16="http://schemas.microsoft.com/office/drawing/2014/main" id="{7FA46B2C-42FB-9156-8960-12C04B2CA960}"/>
              </a:ext>
            </a:extLst>
          </p:cNvPr>
          <p:cNvSpPr txBox="1"/>
          <p:nvPr/>
        </p:nvSpPr>
        <p:spPr>
          <a:xfrm flipH="1">
            <a:off x="3486094" y="3068627"/>
            <a:ext cx="6352161" cy="17235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etapa de sondagem é onde você vai entender as reais necessidades do seu cliente, investigando, fazendo as perguntas certas, procurando verdadeiramente compreender.</a:t>
            </a:r>
          </a:p>
        </p:txBody>
      </p:sp>
    </p:spTree>
    <p:extLst>
      <p:ext uri="{BB962C8B-B14F-4D97-AF65-F5344CB8AC3E}">
        <p14:creationId xmlns:p14="http://schemas.microsoft.com/office/powerpoint/2010/main" val="3840213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69B8F4DA-E528-731F-EB0E-DAC31BACEA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3" name="CaixaDeTexto 1">
            <a:extLst>
              <a:ext uri="{FF2B5EF4-FFF2-40B4-BE49-F238E27FC236}">
                <a16:creationId xmlns:a16="http://schemas.microsoft.com/office/drawing/2014/main" id="{90AE35EF-4213-FC6F-ADCB-CB1A79832DAE}"/>
              </a:ext>
            </a:extLst>
          </p:cNvPr>
          <p:cNvSpPr txBox="1"/>
          <p:nvPr/>
        </p:nvSpPr>
        <p:spPr>
          <a:xfrm>
            <a:off x="1394533" y="2864459"/>
            <a:ext cx="38943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6363" lvl="0" algn="r" defTabSz="456351">
              <a:defRPr/>
            </a:pPr>
            <a:r>
              <a:rPr lang="pt-BR" sz="40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Conhecendo o </a:t>
            </a:r>
            <a:r>
              <a:rPr lang="pt-BR" sz="40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perfil de consumo!</a:t>
            </a:r>
            <a:endParaRPr lang="pt-BR" sz="4000" dirty="0">
              <a:solidFill>
                <a:prstClr val="white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7F3461AF-36CF-C4D0-5CF1-2144F217BF0C}"/>
              </a:ext>
            </a:extLst>
          </p:cNvPr>
          <p:cNvGrpSpPr/>
          <p:nvPr/>
        </p:nvGrpSpPr>
        <p:grpSpPr>
          <a:xfrm>
            <a:off x="6096000" y="1786493"/>
            <a:ext cx="6096000" cy="3985374"/>
            <a:chOff x="6096000" y="1786493"/>
            <a:chExt cx="10489949" cy="6858000"/>
          </a:xfrm>
        </p:grpSpPr>
        <p:pic>
          <p:nvPicPr>
            <p:cNvPr id="16" name="Imagem 15" descr="Uma imagem contendo pessoa, no interior, homem, segurando&#10;&#10;Descrição gerada automaticamente">
              <a:extLst>
                <a:ext uri="{FF2B5EF4-FFF2-40B4-BE49-F238E27FC236}">
                  <a16:creationId xmlns:a16="http://schemas.microsoft.com/office/drawing/2014/main" id="{B44FDB2D-4CE7-3E4A-FD72-652FA531FB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3801"/>
            <a:stretch/>
          </p:blipFill>
          <p:spPr>
            <a:xfrm>
              <a:off x="6096000" y="1786493"/>
              <a:ext cx="10489949" cy="6858000"/>
            </a:xfrm>
            <a:prstGeom prst="rect">
              <a:avLst/>
            </a:prstGeom>
          </p:spPr>
        </p:pic>
        <p:pic>
          <p:nvPicPr>
            <p:cNvPr id="17" name="Imagem 16" descr="Uma imagem contendo pessoa, interior, parede, mulher&#10;&#10;Descrição gerada automaticamente">
              <a:extLst>
                <a:ext uri="{FF2B5EF4-FFF2-40B4-BE49-F238E27FC236}">
                  <a16:creationId xmlns:a16="http://schemas.microsoft.com/office/drawing/2014/main" id="{BB583825-591D-82B7-567F-F6217330E9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436" t="26725" r="15891" b="26712"/>
            <a:stretch/>
          </p:blipFill>
          <p:spPr>
            <a:xfrm>
              <a:off x="9293301" y="3961080"/>
              <a:ext cx="5324489" cy="3788749"/>
            </a:xfrm>
            <a:prstGeom prst="rect">
              <a:avLst/>
            </a:prstGeom>
          </p:spPr>
        </p:pic>
      </p:grpSp>
      <p:sp>
        <p:nvSpPr>
          <p:cNvPr id="21" name="Retângulo 20">
            <a:extLst>
              <a:ext uri="{FF2B5EF4-FFF2-40B4-BE49-F238E27FC236}">
                <a16:creationId xmlns:a16="http://schemas.microsoft.com/office/drawing/2014/main" id="{7F50BD54-E639-0A44-4549-51997EBB182D}"/>
              </a:ext>
            </a:extLst>
          </p:cNvPr>
          <p:cNvSpPr/>
          <p:nvPr/>
        </p:nvSpPr>
        <p:spPr>
          <a:xfrm rot="5400000">
            <a:off x="4719124" y="4543082"/>
            <a:ext cx="80401" cy="8630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2" name="Imagem 22">
            <a:extLst>
              <a:ext uri="{FF2B5EF4-FFF2-40B4-BE49-F238E27FC236}">
                <a16:creationId xmlns:a16="http://schemas.microsoft.com/office/drawing/2014/main" id="{1437DC57-5EFD-47A8-C9DC-22565D39F46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5540" t="423" r="-110" b="555"/>
          <a:stretch/>
        </p:blipFill>
        <p:spPr>
          <a:xfrm>
            <a:off x="6105128" y="1769338"/>
            <a:ext cx="6092494" cy="401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900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1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0B268531-1FD1-75FD-D16C-448F48B7CFFB}"/>
              </a:ext>
            </a:extLst>
          </p:cNvPr>
          <p:cNvSpPr/>
          <p:nvPr/>
        </p:nvSpPr>
        <p:spPr>
          <a:xfrm>
            <a:off x="1065951" y="1158106"/>
            <a:ext cx="3103735" cy="5940088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r>
              <a:rPr lang="pt-BR" sz="38000" b="1" dirty="0">
                <a:solidFill>
                  <a:srgbClr val="BD920E">
                    <a:alpha val="46257"/>
                  </a:srgbClr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2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2410960" y="2781370"/>
            <a:ext cx="7262079" cy="22775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6600" b="1" dirty="0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ENTENDA SUA</a:t>
            </a:r>
            <a:endParaRPr lang="pt-BR" sz="6600" b="1" dirty="0">
              <a:solidFill>
                <a:srgbClr val="000000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6600" b="1" dirty="0">
                <a:solidFill>
                  <a:srgbClr val="F40342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NECESSIDADE </a:t>
            </a:r>
            <a:endParaRPr lang="pt-BR" sz="6600" b="1" dirty="0">
              <a:latin typeface="Segoe UI Black" panose="020B0A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8FC918F2-1F00-EBEA-704A-C0971EFCC831}"/>
              </a:ext>
            </a:extLst>
          </p:cNvPr>
          <p:cNvSpPr/>
          <p:nvPr/>
        </p:nvSpPr>
        <p:spPr>
          <a:xfrm>
            <a:off x="7847096" y="5058729"/>
            <a:ext cx="936000" cy="10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90022111-3ED0-A9B0-5F57-E21B98A0325F}"/>
              </a:ext>
            </a:extLst>
          </p:cNvPr>
          <p:cNvSpPr/>
          <p:nvPr/>
        </p:nvSpPr>
        <p:spPr>
          <a:xfrm rot="5400000">
            <a:off x="1762581" y="3868405"/>
            <a:ext cx="936000" cy="10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A4F914A7-6C06-AC76-C0C4-4ADA378CD8CB}"/>
              </a:ext>
            </a:extLst>
          </p:cNvPr>
          <p:cNvSpPr/>
          <p:nvPr/>
        </p:nvSpPr>
        <p:spPr>
          <a:xfrm rot="5400000">
            <a:off x="-1742322" y="3319258"/>
            <a:ext cx="174625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2">
            <a:extLst>
              <a:ext uri="{FF2B5EF4-FFF2-40B4-BE49-F238E27FC236}">
                <a16:creationId xmlns:a16="http://schemas.microsoft.com/office/drawing/2014/main" id="{F67F2C98-5F7D-E2C8-1E3E-09F12FBB6D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 rot="10800000">
            <a:off x="10295810" y="881614"/>
            <a:ext cx="1895494" cy="5607771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BA661F21-11C0-1660-59D6-5C17CE10F7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804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" grpId="0"/>
      <p:bldP spid="18" grpId="0" animBg="1"/>
      <p:bldP spid="22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BCF03E58-3F96-02DD-4A2F-E67C9D69EACD}"/>
              </a:ext>
            </a:extLst>
          </p:cNvPr>
          <p:cNvSpPr/>
          <p:nvPr/>
        </p:nvSpPr>
        <p:spPr>
          <a:xfrm>
            <a:off x="5303611" y="669133"/>
            <a:ext cx="3103735" cy="5940088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8000" b="1">
                <a:solidFill>
                  <a:srgbClr val="FFCD38">
                    <a:alpha val="46257"/>
                  </a:srgbClr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2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012B7251-035A-EDC8-712B-ECB8A023D50D}"/>
              </a:ext>
            </a:extLst>
          </p:cNvPr>
          <p:cNvSpPr/>
          <p:nvPr/>
        </p:nvSpPr>
        <p:spPr>
          <a:xfrm>
            <a:off x="7109035" y="2211484"/>
            <a:ext cx="3103735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CICLO DA EMPATIA NA PRÁTICA</a:t>
            </a:r>
          </a:p>
        </p:txBody>
      </p:sp>
      <p:sp>
        <p:nvSpPr>
          <p:cNvPr id="9" name="CaixaDeTexto 2">
            <a:extLst>
              <a:ext uri="{FF2B5EF4-FFF2-40B4-BE49-F238E27FC236}">
                <a16:creationId xmlns:a16="http://schemas.microsoft.com/office/drawing/2014/main" id="{C57EBD38-4661-7D71-6D17-C62DD0961D0F}"/>
              </a:ext>
            </a:extLst>
          </p:cNvPr>
          <p:cNvSpPr txBox="1"/>
          <p:nvPr/>
        </p:nvSpPr>
        <p:spPr>
          <a:xfrm flipH="1">
            <a:off x="6723593" y="3837535"/>
            <a:ext cx="4289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3538" indent="-342900" algn="r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perguntas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pertinentes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CaixaDeTexto 3">
            <a:extLst>
              <a:ext uri="{FF2B5EF4-FFF2-40B4-BE49-F238E27FC236}">
                <a16:creationId xmlns:a16="http://schemas.microsoft.com/office/drawing/2014/main" id="{1113B3FD-C2BF-6367-8AB4-1EED54A4EFFE}"/>
              </a:ext>
            </a:extLst>
          </p:cNvPr>
          <p:cNvSpPr txBox="1"/>
          <p:nvPr/>
        </p:nvSpPr>
        <p:spPr>
          <a:xfrm flipH="1">
            <a:off x="6772098" y="4411982"/>
            <a:ext cx="42898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Escute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com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atenção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b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respostas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49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3" grpId="0"/>
      <p:bldP spid="2" grpId="0"/>
      <p:bldP spid="9" grpId="0"/>
      <p:bldP spid="10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908867" y="1634093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Entenda sua NECESSIDADE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5CF6D153-DE94-378F-35FD-FF77C96C9890}"/>
              </a:ext>
            </a:extLst>
          </p:cNvPr>
          <p:cNvSpPr txBox="1"/>
          <p:nvPr/>
        </p:nvSpPr>
        <p:spPr>
          <a:xfrm>
            <a:off x="2065593" y="3763767"/>
            <a:ext cx="36137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1218438">
              <a:buFont typeface="Arial" panose="020B0604020202020204" pitchFamily="34" charset="0"/>
              <a:buChar char="•"/>
              <a:defRPr/>
            </a:pP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 hora de fechar a venda.</a:t>
            </a: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DAFF5D6F-743D-71D8-05C9-E87E29CD89D4}"/>
              </a:ext>
            </a:extLst>
          </p:cNvPr>
          <p:cNvSpPr txBox="1"/>
          <p:nvPr/>
        </p:nvSpPr>
        <p:spPr>
          <a:xfrm>
            <a:off x="2046627" y="4240070"/>
            <a:ext cx="310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1218438">
              <a:buFont typeface="Arial" panose="020B0604020202020204" pitchFamily="34" charset="0"/>
              <a:buChar char="•"/>
              <a:defRPr/>
            </a:pP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Clientes que falam de outros assuntos. </a:t>
            </a: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EBFC836C-E4EA-C8AE-C035-64D81C58BF4A}"/>
              </a:ext>
            </a:extLst>
          </p:cNvPr>
          <p:cNvSpPr txBox="1"/>
          <p:nvPr/>
        </p:nvSpPr>
        <p:spPr>
          <a:xfrm>
            <a:off x="2040837" y="4973371"/>
            <a:ext cx="3768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1218438"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gerar dúvidas e focar no fechamento da venda.</a:t>
            </a: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6686D8B9-7919-186C-6102-25B9F505A60C}"/>
              </a:ext>
            </a:extLst>
          </p:cNvPr>
          <p:cNvSpPr txBox="1"/>
          <p:nvPr/>
        </p:nvSpPr>
        <p:spPr>
          <a:xfrm>
            <a:off x="6352053" y="3743558"/>
            <a:ext cx="39191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1218438">
              <a:buFont typeface="Arial" panose="020B0604020202020204" pitchFamily="34" charset="0"/>
              <a:buChar char="•"/>
              <a:defRPr/>
            </a:pP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Estimula a fala do cliente </a:t>
            </a:r>
            <a:b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descobre suas necessidades.</a:t>
            </a: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4C908F29-32A3-FF22-A29A-76554519067B}"/>
              </a:ext>
            </a:extLst>
          </p:cNvPr>
          <p:cNvSpPr txBox="1"/>
          <p:nvPr/>
        </p:nvSpPr>
        <p:spPr>
          <a:xfrm>
            <a:off x="6352053" y="4488696"/>
            <a:ext cx="46176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1218438"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Gera relacionamento com o cliente.</a:t>
            </a: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CDB205B6-6264-9338-EDC6-3202946DB4AD}"/>
              </a:ext>
            </a:extLst>
          </p:cNvPr>
          <p:cNvSpPr txBox="1"/>
          <p:nvPr/>
        </p:nvSpPr>
        <p:spPr>
          <a:xfrm>
            <a:off x="6381974" y="4924240"/>
            <a:ext cx="3525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1218438">
              <a:buFont typeface="Arial" panose="020B0604020202020204" pitchFamily="34" charset="0"/>
              <a:buChar char="•"/>
              <a:defRPr/>
            </a:pP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Entende o perfil de consumo do cliente. 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224E49D1-B9C5-4CBF-4921-A0661CFC36D1}"/>
              </a:ext>
            </a:extLst>
          </p:cNvPr>
          <p:cNvSpPr txBox="1"/>
          <p:nvPr/>
        </p:nvSpPr>
        <p:spPr>
          <a:xfrm>
            <a:off x="6381974" y="5667560"/>
            <a:ext cx="3081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1218438">
              <a:buFont typeface="Arial" panose="020B0604020202020204" pitchFamily="34" charset="0"/>
              <a:buChar char="•"/>
              <a:defRPr/>
            </a:pP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Foca na venda e contorna objeções. </a:t>
            </a:r>
          </a:p>
        </p:txBody>
      </p:sp>
      <p:sp>
        <p:nvSpPr>
          <p:cNvPr id="41" name="Retângulo: Cantos Diagonais Recortados 22">
            <a:extLst>
              <a:ext uri="{FF2B5EF4-FFF2-40B4-BE49-F238E27FC236}">
                <a16:creationId xmlns:a16="http://schemas.microsoft.com/office/drawing/2014/main" id="{850FC587-3223-D585-5C92-A1F051B9C98C}"/>
              </a:ext>
            </a:extLst>
          </p:cNvPr>
          <p:cNvSpPr/>
          <p:nvPr/>
        </p:nvSpPr>
        <p:spPr>
          <a:xfrm>
            <a:off x="1983960" y="2837627"/>
            <a:ext cx="3768264" cy="776298"/>
          </a:xfrm>
          <a:prstGeom prst="rect">
            <a:avLst/>
          </a:prstGeom>
          <a:solidFill>
            <a:srgbClr val="BD920E">
              <a:alpha val="69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182563" defTabSz="685343">
              <a:spcBef>
                <a:spcPct val="0"/>
              </a:spcBef>
              <a:defRPr/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FECHADAS</a:t>
            </a:r>
          </a:p>
          <a:p>
            <a:pPr marL="182563" defTabSz="685343">
              <a:spcBef>
                <a:spcPct val="0"/>
              </a:spcBef>
              <a:defRPr/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DECIDIR</a:t>
            </a:r>
          </a:p>
        </p:txBody>
      </p:sp>
      <p:sp>
        <p:nvSpPr>
          <p:cNvPr id="42" name="Retângulo: Cantos Diagonais Recortados 34">
            <a:extLst>
              <a:ext uri="{FF2B5EF4-FFF2-40B4-BE49-F238E27FC236}">
                <a16:creationId xmlns:a16="http://schemas.microsoft.com/office/drawing/2014/main" id="{A30F00CF-F265-33D1-3C60-40530BACC27C}"/>
              </a:ext>
            </a:extLst>
          </p:cNvPr>
          <p:cNvSpPr/>
          <p:nvPr/>
        </p:nvSpPr>
        <p:spPr>
          <a:xfrm>
            <a:off x="6352053" y="2837627"/>
            <a:ext cx="3768264" cy="776298"/>
          </a:xfrm>
          <a:prstGeom prst="rect">
            <a:avLst/>
          </a:prstGeom>
          <a:solidFill>
            <a:srgbClr val="BD920E">
              <a:alpha val="69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182563" defTabSz="685343">
              <a:spcBef>
                <a:spcPct val="0"/>
              </a:spcBef>
              <a:defRPr/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ABERTAS</a:t>
            </a:r>
          </a:p>
          <a:p>
            <a:pPr marL="182563" defTabSz="685343">
              <a:spcBef>
                <a:spcPct val="0"/>
              </a:spcBef>
              <a:defRPr/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DESCOBRIR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295D9554-6624-FF50-CD29-ABF0B311D8F1}"/>
              </a:ext>
            </a:extLst>
          </p:cNvPr>
          <p:cNvSpPr/>
          <p:nvPr/>
        </p:nvSpPr>
        <p:spPr>
          <a:xfrm>
            <a:off x="3181196" y="2125281"/>
            <a:ext cx="53238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Existem dois tipos de perguntas!</a:t>
            </a:r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36088F74-B300-DBB3-359F-4207462BD9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27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 animBg="1"/>
      <p:bldP spid="42" grpId="0" animBg="1"/>
      <p:bldP spid="2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908867" y="1634093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VENDAS CONSULTIVAS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2FBC7B1E-83AA-01AB-77DE-9E9FB02C9E6B}"/>
              </a:ext>
            </a:extLst>
          </p:cNvPr>
          <p:cNvSpPr txBox="1"/>
          <p:nvPr/>
        </p:nvSpPr>
        <p:spPr>
          <a:xfrm>
            <a:off x="1186635" y="3569909"/>
            <a:ext cx="2648616" cy="954107"/>
          </a:xfrm>
          <a:prstGeom prst="rect">
            <a:avLst/>
          </a:prstGeom>
          <a:solidFill>
            <a:srgbClr val="BD920E">
              <a:alpha val="69000"/>
            </a:srgbClr>
          </a:solidFill>
        </p:spPr>
        <p:txBody>
          <a:bodyPr wrap="square" lIns="0" rtlCol="0">
            <a:spAutoFit/>
          </a:bodyPr>
          <a:lstStyle/>
          <a:p>
            <a:pPr marL="193675" indent="17463">
              <a:spcBef>
                <a:spcPts val="600"/>
              </a:spcBef>
              <a:spcAft>
                <a:spcPts val="600"/>
              </a:spcAft>
            </a:pPr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PERGUNTAS S.I.C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214F074F-6B39-0A6B-94E1-2CA9672CEEEF}"/>
              </a:ext>
            </a:extLst>
          </p:cNvPr>
          <p:cNvSpPr txBox="1"/>
          <p:nvPr/>
        </p:nvSpPr>
        <p:spPr>
          <a:xfrm>
            <a:off x="4900292" y="1651367"/>
            <a:ext cx="2391415" cy="523220"/>
          </a:xfrm>
          <a:prstGeom prst="rect">
            <a:avLst/>
          </a:prstGeom>
          <a:solidFill>
            <a:srgbClr val="F40342">
              <a:alpha val="66163"/>
            </a:srgbClr>
          </a:solidFill>
        </p:spPr>
        <p:txBody>
          <a:bodyPr wrap="square" lIns="0" rtlCol="0">
            <a:spAutoFit/>
          </a:bodyPr>
          <a:lstStyle/>
          <a:p>
            <a:pPr marL="280988">
              <a:spcBef>
                <a:spcPts val="600"/>
              </a:spcBef>
              <a:spcAft>
                <a:spcPts val="600"/>
              </a:spcAft>
            </a:pP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SITUAÇÃO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41233F94-797F-958E-A21D-B4ACC81ECFF5}"/>
              </a:ext>
            </a:extLst>
          </p:cNvPr>
          <p:cNvSpPr txBox="1"/>
          <p:nvPr/>
        </p:nvSpPr>
        <p:spPr>
          <a:xfrm>
            <a:off x="4936445" y="2311498"/>
            <a:ext cx="5139884" cy="2092881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que servem: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fazer o cliente falar e obter o máximo de informação possível;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Detectar oportunidades;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Detectar necessidades do cliente.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C1431694-8801-ACE3-D410-6526612C1B5C}"/>
              </a:ext>
            </a:extLst>
          </p:cNvPr>
          <p:cNvSpPr txBox="1"/>
          <p:nvPr/>
        </p:nvSpPr>
        <p:spPr>
          <a:xfrm>
            <a:off x="4936445" y="4541290"/>
            <a:ext cx="4626897" cy="1785104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usar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Introduzindo-as com um “como”, “onde”, “por que”, “quando”, “o que”, “fale-me”, “conte-me”, “qual sua opinião”, “quantas pessoas”.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CE379DB0-3A4D-AF00-26EF-BDC32BFC6F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51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 animBg="1"/>
      <p:bldP spid="25" grpId="0" animBg="1"/>
      <p:bldP spid="26" grpId="0"/>
      <p:bldP spid="2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923520" y="1634093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VENDAS CONSULTIVAS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2FBC7B1E-83AA-01AB-77DE-9E9FB02C9E6B}"/>
              </a:ext>
            </a:extLst>
          </p:cNvPr>
          <p:cNvSpPr txBox="1"/>
          <p:nvPr/>
        </p:nvSpPr>
        <p:spPr>
          <a:xfrm>
            <a:off x="1186635" y="3569909"/>
            <a:ext cx="2648616" cy="954107"/>
          </a:xfrm>
          <a:prstGeom prst="rect">
            <a:avLst/>
          </a:prstGeom>
          <a:solidFill>
            <a:srgbClr val="BD920E">
              <a:alpha val="69000"/>
            </a:srgbClr>
          </a:solidFill>
        </p:spPr>
        <p:txBody>
          <a:bodyPr wrap="square" lIns="0" rtlCol="0">
            <a:spAutoFit/>
          </a:bodyPr>
          <a:lstStyle/>
          <a:p>
            <a:pPr marL="193675" indent="17463">
              <a:spcBef>
                <a:spcPts val="600"/>
              </a:spcBef>
              <a:spcAft>
                <a:spcPts val="600"/>
              </a:spcAft>
            </a:pPr>
            <a:r>
              <a:rPr lang="pt-BR" sz="28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PERGUNTAS S.I.C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214F074F-6B39-0A6B-94E1-2CA9672CEEEF}"/>
              </a:ext>
            </a:extLst>
          </p:cNvPr>
          <p:cNvSpPr txBox="1"/>
          <p:nvPr/>
        </p:nvSpPr>
        <p:spPr>
          <a:xfrm>
            <a:off x="4900292" y="1651367"/>
            <a:ext cx="2827284" cy="523220"/>
          </a:xfrm>
          <a:prstGeom prst="rect">
            <a:avLst/>
          </a:prstGeom>
          <a:solidFill>
            <a:srgbClr val="F40342">
              <a:alpha val="66163"/>
            </a:srgbClr>
          </a:solidFill>
        </p:spPr>
        <p:txBody>
          <a:bodyPr wrap="square" lIns="0" rtlCol="0">
            <a:spAutoFit/>
          </a:bodyPr>
          <a:lstStyle/>
          <a:p>
            <a:pPr marL="280988">
              <a:spcBef>
                <a:spcPts val="600"/>
              </a:spcBef>
              <a:spcAft>
                <a:spcPts val="600"/>
              </a:spcAft>
            </a:pPr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INFLUÊNCIA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41233F94-797F-958E-A21D-B4ACC81ECFF5}"/>
              </a:ext>
            </a:extLst>
          </p:cNvPr>
          <p:cNvSpPr txBox="1"/>
          <p:nvPr/>
        </p:nvSpPr>
        <p:spPr>
          <a:xfrm>
            <a:off x="4936445" y="2311498"/>
            <a:ext cx="5139884" cy="1785104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que servem: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Estimular necessidades do cliente;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Gerar interesse;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Conquistar cumplicidade do cliente.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C1431694-8801-ACE3-D410-6526612C1B5C}"/>
              </a:ext>
            </a:extLst>
          </p:cNvPr>
          <p:cNvSpPr txBox="1"/>
          <p:nvPr/>
        </p:nvSpPr>
        <p:spPr>
          <a:xfrm>
            <a:off x="4936445" y="4239317"/>
            <a:ext cx="6068920" cy="2092881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usar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Iniciando a pergunta com “interessa”, “gosta”, “é verdade que”, “os especialistas dizem que… o que você acha”, “sabia que a tendência é que clientes como você” e “o que você vai fazer para melhorar…”, “você está satisfeito(a) com…”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C4F16183-70BF-1F04-7F7D-72D0C6DD1D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58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/>
      <p:bldP spid="27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923520" y="1634093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VENDAS CONSULTIVAS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2FBC7B1E-83AA-01AB-77DE-9E9FB02C9E6B}"/>
              </a:ext>
            </a:extLst>
          </p:cNvPr>
          <p:cNvSpPr txBox="1"/>
          <p:nvPr/>
        </p:nvSpPr>
        <p:spPr>
          <a:xfrm>
            <a:off x="1186635" y="3569909"/>
            <a:ext cx="2648616" cy="954107"/>
          </a:xfrm>
          <a:prstGeom prst="rect">
            <a:avLst/>
          </a:prstGeom>
          <a:solidFill>
            <a:srgbClr val="BD920E">
              <a:alpha val="69000"/>
            </a:srgbClr>
          </a:solidFill>
        </p:spPr>
        <p:txBody>
          <a:bodyPr wrap="square" lIns="0" rtlCol="0">
            <a:spAutoFit/>
          </a:bodyPr>
          <a:lstStyle/>
          <a:p>
            <a:pPr marL="193675" indent="17463">
              <a:spcBef>
                <a:spcPts val="600"/>
              </a:spcBef>
              <a:spcAft>
                <a:spcPts val="600"/>
              </a:spcAft>
            </a:pPr>
            <a:r>
              <a:rPr lang="pt-BR" sz="28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PERGUNTAS S.I.C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C4F16183-70BF-1F04-7F7D-72D0C6DD1D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BF0AF3EE-226B-3F45-2E01-7EBAB1BE3E58}"/>
              </a:ext>
            </a:extLst>
          </p:cNvPr>
          <p:cNvSpPr txBox="1"/>
          <p:nvPr/>
        </p:nvSpPr>
        <p:spPr>
          <a:xfrm>
            <a:off x="4900291" y="1651367"/>
            <a:ext cx="3239661" cy="523220"/>
          </a:xfrm>
          <a:prstGeom prst="rect">
            <a:avLst/>
          </a:prstGeom>
          <a:solidFill>
            <a:srgbClr val="F40342">
              <a:alpha val="66163"/>
            </a:srgbClr>
          </a:solidFill>
        </p:spPr>
        <p:txBody>
          <a:bodyPr wrap="square" lIns="0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0988">
              <a:spcBef>
                <a:spcPts val="600"/>
              </a:spcBef>
              <a:spcAft>
                <a:spcPts val="600"/>
              </a:spcAft>
            </a:pPr>
            <a:r>
              <a:rPr lang="pt-BR" sz="28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CONFIRMAÇÃO</a:t>
            </a: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62050E25-1608-B699-952F-3DA65121DB54}"/>
              </a:ext>
            </a:extLst>
          </p:cNvPr>
          <p:cNvSpPr txBox="1"/>
          <p:nvPr/>
        </p:nvSpPr>
        <p:spPr>
          <a:xfrm>
            <a:off x="4936445" y="2311498"/>
            <a:ext cx="6502520" cy="1938992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que servem: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confirmar informações e necessidades;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transformar oportunidades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necessidades;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obter alternativas durante a conversa.</a:t>
            </a:r>
          </a:p>
        </p:txBody>
      </p:sp>
      <p:sp>
        <p:nvSpPr>
          <p:cNvPr id="6" name="CaixaDeTexto 3">
            <a:extLst>
              <a:ext uri="{FF2B5EF4-FFF2-40B4-BE49-F238E27FC236}">
                <a16:creationId xmlns:a16="http://schemas.microsoft.com/office/drawing/2014/main" id="{D3239FB3-1110-C3DA-39B8-0C7B1E7360F5}"/>
              </a:ext>
            </a:extLst>
          </p:cNvPr>
          <p:cNvSpPr txBox="1"/>
          <p:nvPr/>
        </p:nvSpPr>
        <p:spPr>
          <a:xfrm>
            <a:off x="4936444" y="4404379"/>
            <a:ext cx="6502519" cy="1785104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Como usar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forma direta, o cliente responde com um “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sim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” ou com um “</a:t>
            </a:r>
            <a:r>
              <a:rPr lang="pt-BR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”, ou responderá a uma pergunta com duas alternativas.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Sempre que a pergunta começar com um 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verbo, esta será fechada.</a:t>
            </a:r>
          </a:p>
        </p:txBody>
      </p:sp>
    </p:spTree>
    <p:extLst>
      <p:ext uri="{BB962C8B-B14F-4D97-AF65-F5344CB8AC3E}">
        <p14:creationId xmlns:p14="http://schemas.microsoft.com/office/powerpoint/2010/main" val="2716936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6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864905" y="1634093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VENDAS CONSULTIVAS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3C1E493A-7D72-09BF-08DA-6F26869DADA7}"/>
              </a:ext>
            </a:extLst>
          </p:cNvPr>
          <p:cNvSpPr txBox="1"/>
          <p:nvPr/>
        </p:nvSpPr>
        <p:spPr>
          <a:xfrm>
            <a:off x="824700" y="2105895"/>
            <a:ext cx="3107753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SITUAÇÃO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34D27D96-1185-1E6D-97AD-1FF392BD1640}"/>
              </a:ext>
            </a:extLst>
          </p:cNvPr>
          <p:cNvSpPr txBox="1"/>
          <p:nvPr/>
        </p:nvSpPr>
        <p:spPr>
          <a:xfrm>
            <a:off x="830614" y="2506005"/>
            <a:ext cx="3107753" cy="360098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Quantas pessoas moram com você? Mora sozinho(a)?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Quais são os canais/programas/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apresentadores preferidos?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Onde é seu principal canal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acesso a conteúdo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(na TV, no computador,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 celular, no tablet)?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quê usa a internet?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 fale sobre a importância da velocidade da internet para você (e/ou sua família)?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C7D08BC-F28B-6E29-9ACE-2F777E071FD0}"/>
              </a:ext>
            </a:extLst>
          </p:cNvPr>
          <p:cNvSpPr txBox="1"/>
          <p:nvPr/>
        </p:nvSpPr>
        <p:spPr>
          <a:xfrm>
            <a:off x="4349351" y="2092237"/>
            <a:ext cx="3032937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INFLUÊNCIA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9C46CBB6-A395-299C-39F3-92A6E83F4C82}"/>
              </a:ext>
            </a:extLst>
          </p:cNvPr>
          <p:cNvSpPr txBox="1"/>
          <p:nvPr/>
        </p:nvSpPr>
        <p:spPr>
          <a:xfrm>
            <a:off x="4334774" y="2483619"/>
            <a:ext cx="3101051" cy="3770263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Seria interessante ter mais conteúdos para curtir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séries e filmes?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importante ter conteúdos infantis, como o…?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Segundo especialistas, uma velocidade de 250 MB na banda larga é o ideal para pessoas que estudam / trabalham em home office. Seria interessante para você?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Gostaria de ficar mais tempo com a família, curtir os filhos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levar diversão para todos?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CAEC567-B31E-D776-2C22-D76663CA7F55}"/>
              </a:ext>
            </a:extLst>
          </p:cNvPr>
          <p:cNvSpPr txBox="1"/>
          <p:nvPr/>
        </p:nvSpPr>
        <p:spPr>
          <a:xfrm>
            <a:off x="7850161" y="2092237"/>
            <a:ext cx="3714358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CONFIRMAÇÃO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7105AA0F-CCC2-61FF-B991-1D66967B6B1D}"/>
              </a:ext>
            </a:extLst>
          </p:cNvPr>
          <p:cNvSpPr txBox="1"/>
          <p:nvPr/>
        </p:nvSpPr>
        <p:spPr>
          <a:xfrm>
            <a:off x="7835582" y="2483619"/>
            <a:ext cx="3909773" cy="3524042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Então podemos inserir o pacote de filmes Telecine e HBO para curtir mais séries e filmes?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Sua opção é pelo pacote mais completo com conteúdos de esportes, com ESPN, Fox Esportes, EI e Sportv?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Vamos fechar a velocidade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250MB no </a:t>
            </a:r>
            <a:r>
              <a:rPr lang="pt-BR" sz="16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Multi</a:t>
            </a: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 mais benefícios na TV,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fixo e celular?</a:t>
            </a:r>
          </a:p>
          <a:p>
            <a:pPr marL="252000" indent="-252000"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  <a:buFont typeface="Arial" panose="020B0604020202020204" pitchFamily="34" charset="0"/>
              <a:buChar char="•"/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Confirmando Sr.(a) Cliente, seu pacote de benefícios contém os produtos 1, 2 e 3, pelo valor de R$ XXX. Confirmado?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62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1" grpId="0" animBg="1"/>
      <p:bldP spid="12" grpId="0"/>
      <p:bldP spid="13" grpId="0" animBg="1"/>
      <p:bldP spid="1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864905" y="1634093"/>
            <a:ext cx="4353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VENDAS CONSULTIVAS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A8198906-A470-0FD7-725E-DFFC3418DEAF}"/>
              </a:ext>
            </a:extLst>
          </p:cNvPr>
          <p:cNvSpPr txBox="1"/>
          <p:nvPr/>
        </p:nvSpPr>
        <p:spPr>
          <a:xfrm>
            <a:off x="2229030" y="2576116"/>
            <a:ext cx="38943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6363" lvl="0" algn="r" defTabSz="456351">
              <a:defRPr/>
            </a:pPr>
            <a:r>
              <a:rPr lang="pt-BR" sz="4000" b="1" dirty="0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PERGUNTE!</a:t>
            </a: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C638854F-4096-2208-9D8C-5E33419E88DA}"/>
              </a:ext>
            </a:extLst>
          </p:cNvPr>
          <p:cNvSpPr txBox="1"/>
          <p:nvPr/>
        </p:nvSpPr>
        <p:spPr>
          <a:xfrm>
            <a:off x="694849" y="3288287"/>
            <a:ext cx="54208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463" lvl="1" algn="r" defTabSz="1218438">
              <a:spcBef>
                <a:spcPct val="0"/>
              </a:spcBef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PERGUNTE SEM MEDO! 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VOCÊ FAZ PERGUNTAS CORRETAMENTE E SABE OUVIR AS RESPOSTAS,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RESULTADO É UMA VENDA.</a:t>
            </a:r>
            <a:endParaRPr lang="pt-BR" sz="2400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5119366" y="4265992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19" name="Imagem 20" descr="Tela de celular com imagem de mulher olhando para o lado&#10;&#10;Descrição gerada automaticamente">
            <a:extLst>
              <a:ext uri="{FF2B5EF4-FFF2-40B4-BE49-F238E27FC236}">
                <a16:creationId xmlns:a16="http://schemas.microsoft.com/office/drawing/2014/main" id="{75DC605A-2D5E-A108-5B9F-F4924CAEB2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3249" y="1898826"/>
            <a:ext cx="5560290" cy="3868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93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8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864904" y="1634093"/>
            <a:ext cx="64502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VENDAS CONSULTIVAS – </a:t>
            </a: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Fazer perguntas</a:t>
            </a:r>
          </a:p>
        </p:txBody>
      </p:sp>
      <p:sp>
        <p:nvSpPr>
          <p:cNvPr id="15" name="Oval 5">
            <a:extLst>
              <a:ext uri="{FF2B5EF4-FFF2-40B4-BE49-F238E27FC236}">
                <a16:creationId xmlns:a16="http://schemas.microsoft.com/office/drawing/2014/main" id="{2884D432-EFEB-F21A-329F-E1247E54F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4922" y="3192749"/>
            <a:ext cx="2088283" cy="2310244"/>
          </a:xfrm>
          <a:prstGeom prst="round2DiagRect">
            <a:avLst>
              <a:gd name="adj1" fmla="val 0"/>
              <a:gd name="adj2" fmla="val 0"/>
            </a:avLst>
          </a:prstGeom>
          <a:noFill/>
          <a:ln w="28575">
            <a:solidFill>
              <a:srgbClr val="BD920E"/>
            </a:solidFill>
            <a:prstDash val="solid"/>
          </a:ln>
          <a:effectLst/>
        </p:spPr>
        <p:txBody>
          <a:bodyPr wrap="none" lIns="0" tIns="0" rIns="0" bIns="0" anchor="ctr"/>
          <a:lstStyle/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Detectar 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oportunidades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 de negócio 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com o Cliente.</a:t>
            </a:r>
          </a:p>
        </p:txBody>
      </p:sp>
      <p:sp>
        <p:nvSpPr>
          <p:cNvPr id="16" name="Oval 7">
            <a:extLst>
              <a:ext uri="{FF2B5EF4-FFF2-40B4-BE49-F238E27FC236}">
                <a16:creationId xmlns:a16="http://schemas.microsoft.com/office/drawing/2014/main" id="{B14EA1FE-6889-3A38-ED00-CB0519237C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7839" y="3192749"/>
            <a:ext cx="2114465" cy="2310244"/>
          </a:xfrm>
          <a:prstGeom prst="round2DiagRect">
            <a:avLst>
              <a:gd name="adj1" fmla="val 0"/>
              <a:gd name="adj2" fmla="val 0"/>
            </a:avLst>
          </a:prstGeom>
          <a:noFill/>
          <a:ln w="28575">
            <a:solidFill>
              <a:srgbClr val="BD920E"/>
            </a:solidFill>
            <a:prstDash val="solid"/>
          </a:ln>
          <a:effectLst/>
        </p:spPr>
        <p:txBody>
          <a:bodyPr wrap="square" lIns="0" tIns="0" rIns="0" bIns="0" anchor="ctr"/>
          <a:lstStyle/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Determinar </a:t>
            </a:r>
            <a:b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produto e serviços que se ajustam</a:t>
            </a:r>
            <a:b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às necessidades</a:t>
            </a:r>
            <a:b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do Cliente.</a:t>
            </a:r>
          </a:p>
        </p:txBody>
      </p:sp>
      <p:sp>
        <p:nvSpPr>
          <p:cNvPr id="17" name="Oval 8">
            <a:extLst>
              <a:ext uri="{FF2B5EF4-FFF2-40B4-BE49-F238E27FC236}">
                <a16:creationId xmlns:a16="http://schemas.microsoft.com/office/drawing/2014/main" id="{9C9513B3-9151-CD8B-4CFA-D398D2BE48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48145" y="3192749"/>
            <a:ext cx="2166067" cy="2310244"/>
          </a:xfrm>
          <a:prstGeom prst="round2DiagRect">
            <a:avLst>
              <a:gd name="adj1" fmla="val 0"/>
              <a:gd name="adj2" fmla="val 0"/>
            </a:avLst>
          </a:prstGeom>
          <a:noFill/>
          <a:ln w="28575">
            <a:solidFill>
              <a:srgbClr val="BD920E"/>
            </a:solidFill>
            <a:prstDash val="solid"/>
          </a:ln>
          <a:effectLst/>
        </p:spPr>
        <p:txBody>
          <a:bodyPr lIns="0" tIns="0" rIns="0" bIns="0" anchor="ctr"/>
          <a:lstStyle/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Personalizar a oferta 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de produtos 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e serviços.</a:t>
            </a:r>
          </a:p>
        </p:txBody>
      </p:sp>
      <p:sp>
        <p:nvSpPr>
          <p:cNvPr id="21" name="Oval 6">
            <a:extLst>
              <a:ext uri="{FF2B5EF4-FFF2-40B4-BE49-F238E27FC236}">
                <a16:creationId xmlns:a16="http://schemas.microsoft.com/office/drawing/2014/main" id="{9DA55FA3-2820-CD0E-4ADC-3A982A25D0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2079" y="3192749"/>
            <a:ext cx="2109326" cy="2310244"/>
          </a:xfrm>
          <a:prstGeom prst="round2DiagRect">
            <a:avLst>
              <a:gd name="adj1" fmla="val 0"/>
              <a:gd name="adj2" fmla="val 0"/>
            </a:avLst>
          </a:prstGeom>
          <a:noFill/>
          <a:ln w="28575">
            <a:solidFill>
              <a:srgbClr val="BD920E"/>
            </a:solidFill>
            <a:prstDash val="solid"/>
          </a:ln>
          <a:effectLst/>
        </p:spPr>
        <p:txBody>
          <a:bodyPr wrap="none" lIns="0" tIns="0" rIns="0" bIns="0" anchor="ctr"/>
          <a:lstStyle/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Transformar 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oportunidades 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em necessidades.</a:t>
            </a:r>
          </a:p>
        </p:txBody>
      </p:sp>
      <p:sp>
        <p:nvSpPr>
          <p:cNvPr id="19" name="AutoShape 4">
            <a:extLst>
              <a:ext uri="{FF2B5EF4-FFF2-40B4-BE49-F238E27FC236}">
                <a16:creationId xmlns:a16="http://schemas.microsoft.com/office/drawing/2014/main" id="{68B90D4D-3422-06EB-31D7-D01572808D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4922" y="2701195"/>
            <a:ext cx="8829290" cy="491554"/>
          </a:xfrm>
          <a:prstGeom prst="roundRect">
            <a:avLst>
              <a:gd name="adj" fmla="val 0"/>
            </a:avLst>
          </a:prstGeom>
          <a:solidFill>
            <a:srgbClr val="BD920E">
              <a:alpha val="66000"/>
            </a:srgbClr>
          </a:solidFill>
          <a:ln w="28575">
            <a:solidFill>
              <a:srgbClr val="BD920E"/>
            </a:solidFill>
          </a:ln>
          <a:effectLst/>
        </p:spPr>
        <p:txBody>
          <a:bodyPr lIns="103873" tIns="51937" rIns="103873" bIns="51937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PERGUNTAR PARA…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C301256C-9B0D-2E07-CED0-5FF3EA1E323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02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5" grpId="0" animBg="1"/>
      <p:bldP spid="16" grpId="0" animBg="1"/>
      <p:bldP spid="17" grpId="0" animBg="1"/>
      <p:bldP spid="21" grpId="0" animBg="1"/>
      <p:bldP spid="19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85105" y="3159837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ATIVIDADE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88084C75-4C38-C207-F094-D6C9ABA0DF48}"/>
              </a:ext>
            </a:extLst>
          </p:cNvPr>
          <p:cNvSpPr/>
          <p:nvPr/>
        </p:nvSpPr>
        <p:spPr>
          <a:xfrm rot="5400000">
            <a:off x="1974492" y="2459590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Google Shape;522;p19">
            <a:extLst>
              <a:ext uri="{FF2B5EF4-FFF2-40B4-BE49-F238E27FC236}">
                <a16:creationId xmlns:a16="http://schemas.microsoft.com/office/drawing/2014/main" id="{E1E30B7E-C590-D608-0D92-31C6E06DA737}"/>
              </a:ext>
            </a:extLst>
          </p:cNvPr>
          <p:cNvSpPr txBox="1"/>
          <p:nvPr/>
        </p:nvSpPr>
        <p:spPr>
          <a:xfrm flipH="1">
            <a:off x="5950636" y="2975323"/>
            <a:ext cx="4982298" cy="1015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6000" b="1" dirty="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PERGUNTAS</a:t>
            </a:r>
            <a:endParaRPr lang="pt-BR" sz="6000" b="1" dirty="0">
              <a:solidFill>
                <a:schemeClr val="bg1"/>
              </a:solidFill>
              <a:latin typeface="Segoe UI Black"/>
              <a:ea typeface="Segoe UI Black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96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Agrupar 5">
            <a:extLst>
              <a:ext uri="{FF2B5EF4-FFF2-40B4-BE49-F238E27FC236}">
                <a16:creationId xmlns:a16="http://schemas.microsoft.com/office/drawing/2014/main" id="{5E44F8E6-BAA1-BDE4-B99E-A99C1D197CA1}"/>
              </a:ext>
            </a:extLst>
          </p:cNvPr>
          <p:cNvGrpSpPr/>
          <p:nvPr/>
        </p:nvGrpSpPr>
        <p:grpSpPr>
          <a:xfrm>
            <a:off x="7184837" y="1464070"/>
            <a:ext cx="4200041" cy="1868140"/>
            <a:chOff x="7474857" y="1082651"/>
            <a:chExt cx="4200041" cy="1868140"/>
          </a:xfrm>
        </p:grpSpPr>
        <p:sp>
          <p:nvSpPr>
            <p:cNvPr id="7" name="Retângulo: Cantos Arredondados 25">
              <a:extLst>
                <a:ext uri="{FF2B5EF4-FFF2-40B4-BE49-F238E27FC236}">
                  <a16:creationId xmlns:a16="http://schemas.microsoft.com/office/drawing/2014/main" id="{E3E436D9-8572-FB67-CD72-5111495CC59F}"/>
                </a:ext>
              </a:extLst>
            </p:cNvPr>
            <p:cNvSpPr/>
            <p:nvPr/>
          </p:nvSpPr>
          <p:spPr>
            <a:xfrm>
              <a:off x="7474857" y="1082651"/>
              <a:ext cx="4200041" cy="1868140"/>
            </a:xfrm>
            <a:prstGeom prst="roundRect">
              <a:avLst>
                <a:gd name="adj" fmla="val 0"/>
              </a:avLst>
            </a:prstGeom>
            <a:solidFill>
              <a:srgbClr val="BD920E">
                <a:alpha val="69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8" name="TextBox 4">
              <a:extLst>
                <a:ext uri="{FF2B5EF4-FFF2-40B4-BE49-F238E27FC236}">
                  <a16:creationId xmlns:a16="http://schemas.microsoft.com/office/drawing/2014/main" id="{5E0FD7DC-5EA6-A1D1-57E4-C951491614B8}"/>
                </a:ext>
              </a:extLst>
            </p:cNvPr>
            <p:cNvSpPr txBox="1"/>
            <p:nvPr/>
          </p:nvSpPr>
          <p:spPr>
            <a:xfrm>
              <a:off x="8836370" y="1396651"/>
              <a:ext cx="2694213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Utilizando a ferramenta de Open </a:t>
              </a:r>
              <a:r>
                <a:rPr lang="pt-BR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Question</a:t>
              </a:r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, escreva no título o que quer que respondam.</a:t>
              </a:r>
            </a:p>
          </p:txBody>
        </p: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12C00206-7CD2-1D84-D5C9-53462FE56E42}"/>
              </a:ext>
            </a:extLst>
          </p:cNvPr>
          <p:cNvGrpSpPr/>
          <p:nvPr/>
        </p:nvGrpSpPr>
        <p:grpSpPr>
          <a:xfrm>
            <a:off x="552147" y="3987434"/>
            <a:ext cx="4613711" cy="2393011"/>
            <a:chOff x="358346" y="2547860"/>
            <a:chExt cx="4613711" cy="2393011"/>
          </a:xfrm>
        </p:grpSpPr>
        <p:sp>
          <p:nvSpPr>
            <p:cNvPr id="12" name="Retângulo: Cantos Arredondados 22">
              <a:extLst>
                <a:ext uri="{FF2B5EF4-FFF2-40B4-BE49-F238E27FC236}">
                  <a16:creationId xmlns:a16="http://schemas.microsoft.com/office/drawing/2014/main" id="{3CDB42E4-CA7D-60B2-B475-BD8E2F766989}"/>
                </a:ext>
              </a:extLst>
            </p:cNvPr>
            <p:cNvSpPr/>
            <p:nvPr/>
          </p:nvSpPr>
          <p:spPr>
            <a:xfrm>
              <a:off x="358346" y="2547860"/>
              <a:ext cx="4613711" cy="2393011"/>
            </a:xfrm>
            <a:prstGeom prst="roundRect">
              <a:avLst>
                <a:gd name="adj" fmla="val 0"/>
              </a:avLst>
            </a:prstGeom>
            <a:solidFill>
              <a:srgbClr val="BD920E">
                <a:alpha val="69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" name="TextBox 4">
              <a:extLst>
                <a:ext uri="{FF2B5EF4-FFF2-40B4-BE49-F238E27FC236}">
                  <a16:creationId xmlns:a16="http://schemas.microsoft.com/office/drawing/2014/main" id="{80E92655-91AD-7841-A0EA-B7C3946CD0F4}"/>
                </a:ext>
              </a:extLst>
            </p:cNvPr>
            <p:cNvSpPr txBox="1"/>
            <p:nvPr/>
          </p:nvSpPr>
          <p:spPr>
            <a:xfrm>
              <a:off x="587099" y="2750998"/>
              <a:ext cx="3047387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pt-BR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Peça para que os treinandos enviem quantas perguntas quiserem. Enquanto isso, compartilhe a sua tela da atividade para que todos vejam as respostas aparecendo.</a:t>
              </a:r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608ED071-1503-C328-BE0E-64CA1DF5E574}"/>
              </a:ext>
            </a:extLst>
          </p:cNvPr>
          <p:cNvGrpSpPr/>
          <p:nvPr/>
        </p:nvGrpSpPr>
        <p:grpSpPr>
          <a:xfrm>
            <a:off x="1204288" y="946718"/>
            <a:ext cx="7007383" cy="2693950"/>
            <a:chOff x="334352" y="461973"/>
            <a:chExt cx="7717700" cy="2967027"/>
          </a:xfrm>
        </p:grpSpPr>
        <p:pic>
          <p:nvPicPr>
            <p:cNvPr id="16" name="Imagem 15">
              <a:extLst>
                <a:ext uri="{FF2B5EF4-FFF2-40B4-BE49-F238E27FC236}">
                  <a16:creationId xmlns:a16="http://schemas.microsoft.com/office/drawing/2014/main" id="{1379F389-5686-B369-3C94-2761FDE58FB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4352" y="461973"/>
              <a:ext cx="7717700" cy="296702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45A47662-AF72-585E-34CE-25023A4E8D7F}"/>
                </a:ext>
              </a:extLst>
            </p:cNvPr>
            <p:cNvSpPr/>
            <p:nvPr/>
          </p:nvSpPr>
          <p:spPr>
            <a:xfrm>
              <a:off x="545765" y="1413684"/>
              <a:ext cx="7313445" cy="720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ts val="1400"/>
                </a:lnSpc>
              </a:pPr>
              <a:r>
                <a:rPr lang="pt-BR" sz="1600">
                  <a:solidFill>
                    <a:schemeClr val="tx1"/>
                  </a:solidFill>
                </a:rPr>
                <a:t>Envie exemplos de perguntas para: </a:t>
              </a:r>
            </a:p>
            <a:p>
              <a:pPr algn="ctr">
                <a:lnSpc>
                  <a:spcPts val="1400"/>
                </a:lnSpc>
              </a:pPr>
              <a:r>
                <a:rPr lang="pt-BR" sz="1600">
                  <a:solidFill>
                    <a:schemeClr val="tx1"/>
                  </a:solidFill>
                </a:rPr>
                <a:t>Conhecer o cliente e suas necessidades;</a:t>
              </a:r>
            </a:p>
            <a:p>
              <a:pPr algn="ctr">
                <a:lnSpc>
                  <a:spcPts val="1400"/>
                </a:lnSpc>
              </a:pPr>
              <a:r>
                <a:rPr lang="pt-BR" sz="1600">
                  <a:solidFill>
                    <a:schemeClr val="tx1"/>
                  </a:solidFill>
                </a:rPr>
                <a:t>Decidir o que ofertar ao cliente.</a:t>
              </a:r>
            </a:p>
          </p:txBody>
        </p: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E128FDD5-68A2-A79B-877E-3FD361B7B00F}"/>
              </a:ext>
            </a:extLst>
          </p:cNvPr>
          <p:cNvGrpSpPr/>
          <p:nvPr/>
        </p:nvGrpSpPr>
        <p:grpSpPr>
          <a:xfrm>
            <a:off x="3985322" y="4196328"/>
            <a:ext cx="7453344" cy="1868140"/>
            <a:chOff x="3593023" y="4169368"/>
            <a:chExt cx="7453344" cy="1868140"/>
          </a:xfrm>
        </p:grpSpPr>
        <p:pic>
          <p:nvPicPr>
            <p:cNvPr id="19" name="Imagem 18">
              <a:extLst>
                <a:ext uri="{FF2B5EF4-FFF2-40B4-BE49-F238E27FC236}">
                  <a16:creationId xmlns:a16="http://schemas.microsoft.com/office/drawing/2014/main" id="{39370E30-0CC3-346F-8707-D0AE75DA38A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858" t="11726" r="20335" b="46173"/>
            <a:stretch/>
          </p:blipFill>
          <p:spPr>
            <a:xfrm>
              <a:off x="3593023" y="4169368"/>
              <a:ext cx="7453344" cy="186814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20" name="Retângulo 19">
              <a:extLst>
                <a:ext uri="{FF2B5EF4-FFF2-40B4-BE49-F238E27FC236}">
                  <a16:creationId xmlns:a16="http://schemas.microsoft.com/office/drawing/2014/main" id="{B295367B-EA15-D5C4-B2C6-B1F35CD2DC39}"/>
                </a:ext>
              </a:extLst>
            </p:cNvPr>
            <p:cNvSpPr/>
            <p:nvPr/>
          </p:nvSpPr>
          <p:spPr>
            <a:xfrm>
              <a:off x="3733534" y="4260644"/>
              <a:ext cx="7312833" cy="74576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1600">
                  <a:solidFill>
                    <a:schemeClr val="tx1"/>
                  </a:solidFill>
                </a:rPr>
                <a:t>Envie exemplos de perguntas para:</a:t>
              </a:r>
            </a:p>
            <a:p>
              <a:pPr algn="ctr"/>
              <a:r>
                <a:rPr lang="pt-BR" sz="1600">
                  <a:solidFill>
                    <a:schemeClr val="tx1"/>
                  </a:solidFill>
                </a:rPr>
                <a:t>Conhecer o cliente e suas necessidades;</a:t>
              </a:r>
            </a:p>
            <a:p>
              <a:pPr algn="ctr"/>
              <a:r>
                <a:rPr lang="pt-BR" sz="1600">
                  <a:solidFill>
                    <a:schemeClr val="tx1"/>
                  </a:solidFill>
                </a:rPr>
                <a:t>Decidir o que ofertar ao cliente.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940690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85105" y="3159837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ATIVIDADE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88084C75-4C38-C207-F094-D6C9ABA0DF48}"/>
              </a:ext>
            </a:extLst>
          </p:cNvPr>
          <p:cNvSpPr/>
          <p:nvPr/>
        </p:nvSpPr>
        <p:spPr>
          <a:xfrm rot="5400000">
            <a:off x="1974492" y="2459590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187F75C-6D62-51B5-5878-B6C7C603B209}"/>
              </a:ext>
            </a:extLst>
          </p:cNvPr>
          <p:cNvSpPr txBox="1"/>
          <p:nvPr/>
        </p:nvSpPr>
        <p:spPr>
          <a:xfrm>
            <a:off x="6362962" y="1804943"/>
            <a:ext cx="3920608" cy="3742441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5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ENVIE EXEMPLOS DE PERGUNTAS PARA</a:t>
            </a:r>
            <a:r>
              <a:rPr lang="pt-BR" sz="25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:</a:t>
            </a:r>
          </a:p>
          <a:p>
            <a:pPr marL="358775" indent="-358775">
              <a:spcBef>
                <a:spcPts val="1800"/>
              </a:spcBef>
              <a:buClr>
                <a:schemeClr val="bg1"/>
              </a:buClr>
              <a:buFont typeface="+mj-lt"/>
              <a:buAutoNum type="arabicPeriod"/>
            </a:pPr>
            <a:r>
              <a:rPr lang="pt-BR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Conhecer o cliente </a:t>
            </a:r>
            <a:br>
              <a:rPr lang="pt-BR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suas necessidades;</a:t>
            </a:r>
          </a:p>
          <a:p>
            <a:pPr marL="358775" indent="-358775">
              <a:spcBef>
                <a:spcPts val="1800"/>
              </a:spcBef>
              <a:buClr>
                <a:schemeClr val="bg1"/>
              </a:buClr>
              <a:buFont typeface="+mj-lt"/>
              <a:buAutoNum type="arabicPeriod"/>
            </a:pPr>
            <a:r>
              <a:rPr lang="pt-BR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Decidir o que ofertar </a:t>
            </a:r>
            <a:br>
              <a:rPr lang="pt-BR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ao cliente.</a:t>
            </a:r>
          </a:p>
        </p:txBody>
      </p:sp>
    </p:spTree>
    <p:extLst>
      <p:ext uri="{BB962C8B-B14F-4D97-AF65-F5344CB8AC3E}">
        <p14:creationId xmlns:p14="http://schemas.microsoft.com/office/powerpoint/2010/main" val="3365224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2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E35F056A-0D95-EFC4-4535-B62970BBD24C}"/>
              </a:ext>
            </a:extLst>
          </p:cNvPr>
          <p:cNvSpPr txBox="1"/>
          <p:nvPr/>
        </p:nvSpPr>
        <p:spPr>
          <a:xfrm>
            <a:off x="909087" y="1218188"/>
            <a:ext cx="1976385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sz="2000" b="1">
                <a:latin typeface="Segoe UI Black"/>
                <a:ea typeface="Segoe UI Black"/>
                <a:cs typeface="Segoe UI"/>
              </a:rPr>
              <a:t>Sondagem</a:t>
            </a:r>
            <a:endParaRPr lang="pt-BR" sz="2000" b="1">
              <a:latin typeface="Segoe UI Black"/>
              <a:ea typeface="Segoe UI Black"/>
              <a:cs typeface="Segoe UI" panose="020B0502040204020203" pitchFamily="34" charset="0"/>
            </a:endParaRPr>
          </a:p>
        </p:txBody>
      </p:sp>
      <p:sp>
        <p:nvSpPr>
          <p:cNvPr id="5" name="CaixaDeTexto 2">
            <a:extLst>
              <a:ext uri="{FF2B5EF4-FFF2-40B4-BE49-F238E27FC236}">
                <a16:creationId xmlns:a16="http://schemas.microsoft.com/office/drawing/2014/main" id="{6EB5036F-516F-8049-472A-CA5D81F1F093}"/>
              </a:ext>
            </a:extLst>
          </p:cNvPr>
          <p:cNvSpPr txBox="1"/>
          <p:nvPr/>
        </p:nvSpPr>
        <p:spPr>
          <a:xfrm>
            <a:off x="740228" y="2982425"/>
            <a:ext cx="4940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 A DIFERENÇA ENTRE </a:t>
            </a:r>
            <a:r>
              <a:rPr lang="pt-BR" sz="3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OUVIR </a:t>
            </a:r>
            <a:r>
              <a:rPr lang="pt-BR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</a:t>
            </a:r>
            <a:r>
              <a:rPr lang="pt-BR" sz="3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ESCUTAR</a:t>
            </a:r>
            <a:r>
              <a:rPr lang="pt-BR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95FD43E9-8CEC-C4DA-529C-7D1442268798}"/>
              </a:ext>
            </a:extLst>
          </p:cNvPr>
          <p:cNvSpPr/>
          <p:nvPr/>
        </p:nvSpPr>
        <p:spPr>
          <a:xfrm rot="5400000">
            <a:off x="4683937" y="3968839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8" name="Imagem 20">
            <a:extLst>
              <a:ext uri="{FF2B5EF4-FFF2-40B4-BE49-F238E27FC236}">
                <a16:creationId xmlns:a16="http://schemas.microsoft.com/office/drawing/2014/main" id="{2A12333F-9422-39C3-FE42-7EA0D3F4CE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145"/>
          <a:stretch>
            <a:fillRect/>
          </a:stretch>
        </p:blipFill>
        <p:spPr>
          <a:xfrm>
            <a:off x="6096000" y="1416206"/>
            <a:ext cx="6097539" cy="4025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59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000F8E53-0138-397A-8BB6-EF15FE057D61}"/>
              </a:ext>
            </a:extLst>
          </p:cNvPr>
          <p:cNvSpPr txBox="1"/>
          <p:nvPr/>
        </p:nvSpPr>
        <p:spPr>
          <a:xfrm>
            <a:off x="5129350" y="2185132"/>
            <a:ext cx="5669280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Ouvir é um ato passivo e involuntário. Captamos sons ao nosso redor sem necessariamente prestar atenção neles.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F7C8001-45E3-54C8-23B4-9FBDFCC2280D}"/>
              </a:ext>
            </a:extLst>
          </p:cNvPr>
          <p:cNvSpPr txBox="1"/>
          <p:nvPr/>
        </p:nvSpPr>
        <p:spPr>
          <a:xfrm>
            <a:off x="5129350" y="4720528"/>
            <a:ext cx="5582193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Escutar é um ato ativo e intencional, que exige foco, atenção e interesse.</a:t>
            </a:r>
          </a:p>
        </p:txBody>
      </p:sp>
      <p:sp>
        <p:nvSpPr>
          <p:cNvPr id="2" name="Retângulo: Cantos Diagonais Recortados 34">
            <a:extLst>
              <a:ext uri="{FF2B5EF4-FFF2-40B4-BE49-F238E27FC236}">
                <a16:creationId xmlns:a16="http://schemas.microsoft.com/office/drawing/2014/main" id="{3D676F83-F9F7-E3BE-CBC6-73F87C4051CB}"/>
              </a:ext>
            </a:extLst>
          </p:cNvPr>
          <p:cNvSpPr/>
          <p:nvPr/>
        </p:nvSpPr>
        <p:spPr>
          <a:xfrm>
            <a:off x="4955178" y="4031318"/>
            <a:ext cx="3768264" cy="602846"/>
          </a:xfrm>
          <a:prstGeom prst="rect">
            <a:avLst/>
          </a:prstGeom>
          <a:solidFill>
            <a:srgbClr val="BD920E">
              <a:alpha val="69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182563" defTabSz="685343">
              <a:spcBef>
                <a:spcPct val="0"/>
              </a:spcBef>
              <a:defRPr/>
            </a:pPr>
            <a:r>
              <a:rPr lang="pt-BR" sz="25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ESCUTAR</a:t>
            </a:r>
          </a:p>
        </p:txBody>
      </p:sp>
      <p:sp>
        <p:nvSpPr>
          <p:cNvPr id="4" name="Retângulo: Cantos Diagonais Recortados 34">
            <a:extLst>
              <a:ext uri="{FF2B5EF4-FFF2-40B4-BE49-F238E27FC236}">
                <a16:creationId xmlns:a16="http://schemas.microsoft.com/office/drawing/2014/main" id="{0869B083-88AA-1221-8BAF-0F3FDD3A9C98}"/>
              </a:ext>
            </a:extLst>
          </p:cNvPr>
          <p:cNvSpPr/>
          <p:nvPr/>
        </p:nvSpPr>
        <p:spPr>
          <a:xfrm>
            <a:off x="4955178" y="1495922"/>
            <a:ext cx="3768264" cy="602846"/>
          </a:xfrm>
          <a:prstGeom prst="rect">
            <a:avLst/>
          </a:prstGeom>
          <a:solidFill>
            <a:srgbClr val="BD920E">
              <a:alpha val="69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Ins="288000" rtlCol="0" anchor="ctr">
            <a:noAutofit/>
          </a:bodyPr>
          <a:lstStyle/>
          <a:p>
            <a:pPr marL="182563" defTabSz="685343">
              <a:spcBef>
                <a:spcPct val="0"/>
              </a:spcBef>
              <a:defRPr/>
            </a:pPr>
            <a:r>
              <a:rPr lang="pt-BR" sz="25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OUVIR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1728C853-3F97-F819-D0D0-22F984F2BC13}"/>
              </a:ext>
            </a:extLst>
          </p:cNvPr>
          <p:cNvSpPr txBox="1"/>
          <p:nvPr/>
        </p:nvSpPr>
        <p:spPr>
          <a:xfrm>
            <a:off x="1280160" y="2812014"/>
            <a:ext cx="26845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1200"/>
              </a:spcBef>
            </a:pP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SONDAGEM</a:t>
            </a:r>
          </a:p>
        </p:txBody>
      </p:sp>
      <p:cxnSp>
        <p:nvCxnSpPr>
          <p:cNvPr id="9" name="Conector: Angulado 8">
            <a:extLst>
              <a:ext uri="{FF2B5EF4-FFF2-40B4-BE49-F238E27FC236}">
                <a16:creationId xmlns:a16="http://schemas.microsoft.com/office/drawing/2014/main" id="{41BBBD29-85BF-4969-7F46-BBCE93EAC18B}"/>
              </a:ext>
            </a:extLst>
          </p:cNvPr>
          <p:cNvCxnSpPr>
            <a:cxnSpLocks/>
            <a:stCxn id="7" idx="0"/>
            <a:endCxn id="4" idx="1"/>
          </p:cNvCxnSpPr>
          <p:nvPr/>
        </p:nvCxnSpPr>
        <p:spPr>
          <a:xfrm rot="5400000" flipH="1" flipV="1">
            <a:off x="3281468" y="1138304"/>
            <a:ext cx="1014669" cy="2332752"/>
          </a:xfrm>
          <a:prstGeom prst="bentConnector2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: Angulado 10">
            <a:extLst>
              <a:ext uri="{FF2B5EF4-FFF2-40B4-BE49-F238E27FC236}">
                <a16:creationId xmlns:a16="http://schemas.microsoft.com/office/drawing/2014/main" id="{BBE94E22-E638-BE3D-1313-F2E0030A9A9F}"/>
              </a:ext>
            </a:extLst>
          </p:cNvPr>
          <p:cNvCxnSpPr>
            <a:cxnSpLocks/>
            <a:stCxn id="7" idx="2"/>
            <a:endCxn id="2" idx="1"/>
          </p:cNvCxnSpPr>
          <p:nvPr/>
        </p:nvCxnSpPr>
        <p:spPr>
          <a:xfrm rot="16200000" flipH="1">
            <a:off x="3320826" y="2698389"/>
            <a:ext cx="935952" cy="2332752"/>
          </a:xfrm>
          <a:prstGeom prst="bentConnector2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151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 animBg="1"/>
      <p:bldP spid="4" grpId="0" animBg="1"/>
      <p:bldP spid="7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5210944" y="4511981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CaixaDeTexto 1">
            <a:extLst>
              <a:ext uri="{FF2B5EF4-FFF2-40B4-BE49-F238E27FC236}">
                <a16:creationId xmlns:a16="http://schemas.microsoft.com/office/drawing/2014/main" id="{217B0D88-746F-ED73-BA93-689BBDBD14FA}"/>
              </a:ext>
            </a:extLst>
          </p:cNvPr>
          <p:cNvSpPr txBox="1"/>
          <p:nvPr/>
        </p:nvSpPr>
        <p:spPr>
          <a:xfrm>
            <a:off x="787150" y="4467969"/>
            <a:ext cx="54208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1200"/>
              </a:spcBef>
            </a:pP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Escutar envolve </a:t>
            </a: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atenção!</a:t>
            </a:r>
          </a:p>
        </p:txBody>
      </p:sp>
      <p:sp>
        <p:nvSpPr>
          <p:cNvPr id="7" name="CaixaDeTexto 2">
            <a:extLst>
              <a:ext uri="{FF2B5EF4-FFF2-40B4-BE49-F238E27FC236}">
                <a16:creationId xmlns:a16="http://schemas.microsoft.com/office/drawing/2014/main" id="{6049D1A7-8EFB-DA14-36B9-8A23771DF4C1}"/>
              </a:ext>
            </a:extLst>
          </p:cNvPr>
          <p:cNvSpPr txBox="1"/>
          <p:nvPr/>
        </p:nvSpPr>
        <p:spPr>
          <a:xfrm>
            <a:off x="1360038" y="2391063"/>
            <a:ext cx="4847959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sondar é necessário </a:t>
            </a:r>
            <a:r>
              <a:rPr lang="pt-BR" sz="2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escutar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!</a:t>
            </a:r>
          </a:p>
          <a:p>
            <a:pPr algn="r">
              <a:spcBef>
                <a:spcPts val="900"/>
              </a:spcBef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Muito mais do que, simplesmente, utilizar o sentido da audição.</a:t>
            </a:r>
          </a:p>
          <a:p>
            <a:pPr algn="r">
              <a:spcBef>
                <a:spcPts val="900"/>
              </a:spcBef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 </a:t>
            </a:r>
            <a:r>
              <a:rPr lang="pt-BR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fala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você </a:t>
            </a:r>
            <a:r>
              <a:rPr lang="pt-BR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escuta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pt-BR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entende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o que é dito e mostra que se </a:t>
            </a:r>
            <a:r>
              <a:rPr lang="pt-BR" sz="20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interessa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!</a:t>
            </a:r>
          </a:p>
          <a:p>
            <a:pPr marL="17463" lvl="1" algn="r" defTabSz="1218438">
              <a:spcBef>
                <a:spcPct val="0"/>
              </a:spcBef>
              <a:defRPr/>
            </a:pP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1" name="Imagem 11" descr="Homem de terno e gravata com bandeira ao fundo&#10;&#10;Descrição gerada automaticamente">
            <a:extLst>
              <a:ext uri="{FF2B5EF4-FFF2-40B4-BE49-F238E27FC236}">
                <a16:creationId xmlns:a16="http://schemas.microsoft.com/office/drawing/2014/main" id="{0811E1DA-D015-79B5-863B-E4CAE91DB2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767" y="2137851"/>
            <a:ext cx="5301342" cy="3485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536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6" grpId="0"/>
      <p:bldP spid="7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5210944" y="4511981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CF74848A-9DD4-D9E5-4A87-9F252778C8F0}"/>
              </a:ext>
            </a:extLst>
          </p:cNvPr>
          <p:cNvSpPr txBox="1"/>
          <p:nvPr/>
        </p:nvSpPr>
        <p:spPr>
          <a:xfrm>
            <a:off x="738405" y="2524902"/>
            <a:ext cx="54208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1200"/>
              </a:spcBef>
            </a:pP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ESCUTE ATIVAMENTE</a:t>
            </a: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9ECAB3D8-B7B1-B77D-E317-17B362B88FF1}"/>
              </a:ext>
            </a:extLst>
          </p:cNvPr>
          <p:cNvSpPr txBox="1"/>
          <p:nvPr/>
        </p:nvSpPr>
        <p:spPr>
          <a:xfrm>
            <a:off x="1074833" y="3264408"/>
            <a:ext cx="508442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lvl="0" algn="r">
              <a:spcBef>
                <a:spcPts val="1200"/>
              </a:spcBef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Entenda a necessidade do cliente e ajude-o a resolver. Tenha atitude! </a:t>
            </a:r>
          </a:p>
          <a:p>
            <a:pPr marL="180975" lvl="0" algn="r">
              <a:spcBef>
                <a:spcPts val="1200"/>
              </a:spcBef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Preste atenção no que o cliente fala e demonstre sempre interesse.</a:t>
            </a:r>
          </a:p>
        </p:txBody>
      </p:sp>
      <p:pic>
        <p:nvPicPr>
          <p:cNvPr id="12" name="Imagem 12">
            <a:extLst>
              <a:ext uri="{FF2B5EF4-FFF2-40B4-BE49-F238E27FC236}">
                <a16:creationId xmlns:a16="http://schemas.microsoft.com/office/drawing/2014/main" id="{B1F93328-3C31-7E2C-2931-B3F2145EDB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4890" y="2029047"/>
            <a:ext cx="5340220" cy="3546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56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969ED7DE-09F8-9CE2-6D9B-D17B3E4EEF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16DBF797-2969-8039-DB4B-CFD19281EC47}"/>
              </a:ext>
            </a:extLst>
          </p:cNvPr>
          <p:cNvSpPr/>
          <p:nvPr/>
        </p:nvSpPr>
        <p:spPr>
          <a:xfrm rot="5400000">
            <a:off x="5210944" y="4511981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2">
            <a:extLst>
              <a:ext uri="{FF2B5EF4-FFF2-40B4-BE49-F238E27FC236}">
                <a16:creationId xmlns:a16="http://schemas.microsoft.com/office/drawing/2014/main" id="{69F5358D-D744-5C1E-F7BE-F4494EBE73DA}"/>
              </a:ext>
            </a:extLst>
          </p:cNvPr>
          <p:cNvSpPr txBox="1"/>
          <p:nvPr/>
        </p:nvSpPr>
        <p:spPr>
          <a:xfrm>
            <a:off x="792480" y="2741894"/>
            <a:ext cx="536677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lvl="0" algn="r">
              <a:spcBef>
                <a:spcPts val="1200"/>
              </a:spcBef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ouvir 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captar sons e escutar é prestar atenção,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escutar ativamente 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se conectar genuinamente com o outro, demonstrando interesse real pelo que está sendo dito.</a:t>
            </a:r>
          </a:p>
        </p:txBody>
      </p:sp>
      <p:pic>
        <p:nvPicPr>
          <p:cNvPr id="10" name="Imagem 12">
            <a:extLst>
              <a:ext uri="{FF2B5EF4-FFF2-40B4-BE49-F238E27FC236}">
                <a16:creationId xmlns:a16="http://schemas.microsoft.com/office/drawing/2014/main" id="{4F020186-9736-9647-ABC7-910E25F1ECB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49" t="2063" r="12777" b="2134"/>
          <a:stretch>
            <a:fillRect/>
          </a:stretch>
        </p:blipFill>
        <p:spPr>
          <a:xfrm>
            <a:off x="6644640" y="1953989"/>
            <a:ext cx="5547360" cy="3539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61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áfico 1">
            <a:extLst>
              <a:ext uri="{FF2B5EF4-FFF2-40B4-BE49-F238E27FC236}">
                <a16:creationId xmlns:a16="http://schemas.microsoft.com/office/drawing/2014/main" id="{61FC351A-77FE-AB17-880A-9651274C5B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A12D71AC-250E-6E5D-F2A6-E506C9FEADC6}"/>
              </a:ext>
            </a:extLst>
          </p:cNvPr>
          <p:cNvSpPr/>
          <p:nvPr/>
        </p:nvSpPr>
        <p:spPr>
          <a:xfrm rot="5400000">
            <a:off x="5210944" y="4511981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2">
            <a:extLst>
              <a:ext uri="{FF2B5EF4-FFF2-40B4-BE49-F238E27FC236}">
                <a16:creationId xmlns:a16="http://schemas.microsoft.com/office/drawing/2014/main" id="{8623A7BF-6E73-5D06-8772-84BF0109A761}"/>
              </a:ext>
            </a:extLst>
          </p:cNvPr>
          <p:cNvSpPr txBox="1"/>
          <p:nvPr/>
        </p:nvSpPr>
        <p:spPr>
          <a:xfrm>
            <a:off x="1027611" y="2632767"/>
            <a:ext cx="51316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lvl="0" algn="r">
              <a:spcBef>
                <a:spcPts val="1200"/>
              </a:spcBef>
              <a:defRPr/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Escutar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ativamente envolve manter uma postura aberta e o contato visual, sempre apresentando sinais de que você está acompanhando (como acenos, perguntas e respostas construtivas). </a:t>
            </a:r>
          </a:p>
        </p:txBody>
      </p:sp>
      <p:pic>
        <p:nvPicPr>
          <p:cNvPr id="10" name="Imagem 12">
            <a:extLst>
              <a:ext uri="{FF2B5EF4-FFF2-40B4-BE49-F238E27FC236}">
                <a16:creationId xmlns:a16="http://schemas.microsoft.com/office/drawing/2014/main" id="{755D286A-DAE7-995C-2D65-9A6E6665BBB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68626" y="2029047"/>
            <a:ext cx="5312747" cy="3546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98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5227331" y="4135078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CaixaDeTexto 1">
            <a:extLst>
              <a:ext uri="{FF2B5EF4-FFF2-40B4-BE49-F238E27FC236}">
                <a16:creationId xmlns:a16="http://schemas.microsoft.com/office/drawing/2014/main" id="{83EB05CA-1866-D049-674D-DC56B9FC8C9A}"/>
              </a:ext>
            </a:extLst>
          </p:cNvPr>
          <p:cNvSpPr txBox="1"/>
          <p:nvPr/>
        </p:nvSpPr>
        <p:spPr>
          <a:xfrm>
            <a:off x="909087" y="2605674"/>
            <a:ext cx="52409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3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Agora vamos ver um vídeo sobre a importância de estar atento para realmente entender o que o outro diz!</a:t>
            </a:r>
          </a:p>
        </p:txBody>
      </p:sp>
      <p:pic>
        <p:nvPicPr>
          <p:cNvPr id="10" name="Imagem 10">
            <a:extLst>
              <a:ext uri="{FF2B5EF4-FFF2-40B4-BE49-F238E27FC236}">
                <a16:creationId xmlns:a16="http://schemas.microsoft.com/office/drawing/2014/main" id="{3A45E972-6D50-CE05-DFDD-54C0A4C428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2985" b="198"/>
          <a:stretch/>
        </p:blipFill>
        <p:spPr>
          <a:xfrm>
            <a:off x="6797367" y="1670477"/>
            <a:ext cx="5395669" cy="4131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427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6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ala que eu não te escuto">
            <a:hlinkClick r:id="" action="ppaction://media"/>
            <a:extLst>
              <a:ext uri="{FF2B5EF4-FFF2-40B4-BE49-F238E27FC236}">
                <a16:creationId xmlns:a16="http://schemas.microsoft.com/office/drawing/2014/main" id="{6BD5A08C-99B5-0162-7658-B4A12D16FB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2113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334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3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F485FF8E-0806-DDA1-AAC5-BF22660084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631" r="7385"/>
          <a:stretch/>
        </p:blipFill>
        <p:spPr>
          <a:xfrm>
            <a:off x="6987065" y="1720960"/>
            <a:ext cx="4179091" cy="4095558"/>
          </a:xfrm>
          <a:prstGeom prst="ellipse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360528" y="1891249"/>
            <a:ext cx="174625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80C56F76-02B2-F0BB-2D38-37F345817D8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7" name="Agrupar 6">
            <a:extLst>
              <a:ext uri="{FF2B5EF4-FFF2-40B4-BE49-F238E27FC236}">
                <a16:creationId xmlns:a16="http://schemas.microsoft.com/office/drawing/2014/main" id="{BFCAE2E6-E110-CA7F-2555-DE3F9E5E4234}"/>
              </a:ext>
            </a:extLst>
          </p:cNvPr>
          <p:cNvGrpSpPr/>
          <p:nvPr/>
        </p:nvGrpSpPr>
        <p:grpSpPr>
          <a:xfrm rot="3257991">
            <a:off x="6123351" y="889491"/>
            <a:ext cx="5714064" cy="5758496"/>
            <a:chOff x="639910" y="1436821"/>
            <a:chExt cx="9569330" cy="9569330"/>
          </a:xfrm>
        </p:grpSpPr>
        <p:sp>
          <p:nvSpPr>
            <p:cNvPr id="8" name="Oval 14">
              <a:extLst>
                <a:ext uri="{FF2B5EF4-FFF2-40B4-BE49-F238E27FC236}">
                  <a16:creationId xmlns:a16="http://schemas.microsoft.com/office/drawing/2014/main" id="{F1E3DCBB-4586-6233-F63B-10E05C5C5760}"/>
                </a:ext>
              </a:extLst>
            </p:cNvPr>
            <p:cNvSpPr/>
            <p:nvPr/>
          </p:nvSpPr>
          <p:spPr>
            <a:xfrm>
              <a:off x="639910" y="1436821"/>
              <a:ext cx="9569330" cy="9569330"/>
            </a:xfrm>
            <a:prstGeom prst="ellipse">
              <a:avLst/>
            </a:prstGeom>
            <a:noFill/>
            <a:ln w="12700">
              <a:gradFill flip="none" rotWithShape="1">
                <a:gsLst>
                  <a:gs pos="0">
                    <a:srgbClr val="BD920E"/>
                  </a:gs>
                  <a:gs pos="8000">
                    <a:srgbClr val="8A6B15"/>
                  </a:gs>
                  <a:gs pos="34000">
                    <a:srgbClr val="151415"/>
                  </a:gs>
                  <a:gs pos="73000">
                    <a:srgbClr val="6B540E"/>
                  </a:gs>
                  <a:gs pos="91000">
                    <a:srgbClr val="BD920E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9" name="Oval 21">
              <a:extLst>
                <a:ext uri="{FF2B5EF4-FFF2-40B4-BE49-F238E27FC236}">
                  <a16:creationId xmlns:a16="http://schemas.microsoft.com/office/drawing/2014/main" id="{A0E59A1F-6355-EBDB-3C42-B12D90AB7E66}"/>
                </a:ext>
              </a:extLst>
            </p:cNvPr>
            <p:cNvSpPr/>
            <p:nvPr/>
          </p:nvSpPr>
          <p:spPr>
            <a:xfrm>
              <a:off x="1150298" y="1947209"/>
              <a:ext cx="8548554" cy="8548554"/>
            </a:xfrm>
            <a:prstGeom prst="ellipse">
              <a:avLst/>
            </a:prstGeom>
            <a:noFill/>
            <a:ln w="12700">
              <a:gradFill flip="none" rotWithShape="1">
                <a:gsLst>
                  <a:gs pos="0">
                    <a:srgbClr val="BD920E"/>
                  </a:gs>
                  <a:gs pos="8000">
                    <a:srgbClr val="8A6B15"/>
                  </a:gs>
                  <a:gs pos="34000">
                    <a:srgbClr val="151415"/>
                  </a:gs>
                  <a:gs pos="73000">
                    <a:srgbClr val="6B540E"/>
                  </a:gs>
                  <a:gs pos="91000">
                    <a:srgbClr val="BD920E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7" name="Oval 22">
              <a:extLst>
                <a:ext uri="{FF2B5EF4-FFF2-40B4-BE49-F238E27FC236}">
                  <a16:creationId xmlns:a16="http://schemas.microsoft.com/office/drawing/2014/main" id="{E3A5102B-A4D0-243B-B9B1-0EEC19D27D25}"/>
                </a:ext>
              </a:extLst>
            </p:cNvPr>
            <p:cNvSpPr/>
            <p:nvPr/>
          </p:nvSpPr>
          <p:spPr>
            <a:xfrm>
              <a:off x="1893331" y="2563158"/>
              <a:ext cx="7193037" cy="7193037"/>
            </a:xfrm>
            <a:prstGeom prst="ellipse">
              <a:avLst/>
            </a:prstGeom>
            <a:noFill/>
            <a:ln w="12700">
              <a:gradFill flip="none" rotWithShape="1">
                <a:gsLst>
                  <a:gs pos="0">
                    <a:srgbClr val="BD920E"/>
                  </a:gs>
                  <a:gs pos="8000">
                    <a:srgbClr val="8A6B15"/>
                  </a:gs>
                  <a:gs pos="34000">
                    <a:srgbClr val="151415"/>
                  </a:gs>
                  <a:gs pos="73000">
                    <a:srgbClr val="6B540E"/>
                  </a:gs>
                  <a:gs pos="91000">
                    <a:srgbClr val="BD920E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21" name="Oval 23">
              <a:extLst>
                <a:ext uri="{FF2B5EF4-FFF2-40B4-BE49-F238E27FC236}">
                  <a16:creationId xmlns:a16="http://schemas.microsoft.com/office/drawing/2014/main" id="{EC6020A0-EA48-C129-04C1-DB0F3EB11306}"/>
                </a:ext>
              </a:extLst>
            </p:cNvPr>
            <p:cNvSpPr/>
            <p:nvPr/>
          </p:nvSpPr>
          <p:spPr>
            <a:xfrm>
              <a:off x="2496966" y="3206898"/>
              <a:ext cx="5976566" cy="5976566"/>
            </a:xfrm>
            <a:prstGeom prst="ellipse">
              <a:avLst/>
            </a:prstGeom>
            <a:noFill/>
            <a:ln w="12700">
              <a:gradFill flip="none" rotWithShape="1">
                <a:gsLst>
                  <a:gs pos="0">
                    <a:srgbClr val="BD920E"/>
                  </a:gs>
                  <a:gs pos="8000">
                    <a:srgbClr val="8A6B15"/>
                  </a:gs>
                  <a:gs pos="34000">
                    <a:srgbClr val="151415"/>
                  </a:gs>
                  <a:gs pos="73000">
                    <a:srgbClr val="6B540E"/>
                  </a:gs>
                  <a:gs pos="91000">
                    <a:srgbClr val="BD920E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sp>
        <p:nvSpPr>
          <p:cNvPr id="3" name="CaixaDeTexto 1">
            <a:extLst>
              <a:ext uri="{FF2B5EF4-FFF2-40B4-BE49-F238E27FC236}">
                <a16:creationId xmlns:a16="http://schemas.microsoft.com/office/drawing/2014/main" id="{AFAA47C6-28F6-AE95-0E45-117ADE46FD3B}"/>
              </a:ext>
            </a:extLst>
          </p:cNvPr>
          <p:cNvSpPr txBox="1"/>
          <p:nvPr/>
        </p:nvSpPr>
        <p:spPr>
          <a:xfrm>
            <a:off x="1451434" y="2386978"/>
            <a:ext cx="48354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NÃO BASTA SÓ OUVIR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9872180F-53FF-2600-D40A-8DE282935B7A}"/>
              </a:ext>
            </a:extLst>
          </p:cNvPr>
          <p:cNvSpPr/>
          <p:nvPr/>
        </p:nvSpPr>
        <p:spPr>
          <a:xfrm>
            <a:off x="1405809" y="3202945"/>
            <a:ext cx="4243836" cy="21441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defTabSz="1218438">
              <a:spcBef>
                <a:spcPts val="1599"/>
              </a:spcBef>
              <a:defRPr/>
            </a:pP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fala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fala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…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você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ouve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mas…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toma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nenhuma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atitude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respeito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das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necessidades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do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cliente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 marL="19050" lvl="0" defTabSz="1218438">
              <a:spcBef>
                <a:spcPts val="1599"/>
              </a:spcBef>
              <a:defRPr/>
            </a:pPr>
            <a:endParaRPr lang="pt-BR" sz="2400" dirty="0">
              <a:solidFill>
                <a:schemeClr val="bg1"/>
              </a:solidFill>
              <a:latin typeface="Segoe UI" panose="020B0502040204020203" pitchFamily="34" charset="0"/>
              <a:ea typeface="Arial Unicode MS" pitchFamily="34" charset="-128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9068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3" grpId="0"/>
      <p:bldP spid="12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9">
            <a:extLst>
              <a:ext uri="{FF2B5EF4-FFF2-40B4-BE49-F238E27FC236}">
                <a16:creationId xmlns:a16="http://schemas.microsoft.com/office/drawing/2014/main" id="{2449EE57-9BF4-1AEE-1A49-734E3A5EC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9278" y="1856962"/>
            <a:ext cx="3925077" cy="3859422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360528" y="1891249"/>
            <a:ext cx="174625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Gráfico 3">
            <a:extLst>
              <a:ext uri="{FF2B5EF4-FFF2-40B4-BE49-F238E27FC236}">
                <a16:creationId xmlns:a16="http://schemas.microsoft.com/office/drawing/2014/main" id="{80C56F76-02B2-F0BB-2D38-37F345817D8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grpSp>
        <p:nvGrpSpPr>
          <p:cNvPr id="7" name="Agrupar 6">
            <a:extLst>
              <a:ext uri="{FF2B5EF4-FFF2-40B4-BE49-F238E27FC236}">
                <a16:creationId xmlns:a16="http://schemas.microsoft.com/office/drawing/2014/main" id="{BFCAE2E6-E110-CA7F-2555-DE3F9E5E4234}"/>
              </a:ext>
            </a:extLst>
          </p:cNvPr>
          <p:cNvGrpSpPr/>
          <p:nvPr/>
        </p:nvGrpSpPr>
        <p:grpSpPr>
          <a:xfrm rot="3257991">
            <a:off x="6116598" y="868942"/>
            <a:ext cx="5790435" cy="5835461"/>
            <a:chOff x="639910" y="1436821"/>
            <a:chExt cx="9569330" cy="9569330"/>
          </a:xfrm>
        </p:grpSpPr>
        <p:sp>
          <p:nvSpPr>
            <p:cNvPr id="8" name="Oval 14">
              <a:extLst>
                <a:ext uri="{FF2B5EF4-FFF2-40B4-BE49-F238E27FC236}">
                  <a16:creationId xmlns:a16="http://schemas.microsoft.com/office/drawing/2014/main" id="{F1E3DCBB-4586-6233-F63B-10E05C5C5760}"/>
                </a:ext>
              </a:extLst>
            </p:cNvPr>
            <p:cNvSpPr/>
            <p:nvPr/>
          </p:nvSpPr>
          <p:spPr>
            <a:xfrm>
              <a:off x="639910" y="1436821"/>
              <a:ext cx="9569330" cy="9569330"/>
            </a:xfrm>
            <a:prstGeom prst="ellipse">
              <a:avLst/>
            </a:prstGeom>
            <a:noFill/>
            <a:ln w="12700">
              <a:gradFill flip="none" rotWithShape="1">
                <a:gsLst>
                  <a:gs pos="0">
                    <a:srgbClr val="BD920E"/>
                  </a:gs>
                  <a:gs pos="8000">
                    <a:srgbClr val="8A6B15"/>
                  </a:gs>
                  <a:gs pos="34000">
                    <a:srgbClr val="151415"/>
                  </a:gs>
                  <a:gs pos="73000">
                    <a:srgbClr val="6B540E"/>
                  </a:gs>
                  <a:gs pos="91000">
                    <a:srgbClr val="BD920E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9" name="Oval 21">
              <a:extLst>
                <a:ext uri="{FF2B5EF4-FFF2-40B4-BE49-F238E27FC236}">
                  <a16:creationId xmlns:a16="http://schemas.microsoft.com/office/drawing/2014/main" id="{A0E59A1F-6355-EBDB-3C42-B12D90AB7E66}"/>
                </a:ext>
              </a:extLst>
            </p:cNvPr>
            <p:cNvSpPr/>
            <p:nvPr/>
          </p:nvSpPr>
          <p:spPr>
            <a:xfrm>
              <a:off x="1150298" y="1947209"/>
              <a:ext cx="8548554" cy="8548554"/>
            </a:xfrm>
            <a:prstGeom prst="ellipse">
              <a:avLst/>
            </a:prstGeom>
            <a:noFill/>
            <a:ln w="12700">
              <a:gradFill flip="none" rotWithShape="1">
                <a:gsLst>
                  <a:gs pos="0">
                    <a:srgbClr val="BD920E"/>
                  </a:gs>
                  <a:gs pos="8000">
                    <a:srgbClr val="8A6B15"/>
                  </a:gs>
                  <a:gs pos="34000">
                    <a:srgbClr val="151415"/>
                  </a:gs>
                  <a:gs pos="73000">
                    <a:srgbClr val="6B540E"/>
                  </a:gs>
                  <a:gs pos="91000">
                    <a:srgbClr val="BD920E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17" name="Oval 22">
              <a:extLst>
                <a:ext uri="{FF2B5EF4-FFF2-40B4-BE49-F238E27FC236}">
                  <a16:creationId xmlns:a16="http://schemas.microsoft.com/office/drawing/2014/main" id="{E3A5102B-A4D0-243B-B9B1-0EEC19D27D25}"/>
                </a:ext>
              </a:extLst>
            </p:cNvPr>
            <p:cNvSpPr/>
            <p:nvPr/>
          </p:nvSpPr>
          <p:spPr>
            <a:xfrm>
              <a:off x="1893331" y="2563158"/>
              <a:ext cx="7193037" cy="7193037"/>
            </a:xfrm>
            <a:prstGeom prst="ellipse">
              <a:avLst/>
            </a:prstGeom>
            <a:noFill/>
            <a:ln w="12700">
              <a:gradFill flip="none" rotWithShape="1">
                <a:gsLst>
                  <a:gs pos="0">
                    <a:srgbClr val="BD920E"/>
                  </a:gs>
                  <a:gs pos="8000">
                    <a:srgbClr val="8A6B15"/>
                  </a:gs>
                  <a:gs pos="34000">
                    <a:srgbClr val="151415"/>
                  </a:gs>
                  <a:gs pos="73000">
                    <a:srgbClr val="6B540E"/>
                  </a:gs>
                  <a:gs pos="91000">
                    <a:srgbClr val="BD920E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21" name="Oval 23">
              <a:extLst>
                <a:ext uri="{FF2B5EF4-FFF2-40B4-BE49-F238E27FC236}">
                  <a16:creationId xmlns:a16="http://schemas.microsoft.com/office/drawing/2014/main" id="{EC6020A0-EA48-C129-04C1-DB0F3EB11306}"/>
                </a:ext>
              </a:extLst>
            </p:cNvPr>
            <p:cNvSpPr/>
            <p:nvPr/>
          </p:nvSpPr>
          <p:spPr>
            <a:xfrm>
              <a:off x="2496966" y="3206898"/>
              <a:ext cx="5976566" cy="5976566"/>
            </a:xfrm>
            <a:prstGeom prst="ellipse">
              <a:avLst/>
            </a:prstGeom>
            <a:noFill/>
            <a:ln w="12700">
              <a:gradFill flip="none" rotWithShape="1">
                <a:gsLst>
                  <a:gs pos="0">
                    <a:srgbClr val="BD920E"/>
                  </a:gs>
                  <a:gs pos="8000">
                    <a:srgbClr val="8A6B15"/>
                  </a:gs>
                  <a:gs pos="34000">
                    <a:srgbClr val="151415"/>
                  </a:gs>
                  <a:gs pos="73000">
                    <a:srgbClr val="6B540E"/>
                  </a:gs>
                  <a:gs pos="91000">
                    <a:srgbClr val="BD920E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sp>
        <p:nvSpPr>
          <p:cNvPr id="3" name="CaixaDeTexto 1">
            <a:extLst>
              <a:ext uri="{FF2B5EF4-FFF2-40B4-BE49-F238E27FC236}">
                <a16:creationId xmlns:a16="http://schemas.microsoft.com/office/drawing/2014/main" id="{AFAA47C6-28F6-AE95-0E45-117ADE46FD3B}"/>
              </a:ext>
            </a:extLst>
          </p:cNvPr>
          <p:cNvSpPr txBox="1"/>
          <p:nvPr/>
        </p:nvSpPr>
        <p:spPr>
          <a:xfrm>
            <a:off x="1451434" y="2386978"/>
            <a:ext cx="4485998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200" b="1" dirty="0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VOCÊ DEVE ESCUTAR ATIVAMENTE</a:t>
            </a: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9872180F-53FF-2600-D40A-8DE282935B7A}"/>
              </a:ext>
            </a:extLst>
          </p:cNvPr>
          <p:cNvSpPr/>
          <p:nvPr/>
        </p:nvSpPr>
        <p:spPr>
          <a:xfrm>
            <a:off x="1390258" y="3591721"/>
            <a:ext cx="4108233" cy="193899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defTabSz="1218438">
              <a:spcBef>
                <a:spcPts val="1599"/>
              </a:spcBef>
              <a:defRPr/>
            </a:pP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É simples e </a:t>
            </a: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importante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 para </a:t>
            </a:r>
            <a:b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o </a:t>
            </a: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seu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crescimento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como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b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Executivo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 e </a:t>
            </a: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capturar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b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informações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 entre </a:t>
            </a: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linhas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b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para </a:t>
            </a: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gerar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/>
                <a:cs typeface="Segoe UI"/>
              </a:rPr>
              <a:t>venda</a:t>
            </a:r>
            <a:r>
              <a:rPr lang="en-US" sz="2400" dirty="0">
                <a:solidFill>
                  <a:schemeClr val="bg1"/>
                </a:solidFill>
                <a:latin typeface="Segoe UI"/>
                <a:cs typeface="Segoe UI"/>
              </a:rPr>
              <a:t>!</a:t>
            </a:r>
            <a:endParaRPr lang="pt-BR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4175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3" grpId="0"/>
      <p:bldP spid="12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aixaDeTexto 16">
            <a:extLst>
              <a:ext uri="{FF2B5EF4-FFF2-40B4-BE49-F238E27FC236}">
                <a16:creationId xmlns:a16="http://schemas.microsoft.com/office/drawing/2014/main" id="{B89CDE75-CEA9-B7D7-6B3E-E2A3881E1840}"/>
              </a:ext>
            </a:extLst>
          </p:cNvPr>
          <p:cNvSpPr txBox="1"/>
          <p:nvPr/>
        </p:nvSpPr>
        <p:spPr>
          <a:xfrm>
            <a:off x="601050" y="3187868"/>
            <a:ext cx="351325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Trabalhar a </a:t>
            </a: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argumentação</a:t>
            </a: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oferecendo o </a:t>
            </a: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valor agregado </a:t>
            </a: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dos produtos/serviços ao cliente.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12478B9F-0425-BEB0-637F-793473BAEA57}"/>
              </a:ext>
            </a:extLst>
          </p:cNvPr>
          <p:cNvSpPr txBox="1"/>
          <p:nvPr/>
        </p:nvSpPr>
        <p:spPr>
          <a:xfrm>
            <a:off x="846106" y="5336856"/>
            <a:ext cx="32408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Coletar </a:t>
            </a: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informações</a:t>
            </a: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b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apresentar </a:t>
            </a: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soluções</a:t>
            </a: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6E76FE74-D2E3-9DED-0124-25D2F7DC39BC}"/>
              </a:ext>
            </a:extLst>
          </p:cNvPr>
          <p:cNvSpPr txBox="1"/>
          <p:nvPr/>
        </p:nvSpPr>
        <p:spPr>
          <a:xfrm>
            <a:off x="1155062" y="1418877"/>
            <a:ext cx="990481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desempenharmos o nosso papel da melhor forma possível, precisamos: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FAE11C99-B549-D63E-5F78-D6AD3B18BD2D}"/>
              </a:ext>
            </a:extLst>
          </p:cNvPr>
          <p:cNvSpPr txBox="1"/>
          <p:nvPr/>
        </p:nvSpPr>
        <p:spPr>
          <a:xfrm>
            <a:off x="4267943" y="3187868"/>
            <a:ext cx="378565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Ouvir e entender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cliente, praticando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empatia sempre!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E1F79BD6-606C-AEB1-4AAF-2650E02CCB62}"/>
              </a:ext>
            </a:extLst>
          </p:cNvPr>
          <p:cNvSpPr txBox="1"/>
          <p:nvPr/>
        </p:nvSpPr>
        <p:spPr>
          <a:xfrm>
            <a:off x="4540341" y="5340305"/>
            <a:ext cx="32408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Transmitir </a:t>
            </a:r>
            <a:b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confiança!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E8FA6488-5C9B-6ECC-5122-5A22FBC733E3}"/>
              </a:ext>
            </a:extLst>
          </p:cNvPr>
          <p:cNvSpPr txBox="1"/>
          <p:nvPr/>
        </p:nvSpPr>
        <p:spPr>
          <a:xfrm>
            <a:off x="8100862" y="3187868"/>
            <a:ext cx="378565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Ir além do atendimento,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buscando a oportunidade </a:t>
            </a:r>
            <a:b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venda.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AB60CAD7-1957-8B6E-A546-F0520AC31289}"/>
              </a:ext>
            </a:extLst>
          </p:cNvPr>
          <p:cNvSpPr txBox="1"/>
          <p:nvPr/>
        </p:nvSpPr>
        <p:spPr>
          <a:xfrm>
            <a:off x="8373260" y="5439695"/>
            <a:ext cx="32408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Fazer a conversa </a:t>
            </a:r>
            <a:b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fluir naturalmente!</a:t>
            </a:r>
          </a:p>
        </p:txBody>
      </p:sp>
      <p:pic>
        <p:nvPicPr>
          <p:cNvPr id="27" name="Gráfico 26">
            <a:extLst>
              <a:ext uri="{FF2B5EF4-FFF2-40B4-BE49-F238E27FC236}">
                <a16:creationId xmlns:a16="http://schemas.microsoft.com/office/drawing/2014/main" id="{D29F7E34-DD5C-66F8-5ABF-4C4C234508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16982" y="2126238"/>
            <a:ext cx="953412" cy="953412"/>
          </a:xfrm>
          <a:prstGeom prst="rect">
            <a:avLst/>
          </a:prstGeom>
        </p:spPr>
      </p:pic>
      <p:pic>
        <p:nvPicPr>
          <p:cNvPr id="28" name="Gráfico 27">
            <a:extLst>
              <a:ext uri="{FF2B5EF4-FFF2-40B4-BE49-F238E27FC236}">
                <a16:creationId xmlns:a16="http://schemas.microsoft.com/office/drawing/2014/main" id="{4BD75535-12BE-89DC-B7EF-62BFAD718F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3204" y="4354658"/>
            <a:ext cx="875131" cy="875131"/>
          </a:xfrm>
          <a:prstGeom prst="rect">
            <a:avLst/>
          </a:prstGeom>
        </p:spPr>
      </p:pic>
      <p:pic>
        <p:nvPicPr>
          <p:cNvPr id="29" name="Gráfico 28">
            <a:extLst>
              <a:ext uri="{FF2B5EF4-FFF2-40B4-BE49-F238E27FC236}">
                <a16:creationId xmlns:a16="http://schemas.microsoft.com/office/drawing/2014/main" id="{3497AED7-32CC-1865-4AFB-7669B3448A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904988" y="4336650"/>
            <a:ext cx="905379" cy="911146"/>
          </a:xfrm>
          <a:prstGeom prst="rect">
            <a:avLst/>
          </a:prstGeom>
        </p:spPr>
      </p:pic>
      <p:pic>
        <p:nvPicPr>
          <p:cNvPr id="30" name="Gráfico 29">
            <a:extLst>
              <a:ext uri="{FF2B5EF4-FFF2-40B4-BE49-F238E27FC236}">
                <a16:creationId xmlns:a16="http://schemas.microsoft.com/office/drawing/2014/main" id="{04C7B276-4C0C-2AA0-F271-6E2839BEC2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684063" y="2126238"/>
            <a:ext cx="953412" cy="953412"/>
          </a:xfrm>
          <a:prstGeom prst="rect">
            <a:avLst/>
          </a:prstGeom>
        </p:spPr>
      </p:pic>
      <p:pic>
        <p:nvPicPr>
          <p:cNvPr id="31" name="Gráfico 30">
            <a:extLst>
              <a:ext uri="{FF2B5EF4-FFF2-40B4-BE49-F238E27FC236}">
                <a16:creationId xmlns:a16="http://schemas.microsoft.com/office/drawing/2014/main" id="{904C03AC-5713-B47A-8A82-6544653B927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896012" y="2141279"/>
            <a:ext cx="923330" cy="923330"/>
          </a:xfrm>
          <a:prstGeom prst="rect">
            <a:avLst/>
          </a:prstGeom>
        </p:spPr>
      </p:pic>
      <p:pic>
        <p:nvPicPr>
          <p:cNvPr id="32" name="Gráfico 31">
            <a:extLst>
              <a:ext uri="{FF2B5EF4-FFF2-40B4-BE49-F238E27FC236}">
                <a16:creationId xmlns:a16="http://schemas.microsoft.com/office/drawing/2014/main" id="{DEAF022D-6CB7-CEFC-B6EF-3FCFA3B1ECF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532023" y="4330558"/>
            <a:ext cx="923330" cy="923330"/>
          </a:xfrm>
          <a:prstGeom prst="rect">
            <a:avLst/>
          </a:prstGeom>
        </p:spPr>
      </p:pic>
      <p:pic>
        <p:nvPicPr>
          <p:cNvPr id="3" name="Gráfico 2">
            <a:extLst>
              <a:ext uri="{FF2B5EF4-FFF2-40B4-BE49-F238E27FC236}">
                <a16:creationId xmlns:a16="http://schemas.microsoft.com/office/drawing/2014/main" id="{0A30645C-6666-AE35-8D08-D1EBA7C0B5D2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98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2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75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0A30645C-6666-AE35-8D08-D1EBA7C0B5D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35003B73-BD64-C5CE-6446-2BD29C706F39}"/>
              </a:ext>
            </a:extLst>
          </p:cNvPr>
          <p:cNvSpPr/>
          <p:nvPr/>
        </p:nvSpPr>
        <p:spPr>
          <a:xfrm>
            <a:off x="847114" y="2725603"/>
            <a:ext cx="4400747" cy="21420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Agora que você já sabe tudo o que o cliente quer, </a:t>
            </a: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que vamos oferecer a ele</a:t>
            </a: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1EC2EAC4-DBF6-8AD4-DC74-8ED6081BF93D}"/>
              </a:ext>
            </a:extLst>
          </p:cNvPr>
          <p:cNvSpPr/>
          <p:nvPr/>
        </p:nvSpPr>
        <p:spPr>
          <a:xfrm>
            <a:off x="6096000" y="4481752"/>
            <a:ext cx="5318863" cy="1242089"/>
          </a:xfrm>
          <a:prstGeom prst="roundRect">
            <a:avLst>
              <a:gd name="adj" fmla="val 14025"/>
            </a:avLst>
          </a:prstGeom>
          <a:solidFill>
            <a:srgbClr val="BD920E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00"/>
            <a:r>
              <a:rPr lang="pt-BR" sz="2400" dirty="0">
                <a:latin typeface="Segoe UI" panose="020B0502040204020203" pitchFamily="34" charset="0"/>
                <a:cs typeface="Segoe UI" panose="020B0502040204020203" pitchFamily="34" charset="0"/>
              </a:rPr>
              <a:t>... com </a:t>
            </a:r>
            <a:r>
              <a:rPr lang="pt-BR" sz="2400" dirty="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as ofertas e os serviços </a:t>
            </a:r>
          </a:p>
          <a:p>
            <a:pPr marL="317500"/>
            <a:r>
              <a:rPr lang="pt-BR" sz="2400" dirty="0">
                <a:latin typeface="Segoe UI" panose="020B0502040204020203" pitchFamily="34" charset="0"/>
                <a:cs typeface="Segoe UI" panose="020B0502040204020203" pitchFamily="34" charset="0"/>
              </a:rPr>
              <a:t>Claro adequados para cada um.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5E7C8004-CFAB-F013-2B50-2B45C844113C}"/>
              </a:ext>
            </a:extLst>
          </p:cNvPr>
          <p:cNvSpPr/>
          <p:nvPr/>
        </p:nvSpPr>
        <p:spPr>
          <a:xfrm>
            <a:off x="6096000" y="3066374"/>
            <a:ext cx="5318863" cy="1242088"/>
          </a:xfrm>
          <a:prstGeom prst="roundRect">
            <a:avLst>
              <a:gd name="adj" fmla="val 13056"/>
            </a:avLst>
          </a:prstGeom>
          <a:solidFill>
            <a:srgbClr val="BD920E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7813"/>
            <a:r>
              <a:rPr lang="pt-BR" sz="2400" dirty="0">
                <a:latin typeface="Segoe UI" panose="020B0502040204020203" pitchFamily="34" charset="0"/>
                <a:cs typeface="Segoe UI" panose="020B0502040204020203" pitchFamily="34" charset="0"/>
              </a:rPr>
              <a:t>Pensando nas </a:t>
            </a:r>
            <a:r>
              <a:rPr lang="pt-BR" sz="2400" dirty="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mais variadas necessidades</a:t>
            </a:r>
            <a:r>
              <a:rPr lang="pt-BR" sz="2400" dirty="0">
                <a:latin typeface="Segoe UI" panose="020B0502040204020203" pitchFamily="34" charset="0"/>
                <a:cs typeface="Segoe UI" panose="020B0502040204020203" pitchFamily="34" charset="0"/>
              </a:rPr>
              <a:t> e desejos dos mais diferentes perfis de clientes...</a:t>
            </a: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2F94AB11-8ACA-833E-D9FF-19AD8CD97E56}"/>
              </a:ext>
            </a:extLst>
          </p:cNvPr>
          <p:cNvSpPr/>
          <p:nvPr/>
        </p:nvSpPr>
        <p:spPr>
          <a:xfrm>
            <a:off x="6096000" y="1672579"/>
            <a:ext cx="5318863" cy="1242088"/>
          </a:xfrm>
          <a:prstGeom prst="roundRect">
            <a:avLst>
              <a:gd name="adj" fmla="val 13056"/>
            </a:avLst>
          </a:prstGeom>
          <a:solidFill>
            <a:srgbClr val="BD920E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00"/>
            <a:r>
              <a:rPr lang="pt-BR" sz="2400" dirty="0">
                <a:latin typeface="Segoe UI" panose="020B0502040204020203" pitchFamily="34" charset="0"/>
                <a:cs typeface="Segoe UI" panose="020B0502040204020203" pitchFamily="34" charset="0"/>
              </a:rPr>
              <a:t>Oferecer o que </a:t>
            </a:r>
            <a:r>
              <a:rPr lang="pt-BR" sz="2400" dirty="0"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mais se encaixa</a:t>
            </a:r>
            <a:br>
              <a:rPr lang="pt-BR" sz="2400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latin typeface="Segoe UI" panose="020B0502040204020203" pitchFamily="34" charset="0"/>
                <a:cs typeface="Segoe UI" panose="020B0502040204020203" pitchFamily="34" charset="0"/>
              </a:rPr>
              <a:t>diante das suas necessidades?</a:t>
            </a:r>
          </a:p>
        </p:txBody>
      </p:sp>
    </p:spTree>
    <p:extLst>
      <p:ext uri="{BB962C8B-B14F-4D97-AF65-F5344CB8AC3E}">
        <p14:creationId xmlns:p14="http://schemas.microsoft.com/office/powerpoint/2010/main" val="4083370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1D895E-E3B0-EE90-B048-552E8D6BD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CC09385B-8AC9-9164-342A-C05DE62914BC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BCD27D19-5D1B-C6DF-22F7-A98254A50035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A78CAF73-082A-4892-64D0-0D897EFFBA3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C7A3DCE1-08B3-FA1C-D4E2-A689AACAB1E5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65BE54D0-DA09-3B1B-0840-2E59174FA6C9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507DFE88-9FDF-91C7-5F10-C9818DA3F569}"/>
              </a:ext>
            </a:extLst>
          </p:cNvPr>
          <p:cNvSpPr txBox="1"/>
          <p:nvPr/>
        </p:nvSpPr>
        <p:spPr>
          <a:xfrm>
            <a:off x="2698782" y="2417782"/>
            <a:ext cx="310929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Planejamento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Abordagem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Sondagem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Demonstração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Argumentação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34FC57A6-8495-0E69-AD3C-81C3E6834026}"/>
              </a:ext>
            </a:extLst>
          </p:cNvPr>
          <p:cNvSpPr/>
          <p:nvPr/>
        </p:nvSpPr>
        <p:spPr>
          <a:xfrm>
            <a:off x="3486894" y="3921821"/>
            <a:ext cx="2458271" cy="369332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Demonstração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6091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3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3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  <p:bldP spid="37" grpId="0" uiExpand="1" build="p"/>
      <p:bldP spid="2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5"/>
          <p:cNvSpPr/>
          <p:nvPr/>
        </p:nvSpPr>
        <p:spPr>
          <a:xfrm rot="5400000">
            <a:off x="4474234" y="3733135"/>
            <a:ext cx="64847" cy="176801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17" descr="Padrão do plano de fundo, Círculo&#10;&#10;Descrição gerada automaticamente">
            <a:extLst>
              <a:ext uri="{FF2B5EF4-FFF2-40B4-BE49-F238E27FC236}">
                <a16:creationId xmlns:a16="http://schemas.microsoft.com/office/drawing/2014/main" id="{090D2B08-1AFF-B01B-5A44-9B09025C98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5600" t="1539" r="-3758" b="-1539"/>
          <a:stretch/>
        </p:blipFill>
        <p:spPr>
          <a:xfrm>
            <a:off x="47625" y="1286219"/>
            <a:ext cx="2315848" cy="4790279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9325A68-11D3-B551-0479-70E62E6D833A}"/>
              </a:ext>
            </a:extLst>
          </p:cNvPr>
          <p:cNvSpPr txBox="1"/>
          <p:nvPr/>
        </p:nvSpPr>
        <p:spPr>
          <a:xfrm>
            <a:off x="3505954" y="2658174"/>
            <a:ext cx="377618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>
                <a:solidFill>
                  <a:schemeClr val="bg1"/>
                </a:solidFill>
                <a:latin typeface="Segoe UI Black"/>
                <a:ea typeface="Segoe UI Black"/>
              </a:rPr>
              <a:t>Demonstração</a:t>
            </a:r>
          </a:p>
        </p:txBody>
      </p:sp>
      <p:sp>
        <p:nvSpPr>
          <p:cNvPr id="4" name="Google Shape;534;p20">
            <a:extLst>
              <a:ext uri="{FF2B5EF4-FFF2-40B4-BE49-F238E27FC236}">
                <a16:creationId xmlns:a16="http://schemas.microsoft.com/office/drawing/2014/main" id="{7FA46B2C-42FB-9156-8960-12C04B2CA960}"/>
              </a:ext>
            </a:extLst>
          </p:cNvPr>
          <p:cNvSpPr txBox="1"/>
          <p:nvPr/>
        </p:nvSpPr>
        <p:spPr>
          <a:xfrm flipH="1">
            <a:off x="3503027" y="3424227"/>
            <a:ext cx="6352161" cy="8309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 dirty="0">
                <a:solidFill>
                  <a:schemeClr val="bg1"/>
                </a:solidFill>
                <a:latin typeface="Segoe UI"/>
                <a:cs typeface="Segoe UI"/>
              </a:rPr>
              <a:t>Vamos conferir um vídeo para entender </a:t>
            </a:r>
            <a:endParaRPr lang="en-US" sz="2400" dirty="0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pt-BR" sz="2400" dirty="0">
                <a:solidFill>
                  <a:schemeClr val="bg1"/>
                </a:solidFill>
                <a:latin typeface="Segoe UI"/>
                <a:cs typeface="Segoe UI"/>
              </a:rPr>
              <a:t>a importância da Demonstração:  </a:t>
            </a:r>
            <a:endParaRPr lang="en-US" sz="2400" dirty="0">
              <a:solidFill>
                <a:schemeClr val="bg1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59848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2 - Joy 3. dem_correta_I">
            <a:hlinkClick r:id="" action="ppaction://media"/>
            <a:extLst>
              <a:ext uri="{FF2B5EF4-FFF2-40B4-BE49-F238E27FC236}">
                <a16:creationId xmlns:a16="http://schemas.microsoft.com/office/drawing/2014/main" id="{141CB020-F743-F668-110D-D004F842F6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719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3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1 - Joy 2. dem_sem_conhecer (1)">
            <a:hlinkClick r:id="" action="ppaction://media"/>
            <a:extLst>
              <a:ext uri="{FF2B5EF4-FFF2-40B4-BE49-F238E27FC236}">
                <a16:creationId xmlns:a16="http://schemas.microsoft.com/office/drawing/2014/main" id="{E626BEFA-FCD3-59D3-5035-B096F97552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88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0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4437789" y="4318692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2" name="Imagem 3" descr="Tela de computador com imagem de mulher olhando para o lado&#10;&#10;Descrição gerada automaticamente">
            <a:extLst>
              <a:ext uri="{FF2B5EF4-FFF2-40B4-BE49-F238E27FC236}">
                <a16:creationId xmlns:a16="http://schemas.microsoft.com/office/drawing/2014/main" id="{A059DD23-4D78-0E2D-6BF5-F1BD7F14A6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90352" y="2094911"/>
            <a:ext cx="6305320" cy="3457721"/>
          </a:xfrm>
          <a:prstGeom prst="rect">
            <a:avLst/>
          </a:prstGeom>
        </p:spPr>
      </p:pic>
      <p:sp>
        <p:nvSpPr>
          <p:cNvPr id="4" name="CaixaDeTexto 1">
            <a:extLst>
              <a:ext uri="{FF2B5EF4-FFF2-40B4-BE49-F238E27FC236}">
                <a16:creationId xmlns:a16="http://schemas.microsoft.com/office/drawing/2014/main" id="{03228FE7-9D4F-20AE-9C8D-36FD81AB1073}"/>
              </a:ext>
            </a:extLst>
          </p:cNvPr>
          <p:cNvSpPr txBox="1"/>
          <p:nvPr/>
        </p:nvSpPr>
        <p:spPr>
          <a:xfrm>
            <a:off x="1207992" y="2610197"/>
            <a:ext cx="418922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 situação apresentada no vídeo, em quais momentos você observou a importância da demonstração?</a:t>
            </a:r>
          </a:p>
        </p:txBody>
      </p:sp>
    </p:spTree>
    <p:extLst>
      <p:ext uri="{BB962C8B-B14F-4D97-AF65-F5344CB8AC3E}">
        <p14:creationId xmlns:p14="http://schemas.microsoft.com/office/powerpoint/2010/main" val="1543946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4437789" y="4318692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03228FE7-9D4F-20AE-9C8D-36FD81AB1073}"/>
              </a:ext>
            </a:extLst>
          </p:cNvPr>
          <p:cNvSpPr txBox="1"/>
          <p:nvPr/>
        </p:nvSpPr>
        <p:spPr>
          <a:xfrm>
            <a:off x="905028" y="2628558"/>
            <a:ext cx="4574817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3200" dirty="0" err="1">
                <a:solidFill>
                  <a:schemeClr val="bg1"/>
                </a:solidFill>
                <a:latin typeface="Segoe UI"/>
                <a:cs typeface="Segoe UI"/>
              </a:rPr>
              <a:t>Devemos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Segoe UI"/>
                <a:cs typeface="Segoe UI"/>
              </a:rPr>
              <a:t>oferecer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b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o que 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mais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 se </a:t>
            </a:r>
            <a:endParaRPr lang="pt-BR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 algn="r"/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encaixa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r>
              <a:rPr lang="en-US" sz="3200" dirty="0" err="1">
                <a:solidFill>
                  <a:schemeClr val="bg1"/>
                </a:solidFill>
                <a:latin typeface="Segoe UI"/>
                <a:cs typeface="Segoe UI"/>
              </a:rPr>
              <a:t>diante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 das </a:t>
            </a:r>
            <a:endParaRPr lang="pt-BR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r"/>
            <a:r>
              <a:rPr lang="en-US" sz="3200" dirty="0" err="1">
                <a:solidFill>
                  <a:schemeClr val="bg1"/>
                </a:solidFill>
                <a:latin typeface="Segoe UI"/>
                <a:cs typeface="Segoe UI"/>
              </a:rPr>
              <a:t>necessidades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 dele!</a:t>
            </a:r>
            <a:endParaRPr lang="pt-BR" dirty="0">
              <a:cs typeface="Calibri" panose="020F0502020204030204"/>
            </a:endParaRPr>
          </a:p>
        </p:txBody>
      </p:sp>
      <p:pic>
        <p:nvPicPr>
          <p:cNvPr id="6" name="Imagem 6" descr="Homem de camisa e gravata&#10;&#10;Descrição gerada automaticamente">
            <a:extLst>
              <a:ext uri="{FF2B5EF4-FFF2-40B4-BE49-F238E27FC236}">
                <a16:creationId xmlns:a16="http://schemas.microsoft.com/office/drawing/2014/main" id="{0D7A8740-2716-35B9-064A-FF2C492B56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9388" y="1806949"/>
            <a:ext cx="5846284" cy="390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71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4437789" y="4064692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03228FE7-9D4F-20AE-9C8D-36FD81AB1073}"/>
              </a:ext>
            </a:extLst>
          </p:cNvPr>
          <p:cNvSpPr txBox="1"/>
          <p:nvPr/>
        </p:nvSpPr>
        <p:spPr>
          <a:xfrm>
            <a:off x="905028" y="2374558"/>
            <a:ext cx="4574817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As 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várias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b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necessidades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 e 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os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b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inúmeros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desejos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 dos </a:t>
            </a:r>
            <a:b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en-US" sz="3200" dirty="0" err="1">
                <a:solidFill>
                  <a:schemeClr val="bg1"/>
                </a:solidFill>
                <a:latin typeface="Segoe UI"/>
                <a:cs typeface="Segoe UI"/>
              </a:rPr>
              <a:t>diferentes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Segoe UI"/>
                <a:cs typeface="Segoe UI"/>
              </a:rPr>
              <a:t>clientes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…</a:t>
            </a:r>
          </a:p>
        </p:txBody>
      </p:sp>
      <p:pic>
        <p:nvPicPr>
          <p:cNvPr id="2" name="Imagem 6">
            <a:extLst>
              <a:ext uri="{FF2B5EF4-FFF2-40B4-BE49-F238E27FC236}">
                <a16:creationId xmlns:a16="http://schemas.microsoft.com/office/drawing/2014/main" id="{5B9FF27E-A979-B1F2-EFB6-04BCCB89D8D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352" r="116" b="253"/>
          <a:stretch/>
        </p:blipFill>
        <p:spPr>
          <a:xfrm>
            <a:off x="6148614" y="1332363"/>
            <a:ext cx="6037359" cy="4372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910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4419646" y="4246121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03228FE7-9D4F-20AE-9C8D-36FD81AB1073}"/>
              </a:ext>
            </a:extLst>
          </p:cNvPr>
          <p:cNvSpPr txBox="1"/>
          <p:nvPr/>
        </p:nvSpPr>
        <p:spPr>
          <a:xfrm>
            <a:off x="877814" y="2247558"/>
            <a:ext cx="4583888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…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Com as 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ofertas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 e 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os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serviços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 claro 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ofertamos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os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Segoe UI"/>
                <a:cs typeface="Segoe UI"/>
              </a:rPr>
              <a:t>produtos</a:t>
            </a:r>
            <a:r>
              <a:rPr lang="en-US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r>
              <a:rPr lang="en-US" sz="3200" dirty="0" err="1">
                <a:solidFill>
                  <a:schemeClr val="bg1"/>
                </a:solidFill>
                <a:latin typeface="Segoe UI"/>
                <a:cs typeface="Segoe UI"/>
              </a:rPr>
              <a:t>certos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 para </a:t>
            </a:r>
            <a:r>
              <a:rPr lang="en-US" sz="3200" dirty="0" err="1">
                <a:solidFill>
                  <a:schemeClr val="bg1"/>
                </a:solidFill>
                <a:latin typeface="Segoe UI"/>
                <a:cs typeface="Segoe UI"/>
              </a:rPr>
              <a:t>cada</a:t>
            </a:r>
            <a:r>
              <a:rPr lang="en-US" sz="3200" dirty="0">
                <a:solidFill>
                  <a:schemeClr val="bg1"/>
                </a:solidFill>
                <a:latin typeface="Segoe UI"/>
                <a:cs typeface="Segoe UI"/>
              </a:rPr>
              <a:t> um.</a:t>
            </a:r>
          </a:p>
          <a:p>
            <a:pPr algn="r"/>
            <a:endParaRPr lang="en-US" sz="3200" dirty="0">
              <a:solidFill>
                <a:schemeClr val="bg1"/>
              </a:solidFill>
              <a:latin typeface="Segoe UI"/>
              <a:cs typeface="Segoe UI"/>
            </a:endParaRPr>
          </a:p>
        </p:txBody>
      </p:sp>
      <p:pic>
        <p:nvPicPr>
          <p:cNvPr id="6" name="Imagem 6">
            <a:extLst>
              <a:ext uri="{FF2B5EF4-FFF2-40B4-BE49-F238E27FC236}">
                <a16:creationId xmlns:a16="http://schemas.microsoft.com/office/drawing/2014/main" id="{EE704F63-7526-CA31-2B42-51310C73825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170" t="-832" r="117" b="-208"/>
          <a:stretch/>
        </p:blipFill>
        <p:spPr>
          <a:xfrm>
            <a:off x="6148614" y="1300814"/>
            <a:ext cx="6037354" cy="44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94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0B268531-1FD1-75FD-D16C-448F48B7CFFB}"/>
              </a:ext>
            </a:extLst>
          </p:cNvPr>
          <p:cNvSpPr/>
          <p:nvPr/>
        </p:nvSpPr>
        <p:spPr>
          <a:xfrm>
            <a:off x="1664665" y="831535"/>
            <a:ext cx="3209533" cy="5940088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r>
              <a:rPr lang="pt-BR" sz="38000" b="1">
                <a:solidFill>
                  <a:srgbClr val="BD920E">
                    <a:alpha val="46257"/>
                  </a:srgbClr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3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9DEBCAFF-3ABF-3862-5540-1B5D7080C70A}"/>
              </a:ext>
            </a:extLst>
          </p:cNvPr>
          <p:cNvSpPr txBox="1"/>
          <p:nvPr/>
        </p:nvSpPr>
        <p:spPr>
          <a:xfrm>
            <a:off x="3372531" y="2137299"/>
            <a:ext cx="4957937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6600" b="1" dirty="0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OFEREÇA</a:t>
            </a:r>
            <a:r>
              <a:rPr lang="pt-BR" sz="6600" b="1" dirty="0">
                <a:solidFill>
                  <a:srgbClr val="F40342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 </a:t>
            </a:r>
            <a:endParaRPr lang="pt-BR" sz="6600" b="1" dirty="0">
              <a:solidFill>
                <a:srgbClr val="000000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6600" b="1" dirty="0">
                <a:solidFill>
                  <a:srgbClr val="F40342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O MELHOR</a:t>
            </a:r>
            <a:endParaRPr lang="pt-BR" sz="6600" b="1" dirty="0">
              <a:solidFill>
                <a:srgbClr val="000000"/>
              </a:solidFill>
              <a:latin typeface="Segoe UI Black"/>
              <a:ea typeface="Segoe UI Black"/>
              <a:cs typeface="Segoe UI Black" panose="020B0502040204020203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6600" b="1" dirty="0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PRODUTO</a:t>
            </a:r>
            <a:endParaRPr lang="pt-BR" sz="6600" b="1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18" name="Retângulo 17">
            <a:extLst>
              <a:ext uri="{FF2B5EF4-FFF2-40B4-BE49-F238E27FC236}">
                <a16:creationId xmlns:a16="http://schemas.microsoft.com/office/drawing/2014/main" id="{8FC918F2-1F00-EBEA-704A-C0971EFCC831}"/>
              </a:ext>
            </a:extLst>
          </p:cNvPr>
          <p:cNvSpPr/>
          <p:nvPr/>
        </p:nvSpPr>
        <p:spPr>
          <a:xfrm>
            <a:off x="7919667" y="5185729"/>
            <a:ext cx="936000" cy="10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2" name="Retângulo 21">
            <a:extLst>
              <a:ext uri="{FF2B5EF4-FFF2-40B4-BE49-F238E27FC236}">
                <a16:creationId xmlns:a16="http://schemas.microsoft.com/office/drawing/2014/main" id="{90022111-3ED0-A9B0-5F57-E21B98A0325F}"/>
              </a:ext>
            </a:extLst>
          </p:cNvPr>
          <p:cNvSpPr/>
          <p:nvPr/>
        </p:nvSpPr>
        <p:spPr>
          <a:xfrm rot="5400000">
            <a:off x="2579009" y="3741405"/>
            <a:ext cx="936000" cy="10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4" name="Retângulo 23">
            <a:extLst>
              <a:ext uri="{FF2B5EF4-FFF2-40B4-BE49-F238E27FC236}">
                <a16:creationId xmlns:a16="http://schemas.microsoft.com/office/drawing/2014/main" id="{A4F914A7-6C06-AC76-C0C4-4ADA378CD8CB}"/>
              </a:ext>
            </a:extLst>
          </p:cNvPr>
          <p:cNvSpPr/>
          <p:nvPr/>
        </p:nvSpPr>
        <p:spPr>
          <a:xfrm rot="5400000">
            <a:off x="-1742322" y="3319258"/>
            <a:ext cx="174625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4" name="Imagem 2">
            <a:extLst>
              <a:ext uri="{FF2B5EF4-FFF2-40B4-BE49-F238E27FC236}">
                <a16:creationId xmlns:a16="http://schemas.microsoft.com/office/drawing/2014/main" id="{F67F2C98-5F7D-E2C8-1E3E-09F12FBB6D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 rot="10800000">
            <a:off x="10295810" y="881614"/>
            <a:ext cx="1895494" cy="5607771"/>
          </a:xfrm>
          <a:prstGeom prst="rect">
            <a:avLst/>
          </a:prstGeom>
        </p:spPr>
      </p:pic>
      <p:pic>
        <p:nvPicPr>
          <p:cNvPr id="6" name="Gráfico 5">
            <a:extLst>
              <a:ext uri="{FF2B5EF4-FFF2-40B4-BE49-F238E27FC236}">
                <a16:creationId xmlns:a16="http://schemas.microsoft.com/office/drawing/2014/main" id="{BA661F21-11C0-1660-59D6-5C17CE10F7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63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" grpId="0"/>
      <p:bldP spid="18" grpId="0" animBg="1"/>
      <p:bldP spid="22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3C1E493A-7D72-09BF-08DA-6F26869DADA7}"/>
              </a:ext>
            </a:extLst>
          </p:cNvPr>
          <p:cNvSpPr txBox="1"/>
          <p:nvPr/>
        </p:nvSpPr>
        <p:spPr>
          <a:xfrm>
            <a:off x="847113" y="2050224"/>
            <a:ext cx="3107753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CARACTERÍSTICAS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34D27D96-1185-1E6D-97AD-1FF392BD1640}"/>
              </a:ext>
            </a:extLst>
          </p:cNvPr>
          <p:cNvSpPr txBox="1"/>
          <p:nvPr/>
        </p:nvSpPr>
        <p:spPr>
          <a:xfrm>
            <a:off x="853027" y="2711609"/>
            <a:ext cx="3107753" cy="1323439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Descreve os detalhes, as particularidades e/ou os atributos de um produto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 serviço.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C7D08BC-F28B-6E29-9ACE-2F777E071FD0}"/>
              </a:ext>
            </a:extLst>
          </p:cNvPr>
          <p:cNvSpPr txBox="1"/>
          <p:nvPr/>
        </p:nvSpPr>
        <p:spPr>
          <a:xfrm>
            <a:off x="4371764" y="2036566"/>
            <a:ext cx="3032937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VANTAGENS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9C46CBB6-A395-299C-39F3-92A6E83F4C82}"/>
              </a:ext>
            </a:extLst>
          </p:cNvPr>
          <p:cNvSpPr txBox="1"/>
          <p:nvPr/>
        </p:nvSpPr>
        <p:spPr>
          <a:xfrm>
            <a:off x="4357187" y="2711609"/>
            <a:ext cx="3101051" cy="163121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Descreve como a característica de um produto ou serviço pode ser utilizada ou como pode ajudar o cliente.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CAEC567-B31E-D776-2C22-D76663CA7F55}"/>
              </a:ext>
            </a:extLst>
          </p:cNvPr>
          <p:cNvSpPr txBox="1"/>
          <p:nvPr/>
        </p:nvSpPr>
        <p:spPr>
          <a:xfrm>
            <a:off x="7872574" y="2036566"/>
            <a:ext cx="3714358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BENEFÍCIOS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7105AA0F-CCC2-61FF-B991-1D66967B6B1D}"/>
              </a:ext>
            </a:extLst>
          </p:cNvPr>
          <p:cNvSpPr txBox="1"/>
          <p:nvPr/>
        </p:nvSpPr>
        <p:spPr>
          <a:xfrm>
            <a:off x="7857995" y="2711644"/>
            <a:ext cx="3714359" cy="163121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</a:pP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Descreve como a característica ou a vantagem de um produto ou serviço atende uma necessidade explícita </a:t>
            </a:r>
            <a:b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expressa pelo cliente.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F7F249F3-83C6-192B-1F2E-902B248CE151}"/>
              </a:ext>
            </a:extLst>
          </p:cNvPr>
          <p:cNvSpPr txBox="1"/>
          <p:nvPr/>
        </p:nvSpPr>
        <p:spPr>
          <a:xfrm>
            <a:off x="853028" y="4342825"/>
            <a:ext cx="1435508" cy="400110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</a:pPr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QUE É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1F91E07E-D4D6-D7D4-A7FB-69263F786633}"/>
              </a:ext>
            </a:extLst>
          </p:cNvPr>
          <p:cNvSpPr txBox="1"/>
          <p:nvPr/>
        </p:nvSpPr>
        <p:spPr>
          <a:xfrm>
            <a:off x="4342186" y="4603732"/>
            <a:ext cx="3116052" cy="70788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</a:pPr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QUE FAZ DE MELHOR QUE OS OUTROS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ABEA0493-0352-B32B-4670-8DABEA9AF2EA}"/>
              </a:ext>
            </a:extLst>
          </p:cNvPr>
          <p:cNvSpPr txBox="1"/>
          <p:nvPr/>
        </p:nvSpPr>
        <p:spPr>
          <a:xfrm>
            <a:off x="7859109" y="4603731"/>
            <a:ext cx="2415860" cy="707885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</a:pPr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QUE FAZ PARA O CLIENTE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215B9F6A-F13C-5053-844B-DEDEBA34AE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11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1" grpId="0" animBg="1"/>
      <p:bldP spid="12" grpId="0"/>
      <p:bldP spid="13" grpId="0" animBg="1"/>
      <p:bldP spid="14" grpId="0"/>
      <p:bldP spid="16" grpId="0"/>
      <p:bldP spid="19" grpId="0"/>
      <p:bldP spid="21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aixaDeTexto 8">
            <a:extLst>
              <a:ext uri="{FF2B5EF4-FFF2-40B4-BE49-F238E27FC236}">
                <a16:creationId xmlns:a16="http://schemas.microsoft.com/office/drawing/2014/main" id="{3C1E493A-7D72-09BF-08DA-6F26869DADA7}"/>
              </a:ext>
            </a:extLst>
          </p:cNvPr>
          <p:cNvSpPr txBox="1"/>
          <p:nvPr/>
        </p:nvSpPr>
        <p:spPr>
          <a:xfrm>
            <a:off x="2177163" y="1918144"/>
            <a:ext cx="2862254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CARACTERÍSTICAS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C7D08BC-F28B-6E29-9ACE-2F777E071FD0}"/>
              </a:ext>
            </a:extLst>
          </p:cNvPr>
          <p:cNvSpPr txBox="1"/>
          <p:nvPr/>
        </p:nvSpPr>
        <p:spPr>
          <a:xfrm>
            <a:off x="5590116" y="1904486"/>
            <a:ext cx="2862255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VANTAGENS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CAEC567-B31E-D776-2C22-D76663CA7F55}"/>
              </a:ext>
            </a:extLst>
          </p:cNvPr>
          <p:cNvSpPr txBox="1"/>
          <p:nvPr/>
        </p:nvSpPr>
        <p:spPr>
          <a:xfrm>
            <a:off x="9032659" y="1904486"/>
            <a:ext cx="2862256" cy="400110"/>
          </a:xfrm>
          <a:prstGeom prst="rect">
            <a:avLst/>
          </a:prstGeom>
          <a:solidFill>
            <a:srgbClr val="F40342">
              <a:alpha val="75000"/>
            </a:srgbClr>
          </a:solidFill>
        </p:spPr>
        <p:txBody>
          <a:bodyPr wrap="square" lIns="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BENEFÍCIOS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221621EA-6CD8-47CC-7176-F857B1E5FD59}"/>
              </a:ext>
            </a:extLst>
          </p:cNvPr>
          <p:cNvSpPr txBox="1"/>
          <p:nvPr/>
        </p:nvSpPr>
        <p:spPr>
          <a:xfrm>
            <a:off x="2295531" y="2474665"/>
            <a:ext cx="1435508" cy="400110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</a:pPr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QUE É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139F8B5F-64BD-45CD-3B91-6A322A7A996F}"/>
              </a:ext>
            </a:extLst>
          </p:cNvPr>
          <p:cNvSpPr txBox="1"/>
          <p:nvPr/>
        </p:nvSpPr>
        <p:spPr>
          <a:xfrm>
            <a:off x="5590116" y="2520832"/>
            <a:ext cx="3116052" cy="70788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</a:pPr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QUE FAZ DE MELHOR QUE OS OUTROS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4B69EB77-175E-34BC-E09A-E4AD8CA5CDCC}"/>
              </a:ext>
            </a:extLst>
          </p:cNvPr>
          <p:cNvSpPr txBox="1"/>
          <p:nvPr/>
        </p:nvSpPr>
        <p:spPr>
          <a:xfrm>
            <a:off x="9086071" y="2520833"/>
            <a:ext cx="2415860" cy="707885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FFFFFF"/>
              </a:buClr>
            </a:pPr>
            <a:r>
              <a:rPr lang="pt-BR" sz="20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 QUE FAZ PARA O CLIENTE</a:t>
            </a:r>
          </a:p>
        </p:txBody>
      </p:sp>
      <p:cxnSp>
        <p:nvCxnSpPr>
          <p:cNvPr id="24" name="Conector reto 38">
            <a:extLst>
              <a:ext uri="{FF2B5EF4-FFF2-40B4-BE49-F238E27FC236}">
                <a16:creationId xmlns:a16="http://schemas.microsoft.com/office/drawing/2014/main" id="{E7760BBC-BC31-0E48-DB32-CDCE55A2F6B1}"/>
              </a:ext>
            </a:extLst>
          </p:cNvPr>
          <p:cNvCxnSpPr>
            <a:cxnSpLocks/>
          </p:cNvCxnSpPr>
          <p:nvPr/>
        </p:nvCxnSpPr>
        <p:spPr>
          <a:xfrm>
            <a:off x="1969723" y="1904486"/>
            <a:ext cx="0" cy="396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ector reto 46">
            <a:extLst>
              <a:ext uri="{FF2B5EF4-FFF2-40B4-BE49-F238E27FC236}">
                <a16:creationId xmlns:a16="http://schemas.microsoft.com/office/drawing/2014/main" id="{1278F57B-4FBE-5DFC-9444-C4B5E4F794B3}"/>
              </a:ext>
            </a:extLst>
          </p:cNvPr>
          <p:cNvCxnSpPr>
            <a:cxnSpLocks/>
          </p:cNvCxnSpPr>
          <p:nvPr/>
        </p:nvCxnSpPr>
        <p:spPr>
          <a:xfrm>
            <a:off x="5280449" y="1918144"/>
            <a:ext cx="0" cy="396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ector reto 51">
            <a:extLst>
              <a:ext uri="{FF2B5EF4-FFF2-40B4-BE49-F238E27FC236}">
                <a16:creationId xmlns:a16="http://schemas.microsoft.com/office/drawing/2014/main" id="{770E33E8-BF7A-0882-EB69-BFE6626656F0}"/>
              </a:ext>
            </a:extLst>
          </p:cNvPr>
          <p:cNvCxnSpPr>
            <a:cxnSpLocks/>
          </p:cNvCxnSpPr>
          <p:nvPr/>
        </p:nvCxnSpPr>
        <p:spPr>
          <a:xfrm>
            <a:off x="8832274" y="1904486"/>
            <a:ext cx="0" cy="396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325BC8F8-2733-F9F2-8F86-E2D5EF53CE02}"/>
              </a:ext>
            </a:extLst>
          </p:cNvPr>
          <p:cNvSpPr txBox="1"/>
          <p:nvPr/>
        </p:nvSpPr>
        <p:spPr>
          <a:xfrm>
            <a:off x="533546" y="3371412"/>
            <a:ext cx="1327839" cy="70788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TV &amp; Conteúdo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83D44979-6039-B640-D73F-3D68DCD56D73}"/>
              </a:ext>
            </a:extLst>
          </p:cNvPr>
          <p:cNvSpPr txBox="1"/>
          <p:nvPr/>
        </p:nvSpPr>
        <p:spPr>
          <a:xfrm>
            <a:off x="2190335" y="3376396"/>
            <a:ext cx="2408732" cy="830997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TV com streaming, pacotes com canais ao vivo e VOD.</a:t>
            </a: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B415BEC4-7158-ACCA-210A-25F9806A5AA0}"/>
              </a:ext>
            </a:extLst>
          </p:cNvPr>
          <p:cNvSpPr txBox="1"/>
          <p:nvPr/>
        </p:nvSpPr>
        <p:spPr>
          <a:xfrm>
            <a:off x="5581751" y="3364525"/>
            <a:ext cx="3174318" cy="830997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Maior programação HD ou 4K (dependendo do pacote escolhido) única com Claro tv+.</a:t>
            </a:r>
          </a:p>
        </p:txBody>
      </p: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AE993174-9905-43EC-804E-26419A1D97B3}"/>
              </a:ext>
            </a:extLst>
          </p:cNvPr>
          <p:cNvSpPr txBox="1"/>
          <p:nvPr/>
        </p:nvSpPr>
        <p:spPr>
          <a:xfrm>
            <a:off x="9091006" y="3376396"/>
            <a:ext cx="2290732" cy="830997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Diversão para todos os gostos e momentos para toda a família!!!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EC6D0A8C-856B-A819-20FF-DC7463A8BA67}"/>
              </a:ext>
            </a:extLst>
          </p:cNvPr>
          <p:cNvSpPr txBox="1"/>
          <p:nvPr/>
        </p:nvSpPr>
        <p:spPr>
          <a:xfrm>
            <a:off x="180636" y="4639704"/>
            <a:ext cx="1698405" cy="400110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Banda Larga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A220ED2C-EAE2-0F9C-EF5D-C58652AB7BBC}"/>
              </a:ext>
            </a:extLst>
          </p:cNvPr>
          <p:cNvSpPr txBox="1"/>
          <p:nvPr/>
        </p:nvSpPr>
        <p:spPr>
          <a:xfrm>
            <a:off x="2190334" y="4378094"/>
            <a:ext cx="3399782" cy="661720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Banda Larga com Ultra </a:t>
            </a:r>
          </a:p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Velocidades e Fibra óptica.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8AC48550-FAF2-BA9E-D4F1-B1906BF1EB5A}"/>
              </a:ext>
            </a:extLst>
          </p:cNvPr>
          <p:cNvSpPr txBox="1"/>
          <p:nvPr/>
        </p:nvSpPr>
        <p:spPr>
          <a:xfrm>
            <a:off x="5581751" y="4349934"/>
            <a:ext cx="3106523" cy="830997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Banda Larga mais rápida e estável do Brasil segundo o </a:t>
            </a:r>
            <a:r>
              <a:rPr lang="pt-BR" sz="160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Speed</a:t>
            </a: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Test!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DB87B8AA-39C1-AE00-5E14-A8158D75F962}"/>
              </a:ext>
            </a:extLst>
          </p:cNvPr>
          <p:cNvSpPr txBox="1"/>
          <p:nvPr/>
        </p:nvSpPr>
        <p:spPr>
          <a:xfrm>
            <a:off x="9091006" y="4378094"/>
            <a:ext cx="2983427" cy="1077218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 sz="16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Já vem com milhares de conteúdos e segurança, baixe seus arquivos muito mais rápido...</a:t>
            </a:r>
          </a:p>
        </p:txBody>
      </p:sp>
      <p:pic>
        <p:nvPicPr>
          <p:cNvPr id="3" name="Gráfico 2">
            <a:extLst>
              <a:ext uri="{FF2B5EF4-FFF2-40B4-BE49-F238E27FC236}">
                <a16:creationId xmlns:a16="http://schemas.microsoft.com/office/drawing/2014/main" id="{565CEDA6-D20E-45DF-D248-58E223BF2D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6793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tângulo 18">
            <a:extLst>
              <a:ext uri="{FF2B5EF4-FFF2-40B4-BE49-F238E27FC236}">
                <a16:creationId xmlns:a16="http://schemas.microsoft.com/office/drawing/2014/main" id="{7928A40E-37E8-04AC-159F-A6E920A362B3}"/>
              </a:ext>
            </a:extLst>
          </p:cNvPr>
          <p:cNvSpPr/>
          <p:nvPr/>
        </p:nvSpPr>
        <p:spPr>
          <a:xfrm>
            <a:off x="5303611" y="669133"/>
            <a:ext cx="3103735" cy="5940088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8000" b="1">
                <a:solidFill>
                  <a:srgbClr val="FFCD38">
                    <a:alpha val="46257"/>
                  </a:srgbClr>
                </a:solidFill>
                <a:latin typeface="Segoe UI Black"/>
                <a:ea typeface="Segoe UI Black"/>
              </a:rPr>
              <a:t>3</a:t>
            </a:r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BDD77072-FEBE-1BE9-A2A6-D12DED9F46E1}"/>
              </a:ext>
            </a:extLst>
          </p:cNvPr>
          <p:cNvSpPr txBox="1"/>
          <p:nvPr/>
        </p:nvSpPr>
        <p:spPr>
          <a:xfrm flipH="1">
            <a:off x="6855478" y="670129"/>
            <a:ext cx="462024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Evite, sempre que possível, </a:t>
            </a:r>
            <a:b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 palavras “preço” ou “custo”.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Apresente o preço como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um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INVESTIMENTO</a:t>
            </a:r>
            <a:r>
              <a:rPr lang="pt-BR" sz="2400" dirty="0">
                <a:solidFill>
                  <a:srgbClr val="00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pelos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benefícios adquiridos. </a:t>
            </a:r>
          </a:p>
        </p:txBody>
      </p:sp>
      <p:pic>
        <p:nvPicPr>
          <p:cNvPr id="10" name="Gráfico 9">
            <a:extLst>
              <a:ext uri="{FF2B5EF4-FFF2-40B4-BE49-F238E27FC236}">
                <a16:creationId xmlns:a16="http://schemas.microsoft.com/office/drawing/2014/main" id="{EF2B8895-5698-F253-9737-FA3EE818D9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5024" y="4325750"/>
            <a:ext cx="2611765" cy="1776955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019CB260-D958-0B37-C361-A0F8BEDC4E8D}"/>
              </a:ext>
            </a:extLst>
          </p:cNvPr>
          <p:cNvSpPr txBox="1"/>
          <p:nvPr/>
        </p:nvSpPr>
        <p:spPr>
          <a:xfrm>
            <a:off x="9024919" y="3789627"/>
            <a:ext cx="1439863" cy="422405"/>
          </a:xfrm>
          <a:prstGeom prst="rect">
            <a:avLst/>
          </a:prstGeom>
          <a:solidFill>
            <a:srgbClr val="820A26"/>
          </a:solidFill>
          <a:ln>
            <a:solidFill>
              <a:schemeClr val="bg1"/>
            </a:solidFill>
          </a:ln>
        </p:spPr>
        <p:txBody>
          <a:bodyPr wrap="square" lIns="108000" tIns="72000" rIns="108000" bIns="7200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PREÇO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58C29485-E6C0-0720-CFBE-BD27EF00C3A0}"/>
              </a:ext>
            </a:extLst>
          </p:cNvPr>
          <p:cNvSpPr txBox="1"/>
          <p:nvPr/>
        </p:nvSpPr>
        <p:spPr>
          <a:xfrm>
            <a:off x="7025709" y="3429000"/>
            <a:ext cx="1439863" cy="422405"/>
          </a:xfrm>
          <a:prstGeom prst="rect">
            <a:avLst/>
          </a:prstGeom>
          <a:solidFill>
            <a:srgbClr val="FFFFFF"/>
          </a:solidFill>
        </p:spPr>
        <p:txBody>
          <a:bodyPr wrap="square" lIns="108000" tIns="72000" rIns="108000" bIns="7200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b="1" dirty="0">
                <a:solidFill>
                  <a:srgbClr val="EC203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50A3103B-9BA8-BDA2-E1FA-2E3C99BF569E}"/>
              </a:ext>
            </a:extLst>
          </p:cNvPr>
          <p:cNvSpPr txBox="1"/>
          <p:nvPr/>
        </p:nvSpPr>
        <p:spPr>
          <a:xfrm>
            <a:off x="7025709" y="3896987"/>
            <a:ext cx="1439863" cy="422405"/>
          </a:xfrm>
          <a:prstGeom prst="rect">
            <a:avLst/>
          </a:prstGeom>
          <a:solidFill>
            <a:srgbClr val="FFFFFF"/>
          </a:solidFill>
        </p:spPr>
        <p:txBody>
          <a:bodyPr wrap="square" lIns="108000" tIns="72000" rIns="108000" bIns="7200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rgbClr val="EC203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23BF59D1-7FAC-B37B-D875-7C1CDD4EC0FD}"/>
              </a:ext>
            </a:extLst>
          </p:cNvPr>
          <p:cNvSpPr txBox="1"/>
          <p:nvPr/>
        </p:nvSpPr>
        <p:spPr>
          <a:xfrm>
            <a:off x="7025709" y="4344256"/>
            <a:ext cx="1439863" cy="422405"/>
          </a:xfrm>
          <a:prstGeom prst="rect">
            <a:avLst/>
          </a:prstGeom>
          <a:solidFill>
            <a:srgbClr val="FFFFFF"/>
          </a:solidFill>
        </p:spPr>
        <p:txBody>
          <a:bodyPr wrap="square" lIns="108000" tIns="72000" rIns="108000" bIns="72000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pt-BR" b="1">
                <a:solidFill>
                  <a:srgbClr val="EC203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BENEFÍCIO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E55502F5-960C-0495-7CA6-671D428D6713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15" name="Imagem 2">
            <a:extLst>
              <a:ext uri="{FF2B5EF4-FFF2-40B4-BE49-F238E27FC236}">
                <a16:creationId xmlns:a16="http://schemas.microsoft.com/office/drawing/2014/main" id="{FF8AE46B-1264-2C99-368F-61D2D208AB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17" name="Retângulo 16">
            <a:extLst>
              <a:ext uri="{FF2B5EF4-FFF2-40B4-BE49-F238E27FC236}">
                <a16:creationId xmlns:a16="http://schemas.microsoft.com/office/drawing/2014/main" id="{184F5EE6-5398-7B06-EC5B-8B087F264638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86468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9" grpId="0"/>
      <p:bldP spid="11" grpId="0" animBg="1"/>
      <p:bldP spid="12" grpId="0" animBg="1"/>
      <p:bldP spid="13" grpId="0" animBg="1"/>
      <p:bldP spid="14" grpId="0" animBg="1"/>
      <p:bldP spid="6" grpId="0"/>
      <p:bldP spid="17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4419646" y="4246121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CaixaDeTexto 1">
            <a:extLst>
              <a:ext uri="{FF2B5EF4-FFF2-40B4-BE49-F238E27FC236}">
                <a16:creationId xmlns:a16="http://schemas.microsoft.com/office/drawing/2014/main" id="{03228FE7-9D4F-20AE-9C8D-36FD81AB1073}"/>
              </a:ext>
            </a:extLst>
          </p:cNvPr>
          <p:cNvSpPr txBox="1"/>
          <p:nvPr/>
        </p:nvSpPr>
        <p:spPr>
          <a:xfrm>
            <a:off x="911832" y="2424451"/>
            <a:ext cx="4583888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1950" lvl="1" algn="r"/>
            <a: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  <a:t>Temos que </a:t>
            </a:r>
            <a:endParaRPr lang="en-US" sz="3600" dirty="0">
              <a:solidFill>
                <a:schemeClr val="bg1"/>
              </a:solidFill>
              <a:latin typeface="Segoe UI"/>
              <a:cs typeface="Segoe UI"/>
            </a:endParaRPr>
          </a:p>
          <a:p>
            <a:pPr marL="361950" lvl="1" algn="r"/>
            <a: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  <a:t>demonstrar o </a:t>
            </a:r>
            <a:endParaRPr lang="en-US" sz="3600" dirty="0">
              <a:solidFill>
                <a:schemeClr val="bg1"/>
              </a:solidFill>
              <a:latin typeface="Segoe UI"/>
              <a:cs typeface="Segoe UI"/>
            </a:endParaRPr>
          </a:p>
          <a:p>
            <a:pPr marL="361950" lvl="1" algn="r"/>
            <a: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  <a:t>valor agregado </a:t>
            </a:r>
            <a:endParaRPr lang="en-US" sz="3600" dirty="0">
              <a:solidFill>
                <a:schemeClr val="bg1"/>
              </a:solidFill>
              <a:latin typeface="Segoe UI"/>
              <a:cs typeface="Segoe UI"/>
            </a:endParaRPr>
          </a:p>
          <a:p>
            <a:pPr marL="361950" lvl="1" algn="r"/>
            <a:r>
              <a:rPr lang="pt-BR" sz="3600" b="1" dirty="0">
                <a:solidFill>
                  <a:schemeClr val="bg1"/>
                </a:solidFill>
                <a:latin typeface="Segoe UI"/>
                <a:cs typeface="Segoe UI"/>
              </a:rPr>
              <a:t>na compra.</a:t>
            </a:r>
            <a:endParaRPr lang="pt-BR" sz="3600" b="1" dirty="0">
              <a:solidFill>
                <a:schemeClr val="bg1"/>
              </a:solidFill>
            </a:endParaRPr>
          </a:p>
        </p:txBody>
      </p:sp>
      <p:pic>
        <p:nvPicPr>
          <p:cNvPr id="9" name="Imagem 9" descr="Desenho de uma mulher&#10;&#10;Descrição gerada automaticamente">
            <a:extLst>
              <a:ext uri="{FF2B5EF4-FFF2-40B4-BE49-F238E27FC236}">
                <a16:creationId xmlns:a16="http://schemas.microsoft.com/office/drawing/2014/main" id="{B3FAD8D7-8AF0-082E-40BE-C8DE7C70DC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7080" y="1525206"/>
            <a:ext cx="6172199" cy="4100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09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66778B32-9360-3E3E-B1A3-E070E0DB9316}"/>
              </a:ext>
            </a:extLst>
          </p:cNvPr>
          <p:cNvSpPr/>
          <p:nvPr/>
        </p:nvSpPr>
        <p:spPr>
          <a:xfrm>
            <a:off x="847113" y="3161804"/>
            <a:ext cx="6423075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3813" lvl="1" defTabSz="456898">
              <a:spcBef>
                <a:spcPts val="1200"/>
              </a:spcBef>
              <a:defRPr/>
            </a:pP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Portanto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concentre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-se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nos</a:t>
            </a:r>
            <a:r>
              <a:rPr lang="en-US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benef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ícios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que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atendem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às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necessidades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manifestadas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pelos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clientes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e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nos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diferenciais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(valor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agregado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) que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eles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geram</a:t>
            </a:r>
            <a:r>
              <a:rPr lang="en-US" altLang="ja-JP" sz="2400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.</a:t>
            </a:r>
          </a:p>
          <a:p>
            <a:pPr marL="23813" lvl="1" defTabSz="456898">
              <a:spcBef>
                <a:spcPts val="1200"/>
              </a:spcBef>
              <a:defRPr/>
            </a:pPr>
            <a: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Estes </a:t>
            </a:r>
            <a:r>
              <a:rPr lang="en-US" altLang="ja-JP" sz="2400" b="1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são</a:t>
            </a:r>
            <a: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b="1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os</a:t>
            </a:r>
            <a: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b="1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seus</a:t>
            </a:r>
            <a: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b="1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melhores</a:t>
            </a:r>
            <a: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b="1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argumentos</a:t>
            </a:r>
            <a:b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</a:br>
            <a: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(o </a:t>
            </a:r>
            <a:r>
              <a:rPr lang="en-US" altLang="ja-JP" sz="2400" b="1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cliente</a:t>
            </a:r>
            <a: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 </a:t>
            </a:r>
            <a:r>
              <a:rPr lang="en-US" altLang="ja-JP" sz="2400" b="1" dirty="0" err="1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valoriza</a:t>
            </a:r>
            <a:r>
              <a:rPr lang="en-US" altLang="ja-JP" sz="2400" b="1" dirty="0">
                <a:solidFill>
                  <a:schemeClr val="bg1"/>
                </a:solidFill>
                <a:latin typeface="Segoe UI" panose="020B0502040204020203" pitchFamily="34" charset="0"/>
                <a:ea typeface="ＭＳ Ｐゴシック" panose="020B0600070205080204" pitchFamily="34" charset="-128"/>
                <a:cs typeface="Segoe UI" panose="020B0502040204020203" pitchFamily="34" charset="0"/>
              </a:rPr>
              <a:t>).</a:t>
            </a:r>
            <a:endParaRPr lang="pt-BR"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FAD4D45B-D954-1BF3-4954-51DD7043A64C}"/>
              </a:ext>
            </a:extLst>
          </p:cNvPr>
          <p:cNvSpPr txBox="1"/>
          <p:nvPr/>
        </p:nvSpPr>
        <p:spPr>
          <a:xfrm>
            <a:off x="847112" y="2285476"/>
            <a:ext cx="25195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3813" lvl="1">
              <a:defRPr/>
            </a:pPr>
            <a:r>
              <a:rPr lang="pt-BR" sz="4000" b="1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FOCO</a:t>
            </a:r>
            <a:endParaRPr lang="en-US" sz="4000">
              <a:solidFill>
                <a:prstClr val="white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3446C08D-22DB-385B-1034-FF402014A7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pic>
        <p:nvPicPr>
          <p:cNvPr id="10" name="Imagem 10" descr="Ícone&#10;&#10;Descrição gerada automaticamente">
            <a:extLst>
              <a:ext uri="{FF2B5EF4-FFF2-40B4-BE49-F238E27FC236}">
                <a16:creationId xmlns:a16="http://schemas.microsoft.com/office/drawing/2014/main" id="{C5FA254D-C21A-EED7-1587-38E778EE6E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0977" y="1946766"/>
            <a:ext cx="3984395" cy="3797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68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áfico 4">
            <a:extLst>
              <a:ext uri="{FF2B5EF4-FFF2-40B4-BE49-F238E27FC236}">
                <a16:creationId xmlns:a16="http://schemas.microsoft.com/office/drawing/2014/main" id="{3446C08D-22DB-385B-1034-FF402014A7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7C680C23-1C5B-F2BD-9AAA-68BF5EEA80D5}"/>
              </a:ext>
            </a:extLst>
          </p:cNvPr>
          <p:cNvSpPr/>
          <p:nvPr/>
        </p:nvSpPr>
        <p:spPr>
          <a:xfrm>
            <a:off x="906747" y="3256446"/>
            <a:ext cx="5248887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lvl="1" defTabSz="342900">
              <a:spcBef>
                <a:spcPct val="20000"/>
              </a:spcBef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Executivo deverá sempre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demonstrar para seu cliente que ele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está levando um produto/serviço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qualidade, ideal para a sua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real necessidade.</a:t>
            </a: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06772798-F3BD-E30B-37A8-497F30868187}"/>
              </a:ext>
            </a:extLst>
          </p:cNvPr>
          <p:cNvSpPr txBox="1"/>
          <p:nvPr/>
        </p:nvSpPr>
        <p:spPr>
          <a:xfrm>
            <a:off x="847112" y="2285476"/>
            <a:ext cx="3645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813" lvl="1">
              <a:defRPr/>
            </a:pPr>
            <a:r>
              <a:rPr lang="pt-BR" sz="4000" b="1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QUALIDADE</a:t>
            </a:r>
            <a:endParaRPr lang="en-US" sz="4000">
              <a:solidFill>
                <a:prstClr val="white"/>
              </a:solidFill>
              <a:latin typeface="Segoe UI" panose="020B05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38E9B339-DEA4-CA5C-51DB-F32BDDB5CE44}"/>
              </a:ext>
            </a:extLst>
          </p:cNvPr>
          <p:cNvGrpSpPr/>
          <p:nvPr/>
        </p:nvGrpSpPr>
        <p:grpSpPr>
          <a:xfrm>
            <a:off x="7867050" y="2027897"/>
            <a:ext cx="3174396" cy="3785965"/>
            <a:chOff x="9765123" y="1958624"/>
            <a:chExt cx="3174396" cy="3785965"/>
          </a:xfrm>
        </p:grpSpPr>
        <p:sp>
          <p:nvSpPr>
            <p:cNvPr id="2" name="Oval 11">
              <a:extLst>
                <a:ext uri="{FF2B5EF4-FFF2-40B4-BE49-F238E27FC236}">
                  <a16:creationId xmlns:a16="http://schemas.microsoft.com/office/drawing/2014/main" id="{052AC825-1B21-FE2C-4AEE-765D99F986E8}"/>
                </a:ext>
              </a:extLst>
            </p:cNvPr>
            <p:cNvSpPr/>
            <p:nvPr/>
          </p:nvSpPr>
          <p:spPr>
            <a:xfrm>
              <a:off x="9916230" y="2079725"/>
              <a:ext cx="2728426" cy="2647531"/>
            </a:xfrm>
            <a:prstGeom prst="ellipse">
              <a:avLst/>
            </a:prstGeom>
            <a:gradFill flip="none" rotWithShape="1">
              <a:gsLst>
                <a:gs pos="63000">
                  <a:srgbClr val="131313">
                    <a:alpha val="53743"/>
                  </a:srgbClr>
                </a:gs>
                <a:gs pos="99000">
                  <a:srgbClr val="2D2C2E"/>
                </a:gs>
                <a:gs pos="0">
                  <a:srgbClr val="8A6B15"/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de-DE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pt-BR"/>
            </a:p>
          </p:txBody>
        </p:sp>
        <p:pic>
          <p:nvPicPr>
            <p:cNvPr id="8" name="Gráfico 3">
              <a:extLst>
                <a:ext uri="{FF2B5EF4-FFF2-40B4-BE49-F238E27FC236}">
                  <a16:creationId xmlns:a16="http://schemas.microsoft.com/office/drawing/2014/main" id="{97D457F4-C167-95F0-FAE8-571BE775662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17235" r="14086" b="17994"/>
            <a:stretch/>
          </p:blipFill>
          <p:spPr>
            <a:xfrm>
              <a:off x="9765123" y="1958624"/>
              <a:ext cx="3174396" cy="37859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14134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5F09EC27-A24B-C9D1-7508-1869E3C6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8" name="Retângulo 17">
            <a:extLst>
              <a:ext uri="{FF2B5EF4-FFF2-40B4-BE49-F238E27FC236}">
                <a16:creationId xmlns:a16="http://schemas.microsoft.com/office/drawing/2014/main" id="{1458704E-53E8-5612-2FB6-55EA3D914C93}"/>
              </a:ext>
            </a:extLst>
          </p:cNvPr>
          <p:cNvSpPr/>
          <p:nvPr/>
        </p:nvSpPr>
        <p:spPr>
          <a:xfrm rot="5400000">
            <a:off x="4545337" y="4497503"/>
            <a:ext cx="80401" cy="1663582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1C015DCD-2C25-F585-E318-77AC092AC5D0}"/>
              </a:ext>
            </a:extLst>
          </p:cNvPr>
          <p:cNvSpPr txBox="1"/>
          <p:nvPr/>
        </p:nvSpPr>
        <p:spPr>
          <a:xfrm>
            <a:off x="383946" y="2273135"/>
            <a:ext cx="5055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2438" lvl="0" algn="r" defTabSz="342900">
              <a:spcBef>
                <a:spcPct val="0"/>
              </a:spcBef>
              <a:defRPr/>
            </a:pPr>
            <a:r>
              <a:rPr lang="pt-BR" sz="240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Para isso, o Executivo...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2629C5AE-C8AA-3BA2-232E-2DFF3B7521CF}"/>
              </a:ext>
            </a:extLst>
          </p:cNvPr>
          <p:cNvSpPr/>
          <p:nvPr/>
        </p:nvSpPr>
        <p:spPr>
          <a:xfrm>
            <a:off x="1545318" y="2801176"/>
            <a:ext cx="3894053" cy="106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1463" lvl="1" algn="r" defTabSz="456898">
              <a:defRPr/>
            </a:pP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ea typeface="Arial" charset="0"/>
                <a:cs typeface="Segoe UI" panose="020B0502040204020203" pitchFamily="34" charset="0"/>
              </a:rPr>
              <a:t>Deve acreditar no </a:t>
            </a:r>
            <a:r>
              <a:rPr lang="pt-BR" sz="32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Light" panose="020B0502040204020203" pitchFamily="34" charset="0"/>
              </a:rPr>
              <a:t>que vende.</a:t>
            </a:r>
            <a:endParaRPr lang="pt-BR" sz="3200" b="1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B8397B72-E2AC-7BEA-81E1-B039BD767BFF}"/>
              </a:ext>
            </a:extLst>
          </p:cNvPr>
          <p:cNvSpPr/>
          <p:nvPr/>
        </p:nvSpPr>
        <p:spPr>
          <a:xfrm>
            <a:off x="935717" y="3940874"/>
            <a:ext cx="4588167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r" defTabSz="342900">
              <a:spcBef>
                <a:spcPct val="20000"/>
              </a:spcBef>
              <a:defRPr/>
            </a:pPr>
            <a:r>
              <a:rPr lang="pt-BR" sz="2400" dirty="0">
                <a:solidFill>
                  <a:prstClr val="white"/>
                </a:solidFill>
                <a:latin typeface="Segoe UI" panose="020B0502040204020203" pitchFamily="34" charset="0"/>
                <a:ea typeface="Arial" charset="0"/>
                <a:cs typeface="Segoe UI" panose="020B0502040204020203" pitchFamily="34" charset="0"/>
              </a:rPr>
              <a:t>Transmitir esta convicção/confiança através da segurança em sua fala.</a:t>
            </a:r>
          </a:p>
        </p:txBody>
      </p:sp>
      <p:pic>
        <p:nvPicPr>
          <p:cNvPr id="12" name="Imagem 12" descr="Homens de terno e gravata&#10;&#10;Descrição gerada automaticamente">
            <a:extLst>
              <a:ext uri="{FF2B5EF4-FFF2-40B4-BE49-F238E27FC236}">
                <a16:creationId xmlns:a16="http://schemas.microsoft.com/office/drawing/2014/main" id="{204521B6-FFC0-75E0-B900-2A17BF1DD2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2009" y="1617172"/>
            <a:ext cx="6136848" cy="4079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22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" grpId="0"/>
      <p:bldP spid="6" grpId="0"/>
      <p:bldP spid="7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BAD67-15F4-57E7-A073-BBAC62AC36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8E2721F7-82BE-8FD5-BD74-55852643FB1C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34F014AA-2EC7-FD1D-A627-13DF1D2227B3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6484642B-C8AB-F625-D2A9-A864C59956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8D39A825-C69B-7A6E-D211-33DB34973141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E0A82C6E-66E6-8F73-97F1-77C81DF7E851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2184CB52-648E-5188-BC19-F94119F36AE0}"/>
              </a:ext>
            </a:extLst>
          </p:cNvPr>
          <p:cNvSpPr txBox="1"/>
          <p:nvPr/>
        </p:nvSpPr>
        <p:spPr>
          <a:xfrm>
            <a:off x="2698782" y="2417782"/>
            <a:ext cx="310929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Planejamento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Abordagem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Sondagem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Demonstração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Argumentação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0EBB86B8-A777-880E-EC54-E9E106E6000B}"/>
              </a:ext>
            </a:extLst>
          </p:cNvPr>
          <p:cNvSpPr/>
          <p:nvPr/>
        </p:nvSpPr>
        <p:spPr>
          <a:xfrm>
            <a:off x="3486894" y="4458849"/>
            <a:ext cx="2458271" cy="369332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Argumentação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8376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3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3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  <p:bldP spid="37" grpId="0" uiExpand="1" build="p"/>
      <p:bldP spid="2" grpId="0" animBg="1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5"/>
          <p:cNvSpPr/>
          <p:nvPr/>
        </p:nvSpPr>
        <p:spPr>
          <a:xfrm rot="5400000">
            <a:off x="4474234" y="4024965"/>
            <a:ext cx="64847" cy="176801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17" descr="Padrão do plano de fundo, Círculo&#10;&#10;Descrição gerada automaticamente">
            <a:extLst>
              <a:ext uri="{FF2B5EF4-FFF2-40B4-BE49-F238E27FC236}">
                <a16:creationId xmlns:a16="http://schemas.microsoft.com/office/drawing/2014/main" id="{090D2B08-1AFF-B01B-5A44-9B09025C98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5600" t="1539" r="-3758" b="-1539"/>
          <a:stretch/>
        </p:blipFill>
        <p:spPr>
          <a:xfrm>
            <a:off x="47625" y="1286219"/>
            <a:ext cx="2315848" cy="4790279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9325A68-11D3-B551-0479-70E62E6D833A}"/>
              </a:ext>
            </a:extLst>
          </p:cNvPr>
          <p:cNvSpPr txBox="1"/>
          <p:nvPr/>
        </p:nvSpPr>
        <p:spPr>
          <a:xfrm>
            <a:off x="3505954" y="2658174"/>
            <a:ext cx="377618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chemeClr val="bg1"/>
                </a:solidFill>
                <a:latin typeface="Segoe UI Black"/>
                <a:ea typeface="Segoe UI Black"/>
              </a:rPr>
              <a:t>Argumentação</a:t>
            </a:r>
          </a:p>
        </p:txBody>
      </p:sp>
      <p:sp>
        <p:nvSpPr>
          <p:cNvPr id="4" name="Google Shape;534;p20">
            <a:extLst>
              <a:ext uri="{FF2B5EF4-FFF2-40B4-BE49-F238E27FC236}">
                <a16:creationId xmlns:a16="http://schemas.microsoft.com/office/drawing/2014/main" id="{7FA46B2C-42FB-9156-8960-12C04B2CA960}"/>
              </a:ext>
            </a:extLst>
          </p:cNvPr>
          <p:cNvSpPr txBox="1"/>
          <p:nvPr/>
        </p:nvSpPr>
        <p:spPr>
          <a:xfrm flipH="1">
            <a:off x="3503027" y="3424227"/>
            <a:ext cx="7438416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 dirty="0">
                <a:solidFill>
                  <a:schemeClr val="bg1"/>
                </a:solidFill>
                <a:latin typeface="Segoe UI"/>
                <a:cs typeface="Segoe UI"/>
              </a:rPr>
              <a:t>Vamos ver algumas dicas de argumentação que vão te auxiliar á se comunicar melhor e atender o seu cliente de maneira eficiente e completa.</a:t>
            </a:r>
          </a:p>
        </p:txBody>
      </p:sp>
    </p:spTree>
    <p:extLst>
      <p:ext uri="{BB962C8B-B14F-4D97-AF65-F5344CB8AC3E}">
        <p14:creationId xmlns:p14="http://schemas.microsoft.com/office/powerpoint/2010/main" val="10255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44606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DICAS</a:t>
            </a:r>
            <a:endParaRPr lang="pt-BR" sz="5400" b="1">
              <a:solidFill>
                <a:schemeClr val="bg1"/>
              </a:solidFill>
              <a:latin typeface="Segoe UI Black" panose="020B0502040204020203" pitchFamily="34" charset="0"/>
              <a:ea typeface="Segoe UI Black"/>
              <a:cs typeface="Segoe UI Black" panose="020B0502040204020203" pitchFamily="34" charset="0"/>
            </a:endParaRP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4114483" y="2775533"/>
            <a:ext cx="80604" cy="23170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DE520C88-AD3C-4FE7-6361-15760AD83B68}"/>
              </a:ext>
            </a:extLst>
          </p:cNvPr>
          <p:cNvSpPr txBox="1"/>
          <p:nvPr/>
        </p:nvSpPr>
        <p:spPr>
          <a:xfrm flipH="1">
            <a:off x="6445671" y="2729419"/>
            <a:ext cx="522139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Adaptar a forma como você se comunica com cada cliente não é um diferencial, mas sim uma necessidade.</a:t>
            </a:r>
          </a:p>
          <a:p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fontAlgn="base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Cada cliente é único e é assim que ele deve se sentir ao entrar em contato com você. Evite termos técnicos se o seu cliente é idoso ou não tem familiaridade no tema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5E26C335-31E4-7CB3-371F-6273606A3855}"/>
              </a:ext>
            </a:extLst>
          </p:cNvPr>
          <p:cNvSpPr/>
          <p:nvPr/>
        </p:nvSpPr>
        <p:spPr>
          <a:xfrm>
            <a:off x="6442632" y="2041740"/>
            <a:ext cx="417454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Fale a língua do cliente: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5FADE3F-97CB-19F8-19DA-B3EA13757896}"/>
              </a:ext>
            </a:extLst>
          </p:cNvPr>
          <p:cNvSpPr/>
          <p:nvPr/>
        </p:nvSpPr>
        <p:spPr>
          <a:xfrm>
            <a:off x="2940674" y="4157505"/>
            <a:ext cx="3065006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>
                <a:solidFill>
                  <a:schemeClr val="bg1"/>
                </a:solidFill>
                <a:latin typeface="Segoe UI"/>
                <a:cs typeface="Segoe UI"/>
              </a:rPr>
              <a:t>DE ARGUMENTAÇÃO</a:t>
            </a:r>
            <a:endParaRPr lang="pt-BR" sz="24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308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2" grpId="0"/>
      <p:bldP spid="9" grpId="0"/>
      <p:bldP spid="10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44606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DICAS</a:t>
            </a:r>
            <a:endParaRPr lang="pt-BR" sz="5400" b="1">
              <a:solidFill>
                <a:schemeClr val="bg1"/>
              </a:solidFill>
              <a:latin typeface="Segoe UI Black" panose="020B0502040204020203" pitchFamily="34" charset="0"/>
              <a:ea typeface="Segoe UI Black"/>
              <a:cs typeface="Segoe UI Black" panose="020B0502040204020203" pitchFamily="34" charset="0"/>
            </a:endParaRP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4114483" y="2775533"/>
            <a:ext cx="80604" cy="23170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5FADE3F-97CB-19F8-19DA-B3EA13757896}"/>
              </a:ext>
            </a:extLst>
          </p:cNvPr>
          <p:cNvSpPr/>
          <p:nvPr/>
        </p:nvSpPr>
        <p:spPr>
          <a:xfrm>
            <a:off x="2940674" y="4157505"/>
            <a:ext cx="3065006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>
                <a:solidFill>
                  <a:schemeClr val="bg1"/>
                </a:solidFill>
                <a:latin typeface="Segoe UI"/>
                <a:cs typeface="Segoe UI"/>
              </a:rPr>
              <a:t>DE ARGUMENTAÇÃO</a:t>
            </a:r>
            <a:endParaRPr lang="pt-BR" sz="24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CaixaDeTexto 1">
            <a:extLst>
              <a:ext uri="{FF2B5EF4-FFF2-40B4-BE49-F238E27FC236}">
                <a16:creationId xmlns:a16="http://schemas.microsoft.com/office/drawing/2014/main" id="{895DD2B9-EAE8-572C-0CC9-5D64BAD68BAE}"/>
              </a:ext>
            </a:extLst>
          </p:cNvPr>
          <p:cNvSpPr txBox="1"/>
          <p:nvPr/>
        </p:nvSpPr>
        <p:spPr>
          <a:xfrm flipH="1">
            <a:off x="6288197" y="2078417"/>
            <a:ext cx="531602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Ninguém quer perder a chance de aproveitar uma oportunidade única, principalmente quando se tratam de promoções e ofertas especiais</a:t>
            </a:r>
          </a:p>
          <a:p>
            <a:pPr fontAlgn="base"/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fontAlgn="base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Vamos focar na experiência do cliente e aproveitar a “oferta exclusiva” que você tem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oferecer a ele.</a:t>
            </a:r>
          </a:p>
          <a:p>
            <a:pPr fontAlgn="base"/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fontAlgn="base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preciso que as informações fiquem claras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evidentes para os clientes, assim ganha-se credibilidade e conquista o cliente.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26A49990-A884-6E56-324A-828704B57F6D}"/>
              </a:ext>
            </a:extLst>
          </p:cNvPr>
          <p:cNvSpPr/>
          <p:nvPr/>
        </p:nvSpPr>
        <p:spPr>
          <a:xfrm>
            <a:off x="6288198" y="1495418"/>
            <a:ext cx="513634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Aposte no senso de urgência:</a:t>
            </a:r>
          </a:p>
        </p:txBody>
      </p:sp>
    </p:spTree>
    <p:extLst>
      <p:ext uri="{BB962C8B-B14F-4D97-AF65-F5344CB8AC3E}">
        <p14:creationId xmlns:p14="http://schemas.microsoft.com/office/powerpoint/2010/main" val="226145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44606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DICAS</a:t>
            </a:r>
            <a:endParaRPr lang="pt-BR" sz="5400" b="1">
              <a:solidFill>
                <a:schemeClr val="bg1"/>
              </a:solidFill>
              <a:latin typeface="Segoe UI Black" panose="020B0502040204020203" pitchFamily="34" charset="0"/>
              <a:ea typeface="Segoe UI Black"/>
              <a:cs typeface="Segoe UI Black" panose="020B0502040204020203" pitchFamily="34" charset="0"/>
            </a:endParaRP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4114483" y="2775533"/>
            <a:ext cx="80604" cy="23170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5FADE3F-97CB-19F8-19DA-B3EA13757896}"/>
              </a:ext>
            </a:extLst>
          </p:cNvPr>
          <p:cNvSpPr/>
          <p:nvPr/>
        </p:nvSpPr>
        <p:spPr>
          <a:xfrm>
            <a:off x="2940674" y="4157505"/>
            <a:ext cx="3065006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>
                <a:solidFill>
                  <a:schemeClr val="bg1"/>
                </a:solidFill>
                <a:latin typeface="Segoe UI"/>
                <a:cs typeface="Segoe UI"/>
              </a:rPr>
              <a:t>DE ARGUMENTAÇÃO</a:t>
            </a:r>
            <a:endParaRPr lang="pt-BR" sz="240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CaixaDeTexto 1">
            <a:extLst>
              <a:ext uri="{FF2B5EF4-FFF2-40B4-BE49-F238E27FC236}">
                <a16:creationId xmlns:a16="http://schemas.microsoft.com/office/drawing/2014/main" id="{F4D11E0B-8F7F-BCEF-CFCE-3991AEB1D4D7}"/>
              </a:ext>
            </a:extLst>
          </p:cNvPr>
          <p:cNvSpPr txBox="1"/>
          <p:nvPr/>
        </p:nvSpPr>
        <p:spPr>
          <a:xfrm flipH="1">
            <a:off x="6341982" y="2688019"/>
            <a:ext cx="518961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Toda empresa precisa ter um diferencial, algo que a destaca das demais em seu segmento de atuação. </a:t>
            </a:r>
          </a:p>
          <a:p>
            <a:pPr fontAlgn="base"/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fontAlgn="base"/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perguntas para você mesmo: Qual é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ponto forte que temos? Qual é a solução que eu posso oferecer ninguém mais pode?</a:t>
            </a:r>
          </a:p>
          <a:p>
            <a:pPr fontAlgn="base"/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Eu tenho o que ele precisa para </a:t>
            </a:r>
          </a:p>
          <a:p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ser “encantado”.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F8CA5C74-4FE5-D7B0-4A97-A823234CAFCD}"/>
              </a:ext>
            </a:extLst>
          </p:cNvPr>
          <p:cNvSpPr/>
          <p:nvPr/>
        </p:nvSpPr>
        <p:spPr>
          <a:xfrm>
            <a:off x="6341984" y="1511617"/>
            <a:ext cx="4003284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pt-BR" sz="2800" b="1" dirty="0">
                <a:solidFill>
                  <a:schemeClr val="bg1"/>
                </a:solidFill>
              </a:rPr>
              <a:t>Invista em seu diferencial de mercado:</a:t>
            </a:r>
          </a:p>
        </p:txBody>
      </p:sp>
    </p:spTree>
    <p:extLst>
      <p:ext uri="{BB962C8B-B14F-4D97-AF65-F5344CB8AC3E}">
        <p14:creationId xmlns:p14="http://schemas.microsoft.com/office/powerpoint/2010/main" val="400669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5123714" y="3944396"/>
            <a:ext cx="112488" cy="1107641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1">
            <a:extLst>
              <a:ext uri="{FF2B5EF4-FFF2-40B4-BE49-F238E27FC236}">
                <a16:creationId xmlns:a16="http://schemas.microsoft.com/office/drawing/2014/main" id="{2E652C52-AB06-26F6-E292-CD51B986C835}"/>
              </a:ext>
            </a:extLst>
          </p:cNvPr>
          <p:cNvSpPr txBox="1"/>
          <p:nvPr/>
        </p:nvSpPr>
        <p:spPr>
          <a:xfrm>
            <a:off x="898544" y="2957004"/>
            <a:ext cx="49362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342900">
              <a:spcBef>
                <a:spcPct val="0"/>
              </a:spcBef>
              <a:defRPr/>
            </a:pPr>
            <a:r>
              <a:rPr lang="pt-BR" sz="4000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...E se surgirem </a:t>
            </a:r>
            <a:r>
              <a:rPr lang="pt-BR" sz="40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objeções?</a:t>
            </a:r>
          </a:p>
        </p:txBody>
      </p:sp>
      <p:pic>
        <p:nvPicPr>
          <p:cNvPr id="13" name="Imagem 13" descr="Desenho de uma mulher&#10;&#10;Descrição gerada automaticamente">
            <a:extLst>
              <a:ext uri="{FF2B5EF4-FFF2-40B4-BE49-F238E27FC236}">
                <a16:creationId xmlns:a16="http://schemas.microsoft.com/office/drawing/2014/main" id="{D443373C-90BC-033A-E948-68EAB777C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8804" y="1358709"/>
            <a:ext cx="5304817" cy="4424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77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pic>
        <p:nvPicPr>
          <p:cNvPr id="13" name="Imagem 13" descr="Desenho de uma mulher&#10;&#10;Descrição gerada automaticamente">
            <a:extLst>
              <a:ext uri="{FF2B5EF4-FFF2-40B4-BE49-F238E27FC236}">
                <a16:creationId xmlns:a16="http://schemas.microsoft.com/office/drawing/2014/main" id="{D443373C-90BC-033A-E948-68EAB777C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8804" y="1358709"/>
            <a:ext cx="5304817" cy="4424307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13319D6B-1178-4AE9-EF5A-877B6047138A}"/>
              </a:ext>
            </a:extLst>
          </p:cNvPr>
          <p:cNvSpPr/>
          <p:nvPr/>
        </p:nvSpPr>
        <p:spPr>
          <a:xfrm>
            <a:off x="847113" y="1842797"/>
            <a:ext cx="3231050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463" lvl="0" defTabSz="292100">
              <a:spcBef>
                <a:spcPct val="0"/>
              </a:spcBef>
              <a:defRPr/>
            </a:pPr>
            <a:r>
              <a:rPr lang="pt-BR" sz="20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FAZ PARTE DA VIDA </a:t>
            </a:r>
          </a:p>
          <a:p>
            <a:pPr marL="17463" lvl="0" defTabSz="292100">
              <a:spcBef>
                <a:spcPct val="0"/>
              </a:spcBef>
              <a:defRPr/>
            </a:pPr>
            <a:r>
              <a:rPr lang="pt-BR" sz="20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DO EXECUTIVO....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450E70DA-499E-0E6F-B7D9-A49B7509293E}"/>
              </a:ext>
            </a:extLst>
          </p:cNvPr>
          <p:cNvSpPr/>
          <p:nvPr/>
        </p:nvSpPr>
        <p:spPr>
          <a:xfrm>
            <a:off x="393015" y="2739593"/>
            <a:ext cx="6096000" cy="236372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12788" lvl="1" indent="-255588" defTabSz="456898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Deparar-se com personalidades difíceis.</a:t>
            </a:r>
          </a:p>
          <a:p>
            <a:pPr marL="712788" lvl="1" indent="-255588" defTabSz="456898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Ouvir mentiras.</a:t>
            </a:r>
          </a:p>
          <a:p>
            <a:pPr marL="712788" lvl="1" indent="-255588" defTabSz="456898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Ouvir reclamação sobre a empresa.</a:t>
            </a:r>
          </a:p>
          <a:p>
            <a:pPr marL="712788" lvl="1" indent="-255588" defTabSz="456898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Ter respostas recusadas.</a:t>
            </a:r>
          </a:p>
          <a:p>
            <a:pPr marL="712788" lvl="1" indent="-255588" defTabSz="456898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Receber reclamações.</a:t>
            </a:r>
          </a:p>
          <a:p>
            <a:pPr marL="712788" lvl="1" indent="-255588" defTabSz="456898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Ouvir que precisa pensar a respeito.</a:t>
            </a:r>
          </a:p>
          <a:p>
            <a:pPr marL="712788" lvl="1" indent="-255588" defTabSz="456898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Ouvir que seu produto está caro.</a:t>
            </a:r>
          </a:p>
        </p:txBody>
      </p:sp>
    </p:spTree>
    <p:extLst>
      <p:ext uri="{BB962C8B-B14F-4D97-AF65-F5344CB8AC3E}">
        <p14:creationId xmlns:p14="http://schemas.microsoft.com/office/powerpoint/2010/main" val="556010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pic>
        <p:nvPicPr>
          <p:cNvPr id="13" name="Imagem 13" descr="Desenho de uma mulher&#10;&#10;Descrição gerada automaticamente">
            <a:extLst>
              <a:ext uri="{FF2B5EF4-FFF2-40B4-BE49-F238E27FC236}">
                <a16:creationId xmlns:a16="http://schemas.microsoft.com/office/drawing/2014/main" id="{D443373C-90BC-033A-E948-68EAB777C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8804" y="1358709"/>
            <a:ext cx="5304817" cy="442430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ACE40D8B-E4DD-8A66-9DC1-61AB9225543B}"/>
              </a:ext>
            </a:extLst>
          </p:cNvPr>
          <p:cNvSpPr/>
          <p:nvPr/>
        </p:nvSpPr>
        <p:spPr>
          <a:xfrm>
            <a:off x="847113" y="1927600"/>
            <a:ext cx="3814534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463" lvl="0" defTabSz="342900">
              <a:spcBef>
                <a:spcPct val="0"/>
              </a:spcBef>
              <a:defRPr/>
            </a:pPr>
            <a:r>
              <a:rPr lang="pt-BR" sz="2000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AS OBJEÇÕES DEVEM SER </a:t>
            </a:r>
            <a:br>
              <a:rPr lang="pt-BR" sz="2000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</a:br>
            <a:r>
              <a:rPr lang="pt-BR" sz="20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VISTAS </a:t>
            </a:r>
            <a:r>
              <a:rPr lang="pt-BR" sz="2000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COMO </a:t>
            </a:r>
            <a:r>
              <a:rPr lang="pt-BR" sz="20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PRESENTES</a:t>
            </a:r>
            <a:r>
              <a:rPr lang="pt-BR" sz="2000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!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15BD71BA-0C6B-A496-7696-BCEE70EFA931}"/>
              </a:ext>
            </a:extLst>
          </p:cNvPr>
          <p:cNvSpPr/>
          <p:nvPr/>
        </p:nvSpPr>
        <p:spPr>
          <a:xfrm>
            <a:off x="658398" y="2955493"/>
            <a:ext cx="5290609" cy="23637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242888" defTabSz="342900">
              <a:spcBef>
                <a:spcPts val="1599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Indicadores da disposição de negociação de seu cliente;</a:t>
            </a:r>
          </a:p>
          <a:p>
            <a:pPr marL="514350" lvl="0" indent="-242888" defTabSz="342900">
              <a:spcBef>
                <a:spcPts val="1599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Objeções podem indicar que seu trabalho necessita de melhorias;</a:t>
            </a:r>
          </a:p>
          <a:p>
            <a:pPr marL="514350" lvl="0" indent="-242888" defTabSz="342900">
              <a:spcBef>
                <a:spcPts val="1599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o cliente ainda está se questionando,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porque tem interesse na compra.</a:t>
            </a:r>
          </a:p>
        </p:txBody>
      </p:sp>
    </p:spTree>
    <p:extLst>
      <p:ext uri="{BB962C8B-B14F-4D97-AF65-F5344CB8AC3E}">
        <p14:creationId xmlns:p14="http://schemas.microsoft.com/office/powerpoint/2010/main" val="205597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4386033" y="3644460"/>
            <a:ext cx="96276" cy="188585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BE2CE689-E473-1C52-7071-489384F3CD40}"/>
              </a:ext>
            </a:extLst>
          </p:cNvPr>
          <p:cNvSpPr/>
          <p:nvPr/>
        </p:nvSpPr>
        <p:spPr>
          <a:xfrm>
            <a:off x="1192929" y="2860554"/>
            <a:ext cx="4284704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5" lvl="0" algn="r">
              <a:defRPr/>
            </a:pPr>
            <a:r>
              <a:rPr lang="pt-BR" sz="28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Uma objeção pode indicar, na verdade, um </a:t>
            </a:r>
            <a:r>
              <a:rPr lang="pt-BR" sz="28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interesse do comprador.</a:t>
            </a:r>
          </a:p>
        </p:txBody>
      </p:sp>
      <p:pic>
        <p:nvPicPr>
          <p:cNvPr id="4" name="Imagem 5">
            <a:extLst>
              <a:ext uri="{FF2B5EF4-FFF2-40B4-BE49-F238E27FC236}">
                <a16:creationId xmlns:a16="http://schemas.microsoft.com/office/drawing/2014/main" id="{EF435941-8D3F-C545-7A08-E05FDB0656E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826" t="-45" b="195"/>
          <a:stretch/>
        </p:blipFill>
        <p:spPr>
          <a:xfrm flipH="1">
            <a:off x="6143017" y="1575701"/>
            <a:ext cx="6050940" cy="3988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08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4499522" y="4374035"/>
            <a:ext cx="96276" cy="188585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BE2CE689-E473-1C52-7071-489384F3CD40}"/>
              </a:ext>
            </a:extLst>
          </p:cNvPr>
          <p:cNvSpPr/>
          <p:nvPr/>
        </p:nvSpPr>
        <p:spPr>
          <a:xfrm>
            <a:off x="236376" y="2171511"/>
            <a:ext cx="5403384" cy="267765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algn="r">
              <a:defRPr/>
            </a:pP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E se a objeção tiver relação </a:t>
            </a:r>
            <a:endParaRPr lang="en-US" sz="2800" dirty="0">
              <a:solidFill>
                <a:schemeClr val="bg1"/>
              </a:solidFill>
              <a:latin typeface="Segoe UI"/>
              <a:cs typeface="Segoe UI"/>
            </a:endParaRPr>
          </a:p>
          <a:p>
            <a:pPr marL="19050" algn="r">
              <a:defRPr/>
            </a:pP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com a </a:t>
            </a:r>
            <a:r>
              <a:rPr lang="pt-BR" sz="2800" b="1" dirty="0">
                <a:solidFill>
                  <a:schemeClr val="bg1"/>
                </a:solidFill>
                <a:latin typeface="Segoe UI"/>
                <a:cs typeface="Segoe UI"/>
              </a:rPr>
              <a:t>concorrência</a:t>
            </a: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? </a:t>
            </a:r>
            <a:endParaRPr lang="en-US" sz="2800" dirty="0">
              <a:solidFill>
                <a:schemeClr val="bg1"/>
              </a:solidFill>
              <a:latin typeface="Segoe UI"/>
              <a:cs typeface="Segoe UI"/>
            </a:endParaRPr>
          </a:p>
          <a:p>
            <a:pPr marL="19050" algn="r">
              <a:defRPr/>
            </a:pPr>
            <a:endParaRPr lang="pt-BR" sz="2800" dirty="0">
              <a:solidFill>
                <a:schemeClr val="bg1"/>
              </a:solidFill>
              <a:latin typeface="Segoe UI"/>
              <a:cs typeface="Segoe UI"/>
            </a:endParaRPr>
          </a:p>
          <a:p>
            <a:pPr marL="19050" algn="r">
              <a:defRPr/>
            </a:pP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Lembre-se: concorrente </a:t>
            </a:r>
            <a:endParaRPr lang="en-US" sz="2800" dirty="0">
              <a:solidFill>
                <a:schemeClr val="bg1"/>
              </a:solidFill>
              <a:latin typeface="Segoe UI"/>
              <a:cs typeface="Segoe UI"/>
            </a:endParaRPr>
          </a:p>
          <a:p>
            <a:pPr marL="19050" algn="r">
              <a:defRPr/>
            </a:pP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é todo mundo que disputa o </a:t>
            </a:r>
            <a:r>
              <a:rPr lang="pt-BR" sz="2800" b="1" dirty="0">
                <a:solidFill>
                  <a:schemeClr val="bg1"/>
                </a:solidFill>
                <a:latin typeface="Segoe UI"/>
                <a:cs typeface="Segoe UI"/>
              </a:rPr>
              <a:t>“bolso” do cliente</a:t>
            </a: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.</a:t>
            </a:r>
            <a:endParaRPr lang="en-US" sz="2800" dirty="0">
              <a:solidFill>
                <a:schemeClr val="bg1"/>
              </a:solidFill>
              <a:latin typeface="Segoe UI"/>
              <a:cs typeface="Segoe UI"/>
            </a:endParaRPr>
          </a:p>
        </p:txBody>
      </p:sp>
      <p:pic>
        <p:nvPicPr>
          <p:cNvPr id="4" name="Imagem 5">
            <a:extLst>
              <a:ext uri="{FF2B5EF4-FFF2-40B4-BE49-F238E27FC236}">
                <a16:creationId xmlns:a16="http://schemas.microsoft.com/office/drawing/2014/main" id="{EF435941-8D3F-C545-7A08-E05FDB0656E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826" t="-45" b="195"/>
          <a:stretch/>
        </p:blipFill>
        <p:spPr>
          <a:xfrm flipH="1">
            <a:off x="6143017" y="1575701"/>
            <a:ext cx="6050940" cy="3988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85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B23F20F2-1515-CB2C-7A8A-03A7E4C3AD12}"/>
              </a:ext>
            </a:extLst>
          </p:cNvPr>
          <p:cNvSpPr/>
          <p:nvPr/>
        </p:nvSpPr>
        <p:spPr>
          <a:xfrm>
            <a:off x="847113" y="3366655"/>
            <a:ext cx="381197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lvl="0" defTabSz="456898">
              <a:defRPr/>
            </a:pPr>
            <a:r>
              <a:rPr lang="pt-BR" sz="32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OBSERVANDO A CONCORRÊNCIA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76C91C5A-B959-CAED-BF43-D7955268927D}"/>
              </a:ext>
            </a:extLst>
          </p:cNvPr>
          <p:cNvSpPr/>
          <p:nvPr/>
        </p:nvSpPr>
        <p:spPr>
          <a:xfrm>
            <a:off x="4659091" y="2390529"/>
            <a:ext cx="7137885" cy="3029469"/>
          </a:xfrm>
          <a:prstGeom prst="rect">
            <a:avLst/>
          </a:prstGeom>
          <a:noFill/>
          <a:ln w="28575">
            <a:noFill/>
          </a:ln>
        </p:spPr>
        <p:txBody>
          <a:bodyPr wrap="square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1950" marR="0" lvl="0" indent="-185738" algn="l" defTabSz="452438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Conheça a posição de cada um no mercado;</a:t>
            </a:r>
          </a:p>
          <a:p>
            <a:pPr marL="361950" marR="0" lvl="0" indent="-185738" algn="l" defTabSz="452438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Reconheça os aspectos competitivos dos concorrentes</a:t>
            </a:r>
            <a:b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 crie estratégias para combatê-los;</a:t>
            </a:r>
          </a:p>
          <a:p>
            <a:pPr marL="361950" marR="0" lvl="0" indent="-185738" algn="l" defTabSz="452438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Identifique onde eles são mais fracos e jogue com isso;</a:t>
            </a:r>
          </a:p>
          <a:p>
            <a:pPr marL="361950" marR="0" lvl="0" indent="-185738" algn="l" defTabSz="452438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Tenha conhecimento dos valores dos produtos deles;</a:t>
            </a:r>
          </a:p>
          <a:p>
            <a:pPr marL="361950" marR="0" lvl="0" indent="-185738" algn="l" defTabSz="452438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Faça uma visita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 site</a:t>
            </a: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 e conheça a concorrência.</a:t>
            </a:r>
          </a:p>
        </p:txBody>
      </p:sp>
    </p:spTree>
    <p:extLst>
      <p:ext uri="{BB962C8B-B14F-4D97-AF65-F5344CB8AC3E}">
        <p14:creationId xmlns:p14="http://schemas.microsoft.com/office/powerpoint/2010/main" val="139832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9561ED62-102C-AAA3-76FE-F38191393318}"/>
              </a:ext>
            </a:extLst>
          </p:cNvPr>
          <p:cNvSpPr/>
          <p:nvPr/>
        </p:nvSpPr>
        <p:spPr>
          <a:xfrm>
            <a:off x="847113" y="3366655"/>
            <a:ext cx="381197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lvl="0" defTabSz="556729">
              <a:spcBef>
                <a:spcPct val="45000"/>
              </a:spcBef>
              <a:defRPr/>
            </a:pPr>
            <a:r>
              <a:rPr lang="pt-BR" sz="32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OBJEÇÕES E CONCORRÊNCIA</a:t>
            </a: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D820B5A8-AEEC-3F06-D5A2-7FE6CC2C5127}"/>
              </a:ext>
            </a:extLst>
          </p:cNvPr>
          <p:cNvSpPr/>
          <p:nvPr/>
        </p:nvSpPr>
        <p:spPr>
          <a:xfrm>
            <a:off x="4229896" y="2051119"/>
            <a:ext cx="7620193" cy="3708289"/>
          </a:xfrm>
          <a:prstGeom prst="rect">
            <a:avLst/>
          </a:prstGeom>
          <a:noFill/>
          <a:ln w="28575">
            <a:noFill/>
          </a:ln>
        </p:spPr>
        <p:txBody>
          <a:bodyPr wrap="square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1" indent="0" algn="l" defTabSz="828966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>
                <a:srgbClr val="DA1E3C"/>
              </a:buClr>
              <a:buSzTx/>
              <a:buFontTx/>
              <a:buNone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Lidando com a objeção de clientes que citam a concorrência</a:t>
            </a:r>
          </a:p>
          <a:p>
            <a:pPr marL="800100" marR="0" lvl="1" indent="-342900" algn="l" defTabSz="828966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Clr>
                <a:srgbClr val="FFFFFF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Nunca diga nada negativo sobre eles, mesmo que </a:t>
            </a:r>
            <a:b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o cliente o faça;</a:t>
            </a:r>
          </a:p>
          <a:p>
            <a:pPr marL="800100" marR="0" lvl="1" indent="-342900" algn="l" defTabSz="828966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Clr>
                <a:srgbClr val="FFFFFF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Demonstre que os respeita;</a:t>
            </a:r>
          </a:p>
          <a:p>
            <a:pPr marL="800100" marR="0" lvl="1" indent="-342900" algn="l" defTabSz="828966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Clr>
                <a:srgbClr val="FFFFFF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Mostre como você difere;</a:t>
            </a:r>
          </a:p>
          <a:p>
            <a:pPr marL="800100" marR="0" lvl="1" indent="-342900" algn="l" defTabSz="828966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Clr>
                <a:srgbClr val="FFFFFF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Enfatize suas forças e não suas fraquezas;</a:t>
            </a:r>
          </a:p>
          <a:p>
            <a:pPr marL="800100" marR="0" lvl="1" indent="-342900" algn="l" defTabSz="828966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Clr>
                <a:srgbClr val="FFFFFF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Dê exemplos de clientes que mudaram para a Claro;</a:t>
            </a:r>
          </a:p>
          <a:p>
            <a:pPr marL="800100" marR="0" lvl="1" indent="-342900" algn="l" defTabSz="828966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Clr>
                <a:srgbClr val="FFFFFF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200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Mantenha SEMPRE sua ética e profissionalismo.</a:t>
            </a:r>
            <a:endParaRPr kumimoji="0" lang="pt-BR" sz="18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75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2" name="Retângulo 11">
            <a:extLst>
              <a:ext uri="{FF2B5EF4-FFF2-40B4-BE49-F238E27FC236}">
                <a16:creationId xmlns:a16="http://schemas.microsoft.com/office/drawing/2014/main" id="{EC589E7B-97AF-D90F-FC97-A38941BAB135}"/>
              </a:ext>
            </a:extLst>
          </p:cNvPr>
          <p:cNvSpPr/>
          <p:nvPr/>
        </p:nvSpPr>
        <p:spPr>
          <a:xfrm rot="5400000">
            <a:off x="4337393" y="4730716"/>
            <a:ext cx="80064" cy="1253556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EEA05C0C-D23B-1ED2-53A5-5D4BF0D73172}"/>
              </a:ext>
            </a:extLst>
          </p:cNvPr>
          <p:cNvSpPr/>
          <p:nvPr/>
        </p:nvSpPr>
        <p:spPr>
          <a:xfrm>
            <a:off x="738405" y="2415225"/>
            <a:ext cx="4358228" cy="267765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lvl="1" algn="r">
              <a:spcBef>
                <a:spcPts val="1200"/>
              </a:spcBef>
              <a:defRPr/>
            </a:pP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Afinal, concorrência </a:t>
            </a:r>
            <a:b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800" b="1" dirty="0">
                <a:solidFill>
                  <a:schemeClr val="bg1"/>
                </a:solidFill>
                <a:latin typeface="Segoe UI"/>
                <a:cs typeface="Segoe UI"/>
              </a:rPr>
              <a:t>não significa guerra</a:t>
            </a: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.</a:t>
            </a:r>
            <a:br>
              <a:rPr lang="pt-BR" sz="2800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Significa que </a:t>
            </a:r>
            <a:r>
              <a:rPr lang="pt-BR" sz="2800" b="1" dirty="0">
                <a:solidFill>
                  <a:schemeClr val="bg1"/>
                </a:solidFill>
                <a:latin typeface="Segoe UI"/>
                <a:cs typeface="Segoe UI"/>
              </a:rPr>
              <a:t>precisamos sempre aprender </a:t>
            </a: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e </a:t>
            </a:r>
            <a:r>
              <a:rPr lang="pt-BR" sz="2800" b="1" dirty="0">
                <a:solidFill>
                  <a:schemeClr val="bg1"/>
                </a:solidFill>
                <a:latin typeface="Segoe UI"/>
                <a:cs typeface="Segoe UI"/>
              </a:rPr>
              <a:t>nos prepararmos </a:t>
            </a:r>
            <a:r>
              <a:rPr lang="pt-BR" sz="2800" dirty="0">
                <a:solidFill>
                  <a:schemeClr val="bg1"/>
                </a:solidFill>
                <a:latin typeface="Segoe UI"/>
                <a:cs typeface="Segoe UI"/>
              </a:rPr>
              <a:t>para sermos os melhores!</a:t>
            </a:r>
          </a:p>
        </p:txBody>
      </p:sp>
      <p:pic>
        <p:nvPicPr>
          <p:cNvPr id="11" name="Imagem 12" descr="Homem em pé usando gravata e posando para foto&#10;&#10;Descrição gerada automaticamente">
            <a:extLst>
              <a:ext uri="{FF2B5EF4-FFF2-40B4-BE49-F238E27FC236}">
                <a16:creationId xmlns:a16="http://schemas.microsoft.com/office/drawing/2014/main" id="{7A5BCFBC-CD63-5038-23F5-9786CD9C89D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9069" b="18967"/>
          <a:stretch/>
        </p:blipFill>
        <p:spPr>
          <a:xfrm>
            <a:off x="5617496" y="1815369"/>
            <a:ext cx="6577934" cy="3878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42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B9636CB5-B098-4610-7712-8B73A37298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BC8AA2F3-3555-C73D-2A2B-BB7E917B7036}"/>
              </a:ext>
            </a:extLst>
          </p:cNvPr>
          <p:cNvSpPr/>
          <p:nvPr/>
        </p:nvSpPr>
        <p:spPr>
          <a:xfrm>
            <a:off x="847113" y="3366655"/>
            <a:ext cx="381197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lvl="0" defTabSz="556729">
              <a:spcBef>
                <a:spcPct val="45000"/>
              </a:spcBef>
              <a:defRPr/>
            </a:pPr>
            <a:r>
              <a:rPr lang="pt-BR" sz="32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OBJEÇÕES E RECLAMAÇÕES</a:t>
            </a: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6C557670-5E65-3152-5A8F-8A79342B0D5D}"/>
              </a:ext>
            </a:extLst>
          </p:cNvPr>
          <p:cNvSpPr/>
          <p:nvPr/>
        </p:nvSpPr>
        <p:spPr>
          <a:xfrm>
            <a:off x="4998824" y="2174587"/>
            <a:ext cx="6346064" cy="3708289"/>
          </a:xfrm>
          <a:prstGeom prst="rect">
            <a:avLst/>
          </a:prstGeom>
          <a:noFill/>
          <a:ln w="28575">
            <a:noFill/>
          </a:ln>
        </p:spPr>
        <p:txBody>
          <a:bodyPr wrap="square" anchor="ctr">
            <a:no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6575" lvl="0" indent="-265113" defTabSz="82896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Diga ao cliente que entende como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ele se sente.</a:t>
            </a:r>
          </a:p>
          <a:p>
            <a:pPr marL="536575" lvl="0" indent="-265113" defTabSz="82896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Demonstre empatia.</a:t>
            </a:r>
          </a:p>
          <a:p>
            <a:pPr marL="536575" lvl="0" indent="-265113" defTabSz="82896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Ouça o tempo todo! Não interrompa!</a:t>
            </a:r>
          </a:p>
          <a:p>
            <a:pPr marL="536575" lvl="0" indent="-265113" defTabSz="82896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perguntas para entender melhor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problema  para ajudá-lo.</a:t>
            </a:r>
          </a:p>
          <a:p>
            <a:pPr marL="536575" lvl="0" indent="-265113" defTabSz="828966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Concorde com ele, se possível.</a:t>
            </a:r>
            <a:endParaRPr kumimoji="0" lang="pt-BR" sz="18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83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ATIVIDADE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88084C75-4C38-C207-F094-D6C9ABA0DF48}"/>
              </a:ext>
            </a:extLst>
          </p:cNvPr>
          <p:cNvSpPr/>
          <p:nvPr/>
        </p:nvSpPr>
        <p:spPr>
          <a:xfrm rot="5400000">
            <a:off x="1943704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Google Shape;522;p19">
            <a:extLst>
              <a:ext uri="{FF2B5EF4-FFF2-40B4-BE49-F238E27FC236}">
                <a16:creationId xmlns:a16="http://schemas.microsoft.com/office/drawing/2014/main" id="{5044D353-AEFA-B396-CC50-FE6656687B24}"/>
              </a:ext>
            </a:extLst>
          </p:cNvPr>
          <p:cNvSpPr txBox="1"/>
          <p:nvPr/>
        </p:nvSpPr>
        <p:spPr>
          <a:xfrm flipH="1">
            <a:off x="6096000" y="3473754"/>
            <a:ext cx="4838306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lvl="1" fontAlgn="base"/>
            <a:r>
              <a:rPr lang="pt-BR" sz="2400" dirty="0">
                <a:solidFill>
                  <a:schemeClr val="bg1"/>
                </a:solidFill>
                <a:latin typeface="Segoe UI"/>
                <a:cs typeface="Segoe UI"/>
              </a:rPr>
              <a:t>Identifique as ações e o que elas representam e enumere com </a:t>
            </a:r>
            <a:br>
              <a:rPr lang="pt-BR" sz="2400" dirty="0">
                <a:solidFill>
                  <a:schemeClr val="bg1"/>
                </a:solidFill>
                <a:latin typeface="Segoe UI"/>
                <a:cs typeface="Segoe UI"/>
              </a:rPr>
            </a:br>
            <a:r>
              <a:rPr lang="pt-BR" sz="2400" dirty="0">
                <a:solidFill>
                  <a:schemeClr val="bg1"/>
                </a:solidFill>
                <a:latin typeface="Segoe UI"/>
                <a:cs typeface="Segoe UI"/>
              </a:rPr>
              <a:t>a ordem correta.</a:t>
            </a:r>
          </a:p>
        </p:txBody>
      </p:sp>
      <p:sp>
        <p:nvSpPr>
          <p:cNvPr id="3" name="Google Shape;522;p19">
            <a:extLst>
              <a:ext uri="{FF2B5EF4-FFF2-40B4-BE49-F238E27FC236}">
                <a16:creationId xmlns:a16="http://schemas.microsoft.com/office/drawing/2014/main" id="{D6FED38A-A18C-100F-97BC-187606E38CAD}"/>
              </a:ext>
            </a:extLst>
          </p:cNvPr>
          <p:cNvSpPr txBox="1"/>
          <p:nvPr/>
        </p:nvSpPr>
        <p:spPr>
          <a:xfrm flipH="1">
            <a:off x="6077163" y="2676401"/>
            <a:ext cx="2192194" cy="70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 lvl="1" fontAlgn="base"/>
            <a:r>
              <a:rPr lang="pt-BR" sz="4000" b="1" dirty="0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CASE</a:t>
            </a:r>
          </a:p>
        </p:txBody>
      </p:sp>
    </p:spTree>
    <p:extLst>
      <p:ext uri="{BB962C8B-B14F-4D97-AF65-F5344CB8AC3E}">
        <p14:creationId xmlns:p14="http://schemas.microsoft.com/office/powerpoint/2010/main" val="923465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2" grpId="0"/>
      <p:bldP spid="3" grpId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20"/>
          <p:cNvSpPr txBox="1"/>
          <p:nvPr/>
        </p:nvSpPr>
        <p:spPr>
          <a:xfrm flipH="1">
            <a:off x="1636200" y="1383091"/>
            <a:ext cx="8919599" cy="4000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algn="ctr"/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Situação 1: A cliente Andressa alega que possui Vivo por ser Fibra.</a:t>
            </a:r>
          </a:p>
        </p:txBody>
      </p:sp>
      <p:sp>
        <p:nvSpPr>
          <p:cNvPr id="537" name="Google Shape;537;p20"/>
          <p:cNvSpPr/>
          <p:nvPr/>
        </p:nvSpPr>
        <p:spPr>
          <a:xfrm>
            <a:off x="876393" y="2577785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136525" lvl="0"/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1) PLANEJAMENTO</a:t>
            </a:r>
            <a:endParaRPr sz="2000" b="1" dirty="0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A50BBD71-CD5A-658E-B800-DAF7202B362C}"/>
              </a:ext>
            </a:extLst>
          </p:cNvPr>
          <p:cNvSpPr txBox="1"/>
          <p:nvPr/>
        </p:nvSpPr>
        <p:spPr>
          <a:xfrm>
            <a:off x="5271604" y="4722874"/>
            <a:ext cx="69203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Verificar se o condomínio faz parte do Projeto F (Prédio Fibra). 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CD256EAB-7C80-F3DA-7101-2700432535E3}"/>
              </a:ext>
            </a:extLst>
          </p:cNvPr>
          <p:cNvSpPr txBox="1"/>
          <p:nvPr/>
        </p:nvSpPr>
        <p:spPr>
          <a:xfrm>
            <a:off x="5271603" y="3380715"/>
            <a:ext cx="608550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Falar sobre a diferença entre Fibra e HFC, mostrando que mesmo que não tenha fibra no prédio, nossa qualidade é tão boa quanto. 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BDF224F9-8604-28AA-3B9B-275588BD79FD}"/>
              </a:ext>
            </a:extLst>
          </p:cNvPr>
          <p:cNvSpPr txBox="1"/>
          <p:nvPr/>
        </p:nvSpPr>
        <p:spPr>
          <a:xfrm>
            <a:off x="5271604" y="5449483"/>
            <a:ext cx="56813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Mostrar as vantagens do </a:t>
            </a:r>
            <a:r>
              <a:rPr lang="pt-BR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Multi</a:t>
            </a: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 atendimento diferenciado para clientes Alto Valor.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894CA809-1655-C915-F27A-BD4AD960099C}"/>
              </a:ext>
            </a:extLst>
          </p:cNvPr>
          <p:cNvSpPr txBox="1"/>
          <p:nvPr/>
        </p:nvSpPr>
        <p:spPr>
          <a:xfrm>
            <a:off x="5271604" y="2588661"/>
            <a:ext cx="5350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1218438">
              <a:defRPr/>
            </a:pP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Entender o perfil de consumo da cliente. </a:t>
            </a:r>
          </a:p>
        </p:txBody>
      </p:sp>
      <p:sp>
        <p:nvSpPr>
          <p:cNvPr id="27" name="Google Shape;537;p20">
            <a:extLst>
              <a:ext uri="{FF2B5EF4-FFF2-40B4-BE49-F238E27FC236}">
                <a16:creationId xmlns:a16="http://schemas.microsoft.com/office/drawing/2014/main" id="{1198F92D-0885-0F3E-D557-A3BB567CF58E}"/>
              </a:ext>
            </a:extLst>
          </p:cNvPr>
          <p:cNvSpPr/>
          <p:nvPr/>
        </p:nvSpPr>
        <p:spPr>
          <a:xfrm>
            <a:off x="876393" y="3588344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136525" lvl="0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2) SONDAGEM</a:t>
            </a:r>
            <a:endParaRPr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8" name="Google Shape;537;p20">
            <a:extLst>
              <a:ext uri="{FF2B5EF4-FFF2-40B4-BE49-F238E27FC236}">
                <a16:creationId xmlns:a16="http://schemas.microsoft.com/office/drawing/2014/main" id="{75ACEEC2-9FC1-530F-112D-FD080568A040}"/>
              </a:ext>
            </a:extLst>
          </p:cNvPr>
          <p:cNvSpPr/>
          <p:nvPr/>
        </p:nvSpPr>
        <p:spPr>
          <a:xfrm>
            <a:off x="876393" y="4521846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136525" lvl="0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3) ARGUMENTAÇÃO</a:t>
            </a:r>
            <a:endParaRPr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9" name="Google Shape;537;p20">
            <a:extLst>
              <a:ext uri="{FF2B5EF4-FFF2-40B4-BE49-F238E27FC236}">
                <a16:creationId xmlns:a16="http://schemas.microsoft.com/office/drawing/2014/main" id="{3B61E261-EBD5-321F-3709-7C36718F6512}"/>
              </a:ext>
            </a:extLst>
          </p:cNvPr>
          <p:cNvSpPr/>
          <p:nvPr/>
        </p:nvSpPr>
        <p:spPr>
          <a:xfrm>
            <a:off x="876392" y="5449483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136525" lvl="0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4) DEMONSTRAÇÃO</a:t>
            </a:r>
            <a:endParaRPr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979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79 0.00208 L -0.11771 -0.31111 " pathEditMode="relative" rAng="0" ptsTypes="AA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53" y="-15671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1.85185E-6 L -0.11914 0.14444 " pathEditMode="relative" rAng="0" ptsTypes="AA">
                                      <p:cBhvr>
                                        <p:cTn id="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64" y="722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4.81481E-6 L -0.11771 0.13472 " pathEditMode="relative" rAng="0" ptsTypes="AA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85" y="6736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3.33333E-6 L -0.11848 -0.00672 " pathEditMode="relative" rAng="0" ptsTypes="AA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24" y="-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7" grpId="0" animBg="1"/>
      <p:bldP spid="18" grpId="0"/>
      <p:bldP spid="18" grpId="1"/>
      <p:bldP spid="21" grpId="0"/>
      <p:bldP spid="21" grpId="1"/>
      <p:bldP spid="24" grpId="0"/>
      <p:bldP spid="24" grpId="1"/>
      <p:bldP spid="26" grpId="0"/>
      <p:bldP spid="26" grpId="1"/>
      <p:bldP spid="27" grpId="0" animBg="1"/>
      <p:bldP spid="28" grpId="0" animBg="1"/>
      <p:bldP spid="29" grpId="0" animBg="1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20"/>
          <p:cNvSpPr txBox="1"/>
          <p:nvPr/>
        </p:nvSpPr>
        <p:spPr>
          <a:xfrm flipH="1">
            <a:off x="1969306" y="1383091"/>
            <a:ext cx="8253388" cy="70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algn="ctr"/>
            <a:r>
              <a:rPr lang="pt-BR" sz="20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Situação 2: Murilo alega que já teve experiência ruim com a Claro, pois o sinal de internet não chegava nos quartos. </a:t>
            </a:r>
          </a:p>
        </p:txBody>
      </p:sp>
      <p:sp>
        <p:nvSpPr>
          <p:cNvPr id="537" name="Google Shape;537;p20"/>
          <p:cNvSpPr/>
          <p:nvPr/>
        </p:nvSpPr>
        <p:spPr>
          <a:xfrm>
            <a:off x="876393" y="2577785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136525" lvl="0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1) PLANEJAMENTO</a:t>
            </a:r>
            <a:endParaRPr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A50BBD71-CD5A-658E-B800-DAF7202B362C}"/>
              </a:ext>
            </a:extLst>
          </p:cNvPr>
          <p:cNvSpPr txBox="1"/>
          <p:nvPr/>
        </p:nvSpPr>
        <p:spPr>
          <a:xfrm>
            <a:off x="5263998" y="4573055"/>
            <a:ext cx="54109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Verificar as reclamações do cliente e pensar em uma solução que resolva os problemas dele.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CD256EAB-7C80-F3DA-7101-2700432535E3}"/>
              </a:ext>
            </a:extLst>
          </p:cNvPr>
          <p:cNvSpPr txBox="1"/>
          <p:nvPr/>
        </p:nvSpPr>
        <p:spPr>
          <a:xfrm>
            <a:off x="5271605" y="3429000"/>
            <a:ext cx="608550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Explicar quais são os desafios de envio de sinal, devido a localização do MTA, paredes e espelhos do apartamento. Mas ainda frisar que temos uma solução.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BDF224F9-8604-28AA-3B9B-275588BD79FD}"/>
              </a:ext>
            </a:extLst>
          </p:cNvPr>
          <p:cNvSpPr txBox="1"/>
          <p:nvPr/>
        </p:nvSpPr>
        <p:spPr>
          <a:xfrm>
            <a:off x="5263998" y="5440111"/>
            <a:ext cx="48013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  <a:buClr>
                <a:srgbClr val="EC2030"/>
              </a:buClr>
            </a:pPr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Perguntar quantas pessoas moram com ela? Mora sozinho? Metragem do apartamento?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894CA809-1655-C915-F27A-BD4AD960099C}"/>
              </a:ext>
            </a:extLst>
          </p:cNvPr>
          <p:cNvSpPr txBox="1"/>
          <p:nvPr/>
        </p:nvSpPr>
        <p:spPr>
          <a:xfrm>
            <a:off x="5271605" y="2588661"/>
            <a:ext cx="44965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Mostrar as vantagens do Wi-Fi Mesh </a:t>
            </a:r>
          </a:p>
          <a:p>
            <a:r>
              <a:rPr lang="pt-BR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como resolveria o problema dele.</a:t>
            </a:r>
          </a:p>
        </p:txBody>
      </p:sp>
      <p:sp>
        <p:nvSpPr>
          <p:cNvPr id="27" name="Google Shape;537;p20">
            <a:extLst>
              <a:ext uri="{FF2B5EF4-FFF2-40B4-BE49-F238E27FC236}">
                <a16:creationId xmlns:a16="http://schemas.microsoft.com/office/drawing/2014/main" id="{1198F92D-0885-0F3E-D557-A3BB567CF58E}"/>
              </a:ext>
            </a:extLst>
          </p:cNvPr>
          <p:cNvSpPr/>
          <p:nvPr/>
        </p:nvSpPr>
        <p:spPr>
          <a:xfrm>
            <a:off x="876393" y="3588344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136525" lvl="0"/>
            <a:r>
              <a:rPr lang="pt-BR" sz="2000" b="1" dirty="0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2) SONDAGEM</a:t>
            </a:r>
            <a:endParaRPr sz="2000" b="1" dirty="0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8" name="Google Shape;537;p20">
            <a:extLst>
              <a:ext uri="{FF2B5EF4-FFF2-40B4-BE49-F238E27FC236}">
                <a16:creationId xmlns:a16="http://schemas.microsoft.com/office/drawing/2014/main" id="{75ACEEC2-9FC1-530F-112D-FD080568A040}"/>
              </a:ext>
            </a:extLst>
          </p:cNvPr>
          <p:cNvSpPr/>
          <p:nvPr/>
        </p:nvSpPr>
        <p:spPr>
          <a:xfrm>
            <a:off x="876393" y="4521846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136525" lvl="0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3) ARGUMENTAÇÃO</a:t>
            </a:r>
            <a:endParaRPr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9" name="Google Shape;537;p20">
            <a:extLst>
              <a:ext uri="{FF2B5EF4-FFF2-40B4-BE49-F238E27FC236}">
                <a16:creationId xmlns:a16="http://schemas.microsoft.com/office/drawing/2014/main" id="{3B61E261-EBD5-321F-3709-7C36718F6512}"/>
              </a:ext>
            </a:extLst>
          </p:cNvPr>
          <p:cNvSpPr/>
          <p:nvPr/>
        </p:nvSpPr>
        <p:spPr>
          <a:xfrm>
            <a:off x="876392" y="5449483"/>
            <a:ext cx="2861387" cy="4000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136525" lvl="0"/>
            <a:r>
              <a:rPr lang="pt-BR" sz="2000" b="1">
                <a:solidFill>
                  <a:srgbClr val="F4034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4) DEMONSTRAÇÃO</a:t>
            </a:r>
            <a:endParaRPr sz="2000" b="1">
              <a:solidFill>
                <a:srgbClr val="F4034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89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1111E-6 L -0.11914 -0.30324 " pathEditMode="relative" rAng="0" ptsTypes="AA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64" y="-1516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1693 -0.28935 " pathEditMode="relative" ptsTypes="AA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6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1.11111E-6 L -0.12122 0.13472 " pathEditMode="relative" rAng="0" ptsTypes="AA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68" y="6736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2.96296E-6 L -0.1168 0.40509 " pathEditMode="relative" rAng="0" ptsTypes="AA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46" y="2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7" grpId="0" animBg="1"/>
      <p:bldP spid="18" grpId="0"/>
      <p:bldP spid="18" grpId="1"/>
      <p:bldP spid="21" grpId="0"/>
      <p:bldP spid="21" grpId="1"/>
      <p:bldP spid="24" grpId="0"/>
      <p:bldP spid="24" grpId="1"/>
      <p:bldP spid="26" grpId="0"/>
      <p:bldP spid="26" grpId="1"/>
      <p:bldP spid="27" grpId="0" animBg="1"/>
      <p:bldP spid="28" grpId="0" animBg="1"/>
      <p:bldP spid="29" grpId="0" animBg="1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056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DICA</a:t>
            </a: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3899665" y="2990352"/>
            <a:ext cx="88710" cy="1895493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1478B01C-7E18-2272-36CD-77F719246FE0}"/>
              </a:ext>
            </a:extLst>
          </p:cNvPr>
          <p:cNvSpPr txBox="1"/>
          <p:nvPr/>
        </p:nvSpPr>
        <p:spPr>
          <a:xfrm flipH="1">
            <a:off x="5896419" y="1309717"/>
            <a:ext cx="596127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 todas as argumentações, é importante sinalizar que não entregamos somente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melhor custo x benefício, mas que também entregamos a melhor experiência para o cliente com o atendimento diferenciado, solução completa, dobro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velocidade para cliente </a:t>
            </a:r>
            <a:r>
              <a:rPr lang="pt-BR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Multi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soluções como o </a:t>
            </a:r>
            <a:r>
              <a:rPr lang="pt-BR" sz="24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Mesh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</a:t>
            </a:r>
          </a:p>
          <a:p>
            <a:endParaRPr lang="pt-BR" sz="24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Você ainda pode falar inclusive sobre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unificação de fatura e atendimento centralizado do Executivo via whatsapp.</a:t>
            </a:r>
          </a:p>
        </p:txBody>
      </p:sp>
    </p:spTree>
    <p:extLst>
      <p:ext uri="{BB962C8B-B14F-4D97-AF65-F5344CB8AC3E}">
        <p14:creationId xmlns:p14="http://schemas.microsoft.com/office/powerpoint/2010/main" val="46787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2" grpId="0"/>
    </p:bld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4D7A42-0FC8-EA2B-2E5C-3EB1E30E7F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7FB26E4B-6460-4710-5D90-FBD6E0A03895}"/>
              </a:ext>
            </a:extLst>
          </p:cNvPr>
          <p:cNvSpPr txBox="1"/>
          <p:nvPr/>
        </p:nvSpPr>
        <p:spPr>
          <a:xfrm>
            <a:off x="2078743" y="571593"/>
            <a:ext cx="4108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O que vamos ver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6BABE334-806D-9ADE-035E-12D61A4C0CD5}"/>
              </a:ext>
            </a:extLst>
          </p:cNvPr>
          <p:cNvSpPr/>
          <p:nvPr/>
        </p:nvSpPr>
        <p:spPr>
          <a:xfrm rot="5400000">
            <a:off x="5259480" y="545743"/>
            <a:ext cx="83941" cy="1561598"/>
          </a:xfrm>
          <a:prstGeom prst="rect">
            <a:avLst/>
          </a:prstGeom>
          <a:solidFill>
            <a:srgbClr val="A27E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pic>
        <p:nvPicPr>
          <p:cNvPr id="13" name="Gráfico 12">
            <a:extLst>
              <a:ext uri="{FF2B5EF4-FFF2-40B4-BE49-F238E27FC236}">
                <a16:creationId xmlns:a16="http://schemas.microsoft.com/office/drawing/2014/main" id="{FE715642-FF00-F88C-493C-41A339C1095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6933" t="-566" r="4840" b="-2460"/>
          <a:stretch/>
        </p:blipFill>
        <p:spPr>
          <a:xfrm>
            <a:off x="5763111" y="533400"/>
            <a:ext cx="4881690" cy="6132389"/>
          </a:xfrm>
          <a:prstGeom prst="rect">
            <a:avLst/>
          </a:prstGeom>
        </p:spPr>
      </p:pic>
      <p:cxnSp>
        <p:nvCxnSpPr>
          <p:cNvPr id="32" name="Conector Reto 31">
            <a:extLst>
              <a:ext uri="{FF2B5EF4-FFF2-40B4-BE49-F238E27FC236}">
                <a16:creationId xmlns:a16="http://schemas.microsoft.com/office/drawing/2014/main" id="{202A58C0-13B8-4EE3-F9AC-020924A77A6E}"/>
              </a:ext>
            </a:extLst>
          </p:cNvPr>
          <p:cNvCxnSpPr>
            <a:cxnSpLocks/>
          </p:cNvCxnSpPr>
          <p:nvPr/>
        </p:nvCxnSpPr>
        <p:spPr>
          <a:xfrm flipH="1">
            <a:off x="6082249" y="5365263"/>
            <a:ext cx="974574" cy="0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CADE7591-6B7B-1116-06B5-1880EA318285}"/>
              </a:ext>
            </a:extLst>
          </p:cNvPr>
          <p:cNvCxnSpPr>
            <a:cxnSpLocks/>
          </p:cNvCxnSpPr>
          <p:nvPr/>
        </p:nvCxnSpPr>
        <p:spPr>
          <a:xfrm flipV="1">
            <a:off x="6082249" y="2022764"/>
            <a:ext cx="0" cy="3342499"/>
          </a:xfrm>
          <a:prstGeom prst="line">
            <a:avLst/>
          </a:prstGeom>
          <a:ln w="19050">
            <a:solidFill>
              <a:srgbClr val="E1AD0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195BE3FC-E681-FB55-6BCD-095FF893C12B}"/>
              </a:ext>
            </a:extLst>
          </p:cNvPr>
          <p:cNvSpPr txBox="1"/>
          <p:nvPr/>
        </p:nvSpPr>
        <p:spPr>
          <a:xfrm>
            <a:off x="2698782" y="2417782"/>
            <a:ext cx="310929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Planejamento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Abordagem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Sondagem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Demonstração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Argumentação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Fechamento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B8B44413-F800-431C-E5BD-C18F4912C73C}"/>
              </a:ext>
            </a:extLst>
          </p:cNvPr>
          <p:cNvSpPr/>
          <p:nvPr/>
        </p:nvSpPr>
        <p:spPr>
          <a:xfrm>
            <a:off x="3486894" y="4952335"/>
            <a:ext cx="2458271" cy="369332"/>
          </a:xfrm>
          <a:prstGeom prst="rect">
            <a:avLst/>
          </a:prstGeom>
          <a:solidFill>
            <a:srgbClr val="F50242"/>
          </a:solidFill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Black" panose="020B0502040204020203" pitchFamily="34" charset="0"/>
                <a:ea typeface="+mn-ea"/>
                <a:cs typeface="Segoe UI Black" panose="020B0502040204020203" pitchFamily="34" charset="0"/>
              </a:rPr>
              <a:t>Fechamento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095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3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3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  <p:bldP spid="37" grpId="0" uiExpand="1" build="p"/>
      <p:bldP spid="2" grpId="0" animBg="1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5"/>
          <p:cNvSpPr/>
          <p:nvPr/>
        </p:nvSpPr>
        <p:spPr>
          <a:xfrm rot="5400000">
            <a:off x="4246511" y="3753448"/>
            <a:ext cx="64847" cy="1295051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m 17" descr="Padrão do plano de fundo, Círculo&#10;&#10;Descrição gerada automaticamente">
            <a:extLst>
              <a:ext uri="{FF2B5EF4-FFF2-40B4-BE49-F238E27FC236}">
                <a16:creationId xmlns:a16="http://schemas.microsoft.com/office/drawing/2014/main" id="{090D2B08-1AFF-B01B-5A44-9B09025C98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5600" t="1539" r="-3758" b="-1539"/>
          <a:stretch/>
        </p:blipFill>
        <p:spPr>
          <a:xfrm>
            <a:off x="47625" y="1286219"/>
            <a:ext cx="2315848" cy="4790279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9325A68-11D3-B551-0479-70E62E6D833A}"/>
              </a:ext>
            </a:extLst>
          </p:cNvPr>
          <p:cNvSpPr txBox="1"/>
          <p:nvPr/>
        </p:nvSpPr>
        <p:spPr>
          <a:xfrm>
            <a:off x="3505954" y="2833346"/>
            <a:ext cx="377618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3600" b="1" dirty="0">
                <a:solidFill>
                  <a:schemeClr val="bg1"/>
                </a:solidFill>
                <a:latin typeface="Segoe UI Black"/>
                <a:ea typeface="Segoe UI Black"/>
              </a:rPr>
              <a:t>Fechamento</a:t>
            </a:r>
          </a:p>
        </p:txBody>
      </p:sp>
      <p:sp>
        <p:nvSpPr>
          <p:cNvPr id="4" name="Google Shape;534;p20">
            <a:extLst>
              <a:ext uri="{FF2B5EF4-FFF2-40B4-BE49-F238E27FC236}">
                <a16:creationId xmlns:a16="http://schemas.microsoft.com/office/drawing/2014/main" id="{7FA46B2C-42FB-9156-8960-12C04B2CA960}"/>
              </a:ext>
            </a:extLst>
          </p:cNvPr>
          <p:cNvSpPr txBox="1"/>
          <p:nvPr/>
        </p:nvSpPr>
        <p:spPr>
          <a:xfrm flipH="1">
            <a:off x="3503027" y="3599399"/>
            <a:ext cx="4040072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 dirty="0">
                <a:solidFill>
                  <a:schemeClr val="bg1"/>
                </a:solidFill>
                <a:latin typeface="Segoe UI"/>
                <a:cs typeface="Segoe UI"/>
              </a:rPr>
              <a:t>Fechando negócio.</a:t>
            </a:r>
          </a:p>
        </p:txBody>
      </p:sp>
    </p:spTree>
    <p:extLst>
      <p:ext uri="{BB962C8B-B14F-4D97-AF65-F5344CB8AC3E}">
        <p14:creationId xmlns:p14="http://schemas.microsoft.com/office/powerpoint/2010/main" val="2814650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áfico 2">
            <a:extLst>
              <a:ext uri="{FF2B5EF4-FFF2-40B4-BE49-F238E27FC236}">
                <a16:creationId xmlns:a16="http://schemas.microsoft.com/office/drawing/2014/main" id="{69B8F4DA-E528-731F-EB0E-DAC31BACEA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13" name="Retângulo 12">
            <a:extLst>
              <a:ext uri="{FF2B5EF4-FFF2-40B4-BE49-F238E27FC236}">
                <a16:creationId xmlns:a16="http://schemas.microsoft.com/office/drawing/2014/main" id="{DAB431A4-E466-A556-AD9B-D6B042A4A3F1}"/>
              </a:ext>
            </a:extLst>
          </p:cNvPr>
          <p:cNvSpPr/>
          <p:nvPr/>
        </p:nvSpPr>
        <p:spPr>
          <a:xfrm>
            <a:off x="847112" y="3366655"/>
            <a:ext cx="524888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463" lvl="0" defTabSz="556729">
              <a:spcBef>
                <a:spcPct val="45000"/>
              </a:spcBef>
              <a:defRPr/>
            </a:pPr>
            <a:r>
              <a:rPr lang="pt-BR" sz="32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SINAIS DE COMPRA EMITIDOS PELO CLIENTE</a:t>
            </a:r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BFED3C4C-8A11-B11C-0465-03E779287385}"/>
              </a:ext>
            </a:extLst>
          </p:cNvPr>
          <p:cNvSpPr/>
          <p:nvPr/>
        </p:nvSpPr>
        <p:spPr>
          <a:xfrm>
            <a:off x="6858000" y="2835584"/>
            <a:ext cx="4267200" cy="2086725"/>
          </a:xfrm>
          <a:prstGeom prst="rect">
            <a:avLst/>
          </a:prstGeom>
          <a:solidFill>
            <a:srgbClr val="BD920E">
              <a:alpha val="68000"/>
            </a:srgbClr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lvl="0" defTabSz="342900">
              <a:spcBef>
                <a:spcPct val="20000"/>
              </a:spcBef>
              <a:buClr>
                <a:srgbClr val="DA1E3C"/>
              </a:buClr>
              <a:defRPr/>
            </a:pPr>
            <a:endParaRPr lang="pt-BR" sz="24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447675" lvl="0" defTabSz="342900">
              <a:spcBef>
                <a:spcPct val="20000"/>
              </a:spcBef>
              <a:buClr>
                <a:srgbClr val="DA1E3C"/>
              </a:buClr>
              <a:defRPr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Perguntar sobre prazo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entrega, instalação, </a:t>
            </a:r>
            <a:b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formas de pagamento....</a:t>
            </a:r>
          </a:p>
          <a:p>
            <a:pPr marL="447675" lvl="0" defTabSz="342900">
              <a:spcBef>
                <a:spcPct val="20000"/>
              </a:spcBef>
              <a:buClr>
                <a:srgbClr val="DA1E3C"/>
              </a:buClr>
              <a:defRPr/>
            </a:pPr>
            <a:endParaRPr lang="pt-BR" sz="24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6108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 animBg="1"/>
    </p:bld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 1">
            <a:extLst>
              <a:ext uri="{FF2B5EF4-FFF2-40B4-BE49-F238E27FC236}">
                <a16:creationId xmlns:a16="http://schemas.microsoft.com/office/drawing/2014/main" id="{E6F88927-BCCC-2972-16BB-46D3AF13FAD9}"/>
              </a:ext>
            </a:extLst>
          </p:cNvPr>
          <p:cNvSpPr/>
          <p:nvPr/>
        </p:nvSpPr>
        <p:spPr>
          <a:xfrm>
            <a:off x="657628" y="3008893"/>
            <a:ext cx="5248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9400" lvl="0" defTabSz="556729">
              <a:spcBef>
                <a:spcPct val="45000"/>
              </a:spcBef>
              <a:defRPr/>
            </a:pPr>
            <a:r>
              <a:rPr lang="pt-BR" sz="3200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O QUE PODE </a:t>
            </a:r>
            <a:r>
              <a:rPr lang="pt-BR" sz="32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IMPEDIR UM FECHAMENTO POSITIVO?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26582177-F964-C896-2A43-3EC67D67BE7A}"/>
              </a:ext>
            </a:extLst>
          </p:cNvPr>
          <p:cNvSpPr/>
          <p:nvPr/>
        </p:nvSpPr>
        <p:spPr>
          <a:xfrm>
            <a:off x="6362875" y="2054786"/>
            <a:ext cx="5248887" cy="3477875"/>
          </a:xfrm>
          <a:prstGeom prst="rect">
            <a:avLst/>
          </a:prstGeom>
          <a:solidFill>
            <a:srgbClr val="BD920E">
              <a:alpha val="68000"/>
            </a:srgbClr>
          </a:solidFill>
        </p:spPr>
        <p:txBody>
          <a:bodyPr wrap="square" anchor="ctr">
            <a:spAutoFit/>
          </a:bodyPr>
          <a:lstStyle/>
          <a:p>
            <a:pPr marL="447675" lvl="0" defTabSz="342900">
              <a:spcBef>
                <a:spcPct val="20000"/>
              </a:spcBef>
              <a:buClr>
                <a:srgbClr val="FFFFFF"/>
              </a:buClr>
              <a:defRPr/>
            </a:pP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715963" lvl="1" indent="-258763" defTabSz="456898">
              <a:spcBef>
                <a:spcPts val="600"/>
              </a:spcBef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Insistência excessiva.</a:t>
            </a:r>
          </a:p>
          <a:p>
            <a:pPr marL="715963" lvl="1" indent="-258763" defTabSz="456898">
              <a:spcBef>
                <a:spcPts val="600"/>
              </a:spcBef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Falar em demasia.</a:t>
            </a:r>
          </a:p>
          <a:p>
            <a:pPr marL="715963" lvl="1" indent="-258763" defTabSz="456898">
              <a:spcBef>
                <a:spcPts val="600"/>
              </a:spcBef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Falta de conhecimento do produto.</a:t>
            </a:r>
          </a:p>
          <a:p>
            <a:pPr marL="715963" lvl="1" indent="-258763" defTabSz="456898">
              <a:spcBef>
                <a:spcPts val="600"/>
              </a:spcBef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Ser afobado.</a:t>
            </a:r>
          </a:p>
          <a:p>
            <a:pPr marL="715963" lvl="1" indent="-258763" defTabSz="456898">
              <a:spcBef>
                <a:spcPts val="600"/>
              </a:spcBef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Desprezar a concorrência.</a:t>
            </a:r>
          </a:p>
          <a:p>
            <a:pPr marL="715963" lvl="1" indent="-258763" defTabSz="456898">
              <a:spcBef>
                <a:spcPts val="600"/>
              </a:spcBef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Cometer gafes ou enganos.</a:t>
            </a:r>
          </a:p>
          <a:p>
            <a:pPr marL="715963" lvl="1" indent="-258763" defTabSz="456898">
              <a:spcBef>
                <a:spcPts val="600"/>
              </a:spcBef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Não respeitar o tempo do cliente.</a:t>
            </a:r>
          </a:p>
          <a:p>
            <a:pPr marL="715963" lvl="1" indent="-258763" defTabSz="456898">
              <a:spcBef>
                <a:spcPts val="600"/>
              </a:spcBef>
              <a:buClr>
                <a:srgbClr val="FFFFFF"/>
              </a:buClr>
              <a:buFont typeface="Arial" panose="020B0604020202020204" pitchFamily="34" charset="0"/>
              <a:buChar char="•"/>
              <a:defRPr/>
            </a:pP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ED656339-CC7A-7668-6687-AF2ADC02EF7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576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1">
            <a:extLst>
              <a:ext uri="{FF2B5EF4-FFF2-40B4-BE49-F238E27FC236}">
                <a16:creationId xmlns:a16="http://schemas.microsoft.com/office/drawing/2014/main" id="{D18AEFD4-E51E-3673-FDBB-A42415AC6494}"/>
              </a:ext>
            </a:extLst>
          </p:cNvPr>
          <p:cNvSpPr txBox="1"/>
          <p:nvPr/>
        </p:nvSpPr>
        <p:spPr>
          <a:xfrm>
            <a:off x="904263" y="2174587"/>
            <a:ext cx="460006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Seja sempre transparente e verdadeiro com os clientes, pois muitos desenvolveram traumas com operadoras.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8C5417-6961-3FDB-5A69-56907F2AA127}"/>
              </a:ext>
            </a:extLst>
          </p:cNvPr>
          <p:cNvSpPr txBox="1"/>
          <p:nvPr/>
        </p:nvSpPr>
        <p:spPr>
          <a:xfrm>
            <a:off x="940121" y="4307116"/>
            <a:ext cx="49526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8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“Mostre com alegria todas as vantagens e benefícios de ser um cliente Claro!”</a:t>
            </a:r>
          </a:p>
        </p:txBody>
      </p:sp>
      <p:pic>
        <p:nvPicPr>
          <p:cNvPr id="11" name="Gráfico 10">
            <a:extLst>
              <a:ext uri="{FF2B5EF4-FFF2-40B4-BE49-F238E27FC236}">
                <a16:creationId xmlns:a16="http://schemas.microsoft.com/office/drawing/2014/main" id="{3F60DB55-5281-D05F-DEEF-72D107747F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pic>
        <p:nvPicPr>
          <p:cNvPr id="14" name="Imagem 14" descr="Uma imagem contendo pessoa, no interior, homem, mulher&#10;&#10;Descrição gerada automaticamente">
            <a:extLst>
              <a:ext uri="{FF2B5EF4-FFF2-40B4-BE49-F238E27FC236}">
                <a16:creationId xmlns:a16="http://schemas.microsoft.com/office/drawing/2014/main" id="{6D4046AC-5811-127E-60BB-9239CF2C2F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4676" y="1803181"/>
            <a:ext cx="5913820" cy="3943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43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áfico 10">
            <a:extLst>
              <a:ext uri="{FF2B5EF4-FFF2-40B4-BE49-F238E27FC236}">
                <a16:creationId xmlns:a16="http://schemas.microsoft.com/office/drawing/2014/main" id="{3F60DB55-5281-D05F-DEEF-72D107747F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Retângulo 1">
            <a:extLst>
              <a:ext uri="{FF2B5EF4-FFF2-40B4-BE49-F238E27FC236}">
                <a16:creationId xmlns:a16="http://schemas.microsoft.com/office/drawing/2014/main" id="{54CCBB85-1ADB-38E3-4949-DE6570736226}"/>
              </a:ext>
            </a:extLst>
          </p:cNvPr>
          <p:cNvSpPr/>
          <p:nvPr/>
        </p:nvSpPr>
        <p:spPr>
          <a:xfrm>
            <a:off x="657627" y="3212852"/>
            <a:ext cx="524888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 lvl="0" defTabSz="556729">
              <a:spcBef>
                <a:spcPct val="45000"/>
              </a:spcBef>
              <a:defRPr/>
            </a:pPr>
            <a:r>
              <a:rPr lang="pt-BR" sz="3200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 A VENDA </a:t>
            </a:r>
            <a:r>
              <a:rPr lang="pt-BR" sz="32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NÃO FOI CONCRETIZADA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D3CC87B4-4539-5D75-F751-EDBA37289D1D}"/>
              </a:ext>
            </a:extLst>
          </p:cNvPr>
          <p:cNvSpPr/>
          <p:nvPr/>
        </p:nvSpPr>
        <p:spPr>
          <a:xfrm>
            <a:off x="6285486" y="2174587"/>
            <a:ext cx="4930588" cy="3153748"/>
          </a:xfrm>
          <a:prstGeom prst="rect">
            <a:avLst/>
          </a:prstGeom>
          <a:solidFill>
            <a:srgbClr val="BD920E">
              <a:alpha val="68000"/>
            </a:srgbClr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90575" lvl="0" indent="-342900" defTabSz="342900">
              <a:spcBef>
                <a:spcPct val="200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536575" lvl="0" indent="-342900" defTabSz="342900">
              <a:lnSpc>
                <a:spcPct val="110000"/>
              </a:lnSpc>
              <a:spcBef>
                <a:spcPts val="1599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Agradeça ao cliente pelo tempo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envolvimento durante todo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processo;</a:t>
            </a:r>
          </a:p>
          <a:p>
            <a:pPr marL="536575" lvl="0" indent="-342900" defTabSz="342900">
              <a:lnSpc>
                <a:spcPct val="110000"/>
              </a:lnSpc>
              <a:spcBef>
                <a:spcPts val="1599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Deixe sempre uma porta aberta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que ele te procure caso mude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 ideia.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750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áfico 10">
            <a:extLst>
              <a:ext uri="{FF2B5EF4-FFF2-40B4-BE49-F238E27FC236}">
                <a16:creationId xmlns:a16="http://schemas.microsoft.com/office/drawing/2014/main" id="{3F60DB55-5281-D05F-DEEF-72D107747F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4" name="Retângulo 3">
            <a:extLst>
              <a:ext uri="{FF2B5EF4-FFF2-40B4-BE49-F238E27FC236}">
                <a16:creationId xmlns:a16="http://schemas.microsoft.com/office/drawing/2014/main" id="{32B67487-3CBA-F703-3A7E-315DE8353A60}"/>
              </a:ext>
            </a:extLst>
          </p:cNvPr>
          <p:cNvSpPr/>
          <p:nvPr/>
        </p:nvSpPr>
        <p:spPr>
          <a:xfrm>
            <a:off x="738405" y="3429000"/>
            <a:ext cx="524888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 lvl="0" defTabSz="556729">
              <a:spcBef>
                <a:spcPct val="45000"/>
              </a:spcBef>
              <a:defRPr/>
            </a:pPr>
            <a:r>
              <a:rPr lang="pt-BR" sz="3200" dirty="0">
                <a:solidFill>
                  <a:prstClr val="white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SE O NEGÓCIO </a:t>
            </a:r>
            <a:br>
              <a:rPr lang="pt-BR" sz="32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</a:br>
            <a:r>
              <a:rPr lang="pt-BR" sz="3200" b="1" dirty="0">
                <a:solidFill>
                  <a:prstClr val="white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FOI FECHADO</a:t>
            </a: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C03FECC0-D1CD-DB82-A097-4E2AB5A7C2EE}"/>
              </a:ext>
            </a:extLst>
          </p:cNvPr>
          <p:cNvSpPr/>
          <p:nvPr/>
        </p:nvSpPr>
        <p:spPr>
          <a:xfrm>
            <a:off x="5451673" y="2823467"/>
            <a:ext cx="5861786" cy="2369880"/>
          </a:xfrm>
          <a:prstGeom prst="rect">
            <a:avLst/>
          </a:prstGeom>
          <a:solidFill>
            <a:srgbClr val="BD920E">
              <a:alpha val="68000"/>
            </a:srgbClr>
          </a:solidFill>
        </p:spPr>
        <p:txBody>
          <a:bodyPr wrap="square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90575" lvl="0" indent="-342900" defTabSz="342900">
              <a:spcBef>
                <a:spcPct val="200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57188" lvl="0" indent="-249238" defTabSz="342900">
              <a:spcBef>
                <a:spcPct val="200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Faça um resumo verbal (e depois por escrito) de tudo o que foi acertado;</a:t>
            </a:r>
          </a:p>
          <a:p>
            <a:pPr marL="357188" lvl="0" indent="-249238" defTabSz="342900">
              <a:spcBef>
                <a:spcPct val="20000"/>
              </a:spcBef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Agradeça ao cliente pelo tempo concedido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 reforce que a decisão tomada por ele foi 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mais acertada possível.</a:t>
            </a:r>
            <a:b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lang="pt-BR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817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44606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DICAS</a:t>
            </a:r>
            <a:endParaRPr lang="pt-BR" sz="5400" b="1">
              <a:solidFill>
                <a:schemeClr val="bg1"/>
              </a:solidFill>
              <a:latin typeface="Segoe UI Black" panose="020B0502040204020203" pitchFamily="34" charset="0"/>
              <a:ea typeface="Segoe UI Black"/>
              <a:cs typeface="Segoe UI Black" panose="020B0502040204020203" pitchFamily="34" charset="0"/>
            </a:endParaRP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4114483" y="2775533"/>
            <a:ext cx="80604" cy="23170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5FADE3F-97CB-19F8-19DA-B3EA13757896}"/>
              </a:ext>
            </a:extLst>
          </p:cNvPr>
          <p:cNvSpPr/>
          <p:nvPr/>
        </p:nvSpPr>
        <p:spPr>
          <a:xfrm>
            <a:off x="2949432" y="4157505"/>
            <a:ext cx="2460930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IMPORTANTES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A3F098B2-141A-CFE7-452A-BBEB2982D976}"/>
              </a:ext>
            </a:extLst>
          </p:cNvPr>
          <p:cNvSpPr/>
          <p:nvPr/>
        </p:nvSpPr>
        <p:spPr>
          <a:xfrm>
            <a:off x="7043600" y="4373534"/>
            <a:ext cx="3473701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2" defTabSz="456898">
              <a:defRPr/>
            </a:pPr>
            <a:r>
              <a:rPr lang="en-US" sz="3200" b="1" dirty="0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SEJA OBJETIVO!</a:t>
            </a:r>
            <a:endParaRPr lang="pt-BR" sz="3200" b="1" dirty="0">
              <a:solidFill>
                <a:prstClr val="white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CBE03115-A16A-00EA-754C-2AF59EED7C63}"/>
              </a:ext>
            </a:extLst>
          </p:cNvPr>
          <p:cNvSpPr txBox="1"/>
          <p:nvPr/>
        </p:nvSpPr>
        <p:spPr>
          <a:xfrm flipH="1">
            <a:off x="7043600" y="2411395"/>
            <a:ext cx="40161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1">
              <a:defRPr/>
            </a:pP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Ofereça exatamente o que é necessidade para o cliente!</a:t>
            </a:r>
          </a:p>
        </p:txBody>
      </p:sp>
    </p:spTree>
    <p:extLst>
      <p:ext uri="{BB962C8B-B14F-4D97-AF65-F5344CB8AC3E}">
        <p14:creationId xmlns:p14="http://schemas.microsoft.com/office/powerpoint/2010/main" val="2762339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10" grpId="0"/>
      <p:bldP spid="3" grpId="0"/>
      <p:bldP spid="4" grpId="0"/>
    </p:bld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44606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DICAS</a:t>
            </a:r>
            <a:endParaRPr lang="pt-BR" sz="5400" b="1">
              <a:solidFill>
                <a:schemeClr val="bg1"/>
              </a:solidFill>
              <a:latin typeface="Segoe UI Black" panose="020B0502040204020203" pitchFamily="34" charset="0"/>
              <a:ea typeface="Segoe UI Black"/>
              <a:cs typeface="Segoe UI Black" panose="020B0502040204020203" pitchFamily="34" charset="0"/>
            </a:endParaRP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4114483" y="2775533"/>
            <a:ext cx="80604" cy="23170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5FADE3F-97CB-19F8-19DA-B3EA13757896}"/>
              </a:ext>
            </a:extLst>
          </p:cNvPr>
          <p:cNvSpPr/>
          <p:nvPr/>
        </p:nvSpPr>
        <p:spPr>
          <a:xfrm>
            <a:off x="2949432" y="4157505"/>
            <a:ext cx="2460930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IMPORTANTES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BB34158F-6616-BA5A-D0D8-94DC8053E2B4}"/>
              </a:ext>
            </a:extLst>
          </p:cNvPr>
          <p:cNvSpPr/>
          <p:nvPr/>
        </p:nvSpPr>
        <p:spPr>
          <a:xfrm>
            <a:off x="7043600" y="4373534"/>
            <a:ext cx="3473701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2" defTabSz="456898">
              <a:defRPr/>
            </a:pPr>
            <a:r>
              <a:rPr lang="en-US" sz="3200" b="1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PREPARE-SE</a:t>
            </a:r>
            <a:endParaRPr lang="pt-BR" sz="3200" b="1">
              <a:solidFill>
                <a:prstClr val="white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5" name="CaixaDeTexto 2">
            <a:extLst>
              <a:ext uri="{FF2B5EF4-FFF2-40B4-BE49-F238E27FC236}">
                <a16:creationId xmlns:a16="http://schemas.microsoft.com/office/drawing/2014/main" id="{CEAF8548-6432-42D1-A6BB-505B7E8B424A}"/>
              </a:ext>
            </a:extLst>
          </p:cNvPr>
          <p:cNvSpPr txBox="1"/>
          <p:nvPr/>
        </p:nvSpPr>
        <p:spPr>
          <a:xfrm flipH="1">
            <a:off x="7043600" y="2498708"/>
            <a:ext cx="40161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1">
              <a:defRPr/>
            </a:pP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Tenhas suas informações </a:t>
            </a:r>
          </a:p>
          <a:p>
            <a:pPr marL="25400" lvl="1">
              <a:defRPr/>
            </a:pP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sob comando!</a:t>
            </a:r>
          </a:p>
        </p:txBody>
      </p:sp>
    </p:spTree>
    <p:extLst>
      <p:ext uri="{BB962C8B-B14F-4D97-AF65-F5344CB8AC3E}">
        <p14:creationId xmlns:p14="http://schemas.microsoft.com/office/powerpoint/2010/main" val="919335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44606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DICAS</a:t>
            </a:r>
            <a:endParaRPr lang="pt-BR" sz="5400" b="1">
              <a:solidFill>
                <a:schemeClr val="bg1"/>
              </a:solidFill>
              <a:latin typeface="Segoe UI Black" panose="020B0502040204020203" pitchFamily="34" charset="0"/>
              <a:ea typeface="Segoe UI Black"/>
              <a:cs typeface="Segoe UI Black" panose="020B0502040204020203" pitchFamily="34" charset="0"/>
            </a:endParaRP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4114483" y="2775533"/>
            <a:ext cx="80604" cy="23170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5FADE3F-97CB-19F8-19DA-B3EA13757896}"/>
              </a:ext>
            </a:extLst>
          </p:cNvPr>
          <p:cNvSpPr/>
          <p:nvPr/>
        </p:nvSpPr>
        <p:spPr>
          <a:xfrm>
            <a:off x="2949432" y="4157505"/>
            <a:ext cx="2460930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IMPORTANTES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9FA14FB5-7BD3-1443-78FE-C1C43B67B1B0}"/>
              </a:ext>
            </a:extLst>
          </p:cNvPr>
          <p:cNvSpPr/>
          <p:nvPr/>
        </p:nvSpPr>
        <p:spPr>
          <a:xfrm>
            <a:off x="6693976" y="4365804"/>
            <a:ext cx="4016189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2" defTabSz="456898">
              <a:defRPr/>
            </a:pPr>
            <a:r>
              <a:rPr lang="en-US" sz="3200" b="1" dirty="0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USE PERGUNTAS</a:t>
            </a:r>
          </a:p>
          <a:p>
            <a:pPr marL="25400" lvl="2" defTabSz="456898">
              <a:defRPr/>
            </a:pPr>
            <a:r>
              <a:rPr lang="en-US" sz="3200" b="1" dirty="0">
                <a:solidFill>
                  <a:prstClr val="white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EFETIVAS</a:t>
            </a:r>
            <a:endParaRPr lang="pt-BR" sz="3200" b="1" dirty="0">
              <a:solidFill>
                <a:prstClr val="white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52C5931C-4F5C-D28E-CA2D-EFCA45B82C85}"/>
              </a:ext>
            </a:extLst>
          </p:cNvPr>
          <p:cNvSpPr txBox="1"/>
          <p:nvPr/>
        </p:nvSpPr>
        <p:spPr>
          <a:xfrm flipH="1">
            <a:off x="6693976" y="2006265"/>
            <a:ext cx="44939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1">
              <a:defRPr/>
            </a:pP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Perguntas certas para momentos certos! Elas lhe ajudarão a alcançar</a:t>
            </a:r>
            <a:b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seu objetivo!</a:t>
            </a:r>
          </a:p>
        </p:txBody>
      </p:sp>
    </p:spTree>
    <p:extLst>
      <p:ext uri="{BB962C8B-B14F-4D97-AF65-F5344CB8AC3E}">
        <p14:creationId xmlns:p14="http://schemas.microsoft.com/office/powerpoint/2010/main" val="269021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44606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DICAS</a:t>
            </a:r>
            <a:endParaRPr lang="pt-BR" sz="5400" b="1">
              <a:solidFill>
                <a:schemeClr val="bg1"/>
              </a:solidFill>
              <a:latin typeface="Segoe UI Black" panose="020B0502040204020203" pitchFamily="34" charset="0"/>
              <a:ea typeface="Segoe UI Black"/>
              <a:cs typeface="Segoe UI Black" panose="020B0502040204020203" pitchFamily="34" charset="0"/>
            </a:endParaRP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4114483" y="2775533"/>
            <a:ext cx="80604" cy="23170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5FADE3F-97CB-19F8-19DA-B3EA13757896}"/>
              </a:ext>
            </a:extLst>
          </p:cNvPr>
          <p:cNvSpPr/>
          <p:nvPr/>
        </p:nvSpPr>
        <p:spPr>
          <a:xfrm>
            <a:off x="2949432" y="4157505"/>
            <a:ext cx="2460930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IMPORTANTES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A84B65A3-6DFF-CDD7-CDF0-0A82E4E07820}"/>
              </a:ext>
            </a:extLst>
          </p:cNvPr>
          <p:cNvSpPr/>
          <p:nvPr/>
        </p:nvSpPr>
        <p:spPr>
          <a:xfrm>
            <a:off x="6361873" y="4283341"/>
            <a:ext cx="4769430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2" defTabSz="456898">
              <a:defRPr/>
            </a:pPr>
            <a:r>
              <a:rPr lang="en-US" sz="2800" b="1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TENHA DECLARAÇÃO </a:t>
            </a:r>
          </a:p>
          <a:p>
            <a:pPr marL="25400" lvl="2" defTabSz="456898">
              <a:defRPr/>
            </a:pPr>
            <a:r>
              <a:rPr lang="en-US" sz="2800" b="1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DE FORÇA</a:t>
            </a:r>
            <a:endParaRPr lang="pt-BR" sz="2800" b="1">
              <a:solidFill>
                <a:prstClr val="white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5" name="CaixaDeTexto 2">
            <a:extLst>
              <a:ext uri="{FF2B5EF4-FFF2-40B4-BE49-F238E27FC236}">
                <a16:creationId xmlns:a16="http://schemas.microsoft.com/office/drawing/2014/main" id="{D9A00311-AAD6-1AF7-8556-AED7B5F9FBDA}"/>
              </a:ext>
            </a:extLst>
          </p:cNvPr>
          <p:cNvSpPr txBox="1"/>
          <p:nvPr/>
        </p:nvSpPr>
        <p:spPr>
          <a:xfrm flipH="1">
            <a:off x="6361873" y="2145096"/>
            <a:ext cx="514880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1">
              <a:defRPr/>
            </a:pP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Argumentos consistentes, criam diferenciais competitivos para os produtos e são reconhecidos pelos clientes.</a:t>
            </a:r>
          </a:p>
        </p:txBody>
      </p:sp>
    </p:spTree>
    <p:extLst>
      <p:ext uri="{BB962C8B-B14F-4D97-AF65-F5344CB8AC3E}">
        <p14:creationId xmlns:p14="http://schemas.microsoft.com/office/powerpoint/2010/main" val="180085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F1F02FA4-FF8F-99C1-9CC6-7D9153DCEB69}"/>
              </a:ext>
            </a:extLst>
          </p:cNvPr>
          <p:cNvSpPr txBox="1"/>
          <p:nvPr/>
        </p:nvSpPr>
        <p:spPr>
          <a:xfrm>
            <a:off x="2891480" y="2967335"/>
            <a:ext cx="2446063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pt-BR" sz="5400" b="1">
                <a:solidFill>
                  <a:schemeClr val="bg1"/>
                </a:solidFill>
                <a:latin typeface="Segoe UI Black"/>
                <a:ea typeface="Segoe UI Black"/>
                <a:cs typeface="Segoe UI Black" panose="020B0502040204020203" pitchFamily="34" charset="0"/>
              </a:rPr>
              <a:t>DICAS</a:t>
            </a:r>
            <a:endParaRPr lang="pt-BR" sz="5400" b="1">
              <a:solidFill>
                <a:schemeClr val="bg1"/>
              </a:solidFill>
              <a:latin typeface="Segoe UI Black" panose="020B0502040204020203" pitchFamily="34" charset="0"/>
              <a:ea typeface="Segoe UI Black"/>
              <a:cs typeface="Segoe UI Black" panose="020B0502040204020203" pitchFamily="34" charset="0"/>
            </a:endParaRPr>
          </a:p>
        </p:txBody>
      </p:sp>
      <p:pic>
        <p:nvPicPr>
          <p:cNvPr id="7" name="Imagem 2">
            <a:extLst>
              <a:ext uri="{FF2B5EF4-FFF2-40B4-BE49-F238E27FC236}">
                <a16:creationId xmlns:a16="http://schemas.microsoft.com/office/drawing/2014/main" id="{7ADD15D5-2234-5302-8F1D-95DB4824F0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66964" r="-634"/>
          <a:stretch/>
        </p:blipFill>
        <p:spPr>
          <a:xfrm>
            <a:off x="-2287" y="807633"/>
            <a:ext cx="1895494" cy="5607771"/>
          </a:xfrm>
          <a:prstGeom prst="rect">
            <a:avLst/>
          </a:prstGeom>
        </p:spPr>
      </p:pic>
      <p:sp>
        <p:nvSpPr>
          <p:cNvPr id="8" name="Retângulo 7">
            <a:extLst>
              <a:ext uri="{FF2B5EF4-FFF2-40B4-BE49-F238E27FC236}">
                <a16:creationId xmlns:a16="http://schemas.microsoft.com/office/drawing/2014/main" id="{5E6BF8BA-490E-3829-987A-11A5ADEB6EAE}"/>
              </a:ext>
            </a:extLst>
          </p:cNvPr>
          <p:cNvSpPr/>
          <p:nvPr/>
        </p:nvSpPr>
        <p:spPr>
          <a:xfrm rot="5400000">
            <a:off x="4114483" y="2775533"/>
            <a:ext cx="80604" cy="2317024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25FADE3F-97CB-19F8-19DA-B3EA13757896}"/>
              </a:ext>
            </a:extLst>
          </p:cNvPr>
          <p:cNvSpPr/>
          <p:nvPr/>
        </p:nvSpPr>
        <p:spPr>
          <a:xfrm>
            <a:off x="2949432" y="4157505"/>
            <a:ext cx="2460930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>
                <a:solidFill>
                  <a:schemeClr val="bg1"/>
                </a:solidFill>
                <a:latin typeface="Segoe UI Black"/>
                <a:ea typeface="Segoe UI Black"/>
                <a:cs typeface="Segoe UI"/>
              </a:rPr>
              <a:t>IMPORTANTES</a:t>
            </a: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ABEEAF08-E47C-788F-AFCA-5302A993AE5F}"/>
              </a:ext>
            </a:extLst>
          </p:cNvPr>
          <p:cNvSpPr/>
          <p:nvPr/>
        </p:nvSpPr>
        <p:spPr>
          <a:xfrm>
            <a:off x="6693976" y="4545242"/>
            <a:ext cx="4665686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2" defTabSz="456898">
              <a:defRPr/>
            </a:pPr>
            <a:r>
              <a:rPr lang="en-US" sz="3200" b="1" dirty="0">
                <a:solidFill>
                  <a:prstClr val="white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INFORME-SE SEMPRE!</a:t>
            </a:r>
            <a:endParaRPr lang="pt-BR" sz="3200" b="1" dirty="0">
              <a:solidFill>
                <a:prstClr val="white"/>
              </a:solidFill>
              <a:latin typeface="Segoe UI Black" panose="020B0502040204020203" pitchFamily="34" charset="0"/>
              <a:ea typeface="Segoe UI Black" panose="020B0A02040204020203" pitchFamily="34" charset="0"/>
              <a:cs typeface="Segoe UI Black" panose="020B0502040204020203" pitchFamily="34" charset="0"/>
            </a:endParaRPr>
          </a:p>
        </p:txBody>
      </p:sp>
      <p:sp>
        <p:nvSpPr>
          <p:cNvPr id="4" name="CaixaDeTexto 2">
            <a:extLst>
              <a:ext uri="{FF2B5EF4-FFF2-40B4-BE49-F238E27FC236}">
                <a16:creationId xmlns:a16="http://schemas.microsoft.com/office/drawing/2014/main" id="{B2A8B68C-03DA-C50A-C3DC-E032F863440C}"/>
              </a:ext>
            </a:extLst>
          </p:cNvPr>
          <p:cNvSpPr txBox="1"/>
          <p:nvPr/>
        </p:nvSpPr>
        <p:spPr>
          <a:xfrm flipH="1">
            <a:off x="6693975" y="1791112"/>
            <a:ext cx="452087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 lvl="1">
              <a:defRPr/>
            </a:pP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Saiba sempre o que está acontecendo</a:t>
            </a:r>
            <a:b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pt-BR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 Claro: produtos novos, propaganda da TV, novos serviços, etc. </a:t>
            </a:r>
          </a:p>
        </p:txBody>
      </p:sp>
    </p:spTree>
    <p:extLst>
      <p:ext uri="{BB962C8B-B14F-4D97-AF65-F5344CB8AC3E}">
        <p14:creationId xmlns:p14="http://schemas.microsoft.com/office/powerpoint/2010/main" val="115077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áfico 10">
            <a:extLst>
              <a:ext uri="{FF2B5EF4-FFF2-40B4-BE49-F238E27FC236}">
                <a16:creationId xmlns:a16="http://schemas.microsoft.com/office/drawing/2014/main" id="{3F60DB55-5281-D05F-DEEF-72D107747F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3177" t="3241" r="-1335" b="-3241"/>
          <a:stretch/>
        </p:blipFill>
        <p:spPr>
          <a:xfrm>
            <a:off x="47625" y="886284"/>
            <a:ext cx="553425" cy="1144747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062FFDAD-2EB7-D41D-A7B2-3BB1DCAD4D3C}"/>
              </a:ext>
            </a:extLst>
          </p:cNvPr>
          <p:cNvSpPr txBox="1"/>
          <p:nvPr/>
        </p:nvSpPr>
        <p:spPr>
          <a:xfrm>
            <a:off x="904263" y="2174587"/>
            <a:ext cx="498846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  <a:buClr>
                <a:srgbClr val="EA212D"/>
              </a:buClr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 processo de técnica de vendas pode parecer longo, mas se você tiver atenção em cada etapa do atendimento e aplicar as dicas que demos aqui, isso tudo vai ocorrer de forma natural durante as ligações do dia a dia...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D7A3201D-9237-8C58-69D7-F2C09E381E8C}"/>
              </a:ext>
            </a:extLst>
          </p:cNvPr>
          <p:cNvSpPr txBox="1"/>
          <p:nvPr/>
        </p:nvSpPr>
        <p:spPr>
          <a:xfrm>
            <a:off x="940121" y="4397571"/>
            <a:ext cx="45165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“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 tornando, assim, o Executivo </a:t>
            </a:r>
            <a:r>
              <a:rPr lang="pt-BR" sz="2400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PERFEITO PARA CADA TIPO DE CLIENTE!</a:t>
            </a:r>
            <a:r>
              <a:rPr lang="pt-BR" sz="2400" b="1" dirty="0">
                <a:solidFill>
                  <a:schemeClr val="bg1"/>
                </a:solidFill>
                <a:latin typeface="Segoe UI Black" panose="020B0502040204020203" pitchFamily="34" charset="0"/>
                <a:ea typeface="Segoe UI Black" panose="020B0A02040204020203" pitchFamily="34" charset="0"/>
                <a:cs typeface="Segoe UI Black" panose="020B0502040204020203" pitchFamily="34" charset="0"/>
              </a:rPr>
              <a:t>”</a:t>
            </a:r>
            <a:endParaRPr lang="pt-BR" sz="24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9" name="Imagem 9" descr="Uma imagem contendo no interior, pessoa, homem, cama&#10;&#10;Descrição gerada automaticamente">
            <a:extLst>
              <a:ext uri="{FF2B5EF4-FFF2-40B4-BE49-F238E27FC236}">
                <a16:creationId xmlns:a16="http://schemas.microsoft.com/office/drawing/2014/main" id="{9D0590E1-EAC9-92F4-EB4A-9F12174F7A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5021" y="2037689"/>
            <a:ext cx="5563475" cy="367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10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ixaDeTexto 10">
            <a:extLst>
              <a:ext uri="{FF2B5EF4-FFF2-40B4-BE49-F238E27FC236}">
                <a16:creationId xmlns:a16="http://schemas.microsoft.com/office/drawing/2014/main" id="{9DEEEB40-9E82-872E-8D28-41E99E7596B1}"/>
              </a:ext>
            </a:extLst>
          </p:cNvPr>
          <p:cNvSpPr txBox="1"/>
          <p:nvPr/>
        </p:nvSpPr>
        <p:spPr>
          <a:xfrm>
            <a:off x="1246278" y="1479763"/>
            <a:ext cx="53955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pt-BR" sz="24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RECAPITULANDO....</a:t>
            </a:r>
          </a:p>
        </p:txBody>
      </p:sp>
      <p:pic>
        <p:nvPicPr>
          <p:cNvPr id="16" name="Imagem 15">
            <a:extLst>
              <a:ext uri="{FF2B5EF4-FFF2-40B4-BE49-F238E27FC236}">
                <a16:creationId xmlns:a16="http://schemas.microsoft.com/office/drawing/2014/main" id="{08CC46D2-E35F-2299-C546-6DC615FB6F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74096" t="2049" r="-1654" b="-2049"/>
          <a:stretch/>
        </p:blipFill>
        <p:spPr>
          <a:xfrm>
            <a:off x="1" y="1094158"/>
            <a:ext cx="1347010" cy="4869178"/>
          </a:xfrm>
          <a:prstGeom prst="rect">
            <a:avLst/>
          </a:prstGeom>
        </p:spPr>
      </p:pic>
      <p:sp>
        <p:nvSpPr>
          <p:cNvPr id="19" name="Retângulo 18">
            <a:extLst>
              <a:ext uri="{FF2B5EF4-FFF2-40B4-BE49-F238E27FC236}">
                <a16:creationId xmlns:a16="http://schemas.microsoft.com/office/drawing/2014/main" id="{AB389587-19CC-167F-3B9E-1B1E710B08F7}"/>
              </a:ext>
            </a:extLst>
          </p:cNvPr>
          <p:cNvSpPr/>
          <p:nvPr/>
        </p:nvSpPr>
        <p:spPr>
          <a:xfrm rot="5400000">
            <a:off x="5666938" y="5216150"/>
            <a:ext cx="9627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80F9385D-AF2F-DD1E-3757-F869466C19FA}"/>
              </a:ext>
            </a:extLst>
          </p:cNvPr>
          <p:cNvSpPr txBox="1"/>
          <p:nvPr/>
        </p:nvSpPr>
        <p:spPr>
          <a:xfrm>
            <a:off x="1796795" y="2079862"/>
            <a:ext cx="4839942" cy="40010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pt-BR" dirty="0">
                <a:solidFill>
                  <a:schemeClr val="bg1"/>
                </a:solidFill>
                <a:latin typeface="Segoe UI"/>
                <a:cs typeface="Segoe UI"/>
              </a:rPr>
              <a:t>Entendemos a importância de um bom planejamento para iniciar um atendimento de qualidade e como uma abordagem personalizada pode conquistar o seu cliente, vimos também a importância de ouvir e fazer as perguntas certas na sondagem, e como demonstrar pode fazer toda a diferença. Aprendemos como realizar a argumentação e como agir no fechamento da venda. Seguindo os passos que aprendemos hoje, teremos sucesso ao prospectar e melhorar a experiência dos nossos clientes!</a:t>
            </a:r>
          </a:p>
          <a:p>
            <a:pPr algn="r"/>
            <a:endParaRPr lang="pt-BR" sz="20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95F98C3-2CD5-FCDD-42B6-64D9416DA1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275" r="5275"/>
          <a:stretch/>
        </p:blipFill>
        <p:spPr>
          <a:xfrm>
            <a:off x="6919492" y="1830090"/>
            <a:ext cx="5272508" cy="3851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52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  <p:bldP spid="10" grpId="0"/>
    </p:bld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AVALIAÇÃO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9E7B6BEF-16DF-4FE8-36EB-8D4356AB0E99}"/>
              </a:ext>
            </a:extLst>
          </p:cNvPr>
          <p:cNvSpPr/>
          <p:nvPr/>
        </p:nvSpPr>
        <p:spPr>
          <a:xfrm rot="5400000">
            <a:off x="1943704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Caixa de Texto 1">
            <a:extLst>
              <a:ext uri="{FF2B5EF4-FFF2-40B4-BE49-F238E27FC236}">
                <a16:creationId xmlns:a16="http://schemas.microsoft.com/office/drawing/2014/main" id="{4CE2849E-E597-1E04-BA7B-28ECDD9C7BD0}"/>
              </a:ext>
            </a:extLst>
          </p:cNvPr>
          <p:cNvSpPr txBox="1"/>
          <p:nvPr/>
        </p:nvSpPr>
        <p:spPr>
          <a:xfrm>
            <a:off x="4258491" y="2483665"/>
            <a:ext cx="6810104" cy="36317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indent="-357188" algn="l">
              <a:spcBef>
                <a:spcPts val="1200"/>
              </a:spcBef>
              <a:buClrTx/>
              <a:buSzTx/>
              <a:buFont typeface="+mj-lt"/>
              <a:buAutoNum type="alphaLcParenR"/>
            </a:pPr>
            <a:r>
              <a:rPr lang="pt-BR" sz="20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Quando estou bem comigo mesmo, consigo transmitir confiança e segurança aos clientes.</a:t>
            </a:r>
          </a:p>
          <a:p>
            <a:pPr marL="357188" indent="-357188" algn="l">
              <a:spcBef>
                <a:spcPts val="1200"/>
              </a:spcBef>
              <a:buClrTx/>
              <a:buSzTx/>
              <a:buFont typeface="+mj-lt"/>
              <a:buAutoNum type="alphaLcParenR"/>
            </a:pPr>
            <a:r>
              <a:rPr lang="pt-BR" sz="20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O estado de espírito não tem impacto na forma como me apresento para os clientes. </a:t>
            </a:r>
          </a:p>
          <a:p>
            <a:pPr marL="357188" indent="-357188" algn="l">
              <a:spcBef>
                <a:spcPts val="1200"/>
              </a:spcBef>
              <a:buClrTx/>
              <a:buSzTx/>
              <a:buFont typeface="+mj-lt"/>
              <a:buAutoNum type="alphaLcParenR"/>
            </a:pPr>
            <a:r>
              <a:rPr lang="pt-BR" sz="20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Estar bem consigo mesmo não faz diferença, o que importa é apenas a habilidade técnica para atender</a:t>
            </a:r>
            <a:br>
              <a:rPr lang="pt-BR" sz="20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</a:br>
            <a:r>
              <a:rPr lang="pt-BR" sz="20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os clientes.</a:t>
            </a:r>
          </a:p>
          <a:p>
            <a:pPr marL="357188" indent="-357188" algn="l">
              <a:spcBef>
                <a:spcPts val="1200"/>
              </a:spcBef>
              <a:buClrTx/>
              <a:buSzTx/>
              <a:buFont typeface="+mj-lt"/>
              <a:buAutoNum type="alphaLcParenR"/>
            </a:pPr>
            <a:r>
              <a:rPr lang="pt-BR" sz="20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A maneira como me apresento para os clientes é determinada apenas pela minha postura profissional, independentemente do meu estado de espírito.</a:t>
            </a:r>
          </a:p>
        </p:txBody>
      </p:sp>
      <p:sp>
        <p:nvSpPr>
          <p:cNvPr id="11" name="CaixaDeTexto 2">
            <a:extLst>
              <a:ext uri="{FF2B5EF4-FFF2-40B4-BE49-F238E27FC236}">
                <a16:creationId xmlns:a16="http://schemas.microsoft.com/office/drawing/2014/main" id="{B8F7A592-8FEE-2ABB-877F-1259E97CB423}"/>
              </a:ext>
            </a:extLst>
          </p:cNvPr>
          <p:cNvSpPr txBox="1"/>
          <p:nvPr/>
        </p:nvSpPr>
        <p:spPr>
          <a:xfrm flipH="1">
            <a:off x="4267199" y="804545"/>
            <a:ext cx="7855131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 b="1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1) </a:t>
            </a:r>
            <a:r>
              <a:rPr lang="pt-BR" sz="24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A frase: “Estar bem com você mesmo é a base de tudo, seu estado de espírito se reflete diretamente</a:t>
            </a:r>
            <a:br>
              <a:rPr lang="pt-BR" sz="24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na maneira que você se apresenta para os clientes”.</a:t>
            </a:r>
            <a:br>
              <a:rPr lang="pt-BR" sz="24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</a:br>
            <a:r>
              <a:rPr lang="pt-BR" sz="24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Assinale a alternativa correta.</a:t>
            </a:r>
            <a:endParaRPr lang="pt-BR"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C1AD894D-1466-453B-70D7-73163F3A9C81}"/>
              </a:ext>
            </a:extLst>
          </p:cNvPr>
          <p:cNvGrpSpPr/>
          <p:nvPr/>
        </p:nvGrpSpPr>
        <p:grpSpPr>
          <a:xfrm>
            <a:off x="4110446" y="2465287"/>
            <a:ext cx="6958149" cy="707886"/>
            <a:chOff x="5391313" y="4327602"/>
            <a:chExt cx="6958149" cy="707886"/>
          </a:xfrm>
        </p:grpSpPr>
        <p:sp>
          <p:nvSpPr>
            <p:cNvPr id="9" name="Retângulo 8">
              <a:extLst>
                <a:ext uri="{FF2B5EF4-FFF2-40B4-BE49-F238E27FC236}">
                  <a16:creationId xmlns:a16="http://schemas.microsoft.com/office/drawing/2014/main" id="{1650AC64-89B9-3C5F-BB40-E8D66DB7BBBA}"/>
                </a:ext>
              </a:extLst>
            </p:cNvPr>
            <p:cNvSpPr/>
            <p:nvPr/>
          </p:nvSpPr>
          <p:spPr>
            <a:xfrm>
              <a:off x="5391313" y="4327602"/>
              <a:ext cx="6958149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anchor="ctr">
              <a:spAutoFit/>
            </a:bodyPr>
            <a:lstStyle/>
            <a:p>
              <a:pPr marL="539750"/>
              <a:r>
                <a:rPr lang="pt-BR" sz="2000" b="1" dirty="0">
                  <a:solidFill>
                    <a:srgbClr val="F40342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Quando estou bem comigo mesmo, consigo transmitir confiança e segurança aos clientes.</a:t>
              </a:r>
            </a:p>
          </p:txBody>
        </p:sp>
        <p:pic>
          <p:nvPicPr>
            <p:cNvPr id="10" name="Gráfico 9" descr="Selo Tick1 com preenchimento sólido">
              <a:extLst>
                <a:ext uri="{FF2B5EF4-FFF2-40B4-BE49-F238E27FC236}">
                  <a16:creationId xmlns:a16="http://schemas.microsoft.com/office/drawing/2014/main" id="{41CB767C-15A6-7177-E5E1-9E4134A3174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42687" y="4382342"/>
              <a:ext cx="340015" cy="34001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9340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6" grpId="0" build="p"/>
      <p:bldP spid="11" grpId="0"/>
    </p:bld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AVALIAÇÃO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8B283D6E-BA12-53CD-99F3-470B8596F8F4}"/>
              </a:ext>
            </a:extLst>
          </p:cNvPr>
          <p:cNvSpPr/>
          <p:nvPr/>
        </p:nvSpPr>
        <p:spPr>
          <a:xfrm rot="5400000">
            <a:off x="1943704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2">
            <a:extLst>
              <a:ext uri="{FF2B5EF4-FFF2-40B4-BE49-F238E27FC236}">
                <a16:creationId xmlns:a16="http://schemas.microsoft.com/office/drawing/2014/main" id="{563B0A8F-0324-6F10-F657-028DF5FB75E9}"/>
              </a:ext>
            </a:extLst>
          </p:cNvPr>
          <p:cNvSpPr txBox="1"/>
          <p:nvPr/>
        </p:nvSpPr>
        <p:spPr>
          <a:xfrm flipH="1">
            <a:off x="4531994" y="402136"/>
            <a:ext cx="610987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sz="2400" b="1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2) </a:t>
            </a:r>
            <a:r>
              <a:rPr lang="pt-BR" sz="2400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</a:rPr>
              <a:t>Sobre a personalização do atendimento, é correto afirmar: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A249FF3E-7034-AF5D-2B64-859492A5C147}"/>
              </a:ext>
            </a:extLst>
          </p:cNvPr>
          <p:cNvSpPr/>
          <p:nvPr/>
        </p:nvSpPr>
        <p:spPr>
          <a:xfrm>
            <a:off x="4593590" y="4387942"/>
            <a:ext cx="6784975" cy="16619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indent="-357188">
              <a:spcBef>
                <a:spcPts val="1200"/>
              </a:spcBef>
              <a:buFont typeface="+mj-lt"/>
              <a:buAutoNum type="alphaLcParenR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1, 2, 3 e 4 e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  <a:sym typeface="+mn-ea"/>
              </a:rPr>
              <a:t>stão corretas.</a:t>
            </a:r>
          </a:p>
          <a:p>
            <a:pPr marL="357188" indent="-357188">
              <a:spcBef>
                <a:spcPts val="1200"/>
              </a:spcBef>
              <a:buFont typeface="+mj-lt"/>
              <a:buAutoNum type="alphaLcParenR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1, 2, e 3 e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  <a:sym typeface="+mn-ea"/>
              </a:rPr>
              <a:t>stão corretas.</a:t>
            </a: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57188" indent="-357188">
              <a:spcBef>
                <a:spcPts val="1200"/>
              </a:spcBef>
              <a:buFont typeface="+mj-lt"/>
              <a:buAutoNum type="alphaLcParenR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 e 3 e</a:t>
            </a: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  <a:sym typeface="+mn-ea"/>
              </a:rPr>
              <a:t>stão corretas.</a:t>
            </a:r>
          </a:p>
          <a:p>
            <a:pPr marL="357188" indent="-357188">
              <a:spcBef>
                <a:spcPts val="1200"/>
              </a:spcBef>
              <a:buFont typeface="+mj-lt"/>
              <a:buAutoNum type="alphaLcParenR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Todas as alternativas estão corretas.</a:t>
            </a:r>
          </a:p>
        </p:txBody>
      </p:sp>
      <p:sp>
        <p:nvSpPr>
          <p:cNvPr id="10" name="Caixa de Texto 1">
            <a:extLst>
              <a:ext uri="{FF2B5EF4-FFF2-40B4-BE49-F238E27FC236}">
                <a16:creationId xmlns:a16="http://schemas.microsoft.com/office/drawing/2014/main" id="{7EB01DB0-1D18-36AC-1533-152E8973DB7C}"/>
              </a:ext>
            </a:extLst>
          </p:cNvPr>
          <p:cNvSpPr txBox="1"/>
          <p:nvPr/>
        </p:nvSpPr>
        <p:spPr>
          <a:xfrm>
            <a:off x="4569460" y="1335675"/>
            <a:ext cx="6784975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de-DE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  <a:sym typeface="+mn-ea"/>
              </a:rPr>
              <a:t>A personalização do atendimento pode demandar mais tempo e recursos, sem trazer benefícios significativos. </a:t>
            </a:r>
            <a:endParaRPr lang="pt-BR" b="1" dirty="0">
              <a:solidFill>
                <a:schemeClr val="bg1"/>
              </a:solidFill>
              <a:latin typeface="Segoe UI" panose="020B0502040204020203" pitchFamily="34" charset="0"/>
              <a:ea typeface="Verdana" panose="020B0604030504040204" pitchFamily="34" charset="0"/>
              <a:cs typeface="Segoe UI" panose="020B0502040204020203" pitchFamily="34" charset="0"/>
            </a:endParaRPr>
          </a:p>
          <a:p>
            <a:pPr marL="342900" indent="-342900" algn="l">
              <a:spcBef>
                <a:spcPts val="600"/>
              </a:spcBef>
              <a:buClrTx/>
              <a:buSzTx/>
              <a:buFont typeface="+mj-lt"/>
              <a:buAutoNum type="arabicPeriod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  <a:sym typeface="+mn-ea"/>
              </a:rPr>
              <a:t>Cada cliente é único e tem necessidades e preferências diferentes, o que requer uma abordagem personalizada.</a:t>
            </a:r>
            <a:endParaRPr lang="pt-BR" b="1" dirty="0">
              <a:solidFill>
                <a:schemeClr val="bg1"/>
              </a:solidFill>
              <a:latin typeface="Segoe UI" panose="020B0502040204020203" pitchFamily="34" charset="0"/>
              <a:ea typeface="Verdana" panose="020B0604030504040204" pitchFamily="34" charset="0"/>
              <a:cs typeface="Segoe UI" panose="020B0502040204020203" pitchFamily="34" charset="0"/>
            </a:endParaRPr>
          </a:p>
          <a:p>
            <a:pPr marL="342900" indent="-342900" algn="l">
              <a:spcBef>
                <a:spcPts val="600"/>
              </a:spcBef>
              <a:buClrTx/>
              <a:buSzTx/>
              <a:buFont typeface="+mj-lt"/>
              <a:buAutoNum type="arabicPeriod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  <a:sym typeface="+mn-ea"/>
              </a:rPr>
              <a:t>Personalizar o atendimento é essencial para criar um relacionamento de confiança e fidelizar os clientes.</a:t>
            </a:r>
            <a:endParaRPr lang="pt-BR" b="1" dirty="0">
              <a:solidFill>
                <a:schemeClr val="bg1"/>
              </a:solidFill>
              <a:latin typeface="Segoe UI" panose="020B0502040204020203" pitchFamily="34" charset="0"/>
              <a:ea typeface="Verdana" panose="020B0604030504040204" pitchFamily="34" charset="0"/>
              <a:cs typeface="Segoe UI" panose="020B0502040204020203" pitchFamily="34" charset="0"/>
            </a:endParaRPr>
          </a:p>
          <a:p>
            <a:pPr marL="342900" indent="-342900" algn="l">
              <a:spcBef>
                <a:spcPts val="600"/>
              </a:spcBef>
              <a:buClrTx/>
              <a:buSzTx/>
              <a:buFont typeface="+mj-lt"/>
              <a:buAutoNum type="arabicPeriod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  <a:sym typeface="+mn-ea"/>
              </a:rPr>
              <a:t>Todos os clientes buscam basicamente a mesma coisa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  <a:sym typeface="+mn-ea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  <a:sym typeface="+mn-ea"/>
              </a:rPr>
              <a:t>e não há necessidade de adaptar o atendimento</a:t>
            </a:r>
            <a:endParaRPr lang="pt-BR" dirty="0">
              <a:solidFill>
                <a:schemeClr val="bg1"/>
              </a:solidFill>
              <a:latin typeface="Segoe UI" panose="020B0502040204020203" pitchFamily="34" charset="0"/>
              <a:ea typeface="Verdana" panose="020B0604030504040204" pitchFamily="34" charset="0"/>
              <a:cs typeface="Segoe UI" panose="020B0502040204020203" pitchFamily="34" charset="0"/>
            </a:endParaRPr>
          </a:p>
          <a:p>
            <a:pPr>
              <a:spcBef>
                <a:spcPts val="600"/>
              </a:spcBef>
            </a:pPr>
            <a:r>
              <a:rPr lang="pt-BR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  <a:sym typeface="+mn-ea"/>
              </a:rPr>
              <a:t>Analise as assertivas e em seguida assinale a alternativa </a:t>
            </a:r>
            <a:r>
              <a:rPr lang="pt-BR" b="1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  <a:sym typeface="+mn-ea"/>
              </a:rPr>
              <a:t>correta</a:t>
            </a:r>
            <a:r>
              <a:rPr lang="pt-BR" dirty="0">
                <a:solidFill>
                  <a:schemeClr val="bg1"/>
                </a:solidFill>
                <a:latin typeface="Segoe UI" panose="020B0502040204020203"/>
                <a:cs typeface="Segoe UI" panose="020B0502040204020203"/>
                <a:sym typeface="+mn-ea"/>
              </a:rPr>
              <a:t>:</a:t>
            </a:r>
            <a:endParaRPr lang="pt-BR" dirty="0">
              <a:solidFill>
                <a:schemeClr val="bg1"/>
              </a:solidFill>
              <a:latin typeface="Segoe UI" panose="020B0502040204020203"/>
              <a:cs typeface="Segoe UI" panose="020B0502040204020203"/>
            </a:endParaRP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1901016E-3437-3E2B-2D08-BFB3D985C8DA}"/>
              </a:ext>
            </a:extLst>
          </p:cNvPr>
          <p:cNvGrpSpPr/>
          <p:nvPr/>
        </p:nvGrpSpPr>
        <p:grpSpPr>
          <a:xfrm>
            <a:off x="4510113" y="5242860"/>
            <a:ext cx="4050416" cy="400110"/>
            <a:chOff x="5452272" y="4337271"/>
            <a:chExt cx="4050416" cy="400110"/>
          </a:xfrm>
        </p:grpSpPr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293D6700-7D33-CD0A-7FC8-1D968828DDAA}"/>
                </a:ext>
              </a:extLst>
            </p:cNvPr>
            <p:cNvSpPr/>
            <p:nvPr/>
          </p:nvSpPr>
          <p:spPr>
            <a:xfrm>
              <a:off x="5452272" y="4337271"/>
              <a:ext cx="4050416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anchor="ctr">
              <a:spAutoFit/>
            </a:bodyPr>
            <a:lstStyle/>
            <a:p>
              <a:pPr marL="444500"/>
              <a:r>
                <a:rPr lang="pt-BR" sz="2000" b="1" dirty="0">
                  <a:solidFill>
                    <a:srgbClr val="F40342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2 e 3 estão corretas.</a:t>
              </a:r>
            </a:p>
          </p:txBody>
        </p:sp>
        <p:pic>
          <p:nvPicPr>
            <p:cNvPr id="12" name="Gráfico 11" descr="Selo Tick1 com preenchimento sólido">
              <a:extLst>
                <a:ext uri="{FF2B5EF4-FFF2-40B4-BE49-F238E27FC236}">
                  <a16:creationId xmlns:a16="http://schemas.microsoft.com/office/drawing/2014/main" id="{F31DD49F-2A8B-0811-83BC-59EE7F3DADB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42687" y="4382342"/>
              <a:ext cx="340015" cy="34001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7325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  <p:bldP spid="10" grpId="0"/>
    </p:bld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AVALIAÇÃO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8B283D6E-BA12-53CD-99F3-470B8596F8F4}"/>
              </a:ext>
            </a:extLst>
          </p:cNvPr>
          <p:cNvSpPr/>
          <p:nvPr/>
        </p:nvSpPr>
        <p:spPr>
          <a:xfrm rot="5400000">
            <a:off x="1943704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EAB0A09D-C946-80D9-3F64-7F91ACC55F84}"/>
              </a:ext>
            </a:extLst>
          </p:cNvPr>
          <p:cNvSpPr txBox="1"/>
          <p:nvPr/>
        </p:nvSpPr>
        <p:spPr>
          <a:xfrm flipH="1">
            <a:off x="5276464" y="1595118"/>
            <a:ext cx="5856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3) </a:t>
            </a:r>
            <a:r>
              <a:rPr lang="pt-BR" sz="2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Selecione a(s) alternativa(s) que correspondem á função de cada tipo de pergunta:</a:t>
            </a: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D67403B3-6C11-44B7-7770-80820C9ED178}"/>
              </a:ext>
            </a:extLst>
          </p:cNvPr>
          <p:cNvSpPr/>
          <p:nvPr/>
        </p:nvSpPr>
        <p:spPr>
          <a:xfrm>
            <a:off x="5276464" y="3414193"/>
            <a:ext cx="6318409" cy="18431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lphaLcParenR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FECHADAS -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DESCOBRIR.</a:t>
            </a:r>
          </a:p>
          <a:p>
            <a:pPr marL="342900" indent="-342900">
              <a:lnSpc>
                <a:spcPct val="200000"/>
              </a:lnSpc>
              <a:buFont typeface="+mj-lt"/>
              <a:buAutoNum type="alphaLcParenR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PERGUNTAS ABERTAS - </a:t>
            </a: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 DECIDIR.</a:t>
            </a:r>
          </a:p>
          <a:p>
            <a:pPr marL="342900" indent="-342900">
              <a:lnSpc>
                <a:spcPct val="200000"/>
              </a:lnSpc>
              <a:buFont typeface="+mj-lt"/>
              <a:buAutoNum type="alphaLcParenR"/>
            </a:pPr>
            <a:r>
              <a:rPr lang="pt-BR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Todas as alternativas anteriores estão corretas.</a:t>
            </a: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69A93DE-C97E-5517-DFDB-F94B70DEEA4B}"/>
              </a:ext>
            </a:extLst>
          </p:cNvPr>
          <p:cNvGrpSpPr/>
          <p:nvPr/>
        </p:nvGrpSpPr>
        <p:grpSpPr>
          <a:xfrm>
            <a:off x="5215501" y="4857493"/>
            <a:ext cx="6318409" cy="400110"/>
            <a:chOff x="5452271" y="4337271"/>
            <a:chExt cx="6318409" cy="400110"/>
          </a:xfrm>
        </p:grpSpPr>
        <p:sp>
          <p:nvSpPr>
            <p:cNvPr id="12" name="Retângulo 11">
              <a:extLst>
                <a:ext uri="{FF2B5EF4-FFF2-40B4-BE49-F238E27FC236}">
                  <a16:creationId xmlns:a16="http://schemas.microsoft.com/office/drawing/2014/main" id="{9A628EFA-75AE-780F-E1ED-C8809121D36E}"/>
                </a:ext>
              </a:extLst>
            </p:cNvPr>
            <p:cNvSpPr/>
            <p:nvPr/>
          </p:nvSpPr>
          <p:spPr>
            <a:xfrm>
              <a:off x="5452271" y="4337271"/>
              <a:ext cx="6318409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anchor="ctr">
              <a:spAutoFit/>
            </a:bodyPr>
            <a:lstStyle/>
            <a:p>
              <a:pPr algn="ctr"/>
              <a:r>
                <a:rPr lang="pt-BR" sz="2000" b="1">
                  <a:solidFill>
                    <a:srgbClr val="F40342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  Todas as alternativas anteriores estão corretas.</a:t>
              </a:r>
            </a:p>
          </p:txBody>
        </p:sp>
        <p:pic>
          <p:nvPicPr>
            <p:cNvPr id="16" name="Gráfico 15" descr="Selo Tick1 com preenchimento sólido">
              <a:extLst>
                <a:ext uri="{FF2B5EF4-FFF2-40B4-BE49-F238E27FC236}">
                  <a16:creationId xmlns:a16="http://schemas.microsoft.com/office/drawing/2014/main" id="{DDC743E3-C6CF-65B4-3E81-33C939D8FC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42687" y="4382342"/>
              <a:ext cx="340015" cy="34001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86363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uiExpand="1" build="p" bldLvl="4"/>
    </p:bld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AVALIAÇÃO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8B283D6E-BA12-53CD-99F3-470B8596F8F4}"/>
              </a:ext>
            </a:extLst>
          </p:cNvPr>
          <p:cNvSpPr/>
          <p:nvPr/>
        </p:nvSpPr>
        <p:spPr>
          <a:xfrm rot="5400000">
            <a:off x="1943704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F83861D0-E7CA-5F73-C819-9D0CA9FFE5B1}"/>
              </a:ext>
            </a:extLst>
          </p:cNvPr>
          <p:cNvSpPr txBox="1"/>
          <p:nvPr/>
        </p:nvSpPr>
        <p:spPr>
          <a:xfrm flipH="1">
            <a:off x="5935887" y="1531801"/>
            <a:ext cx="59017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4) </a:t>
            </a:r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“ANALISE SEU CLIENTE: 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ea typeface="Segoe UI Black" panose="020B0A02040204020203" pitchFamily="34" charset="0"/>
                <a:cs typeface="Segoe UI" panose="020B0502040204020203" pitchFamily="34" charset="0"/>
              </a:rPr>
              <a:t>use as ferramentas para conhecer o cliente, pesquise se o condomínio foi penetrado.”</a:t>
            </a:r>
          </a:p>
          <a:p>
            <a:endParaRPr lang="pt-BR" sz="24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Essa ação pertence á qual tópico </a:t>
            </a:r>
          </a:p>
          <a:p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 técnica de vendas?</a:t>
            </a:r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66B8F2CB-8078-4DE9-1C8E-88588AD890A3}"/>
              </a:ext>
            </a:extLst>
          </p:cNvPr>
          <p:cNvSpPr/>
          <p:nvPr/>
        </p:nvSpPr>
        <p:spPr>
          <a:xfrm>
            <a:off x="5940828" y="4075714"/>
            <a:ext cx="3386049" cy="18004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Bef>
                <a:spcPts val="600"/>
              </a:spcBef>
              <a:buFont typeface="+mj-lt"/>
              <a:buAutoNum type="alphaLcParenR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Planejamento.</a:t>
            </a:r>
          </a:p>
          <a:p>
            <a:pPr marL="457200" indent="-457200">
              <a:spcBef>
                <a:spcPts val="600"/>
              </a:spcBef>
              <a:buFont typeface="+mj-lt"/>
              <a:buAutoNum type="alphaLcParenR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Abordagem.</a:t>
            </a:r>
          </a:p>
          <a:p>
            <a:pPr marL="457200" indent="-457200">
              <a:spcBef>
                <a:spcPts val="600"/>
              </a:spcBef>
              <a:buFont typeface="+mj-lt"/>
              <a:buAutoNum type="alphaLcParenR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Sondagem.</a:t>
            </a:r>
          </a:p>
          <a:p>
            <a:pPr marL="457200" indent="-457200">
              <a:spcBef>
                <a:spcPts val="600"/>
              </a:spcBef>
              <a:buFont typeface="+mj-lt"/>
              <a:buAutoNum type="alphaLcParenR"/>
            </a:pP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Demonstração.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83128F21-7505-840E-B6E9-42D25DB2A2CD}"/>
              </a:ext>
            </a:extLst>
          </p:cNvPr>
          <p:cNvGrpSpPr/>
          <p:nvPr/>
        </p:nvGrpSpPr>
        <p:grpSpPr>
          <a:xfrm>
            <a:off x="5861428" y="4109525"/>
            <a:ext cx="2737983" cy="400110"/>
            <a:chOff x="5452271" y="4329759"/>
            <a:chExt cx="2737983" cy="400110"/>
          </a:xfrm>
        </p:grpSpPr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662B4786-8CD4-4736-C8E9-4F1F7BE1C676}"/>
                </a:ext>
              </a:extLst>
            </p:cNvPr>
            <p:cNvSpPr/>
            <p:nvPr/>
          </p:nvSpPr>
          <p:spPr>
            <a:xfrm>
              <a:off x="5452271" y="4329759"/>
              <a:ext cx="2737983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anchor="ctr">
              <a:spAutoFit/>
            </a:bodyPr>
            <a:lstStyle/>
            <a:p>
              <a:pPr algn="ctr"/>
              <a:r>
                <a:rPr lang="pt-BR" sz="2000" b="1">
                  <a:solidFill>
                    <a:srgbClr val="F40342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  Planejamento.</a:t>
              </a:r>
            </a:p>
          </p:txBody>
        </p:sp>
        <p:pic>
          <p:nvPicPr>
            <p:cNvPr id="13" name="Gráfico 12" descr="Selo Tick1 com preenchimento sólido">
              <a:extLst>
                <a:ext uri="{FF2B5EF4-FFF2-40B4-BE49-F238E27FC236}">
                  <a16:creationId xmlns:a16="http://schemas.microsoft.com/office/drawing/2014/main" id="{8822D3C0-D761-27B6-19DD-D25761A4F1E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42687" y="4382342"/>
              <a:ext cx="340015" cy="34001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9412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build="p" bldLvl="4"/>
    </p:bld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ixaDeTexto 3">
            <a:extLst>
              <a:ext uri="{FF2B5EF4-FFF2-40B4-BE49-F238E27FC236}">
                <a16:creationId xmlns:a16="http://schemas.microsoft.com/office/drawing/2014/main" id="{580C0B02-2DA0-91B9-5DE8-AEB129B97665}"/>
              </a:ext>
            </a:extLst>
          </p:cNvPr>
          <p:cNvSpPr txBox="1"/>
          <p:nvPr/>
        </p:nvSpPr>
        <p:spPr>
          <a:xfrm>
            <a:off x="354317" y="3406140"/>
            <a:ext cx="334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600" b="1">
                <a:solidFill>
                  <a:schemeClr val="bg1"/>
                </a:solidFill>
                <a:latin typeface="Segoe UI Black" panose="020B0502040204020203" pitchFamily="34" charset="0"/>
                <a:cs typeface="Segoe UI Black" panose="020B0502040204020203" pitchFamily="34" charset="0"/>
              </a:rPr>
              <a:t>AVALIAÇÃO</a:t>
            </a: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8B283D6E-BA12-53CD-99F3-470B8596F8F4}"/>
              </a:ext>
            </a:extLst>
          </p:cNvPr>
          <p:cNvSpPr/>
          <p:nvPr/>
        </p:nvSpPr>
        <p:spPr>
          <a:xfrm rot="5400000">
            <a:off x="1943704" y="2705893"/>
            <a:ext cx="101240" cy="2794397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F4160258-B3FE-19D0-A093-45F8BC255272}"/>
              </a:ext>
            </a:extLst>
          </p:cNvPr>
          <p:cNvSpPr txBox="1"/>
          <p:nvPr/>
        </p:nvSpPr>
        <p:spPr>
          <a:xfrm flipH="1">
            <a:off x="4995363" y="1322429"/>
            <a:ext cx="6685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5) </a:t>
            </a:r>
            <a:r>
              <a:rPr lang="pt-BR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É função das perguntas abertas e fechadas:</a:t>
            </a: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E690DFE7-2C20-F900-AF3F-5D9ACB88716D}"/>
              </a:ext>
            </a:extLst>
          </p:cNvPr>
          <p:cNvSpPr/>
          <p:nvPr/>
        </p:nvSpPr>
        <p:spPr>
          <a:xfrm>
            <a:off x="5732765" y="1865143"/>
            <a:ext cx="650057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9875" lvl="0" indent="-269875">
              <a:spcBef>
                <a:spcPts val="600"/>
              </a:spcBef>
              <a:buFont typeface="+mj-lt"/>
              <a:buAutoNum type="arabicPeriod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Determinar produto e serviços que se ajustam</a:t>
            </a:r>
            <a:b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</a:b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às necessidades do Cliente.</a:t>
            </a:r>
          </a:p>
          <a:p>
            <a:pPr marL="269875" lvl="0" indent="-269875">
              <a:spcBef>
                <a:spcPts val="600"/>
              </a:spcBef>
              <a:buFont typeface="+mj-lt"/>
              <a:buAutoNum type="arabicPeriod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Personalizar a oferta de produtos e serviços.</a:t>
            </a: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69875" indent="-269875">
              <a:spcBef>
                <a:spcPts val="600"/>
              </a:spcBef>
              <a:buFont typeface="+mj-lt"/>
              <a:buAutoNum type="arabicPeriod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Detectar oportunidades de negócio com o Cliente.</a:t>
            </a: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69875" indent="-269875">
              <a:spcBef>
                <a:spcPts val="600"/>
              </a:spcBef>
              <a:buFont typeface="+mj-lt"/>
              <a:buAutoNum type="arabicPeriod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Apenas para matar a curiosidade.</a:t>
            </a:r>
          </a:p>
          <a:p>
            <a:pPr marL="269875" indent="-269875">
              <a:spcBef>
                <a:spcPts val="600"/>
              </a:spcBef>
              <a:buFont typeface="+mj-lt"/>
              <a:buAutoNum type="arabicPeriod"/>
              <a:defRPr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ea typeface="Verdana" panose="020B0604030504040204" pitchFamily="34" charset="0"/>
                <a:cs typeface="Segoe UI" panose="020B0502040204020203" pitchFamily="34" charset="0"/>
              </a:rPr>
              <a:t>Transformar oportunidades em necessidades.</a:t>
            </a:r>
            <a:endParaRPr lang="pt-BR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97604FFB-933F-9578-F4E6-58761F53B9B1}"/>
              </a:ext>
            </a:extLst>
          </p:cNvPr>
          <p:cNvSpPr/>
          <p:nvPr/>
        </p:nvSpPr>
        <p:spPr>
          <a:xfrm>
            <a:off x="5732765" y="4276827"/>
            <a:ext cx="6318409" cy="14311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Bef>
                <a:spcPts val="600"/>
              </a:spcBef>
              <a:buFont typeface="+mj-lt"/>
              <a:buAutoNum type="alphaLcParenR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Estão corretas as frases 1, 2, 3 e 5.</a:t>
            </a:r>
          </a:p>
          <a:p>
            <a:pPr marL="457200" indent="-457200">
              <a:spcBef>
                <a:spcPts val="600"/>
              </a:spcBef>
              <a:buFont typeface="+mj-lt"/>
              <a:buAutoNum type="alphaLcParenR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Estão corretas as frases 1, 2, e 5.</a:t>
            </a:r>
          </a:p>
          <a:p>
            <a:pPr marL="457200" indent="-457200">
              <a:spcBef>
                <a:spcPts val="600"/>
              </a:spcBef>
              <a:buFont typeface="+mj-lt"/>
              <a:buAutoNum type="alphaLcParenR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Estão corretas as frases 2, 3, 4 e 5.</a:t>
            </a:r>
          </a:p>
          <a:p>
            <a:pPr marL="457200" indent="-457200">
              <a:spcBef>
                <a:spcPts val="600"/>
              </a:spcBef>
              <a:buFont typeface="+mj-lt"/>
              <a:buAutoNum type="alphaLcParenR"/>
            </a:pPr>
            <a:r>
              <a:rPr lang="pt-BR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Estão corretas todas as frases.</a:t>
            </a:r>
          </a:p>
        </p:txBody>
      </p: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F32CE062-0F8F-7229-A1FF-4075037BEE42}"/>
              </a:ext>
            </a:extLst>
          </p:cNvPr>
          <p:cNvGrpSpPr/>
          <p:nvPr/>
        </p:nvGrpSpPr>
        <p:grpSpPr>
          <a:xfrm>
            <a:off x="5706638" y="4259409"/>
            <a:ext cx="4624307" cy="400110"/>
            <a:chOff x="5452271" y="4329759"/>
            <a:chExt cx="4624307" cy="400110"/>
          </a:xfrm>
        </p:grpSpPr>
        <p:sp>
          <p:nvSpPr>
            <p:cNvPr id="16" name="Retângulo 15">
              <a:extLst>
                <a:ext uri="{FF2B5EF4-FFF2-40B4-BE49-F238E27FC236}">
                  <a16:creationId xmlns:a16="http://schemas.microsoft.com/office/drawing/2014/main" id="{D5526F2E-1185-6F96-D898-C1DAAFF371E4}"/>
                </a:ext>
              </a:extLst>
            </p:cNvPr>
            <p:cNvSpPr/>
            <p:nvPr/>
          </p:nvSpPr>
          <p:spPr>
            <a:xfrm>
              <a:off x="5452271" y="4329759"/>
              <a:ext cx="4624307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anchor="ctr">
              <a:spAutoFit/>
            </a:bodyPr>
            <a:lstStyle/>
            <a:p>
              <a:pPr algn="ctr"/>
              <a:r>
                <a:rPr lang="pt-BR" sz="2000" b="1">
                  <a:solidFill>
                    <a:srgbClr val="F40342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     Estão corretas as frases 1, 2, 3 e 5</a:t>
              </a:r>
            </a:p>
          </p:txBody>
        </p:sp>
        <p:pic>
          <p:nvPicPr>
            <p:cNvPr id="17" name="Gráfico 16" descr="Selo Tick1 com preenchimento sólido">
              <a:extLst>
                <a:ext uri="{FF2B5EF4-FFF2-40B4-BE49-F238E27FC236}">
                  <a16:creationId xmlns:a16="http://schemas.microsoft.com/office/drawing/2014/main" id="{6EE6C1B4-2641-B701-EDF4-7067066724E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481724" y="4382342"/>
              <a:ext cx="340015" cy="34001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5093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build="p" bldLvl="4"/>
      <p:bldP spid="12" grpId="0" build="p" bldLvl="4"/>
    </p:bld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tângulo 74">
            <a:extLst>
              <a:ext uri="{FF2B5EF4-FFF2-40B4-BE49-F238E27FC236}">
                <a16:creationId xmlns:a16="http://schemas.microsoft.com/office/drawing/2014/main" id="{E0709E19-9330-52EC-1B6A-DACCCF54CF9C}"/>
              </a:ext>
            </a:extLst>
          </p:cNvPr>
          <p:cNvSpPr/>
          <p:nvPr/>
        </p:nvSpPr>
        <p:spPr>
          <a:xfrm rot="5400000">
            <a:off x="10764139" y="4726612"/>
            <a:ext cx="96026" cy="1561598"/>
          </a:xfrm>
          <a:prstGeom prst="rect">
            <a:avLst/>
          </a:prstGeom>
          <a:solidFill>
            <a:srgbClr val="F40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4F032B0D-0151-57FB-D13B-635CA8627C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65" b="565"/>
          <a:stretch/>
        </p:blipFill>
        <p:spPr>
          <a:xfrm>
            <a:off x="0" y="2156254"/>
            <a:ext cx="6856578" cy="3234576"/>
          </a:xfrm>
          <a:prstGeom prst="rect">
            <a:avLst/>
          </a:prstGeom>
        </p:spPr>
      </p:pic>
      <p:pic>
        <p:nvPicPr>
          <p:cNvPr id="72" name="Imagem 71">
            <a:extLst>
              <a:ext uri="{FF2B5EF4-FFF2-40B4-BE49-F238E27FC236}">
                <a16:creationId xmlns:a16="http://schemas.microsoft.com/office/drawing/2014/main" id="{4F1BD1B1-955C-0366-203E-8A1A911F17F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66190" r="140"/>
          <a:stretch/>
        </p:blipFill>
        <p:spPr>
          <a:xfrm>
            <a:off x="0" y="967987"/>
            <a:ext cx="1895494" cy="560777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FC09C721-2A3D-6727-C04A-D96DABF69A57}"/>
              </a:ext>
            </a:extLst>
          </p:cNvPr>
          <p:cNvSpPr txBox="1"/>
          <p:nvPr/>
        </p:nvSpPr>
        <p:spPr>
          <a:xfrm>
            <a:off x="7221165" y="2138464"/>
            <a:ext cx="4461753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pt-BR" sz="2000" b="1" dirty="0">
                <a:solidFill>
                  <a:srgbClr val="FFFFFF"/>
                </a:solidFill>
                <a:latin typeface="Segoe UI"/>
                <a:cs typeface="Segoe UI"/>
              </a:rPr>
              <a:t>E estamos chegando ao fim do nosso treinamento, queremos agradecer á todos </a:t>
            </a:r>
            <a:br>
              <a:rPr lang="en-US" dirty="0"/>
            </a:br>
            <a:r>
              <a:rPr lang="pt-BR" sz="2000" b="1" dirty="0">
                <a:solidFill>
                  <a:srgbClr val="FFFFFF"/>
                </a:solidFill>
                <a:latin typeface="Segoe UI"/>
                <a:cs typeface="Segoe UI"/>
              </a:rPr>
              <a:t>por essa jornada incrível de aprendizado!</a:t>
            </a:r>
            <a:r>
              <a:rPr lang="en-US" sz="2000" dirty="0">
                <a:solidFill>
                  <a:srgbClr val="FFFFFF"/>
                </a:solidFill>
                <a:latin typeface="Segoe UI"/>
                <a:cs typeface="Segoe UI"/>
              </a:rPr>
              <a:t>​</a:t>
            </a:r>
          </a:p>
          <a:p>
            <a:pPr algn="r"/>
            <a:r>
              <a:rPr lang="pt-BR" sz="2000" dirty="0">
                <a:solidFill>
                  <a:srgbClr val="FFFFFF"/>
                </a:solidFill>
                <a:latin typeface="Segoe UI"/>
                <a:cs typeface="Segoe UI"/>
              </a:rPr>
              <a:t> </a:t>
            </a:r>
            <a:r>
              <a:rPr lang="en-US" sz="2000" dirty="0">
                <a:solidFill>
                  <a:srgbClr val="FFFFFF"/>
                </a:solidFill>
                <a:latin typeface="Segoe UI"/>
                <a:cs typeface="Segoe UI"/>
              </a:rPr>
              <a:t>​</a:t>
            </a:r>
          </a:p>
          <a:p>
            <a:pPr algn="r"/>
            <a:r>
              <a:rPr lang="pt-BR" sz="2000" dirty="0">
                <a:solidFill>
                  <a:srgbClr val="FFFFFF"/>
                </a:solidFill>
                <a:latin typeface="Segoe UI"/>
                <a:cs typeface="Segoe UI"/>
              </a:rPr>
              <a:t>Agora é hora de você </a:t>
            </a:r>
            <a:r>
              <a:rPr lang="pt-BR" sz="2000" b="1" dirty="0">
                <a:solidFill>
                  <a:srgbClr val="FFFFFF"/>
                </a:solidFill>
                <a:latin typeface="Segoe UI"/>
                <a:cs typeface="Segoe UI"/>
              </a:rPr>
              <a:t>colocar em prática tudo aquilo que aprendeu </a:t>
            </a:r>
            <a:r>
              <a:rPr lang="pt-BR" sz="2000" dirty="0">
                <a:solidFill>
                  <a:srgbClr val="FFFFFF"/>
                </a:solidFill>
                <a:latin typeface="Segoe UI"/>
                <a:cs typeface="Segoe UI"/>
              </a:rPr>
              <a:t>em cada atendimento e fazer a diferença na vida dos clientes!</a:t>
            </a:r>
            <a:r>
              <a:rPr lang="en-US" sz="2000" dirty="0">
                <a:solidFill>
                  <a:srgbClr val="FFFFFF"/>
                </a:solidFill>
                <a:latin typeface="Segoe UI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9835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 animBg="1"/>
      <p:bldP spid="2" grpId="0"/>
    </p:bld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tângulo 59">
            <a:extLst>
              <a:ext uri="{FF2B5EF4-FFF2-40B4-BE49-F238E27FC236}">
                <a16:creationId xmlns:a16="http://schemas.microsoft.com/office/drawing/2014/main" id="{43BD00E3-AC78-EC7E-9ADC-0F60AE7B43E6}"/>
              </a:ext>
            </a:extLst>
          </p:cNvPr>
          <p:cNvSpPr/>
          <p:nvPr/>
        </p:nvSpPr>
        <p:spPr>
          <a:xfrm>
            <a:off x="0" y="9355"/>
            <a:ext cx="12192000" cy="6839290"/>
          </a:xfrm>
          <a:prstGeom prst="rect">
            <a:avLst/>
          </a:prstGeom>
          <a:solidFill>
            <a:srgbClr val="131313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61" name="Retângulo 60">
            <a:extLst>
              <a:ext uri="{FF2B5EF4-FFF2-40B4-BE49-F238E27FC236}">
                <a16:creationId xmlns:a16="http://schemas.microsoft.com/office/drawing/2014/main" id="{687145FD-2DFF-7F91-EC59-61D3C7B00893}"/>
              </a:ext>
            </a:extLst>
          </p:cNvPr>
          <p:cNvSpPr/>
          <p:nvPr/>
        </p:nvSpPr>
        <p:spPr>
          <a:xfrm>
            <a:off x="6615753" y="-2116589"/>
            <a:ext cx="12201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1 </a:t>
            </a:r>
          </a:p>
        </p:txBody>
      </p:sp>
      <p:cxnSp>
        <p:nvCxnSpPr>
          <p:cNvPr id="62" name="Conector Reto 13">
            <a:extLst>
              <a:ext uri="{FF2B5EF4-FFF2-40B4-BE49-F238E27FC236}">
                <a16:creationId xmlns:a16="http://schemas.microsoft.com/office/drawing/2014/main" id="{BE599600-D627-1448-ACB3-19AF74E5D15E}"/>
              </a:ext>
            </a:extLst>
          </p:cNvPr>
          <p:cNvCxnSpPr>
            <a:cxnSpLocks/>
          </p:cNvCxnSpPr>
          <p:nvPr/>
        </p:nvCxnSpPr>
        <p:spPr>
          <a:xfrm flipH="1">
            <a:off x="8075130" y="2116410"/>
            <a:ext cx="2694187" cy="0"/>
          </a:xfrm>
          <a:prstGeom prst="line">
            <a:avLst/>
          </a:prstGeom>
          <a:ln w="15875">
            <a:gradFill flip="none" rotWithShape="1">
              <a:gsLst>
                <a:gs pos="0">
                  <a:srgbClr val="E1AD09"/>
                </a:gs>
                <a:gs pos="100000">
                  <a:srgbClr val="F50242"/>
                </a:gs>
              </a:gsLst>
              <a:lin ang="10800000" scaled="0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ector Reto 7">
            <a:extLst>
              <a:ext uri="{FF2B5EF4-FFF2-40B4-BE49-F238E27FC236}">
                <a16:creationId xmlns:a16="http://schemas.microsoft.com/office/drawing/2014/main" id="{5BA8F9C2-D094-5090-7342-1AD3BD280812}"/>
              </a:ext>
            </a:extLst>
          </p:cNvPr>
          <p:cNvCxnSpPr>
            <a:cxnSpLocks/>
          </p:cNvCxnSpPr>
          <p:nvPr/>
        </p:nvCxnSpPr>
        <p:spPr>
          <a:xfrm flipV="1">
            <a:off x="5505333" y="-1617117"/>
            <a:ext cx="0" cy="461665"/>
          </a:xfrm>
          <a:prstGeom prst="line">
            <a:avLst/>
          </a:prstGeom>
          <a:ln w="15875">
            <a:solidFill>
              <a:srgbClr val="BD920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val 24">
            <a:extLst>
              <a:ext uri="{FF2B5EF4-FFF2-40B4-BE49-F238E27FC236}">
                <a16:creationId xmlns:a16="http://schemas.microsoft.com/office/drawing/2014/main" id="{9C8640F8-66C5-3C1B-9638-61EF88EF5880}"/>
              </a:ext>
            </a:extLst>
          </p:cNvPr>
          <p:cNvSpPr/>
          <p:nvPr/>
        </p:nvSpPr>
        <p:spPr>
          <a:xfrm rot="7062917">
            <a:off x="-5349744" y="901564"/>
            <a:ext cx="7255225" cy="7255225"/>
          </a:xfrm>
          <a:prstGeom prst="ellipse">
            <a:avLst/>
          </a:prstGeom>
          <a:gradFill>
            <a:gsLst>
              <a:gs pos="100000">
                <a:srgbClr val="222122"/>
              </a:gs>
              <a:gs pos="0">
                <a:schemeClr val="tx1"/>
              </a:gs>
            </a:gsLst>
            <a:lin ang="5400000" scaled="1"/>
          </a:gradFill>
          <a:ln>
            <a:noFill/>
          </a:ln>
          <a:effectLst>
            <a:outerShdw blurRad="888975" dist="100972" dir="10020000" rotWithShape="0">
              <a:schemeClr val="bg1">
                <a:alpha val="19737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B237C8AE-6950-ECFC-84D0-ADE2E6B0D6F7}"/>
              </a:ext>
            </a:extLst>
          </p:cNvPr>
          <p:cNvGrpSpPr/>
          <p:nvPr/>
        </p:nvGrpSpPr>
        <p:grpSpPr>
          <a:xfrm rot="4946910">
            <a:off x="-5102964" y="1254609"/>
            <a:ext cx="6500044" cy="6549135"/>
            <a:chOff x="-3473330" y="1692107"/>
            <a:chExt cx="9569330" cy="9569330"/>
          </a:xfrm>
        </p:grpSpPr>
        <p:sp>
          <p:nvSpPr>
            <p:cNvPr id="66" name="Oval 26">
              <a:extLst>
                <a:ext uri="{FF2B5EF4-FFF2-40B4-BE49-F238E27FC236}">
                  <a16:creationId xmlns:a16="http://schemas.microsoft.com/office/drawing/2014/main" id="{537E5916-AADA-185C-8AF6-1593EAB936C7}"/>
                </a:ext>
              </a:extLst>
            </p:cNvPr>
            <p:cNvSpPr/>
            <p:nvPr userDrawn="1"/>
          </p:nvSpPr>
          <p:spPr>
            <a:xfrm>
              <a:off x="-3473330" y="1692107"/>
              <a:ext cx="9569330" cy="9569330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67" name="Oval 27">
              <a:extLst>
                <a:ext uri="{FF2B5EF4-FFF2-40B4-BE49-F238E27FC236}">
                  <a16:creationId xmlns:a16="http://schemas.microsoft.com/office/drawing/2014/main" id="{AFDB5EAE-7C4E-B00A-09EC-9081C1A59F60}"/>
                </a:ext>
              </a:extLst>
            </p:cNvPr>
            <p:cNvSpPr/>
            <p:nvPr userDrawn="1"/>
          </p:nvSpPr>
          <p:spPr>
            <a:xfrm>
              <a:off x="-2962942" y="2202495"/>
              <a:ext cx="8548554" cy="8548554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68" name="Oval 28">
              <a:extLst>
                <a:ext uri="{FF2B5EF4-FFF2-40B4-BE49-F238E27FC236}">
                  <a16:creationId xmlns:a16="http://schemas.microsoft.com/office/drawing/2014/main" id="{5DEDAAAE-1F36-2F96-9177-3780F7C72633}"/>
                </a:ext>
              </a:extLst>
            </p:cNvPr>
            <p:cNvSpPr/>
            <p:nvPr userDrawn="1"/>
          </p:nvSpPr>
          <p:spPr>
            <a:xfrm>
              <a:off x="-2219909" y="2818444"/>
              <a:ext cx="7193037" cy="7193037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  <p:sp>
          <p:nvSpPr>
            <p:cNvPr id="69" name="Oval 29">
              <a:extLst>
                <a:ext uri="{FF2B5EF4-FFF2-40B4-BE49-F238E27FC236}">
                  <a16:creationId xmlns:a16="http://schemas.microsoft.com/office/drawing/2014/main" id="{256B29EA-28F9-68A4-5A0B-FD82747A89CC}"/>
                </a:ext>
              </a:extLst>
            </p:cNvPr>
            <p:cNvSpPr/>
            <p:nvPr userDrawn="1"/>
          </p:nvSpPr>
          <p:spPr>
            <a:xfrm>
              <a:off x="-1616274" y="3462184"/>
              <a:ext cx="5976566" cy="5976566"/>
            </a:xfrm>
            <a:prstGeom prst="ellipse">
              <a:avLst/>
            </a:prstGeom>
            <a:noFill/>
            <a:ln w="28575">
              <a:gradFill flip="none" rotWithShape="1">
                <a:gsLst>
                  <a:gs pos="0">
                    <a:srgbClr val="151415"/>
                  </a:gs>
                  <a:gs pos="45000">
                    <a:srgbClr val="3D2E06"/>
                  </a:gs>
                  <a:gs pos="91000">
                    <a:srgbClr val="F50242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>
                <a:solidFill>
                  <a:schemeClr val="lt1"/>
                </a:solidFill>
              </a:endParaRPr>
            </a:p>
          </p:txBody>
        </p:sp>
      </p:grpSp>
      <p:pic>
        <p:nvPicPr>
          <p:cNvPr id="70" name="Imagem 69" descr="Imagem em preto e branco&#10;&#10;Descrição gerada automaticamente">
            <a:extLst>
              <a:ext uri="{FF2B5EF4-FFF2-40B4-BE49-F238E27FC236}">
                <a16:creationId xmlns:a16="http://schemas.microsoft.com/office/drawing/2014/main" id="{73914573-4F94-C674-C24C-AAA7F29CD7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0843858" y="-2465899"/>
            <a:ext cx="1233512" cy="1406517"/>
          </a:xfrm>
          <a:prstGeom prst="rect">
            <a:avLst/>
          </a:prstGeom>
        </p:spPr>
      </p:pic>
      <p:pic>
        <p:nvPicPr>
          <p:cNvPr id="71" name="Imagem 70" descr="Interface gráfica do usuário&#10;&#10;O conteúdo gerado por IA pode estar incorreto.">
            <a:extLst>
              <a:ext uri="{FF2B5EF4-FFF2-40B4-BE49-F238E27FC236}">
                <a16:creationId xmlns:a16="http://schemas.microsoft.com/office/drawing/2014/main" id="{1E5F4718-4A00-8D08-7FE2-8EBAF159B6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0970" y="6113651"/>
            <a:ext cx="1072594" cy="406692"/>
          </a:xfrm>
          <a:prstGeom prst="rect">
            <a:avLst/>
          </a:prstGeom>
        </p:spPr>
      </p:pic>
      <p:pic>
        <p:nvPicPr>
          <p:cNvPr id="72" name="Imagem 71" descr="Uma imagem contendo Gráfico&#10;&#10;O conteúdo gerado por IA pode estar incorreto.">
            <a:extLst>
              <a:ext uri="{FF2B5EF4-FFF2-40B4-BE49-F238E27FC236}">
                <a16:creationId xmlns:a16="http://schemas.microsoft.com/office/drawing/2014/main" id="{1738A1B1-7D47-30DC-3EB4-C333FE4137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18" b="23988"/>
          <a:stretch>
            <a:fillRect/>
          </a:stretch>
        </p:blipFill>
        <p:spPr>
          <a:xfrm>
            <a:off x="2654205" y="4032753"/>
            <a:ext cx="6883590" cy="2687054"/>
          </a:xfrm>
          <a:prstGeom prst="rect">
            <a:avLst/>
          </a:prstGeom>
        </p:spPr>
      </p:pic>
      <p:pic>
        <p:nvPicPr>
          <p:cNvPr id="73" name="Imagem 72" descr="Logotipo&#10;&#10;O conteúdo gerado por IA pode estar incorreto.">
            <a:extLst>
              <a:ext uri="{FF2B5EF4-FFF2-40B4-BE49-F238E27FC236}">
                <a16:creationId xmlns:a16="http://schemas.microsoft.com/office/drawing/2014/main" id="{1323DD8A-6FC7-065B-028E-8EC99205505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044" y="1736975"/>
            <a:ext cx="5175528" cy="614390"/>
          </a:xfrm>
          <a:prstGeom prst="rect">
            <a:avLst/>
          </a:prstGeom>
        </p:spPr>
      </p:pic>
      <p:pic>
        <p:nvPicPr>
          <p:cNvPr id="74" name="Imagem 73" descr="Ícone&#10;&#10;Descrição gerada automaticamente">
            <a:extLst>
              <a:ext uri="{FF2B5EF4-FFF2-40B4-BE49-F238E27FC236}">
                <a16:creationId xmlns:a16="http://schemas.microsoft.com/office/drawing/2014/main" id="{156760D3-DE9C-C379-6882-8AE12D2A631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100000" contrast="100000"/>
                    </a14:imgEffect>
                  </a14:imgLayer>
                </a14:imgProps>
              </a:ext>
            </a:extLst>
          </a:blip>
          <a:srcRect r="32313"/>
          <a:stretch/>
        </p:blipFill>
        <p:spPr>
          <a:xfrm>
            <a:off x="412926" y="323469"/>
            <a:ext cx="997959" cy="344618"/>
          </a:xfrm>
          <a:prstGeom prst="rect">
            <a:avLst/>
          </a:prstGeom>
        </p:spPr>
      </p:pic>
      <p:pic>
        <p:nvPicPr>
          <p:cNvPr id="75" name="Imagem 74" descr="Imagem em preto e branco&#10;&#10;Descrição gerada automaticamente">
            <a:extLst>
              <a:ext uri="{FF2B5EF4-FFF2-40B4-BE49-F238E27FC236}">
                <a16:creationId xmlns:a16="http://schemas.microsoft.com/office/drawing/2014/main" id="{1ED69972-4922-E74A-0892-1795361B7B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994845" y="3574741"/>
            <a:ext cx="659360" cy="751838"/>
          </a:xfrm>
          <a:prstGeom prst="rect">
            <a:avLst/>
          </a:prstGeom>
        </p:spPr>
      </p:pic>
      <p:pic>
        <p:nvPicPr>
          <p:cNvPr id="76" name="Imagem 75" descr="Imagem em preto e branco&#10;&#10;Descrição gerada automaticamente">
            <a:extLst>
              <a:ext uri="{FF2B5EF4-FFF2-40B4-BE49-F238E27FC236}">
                <a16:creationId xmlns:a16="http://schemas.microsoft.com/office/drawing/2014/main" id="{CEFE39DB-A2DF-B06E-E09E-D8E1ED3AC8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7753698" y="1805463"/>
            <a:ext cx="612520" cy="698428"/>
          </a:xfrm>
          <a:prstGeom prst="rect">
            <a:avLst/>
          </a:prstGeom>
        </p:spPr>
      </p:pic>
      <p:pic>
        <p:nvPicPr>
          <p:cNvPr id="77" name="Imagem 76" descr="Imagem em preto e branco&#10;&#10;Descrição gerada automaticamente">
            <a:extLst>
              <a:ext uri="{FF2B5EF4-FFF2-40B4-BE49-F238E27FC236}">
                <a16:creationId xmlns:a16="http://schemas.microsoft.com/office/drawing/2014/main" id="{60055394-8C03-689D-B7E1-F8D6FA8069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5833817" y="1456249"/>
            <a:ext cx="612520" cy="698428"/>
          </a:xfrm>
          <a:prstGeom prst="rect">
            <a:avLst/>
          </a:prstGeom>
        </p:spPr>
      </p:pic>
      <p:pic>
        <p:nvPicPr>
          <p:cNvPr id="78" name="Imagem 77" descr="Imagem em preto e branco&#10;&#10;Descrição gerada automaticamente">
            <a:extLst>
              <a:ext uri="{FF2B5EF4-FFF2-40B4-BE49-F238E27FC236}">
                <a16:creationId xmlns:a16="http://schemas.microsoft.com/office/drawing/2014/main" id="{899CDD08-8F95-F314-0A81-6742181DE1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0339131" y="3574741"/>
            <a:ext cx="659360" cy="751838"/>
          </a:xfrm>
          <a:prstGeom prst="rect">
            <a:avLst/>
          </a:prstGeom>
        </p:spPr>
      </p:pic>
      <p:sp>
        <p:nvSpPr>
          <p:cNvPr id="79" name="Retângulo 78">
            <a:extLst>
              <a:ext uri="{FF2B5EF4-FFF2-40B4-BE49-F238E27FC236}">
                <a16:creationId xmlns:a16="http://schemas.microsoft.com/office/drawing/2014/main" id="{703229B6-CCB1-9FD1-08D0-5382F4C328C7}"/>
              </a:ext>
            </a:extLst>
          </p:cNvPr>
          <p:cNvSpPr/>
          <p:nvPr/>
        </p:nvSpPr>
        <p:spPr>
          <a:xfrm>
            <a:off x="10136865" y="200835"/>
            <a:ext cx="12236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i="1" dirty="0">
                <a:solidFill>
                  <a:schemeClr val="bg2">
                    <a:lumMod val="9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Parte 6 </a:t>
            </a:r>
          </a:p>
        </p:txBody>
      </p:sp>
      <p:cxnSp>
        <p:nvCxnSpPr>
          <p:cNvPr id="80" name="Conector Reto 7">
            <a:extLst>
              <a:ext uri="{FF2B5EF4-FFF2-40B4-BE49-F238E27FC236}">
                <a16:creationId xmlns:a16="http://schemas.microsoft.com/office/drawing/2014/main" id="{1A94135E-749E-4916-80BD-52C38C6BDE34}"/>
              </a:ext>
            </a:extLst>
          </p:cNvPr>
          <p:cNvCxnSpPr>
            <a:cxnSpLocks/>
          </p:cNvCxnSpPr>
          <p:nvPr/>
        </p:nvCxnSpPr>
        <p:spPr>
          <a:xfrm flipV="1">
            <a:off x="11357007" y="200835"/>
            <a:ext cx="0" cy="461665"/>
          </a:xfrm>
          <a:prstGeom prst="line">
            <a:avLst/>
          </a:prstGeom>
          <a:ln w="15875">
            <a:solidFill>
              <a:srgbClr val="D3A57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" name="Imagem 80" descr="Logotipo&#10;&#10;O conteúdo gerado por IA pode estar incorreto.">
            <a:extLst>
              <a:ext uri="{FF2B5EF4-FFF2-40B4-BE49-F238E27FC236}">
                <a16:creationId xmlns:a16="http://schemas.microsoft.com/office/drawing/2014/main" id="{643E4CA6-E819-4EBE-F27C-5ADB3B21AB7D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044" y="2684057"/>
            <a:ext cx="8379248" cy="1270174"/>
          </a:xfrm>
          <a:prstGeom prst="rect">
            <a:avLst/>
          </a:prstGeom>
        </p:spPr>
      </p:pic>
      <p:pic>
        <p:nvPicPr>
          <p:cNvPr id="82" name="Imagem 81" descr="Imagem em preto e branco&#10;&#10;Descrição gerada automaticamente">
            <a:extLst>
              <a:ext uri="{FF2B5EF4-FFF2-40B4-BE49-F238E27FC236}">
                <a16:creationId xmlns:a16="http://schemas.microsoft.com/office/drawing/2014/main" id="{536B9D7D-57F6-BDD3-9928-7C5F576D1B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0184498" y="2353163"/>
            <a:ext cx="659360" cy="751838"/>
          </a:xfrm>
          <a:prstGeom prst="rect">
            <a:avLst/>
          </a:prstGeom>
        </p:spPr>
      </p:pic>
      <p:pic>
        <p:nvPicPr>
          <p:cNvPr id="83" name="Imagem 82" descr="Imagem em preto e branco&#10;&#10;Descrição gerada automaticamente">
            <a:extLst>
              <a:ext uri="{FF2B5EF4-FFF2-40B4-BE49-F238E27FC236}">
                <a16:creationId xmlns:a16="http://schemas.microsoft.com/office/drawing/2014/main" id="{E6496428-D4BF-DFF7-B440-8A9DE27F98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73" t="40879" r="42450" b="38612"/>
          <a:stretch/>
        </p:blipFill>
        <p:spPr>
          <a:xfrm>
            <a:off x="1953082" y="2366030"/>
            <a:ext cx="659360" cy="751838"/>
          </a:xfrm>
          <a:prstGeom prst="rect">
            <a:avLst/>
          </a:prstGeom>
        </p:spPr>
      </p:pic>
      <p:pic>
        <p:nvPicPr>
          <p:cNvPr id="84" name="Imagem 83">
            <a:extLst>
              <a:ext uri="{FF2B5EF4-FFF2-40B4-BE49-F238E27FC236}">
                <a16:creationId xmlns:a16="http://schemas.microsoft.com/office/drawing/2014/main" id="{63E2B1CB-702F-E1B0-7743-C8AEDC4B44F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97148" y="-1463517"/>
            <a:ext cx="45719" cy="1100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69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79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05ec3496-d55f-4088-b91d-c078abc80e92" xsi:nil="true"/>
    <SharedWithUsers xmlns="81d509b4-a50c-4eb4-9c41-c741e6a75022">
      <UserInfo>
        <DisplayName/>
        <AccountId xsi:nil="true"/>
        <AccountType/>
      </UserInfo>
    </SharedWithUsers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530C89-4F85-4B58-9A03-601FC651D69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F99557C-1798-40F6-9569-7A6B254857F3}">
  <ds:schemaRefs>
    <ds:schemaRef ds:uri="05ec3496-d55f-4088-b91d-c078abc80e92"/>
    <ds:schemaRef ds:uri="81d509b4-a50c-4eb4-9c41-c741e6a75022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53FCF38-AFD9-4F70-AE82-C90B0BD4B2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1845</TotalTime>
  <Words>6281</Words>
  <Application>Microsoft Macintosh PowerPoint</Application>
  <PresentationFormat>Widescreen</PresentationFormat>
  <Paragraphs>811</Paragraphs>
  <Slides>125</Slides>
  <Notes>115</Notes>
  <HiddenSlides>2</HiddenSlides>
  <MMClips>3</MMClips>
  <ScaleCrop>false</ScaleCrop>
  <HeadingPairs>
    <vt:vector size="6" baseType="variant">
      <vt:variant>
        <vt:lpstr>Fontes usadas</vt:lpstr>
      </vt:variant>
      <vt:variant>
        <vt:i4>6</vt:i4>
      </vt:variant>
      <vt:variant>
        <vt:lpstr>Tema</vt:lpstr>
      </vt:variant>
      <vt:variant>
        <vt:i4>2</vt:i4>
      </vt:variant>
      <vt:variant>
        <vt:lpstr>Títulos de slides</vt:lpstr>
      </vt:variant>
      <vt:variant>
        <vt:i4>125</vt:i4>
      </vt:variant>
    </vt:vector>
  </HeadingPairs>
  <TitlesOfParts>
    <vt:vector size="133" baseType="lpstr">
      <vt:lpstr>Arial</vt:lpstr>
      <vt:lpstr>Calibri</vt:lpstr>
      <vt:lpstr>Calibri Light</vt:lpstr>
      <vt:lpstr>Segoe UI</vt:lpstr>
      <vt:lpstr>Segoe UI Black</vt:lpstr>
      <vt:lpstr>Segoe UI Light</vt:lpstr>
      <vt:lpstr>Tema do Office</vt:lpstr>
      <vt:lpstr>1_Tema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Ana Beatriz Oliveira</dc:creator>
  <cp:lastModifiedBy>RF003</cp:lastModifiedBy>
  <cp:revision>35</cp:revision>
  <dcterms:created xsi:type="dcterms:W3CDTF">2023-06-02T17:48:05Z</dcterms:created>
  <dcterms:modified xsi:type="dcterms:W3CDTF">2026-01-18T22:13:43Z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24700.0000000000</vt:lpwstr>
  </property>
  <property fmtid="{D5CDD505-2E9C-101B-9397-08002B2CF9AE}" pid="3" name="ContentTypeId">
    <vt:lpwstr>0x01010030BAA0BFA4660643A687B2FDCEE2805C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