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3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4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tags/tag5.xml" ContentType="application/vnd.openxmlformats-officedocument.presentationml.tag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tags/tag6.xml" ContentType="application/vnd.openxmlformats-officedocument.presentationml.tag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7.xml" ContentType="application/vnd.openxmlformats-officedocument.presentationml.tags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4"/>
  </p:sldMasterIdLst>
  <p:notesMasterIdLst>
    <p:notesMasterId r:id="rId98"/>
  </p:notesMasterIdLst>
  <p:handoutMasterIdLst>
    <p:handoutMasterId r:id="rId99"/>
  </p:handoutMasterIdLst>
  <p:sldIdLst>
    <p:sldId id="257" r:id="rId5"/>
    <p:sldId id="258" r:id="rId6"/>
    <p:sldId id="2147471127" r:id="rId7"/>
    <p:sldId id="264" r:id="rId8"/>
    <p:sldId id="266" r:id="rId9"/>
    <p:sldId id="16764671" r:id="rId10"/>
    <p:sldId id="268" r:id="rId11"/>
    <p:sldId id="2147471112" r:id="rId12"/>
    <p:sldId id="2147471113" r:id="rId13"/>
    <p:sldId id="2147471114" r:id="rId14"/>
    <p:sldId id="2147471115" r:id="rId15"/>
    <p:sldId id="2147471116" r:id="rId16"/>
    <p:sldId id="2147471117" r:id="rId17"/>
    <p:sldId id="2147471118" r:id="rId18"/>
    <p:sldId id="270" r:id="rId19"/>
    <p:sldId id="2147471128" r:id="rId20"/>
    <p:sldId id="272" r:id="rId21"/>
    <p:sldId id="2147471129" r:id="rId22"/>
    <p:sldId id="274" r:id="rId23"/>
    <p:sldId id="2147471130" r:id="rId24"/>
    <p:sldId id="277" r:id="rId25"/>
    <p:sldId id="278" r:id="rId26"/>
    <p:sldId id="16764945" r:id="rId27"/>
    <p:sldId id="280" r:id="rId28"/>
    <p:sldId id="2147471119" r:id="rId29"/>
    <p:sldId id="282" r:id="rId30"/>
    <p:sldId id="2147471132" r:id="rId31"/>
    <p:sldId id="284" r:id="rId32"/>
    <p:sldId id="285" r:id="rId33"/>
    <p:sldId id="2147471133" r:id="rId34"/>
    <p:sldId id="2147471122" r:id="rId35"/>
    <p:sldId id="2147471123" r:id="rId36"/>
    <p:sldId id="287" r:id="rId37"/>
    <p:sldId id="16764654" r:id="rId38"/>
    <p:sldId id="2147471124" r:id="rId39"/>
    <p:sldId id="16764925" r:id="rId40"/>
    <p:sldId id="290" r:id="rId41"/>
    <p:sldId id="291" r:id="rId42"/>
    <p:sldId id="2147471135" r:id="rId43"/>
    <p:sldId id="293" r:id="rId44"/>
    <p:sldId id="2147471104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2147471134" r:id="rId66"/>
    <p:sldId id="318" r:id="rId67"/>
    <p:sldId id="319" r:id="rId68"/>
    <p:sldId id="320" r:id="rId69"/>
    <p:sldId id="321" r:id="rId70"/>
    <p:sldId id="2147471136" r:id="rId71"/>
    <p:sldId id="2147471137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2147471138" r:id="rId80"/>
    <p:sldId id="16764926" r:id="rId81"/>
    <p:sldId id="16764636" r:id="rId82"/>
    <p:sldId id="16764637" r:id="rId83"/>
    <p:sldId id="16764930" r:id="rId84"/>
    <p:sldId id="16764641" r:id="rId85"/>
    <p:sldId id="16764932" r:id="rId86"/>
    <p:sldId id="16764933" r:id="rId87"/>
    <p:sldId id="16764901" r:id="rId88"/>
    <p:sldId id="2147471139" r:id="rId89"/>
    <p:sldId id="336" r:id="rId90"/>
    <p:sldId id="16764624" r:id="rId91"/>
    <p:sldId id="16764826" r:id="rId92"/>
    <p:sldId id="16764829" r:id="rId93"/>
    <p:sldId id="2147471140" r:id="rId94"/>
    <p:sldId id="2147471141" r:id="rId95"/>
    <p:sldId id="338" r:id="rId96"/>
    <p:sldId id="339" r:id="rId9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342"/>
    <a:srgbClr val="E1AD09"/>
    <a:srgbClr val="3C3C3C"/>
    <a:srgbClr val="A8830C"/>
    <a:srgbClr val="725908"/>
    <a:srgbClr val="BD920E"/>
    <a:srgbClr val="F2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288" autoAdjust="0"/>
    <p:restoredTop sz="90267" autoAdjust="0"/>
  </p:normalViewPr>
  <p:slideViewPr>
    <p:cSldViewPr snapToGrid="0">
      <p:cViewPr varScale="1">
        <p:scale>
          <a:sx n="105" d="100"/>
          <a:sy n="105" d="100"/>
        </p:scale>
        <p:origin x="4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3" d="100"/>
        <a:sy n="123" d="100"/>
      </p:scale>
      <p:origin x="0" y="-48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18574-DBF7-465D-B037-FE631F471BB2}" type="datetimeFigureOut">
              <a:rPr lang="pt-BR" smtClean="0"/>
              <a:t>19/01/2026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C3D8E-6D01-472B-9760-E65C392860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ED59C-58D6-4874-92F8-15C11E4CE03B}" type="datetimeFigureOut">
              <a:rPr lang="pt-BR"/>
              <a:t>19/01/2026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A4EE0-A0AC-4295-9F4C-E82A49526CD6}" type="slidenum">
              <a:r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fiqueligado/gestaodabase/home/atendimentoconsultor.ashx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613BA5D3-CC7F-5D30-66CC-520D66949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>
            <a:extLst>
              <a:ext uri="{FF2B5EF4-FFF2-40B4-BE49-F238E27FC236}">
                <a16:creationId xmlns:a16="http://schemas.microsoft.com/office/drawing/2014/main" id="{01DEEAB8-DD38-121D-2592-A1D0599F84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>
            <a:extLst>
              <a:ext uri="{FF2B5EF4-FFF2-40B4-BE49-F238E27FC236}">
                <a16:creationId xmlns:a16="http://schemas.microsoft.com/office/drawing/2014/main" id="{1C4A3D94-ED59-8AED-E229-0EDCBB9324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170" name="Google Shape;170;p3:notes">
            <a:extLst>
              <a:ext uri="{FF2B5EF4-FFF2-40B4-BE49-F238E27FC236}">
                <a16:creationId xmlns:a16="http://schemas.microsoft.com/office/drawing/2014/main" id="{0F8E3992-B8D6-98F5-6DD9-B58CC2641B0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299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2BE8305E-B084-CA44-28ED-1135A0BBB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>
            <a:extLst>
              <a:ext uri="{FF2B5EF4-FFF2-40B4-BE49-F238E27FC236}">
                <a16:creationId xmlns:a16="http://schemas.microsoft.com/office/drawing/2014/main" id="{70697EE9-A90A-CA5E-0314-09766B8297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>
            <a:extLst>
              <a:ext uri="{FF2B5EF4-FFF2-40B4-BE49-F238E27FC236}">
                <a16:creationId xmlns:a16="http://schemas.microsoft.com/office/drawing/2014/main" id="{8C2B0635-9992-7FB0-3EC8-7409F41FAB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170" name="Google Shape;170;p3:notes">
            <a:extLst>
              <a:ext uri="{FF2B5EF4-FFF2-40B4-BE49-F238E27FC236}">
                <a16:creationId xmlns:a16="http://schemas.microsoft.com/office/drawing/2014/main" id="{15462FD3-E5EB-D3B6-3F02-E0E3867D1F1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607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61802B8B-FFF5-5BDD-8478-B2C3D8115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>
            <a:extLst>
              <a:ext uri="{FF2B5EF4-FFF2-40B4-BE49-F238E27FC236}">
                <a16:creationId xmlns:a16="http://schemas.microsoft.com/office/drawing/2014/main" id="{FAD16D88-232C-3657-FA83-F57533FFE2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>
            <a:extLst>
              <a:ext uri="{FF2B5EF4-FFF2-40B4-BE49-F238E27FC236}">
                <a16:creationId xmlns:a16="http://schemas.microsoft.com/office/drawing/2014/main" id="{BE883507-236F-7FBE-9D13-7319D79A18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170" name="Google Shape;170;p3:notes">
            <a:extLst>
              <a:ext uri="{FF2B5EF4-FFF2-40B4-BE49-F238E27FC236}">
                <a16:creationId xmlns:a16="http://schemas.microsoft.com/office/drawing/2014/main" id="{3C79D0AC-7980-8C23-EC8E-B7F0979EEBF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106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6E92C94D-A213-F447-2E30-1C7416C9D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>
            <a:extLst>
              <a:ext uri="{FF2B5EF4-FFF2-40B4-BE49-F238E27FC236}">
                <a16:creationId xmlns:a16="http://schemas.microsoft.com/office/drawing/2014/main" id="{5B51FED1-A7DE-F983-EFC6-28A448D413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>
            <a:extLst>
              <a:ext uri="{FF2B5EF4-FFF2-40B4-BE49-F238E27FC236}">
                <a16:creationId xmlns:a16="http://schemas.microsoft.com/office/drawing/2014/main" id="{1CAEDAFE-5DBB-56CB-7BE1-FCD58F31E4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170" name="Google Shape;170;p3:notes">
            <a:extLst>
              <a:ext uri="{FF2B5EF4-FFF2-40B4-BE49-F238E27FC236}">
                <a16:creationId xmlns:a16="http://schemas.microsoft.com/office/drawing/2014/main" id="{EE15B6AB-835B-E980-7C77-64904A5B595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679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C47E656A-BEAC-0282-C094-2A4C1F047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>
            <a:extLst>
              <a:ext uri="{FF2B5EF4-FFF2-40B4-BE49-F238E27FC236}">
                <a16:creationId xmlns:a16="http://schemas.microsoft.com/office/drawing/2014/main" id="{35D64BA8-38D8-FB5B-3B07-9C619774C9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>
            <a:extLst>
              <a:ext uri="{FF2B5EF4-FFF2-40B4-BE49-F238E27FC236}">
                <a16:creationId xmlns:a16="http://schemas.microsoft.com/office/drawing/2014/main" id="{35092712-7293-960A-04FB-54FD16D22A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170" name="Google Shape;170;p3:notes">
            <a:extLst>
              <a:ext uri="{FF2B5EF4-FFF2-40B4-BE49-F238E27FC236}">
                <a16:creationId xmlns:a16="http://schemas.microsoft.com/office/drawing/2014/main" id="{ADEFD045-B6EC-4CBF-C458-CF70A1AF06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219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 dirty="0">
              <a:cs typeface="Calibri" panose="020F0502020204030204"/>
            </a:endParaRPr>
          </a:p>
        </p:txBody>
      </p:sp>
      <p:sp>
        <p:nvSpPr>
          <p:cNvPr id="170" name="Google Shape;17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dirty="0"/>
              <a:t>0-CANCELAMENTO: Assinantes que ligaram com a opção cancelamento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dirty="0"/>
              <a:t>0-PROP CHURN - Clientes CLARO que ligaram para a concorrente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dirty="0"/>
              <a:t>1 - MULTI: Assinantes que ligaram na central pedindo informações sobre o produto. Registro da ocorrência CO1 - CO1 VENDA Cliente </a:t>
            </a:r>
            <a:r>
              <a:rPr lang="pt-BR" dirty="0" err="1"/>
              <a:t>deseia</a:t>
            </a:r>
            <a:r>
              <a:rPr lang="pt-BR" dirty="0"/>
              <a:t> </a:t>
            </a:r>
            <a:r>
              <a:rPr lang="pt-BR" dirty="0" err="1"/>
              <a:t>multi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dirty="0"/>
              <a:t>2 - PRIORITÁRIOS: Clientes que ligaram e possuem motivo da ligação de: compra, ouvidoria ou reclamações.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dirty="0"/>
              <a:t>3-OUTROS : Clientes que ligaram recorrente e reincidente na URA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dirty="0"/>
              <a:t>Recorrente = cliente efetuou contato na Central mais de 2x no período de 30 dias.</a:t>
            </a:r>
            <a:br>
              <a:rPr lang="pt-BR" dirty="0"/>
            </a:br>
            <a:r>
              <a:rPr lang="pt-BR" dirty="0"/>
              <a:t>Reincidente = cliente efetuou mais de 2 contatos no mesmo dia.</a:t>
            </a:r>
            <a:endParaRPr lang="pt-BR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z="12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Reveja o conteúdo abordado anteriormente.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1. Novo cliente que entrar na base.</a:t>
            </a:r>
            <a:endParaRPr lang="en-US"/>
          </a:p>
          <a:p>
            <a:pPr>
              <a:defRPr/>
            </a:pPr>
            <a:r>
              <a:rPr lang="pt-BR"/>
              <a:t>2. Cliente que entrou em contato na central </a:t>
            </a:r>
            <a:r>
              <a:rPr lang="pt-BR" b="1"/>
              <a:t>10621</a:t>
            </a:r>
            <a:r>
              <a:rPr lang="pt-BR"/>
              <a:t> durante o período de 30 (trinta) dias.</a:t>
            </a:r>
            <a:endParaRPr lang="en-US"/>
          </a:p>
          <a:p>
            <a:pPr>
              <a:defRPr/>
            </a:pPr>
            <a:r>
              <a:rPr lang="pt-BR"/>
              <a:t>3. Trimestralmente o cliente recebe um SMS com os dados do executivo que atua em seu condomínio.</a:t>
            </a:r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charset="-127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C0C57-0367-AF36-C00F-6389A1C25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7031873-C39E-F3A8-22D5-6FD7D401B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81CE743-E0F1-88DE-EA5F-485FF9DB13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>
                <a:solidFill>
                  <a:prstClr val="black">
                    <a:lumMod val="75000"/>
                    <a:lumOff val="25000"/>
                  </a:prstClr>
                </a:solidFill>
              </a:rPr>
              <a:t>Orientação ao Facilitador:</a:t>
            </a:r>
          </a:p>
          <a:p>
            <a:r>
              <a:rPr lang="pt-BR">
                <a:solidFill>
                  <a:prstClr val="black">
                    <a:lumMod val="75000"/>
                    <a:lumOff val="25000"/>
                  </a:prstClr>
                </a:solidFill>
              </a:rPr>
              <a:t>Aproveite para contextualizar os conceitos de </a:t>
            </a:r>
            <a:r>
              <a:rPr lang="pt-BR" b="1" err="1">
                <a:solidFill>
                  <a:prstClr val="black">
                    <a:lumMod val="75000"/>
                    <a:lumOff val="25000"/>
                  </a:prstClr>
                </a:solidFill>
              </a:rPr>
              <a:t>Churn</a:t>
            </a:r>
            <a:r>
              <a:rPr lang="pt-BR">
                <a:solidFill>
                  <a:prstClr val="black">
                    <a:lumMod val="75000"/>
                    <a:lumOff val="25000"/>
                  </a:prstClr>
                </a:solidFill>
              </a:rPr>
              <a:t> (indicador de perda de clientes por cancelamento total ou parcial) e </a:t>
            </a:r>
            <a:r>
              <a:rPr lang="pt-BR" b="1" err="1">
                <a:solidFill>
                  <a:prstClr val="black">
                    <a:lumMod val="75000"/>
                    <a:lumOff val="25000"/>
                  </a:prstClr>
                </a:solidFill>
              </a:rPr>
              <a:t>Detraff</a:t>
            </a:r>
            <a:r>
              <a:rPr lang="pt-BR">
                <a:solidFill>
                  <a:prstClr val="black">
                    <a:lumMod val="75000"/>
                    <a:lumOff val="25000"/>
                  </a:prstClr>
                </a:solidFill>
              </a:rPr>
              <a:t>, termo utilizado para classificar clientes em risco de cancelamento, reforçando a importância da atuação consultiva e preventiva do Executivo Premium.</a:t>
            </a: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53911B3-BCB3-0686-6384-E121E031E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300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A9939-A7C6-D7FE-0A0D-9F92006A7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E8DBE1-8A1B-34F1-6D83-F81EA393B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B0A3310-F5E2-A96C-512A-71107CA4D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“Dá só uma olhada em tudo que vamos aprender hoje!” Apresente os temas que serão abordados durante o treinamento.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77EF062-4AE0-D15D-E776-2BA6649B44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540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E5A20-3A30-57A2-044F-76B57AFD6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FBCD828-E58E-252D-2708-C753A2EA21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CFC6FFC-4AC3-E9E0-A705-F3ECA8D84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8F385F1-B5B4-9824-E3C6-4EA39EBA6D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6830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D47B52B2-5CBB-1BA9-0764-1031B542A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>
            <a:extLst>
              <a:ext uri="{FF2B5EF4-FFF2-40B4-BE49-F238E27FC236}">
                <a16:creationId xmlns:a16="http://schemas.microsoft.com/office/drawing/2014/main" id="{E43C42A6-823D-020A-BD98-F68C9B1F08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>
            <a:extLst>
              <a:ext uri="{FF2B5EF4-FFF2-40B4-BE49-F238E27FC236}">
                <a16:creationId xmlns:a16="http://schemas.microsoft.com/office/drawing/2014/main" id="{DC4D43F8-51B4-C3B7-04D8-8826C9795D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>
            <a:extLst>
              <a:ext uri="{FF2B5EF4-FFF2-40B4-BE49-F238E27FC236}">
                <a16:creationId xmlns:a16="http://schemas.microsoft.com/office/drawing/2014/main" id="{A9A14F50-92E6-096E-D6D5-0092489DD2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415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5B0F2-8DBF-7614-B61B-3552DFB8E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D79CF3F-DE5C-F953-751E-9B1BFF6EF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79B0E09-81B7-1634-E09B-2859E4BBE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B9515E3-5343-B3C1-0CD6-6C25B49F6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857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3BAB4BF9-203E-50CB-3ED2-1CB33F27E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>
            <a:extLst>
              <a:ext uri="{FF2B5EF4-FFF2-40B4-BE49-F238E27FC236}">
                <a16:creationId xmlns:a16="http://schemas.microsoft.com/office/drawing/2014/main" id="{9FABB853-4653-7E30-9784-0C9C14913E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>
            <a:extLst>
              <a:ext uri="{FF2B5EF4-FFF2-40B4-BE49-F238E27FC236}">
                <a16:creationId xmlns:a16="http://schemas.microsoft.com/office/drawing/2014/main" id="{DD86F968-1F21-89AE-2433-55BF70CF98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>
            <a:extLst>
              <a:ext uri="{FF2B5EF4-FFF2-40B4-BE49-F238E27FC236}">
                <a16:creationId xmlns:a16="http://schemas.microsoft.com/office/drawing/2014/main" id="{F9693168-4501-75BE-5A2B-AD7BD13A225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4893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200" b="1">
                <a:solidFill>
                  <a:srgbClr val="D22B2C"/>
                </a:solidFill>
              </a:rPr>
              <a:t>NO LINK, ACESSA ESSE</a:t>
            </a:r>
            <a:r>
              <a:rPr lang="pt-BR" sz="1200" b="1" baseline="0">
                <a:solidFill>
                  <a:srgbClr val="D22B2C"/>
                </a:solidFill>
              </a:rPr>
              <a:t> CAMINHO: </a:t>
            </a:r>
            <a:r>
              <a:rPr lang="pt-BR" sz="1200" b="1">
                <a:solidFill>
                  <a:srgbClr val="D22B2C"/>
                </a:solidFill>
              </a:rPr>
              <a:t>ATENDIMENTO ESPECIALIZADO &gt; CONDOMÍNIO ALTO VALOR</a:t>
            </a:r>
            <a:br>
              <a:rPr lang="pt-BR" sz="1200" b="1">
                <a:solidFill>
                  <a:srgbClr val="D22B2C"/>
                </a:solidFill>
              </a:rPr>
            </a:br>
            <a:r>
              <a:rPr lang="pt-BR" sz="1200" b="1">
                <a:solidFill>
                  <a:srgbClr val="D22B2C"/>
                </a:solidFill>
              </a:rPr>
              <a:t>&gt; ATENDIMENTO EXECUTIVO&gt; PROCEDIMENTO&gt; OCORRÊNCIA INFORMATIVA</a:t>
            </a:r>
          </a:p>
          <a:p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200">
                <a:hlinkClick r:id="rId3"/>
              </a:rPr>
              <a:t>http://fiqueligado/gestaodabase/home/atendimentoconsultor.ashx</a:t>
            </a:r>
            <a:endParaRPr lang="pt-BR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BAF1D-18A3-2C9F-A4EE-5D8BFB7A8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2433FD9-0CA9-91D5-5574-B9ED2391FB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33C0953-AA11-F004-CEB8-D22F7814F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ADFD1B2-A758-11D3-1941-7E5AC68E80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4241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0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46A5B-42BC-C153-1D71-59CE0B6BA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EF941E0-3FC6-04D9-AFC0-211647F4A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19D2B57-6099-0073-F9AA-F37E9ADBE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0D5422C-F117-59F8-5010-957728CA5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6144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43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44</a:t>
            </a:fld>
            <a:endParaRPr 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45</a:t>
            </a:fld>
            <a:endParaRPr 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46</a:t>
            </a:fld>
            <a:endParaRPr 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47</a:t>
            </a:fld>
            <a:endParaRPr 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Use esta # seja para quaisquer assuntos relacionados a questões financeiras: CONTESTAÇÕES, SEGUNDAS VIAS, NEGOCIAÇÃO DE DÍVIDAS e outros.</a:t>
            </a:r>
            <a:endParaRPr lang="en-US"/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charset="-127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48</a:t>
            </a:fld>
            <a:endParaRPr 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49</a:t>
            </a:fld>
            <a:endParaRPr 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Use esta # seja para quaisquer assuntos relacionados à dúvidas gerais e informações de pacotes e, de fato, não foi necessário nenhuma movimentação ou ação no contrato do cliente. </a:t>
            </a:r>
            <a:endParaRPr lang="pt-BR" dirty="0">
              <a:cs typeface="Calibri" panose="020F0502020204030204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charset="-127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50</a:t>
            </a:fld>
            <a:endParaRPr 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51</a:t>
            </a:fld>
            <a:endParaRPr 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52</a:t>
            </a:fld>
            <a:endParaRPr 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53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54</a:t>
            </a:fld>
            <a:endParaRPr 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55</a:t>
            </a:fld>
            <a:endParaRPr 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Nesta #, sempre deve constar qual a tentativa de contato (1ª, 2ª OU 3ª), qual tipo de tratativa para este de contato (tipo de mailing, ex.: ALARME) e, qual o número de telefone do cadastro foi realizada a tentativa.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56</a:t>
            </a:fld>
            <a:endParaRPr 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57</a:t>
            </a:fld>
            <a:endParaRPr 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58</a:t>
            </a:fld>
            <a:endParaRPr 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59</a:t>
            </a:fld>
            <a:endParaRPr 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60</a:t>
            </a:fld>
            <a:endParaRPr 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uso de caracteres especiais como: (asterisco) * ou (Pipe) |, e ao utilizar </a:t>
            </a:r>
            <a:r>
              <a:rPr lang="pt-BR" err="1"/>
              <a:t>enter</a:t>
            </a:r>
            <a:r>
              <a:rPr lang="pt-BR"/>
              <a:t> ou </a:t>
            </a:r>
            <a:r>
              <a:rPr lang="pt-BR" err="1"/>
              <a:t>tab</a:t>
            </a:r>
            <a:r>
              <a:rPr lang="pt-BR"/>
              <a:t> impacta na extração dos relatórios do canal.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585C2-02F1-CE58-76AC-A5F3236E3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E14F8B1-6E2F-B55D-88BA-8AB7A9CC19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60E3221-C3CB-2F22-60F8-4FEBC7E66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“Dá só uma olhada em tudo que vamos aprender hoje!” Apresente os temas que serão abordados durante o treinamento.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97A9545-4F70-0AFF-F13E-615EBB5D6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5605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63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170" name="Google Shape;17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64</a:t>
            </a:fld>
            <a:endParaRPr lang="pt-B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65</a:t>
            </a:fld>
            <a:endParaRPr lang="pt-B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66</a:t>
            </a:fld>
            <a:endParaRPr lang="pt-B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D0863-9E99-8D73-ECF9-C5171BE23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A683144-41BF-A7DE-813E-E9203B412C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A8DAA9D-364E-8097-B442-58AAAEE591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78E7F2B-3C9C-6F70-0F26-52956D7C3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1936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68</a:t>
            </a:fld>
            <a:endParaRPr lang="pt-B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69</a:t>
            </a:fld>
            <a:endParaRPr lang="pt-B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70</a:t>
            </a:fld>
            <a:endParaRPr lang="pt-B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71</a:t>
            </a:fld>
            <a:endParaRPr lang="pt-B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72</a:t>
            </a:fld>
            <a:endParaRPr lang="pt-B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73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 dirty="0">
              <a:cs typeface="Calibri" panose="020F0502020204030204"/>
            </a:endParaRPr>
          </a:p>
        </p:txBody>
      </p:sp>
      <p:sp>
        <p:nvSpPr>
          <p:cNvPr id="170" name="Google Shape;17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74</a:t>
            </a:fld>
            <a:endParaRPr lang="pt-B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75</a:t>
            </a:fld>
            <a:endParaRPr lang="pt-B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47A72-20D8-7C95-6EA8-B7DAFE694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FA0B491-F716-CFBE-F579-F18822B41C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4868C1D-6C2A-2577-8141-711CC7A54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F03817-9268-6F8D-B358-E9ADE326D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72269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ANALISTA: Estudar o conteúdo de acordo com os links, pois estão atualizados e precisam de detalhes para abordar o assunto para executivos do canal.</a:t>
            </a:r>
            <a:endParaRPr lang="en-US"/>
          </a:p>
          <a:p>
            <a:pPr>
              <a:defRPr/>
            </a:pPr>
            <a:r>
              <a:rPr lang="pt-BR"/>
              <a:t>A atualização é constante, com isso, é importante ter domínio do assunto</a:t>
            </a: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22371637-2219-3344-1A93-78939B117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>
            <a:extLst>
              <a:ext uri="{FF2B5EF4-FFF2-40B4-BE49-F238E27FC236}">
                <a16:creationId xmlns:a16="http://schemas.microsoft.com/office/drawing/2014/main" id="{4756D6D6-3971-6BE7-F648-4A4652279A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>
            <a:extLst>
              <a:ext uri="{FF2B5EF4-FFF2-40B4-BE49-F238E27FC236}">
                <a16:creationId xmlns:a16="http://schemas.microsoft.com/office/drawing/2014/main" id="{877FFD20-46B3-F0FB-D4B1-183D45CEB7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170" name="Google Shape;170;p3:notes">
            <a:extLst>
              <a:ext uri="{FF2B5EF4-FFF2-40B4-BE49-F238E27FC236}">
                <a16:creationId xmlns:a16="http://schemas.microsoft.com/office/drawing/2014/main" id="{63DE3CB1-3176-9369-08EF-4575EB2208B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80117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85</a:t>
            </a:fld>
            <a:endParaRPr lang="pt-B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86</a:t>
            </a:fld>
            <a:endParaRPr lang="pt-B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>
              <a:latin typeface="Segoe UI" panose="020B0502040204020203"/>
              <a:cs typeface="Segoe UI" panose="020B0502040204020203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87</a:t>
            </a:fld>
            <a:endParaRPr lang="pt-B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A4EE0-A0AC-4295-9F4C-E82A49526CD6}" type="slidenum">
              <a:rPr lang="pt-BR" smtClean="0"/>
              <a:t>90</a:t>
            </a:fld>
            <a:endParaRPr lang="pt-B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dirty="0">
              <a:cs typeface="Calibri" panose="020F0502020204030204"/>
            </a:endParaRPr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cs typeface="Calibri" panose="020F0502020204030204"/>
            </a:endParaRP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92</a:t>
            </a:fld>
            <a:endParaRPr lang="pt-B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93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7B225BC7-4A0C-FEF5-E196-0D97A8FD1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>
            <a:extLst>
              <a:ext uri="{FF2B5EF4-FFF2-40B4-BE49-F238E27FC236}">
                <a16:creationId xmlns:a16="http://schemas.microsoft.com/office/drawing/2014/main" id="{FDA4D6ED-7681-A7F4-2024-AAEAE4682A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>
            <a:extLst>
              <a:ext uri="{FF2B5EF4-FFF2-40B4-BE49-F238E27FC236}">
                <a16:creationId xmlns:a16="http://schemas.microsoft.com/office/drawing/2014/main" id="{24E22B78-01A6-6773-2E99-75B80802FD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170" name="Google Shape;170;p3:notes">
            <a:extLst>
              <a:ext uri="{FF2B5EF4-FFF2-40B4-BE49-F238E27FC236}">
                <a16:creationId xmlns:a16="http://schemas.microsoft.com/office/drawing/2014/main" id="{02FCF4EE-115B-1558-9E1A-CA80A634A7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8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rédio alto com janelas de vidro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4748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002D367D-5427-BFAF-7D2D-8A3BD6BDD6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8EDF729-50CE-24E1-9AEE-481370278620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5</a:t>
            </a:r>
          </a:p>
        </p:txBody>
      </p:sp>
      <p:cxnSp>
        <p:nvCxnSpPr>
          <p:cNvPr id="6" name="Conector Reto 20">
            <a:extLst>
              <a:ext uri="{FF2B5EF4-FFF2-40B4-BE49-F238E27FC236}">
                <a16:creationId xmlns:a16="http://schemas.microsoft.com/office/drawing/2014/main" id="{F8B7E10C-6DB5-9635-1543-474D4F6BEE41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 userDrawn="1"/>
        </p:nvSpPr>
        <p:spPr>
          <a:xfrm rot="10800000">
            <a:off x="1" y="-1"/>
            <a:ext cx="12191999" cy="6857999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10000"/>
                </a:schemeClr>
              </a:gs>
              <a:gs pos="87011">
                <a:srgbClr val="8B3320"/>
              </a:gs>
              <a:gs pos="100000">
                <a:srgbClr val="8C0A28"/>
              </a:gs>
              <a:gs pos="65000">
                <a:srgbClr val="8A6B15"/>
              </a:gs>
              <a:gs pos="53000">
                <a:srgbClr val="6B540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 descr="Uma imagem contendo computador, mesa, pent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b="15625"/>
          <a:stretch>
            <a:fillRect/>
          </a:stretch>
        </p:blipFill>
        <p:spPr>
          <a:xfrm>
            <a:off x="-2" y="11215"/>
            <a:ext cx="12192000" cy="6858000"/>
          </a:xfrm>
          <a:prstGeom prst="rect">
            <a:avLst/>
          </a:prstGeom>
        </p:spPr>
      </p:pic>
      <p:sp>
        <p:nvSpPr>
          <p:cNvPr id="33" name="Forma livre 32"/>
          <p:cNvSpPr/>
          <p:nvPr userDrawn="1"/>
        </p:nvSpPr>
        <p:spPr>
          <a:xfrm rot="2642045">
            <a:off x="-2106977" y="318068"/>
            <a:ext cx="6198065" cy="6244294"/>
          </a:xfrm>
          <a:custGeom>
            <a:avLst/>
            <a:gdLst>
              <a:gd name="connsiteX0" fmla="*/ 0 w 6198065"/>
              <a:gd name="connsiteY0" fmla="*/ 1333198 h 6244294"/>
              <a:gd name="connsiteX1" fmla="*/ 1378924 w 6198065"/>
              <a:gd name="connsiteY1" fmla="*/ 0 h 6244294"/>
              <a:gd name="connsiteX2" fmla="*/ 5157329 w 6198065"/>
              <a:gd name="connsiteY2" fmla="*/ 0 h 6244294"/>
              <a:gd name="connsiteX3" fmla="*/ 6198065 w 6198065"/>
              <a:gd name="connsiteY3" fmla="*/ 1040736 h 6244294"/>
              <a:gd name="connsiteX4" fmla="*/ 6198065 w 6198065"/>
              <a:gd name="connsiteY4" fmla="*/ 4879894 h 6244294"/>
              <a:gd name="connsiteX5" fmla="*/ 4786868 w 6198065"/>
              <a:gd name="connsiteY5" fmla="*/ 6244294 h 6244294"/>
              <a:gd name="connsiteX6" fmla="*/ 4748240 w 6198065"/>
              <a:gd name="connsiteY6" fmla="*/ 6244294 h 6244294"/>
              <a:gd name="connsiteX7" fmla="*/ 0 w 6198065"/>
              <a:gd name="connsiteY7" fmla="*/ 1333198 h 624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98065" h="6244294">
                <a:moveTo>
                  <a:pt x="0" y="1333198"/>
                </a:moveTo>
                <a:lnTo>
                  <a:pt x="1378924" y="0"/>
                </a:lnTo>
                <a:lnTo>
                  <a:pt x="5157329" y="0"/>
                </a:lnTo>
                <a:cubicBezTo>
                  <a:pt x="5732113" y="0"/>
                  <a:pt x="6198065" y="465953"/>
                  <a:pt x="6198065" y="1040736"/>
                </a:cubicBezTo>
                <a:lnTo>
                  <a:pt x="6198065" y="4879894"/>
                </a:lnTo>
                <a:lnTo>
                  <a:pt x="4786868" y="6244294"/>
                </a:lnTo>
                <a:lnTo>
                  <a:pt x="4748240" y="6244294"/>
                </a:lnTo>
                <a:lnTo>
                  <a:pt x="0" y="1333198"/>
                </a:lnTo>
                <a:close/>
              </a:path>
            </a:pathLst>
          </a:custGeom>
          <a:gradFill flip="none" rotWithShape="1">
            <a:gsLst>
              <a:gs pos="0">
                <a:srgbClr val="BD920E">
                  <a:alpha val="10005"/>
                </a:srgbClr>
              </a:gs>
              <a:gs pos="56000">
                <a:srgbClr val="B17114">
                  <a:alpha val="65000"/>
                </a:srgbClr>
              </a:gs>
              <a:gs pos="100000">
                <a:srgbClr val="8B2E0C"/>
              </a:gs>
            </a:gsLst>
            <a:lin ang="6000000" scaled="0"/>
            <a:tileRect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8" name="Imagem 1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AAF747F3-53A5-701A-8EFF-EB63C625D3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750" y="6109753"/>
            <a:ext cx="1072594" cy="406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rédio alto com janelas de vidro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4748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9" name="Imagem 8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0BC4E545-9987-A9E7-B954-8093CB3EC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10" name="Conector Reto 18">
            <a:extLst>
              <a:ext uri="{FF2B5EF4-FFF2-40B4-BE49-F238E27FC236}">
                <a16:creationId xmlns:a16="http://schemas.microsoft.com/office/drawing/2014/main" id="{31BD66B5-FE3E-CD74-C7A5-32FD02DFE0A3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DAE16516-487D-9484-845E-1EB66F78CE96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5</a:t>
            </a:r>
          </a:p>
        </p:txBody>
      </p:sp>
      <p:cxnSp>
        <p:nvCxnSpPr>
          <p:cNvPr id="13" name="Conector Reto 20">
            <a:extLst>
              <a:ext uri="{FF2B5EF4-FFF2-40B4-BE49-F238E27FC236}">
                <a16:creationId xmlns:a16="http://schemas.microsoft.com/office/drawing/2014/main" id="{7C80D063-A49A-4A0E-A758-07C40FDCB8E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ção/D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 userDrawn="1"/>
        </p:nvSpPr>
        <p:spPr>
          <a:xfrm rot="10800000">
            <a:off x="1" y="1"/>
            <a:ext cx="12191999" cy="6857999"/>
          </a:xfrm>
          <a:prstGeom prst="rect">
            <a:avLst/>
          </a:prstGeom>
          <a:gradFill flip="none" rotWithShape="1">
            <a:gsLst>
              <a:gs pos="29000">
                <a:srgbClr val="272627">
                  <a:alpha val="0"/>
                </a:srgbClr>
              </a:gs>
              <a:gs pos="64000">
                <a:srgbClr val="8E1535"/>
              </a:gs>
              <a:gs pos="100000">
                <a:srgbClr val="F4034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rédio alto com janelas de vidro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4748"/>
          <a:stretch>
            <a:fillRect/>
          </a:stretch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6" name="Imagem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697E3969-E964-081E-025A-70FDABEEFD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585" y="6028077"/>
            <a:ext cx="1072594" cy="4066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 userDrawn="1"/>
        </p:nvSpPr>
        <p:spPr>
          <a:xfrm rot="10800000">
            <a:off x="1" y="1"/>
            <a:ext cx="12191999" cy="6857999"/>
          </a:xfrm>
          <a:prstGeom prst="rect">
            <a:avLst/>
          </a:prstGeom>
          <a:gradFill flip="none" rotWithShape="1">
            <a:gsLst>
              <a:gs pos="29000">
                <a:srgbClr val="272627">
                  <a:alpha val="0"/>
                </a:srgbClr>
              </a:gs>
              <a:gs pos="64000">
                <a:srgbClr val="8E1535"/>
              </a:gs>
              <a:gs pos="100000">
                <a:srgbClr val="F4034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rédio alto com janelas de vidro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4748"/>
          <a:stretch>
            <a:fillRect/>
          </a:stretch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sp>
        <p:nvSpPr>
          <p:cNvPr id="12" name="Retângulo 6"/>
          <p:cNvSpPr/>
          <p:nvPr userDrawn="1"/>
        </p:nvSpPr>
        <p:spPr>
          <a:xfrm flipH="1">
            <a:off x="-3" y="0"/>
            <a:ext cx="5603201" cy="686551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-1" fmla="*/ 6775939 w 12192000"/>
              <a:gd name="connsiteY0-2" fmla="*/ 0 h 6858000"/>
              <a:gd name="connsiteX1-3" fmla="*/ 12192000 w 12192000"/>
              <a:gd name="connsiteY1-4" fmla="*/ 0 h 6858000"/>
              <a:gd name="connsiteX2-5" fmla="*/ 12192000 w 12192000"/>
              <a:gd name="connsiteY2-6" fmla="*/ 6858000 h 6858000"/>
              <a:gd name="connsiteX3-7" fmla="*/ 0 w 12192000"/>
              <a:gd name="connsiteY3-8" fmla="*/ 6858000 h 6858000"/>
              <a:gd name="connsiteX4-9" fmla="*/ 6775939 w 12192000"/>
              <a:gd name="connsiteY4-10" fmla="*/ 0 h 6858000"/>
              <a:gd name="connsiteX0-11" fmla="*/ 6787090 w 12203151"/>
              <a:gd name="connsiteY0-12" fmla="*/ 0 h 6858000"/>
              <a:gd name="connsiteX1-13" fmla="*/ 12203151 w 12203151"/>
              <a:gd name="connsiteY1-14" fmla="*/ 0 h 6858000"/>
              <a:gd name="connsiteX2-15" fmla="*/ 12203151 w 12203151"/>
              <a:gd name="connsiteY2-16" fmla="*/ 6858000 h 6858000"/>
              <a:gd name="connsiteX3-17" fmla="*/ 0 w 12203151"/>
              <a:gd name="connsiteY3-18" fmla="*/ 6846849 h 6858000"/>
              <a:gd name="connsiteX4-19" fmla="*/ 6787090 w 12203151"/>
              <a:gd name="connsiteY4-20" fmla="*/ 0 h 6858000"/>
              <a:gd name="connsiteX0-21" fmla="*/ 7757474 w 12203151"/>
              <a:gd name="connsiteY0-22" fmla="*/ 18661 h 6858000"/>
              <a:gd name="connsiteX1-23" fmla="*/ 12203151 w 12203151"/>
              <a:gd name="connsiteY1-24" fmla="*/ 0 h 6858000"/>
              <a:gd name="connsiteX2-25" fmla="*/ 12203151 w 12203151"/>
              <a:gd name="connsiteY2-26" fmla="*/ 6858000 h 6858000"/>
              <a:gd name="connsiteX3-27" fmla="*/ 0 w 12203151"/>
              <a:gd name="connsiteY3-28" fmla="*/ 6846849 h 6858000"/>
              <a:gd name="connsiteX4-29" fmla="*/ 7757474 w 12203151"/>
              <a:gd name="connsiteY4-30" fmla="*/ 18661 h 6858000"/>
              <a:gd name="connsiteX0-31" fmla="*/ 6787090 w 11232767"/>
              <a:gd name="connsiteY0-32" fmla="*/ 18661 h 6858000"/>
              <a:gd name="connsiteX1-33" fmla="*/ 11232767 w 11232767"/>
              <a:gd name="connsiteY1-34" fmla="*/ 0 h 6858000"/>
              <a:gd name="connsiteX2-35" fmla="*/ 11232767 w 11232767"/>
              <a:gd name="connsiteY2-36" fmla="*/ 6858000 h 6858000"/>
              <a:gd name="connsiteX3-37" fmla="*/ 0 w 11232767"/>
              <a:gd name="connsiteY3-38" fmla="*/ 6828188 h 6858000"/>
              <a:gd name="connsiteX4-39" fmla="*/ 6787090 w 11232767"/>
              <a:gd name="connsiteY4-40" fmla="*/ 18661 h 6858000"/>
              <a:gd name="connsiteX0-41" fmla="*/ 6787090 w 11232767"/>
              <a:gd name="connsiteY0-42" fmla="*/ 0 h 6858000"/>
              <a:gd name="connsiteX1-43" fmla="*/ 11232767 w 11232767"/>
              <a:gd name="connsiteY1-44" fmla="*/ 0 h 6858000"/>
              <a:gd name="connsiteX2-45" fmla="*/ 11232767 w 11232767"/>
              <a:gd name="connsiteY2-46" fmla="*/ 6858000 h 6858000"/>
              <a:gd name="connsiteX3-47" fmla="*/ 0 w 11232767"/>
              <a:gd name="connsiteY3-48" fmla="*/ 6828188 h 6858000"/>
              <a:gd name="connsiteX4-49" fmla="*/ 6787090 w 11232767"/>
              <a:gd name="connsiteY4-50" fmla="*/ 0 h 6858000"/>
              <a:gd name="connsiteX0-51" fmla="*/ 6787090 w 11232767"/>
              <a:gd name="connsiteY0-52" fmla="*/ 0 h 6865510"/>
              <a:gd name="connsiteX1-53" fmla="*/ 11232767 w 11232767"/>
              <a:gd name="connsiteY1-54" fmla="*/ 0 h 6865510"/>
              <a:gd name="connsiteX2-55" fmla="*/ 11232767 w 11232767"/>
              <a:gd name="connsiteY2-56" fmla="*/ 6858000 h 6865510"/>
              <a:gd name="connsiteX3-57" fmla="*/ 0 w 11232767"/>
              <a:gd name="connsiteY3-58" fmla="*/ 6865510 h 6865510"/>
              <a:gd name="connsiteX4-59" fmla="*/ 6787090 w 11232767"/>
              <a:gd name="connsiteY4-60" fmla="*/ 0 h 686551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232767" h="6865510">
                <a:moveTo>
                  <a:pt x="6787090" y="0"/>
                </a:moveTo>
                <a:lnTo>
                  <a:pt x="11232767" y="0"/>
                </a:lnTo>
                <a:lnTo>
                  <a:pt x="11232767" y="6858000"/>
                </a:lnTo>
                <a:lnTo>
                  <a:pt x="0" y="6865510"/>
                </a:lnTo>
                <a:lnTo>
                  <a:pt x="6787090" y="0"/>
                </a:lnTo>
                <a:close/>
              </a:path>
            </a:pathLst>
          </a:custGeom>
          <a:gradFill flip="none" rotWithShape="1">
            <a:gsLst>
              <a:gs pos="98000">
                <a:srgbClr val="2F2124"/>
              </a:gs>
              <a:gs pos="0">
                <a:srgbClr val="F4034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179773" dir="13500000" sx="101000" sy="101000" algn="br" rotWithShape="0">
              <a:schemeClr val="bg1">
                <a:alpha val="10946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6" name="Imagem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876E1C5E-00DD-8CE9-0AED-B148642CEC7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585" y="6028077"/>
            <a:ext cx="1072594" cy="406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905220F2-00FE-60FC-159F-A07EA740DEAB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8156EB67-CC07-0AAC-9A10-25E368F7A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b="1562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C2CBE4B5-E4FE-9C5B-1A66-9A609C512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7" name="Imagem 6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ED8FAC9A-C7BE-43E1-2BB8-709D50377D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750" y="6109753"/>
            <a:ext cx="1072594" cy="4066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24B3099-4E67-D332-2B3F-CDA5684A953B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2DAA9880-DDCE-479D-09D3-59762A8205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b="15625"/>
          <a:stretch/>
        </p:blipFill>
        <p:spPr>
          <a:xfrm>
            <a:off x="-5805570" y="0"/>
            <a:ext cx="12192000" cy="6858000"/>
          </a:xfrm>
          <a:prstGeom prst="rect">
            <a:avLst/>
          </a:prstGeom>
        </p:spPr>
      </p:pic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9C734C1D-0148-814B-706A-09352CC45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  <p:pic>
        <p:nvPicPr>
          <p:cNvPr id="6" name="Imagem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B36EC93-7A21-B25A-32A5-2E071364A1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10" name="Conector Reto 18">
            <a:extLst>
              <a:ext uri="{FF2B5EF4-FFF2-40B4-BE49-F238E27FC236}">
                <a16:creationId xmlns:a16="http://schemas.microsoft.com/office/drawing/2014/main" id="{136BB61B-4124-C094-E8FD-9F4D58593E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F6B645CE-BE8C-8136-220F-268EE027F0F4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5</a:t>
            </a:r>
          </a:p>
        </p:txBody>
      </p:sp>
      <p:cxnSp>
        <p:nvCxnSpPr>
          <p:cNvPr id="13" name="Conector Reto 20">
            <a:extLst>
              <a:ext uri="{FF2B5EF4-FFF2-40B4-BE49-F238E27FC236}">
                <a16:creationId xmlns:a16="http://schemas.microsoft.com/office/drawing/2014/main" id="{1AC8A22D-8138-3CE7-1EF6-F6AB9C99AF2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rédio alto com janelas de vidro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4748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19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rédio alto com janelas de vidro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4748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10" name="Imagem 9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BFE6DB9-CD83-0D79-D049-C97D3A726D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E1D8EDB3-63B5-F35B-21B5-B8645190930F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5</a:t>
            </a:r>
          </a:p>
        </p:txBody>
      </p:sp>
      <p:cxnSp>
        <p:nvCxnSpPr>
          <p:cNvPr id="15" name="Conector Reto 20">
            <a:extLst>
              <a:ext uri="{FF2B5EF4-FFF2-40B4-BE49-F238E27FC236}">
                <a16:creationId xmlns:a16="http://schemas.microsoft.com/office/drawing/2014/main" id="{64BA0923-5A8F-CDFF-3647-BAAD8AB18BA2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26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putador, mesa, pent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b="1562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cxnSp>
        <p:nvCxnSpPr>
          <p:cNvPr id="4" name="Conector Reto 18">
            <a:extLst>
              <a:ext uri="{FF2B5EF4-FFF2-40B4-BE49-F238E27FC236}">
                <a16:creationId xmlns:a16="http://schemas.microsoft.com/office/drawing/2014/main" id="{8A858A98-3F23-8D77-257E-63E1D4E0F2AB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C0969ED5-E362-552F-5059-E3D96AC35B0D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5</a:t>
            </a:r>
          </a:p>
        </p:txBody>
      </p:sp>
      <p:cxnSp>
        <p:nvCxnSpPr>
          <p:cNvPr id="6" name="Conector Reto 20">
            <a:extLst>
              <a:ext uri="{FF2B5EF4-FFF2-40B4-BE49-F238E27FC236}">
                <a16:creationId xmlns:a16="http://schemas.microsoft.com/office/drawing/2014/main" id="{53549AEF-1881-61B4-15AF-1DEF7A2FF6AB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2FD30-E497-AA42-9F20-85D0E9FD157B}" type="datetimeFigureOut">
              <a:rPr lang="pt-BR" smtClean="0"/>
              <a:t>19/01/2026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7" r:id="rId3"/>
    <p:sldLayoutId id="2147483658" r:id="rId4"/>
    <p:sldLayoutId id="2147483662" r:id="rId5"/>
    <p:sldLayoutId id="2147483663" r:id="rId6"/>
    <p:sldLayoutId id="2147483743" r:id="rId7"/>
    <p:sldLayoutId id="2147483735" r:id="rId8"/>
    <p:sldLayoutId id="2147483720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1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9" Type="http://schemas.openxmlformats.org/officeDocument/2006/relationships/image" Target="../media/image73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1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9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1.sv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05.sv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11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1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1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ec-claro.my.site.com/comunidadecomercial/s/article/Informativo-Documentos-que-devem-ser-validados-cortesia-de-contrato-individual-residencial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1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8.png"/><Relationship Id="rId4" Type="http://schemas.openxmlformats.org/officeDocument/2006/relationships/hyperlink" Target="https://clarobr-jsm-negocios.atlassian.net/servicedesk/customer/user/login?destination=portals" TargetMode="Externa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svg"/><Relationship Id="rId7" Type="http://schemas.openxmlformats.org/officeDocument/2006/relationships/image" Target="../media/image134.svg"/><Relationship Id="rId12" Type="http://schemas.openxmlformats.org/officeDocument/2006/relationships/image" Target="../media/image6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3.png"/><Relationship Id="rId11" Type="http://schemas.openxmlformats.org/officeDocument/2006/relationships/image" Target="../media/image138.svg"/><Relationship Id="rId5" Type="http://schemas.openxmlformats.org/officeDocument/2006/relationships/image" Target="../media/image132.sv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sv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sv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11.sv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3.sv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sv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9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8DDCB08-6B4D-03D4-0060-672AE432B474}"/>
              </a:ext>
            </a:extLst>
          </p:cNvPr>
          <p:cNvSpPr/>
          <p:nvPr/>
        </p:nvSpPr>
        <p:spPr>
          <a:xfrm>
            <a:off x="0" y="0"/>
            <a:ext cx="12192000" cy="6839290"/>
          </a:xfrm>
          <a:prstGeom prst="rect">
            <a:avLst/>
          </a:prstGeom>
          <a:solidFill>
            <a:srgbClr val="13131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BBB9638-13AF-DD6F-7598-91B24E56E373}"/>
              </a:ext>
            </a:extLst>
          </p:cNvPr>
          <p:cNvSpPr/>
          <p:nvPr/>
        </p:nvSpPr>
        <p:spPr>
          <a:xfrm>
            <a:off x="6651570" y="-1978349"/>
            <a:ext cx="122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 </a:t>
            </a:r>
          </a:p>
        </p:txBody>
      </p:sp>
      <p:cxnSp>
        <p:nvCxnSpPr>
          <p:cNvPr id="9" name="Conector Reto 13">
            <a:extLst>
              <a:ext uri="{FF2B5EF4-FFF2-40B4-BE49-F238E27FC236}">
                <a16:creationId xmlns:a16="http://schemas.microsoft.com/office/drawing/2014/main" id="{5A405E6D-7A3E-FB29-A75D-C19788A45078}"/>
              </a:ext>
            </a:extLst>
          </p:cNvPr>
          <p:cNvCxnSpPr>
            <a:cxnSpLocks/>
          </p:cNvCxnSpPr>
          <p:nvPr/>
        </p:nvCxnSpPr>
        <p:spPr>
          <a:xfrm flipH="1">
            <a:off x="8110947" y="2254650"/>
            <a:ext cx="2694187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E1AD09"/>
                </a:gs>
                <a:gs pos="100000">
                  <a:srgbClr val="F50242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7">
            <a:extLst>
              <a:ext uri="{FF2B5EF4-FFF2-40B4-BE49-F238E27FC236}">
                <a16:creationId xmlns:a16="http://schemas.microsoft.com/office/drawing/2014/main" id="{F8067A5C-B444-EA10-659A-7EE422B8BFAC}"/>
              </a:ext>
            </a:extLst>
          </p:cNvPr>
          <p:cNvCxnSpPr>
            <a:cxnSpLocks/>
          </p:cNvCxnSpPr>
          <p:nvPr/>
        </p:nvCxnSpPr>
        <p:spPr>
          <a:xfrm flipV="1">
            <a:off x="5541150" y="-1478877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24">
            <a:extLst>
              <a:ext uri="{FF2B5EF4-FFF2-40B4-BE49-F238E27FC236}">
                <a16:creationId xmlns:a16="http://schemas.microsoft.com/office/drawing/2014/main" id="{71F4673D-0CF3-20FE-6CD9-F02A00E26E86}"/>
              </a:ext>
            </a:extLst>
          </p:cNvPr>
          <p:cNvSpPr/>
          <p:nvPr/>
        </p:nvSpPr>
        <p:spPr>
          <a:xfrm rot="7062917">
            <a:off x="-5313927" y="1039804"/>
            <a:ext cx="7255225" cy="7255225"/>
          </a:xfrm>
          <a:prstGeom prst="ellipse">
            <a:avLst/>
          </a:prstGeom>
          <a:gradFill>
            <a:gsLst>
              <a:gs pos="100000">
                <a:srgbClr val="222122"/>
              </a:gs>
              <a:gs pos="0">
                <a:schemeClr val="tx1"/>
              </a:gs>
            </a:gsLst>
            <a:lin ang="5400000" scaled="1"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66D2300-A4DB-F79B-3C89-6D79BAEA9023}"/>
              </a:ext>
            </a:extLst>
          </p:cNvPr>
          <p:cNvGrpSpPr/>
          <p:nvPr/>
        </p:nvGrpSpPr>
        <p:grpSpPr>
          <a:xfrm rot="4946910">
            <a:off x="-5067147" y="1392849"/>
            <a:ext cx="6500044" cy="6549135"/>
            <a:chOff x="-3473330" y="1692107"/>
            <a:chExt cx="9569330" cy="9569330"/>
          </a:xfrm>
        </p:grpSpPr>
        <p:sp>
          <p:nvSpPr>
            <p:cNvPr id="15" name="Oval 26">
              <a:extLst>
                <a:ext uri="{FF2B5EF4-FFF2-40B4-BE49-F238E27FC236}">
                  <a16:creationId xmlns:a16="http://schemas.microsoft.com/office/drawing/2014/main" id="{B610FC88-12FA-F8C9-2234-290E49AF6001}"/>
                </a:ext>
              </a:extLst>
            </p:cNvPr>
            <p:cNvSpPr/>
            <p:nvPr userDrawn="1"/>
          </p:nvSpPr>
          <p:spPr>
            <a:xfrm>
              <a:off x="-3473330" y="1692107"/>
              <a:ext cx="9569330" cy="9569330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6" name="Oval 27">
              <a:extLst>
                <a:ext uri="{FF2B5EF4-FFF2-40B4-BE49-F238E27FC236}">
                  <a16:creationId xmlns:a16="http://schemas.microsoft.com/office/drawing/2014/main" id="{148D0526-B58F-9C3C-AE15-FDB09CC93DCC}"/>
                </a:ext>
              </a:extLst>
            </p:cNvPr>
            <p:cNvSpPr/>
            <p:nvPr userDrawn="1"/>
          </p:nvSpPr>
          <p:spPr>
            <a:xfrm>
              <a:off x="-2962942" y="2202495"/>
              <a:ext cx="8548554" cy="8548554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7" name="Oval 28">
              <a:extLst>
                <a:ext uri="{FF2B5EF4-FFF2-40B4-BE49-F238E27FC236}">
                  <a16:creationId xmlns:a16="http://schemas.microsoft.com/office/drawing/2014/main" id="{0EB7D8DD-87F0-591B-4BF6-2FAC1A6BC0EC}"/>
                </a:ext>
              </a:extLst>
            </p:cNvPr>
            <p:cNvSpPr/>
            <p:nvPr userDrawn="1"/>
          </p:nvSpPr>
          <p:spPr>
            <a:xfrm>
              <a:off x="-2219909" y="2818444"/>
              <a:ext cx="7193037" cy="7193037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8" name="Oval 29">
              <a:extLst>
                <a:ext uri="{FF2B5EF4-FFF2-40B4-BE49-F238E27FC236}">
                  <a16:creationId xmlns:a16="http://schemas.microsoft.com/office/drawing/2014/main" id="{438525A2-BE0F-813B-90B1-48F668A6DD2F}"/>
                </a:ext>
              </a:extLst>
            </p:cNvPr>
            <p:cNvSpPr/>
            <p:nvPr userDrawn="1"/>
          </p:nvSpPr>
          <p:spPr>
            <a:xfrm>
              <a:off x="-1616274" y="3462184"/>
              <a:ext cx="5976566" cy="5976566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</p:grpSp>
      <p:pic>
        <p:nvPicPr>
          <p:cNvPr id="20" name="Imagem 19" descr="Imagem em preto e branco&#10;&#10;Descrição gerada automaticamente">
            <a:extLst>
              <a:ext uri="{FF2B5EF4-FFF2-40B4-BE49-F238E27FC236}">
                <a16:creationId xmlns:a16="http://schemas.microsoft.com/office/drawing/2014/main" id="{7DB8F3A3-ACBF-1668-11C8-FBD854BDF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0879675" y="-2327659"/>
            <a:ext cx="1233512" cy="1406517"/>
          </a:xfrm>
          <a:prstGeom prst="rect">
            <a:avLst/>
          </a:prstGeom>
        </p:spPr>
      </p:pic>
      <p:pic>
        <p:nvPicPr>
          <p:cNvPr id="21" name="Imagem 20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D21FFECA-2BA3-9E02-7616-30E159E2BE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63" y="6112233"/>
            <a:ext cx="1072594" cy="406692"/>
          </a:xfrm>
          <a:prstGeom prst="rect">
            <a:avLst/>
          </a:prstGeom>
        </p:spPr>
      </p:pic>
      <p:pic>
        <p:nvPicPr>
          <p:cNvPr id="22" name="Imagem 21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50C7CADE-E199-D93B-1D31-398F86469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" b="23988"/>
          <a:stretch>
            <a:fillRect/>
          </a:stretch>
        </p:blipFill>
        <p:spPr>
          <a:xfrm>
            <a:off x="2690022" y="4170993"/>
            <a:ext cx="6883590" cy="2687054"/>
          </a:xfrm>
          <a:prstGeom prst="rect">
            <a:avLst/>
          </a:prstGeom>
        </p:spPr>
      </p:pic>
      <p:pic>
        <p:nvPicPr>
          <p:cNvPr id="23" name="Imagem 22" descr="Logotipo&#10;&#10;O conteúdo gerado por IA pode estar incorreto.">
            <a:extLst>
              <a:ext uri="{FF2B5EF4-FFF2-40B4-BE49-F238E27FC236}">
                <a16:creationId xmlns:a16="http://schemas.microsoft.com/office/drawing/2014/main" id="{D6E47CA2-40EF-5592-7B17-4C3D749E05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1875215"/>
            <a:ext cx="5175528" cy="614390"/>
          </a:xfrm>
          <a:prstGeom prst="rect">
            <a:avLst/>
          </a:prstGeom>
        </p:spPr>
      </p:pic>
      <p:pic>
        <p:nvPicPr>
          <p:cNvPr id="24" name="Imagem 23" descr="Ícone&#10;&#10;Descrição gerada automaticamente">
            <a:extLst>
              <a:ext uri="{FF2B5EF4-FFF2-40B4-BE49-F238E27FC236}">
                <a16:creationId xmlns:a16="http://schemas.microsoft.com/office/drawing/2014/main" id="{B1EE4792-BDF7-887C-C8BE-883BE91A3C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405125" y="332781"/>
            <a:ext cx="997959" cy="344618"/>
          </a:xfrm>
          <a:prstGeom prst="rect">
            <a:avLst/>
          </a:prstGeom>
        </p:spPr>
      </p:pic>
      <p:pic>
        <p:nvPicPr>
          <p:cNvPr id="31" name="Imagem 30" descr="Imagem em preto e branco&#10;&#10;Descrição gerada automaticamente">
            <a:extLst>
              <a:ext uri="{FF2B5EF4-FFF2-40B4-BE49-F238E27FC236}">
                <a16:creationId xmlns:a16="http://schemas.microsoft.com/office/drawing/2014/main" id="{A824A02A-1682-5EAE-32B3-F7FD2C312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968508" y="3720345"/>
            <a:ext cx="659360" cy="751838"/>
          </a:xfrm>
          <a:prstGeom prst="rect">
            <a:avLst/>
          </a:prstGeom>
        </p:spPr>
      </p:pic>
      <p:pic>
        <p:nvPicPr>
          <p:cNvPr id="32" name="Imagem 31" descr="Imagem em preto e branco&#10;&#10;Descrição gerada automaticamente">
            <a:extLst>
              <a:ext uri="{FF2B5EF4-FFF2-40B4-BE49-F238E27FC236}">
                <a16:creationId xmlns:a16="http://schemas.microsoft.com/office/drawing/2014/main" id="{7C09AE24-FFE6-E3C9-5AC7-10FB171A5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7789515" y="1943703"/>
            <a:ext cx="612520" cy="698428"/>
          </a:xfrm>
          <a:prstGeom prst="rect">
            <a:avLst/>
          </a:prstGeom>
        </p:spPr>
      </p:pic>
      <p:pic>
        <p:nvPicPr>
          <p:cNvPr id="33" name="Imagem 32" descr="Imagem em preto e branco&#10;&#10;Descrição gerada automaticamente">
            <a:extLst>
              <a:ext uri="{FF2B5EF4-FFF2-40B4-BE49-F238E27FC236}">
                <a16:creationId xmlns:a16="http://schemas.microsoft.com/office/drawing/2014/main" id="{E693C668-164C-28AB-C54D-89D736C85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5869634" y="1594489"/>
            <a:ext cx="612520" cy="698428"/>
          </a:xfrm>
          <a:prstGeom prst="rect">
            <a:avLst/>
          </a:prstGeom>
        </p:spPr>
      </p:pic>
      <p:pic>
        <p:nvPicPr>
          <p:cNvPr id="34" name="Imagem 33" descr="Imagem em preto e branco&#10;&#10;Descrição gerada automaticamente">
            <a:extLst>
              <a:ext uri="{FF2B5EF4-FFF2-40B4-BE49-F238E27FC236}">
                <a16:creationId xmlns:a16="http://schemas.microsoft.com/office/drawing/2014/main" id="{70FD4827-C343-2CD0-056F-E86AFA96AB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0374948" y="3712981"/>
            <a:ext cx="659360" cy="751838"/>
          </a:xfrm>
          <a:prstGeom prst="rect">
            <a:avLst/>
          </a:prstGeom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C50B4784-321C-BDB0-8C13-E64F7A366607}"/>
              </a:ext>
            </a:extLst>
          </p:cNvPr>
          <p:cNvSpPr/>
          <p:nvPr/>
        </p:nvSpPr>
        <p:spPr>
          <a:xfrm>
            <a:off x="10172682" y="339075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5</a:t>
            </a:r>
          </a:p>
        </p:txBody>
      </p:sp>
      <p:cxnSp>
        <p:nvCxnSpPr>
          <p:cNvPr id="36" name="Conector Reto 7">
            <a:extLst>
              <a:ext uri="{FF2B5EF4-FFF2-40B4-BE49-F238E27FC236}">
                <a16:creationId xmlns:a16="http://schemas.microsoft.com/office/drawing/2014/main" id="{E1491888-8C07-8295-BC73-7D072CA7358D}"/>
              </a:ext>
            </a:extLst>
          </p:cNvPr>
          <p:cNvCxnSpPr>
            <a:cxnSpLocks/>
          </p:cNvCxnSpPr>
          <p:nvPr/>
        </p:nvCxnSpPr>
        <p:spPr>
          <a:xfrm flipV="1">
            <a:off x="11392824" y="339075"/>
            <a:ext cx="0" cy="461665"/>
          </a:xfrm>
          <a:prstGeom prst="line">
            <a:avLst/>
          </a:prstGeom>
          <a:ln w="15875">
            <a:solidFill>
              <a:srgbClr val="D3A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m 36" descr="Logotipo&#10;&#10;O conteúdo gerado por IA pode estar incorreto.">
            <a:extLst>
              <a:ext uri="{FF2B5EF4-FFF2-40B4-BE49-F238E27FC236}">
                <a16:creationId xmlns:a16="http://schemas.microsoft.com/office/drawing/2014/main" id="{1E55A375-9740-38F4-658B-B97800616E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2822297"/>
            <a:ext cx="8379248" cy="1270174"/>
          </a:xfrm>
          <a:prstGeom prst="rect">
            <a:avLst/>
          </a:prstGeom>
        </p:spPr>
      </p:pic>
      <p:pic>
        <p:nvPicPr>
          <p:cNvPr id="38" name="Imagem 37" descr="Imagem em preto e branco&#10;&#10;Descrição gerada automaticamente">
            <a:extLst>
              <a:ext uri="{FF2B5EF4-FFF2-40B4-BE49-F238E27FC236}">
                <a16:creationId xmlns:a16="http://schemas.microsoft.com/office/drawing/2014/main" id="{C963DB7E-9389-6B23-D0E7-FAD9C186F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0220315" y="2491403"/>
            <a:ext cx="659360" cy="751838"/>
          </a:xfrm>
          <a:prstGeom prst="rect">
            <a:avLst/>
          </a:prstGeom>
        </p:spPr>
      </p:pic>
      <p:pic>
        <p:nvPicPr>
          <p:cNvPr id="39" name="Imagem 38" descr="Imagem em preto e branco&#10;&#10;Descrição gerada automaticamente">
            <a:extLst>
              <a:ext uri="{FF2B5EF4-FFF2-40B4-BE49-F238E27FC236}">
                <a16:creationId xmlns:a16="http://schemas.microsoft.com/office/drawing/2014/main" id="{74175BB3-4653-6E41-BEEE-D579FB0B3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988899" y="2504270"/>
            <a:ext cx="659360" cy="751838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DD4728A4-B128-6296-39A2-D21B779EB6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2965" y="-1325277"/>
            <a:ext cx="45719" cy="1100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>
          <a:extLst>
            <a:ext uri="{FF2B5EF4-FFF2-40B4-BE49-F238E27FC236}">
              <a16:creationId xmlns:a16="http://schemas.microsoft.com/office/drawing/2014/main" id="{07968857-E4B1-4830-E2AA-8B508BAA3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C062E0B9-DE10-3A00-DF80-EC3779A49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2303671F-6951-85D8-AA52-2C37CFB9C48D}"/>
              </a:ext>
            </a:extLst>
          </p:cNvPr>
          <p:cNvSpPr txBox="1"/>
          <p:nvPr/>
        </p:nvSpPr>
        <p:spPr>
          <a:xfrm>
            <a:off x="3297938" y="1271731"/>
            <a:ext cx="572350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450850">
              <a:defRPr/>
            </a:pPr>
            <a:r>
              <a:rPr lang="pt-BR" sz="2400" b="1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/>
              </a:rPr>
              <a:t>Por que aproveitar esse momento?</a:t>
            </a:r>
          </a:p>
        </p:txBody>
      </p:sp>
      <p:sp>
        <p:nvSpPr>
          <p:cNvPr id="24" name="Retângulo 3">
            <a:extLst>
              <a:ext uri="{FF2B5EF4-FFF2-40B4-BE49-F238E27FC236}">
                <a16:creationId xmlns:a16="http://schemas.microsoft.com/office/drawing/2014/main" id="{742F2CA0-A741-C6B1-F32A-C7B80379D678}"/>
              </a:ext>
            </a:extLst>
          </p:cNvPr>
          <p:cNvSpPr/>
          <p:nvPr/>
        </p:nvSpPr>
        <p:spPr>
          <a:xfrm>
            <a:off x="3489304" y="3669992"/>
            <a:ext cx="2093394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Ele está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aberto a mudanças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, buscando algo melhor.</a:t>
            </a:r>
          </a:p>
        </p:txBody>
      </p:sp>
      <p:sp>
        <p:nvSpPr>
          <p:cNvPr id="25" name="Retângulo 3">
            <a:extLst>
              <a:ext uri="{FF2B5EF4-FFF2-40B4-BE49-F238E27FC236}">
                <a16:creationId xmlns:a16="http://schemas.microsoft.com/office/drawing/2014/main" id="{742F2CA0-A741-C6B1-F32A-C7B80379D678}"/>
              </a:ext>
            </a:extLst>
          </p:cNvPr>
          <p:cNvSpPr/>
          <p:nvPr/>
        </p:nvSpPr>
        <p:spPr>
          <a:xfrm>
            <a:off x="1067755" y="3669992"/>
            <a:ext cx="2236418" cy="16312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O cliente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já está ouvindo você 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— não precisa buscar atenção, ela já está ali.</a:t>
            </a:r>
          </a:p>
        </p:txBody>
      </p:sp>
      <p:sp>
        <p:nvSpPr>
          <p:cNvPr id="26" name="Retângulo 3">
            <a:extLst>
              <a:ext uri="{FF2B5EF4-FFF2-40B4-BE49-F238E27FC236}">
                <a16:creationId xmlns:a16="http://schemas.microsoft.com/office/drawing/2014/main" id="{742F2CA0-A741-C6B1-F32A-C7B80379D678}"/>
              </a:ext>
            </a:extLst>
          </p:cNvPr>
          <p:cNvSpPr/>
          <p:nvPr/>
        </p:nvSpPr>
        <p:spPr>
          <a:xfrm>
            <a:off x="5737101" y="3669992"/>
            <a:ext cx="2594869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Você tem o contexto ideal para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oferecer algo que realmente faça sentido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.</a:t>
            </a:r>
          </a:p>
        </p:txBody>
      </p:sp>
      <p:sp>
        <p:nvSpPr>
          <p:cNvPr id="27" name="Retângulo 3">
            <a:extLst>
              <a:ext uri="{FF2B5EF4-FFF2-40B4-BE49-F238E27FC236}">
                <a16:creationId xmlns:a16="http://schemas.microsoft.com/office/drawing/2014/main" id="{742F2CA0-A741-C6B1-F32A-C7B80379D678}"/>
              </a:ext>
            </a:extLst>
          </p:cNvPr>
          <p:cNvSpPr/>
          <p:nvPr/>
        </p:nvSpPr>
        <p:spPr>
          <a:xfrm>
            <a:off x="8465183" y="3723929"/>
            <a:ext cx="2959409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Resolver + oferecer = 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confiança + conversão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57" y="2204864"/>
            <a:ext cx="1473539" cy="1473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09" y="2198530"/>
            <a:ext cx="1463476" cy="1463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67" y="2227877"/>
            <a:ext cx="1416624" cy="14166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702" y="2060848"/>
            <a:ext cx="1753635" cy="175363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998633" y="2937665"/>
            <a:ext cx="866260" cy="3969"/>
          </a:xfrm>
          <a:prstGeom prst="line">
            <a:avLst/>
          </a:prstGeom>
          <a:ln w="19050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240456" y="2930268"/>
            <a:ext cx="992382" cy="0"/>
          </a:xfrm>
          <a:prstGeom prst="line">
            <a:avLst/>
          </a:prstGeom>
          <a:ln w="19050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968992" y="2937665"/>
            <a:ext cx="827867" cy="0"/>
          </a:xfrm>
          <a:prstGeom prst="line">
            <a:avLst/>
          </a:prstGeom>
          <a:ln w="19050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>
          <a:extLst>
            <a:ext uri="{FF2B5EF4-FFF2-40B4-BE49-F238E27FC236}">
              <a16:creationId xmlns:a16="http://schemas.microsoft.com/office/drawing/2014/main" id="{6D5D8B44-EBEE-1D5F-A7FC-B2B068E5A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0AC5E3AB-9F3D-D8B2-15B8-AD0926E810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D3D00A0C-D0EC-1E9E-3081-BDC7A0D652CD}"/>
              </a:ext>
            </a:extLst>
          </p:cNvPr>
          <p:cNvSpPr txBox="1"/>
          <p:nvPr/>
        </p:nvSpPr>
        <p:spPr>
          <a:xfrm>
            <a:off x="2616133" y="1455818"/>
            <a:ext cx="695973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450850">
              <a:defRPr/>
            </a:pP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Imagine: 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o cliente reclama da internet lenta.</a:t>
            </a:r>
          </a:p>
          <a:p>
            <a:pPr lvl="0" algn="ctr" defTabSz="450850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Você resolve e oferece um plano com mais velocidade, mais franquia e apps ilimitados. Ele sai satisfeito, e você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aumenta o ticket médio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. Isso é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venda consultiva na prática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.</a:t>
            </a:r>
          </a:p>
        </p:txBody>
      </p:sp>
      <p:sp>
        <p:nvSpPr>
          <p:cNvPr id="2" name="Equal 1"/>
          <p:cNvSpPr/>
          <p:nvPr/>
        </p:nvSpPr>
        <p:spPr>
          <a:xfrm>
            <a:off x="7320136" y="4491597"/>
            <a:ext cx="449571" cy="449571"/>
          </a:xfrm>
          <a:prstGeom prst="math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chemeClr val="tx1"/>
              </a:solidFill>
            </a:endParaRPr>
          </a:p>
        </p:txBody>
      </p:sp>
      <p:sp>
        <p:nvSpPr>
          <p:cNvPr id="30" name="CaixaDeTexto 14"/>
          <p:cNvSpPr txBox="1"/>
          <p:nvPr/>
        </p:nvSpPr>
        <p:spPr>
          <a:xfrm>
            <a:off x="2207568" y="4299722"/>
            <a:ext cx="1944216" cy="919401"/>
          </a:xfrm>
          <a:prstGeom prst="round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defRPr/>
            </a:pPr>
            <a:r>
              <a:rPr lang="pt-BR" sz="2400" b="1" dirty="0">
                <a:solidFill>
                  <a:prstClr val="white"/>
                </a:solidFill>
                <a:latin typeface="Segoe UI"/>
                <a:cs typeface="Segoe UI"/>
              </a:rPr>
              <a:t>Problema resolvido</a:t>
            </a:r>
            <a:endParaRPr lang="pt-BR" sz="2400">
              <a:solidFill>
                <a:prstClr val="white"/>
              </a:solidFill>
              <a:latin typeface="Segoe UI"/>
              <a:cs typeface="Segoe UI" panose="020B0502040204020203"/>
            </a:endParaRPr>
          </a:p>
        </p:txBody>
      </p:sp>
      <p:sp>
        <p:nvSpPr>
          <p:cNvPr id="31" name="CaixaDeTexto 14"/>
          <p:cNvSpPr txBox="1"/>
          <p:nvPr/>
        </p:nvSpPr>
        <p:spPr>
          <a:xfrm>
            <a:off x="5123040" y="4293097"/>
            <a:ext cx="1944216" cy="919401"/>
          </a:xfrm>
          <a:prstGeom prst="round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defRPr/>
            </a:pPr>
            <a:r>
              <a:rPr lang="pt-BR" sz="2400" b="1" dirty="0">
                <a:solidFill>
                  <a:schemeClr val="bg1"/>
                </a:solidFill>
                <a:latin typeface="Segoe UI"/>
                <a:cs typeface="Segoe UI"/>
              </a:rPr>
              <a:t>Proposta</a:t>
            </a:r>
            <a:br>
              <a:rPr lang="pt-BR" sz="2400" b="1" dirty="0">
                <a:latin typeface="Segoe UI"/>
              </a:rPr>
            </a:br>
            <a:r>
              <a:rPr lang="pt-BR" sz="2400" b="1" dirty="0">
                <a:solidFill>
                  <a:schemeClr val="bg1"/>
                </a:solidFill>
                <a:latin typeface="Segoe UI"/>
                <a:cs typeface="Segoe UI"/>
              </a:rPr>
              <a:t>de valor</a:t>
            </a:r>
            <a:endParaRPr lang="pt-BR" sz="2400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32" name="CaixaDeTexto 14"/>
          <p:cNvSpPr txBox="1"/>
          <p:nvPr/>
        </p:nvSpPr>
        <p:spPr>
          <a:xfrm>
            <a:off x="8047254" y="4293096"/>
            <a:ext cx="1944216" cy="919401"/>
          </a:xfrm>
          <a:prstGeom prst="roundRect">
            <a:avLst/>
          </a:prstGeom>
          <a:solidFill>
            <a:srgbClr val="A27E0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975"/>
              </a:spcBef>
              <a:spcAft>
                <a:spcPts val="225"/>
              </a:spcAft>
              <a:defRPr/>
            </a:pPr>
            <a:r>
              <a:rPr lang="pt-BR" sz="2400" b="1" dirty="0">
                <a:solidFill>
                  <a:prstClr val="white"/>
                </a:solidFill>
                <a:latin typeface="Segoe UI"/>
                <a:cs typeface="Segoe UI"/>
              </a:rPr>
              <a:t>Venda</a:t>
            </a:r>
            <a:br>
              <a:rPr lang="pt-BR" sz="2400" b="1" dirty="0">
                <a:latin typeface="Segoe UI"/>
              </a:rPr>
            </a:br>
            <a:r>
              <a:rPr lang="pt-BR" sz="2400" b="1" dirty="0">
                <a:solidFill>
                  <a:prstClr val="white"/>
                </a:solidFill>
                <a:latin typeface="Segoe UI"/>
                <a:cs typeface="Segoe UI"/>
              </a:rPr>
              <a:t>inteligente</a:t>
            </a:r>
            <a:endParaRPr lang="pt-BR">
              <a:solidFill>
                <a:prstClr val="white"/>
              </a:solidFill>
              <a:latin typeface="Segoe UI"/>
              <a:cs typeface="Segoe U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048" y="2885460"/>
            <a:ext cx="1372200" cy="137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77" y="3068960"/>
            <a:ext cx="1010217" cy="1010217"/>
          </a:xfrm>
          <a:prstGeom prst="rect">
            <a:avLst/>
          </a:prstGeom>
        </p:spPr>
      </p:pic>
      <p:sp>
        <p:nvSpPr>
          <p:cNvPr id="33" name="Plus 32"/>
          <p:cNvSpPr/>
          <p:nvPr/>
        </p:nvSpPr>
        <p:spPr>
          <a:xfrm>
            <a:off x="4422293" y="4491596"/>
            <a:ext cx="449571" cy="449571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900" y="2902163"/>
            <a:ext cx="1318925" cy="131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4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>
          <a:extLst>
            <a:ext uri="{FF2B5EF4-FFF2-40B4-BE49-F238E27FC236}">
              <a16:creationId xmlns:a16="http://schemas.microsoft.com/office/drawing/2014/main" id="{1DF12B75-7462-1F60-5F90-FA180EE24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">
            <a:extLst>
              <a:ext uri="{FF2B5EF4-FFF2-40B4-BE49-F238E27FC236}">
                <a16:creationId xmlns:a16="http://schemas.microsoft.com/office/drawing/2014/main" id="{955A46FF-0812-7C88-1EF6-114375FDF483}"/>
              </a:ext>
            </a:extLst>
          </p:cNvPr>
          <p:cNvSpPr txBox="1"/>
          <p:nvPr/>
        </p:nvSpPr>
        <p:spPr>
          <a:xfrm>
            <a:off x="2207568" y="1775163"/>
            <a:ext cx="562412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0850">
              <a:defRPr/>
            </a:pPr>
            <a:r>
              <a:rPr lang="pt-BR" sz="2800" b="1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/>
              </a:rPr>
              <a:t>Atender bem é vender com propósito!</a:t>
            </a:r>
            <a:endParaRPr lang="pt-BR" sz="2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06B481-78BC-1D9B-23D9-DE5393667289}"/>
              </a:ext>
            </a:extLst>
          </p:cNvPr>
          <p:cNvSpPr/>
          <p:nvPr/>
        </p:nvSpPr>
        <p:spPr>
          <a:xfrm>
            <a:off x="2207568" y="2848413"/>
            <a:ext cx="5345764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Não é sobre empurrar produto. </a:t>
            </a:r>
          </a:p>
          <a:p>
            <a:pPr>
              <a:defRPr/>
            </a:pPr>
            <a:endParaRPr lang="pt-BR" sz="2000" dirty="0">
              <a:solidFill>
                <a:prstClr val="white"/>
              </a:solidFill>
              <a:latin typeface="Segoe UI" panose="020B0502040204020203"/>
              <a:cs typeface="Segoe UI" panose="020B0502040204020203"/>
            </a:endParaRPr>
          </a:p>
          <a:p>
            <a:pPr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É sobre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entender, resolver e evoluir junto com o cliente. </a:t>
            </a:r>
          </a:p>
          <a:p>
            <a:pPr>
              <a:defRPr/>
            </a:pPr>
            <a:endParaRPr lang="pt-BR" sz="2000" b="1" dirty="0">
              <a:solidFill>
                <a:prstClr val="white"/>
              </a:solidFill>
              <a:latin typeface="Segoe UI" panose="020B0502040204020203"/>
              <a:cs typeface="Segoe UI" panose="020B0502040204020203"/>
            </a:endParaRPr>
          </a:p>
          <a:p>
            <a:pPr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Quem atende com empatia e visão comercial,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vende mais, fideliza mais e cresce mais.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32" y="1772816"/>
            <a:ext cx="3401505" cy="3401505"/>
          </a:xfrm>
          <a:prstGeom prst="rect">
            <a:avLst/>
          </a:prstGeom>
        </p:spPr>
      </p:pic>
      <p:pic>
        <p:nvPicPr>
          <p:cNvPr id="20" name="Imagem 17" descr="Padrão do plano de fundo, Círculo&#10;&#10;Descrição gerada automaticamente">
            <a:extLst>
              <a:ext uri="{FF2B5EF4-FFF2-40B4-BE49-F238E27FC236}">
                <a16:creationId xmlns:a16="http://schemas.microsoft.com/office/drawing/2014/main" id="{BD71306C-27E2-2B2A-5DD3-0DEE304419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5600" t="1539" r="-3758" b="-1539"/>
          <a:stretch>
            <a:fillRect/>
          </a:stretch>
        </p:blipFill>
        <p:spPr>
          <a:xfrm>
            <a:off x="-424853" y="1196752"/>
            <a:ext cx="2315848" cy="479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>
          <a:extLst>
            <a:ext uri="{FF2B5EF4-FFF2-40B4-BE49-F238E27FC236}">
              <a16:creationId xmlns:a16="http://schemas.microsoft.com/office/drawing/2014/main" id="{4E12CAC2-A876-C8EA-8D06-CEF21A9D8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D0C6E324-A570-C1D9-A3AF-FA2800A7C3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4538" y="907632"/>
            <a:ext cx="553425" cy="1144747"/>
          </a:xfrm>
          <a:prstGeom prst="rect">
            <a:avLst/>
          </a:prstGeom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316ADD60-8925-B172-6314-00C23640AD85}"/>
              </a:ext>
            </a:extLst>
          </p:cNvPr>
          <p:cNvSpPr txBox="1"/>
          <p:nvPr/>
        </p:nvSpPr>
        <p:spPr>
          <a:xfrm>
            <a:off x="877899" y="2052379"/>
            <a:ext cx="28255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Segoe UI Black" panose="020B0A02040204020203"/>
                <a:cs typeface="Segoe UI" panose="020B0502040204020203"/>
              </a:rPr>
              <a:t>O QUE É LEAD?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Segoe UI Black" panose="020B0A02040204020203"/>
              <a:cs typeface="Segoe UI" panose="020B0502040204020203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9F79088-B413-5AFE-4F0F-E08F06ABDC45}"/>
              </a:ext>
            </a:extLst>
          </p:cNvPr>
          <p:cNvSpPr/>
          <p:nvPr/>
        </p:nvSpPr>
        <p:spPr>
          <a:xfrm>
            <a:off x="888127" y="2961705"/>
            <a:ext cx="4919841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LEAD </a:t>
            </a:r>
            <a:r>
              <a:rPr lang="pt-BR" sz="24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é o envio diário dos contratos para os executivos referente aos clientes que ligaram na Central no dia anterior.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B2FA34A-6873-3C5B-A1C5-83FD3ABDCBC0}"/>
              </a:ext>
            </a:extLst>
          </p:cNvPr>
          <p:cNvGrpSpPr/>
          <p:nvPr/>
        </p:nvGrpSpPr>
        <p:grpSpPr>
          <a:xfrm>
            <a:off x="7141839" y="1520890"/>
            <a:ext cx="3709358" cy="4001838"/>
            <a:chOff x="5950637" y="1714652"/>
            <a:chExt cx="3709358" cy="4001838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CA1BE8D4-6BCD-FE26-0B6E-CC4228A858A4}"/>
                </a:ext>
              </a:extLst>
            </p:cNvPr>
            <p:cNvSpPr/>
            <p:nvPr/>
          </p:nvSpPr>
          <p:spPr>
            <a:xfrm>
              <a:off x="6209728" y="1994870"/>
              <a:ext cx="2484373" cy="3638321"/>
            </a:xfrm>
            <a:prstGeom prst="rect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6B540E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Gráfico 5">
              <a:extLst>
                <a:ext uri="{FF2B5EF4-FFF2-40B4-BE49-F238E27FC236}">
                  <a16:creationId xmlns:a16="http://schemas.microsoft.com/office/drawing/2014/main" id="{FD988DC5-954D-F781-E57A-2F35326F1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6960" r="11181" b="22475"/>
            <a:stretch>
              <a:fillRect/>
            </a:stretch>
          </p:blipFill>
          <p:spPr>
            <a:xfrm>
              <a:off x="5950637" y="1714652"/>
              <a:ext cx="3709358" cy="4001838"/>
            </a:xfrm>
            <a:prstGeom prst="rect">
              <a:avLst/>
            </a:prstGeom>
          </p:spPr>
        </p:pic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A089DD7-4039-69E9-4D55-E6DE83C8C8E6}"/>
              </a:ext>
            </a:extLst>
          </p:cNvPr>
          <p:cNvSpPr txBox="1"/>
          <p:nvPr/>
        </p:nvSpPr>
        <p:spPr>
          <a:xfrm>
            <a:off x="883897" y="1664259"/>
            <a:ext cx="30121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2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>
          <a:extLst>
            <a:ext uri="{FF2B5EF4-FFF2-40B4-BE49-F238E27FC236}">
              <a16:creationId xmlns:a16="http://schemas.microsoft.com/office/drawing/2014/main" id="{60EF876F-1A95-E5BC-D520-B2930FAF8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7FBA2152-ACEB-0F51-3DF8-7A3A02883D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7D12702-EF1B-80E2-3F53-61921F34C77F}"/>
              </a:ext>
            </a:extLst>
          </p:cNvPr>
          <p:cNvSpPr txBox="1"/>
          <p:nvPr/>
        </p:nvSpPr>
        <p:spPr>
          <a:xfrm>
            <a:off x="773406" y="1052736"/>
            <a:ext cx="30121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FA5F4023-66D6-BA33-65A2-4AF5EEA605A7}"/>
              </a:ext>
            </a:extLst>
          </p:cNvPr>
          <p:cNvSpPr txBox="1"/>
          <p:nvPr/>
        </p:nvSpPr>
        <p:spPr>
          <a:xfrm>
            <a:off x="767408" y="1412776"/>
            <a:ext cx="609122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Segoe UI Black" panose="020B0A02040204020203"/>
                <a:cs typeface="Segoe UI" panose="020B0502040204020203"/>
              </a:rPr>
              <a:t>O QUE É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/>
                <a:ea typeface="Segoe UI Black" panose="020B0A02040204020203"/>
                <a:cs typeface="Segoe UI" panose="020B0502040204020203"/>
              </a:rPr>
              <a:t>LEAD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Segoe UI Black" panose="020B0A02040204020203"/>
                <a:cs typeface="Segoe UI" panose="020B0502040204020203"/>
              </a:rPr>
              <a:t>? –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Segoe UI Black" panose="020B0A02040204020203"/>
                <a:cs typeface="Segoe UI" panose="020B0502040204020203"/>
              </a:rPr>
              <a:t>Como funciona</a:t>
            </a:r>
          </a:p>
        </p:txBody>
      </p:sp>
      <p:sp>
        <p:nvSpPr>
          <p:cNvPr id="19" name="CaixaDeTexto 11"/>
          <p:cNvSpPr txBox="1"/>
          <p:nvPr/>
        </p:nvSpPr>
        <p:spPr>
          <a:xfrm>
            <a:off x="1730124" y="2963246"/>
            <a:ext cx="2436344" cy="7386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processo é iniciado para qualquer tipo</a:t>
            </a:r>
            <a:r>
              <a:rPr kumimoji="0" lang="pt-BR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 solicitação do cliente.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1" name="CaixaDeTexto 11"/>
          <p:cNvSpPr txBox="1"/>
          <p:nvPr/>
        </p:nvSpPr>
        <p:spPr>
          <a:xfrm>
            <a:off x="1704189" y="4801697"/>
            <a:ext cx="2462279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sistema</a:t>
            </a:r>
            <a:r>
              <a:rPr kumimoji="0" lang="pt-BR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verifica automaticamente se o cliente pertence à carteira do canal Premium.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CaixaDeTexto 11"/>
          <p:cNvSpPr txBox="1"/>
          <p:nvPr/>
        </p:nvSpPr>
        <p:spPr>
          <a:xfrm>
            <a:off x="5405032" y="2859279"/>
            <a:ext cx="2419160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 e-mail padrão é enviado ao executivo responsável, incluindo o número do contrato.</a:t>
            </a:r>
          </a:p>
        </p:txBody>
      </p:sp>
      <p:sp>
        <p:nvSpPr>
          <p:cNvPr id="25" name="CaixaDeTexto 11"/>
          <p:cNvSpPr txBox="1"/>
          <p:nvPr/>
        </p:nvSpPr>
        <p:spPr>
          <a:xfrm>
            <a:off x="5405032" y="4851157"/>
            <a:ext cx="2275144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necessário  ter em mãos todas as informações do contrato antes de falar com o cliente.</a:t>
            </a:r>
          </a:p>
        </p:txBody>
      </p:sp>
      <p:sp>
        <p:nvSpPr>
          <p:cNvPr id="27" name="CaixaDeTexto 11"/>
          <p:cNvSpPr txBox="1"/>
          <p:nvPr/>
        </p:nvSpPr>
        <p:spPr>
          <a:xfrm>
            <a:off x="9046750" y="2906360"/>
            <a:ext cx="2791140" cy="7386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executivo deve entrar em contato com o cliente dentro deste prazo para tratar o LEAD.</a:t>
            </a:r>
          </a:p>
        </p:txBody>
      </p:sp>
      <p:sp>
        <p:nvSpPr>
          <p:cNvPr id="29" name="CaixaDeTexto 11"/>
          <p:cNvSpPr txBox="1"/>
          <p:nvPr/>
        </p:nvSpPr>
        <p:spPr>
          <a:xfrm>
            <a:off x="9049799" y="4850576"/>
            <a:ext cx="2593189" cy="7386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contato deve ser registrado na ocorrência MK1-AT1 no NET SMS.</a:t>
            </a:r>
          </a:p>
        </p:txBody>
      </p:sp>
      <p:sp>
        <p:nvSpPr>
          <p:cNvPr id="30" name="Retângulo 6"/>
          <p:cNvSpPr/>
          <p:nvPr/>
        </p:nvSpPr>
        <p:spPr>
          <a:xfrm>
            <a:off x="1790821" y="2270718"/>
            <a:ext cx="2289015" cy="622105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Cliente contacta a Central 10621</a:t>
            </a:r>
          </a:p>
        </p:txBody>
      </p:sp>
      <p:sp>
        <p:nvSpPr>
          <p:cNvPr id="31" name="Retângulo 6"/>
          <p:cNvSpPr/>
          <p:nvPr/>
        </p:nvSpPr>
        <p:spPr>
          <a:xfrm>
            <a:off x="1790761" y="4140649"/>
            <a:ext cx="2217007" cy="622105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URA identifica a cliente Premium</a:t>
            </a:r>
          </a:p>
        </p:txBody>
      </p:sp>
      <p:sp>
        <p:nvSpPr>
          <p:cNvPr id="32" name="Retângulo 6"/>
          <p:cNvSpPr/>
          <p:nvPr/>
        </p:nvSpPr>
        <p:spPr>
          <a:xfrm>
            <a:off x="5453687" y="2229122"/>
            <a:ext cx="1864588" cy="622105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E-mail LEAD é gerado</a:t>
            </a:r>
          </a:p>
        </p:txBody>
      </p:sp>
      <p:sp>
        <p:nvSpPr>
          <p:cNvPr id="33" name="Retângulo 6"/>
          <p:cNvSpPr/>
          <p:nvPr/>
        </p:nvSpPr>
        <p:spPr>
          <a:xfrm>
            <a:off x="5462484" y="4140649"/>
            <a:ext cx="2304256" cy="622105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Executivo prepara o contato</a:t>
            </a:r>
          </a:p>
        </p:txBody>
      </p:sp>
      <p:sp>
        <p:nvSpPr>
          <p:cNvPr id="34" name="Retângulo 6"/>
          <p:cNvSpPr/>
          <p:nvPr/>
        </p:nvSpPr>
        <p:spPr>
          <a:xfrm>
            <a:off x="9073189" y="2235131"/>
            <a:ext cx="2569799" cy="646506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5. Contato é efetuado em até 24h</a:t>
            </a:r>
          </a:p>
        </p:txBody>
      </p:sp>
      <p:sp>
        <p:nvSpPr>
          <p:cNvPr id="35" name="Retângulo 6"/>
          <p:cNvSpPr/>
          <p:nvPr/>
        </p:nvSpPr>
        <p:spPr>
          <a:xfrm>
            <a:off x="9073189" y="4140649"/>
            <a:ext cx="2569799" cy="646506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6. Interação é registrada no sistema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2096899"/>
            <a:ext cx="855355" cy="85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4034316"/>
            <a:ext cx="906852" cy="9068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2096900"/>
            <a:ext cx="903390" cy="903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67" y="3990921"/>
            <a:ext cx="1022255" cy="1022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5" y="3990449"/>
            <a:ext cx="1022727" cy="102272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215971"/>
            <a:ext cx="1353704" cy="135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5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1" grpId="0"/>
      <p:bldP spid="23" grpId="0"/>
      <p:bldP spid="25" grpId="0"/>
      <p:bldP spid="27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853112" y="1153209"/>
            <a:ext cx="30121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lang="pt-BR" sz="2000">
              <a:solidFill>
                <a:schemeClr val="bg1"/>
              </a:solidFill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47114" y="1541329"/>
            <a:ext cx="234466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0850">
              <a:defRPr/>
            </a:pPr>
            <a:r>
              <a:rPr lang="pt-BR" sz="24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/>
              </a:rPr>
              <a:t>LEAD </a:t>
            </a:r>
            <a:endParaRPr lang="pt-BR">
              <a:solidFill>
                <a:schemeClr val="bg1"/>
              </a:solidFill>
              <a:ea typeface="+mn-ea"/>
            </a:endParaRPr>
          </a:p>
        </p:txBody>
      </p:sp>
      <p:sp>
        <p:nvSpPr>
          <p:cNvPr id="3" name="CaixaDeTexto 2"/>
          <p:cNvSpPr txBox="1"/>
          <p:nvPr/>
        </p:nvSpPr>
        <p:spPr bwMode="auto">
          <a:xfrm>
            <a:off x="7142121" y="1131557"/>
            <a:ext cx="2795546" cy="429717"/>
          </a:xfrm>
          <a:prstGeom prst="rect">
            <a:avLst/>
          </a:prstGeom>
          <a:solidFill>
            <a:srgbClr val="F40342">
              <a:alpha val="56000"/>
            </a:srgbClr>
          </a:solidFill>
        </p:spPr>
        <p:txBody>
          <a:bodyPr wrap="square" numCol="1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altLang="pt-BR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MODELO E-MAIL PADRÃO</a:t>
            </a:r>
            <a:endParaRPr kumimoji="0" lang="pt-BR" altLang="pt-BR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121" y="1734210"/>
            <a:ext cx="2795546" cy="457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ixaDeTexto 4"/>
          <p:cNvSpPr txBox="1"/>
          <p:nvPr/>
        </p:nvSpPr>
        <p:spPr>
          <a:xfrm>
            <a:off x="847114" y="2546682"/>
            <a:ext cx="54308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MECÂNICA: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Enviamos aos Executivos até 25 clientes 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que ligaram na Central D-1.</a:t>
            </a:r>
            <a:endParaRPr kumimoji="0" lang="pt-BR" sz="2000" b="0" i="0" u="none" strike="sng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2000" b="0" i="0" u="none" strike="sng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Este arquivo é dividido em nível 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 prioridades de atendimento.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Sendo “0”  o mais prioritário.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47114" y="1651708"/>
            <a:ext cx="7382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Este arquivo é dividido em nível de prioridades de atendimento.</a:t>
            </a:r>
          </a:p>
        </p:txBody>
      </p:sp>
      <p:sp>
        <p:nvSpPr>
          <p:cNvPr id="3" name="Retângulo 2"/>
          <p:cNvSpPr/>
          <p:nvPr/>
        </p:nvSpPr>
        <p:spPr>
          <a:xfrm>
            <a:off x="847111" y="2115673"/>
            <a:ext cx="105653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MECÂNICA: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Enviamos aos executivos até 25 clientes que ligaram na Central D-1. Este arquivo é dividido em nível de prioridades de atendimento, de acordo com estratégia do canal.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PRIORIDADES:</a:t>
            </a:r>
            <a:endParaRPr kumimoji="0" lang="pt-BR" sz="2800" b="1" i="0" u="none" strike="sng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34" name="Agrupar 33"/>
          <p:cNvGrpSpPr/>
          <p:nvPr/>
        </p:nvGrpSpPr>
        <p:grpSpPr>
          <a:xfrm>
            <a:off x="3387583" y="3280910"/>
            <a:ext cx="2301546" cy="1430831"/>
            <a:chOff x="3387583" y="3280910"/>
            <a:chExt cx="2301546" cy="1430831"/>
          </a:xfrm>
        </p:grpSpPr>
        <p:pic>
          <p:nvPicPr>
            <p:cNvPr id="15" name="Gráfico 14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2962" y="3280910"/>
              <a:ext cx="705536" cy="977637"/>
            </a:xfrm>
            <a:prstGeom prst="rect">
              <a:avLst/>
            </a:prstGeom>
          </p:spPr>
        </p:pic>
        <p:sp>
          <p:nvSpPr>
            <p:cNvPr id="17" name="CaixaDeTexto 16"/>
            <p:cNvSpPr txBox="1"/>
            <p:nvPr/>
          </p:nvSpPr>
          <p:spPr>
            <a:xfrm>
              <a:off x="3387583" y="4342409"/>
              <a:ext cx="23015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0. CANCELAMENTO</a:t>
              </a:r>
            </a:p>
          </p:txBody>
        </p:sp>
      </p:grpSp>
      <p:grpSp>
        <p:nvGrpSpPr>
          <p:cNvPr id="36" name="Agrupar 35"/>
          <p:cNvGrpSpPr/>
          <p:nvPr/>
        </p:nvGrpSpPr>
        <p:grpSpPr>
          <a:xfrm>
            <a:off x="2586324" y="5199683"/>
            <a:ext cx="2070100" cy="1181492"/>
            <a:chOff x="2586324" y="5199683"/>
            <a:chExt cx="2070100" cy="1181492"/>
          </a:xfrm>
        </p:grpSpPr>
        <p:pic>
          <p:nvPicPr>
            <p:cNvPr id="13" name="Gráfico 12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33484" y="5199683"/>
              <a:ext cx="768929" cy="717667"/>
            </a:xfrm>
            <a:prstGeom prst="rect">
              <a:avLst/>
            </a:prstGeom>
          </p:spPr>
        </p:pic>
        <p:sp>
          <p:nvSpPr>
            <p:cNvPr id="19" name="CaixaDeTexto 18"/>
            <p:cNvSpPr txBox="1"/>
            <p:nvPr/>
          </p:nvSpPr>
          <p:spPr>
            <a:xfrm>
              <a:off x="2586324" y="6011843"/>
              <a:ext cx="20701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1.  MULTI</a:t>
              </a:r>
            </a:p>
          </p:txBody>
        </p:sp>
      </p:grpSp>
      <p:grpSp>
        <p:nvGrpSpPr>
          <p:cNvPr id="37" name="Agrupar 36"/>
          <p:cNvGrpSpPr/>
          <p:nvPr/>
        </p:nvGrpSpPr>
        <p:grpSpPr>
          <a:xfrm>
            <a:off x="5108914" y="5056066"/>
            <a:ext cx="2301546" cy="1308596"/>
            <a:chOff x="5108914" y="5056066"/>
            <a:chExt cx="2301546" cy="1308596"/>
          </a:xfrm>
        </p:grpSpPr>
        <p:pic>
          <p:nvPicPr>
            <p:cNvPr id="12" name="Gráfico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9521" r="8071" b="20416"/>
            <a:stretch>
              <a:fillRect/>
            </a:stretch>
          </p:blipFill>
          <p:spPr>
            <a:xfrm>
              <a:off x="5612493" y="5056066"/>
              <a:ext cx="891845" cy="861284"/>
            </a:xfrm>
            <a:prstGeom prst="rect">
              <a:avLst/>
            </a:prstGeom>
          </p:spPr>
        </p:pic>
        <p:sp>
          <p:nvSpPr>
            <p:cNvPr id="20" name="CaixaDeTexto 19"/>
            <p:cNvSpPr txBox="1"/>
            <p:nvPr/>
          </p:nvSpPr>
          <p:spPr>
            <a:xfrm>
              <a:off x="5108914" y="5995330"/>
              <a:ext cx="23015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2. PRIORITÁRIOS</a:t>
              </a:r>
            </a:p>
          </p:txBody>
        </p:sp>
      </p:grpSp>
      <p:cxnSp>
        <p:nvCxnSpPr>
          <p:cNvPr id="5" name="Conector de Seta Reta 4"/>
          <p:cNvCxnSpPr/>
          <p:nvPr/>
        </p:nvCxnSpPr>
        <p:spPr>
          <a:xfrm>
            <a:off x="5287073" y="3909583"/>
            <a:ext cx="972614" cy="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Agrupar 34"/>
          <p:cNvGrpSpPr/>
          <p:nvPr/>
        </p:nvGrpSpPr>
        <p:grpSpPr>
          <a:xfrm>
            <a:off x="6377927" y="3231184"/>
            <a:ext cx="1974171" cy="1455208"/>
            <a:chOff x="6377927" y="3231184"/>
            <a:chExt cx="1974171" cy="1455208"/>
          </a:xfrm>
        </p:grpSpPr>
        <p:sp>
          <p:nvSpPr>
            <p:cNvPr id="18" name="CaixaDeTexto 17"/>
            <p:cNvSpPr txBox="1"/>
            <p:nvPr/>
          </p:nvSpPr>
          <p:spPr>
            <a:xfrm>
              <a:off x="6377927" y="4317060"/>
              <a:ext cx="19741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0. PROP CHURN </a:t>
              </a:r>
            </a:p>
          </p:txBody>
        </p:sp>
        <p:pic>
          <p:nvPicPr>
            <p:cNvPr id="22" name="Gráfico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9692" b="21612"/>
            <a:stretch>
              <a:fillRect/>
            </a:stretch>
          </p:blipFill>
          <p:spPr>
            <a:xfrm>
              <a:off x="6593036" y="3231184"/>
              <a:ext cx="1172942" cy="1018123"/>
            </a:xfrm>
            <a:prstGeom prst="rect">
              <a:avLst/>
            </a:prstGeom>
          </p:spPr>
        </p:pic>
      </p:grpSp>
      <p:sp>
        <p:nvSpPr>
          <p:cNvPr id="30" name="Conector Reto 3"/>
          <p:cNvSpPr/>
          <p:nvPr/>
        </p:nvSpPr>
        <p:spPr>
          <a:xfrm>
            <a:off x="3617949" y="4737315"/>
            <a:ext cx="5016097" cy="55952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613573" y="0"/>
                </a:moveTo>
                <a:lnTo>
                  <a:pt x="4613573" y="204400"/>
                </a:lnTo>
                <a:lnTo>
                  <a:pt x="0" y="204400"/>
                </a:lnTo>
                <a:lnTo>
                  <a:pt x="0" y="374601"/>
                </a:lnTo>
              </a:path>
            </a:pathLst>
          </a:custGeom>
          <a:noFill/>
          <a:ln w="19050">
            <a:solidFill>
              <a:srgbClr val="F40342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Agrupar 37"/>
          <p:cNvGrpSpPr/>
          <p:nvPr/>
        </p:nvGrpSpPr>
        <p:grpSpPr>
          <a:xfrm>
            <a:off x="7809988" y="5038923"/>
            <a:ext cx="1546738" cy="1342252"/>
            <a:chOff x="7809988" y="5038923"/>
            <a:chExt cx="1546738" cy="1342252"/>
          </a:xfrm>
        </p:grpSpPr>
        <p:sp>
          <p:nvSpPr>
            <p:cNvPr id="21" name="CaixaDeTexto 20"/>
            <p:cNvSpPr txBox="1"/>
            <p:nvPr/>
          </p:nvSpPr>
          <p:spPr>
            <a:xfrm>
              <a:off x="7809988" y="6011843"/>
              <a:ext cx="15467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3. OUTROS </a:t>
              </a: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33" name="Gráfico 32"/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12696" t="10516" r="11676" b="34743"/>
            <a:stretch>
              <a:fillRect/>
            </a:stretch>
          </p:blipFill>
          <p:spPr>
            <a:xfrm>
              <a:off x="7986991" y="5038923"/>
              <a:ext cx="1126137" cy="815111"/>
            </a:xfrm>
            <a:prstGeom prst="rect">
              <a:avLst/>
            </a:prstGeom>
          </p:spPr>
        </p:pic>
      </p:grpSp>
      <p:cxnSp>
        <p:nvCxnSpPr>
          <p:cNvPr id="39" name="Conector de Seta Reta 38"/>
          <p:cNvCxnSpPr/>
          <p:nvPr/>
        </p:nvCxnSpPr>
        <p:spPr>
          <a:xfrm>
            <a:off x="4337504" y="5544952"/>
            <a:ext cx="972614" cy="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>
            <a:off x="6729012" y="5544952"/>
            <a:ext cx="972614" cy="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1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53112" y="1153209"/>
            <a:ext cx="30121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lang="pt-BR" sz="2000">
              <a:solidFill>
                <a:schemeClr val="bg1"/>
              </a:solidFill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53112" y="1153209"/>
            <a:ext cx="30121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lang="pt-BR" sz="2000">
              <a:solidFill>
                <a:schemeClr val="bg1"/>
              </a:solidFill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  <p:sp>
        <p:nvSpPr>
          <p:cNvPr id="4" name="CaixaDeTexto 1"/>
          <p:cNvSpPr txBox="1"/>
          <p:nvPr/>
        </p:nvSpPr>
        <p:spPr>
          <a:xfrm>
            <a:off x="847114" y="1541329"/>
            <a:ext cx="2344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0850"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URA/POP UP</a:t>
            </a:r>
            <a:endParaRPr lang="pt-BR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aixaDeTexto 2"/>
          <p:cNvSpPr txBox="1"/>
          <p:nvPr/>
        </p:nvSpPr>
        <p:spPr>
          <a:xfrm>
            <a:off x="847114" y="3251838"/>
            <a:ext cx="49884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URA </a:t>
            </a:r>
            <a:r>
              <a:rPr lang="pt-BR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Identifica o cliente Premium antes mesmo de encaminhar para o atendente!</a:t>
            </a:r>
          </a:p>
        </p:txBody>
      </p:sp>
      <p:grpSp>
        <p:nvGrpSpPr>
          <p:cNvPr id="12" name="Agrupar 11"/>
          <p:cNvGrpSpPr/>
          <p:nvPr/>
        </p:nvGrpSpPr>
        <p:grpSpPr>
          <a:xfrm>
            <a:off x="6912616" y="2008208"/>
            <a:ext cx="3532642" cy="3798277"/>
            <a:chOff x="7489665" y="1912033"/>
            <a:chExt cx="3532642" cy="3798277"/>
          </a:xfrm>
        </p:grpSpPr>
        <p:sp>
          <p:nvSpPr>
            <p:cNvPr id="23" name="Oval 24"/>
            <p:cNvSpPr/>
            <p:nvPr/>
          </p:nvSpPr>
          <p:spPr>
            <a:xfrm>
              <a:off x="7647250" y="2259196"/>
              <a:ext cx="2623890" cy="2531162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grpSp>
          <p:nvGrpSpPr>
            <p:cNvPr id="5" name="Agrupar 4"/>
            <p:cNvGrpSpPr/>
            <p:nvPr/>
          </p:nvGrpSpPr>
          <p:grpSpPr>
            <a:xfrm>
              <a:off x="7489665" y="1912033"/>
              <a:ext cx="3532642" cy="3798277"/>
              <a:chOff x="9072849" y="1053858"/>
              <a:chExt cx="3532642" cy="3798277"/>
            </a:xfrm>
          </p:grpSpPr>
          <p:pic>
            <p:nvPicPr>
              <p:cNvPr id="2" name="Gráfico 6"/>
              <p:cNvPicPr>
                <a:picLocks noChangeAspect="1"/>
              </p:cNvPicPr>
              <p:nvPr/>
            </p:nvPicPr>
            <p:blipFill rotWithShape="1">
              <a:blip r:embed="rId4"/>
              <a:srcRect l="35194" t="648" r="32113" b="63503"/>
              <a:stretch>
                <a:fillRect/>
              </a:stretch>
            </p:blipFill>
            <p:spPr>
              <a:xfrm>
                <a:off x="10011477" y="1904115"/>
                <a:ext cx="1244692" cy="1364874"/>
              </a:xfrm>
              <a:prstGeom prst="rect">
                <a:avLst/>
              </a:prstGeom>
            </p:spPr>
          </p:pic>
          <p:pic>
            <p:nvPicPr>
              <p:cNvPr id="3" name="Gráfico 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13704" r="14197" b="22480"/>
              <a:stretch>
                <a:fillRect/>
              </a:stretch>
            </p:blipFill>
            <p:spPr>
              <a:xfrm>
                <a:off x="9072849" y="1053858"/>
                <a:ext cx="3532642" cy="379827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/>
          <p:cNvSpPr txBox="1"/>
          <p:nvPr/>
        </p:nvSpPr>
        <p:spPr>
          <a:xfrm>
            <a:off x="847114" y="1541329"/>
            <a:ext cx="5492726" cy="47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0850"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URA/POP UP – </a:t>
            </a:r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357858" y="3009410"/>
            <a:ext cx="24712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Cliente </a:t>
            </a:r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Premium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liga na central </a:t>
            </a:r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10621 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seleciona a opção </a:t>
            </a:r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362906" y="2999055"/>
            <a:ext cx="40201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URA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identifica que o cliente é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Premium 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antes de encaminhar para o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Atendente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segue a regra abaixo: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47115" y="4393341"/>
            <a:ext cx="10535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00">
              <a:defRPr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o cliente que ligar de um celular cadastrado ou digitar o número de contrato, será verbalizada 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mensagem informando que o cliente pode </a:t>
            </a:r>
            <a:r>
              <a:rPr lang="pt-BR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contar com um </a:t>
            </a:r>
            <a:r>
              <a:rPr lang="pt-BR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executivo exclusivo</a:t>
            </a:r>
            <a:r>
              <a:rPr lang="pt-BR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resolver todos os assuntos do seu condomínio. E também é enviado um SMS com o Nome do Executivo e Telefone.</a:t>
            </a: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Conector de Seta Reta 13"/>
          <p:cNvCxnSpPr/>
          <p:nvPr/>
        </p:nvCxnSpPr>
        <p:spPr>
          <a:xfrm flipV="1">
            <a:off x="4914902" y="3471075"/>
            <a:ext cx="2070100" cy="1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4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399" t="-4445" r="15397" b="18465"/>
          <a:stretch>
            <a:fillRect/>
          </a:stretch>
        </p:blipFill>
        <p:spPr>
          <a:xfrm>
            <a:off x="1094446" y="2663870"/>
            <a:ext cx="1177606" cy="1383127"/>
          </a:xfrm>
          <a:prstGeom prst="rect">
            <a:avLst/>
          </a:prstGeom>
        </p:spPr>
      </p:pic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5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53112" y="1153209"/>
            <a:ext cx="30121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lang="pt-BR" sz="2000">
              <a:solidFill>
                <a:schemeClr val="bg1"/>
              </a:solidFill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53112" y="1153209"/>
            <a:ext cx="30121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lang="pt-BR" sz="2000">
              <a:solidFill>
                <a:schemeClr val="bg1"/>
              </a:solidFill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47114" y="1541329"/>
            <a:ext cx="5492726" cy="47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0850"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URA/POP UP – </a:t>
            </a:r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4" name="Retângulo 3"/>
          <p:cNvSpPr/>
          <p:nvPr/>
        </p:nvSpPr>
        <p:spPr>
          <a:xfrm>
            <a:off x="856772" y="3096081"/>
            <a:ext cx="5492726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Mesmo se o cliente preferir falar com a atendente, no momento do atendimento sobe um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 UP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 tela informando que o cliente possui um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atendimento exclusivo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nome do Executivo. A Atendente da Central deve informar para o cliente.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7090941" y="2406746"/>
            <a:ext cx="4470787" cy="3211032"/>
            <a:chOff x="7090941" y="2406746"/>
            <a:chExt cx="4470787" cy="3211032"/>
          </a:xfrm>
        </p:grpSpPr>
        <p:sp>
          <p:nvSpPr>
            <p:cNvPr id="7" name="Retângulo 6"/>
            <p:cNvSpPr/>
            <p:nvPr/>
          </p:nvSpPr>
          <p:spPr>
            <a:xfrm>
              <a:off x="7090941" y="2406746"/>
              <a:ext cx="4470786" cy="3211032"/>
            </a:xfrm>
            <a:prstGeom prst="rect">
              <a:avLst/>
            </a:prstGeom>
            <a:solidFill>
              <a:srgbClr val="F40342">
                <a:alpha val="5003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8" name="CaixaDeTexto 5"/>
            <p:cNvSpPr txBox="1"/>
            <p:nvPr/>
          </p:nvSpPr>
          <p:spPr>
            <a:xfrm>
              <a:off x="7090942" y="4012262"/>
              <a:ext cx="447078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600">
                <a:defRPr/>
              </a:pPr>
              <a:r>
                <a:rPr lang="pt-BR" sz="2000">
                  <a:solidFill>
                    <a:schemeClr val="bg1"/>
                  </a:solidFill>
                </a:rPr>
                <a:t>“</a:t>
              </a:r>
              <a:r>
                <a:rPr lang="pt-BR" sz="2000" i="1">
                  <a:solidFill>
                    <a:schemeClr val="bg1"/>
                  </a:solidFill>
                </a:rPr>
                <a:t>Este cliente é </a:t>
              </a:r>
              <a:r>
                <a:rPr lang="pt-BR" sz="2000" b="1" i="1">
                  <a:solidFill>
                    <a:schemeClr val="bg1"/>
                  </a:solidFill>
                </a:rPr>
                <a:t>Alto Valor </a:t>
              </a:r>
              <a:r>
                <a:rPr lang="pt-BR" sz="2000" i="1">
                  <a:solidFill>
                    <a:schemeClr val="bg1"/>
                  </a:solidFill>
                </a:rPr>
                <a:t>e possui um atendimento diferenciado através do executivo de relacionamento XXXX”</a:t>
              </a: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" t="4917" r="78575" b="56192"/>
            <a:stretch>
              <a:fillRect/>
            </a:stretch>
          </p:blipFill>
          <p:spPr bwMode="auto">
            <a:xfrm>
              <a:off x="8414417" y="3068466"/>
              <a:ext cx="1823834" cy="7078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ixaDeTexto 51"/>
          <p:cNvSpPr txBox="1"/>
          <p:nvPr/>
        </p:nvSpPr>
        <p:spPr>
          <a:xfrm>
            <a:off x="9144000" y="7179013"/>
            <a:ext cx="1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sp>
        <p:nvSpPr>
          <p:cNvPr id="61" name="Retângulo 60"/>
          <p:cNvSpPr/>
          <p:nvPr/>
        </p:nvSpPr>
        <p:spPr>
          <a:xfrm rot="5400000">
            <a:off x="3557573" y="2671308"/>
            <a:ext cx="54460" cy="279805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/>
          <p:cNvCxnSpPr/>
          <p:nvPr/>
        </p:nvCxnSpPr>
        <p:spPr>
          <a:xfrm flipH="1">
            <a:off x="9999596" y="5185900"/>
            <a:ext cx="2487873" cy="1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flipV="1">
            <a:off x="10005809" y="2158807"/>
            <a:ext cx="8759" cy="3035852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71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269" t="-1" r="-255" b="-10522"/>
          <a:stretch>
            <a:fillRect/>
          </a:stretch>
        </p:blipFill>
        <p:spPr>
          <a:xfrm>
            <a:off x="0" y="2057465"/>
            <a:ext cx="1610685" cy="3477874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2089021" y="3374084"/>
            <a:ext cx="337768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Recapitulando...</a:t>
            </a:r>
            <a:endParaRPr lang="pt-BR" sz="2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4EA9B9-815B-BFDC-E438-E720F479EEA1}"/>
              </a:ext>
            </a:extLst>
          </p:cNvPr>
          <p:cNvSpPr txBox="1"/>
          <p:nvPr/>
        </p:nvSpPr>
        <p:spPr>
          <a:xfrm>
            <a:off x="6665479" y="2478709"/>
            <a:ext cx="31092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Fluxo de vendas produtos fixos + móvel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Fluxo de vendas produtos fixos + móvel – venda base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Financeiro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" grpId="0"/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53112" y="1153209"/>
            <a:ext cx="30121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lang="pt-BR" sz="2000">
              <a:solidFill>
                <a:schemeClr val="bg1"/>
              </a:solidFill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847114" y="2218279"/>
            <a:ext cx="10690186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00">
              <a:defRPr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Além de enviarmos SMS para o cliente que entra em contato com o atendimento, também temos uma régua de comunicação com os clientes para informar sobre atuação do canal.</a:t>
            </a:r>
          </a:p>
          <a:p>
            <a:pPr defTabSz="609600">
              <a:defRPr/>
            </a:pP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609600">
              <a:defRPr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Canal Premium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realiza um processo de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Disparos de SMS 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informando ao cliente sobre o atendimento exclusivo por um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Executivo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atendimento em seu condomínio, em 3 diferentes situações: </a:t>
            </a:r>
          </a:p>
        </p:txBody>
      </p:sp>
      <p:grpSp>
        <p:nvGrpSpPr>
          <p:cNvPr id="18" name="Agrupar 17"/>
          <p:cNvGrpSpPr/>
          <p:nvPr/>
        </p:nvGrpSpPr>
        <p:grpSpPr>
          <a:xfrm>
            <a:off x="1308975" y="4187393"/>
            <a:ext cx="2584007" cy="1722382"/>
            <a:chOff x="1308975" y="4419215"/>
            <a:chExt cx="2584007" cy="1722382"/>
          </a:xfrm>
        </p:grpSpPr>
        <p:sp>
          <p:nvSpPr>
            <p:cNvPr id="11" name="CaixaDeTexto 2"/>
            <p:cNvSpPr txBox="1"/>
            <p:nvPr/>
          </p:nvSpPr>
          <p:spPr>
            <a:xfrm>
              <a:off x="1308975" y="5741487"/>
              <a:ext cx="258400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600">
                <a:defRPr/>
              </a:pPr>
              <a:r>
                <a:rPr lang="pt-BR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1. </a:t>
              </a:r>
              <a:r>
                <a:rPr lang="pt-BR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 Prospect </a:t>
              </a:r>
              <a:endPara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4" name="Gráfico 5"/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875" r="10206" b="21550"/>
            <a:stretch>
              <a:fillRect/>
            </a:stretch>
          </p:blipFill>
          <p:spPr>
            <a:xfrm>
              <a:off x="1911365" y="4419215"/>
              <a:ext cx="1287866" cy="1264205"/>
            </a:xfrm>
            <a:prstGeom prst="rect">
              <a:avLst/>
            </a:prstGeom>
          </p:spPr>
        </p:pic>
      </p:grpSp>
      <p:grpSp>
        <p:nvGrpSpPr>
          <p:cNvPr id="19" name="Agrupar 18"/>
          <p:cNvGrpSpPr/>
          <p:nvPr/>
        </p:nvGrpSpPr>
        <p:grpSpPr>
          <a:xfrm>
            <a:off x="4928476" y="4187393"/>
            <a:ext cx="2584006" cy="1726490"/>
            <a:chOff x="4928476" y="4419215"/>
            <a:chExt cx="2584006" cy="1726490"/>
          </a:xfrm>
        </p:grpSpPr>
        <p:sp>
          <p:nvSpPr>
            <p:cNvPr id="12" name="CaixaDeTexto 3"/>
            <p:cNvSpPr txBox="1"/>
            <p:nvPr/>
          </p:nvSpPr>
          <p:spPr>
            <a:xfrm>
              <a:off x="4928476" y="5745595"/>
              <a:ext cx="25840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600">
                <a:defRPr/>
              </a:pPr>
              <a:r>
                <a:rPr lang="pt-BR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2. </a:t>
              </a:r>
              <a:r>
                <a:rPr lang="pt-BR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Ligar na central </a:t>
              </a:r>
              <a:endPara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5" name="Gráfico 6"/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3429" t="10622" r="21149" b="32687"/>
            <a:stretch>
              <a:fillRect/>
            </a:stretch>
          </p:blipFill>
          <p:spPr>
            <a:xfrm>
              <a:off x="5630320" y="4419215"/>
              <a:ext cx="1190702" cy="1217982"/>
            </a:xfrm>
            <a:prstGeom prst="rect">
              <a:avLst/>
            </a:prstGeom>
          </p:spPr>
        </p:pic>
      </p:grpSp>
      <p:grpSp>
        <p:nvGrpSpPr>
          <p:cNvPr id="20" name="Agrupar 19"/>
          <p:cNvGrpSpPr/>
          <p:nvPr/>
        </p:nvGrpSpPr>
        <p:grpSpPr>
          <a:xfrm>
            <a:off x="8484476" y="4283126"/>
            <a:ext cx="2362200" cy="1626649"/>
            <a:chOff x="8484476" y="4514948"/>
            <a:chExt cx="2362200" cy="1626649"/>
          </a:xfrm>
        </p:grpSpPr>
        <p:sp>
          <p:nvSpPr>
            <p:cNvPr id="13" name="CaixaDeTexto 4"/>
            <p:cNvSpPr txBox="1"/>
            <p:nvPr/>
          </p:nvSpPr>
          <p:spPr>
            <a:xfrm>
              <a:off x="8484476" y="5741487"/>
              <a:ext cx="23622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600">
                <a:defRPr/>
              </a:pPr>
              <a:r>
                <a:rPr lang="pt-BR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3. </a:t>
              </a:r>
              <a:r>
                <a:rPr lang="pt-BR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 Base </a:t>
              </a:r>
              <a:endPara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6" name="Gráfico 7"/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9400" r="9458" b="18509"/>
            <a:stretch>
              <a:fillRect/>
            </a:stretch>
          </p:blipFill>
          <p:spPr>
            <a:xfrm>
              <a:off x="9124367" y="4514948"/>
              <a:ext cx="1082417" cy="1087084"/>
            </a:xfrm>
            <a:prstGeom prst="rect">
              <a:avLst/>
            </a:prstGeom>
          </p:spPr>
        </p:pic>
      </p:grpSp>
      <p:sp>
        <p:nvSpPr>
          <p:cNvPr id="17" name="CaixaDeTexto 1"/>
          <p:cNvSpPr txBox="1"/>
          <p:nvPr/>
        </p:nvSpPr>
        <p:spPr>
          <a:xfrm>
            <a:off x="847114" y="1541329"/>
            <a:ext cx="5492726" cy="47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0850"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DISPARO DE SMS</a:t>
            </a:r>
            <a:endParaRPr lang="pt-BR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ATIVIDADE</a:t>
            </a:r>
            <a:endParaRPr lang="pt-BR" sz="3600" b="1">
              <a:solidFill>
                <a:schemeClr val="bg1"/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 rot="5400000">
            <a:off x="1996256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5540368" y="2190622"/>
            <a:ext cx="180664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F4034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439018" y="2186640"/>
            <a:ext cx="206937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Cancelamento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9599638" y="2206485"/>
            <a:ext cx="119511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Outros</a:t>
            </a:r>
          </a:p>
        </p:txBody>
      </p:sp>
      <p:sp>
        <p:nvSpPr>
          <p:cNvPr id="12" name="CaixaDeTexto 4"/>
          <p:cNvSpPr txBox="1"/>
          <p:nvPr/>
        </p:nvSpPr>
        <p:spPr>
          <a:xfrm>
            <a:off x="5389242" y="1042577"/>
            <a:ext cx="578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Coloque os itens conforme a ordem de prioridades do canal:</a:t>
            </a:r>
          </a:p>
        </p:txBody>
      </p:sp>
      <p:grpSp>
        <p:nvGrpSpPr>
          <p:cNvPr id="13" name="Agrupar 12"/>
          <p:cNvGrpSpPr/>
          <p:nvPr/>
        </p:nvGrpSpPr>
        <p:grpSpPr>
          <a:xfrm>
            <a:off x="5034010" y="3859019"/>
            <a:ext cx="6232771" cy="1742995"/>
            <a:chOff x="5034010" y="3859019"/>
            <a:chExt cx="6232771" cy="1742995"/>
          </a:xfrm>
        </p:grpSpPr>
        <p:cxnSp>
          <p:nvCxnSpPr>
            <p:cNvPr id="16" name="Conector Reto 15"/>
            <p:cNvCxnSpPr/>
            <p:nvPr/>
          </p:nvCxnSpPr>
          <p:spPr>
            <a:xfrm>
              <a:off x="6161381" y="41034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8722873" y="41034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5323181" y="56020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7479939" y="56020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>
              <a:off x="9590381" y="56020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>
              <a:off x="10428581" y="3859019"/>
              <a:ext cx="723900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>
              <a:off x="11152481" y="3859019"/>
              <a:ext cx="0" cy="511095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>
              <a:off x="5034010" y="4370114"/>
              <a:ext cx="6099421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flipV="1">
              <a:off x="5034010" y="4370114"/>
              <a:ext cx="0" cy="97790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>
              <a:off x="5132681" y="5348014"/>
              <a:ext cx="78680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/>
            <p:cNvCxnSpPr/>
            <p:nvPr/>
          </p:nvCxnSpPr>
          <p:spPr>
            <a:xfrm>
              <a:off x="7837781" y="3859019"/>
              <a:ext cx="838200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de Seta Reta 26"/>
            <p:cNvCxnSpPr/>
            <p:nvPr/>
          </p:nvCxnSpPr>
          <p:spPr>
            <a:xfrm>
              <a:off x="5034010" y="5348014"/>
              <a:ext cx="165100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de Seta Reta 27"/>
            <p:cNvCxnSpPr/>
            <p:nvPr/>
          </p:nvCxnSpPr>
          <p:spPr>
            <a:xfrm>
              <a:off x="7118537" y="5348014"/>
              <a:ext cx="255630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de Seta Reta 28"/>
            <p:cNvCxnSpPr/>
            <p:nvPr/>
          </p:nvCxnSpPr>
          <p:spPr>
            <a:xfrm>
              <a:off x="9224973" y="5348014"/>
              <a:ext cx="283419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tângulo 13"/>
          <p:cNvSpPr/>
          <p:nvPr/>
        </p:nvSpPr>
        <p:spPr>
          <a:xfrm>
            <a:off x="6530137" y="2718449"/>
            <a:ext cx="167639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Prioritários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8282282" y="2712851"/>
            <a:ext cx="167639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Prop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Churn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F4034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ATIVIDADE</a:t>
            </a:r>
            <a:endParaRPr lang="pt-BR" sz="3600" b="1">
              <a:solidFill>
                <a:schemeClr val="bg1"/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 rot="5400000">
            <a:off x="1996256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5263277" y="5152031"/>
            <a:ext cx="180664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F4034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949654" y="3658685"/>
            <a:ext cx="206937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Cancelamento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9755502" y="5150576"/>
            <a:ext cx="119511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Outros</a:t>
            </a:r>
          </a:p>
        </p:txBody>
      </p:sp>
      <p:sp>
        <p:nvSpPr>
          <p:cNvPr id="12" name="CaixaDeTexto 4"/>
          <p:cNvSpPr txBox="1"/>
          <p:nvPr/>
        </p:nvSpPr>
        <p:spPr>
          <a:xfrm>
            <a:off x="5389242" y="1042577"/>
            <a:ext cx="578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Coloque os itens conforme a ordem de prioridades do canal:</a:t>
            </a:r>
          </a:p>
        </p:txBody>
      </p:sp>
      <p:grpSp>
        <p:nvGrpSpPr>
          <p:cNvPr id="13" name="Agrupar 12"/>
          <p:cNvGrpSpPr/>
          <p:nvPr/>
        </p:nvGrpSpPr>
        <p:grpSpPr>
          <a:xfrm>
            <a:off x="5034010" y="3859019"/>
            <a:ext cx="6232771" cy="1742995"/>
            <a:chOff x="5034010" y="3859019"/>
            <a:chExt cx="6232771" cy="1742995"/>
          </a:xfrm>
        </p:grpSpPr>
        <p:cxnSp>
          <p:nvCxnSpPr>
            <p:cNvPr id="16" name="Conector Reto 15"/>
            <p:cNvCxnSpPr/>
            <p:nvPr/>
          </p:nvCxnSpPr>
          <p:spPr>
            <a:xfrm>
              <a:off x="6161381" y="41034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8722873" y="41034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5323181" y="56020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7479939" y="56020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>
              <a:off x="9590381" y="56020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>
              <a:off x="10428581" y="3859019"/>
              <a:ext cx="723900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>
              <a:off x="11152481" y="3859019"/>
              <a:ext cx="0" cy="511095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>
              <a:off x="5034010" y="4370114"/>
              <a:ext cx="6099421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flipV="1">
              <a:off x="5034010" y="4370114"/>
              <a:ext cx="0" cy="97790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>
              <a:off x="5132681" y="5348014"/>
              <a:ext cx="78680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/>
            <p:cNvCxnSpPr/>
            <p:nvPr/>
          </p:nvCxnSpPr>
          <p:spPr>
            <a:xfrm>
              <a:off x="7837781" y="3859019"/>
              <a:ext cx="838200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de Seta Reta 26"/>
            <p:cNvCxnSpPr/>
            <p:nvPr/>
          </p:nvCxnSpPr>
          <p:spPr>
            <a:xfrm>
              <a:off x="5034010" y="5348014"/>
              <a:ext cx="165100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de Seta Reta 27"/>
            <p:cNvCxnSpPr/>
            <p:nvPr/>
          </p:nvCxnSpPr>
          <p:spPr>
            <a:xfrm>
              <a:off x="7118537" y="5348014"/>
              <a:ext cx="255630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de Seta Reta 28"/>
            <p:cNvCxnSpPr/>
            <p:nvPr/>
          </p:nvCxnSpPr>
          <p:spPr>
            <a:xfrm>
              <a:off x="9224973" y="5348014"/>
              <a:ext cx="283419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tângulo 13"/>
          <p:cNvSpPr/>
          <p:nvPr/>
        </p:nvSpPr>
        <p:spPr>
          <a:xfrm>
            <a:off x="7482637" y="5151654"/>
            <a:ext cx="167639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Prioritários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8706577" y="3648033"/>
            <a:ext cx="167639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Prop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Churn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F4034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1349985" y="2721281"/>
            <a:ext cx="45541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Agora, vamos conhecer o Processo de Blindagem para o cliente Premium!</a:t>
            </a: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7" name="Google Shape;175;p3"/>
          <p:cNvSpPr/>
          <p:nvPr/>
        </p:nvSpPr>
        <p:spPr>
          <a:xfrm rot="5400000">
            <a:off x="4993031" y="4256111"/>
            <a:ext cx="65768" cy="153191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" name="Imagem 14" descr="Homem de terno e gravata em frente a computador&#10;&#10;Descrição gerada automaticamen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920" y="1856820"/>
            <a:ext cx="5720080" cy="379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Agrupar 19"/>
          <p:cNvGrpSpPr/>
          <p:nvPr/>
        </p:nvGrpSpPr>
        <p:grpSpPr>
          <a:xfrm>
            <a:off x="847115" y="2348779"/>
            <a:ext cx="2797785" cy="3320393"/>
            <a:chOff x="5214316" y="2982110"/>
            <a:chExt cx="6396335" cy="3583228"/>
          </a:xfrm>
        </p:grpSpPr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5214318" y="2982110"/>
              <a:ext cx="6396333" cy="625937"/>
            </a:xfrm>
            <a:prstGeom prst="rect">
              <a:avLst/>
            </a:prstGeom>
            <a:solidFill>
              <a:srgbClr val="BD920E"/>
            </a:solidFill>
            <a:ln w="12700">
              <a:solidFill>
                <a:srgbClr val="BD920E"/>
              </a:solidFill>
            </a:ln>
          </p:spPr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BLINDAGEM</a:t>
              </a:r>
            </a:p>
          </p:txBody>
        </p:sp>
        <p:sp>
          <p:nvSpPr>
            <p:cNvPr id="22" name="CaixaDeTexto 21"/>
            <p:cNvSpPr txBox="1"/>
            <p:nvPr/>
          </p:nvSpPr>
          <p:spPr bwMode="auto">
            <a:xfrm>
              <a:off x="5214316" y="3615453"/>
              <a:ext cx="6396335" cy="2949885"/>
            </a:xfrm>
            <a:prstGeom prst="rect">
              <a:avLst/>
            </a:prstGeom>
            <a:solidFill>
              <a:srgbClr val="BD920E">
                <a:alpha val="62000"/>
              </a:srgbClr>
            </a:solidFill>
            <a:ln>
              <a:solidFill>
                <a:srgbClr val="BD920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15875"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Temos oportunidade </a:t>
              </a:r>
              <a:b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 reposicionar o cliente 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</a:t>
              </a: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dequando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 velocidade e o valor pago da banda larga, com isso, estaremos blindando nosso cliente.</a:t>
              </a:r>
            </a:p>
            <a:p>
              <a:pPr marL="15875"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Essa também é nossa possibilidade de agregar produtos ao seu contrato.</a:t>
              </a:r>
            </a:p>
          </p:txBody>
        </p:sp>
      </p:grpSp>
      <p:sp>
        <p:nvSpPr>
          <p:cNvPr id="16" name="CaixaDeTexto 15"/>
          <p:cNvSpPr txBox="1"/>
          <p:nvPr/>
        </p:nvSpPr>
        <p:spPr>
          <a:xfrm>
            <a:off x="847116" y="1141219"/>
            <a:ext cx="196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Mailing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64323" y="1549307"/>
            <a:ext cx="10630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É composto por assinantes marcados pela área de Marketing que estão disposicionados ou estão entrando em contato com a concorrência. Ou seja, alta propensão ao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churn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Agrupar 31"/>
          <p:cNvGrpSpPr/>
          <p:nvPr/>
        </p:nvGrpSpPr>
        <p:grpSpPr>
          <a:xfrm>
            <a:off x="3742852" y="2355639"/>
            <a:ext cx="8134230" cy="3313531"/>
            <a:chOff x="847114" y="2959685"/>
            <a:chExt cx="10565893" cy="2283001"/>
          </a:xfrm>
        </p:grpSpPr>
        <p:sp>
          <p:nvSpPr>
            <p:cNvPr id="33" name="Retângulo 32"/>
            <p:cNvSpPr/>
            <p:nvPr/>
          </p:nvSpPr>
          <p:spPr>
            <a:xfrm>
              <a:off x="847114" y="2959686"/>
              <a:ext cx="10565893" cy="2283000"/>
            </a:xfrm>
            <a:prstGeom prst="rect">
              <a:avLst/>
            </a:prstGeom>
            <a:solidFill>
              <a:schemeClr val="bg1">
                <a:alpha val="66941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x-non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endParaRPr>
            </a:p>
          </p:txBody>
        </p:sp>
        <p:sp>
          <p:nvSpPr>
            <p:cNvPr id="34" name="Rectangle 10"/>
            <p:cNvSpPr>
              <a:spLocks noChangeArrowheads="1"/>
            </p:cNvSpPr>
            <p:nvPr/>
          </p:nvSpPr>
          <p:spPr bwMode="auto">
            <a:xfrm>
              <a:off x="847114" y="2959685"/>
              <a:ext cx="10565892" cy="450039"/>
            </a:xfrm>
            <a:prstGeom prst="rect">
              <a:avLst/>
            </a:prstGeom>
            <a:solidFill>
              <a:srgbClr val="BD920E"/>
            </a:solidFill>
            <a:ln w="12700">
              <a:solidFill>
                <a:srgbClr val="BD920E"/>
              </a:solidFill>
            </a:ln>
          </p:spPr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CLIENTES DETRAF (PROP. CHURN)</a:t>
              </a:r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4181411" y="3324567"/>
            <a:ext cx="1593036" cy="1627203"/>
            <a:chOff x="1805638" y="3638879"/>
            <a:chExt cx="1593036" cy="1627203"/>
          </a:xfrm>
        </p:grpSpPr>
        <p:grpSp>
          <p:nvGrpSpPr>
            <p:cNvPr id="36" name="Agrupar 26"/>
            <p:cNvGrpSpPr/>
            <p:nvPr/>
          </p:nvGrpSpPr>
          <p:grpSpPr>
            <a:xfrm>
              <a:off x="1805638" y="3638879"/>
              <a:ext cx="1593036" cy="1627203"/>
              <a:chOff x="10750528" y="5037809"/>
              <a:chExt cx="1211025" cy="1211025"/>
            </a:xfrm>
          </p:grpSpPr>
          <p:sp>
            <p:nvSpPr>
              <p:cNvPr id="39" name="Elipse 4"/>
              <p:cNvSpPr/>
              <p:nvPr/>
            </p:nvSpPr>
            <p:spPr>
              <a:xfrm>
                <a:off x="10750528" y="5037809"/>
                <a:ext cx="1211025" cy="1211025"/>
              </a:xfrm>
              <a:prstGeom prst="rect">
                <a:avLst/>
              </a:prstGeom>
              <a:solidFill>
                <a:srgbClr val="F403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0" name="Gráfico 1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70291" y="5473203"/>
                <a:ext cx="571500" cy="571500"/>
              </a:xfrm>
              <a:prstGeom prst="rect">
                <a:avLst/>
              </a:prstGeom>
            </p:spPr>
          </p:pic>
        </p:grpSp>
        <p:sp>
          <p:nvSpPr>
            <p:cNvPr id="38" name="CaixaDeTexto 37"/>
            <p:cNvSpPr txBox="1"/>
            <p:nvPr/>
          </p:nvSpPr>
          <p:spPr>
            <a:xfrm>
              <a:off x="2005924" y="3753912"/>
              <a:ext cx="1199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DETRAFF</a:t>
              </a:r>
            </a:p>
          </p:txBody>
        </p:sp>
      </p:grpSp>
      <p:pic>
        <p:nvPicPr>
          <p:cNvPr id="41" name="Picture 4" descr="Logo Vivo – Logos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81" y="2935663"/>
            <a:ext cx="1052607" cy="10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agem 4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93" b="56374" l="43718" r="56496">
                        <a14:foregroundMark x1="49634" y1="51432" x2="49634" y2="51432"/>
                        <a14:foregroundMark x1="52123" y1="50651" x2="52123" y2="50651"/>
                        <a14:foregroundMark x1="46266" y1="48177" x2="46266" y2="48177"/>
                        <a14:foregroundMark x1="45168" y1="51042" x2="45168" y2="51042"/>
                        <a14:foregroundMark x1="45168" y1="52865" x2="45168" y2="52865"/>
                        <a14:foregroundMark x1="47365" y1="52734" x2="47365" y2="52734"/>
                        <a14:foregroundMark x1="47438" y1="50521" x2="47438" y2="50521"/>
                      </a14:backgroundRemoval>
                    </a14:imgEffect>
                  </a14:imgLayer>
                </a14:imgProps>
              </a:ext>
            </a:extLst>
          </a:blip>
          <a:srcRect l="42121" t="42670" r="41907" b="42103"/>
          <a:stretch>
            <a:fillRect/>
          </a:stretch>
        </p:blipFill>
        <p:spPr>
          <a:xfrm>
            <a:off x="9289083" y="3069553"/>
            <a:ext cx="1503229" cy="805733"/>
          </a:xfrm>
          <a:prstGeom prst="rect">
            <a:avLst/>
          </a:prstGeom>
        </p:spPr>
      </p:pic>
      <p:pic>
        <p:nvPicPr>
          <p:cNvPr id="43" name="Picture 12" descr="Oi Logo - PNG e Vetor - Download d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297" y="4408353"/>
            <a:ext cx="815973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aixaDeTexto 43"/>
          <p:cNvSpPr txBox="1"/>
          <p:nvPr/>
        </p:nvSpPr>
        <p:spPr>
          <a:xfrm>
            <a:off x="9382090" y="4525627"/>
            <a:ext cx="149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Outros</a:t>
            </a: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" name="Gráfico 3"/>
          <p:cNvPicPr>
            <a:picLocks noChangeAspect="1"/>
          </p:cNvPicPr>
          <p:nvPr/>
        </p:nvPicPr>
        <p:blipFill rotWithShape="1">
          <a:blip r:embed="rId8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D93B9-421F-B776-0BC1-24F02A253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87EAC9CF-EC51-3F9C-B169-8604FD2244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72900" y="1838187"/>
            <a:ext cx="4332773" cy="3535029"/>
            <a:chOff x="6272900" y="1838187"/>
            <a:chExt cx="4332773" cy="3535029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C1A10E54-5047-B440-C7D4-21AE5E745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2900" y="1838187"/>
              <a:ext cx="4332772" cy="551841"/>
            </a:xfrm>
            <a:prstGeom prst="rect">
              <a:avLst/>
            </a:prstGeom>
            <a:solidFill>
              <a:srgbClr val="A27E0F"/>
            </a:solidFill>
            <a:ln w="12700">
              <a:solidFill>
                <a:srgbClr val="A27E0F"/>
              </a:solidFill>
            </a:ln>
          </p:spPr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DETRAFF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EFB85713-89B8-200F-B2C2-8C7F6108FD1A}"/>
                </a:ext>
              </a:extLst>
            </p:cNvPr>
            <p:cNvSpPr txBox="1"/>
            <p:nvPr/>
          </p:nvSpPr>
          <p:spPr bwMode="auto">
            <a:xfrm>
              <a:off x="6273336" y="2385397"/>
              <a:ext cx="4332337" cy="1619667"/>
            </a:xfrm>
            <a:prstGeom prst="rect">
              <a:avLst/>
            </a:prstGeom>
            <a:noFill/>
            <a:ln w="28575">
              <a:solidFill>
                <a:srgbClr val="A27E0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158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É um termo operacional/comercial usado para se referir a clientes com alta propensão ao churn, ou seja, clientes em risco de cancelamento.</a:t>
              </a:r>
            </a:p>
          </p:txBody>
        </p:sp>
        <p:sp>
          <p:nvSpPr>
            <p:cNvPr id="29" name="CaixaDeTexto 21">
              <a:extLst>
                <a:ext uri="{FF2B5EF4-FFF2-40B4-BE49-F238E27FC236}">
                  <a16:creationId xmlns:a16="http://schemas.microsoft.com/office/drawing/2014/main" id="{EFB85713-89B8-200F-B2C2-8C7F6108FD1A}"/>
                </a:ext>
              </a:extLst>
            </p:cNvPr>
            <p:cNvSpPr txBox="1"/>
            <p:nvPr/>
          </p:nvSpPr>
          <p:spPr bwMode="auto">
            <a:xfrm>
              <a:off x="6272900" y="4030828"/>
              <a:ext cx="4332773" cy="1342388"/>
            </a:xfrm>
            <a:prstGeom prst="rect">
              <a:avLst/>
            </a:prstGeom>
            <a:solidFill>
              <a:srgbClr val="A27E0F"/>
            </a:solidFill>
            <a:ln w="28575">
              <a:solidFill>
                <a:srgbClr val="A27E0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pt-BR" dirty="0">
                  <a:solidFill>
                    <a:schemeClr val="bg1"/>
                  </a:solidFill>
                </a:rPr>
                <a:t>Ex.:</a:t>
              </a:r>
            </a:p>
            <a:p>
              <a:pPr algn="l"/>
              <a:r>
                <a:rPr lang="pt-BR" dirty="0">
                  <a:solidFill>
                    <a:schemeClr val="bg1"/>
                  </a:solidFill>
                </a:rPr>
                <a:t>Um cliente que liga para cancelar por preço alto e é direcionado para uma oferta de ajuste → cliente DETRAFF.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31504" y="1855338"/>
            <a:ext cx="4344022" cy="3475613"/>
            <a:chOff x="1631504" y="1855338"/>
            <a:chExt cx="4344022" cy="3475613"/>
          </a:xfrm>
        </p:grpSpPr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3E630620-36A5-56AF-3A87-22FBF6D0F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504" y="1855338"/>
              <a:ext cx="4339881" cy="490716"/>
            </a:xfrm>
            <a:prstGeom prst="rect">
              <a:avLst/>
            </a:prstGeom>
            <a:solidFill>
              <a:srgbClr val="A27E0F"/>
            </a:solidFill>
            <a:ln w="12700">
              <a:solidFill>
                <a:srgbClr val="A27E0F"/>
              </a:solidFill>
            </a:ln>
          </p:spPr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CHURN</a:t>
              </a:r>
            </a:p>
          </p:txBody>
        </p:sp>
        <p:sp>
          <p:nvSpPr>
            <p:cNvPr id="30" name="CaixaDeTexto 21">
              <a:extLst>
                <a:ext uri="{FF2B5EF4-FFF2-40B4-BE49-F238E27FC236}">
                  <a16:creationId xmlns:a16="http://schemas.microsoft.com/office/drawing/2014/main" id="{EFB85713-89B8-200F-B2C2-8C7F6108FD1A}"/>
                </a:ext>
              </a:extLst>
            </p:cNvPr>
            <p:cNvSpPr txBox="1"/>
            <p:nvPr/>
          </p:nvSpPr>
          <p:spPr bwMode="auto">
            <a:xfrm>
              <a:off x="1635645" y="2348880"/>
              <a:ext cx="4339881" cy="1619667"/>
            </a:xfrm>
            <a:prstGeom prst="rect">
              <a:avLst/>
            </a:prstGeom>
            <a:noFill/>
            <a:ln w="28575">
              <a:solidFill>
                <a:srgbClr val="A27E0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15875" lvl="0" algn="l">
                <a:defRPr/>
              </a:pPr>
              <a:r>
                <a:rPr lang="pt-BR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É o indicador que mede a perda de clientes, ou seja, quando um cliente cancela total ou parcialmente um serviço (internet, TV, telefone, móvel etc.).</a:t>
              </a:r>
            </a:p>
          </p:txBody>
        </p:sp>
        <p:sp>
          <p:nvSpPr>
            <p:cNvPr id="31" name="CaixaDeTexto 21">
              <a:extLst>
                <a:ext uri="{FF2B5EF4-FFF2-40B4-BE49-F238E27FC236}">
                  <a16:creationId xmlns:a16="http://schemas.microsoft.com/office/drawing/2014/main" id="{EFB85713-89B8-200F-B2C2-8C7F6108FD1A}"/>
                </a:ext>
              </a:extLst>
            </p:cNvPr>
            <p:cNvSpPr txBox="1"/>
            <p:nvPr/>
          </p:nvSpPr>
          <p:spPr bwMode="auto">
            <a:xfrm>
              <a:off x="1635645" y="3968547"/>
              <a:ext cx="4332337" cy="1362404"/>
            </a:xfrm>
            <a:prstGeom prst="rect">
              <a:avLst/>
            </a:prstGeom>
            <a:solidFill>
              <a:srgbClr val="A27E0F"/>
            </a:solidFill>
            <a:ln w="28575">
              <a:solidFill>
                <a:srgbClr val="A27E0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pt-BR" dirty="0">
                  <a:solidFill>
                    <a:schemeClr val="bg1"/>
                  </a:solidFill>
                </a:rPr>
                <a:t>Ex.:</a:t>
              </a:r>
            </a:p>
            <a:p>
              <a:pPr algn="l"/>
              <a:r>
                <a:rPr lang="pt-BR" dirty="0">
                  <a:solidFill>
                    <a:schemeClr val="bg1"/>
                  </a:solidFill>
                </a:rPr>
                <a:t>Um cliente cancela a banda larga após reclamações recorrentes → isso conta como churn.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697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 cstate="print"/>
          <a:srcRect l="74096" t="2049" r="-1654" b="-2049"/>
          <a:stretch>
            <a:fillRect/>
          </a:stretch>
        </p:blipFill>
        <p:spPr>
          <a:xfrm>
            <a:off x="1" y="1094158"/>
            <a:ext cx="1347010" cy="4869178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 rot="5400000">
            <a:off x="5518015" y="4443453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55232" y="2146998"/>
            <a:ext cx="4706366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Muito bem, agora que você conhece o processo de Blindagem para o Maliling Premium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vamos prosseguir para entender as Ocorrências!</a:t>
            </a:r>
          </a:p>
        </p:txBody>
      </p:sp>
      <p:pic>
        <p:nvPicPr>
          <p:cNvPr id="7" name="Imagem 7" descr="Desenho de um homem&#10;&#10;Descrição gerada automaticamente"/>
          <p:cNvPicPr>
            <a:picLocks noChangeAspect="1"/>
          </p:cNvPicPr>
          <p:nvPr/>
        </p:nvPicPr>
        <p:blipFill rotWithShape="1">
          <a:blip r:embed="rId4"/>
          <a:srcRect l="9587" r="2823" b="-200"/>
          <a:stretch>
            <a:fillRect/>
          </a:stretch>
        </p:blipFill>
        <p:spPr>
          <a:xfrm>
            <a:off x="7026112" y="1714301"/>
            <a:ext cx="5168838" cy="3940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F57E2-2EB4-641C-2E2E-B60686FC2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5AC03DEE-B420-AFF1-0090-7270C9A8940D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1DCDBD5-730B-940B-8634-D09E257C1A11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B4D06A77-F753-92F9-2740-4348CBE4A3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8966" b="-2460"/>
          <a:stretch/>
        </p:blipFill>
        <p:spPr>
          <a:xfrm>
            <a:off x="5763111" y="533400"/>
            <a:ext cx="4653369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2811D8FA-2D51-E7EE-51FA-453013A30B2F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148F5441-CAEB-CC53-8442-7624B23661A1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E19CF2C7-D646-00E4-F806-229E5A80656F}"/>
              </a:ext>
            </a:extLst>
          </p:cNvPr>
          <p:cNvSpPr txBox="1"/>
          <p:nvPr/>
        </p:nvSpPr>
        <p:spPr>
          <a:xfrm>
            <a:off x="2698782" y="1812471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 e URA/POP UP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MK1 – AT1 e Texto Padrão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Hashtags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Cadastro 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Cortesia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0BFB61B-06BD-D3CB-B836-848363263F52}"/>
              </a:ext>
            </a:extLst>
          </p:cNvPr>
          <p:cNvSpPr/>
          <p:nvPr/>
        </p:nvSpPr>
        <p:spPr>
          <a:xfrm>
            <a:off x="3924299" y="2383971"/>
            <a:ext cx="1825487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Ocorrência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2042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" grpId="0" uiExpand="1" build="p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/>
          <p:nvPr/>
        </p:nvSpPr>
        <p:spPr>
          <a:xfrm rot="5400000">
            <a:off x="4192874" y="3372203"/>
            <a:ext cx="64847" cy="176801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Imagem 17" descr="Padrão do plano de fundo, Círculo&#10;&#10;Descrição gerada automaticamente"/>
          <p:cNvPicPr>
            <a:picLocks noChangeAspect="1"/>
          </p:cNvPicPr>
          <p:nvPr/>
        </p:nvPicPr>
        <p:blipFill rotWithShape="1">
          <a:blip r:embed="rId3"/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4" name="CaixaDeTexto 1"/>
          <p:cNvSpPr txBox="1"/>
          <p:nvPr/>
        </p:nvSpPr>
        <p:spPr>
          <a:xfrm>
            <a:off x="3273063" y="2810866"/>
            <a:ext cx="3550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Ocorrência</a:t>
            </a:r>
            <a:endParaRPr lang="pt-BR" sz="2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141965" y="3535310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entender as ocorrências?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aixaDeTexto 50"/>
          <p:cNvSpPr txBox="1"/>
          <p:nvPr/>
        </p:nvSpPr>
        <p:spPr>
          <a:xfrm>
            <a:off x="948477" y="2204864"/>
            <a:ext cx="33670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que são ocorrências e </a:t>
            </a:r>
            <a:b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que servem?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4727848" y="2204864"/>
            <a:ext cx="6768752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Ocorrências são registros sistêmicos com a finalidade 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de formalizar todo atendimento/ação realizada para o cliente, com intuito de garantir que todas as informações passadas possam ser avaliadas e analisadas por qualquer pessoa e acesse o contrato do cliente através do NET SMS.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Todo atendimento realizado deve ser registrado para manter o histórico do cliente atualizado e completo.</a:t>
            </a: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5" name="Retângulo 18"/>
          <p:cNvSpPr/>
          <p:nvPr/>
        </p:nvSpPr>
        <p:spPr>
          <a:xfrm rot="5400000">
            <a:off x="1753146" y="3015077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DE358-31EF-E610-8E23-AD7201893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1C3A2C-6BF5-987B-8909-46189A41FF36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2FA5E1B-3104-338E-1827-28E43D070A3B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1EF9331E-EFD7-7B98-60EE-D3598EC6DF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8966" b="-2460"/>
          <a:stretch/>
        </p:blipFill>
        <p:spPr>
          <a:xfrm>
            <a:off x="5763111" y="533400"/>
            <a:ext cx="4653369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FA9AE378-207D-5A45-DAF8-49A2F7672948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CA82DDB3-475C-F2AD-7D98-054AB0AB243C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7D9B745-6283-FC91-9A10-3822AC56722C}"/>
              </a:ext>
            </a:extLst>
          </p:cNvPr>
          <p:cNvSpPr txBox="1"/>
          <p:nvPr/>
        </p:nvSpPr>
        <p:spPr>
          <a:xfrm>
            <a:off x="2698782" y="1812471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 e URA/POP UP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MK1 – AT1 e Texto Padrão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Hashtags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Cadastro 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Cortesia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04042B2-F963-2E9D-AAA9-48827CEC0AC7}"/>
              </a:ext>
            </a:extLst>
          </p:cNvPr>
          <p:cNvSpPr/>
          <p:nvPr/>
        </p:nvSpPr>
        <p:spPr>
          <a:xfrm>
            <a:off x="3090931" y="1812471"/>
            <a:ext cx="2658856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LEAD e </a:t>
            </a:r>
            <a:r>
              <a:rPr lang="pt-BR" b="1" dirty="0">
                <a:solidFill>
                  <a:prstClr val="white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URA/POP/UP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Segoe UI Black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5205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0C52F-1151-E98E-5C38-29EB3BE5D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ECCB05E9-6BBF-71C4-EB19-A79664037BB8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3551C07-677C-A88C-3494-3975790C7168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90ED3FF5-56C2-3640-393C-E13814F593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8966" b="-2460"/>
          <a:stretch/>
        </p:blipFill>
        <p:spPr>
          <a:xfrm>
            <a:off x="5763111" y="533400"/>
            <a:ext cx="4653369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AC5B1C32-CB3B-F442-BAF1-46049F895EC1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B03F1610-3D74-AFE7-4575-101C52B86176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44154588-1A8A-9B93-33A3-0D46A1910D0C}"/>
              </a:ext>
            </a:extLst>
          </p:cNvPr>
          <p:cNvSpPr txBox="1"/>
          <p:nvPr/>
        </p:nvSpPr>
        <p:spPr>
          <a:xfrm>
            <a:off x="2698782" y="1812471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 e URA/POP UP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MK1 – AT1 e Texto Padrão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Hashtags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Cadastro 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Cortesia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666F5A9-BEC6-BBC7-5C7C-37FE6E6D7E36}"/>
              </a:ext>
            </a:extLst>
          </p:cNvPr>
          <p:cNvSpPr/>
          <p:nvPr/>
        </p:nvSpPr>
        <p:spPr>
          <a:xfrm>
            <a:off x="2882901" y="2803071"/>
            <a:ext cx="2866886" cy="646331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pt-BR" b="1" dirty="0">
                <a:solidFill>
                  <a:prstClr val="white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Ocorrência MK1 – AT1 e Texto Padrão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638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" grpId="0" uiExpand="1" build="p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5B8903B9-7C08-0ACF-D988-844B0A85C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7" descr="Padrão do plano de fundo, Círculo&#10;&#10;Descrição gerada automaticamente">
            <a:extLst>
              <a:ext uri="{FF2B5EF4-FFF2-40B4-BE49-F238E27FC236}">
                <a16:creationId xmlns:a16="http://schemas.microsoft.com/office/drawing/2014/main" id="{862E1485-70F7-552C-B7E1-8552E9FF9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18" name="Google Shape;211;p5">
            <a:extLst>
              <a:ext uri="{FF2B5EF4-FFF2-40B4-BE49-F238E27FC236}">
                <a16:creationId xmlns:a16="http://schemas.microsoft.com/office/drawing/2014/main" id="{FC5BCD36-77A5-623D-42F3-82EDA42FF5F7}"/>
              </a:ext>
            </a:extLst>
          </p:cNvPr>
          <p:cNvSpPr txBox="1"/>
          <p:nvPr/>
        </p:nvSpPr>
        <p:spPr>
          <a:xfrm>
            <a:off x="3515600" y="1778080"/>
            <a:ext cx="632481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400" b="1" dirty="0">
                <a:solidFill>
                  <a:schemeClr val="lt1"/>
                </a:solidFill>
                <a:latin typeface="Segoe UI"/>
                <a:ea typeface="Quattrocento Sans"/>
                <a:cs typeface="Segoe UI"/>
                <a:sym typeface="Quattrocento Sans"/>
              </a:rPr>
              <a:t>Olá! Está pronto para elevar o padrão do teu serviço?</a:t>
            </a:r>
            <a:endParaRPr lang="pt-BR" sz="2400" b="1" dirty="0">
              <a:solidFill>
                <a:schemeClr val="lt1"/>
              </a:solidFill>
              <a:latin typeface="Segoe UI"/>
              <a:ea typeface="Quattrocento Sans"/>
              <a:cs typeface="Segoe UI"/>
            </a:endParaRPr>
          </a:p>
        </p:txBody>
      </p:sp>
      <p:sp>
        <p:nvSpPr>
          <p:cNvPr id="19" name="Google Shape;213;p5">
            <a:extLst>
              <a:ext uri="{FF2B5EF4-FFF2-40B4-BE49-F238E27FC236}">
                <a16:creationId xmlns:a16="http://schemas.microsoft.com/office/drawing/2014/main" id="{73B01D1E-0C00-90EE-B9AF-6815377929BA}"/>
              </a:ext>
            </a:extLst>
          </p:cNvPr>
          <p:cNvSpPr/>
          <p:nvPr/>
        </p:nvSpPr>
        <p:spPr>
          <a:xfrm>
            <a:off x="3359696" y="1844824"/>
            <a:ext cx="72008" cy="72008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" name="Google Shape;211;p5">
            <a:extLst>
              <a:ext uri="{FF2B5EF4-FFF2-40B4-BE49-F238E27FC236}">
                <a16:creationId xmlns:a16="http://schemas.microsoft.com/office/drawing/2014/main" id="{FC5BCD36-77A5-623D-42F3-82EDA42FF5F7}"/>
              </a:ext>
            </a:extLst>
          </p:cNvPr>
          <p:cNvSpPr txBox="1"/>
          <p:nvPr/>
        </p:nvSpPr>
        <p:spPr>
          <a:xfrm>
            <a:off x="4295800" y="2786412"/>
            <a:ext cx="556722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400" dirty="0">
                <a:solidFill>
                  <a:schemeClr val="lt1"/>
                </a:solidFill>
                <a:latin typeface="Segoe UI"/>
                <a:ea typeface="Quattrocento Sans"/>
                <a:cs typeface="Segoe UI"/>
                <a:sym typeface="Quattrocento Sans"/>
              </a:rPr>
              <a:t>No vídeo a seguir, você vai descobrir a importância das ocorrências </a:t>
            </a:r>
            <a:r>
              <a:rPr lang="pt-BR" sz="2400" b="1" dirty="0">
                <a:solidFill>
                  <a:schemeClr val="lt1"/>
                </a:solidFill>
                <a:latin typeface="Segoe UI"/>
                <a:ea typeface="Quattrocento Sans"/>
                <a:cs typeface="Segoe UI"/>
                <a:sym typeface="Quattrocento Sans"/>
              </a:rPr>
              <a:t>MK1 </a:t>
            </a:r>
            <a:r>
              <a:rPr lang="pt-BR" sz="2400" dirty="0">
                <a:solidFill>
                  <a:schemeClr val="lt1"/>
                </a:solidFill>
                <a:latin typeface="Segoe UI"/>
                <a:ea typeface="Quattrocento Sans"/>
                <a:cs typeface="Segoe UI"/>
                <a:sym typeface="Quattrocento Sans"/>
              </a:rPr>
              <a:t>e</a:t>
            </a:r>
            <a:r>
              <a:rPr lang="pt-BR" sz="2400" b="1" dirty="0">
                <a:solidFill>
                  <a:schemeClr val="lt1"/>
                </a:solidFill>
                <a:latin typeface="Segoe UI"/>
                <a:ea typeface="Quattrocento Sans"/>
                <a:cs typeface="Segoe UI"/>
                <a:sym typeface="Quattrocento Sans"/>
              </a:rPr>
              <a:t> AT1</a:t>
            </a:r>
            <a:r>
              <a:rPr lang="pt-BR" sz="2400" dirty="0">
                <a:solidFill>
                  <a:schemeClr val="lt1"/>
                </a:solidFill>
                <a:latin typeface="Segoe UI"/>
                <a:ea typeface="Quattrocento Sans"/>
                <a:cs typeface="Segoe UI"/>
                <a:sym typeface="Quattrocento Sans"/>
              </a:rPr>
              <a:t>, o que são os registros obrigatórios no sistema </a:t>
            </a:r>
            <a:r>
              <a:rPr lang="pt-BR" sz="2400" b="1" dirty="0">
                <a:solidFill>
                  <a:schemeClr val="lt1"/>
                </a:solidFill>
                <a:latin typeface="Segoe UI"/>
                <a:ea typeface="Quattrocento Sans"/>
                <a:cs typeface="Segoe UI"/>
                <a:sym typeface="Quattrocento Sans"/>
              </a:rPr>
              <a:t>NET SMS </a:t>
            </a:r>
            <a:r>
              <a:rPr lang="pt-BR" sz="2400" dirty="0">
                <a:solidFill>
                  <a:schemeClr val="lt1"/>
                </a:solidFill>
                <a:latin typeface="Segoe UI"/>
                <a:ea typeface="Quattrocento Sans"/>
                <a:cs typeface="Segoe UI"/>
                <a:sym typeface="Quattrocento Sans"/>
              </a:rPr>
              <a:t>para garantir a rastreabilidade de cada contato com clientes de condomínio alto padrão.</a:t>
            </a:r>
            <a:endParaRPr lang="pt-BR" sz="2400" dirty="0">
              <a:solidFill>
                <a:schemeClr val="lt1"/>
              </a:solidFill>
              <a:latin typeface="Segoe UI"/>
              <a:ea typeface="Quattrocento Sans"/>
              <a:cs typeface="Segoe UI"/>
            </a:endParaRPr>
          </a:p>
        </p:txBody>
      </p:sp>
      <p:pic>
        <p:nvPicPr>
          <p:cNvPr id="21" name="Gráfico 4" descr="Claquete com preenchimento sólido">
            <a:extLst>
              <a:ext uri="{FF2B5EF4-FFF2-40B4-BE49-F238E27FC236}">
                <a16:creationId xmlns:a16="http://schemas.microsoft.com/office/drawing/2014/main" id="{87703C72-7261-FAAD-8699-6E8F3AF4EC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29881" y="2780928"/>
            <a:ext cx="993911" cy="99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ADADF66C-8329-05CC-92E5-41464F40F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7" descr="Padrão do plano de fundo, Círculo&#10;&#10;Descrição gerada automaticamente">
            <a:extLst>
              <a:ext uri="{FF2B5EF4-FFF2-40B4-BE49-F238E27FC236}">
                <a16:creationId xmlns:a16="http://schemas.microsoft.com/office/drawing/2014/main" id="{FD99F3E9-8E4F-E48B-C61E-0993342B18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pic>
        <p:nvPicPr>
          <p:cNvPr id="2" name="VID-20250923-WA0115">
            <a:hlinkClick r:id="" action="ppaction://media"/>
            <a:extLst>
              <a:ext uri="{FF2B5EF4-FFF2-40B4-BE49-F238E27FC236}">
                <a16:creationId xmlns:a16="http://schemas.microsoft.com/office/drawing/2014/main" id="{6E2F902D-DBC2-BB78-D24D-9B9D03110C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792" y="0"/>
            <a:ext cx="12533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/>
          <p:nvPr/>
        </p:nvSpPr>
        <p:spPr>
          <a:xfrm rot="5400000">
            <a:off x="3995257" y="3966408"/>
            <a:ext cx="64847" cy="176801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Imagem 17" descr="Padrão do plano de fundo, Círculo&#10;&#10;Descrição gerada automaticamente"/>
          <p:cNvPicPr>
            <a:picLocks noChangeAspect="1"/>
          </p:cNvPicPr>
          <p:nvPr/>
        </p:nvPicPr>
        <p:blipFill rotWithShape="1">
          <a:blip r:embed="rId3" cstate="print"/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999656" y="3363202"/>
            <a:ext cx="6311850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São registros de ocorrências gerados no NET SMS para registrar o contato do cliente e de seu atendimento. </a:t>
            </a:r>
          </a:p>
        </p:txBody>
      </p:sp>
      <p:sp>
        <p:nvSpPr>
          <p:cNvPr id="7" name="CaixaDeTexto 3"/>
          <p:cNvSpPr txBox="1"/>
          <p:nvPr/>
        </p:nvSpPr>
        <p:spPr>
          <a:xfrm>
            <a:off x="3048099" y="2852936"/>
            <a:ext cx="7374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QUE SÃO OCORRÊNCIAS MK1 – AT1?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39616" y="2852936"/>
            <a:ext cx="792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Principais Ocorrências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614791" y="3504495"/>
            <a:ext cx="5130701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Confira as principais ocorrências através do QR Code. </a:t>
            </a:r>
          </a:p>
        </p:txBody>
      </p:sp>
      <p:grpSp>
        <p:nvGrpSpPr>
          <p:cNvPr id="22" name="Agrupar 21"/>
          <p:cNvGrpSpPr/>
          <p:nvPr/>
        </p:nvGrpSpPr>
        <p:grpSpPr>
          <a:xfrm>
            <a:off x="7647186" y="2302592"/>
            <a:ext cx="2547175" cy="2547175"/>
            <a:chOff x="8334787" y="2407946"/>
            <a:chExt cx="2547175" cy="2547175"/>
          </a:xfrm>
        </p:grpSpPr>
        <p:grpSp>
          <p:nvGrpSpPr>
            <p:cNvPr id="11" name="Agrupar 10"/>
            <p:cNvGrpSpPr/>
            <p:nvPr/>
          </p:nvGrpSpPr>
          <p:grpSpPr>
            <a:xfrm>
              <a:off x="8334787" y="2407946"/>
              <a:ext cx="2547175" cy="2547175"/>
              <a:chOff x="8511113" y="2447394"/>
              <a:chExt cx="2547175" cy="2547175"/>
            </a:xfrm>
          </p:grpSpPr>
          <p:sp>
            <p:nvSpPr>
              <p:cNvPr id="12" name="Retângulo arredondado 11"/>
              <p:cNvSpPr/>
              <p:nvPr/>
            </p:nvSpPr>
            <p:spPr>
              <a:xfrm>
                <a:off x="8511113" y="2447394"/>
                <a:ext cx="2547175" cy="2547175"/>
              </a:xfrm>
              <a:prstGeom prst="roundRect">
                <a:avLst/>
              </a:prstGeom>
              <a:gradFill flip="none" rotWithShape="1">
                <a:gsLst>
                  <a:gs pos="0">
                    <a:srgbClr val="BD920E"/>
                  </a:gs>
                  <a:gs pos="99000">
                    <a:srgbClr val="131313"/>
                  </a:gs>
                  <a:gs pos="63000">
                    <a:srgbClr val="131313">
                      <a:alpha val="54000"/>
                    </a:srgbClr>
                  </a:gs>
                </a:gsLst>
                <a:lin ang="2700000" scaled="1"/>
                <a:tileRect/>
              </a:gradFill>
              <a:ln w="1079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Retângulo arredondado 12"/>
              <p:cNvSpPr/>
              <p:nvPr/>
            </p:nvSpPr>
            <p:spPr>
              <a:xfrm>
                <a:off x="8511113" y="2447394"/>
                <a:ext cx="2547175" cy="2547175"/>
              </a:xfrm>
              <a:prstGeom prst="roundRect">
                <a:avLst/>
              </a:prstGeom>
              <a:noFill/>
              <a:ln w="107950">
                <a:solidFill>
                  <a:srgbClr val="F4024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1" name="Imagem 20" descr="Código QR&#10;&#10;Descrição gerada automaticamente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274" y="2710222"/>
              <a:ext cx="1854200" cy="1854200"/>
            </a:xfrm>
            <a:prstGeom prst="rect">
              <a:avLst/>
            </a:prstGeom>
          </p:spPr>
        </p:pic>
      </p:grpSp>
      <p:pic>
        <p:nvPicPr>
          <p:cNvPr id="23" name="Imagem 17" descr="Padrão do plano de fundo, Círculo&#10;&#10;Descrição gerada automaticamente"/>
          <p:cNvPicPr>
            <a:picLocks noChangeAspect="1"/>
          </p:cNvPicPr>
          <p:nvPr/>
        </p:nvPicPr>
        <p:blipFill rotWithShape="1">
          <a:blip r:embed="rId3" cstate="print"/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4"/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sp>
        <p:nvSpPr>
          <p:cNvPr id="6" name="Retângulo 7"/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aixaDeTexto 1"/>
          <p:cNvSpPr txBox="1"/>
          <p:nvPr/>
        </p:nvSpPr>
        <p:spPr>
          <a:xfrm>
            <a:off x="5735960" y="1628800"/>
            <a:ext cx="55974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spcBef>
                <a:spcPts val="1200"/>
              </a:spcBef>
              <a:buClr>
                <a:srgbClr val="D82C2D"/>
              </a:buClr>
              <a:defRPr/>
            </a:pPr>
            <a:r>
              <a:rPr lang="pt-BR" sz="2400" dirty="0">
                <a:solidFill>
                  <a:prstClr val="white"/>
                </a:solidFill>
                <a:latin typeface="Segoe UI"/>
                <a:cs typeface="Segoe UI"/>
              </a:rPr>
              <a:t>As ocorrências 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garantem:</a:t>
            </a:r>
          </a:p>
          <a:p>
            <a:pPr marL="342900" lvl="0" indent="-342900" defTabSz="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Rastreabilidade do atendimento;</a:t>
            </a:r>
          </a:p>
          <a:p>
            <a:pPr marL="342900" lvl="0" indent="-342900" defTabSz="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motivos podem ser variados;</a:t>
            </a:r>
          </a:p>
          <a:p>
            <a:pPr marL="342900" lvl="0" indent="-342900" defTabSz="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 tratativa da solicitação do cliente, inserir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+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motivo 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 solicitação do cliente;</a:t>
            </a:r>
          </a:p>
          <a:p>
            <a:pPr marL="342900" lvl="0" indent="-342900" defTabSz="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fechamento/encerramento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 ocorrência após aberta é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automático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pt-BR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Imagem 2"/>
          <p:cNvPicPr>
            <a:picLocks noChangeAspect="1"/>
          </p:cNvPicPr>
          <p:nvPr/>
        </p:nvPicPr>
        <p:blipFill rotWithShape="1">
          <a:blip r:embed="rId2" cstate="print"/>
          <a:srcRect l="66964" r="-634"/>
          <a:stretch>
            <a:fillRect/>
          </a:stretch>
        </p:blipFill>
        <p:spPr>
          <a:xfrm>
            <a:off x="-2287" y="557533"/>
            <a:ext cx="1895494" cy="560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3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934487" y="1141217"/>
            <a:ext cx="4907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Ocorrência MK1 – AT1 e Texto Padrão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34486" y="1988840"/>
            <a:ext cx="7942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consultar, basta entrar no link e seguir esses passos:</a:t>
            </a: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071780" y="2564905"/>
            <a:ext cx="3080004" cy="347420"/>
          </a:xfrm>
          <a:prstGeom prst="rect">
            <a:avLst/>
          </a:prstGeom>
          <a:solidFill>
            <a:srgbClr val="BD920E">
              <a:alpha val="67000"/>
            </a:srgbClr>
          </a:solidFill>
          <a:ln w="12700">
            <a:solidFill>
              <a:srgbClr val="A27E0F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SOLAR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071780" y="3342147"/>
            <a:ext cx="3080004" cy="347420"/>
          </a:xfrm>
          <a:prstGeom prst="rect">
            <a:avLst/>
          </a:prstGeom>
          <a:solidFill>
            <a:srgbClr val="BD920E">
              <a:alpha val="67000"/>
            </a:srgbClr>
          </a:solidFill>
          <a:ln w="12700">
            <a:solidFill>
              <a:srgbClr val="A27E0F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Ache aqui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071780" y="4077072"/>
            <a:ext cx="3080004" cy="347420"/>
          </a:xfrm>
          <a:prstGeom prst="rect">
            <a:avLst/>
          </a:prstGeom>
          <a:solidFill>
            <a:srgbClr val="BD920E">
              <a:alpha val="67000"/>
            </a:srgbClr>
          </a:solidFill>
          <a:ln w="12700">
            <a:solidFill>
              <a:srgbClr val="A27E0F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Comunidade Comercial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1071780" y="4869160"/>
            <a:ext cx="3080004" cy="347420"/>
          </a:xfrm>
          <a:prstGeom prst="rect">
            <a:avLst/>
          </a:prstGeom>
          <a:solidFill>
            <a:srgbClr val="BD920E">
              <a:alpha val="67000"/>
            </a:srgbClr>
          </a:solidFill>
          <a:ln w="12700">
            <a:solidFill>
              <a:srgbClr val="A27E0F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Campo de busca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071780" y="5589240"/>
            <a:ext cx="3080004" cy="347420"/>
          </a:xfrm>
          <a:prstGeom prst="rect">
            <a:avLst/>
          </a:prstGeom>
          <a:solidFill>
            <a:srgbClr val="BD920E">
              <a:alpha val="67000"/>
            </a:srgbClr>
          </a:solidFill>
          <a:ln w="12700">
            <a:solidFill>
              <a:srgbClr val="A27E0F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MK1 – AT1</a:t>
            </a:r>
          </a:p>
        </p:txBody>
      </p:sp>
      <p:cxnSp>
        <p:nvCxnSpPr>
          <p:cNvPr id="4" name="Conector de Seta Reta 3"/>
          <p:cNvCxnSpPr/>
          <p:nvPr/>
        </p:nvCxnSpPr>
        <p:spPr>
          <a:xfrm>
            <a:off x="2639616" y="3001553"/>
            <a:ext cx="0" cy="283431"/>
          </a:xfrm>
          <a:prstGeom prst="straightConnector1">
            <a:avLst/>
          </a:prstGeom>
          <a:ln w="28575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>
            <a:off x="2639616" y="3717032"/>
            <a:ext cx="0" cy="257999"/>
          </a:xfrm>
          <a:prstGeom prst="straightConnector1">
            <a:avLst/>
          </a:prstGeom>
          <a:ln w="28575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>
            <a:off x="2639616" y="4509120"/>
            <a:ext cx="0" cy="257999"/>
          </a:xfrm>
          <a:prstGeom prst="straightConnector1">
            <a:avLst/>
          </a:prstGeom>
          <a:ln w="28575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>
            <a:off x="2639616" y="5259233"/>
            <a:ext cx="0" cy="257999"/>
          </a:xfrm>
          <a:prstGeom prst="straightConnector1">
            <a:avLst/>
          </a:prstGeom>
          <a:ln w="28575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934486" y="1484784"/>
            <a:ext cx="114192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OCORRÊNCIAS MK1 – AT1 -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Como consultar o texto padrão de cada ocorrência.</a:t>
            </a:r>
          </a:p>
        </p:txBody>
      </p:sp>
      <p:pic>
        <p:nvPicPr>
          <p:cNvPr id="5" name="Gráfico 4"/>
          <p:cNvPicPr>
            <a:picLocks noChangeAspect="1"/>
          </p:cNvPicPr>
          <p:nvPr/>
        </p:nvPicPr>
        <p:blipFill rotWithShape="1">
          <a:blip r:embed="rId3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015880" y="2420888"/>
            <a:ext cx="5328592" cy="3754874"/>
            <a:chOff x="5586121" y="2420888"/>
            <a:chExt cx="5328592" cy="3754874"/>
          </a:xfrm>
        </p:grpSpPr>
        <p:grpSp>
          <p:nvGrpSpPr>
            <p:cNvPr id="13" name="Agrupar 12"/>
            <p:cNvGrpSpPr/>
            <p:nvPr/>
          </p:nvGrpSpPr>
          <p:grpSpPr>
            <a:xfrm>
              <a:off x="5738314" y="3037775"/>
              <a:ext cx="4812192" cy="2325041"/>
              <a:chOff x="2365632" y="1616616"/>
              <a:chExt cx="7145901" cy="3523266"/>
            </a:xfrm>
          </p:grpSpPr>
          <p:pic>
            <p:nvPicPr>
              <p:cNvPr id="14" name="Imagem 4" descr="image00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11"/>
              <a:stretch>
                <a:fillRect/>
              </a:stretch>
            </p:blipFill>
            <p:spPr bwMode="auto">
              <a:xfrm>
                <a:off x="2365632" y="1616616"/>
                <a:ext cx="7145901" cy="3523266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  <a:effectLst>
                <a:outerShdw blurRad="5715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Imagem 14"/>
              <p:cNvPicPr>
                <a:picLocks noChangeAspect="1"/>
              </p:cNvPicPr>
              <p:nvPr/>
            </p:nvPicPr>
            <p:blipFill rotWithShape="1">
              <a:blip r:embed="rId5"/>
              <a:srcRect t="3905" r="1409" b="5388"/>
              <a:stretch>
                <a:fillRect/>
              </a:stretch>
            </p:blipFill>
            <p:spPr>
              <a:xfrm>
                <a:off x="4899660" y="2172225"/>
                <a:ext cx="3444240" cy="2864595"/>
              </a:xfrm>
              <a:prstGeom prst="rect">
                <a:avLst/>
              </a:prstGeom>
              <a:ln w="28575">
                <a:solidFill>
                  <a:srgbClr val="D22B2C"/>
                </a:solidFill>
              </a:ln>
            </p:spPr>
          </p:pic>
        </p:grpSp>
        <p:sp>
          <p:nvSpPr>
            <p:cNvPr id="12" name="Retângulo 11"/>
            <p:cNvSpPr/>
            <p:nvPr/>
          </p:nvSpPr>
          <p:spPr>
            <a:xfrm>
              <a:off x="5586121" y="2420888"/>
              <a:ext cx="5328592" cy="3754874"/>
            </a:xfrm>
            <a:prstGeom prst="rect">
              <a:avLst/>
            </a:prstGeom>
            <a:solidFill>
              <a:srgbClr val="F40342">
                <a:alpha val="63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https://cec-claro.my.site.com/comunidadecomercial/s/article/MK1-AT1-ATENDIMENTO-CONDOMINIO-ALTO-VALOR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6312024" y="2420888"/>
              <a:ext cx="3740419" cy="50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MK1 – AT1</a:t>
              </a:r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7130" y="3029159"/>
              <a:ext cx="5015661" cy="234405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3" cstate="print"/>
          <a:srcRect l="66964" r="-634"/>
          <a:stretch>
            <a:fillRect/>
          </a:stretch>
        </p:blipFill>
        <p:spPr>
          <a:xfrm>
            <a:off x="-2287" y="557533"/>
            <a:ext cx="1895494" cy="560777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935215" y="1052736"/>
            <a:ext cx="5864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Todo registro feito na ocorrência MK1 – AT1 deve colocar # antes do preenchimento da observação para informar o assunto que está tratando.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946707" y="2224283"/>
            <a:ext cx="54281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Hashtags e textos para MK1.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Toda tratativa com o cliente deve ser seguida 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registro da MK1 obrigatoriamente! 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Toda MK1 deve conter “atendimento av” #00000000000 + texto.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Todo texto deve conter: executivo (nome + sobrenome) / Cord. (nome + sobrenome).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É de extrema importância o uso correto da “3” raiz do contato. Utilizando na forma correta conseguimos mensurar com maior clareza quais as necessidades dos nossos clientes.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34486" y="1541604"/>
            <a:ext cx="9243184" cy="47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QUE É TEXTO PADRÃO?</a:t>
            </a: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34486" y="2276872"/>
            <a:ext cx="642367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texto padrão é um orientador para suas atividades, 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 te auxilia economizar tempo quanto a necessidade 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 digitar sempre tudo.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importante de usar o texto padrão é quanto a sua personalização.​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Sempre é necessário citar algum detalhe do que foi tratado com o cliente, bem como nome, telefone, detalhes do assunto para enriquecer o texto, dando particularidade ao mesmo.</a:t>
            </a:r>
          </a:p>
        </p:txBody>
      </p:sp>
      <p:pic>
        <p:nvPicPr>
          <p:cNvPr id="4" name="Gráfico 3"/>
          <p:cNvPicPr>
            <a:picLocks noChangeAspect="1"/>
          </p:cNvPicPr>
          <p:nvPr/>
        </p:nvPicPr>
        <p:blipFill rotWithShape="1">
          <a:blip r:embed="rId3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17" name="Agrupar 16"/>
          <p:cNvGrpSpPr/>
          <p:nvPr/>
        </p:nvGrpSpPr>
        <p:grpSpPr>
          <a:xfrm>
            <a:off x="7996418" y="2031031"/>
            <a:ext cx="2972311" cy="3302679"/>
            <a:chOff x="8267060" y="2288236"/>
            <a:chExt cx="2972311" cy="3302679"/>
          </a:xfrm>
        </p:grpSpPr>
        <p:sp>
          <p:nvSpPr>
            <p:cNvPr id="13" name="Retângulo 12"/>
            <p:cNvSpPr/>
            <p:nvPr/>
          </p:nvSpPr>
          <p:spPr>
            <a:xfrm>
              <a:off x="8267060" y="2288236"/>
              <a:ext cx="1921946" cy="3302679"/>
            </a:xfrm>
            <a:prstGeom prst="rect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6B540E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Gráfico 2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8787" y="2289772"/>
              <a:ext cx="2970584" cy="327732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C1CA8-D909-9224-24A4-74F262ABD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2BFE12E9-FD2E-1ECE-172E-C6D6DBF30C0C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B650F4B-29D2-A677-46A0-B14907BA0AD4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2715871D-25B7-13F4-0CB6-C47D4271C7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8966" b="-2460"/>
          <a:stretch/>
        </p:blipFill>
        <p:spPr>
          <a:xfrm>
            <a:off x="5763111" y="533400"/>
            <a:ext cx="4653369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A5BBBC01-9785-C98A-42E1-3A89327EAB1A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7625EDFD-CAE7-63CB-065F-7A5E300EE83B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85A4C7B-F6FF-EBCC-21BE-0AE6B01CFAF2}"/>
              </a:ext>
            </a:extLst>
          </p:cNvPr>
          <p:cNvSpPr txBox="1"/>
          <p:nvPr/>
        </p:nvSpPr>
        <p:spPr>
          <a:xfrm>
            <a:off x="2698782" y="1812471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 e URA/POP UP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MK1 – AT1 e Texto Padrão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Hashtags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Cadastro 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Cortesia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76FB203-DDE4-8B5F-2764-01E1A40105CC}"/>
              </a:ext>
            </a:extLst>
          </p:cNvPr>
          <p:cNvSpPr/>
          <p:nvPr/>
        </p:nvSpPr>
        <p:spPr>
          <a:xfrm>
            <a:off x="3936569" y="3655478"/>
            <a:ext cx="1813218" cy="37408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pt-BR" b="1" dirty="0">
                <a:solidFill>
                  <a:prstClr val="white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Hashtags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121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" grpId="0" uiExpand="1" build="p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/>
          <p:nvPr/>
        </p:nvSpPr>
        <p:spPr>
          <a:xfrm rot="5400000">
            <a:off x="4389520" y="3110010"/>
            <a:ext cx="64847" cy="176801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Imagem 17" descr="Padrão do plano de fundo, Círculo&#10;&#10;Descrição gerada automaticamente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431666" y="3187477"/>
            <a:ext cx="678813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lang="pt-BR" sz="2800">
              <a:solidFill>
                <a:schemeClr val="bg1"/>
              </a:solidFill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/>
          <p:nvPr/>
        </p:nvSpPr>
        <p:spPr>
          <a:xfrm rot="5400000">
            <a:off x="5435416" y="3801552"/>
            <a:ext cx="64847" cy="176801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Imagem 17" descr="Padrão do plano de fundo, Círculo&#10;&#10;Descrição gerada automaticamente"/>
          <p:cNvPicPr>
            <a:picLocks noChangeAspect="1"/>
          </p:cNvPicPr>
          <p:nvPr/>
        </p:nvPicPr>
        <p:blipFill rotWithShape="1">
          <a:blip r:embed="rId3" cstate="print"/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4" name="CaixaDeTexto 1"/>
          <p:cNvSpPr txBox="1"/>
          <p:nvPr/>
        </p:nvSpPr>
        <p:spPr>
          <a:xfrm>
            <a:off x="3193511" y="2916233"/>
            <a:ext cx="3322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HASHTAGS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503712" y="3501008"/>
            <a:ext cx="3012745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Vamos entender as hashtags?</a:t>
            </a:r>
          </a:p>
        </p:txBody>
      </p:sp>
      <p:pic>
        <p:nvPicPr>
          <p:cNvPr id="17" name="Imagem 10" descr="Desenho de uma mulher&#10;&#10;Descrição gerada automaticamen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883" y="2036250"/>
            <a:ext cx="5449613" cy="3731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8EFA0-7A0D-9837-B15A-CB6B91395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293A5F47-F392-8101-3020-7DFFB4EFFF51}"/>
              </a:ext>
            </a:extLst>
          </p:cNvPr>
          <p:cNvSpPr txBox="1"/>
          <p:nvPr/>
        </p:nvSpPr>
        <p:spPr>
          <a:xfrm>
            <a:off x="934487" y="1666839"/>
            <a:ext cx="7374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QUE SERVEM ESTES DESTAQUES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8CB2E90-BB23-A89B-3D3E-AB554FA16D79}"/>
              </a:ext>
            </a:extLst>
          </p:cNvPr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HASHTAGS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B95B897-2B8F-8DBB-BFDC-B269BA9E5568}"/>
              </a:ext>
            </a:extLst>
          </p:cNvPr>
          <p:cNvSpPr txBox="1"/>
          <p:nvPr/>
        </p:nvSpPr>
        <p:spPr>
          <a:xfrm>
            <a:off x="921159" y="2500692"/>
            <a:ext cx="61749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000" dirty="0">
                <a:solidFill>
                  <a:schemeClr val="bg1"/>
                </a:solidFill>
              </a:rPr>
              <a:t>Hashtag é como classificamos o tema principal da solicitação.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Ela é responsável pela coleta informações, </a:t>
            </a:r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ferramenta de volumetria</a:t>
            </a:r>
            <a:endParaRPr lang="pt-BR" sz="2000" dirty="0">
              <a:solidFill>
                <a:schemeClr val="bg1"/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26BA2A7-FE7D-0F64-96F6-979DF2549F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pic>
        <p:nvPicPr>
          <p:cNvPr id="5" name="Imagem 5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96004FA4-AA9E-2D3C-D7F7-F77DE948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2" y="2160040"/>
            <a:ext cx="3118376" cy="310472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BE9D345-A03E-FAD5-FA2E-F4B468734254}"/>
              </a:ext>
            </a:extLst>
          </p:cNvPr>
          <p:cNvSpPr txBox="1"/>
          <p:nvPr/>
        </p:nvSpPr>
        <p:spPr bwMode="auto">
          <a:xfrm>
            <a:off x="1012439" y="3933056"/>
            <a:ext cx="4579505" cy="1191530"/>
          </a:xfrm>
          <a:prstGeom prst="rect">
            <a:avLst/>
          </a:prstGeom>
          <a:gradFill flip="none" rotWithShape="1">
            <a:gsLst>
              <a:gs pos="0">
                <a:srgbClr val="A27E0F">
                  <a:shade val="30000"/>
                  <a:satMod val="115000"/>
                </a:srgbClr>
              </a:gs>
              <a:gs pos="50000">
                <a:srgbClr val="A27E0F">
                  <a:shade val="67500"/>
                  <a:satMod val="115000"/>
                </a:srgbClr>
              </a:gs>
              <a:gs pos="100000">
                <a:srgbClr val="A27E0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158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CaixaDeTexto 3">
            <a:extLst>
              <a:ext uri="{FF2B5EF4-FFF2-40B4-BE49-F238E27FC236}">
                <a16:creationId xmlns:a16="http://schemas.microsoft.com/office/drawing/2014/main" id="{472F4FD6-8215-9587-B716-73313AA91725}"/>
              </a:ext>
            </a:extLst>
          </p:cNvPr>
          <p:cNvSpPr txBox="1"/>
          <p:nvPr/>
        </p:nvSpPr>
        <p:spPr>
          <a:xfrm>
            <a:off x="2244502" y="4031151"/>
            <a:ext cx="32754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Em nossa atividade, as #’s servem para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extração dos índices de atendimento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077072"/>
            <a:ext cx="913218" cy="9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uild="p"/>
      <p:bldP spid="15" grpId="0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3" cstate="print"/>
          <a:srcRect l="66964" r="-634"/>
          <a:stretch>
            <a:fillRect/>
          </a:stretch>
        </p:blipFill>
        <p:spPr>
          <a:xfrm>
            <a:off x="-2287" y="557533"/>
            <a:ext cx="1895494" cy="560777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ixaDeTexto 1"/>
          <p:cNvSpPr txBox="1"/>
          <p:nvPr/>
        </p:nvSpPr>
        <p:spPr>
          <a:xfrm>
            <a:off x="5828874" y="1916832"/>
            <a:ext cx="5189853" cy="31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82C2D"/>
              </a:buClr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É de extrema importância também, sua atenção quanto </a:t>
            </a:r>
            <a:b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uso da “#” motivo do contato.</a:t>
            </a:r>
            <a:b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82C2D"/>
              </a:buClr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Utilizando da forma correta, conseguimos mensurar com maior clareza qual as maiores necessidades dos nossos clientes.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34487" y="1666839"/>
            <a:ext cx="7374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TODOS OS TEXTOS DEVEM CONTER: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66375" y="2433426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94320" y="3041535"/>
            <a:ext cx="3447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AV”...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963840" y="3797014"/>
            <a:ext cx="50207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...#XXXXX + TEXTO DESCRITIVO.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994320" y="4594241"/>
            <a:ext cx="48540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EXECUTIVO NOME+SOBRENOME* / COORD. NOME+SOBRENOME*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6096000" y="2061534"/>
            <a:ext cx="5843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6586650" y="5730431"/>
            <a:ext cx="4854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pt-BR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*Sempre utilizar nomes das assinaturas de e-mail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6314282" y="2515391"/>
            <a:ext cx="5398771" cy="1397671"/>
            <a:chOff x="6314282" y="2515391"/>
            <a:chExt cx="5398771" cy="1397671"/>
          </a:xfrm>
        </p:grpSpPr>
        <p:sp>
          <p:nvSpPr>
            <p:cNvPr id="4" name="Retângulo 3"/>
            <p:cNvSpPr/>
            <p:nvPr/>
          </p:nvSpPr>
          <p:spPr>
            <a:xfrm>
              <a:off x="6314282" y="2515391"/>
              <a:ext cx="5398771" cy="1397671"/>
            </a:xfrm>
            <a:prstGeom prst="rect">
              <a:avLst/>
            </a:prstGeom>
            <a:solidFill>
              <a:srgbClr val="BD920E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6495160" y="2699973"/>
              <a:ext cx="503701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ts val="1200"/>
                </a:spcBef>
                <a:defRPr/>
              </a:pPr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“ATENDIMENTO AV” #TECNICO DE 1 PO NA DATA DE HOJE AGENDADO VISITA PARA RETIRADA DE EQUIPAMENTO NO DIA XX/XX/XXX. EXECUTIVO (A) MARIA SILVA / COORD. JOÃO OLIVEIRA. </a:t>
              </a:r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6314282" y="4085774"/>
            <a:ext cx="5398771" cy="1559653"/>
            <a:chOff x="6314282" y="4085774"/>
            <a:chExt cx="5398771" cy="1559653"/>
          </a:xfrm>
        </p:grpSpPr>
        <p:sp>
          <p:nvSpPr>
            <p:cNvPr id="21" name="Retângulo 20"/>
            <p:cNvSpPr/>
            <p:nvPr/>
          </p:nvSpPr>
          <p:spPr>
            <a:xfrm>
              <a:off x="6314282" y="4085774"/>
              <a:ext cx="5398771" cy="1559653"/>
            </a:xfrm>
            <a:prstGeom prst="rect">
              <a:avLst/>
            </a:prstGeom>
            <a:solidFill>
              <a:srgbClr val="BD920E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tângulo 2"/>
            <p:cNvSpPr/>
            <p:nvPr/>
          </p:nvSpPr>
          <p:spPr>
            <a:xfrm>
              <a:off x="6541136" y="4170778"/>
              <a:ext cx="489924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ts val="1200"/>
                </a:spcBef>
                <a:defRPr/>
              </a:pPr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“ATENDIMENTO AV” #TROCADEPACOTE CLIENTE ACEITOU PROPOSTA DE UP GRADE, NO PRODUTO XXXXXXX, VALOR DE </a:t>
              </a:r>
              <a:r>
                <a:rPr lang="pt-BR" sz="16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</a:t>
              </a:r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$ XX.XX POR XX MESES, CADASTRADO NA DATA DE HOJE. EXECUTIVO(A) MARIA SILVA / COORD. JOÃO OLIVEIRA.</a:t>
              </a:r>
            </a:p>
          </p:txBody>
        </p:sp>
      </p:grpSp>
      <p:sp>
        <p:nvSpPr>
          <p:cNvPr id="23" name="Retângulo 22"/>
          <p:cNvSpPr/>
          <p:nvPr/>
        </p:nvSpPr>
        <p:spPr>
          <a:xfrm rot="5400000">
            <a:off x="66375" y="3190665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 rot="5400000">
            <a:off x="66375" y="3990766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6" grpId="0"/>
      <p:bldP spid="17" grpId="0"/>
      <p:bldP spid="18" grpId="0"/>
      <p:bldP spid="19" grpId="0"/>
      <p:bldP spid="20" grpId="0" build="p"/>
      <p:bldP spid="23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áfico 6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34487" y="1666839"/>
            <a:ext cx="2361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#CADASTRO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839236" y="3014020"/>
            <a:ext cx="7543180" cy="2177141"/>
            <a:chOff x="839236" y="3014020"/>
            <a:chExt cx="7543180" cy="2177141"/>
          </a:xfrm>
        </p:grpSpPr>
        <p:sp>
          <p:nvSpPr>
            <p:cNvPr id="13" name="Retângulo 12"/>
            <p:cNvSpPr/>
            <p:nvPr/>
          </p:nvSpPr>
          <p:spPr>
            <a:xfrm>
              <a:off x="839236" y="3014020"/>
              <a:ext cx="7390779" cy="2177141"/>
            </a:xfrm>
            <a:prstGeom prst="rect">
              <a:avLst/>
            </a:prstGeom>
            <a:solidFill>
              <a:srgbClr val="F40342">
                <a:alpha val="633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4" name="CaixaDeTexto 4"/>
            <p:cNvSpPr txBox="1"/>
            <p:nvPr/>
          </p:nvSpPr>
          <p:spPr>
            <a:xfrm>
              <a:off x="991637" y="3363926"/>
              <a:ext cx="7390779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defRPr/>
              </a:pPr>
              <a:r>
                <a:rPr lang="pt-BR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qual momento usar?</a:t>
              </a:r>
            </a:p>
            <a:p>
              <a:pPr lvl="0">
                <a:spcBef>
                  <a:spcPts val="1200"/>
                </a:spcBef>
                <a:defRPr/>
              </a:pPr>
              <a:r>
                <a:rPr lang="pt-BR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toda atualização cadastral no contrato do cliente, seja alteração de titularidade, mudança de endereço, inserção de dados ou mesmo confirmação do que já existe no cadastro. </a:t>
              </a:r>
            </a:p>
          </p:txBody>
        </p:sp>
      </p:grpSp>
      <p:pic>
        <p:nvPicPr>
          <p:cNvPr id="15" name="Imagem 24" descr="Ícone&#10;&#10;Descrição gerada automaticamen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972" y="2889504"/>
            <a:ext cx="2743200" cy="2675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934487" y="2135713"/>
            <a:ext cx="4628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-28875" y="2257642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63840" y="2787651"/>
            <a:ext cx="7971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#cadastro cliente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solicita mudança de endereço de rua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rua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Realizada alteração na data de hoje. Executivo(a) Maria da Silva / coordenador José de Oliveira.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63840" y="4007579"/>
            <a:ext cx="7761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#cadastro inclusão do número de telefone (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xxxx-xxxx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Executivo(a) Maria da Silva / coordenador José de Oliveira.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94320" y="4979635"/>
            <a:ext cx="75781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#cadastro alteração de cadastro de conta para débito da fatura, de banco Itaú para Bradesco, mesma titularidade. Executivo(a) Maria da Silva / coordenador José de Oliveira.</a:t>
            </a:r>
          </a:p>
        </p:txBody>
      </p:sp>
      <p:sp>
        <p:nvSpPr>
          <p:cNvPr id="16" name="Retângulo 15"/>
          <p:cNvSpPr/>
          <p:nvPr/>
        </p:nvSpPr>
        <p:spPr>
          <a:xfrm rot="5400000">
            <a:off x="-28875" y="3401230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 rot="5400000">
            <a:off x="-28875" y="4376160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Gráfico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934487" y="1666839"/>
            <a:ext cx="2361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#CADASTRO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Imagem 24" descr="Ícone&#10;&#10;Descrição gerada automaticamen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972" y="2641533"/>
            <a:ext cx="2743200" cy="2675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1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áfico 6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#CANCELAMENTO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839236" y="3376245"/>
            <a:ext cx="7543180" cy="1481317"/>
            <a:chOff x="839236" y="3376245"/>
            <a:chExt cx="7543180" cy="1481317"/>
          </a:xfrm>
        </p:grpSpPr>
        <p:sp>
          <p:nvSpPr>
            <p:cNvPr id="17" name="Retângulo 16"/>
            <p:cNvSpPr/>
            <p:nvPr/>
          </p:nvSpPr>
          <p:spPr>
            <a:xfrm>
              <a:off x="839236" y="3376245"/>
              <a:ext cx="7390779" cy="1481317"/>
            </a:xfrm>
            <a:prstGeom prst="rect">
              <a:avLst/>
            </a:prstGeom>
            <a:solidFill>
              <a:srgbClr val="BD920E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8" name="CaixaDeTexto 4"/>
            <p:cNvSpPr txBox="1"/>
            <p:nvPr/>
          </p:nvSpPr>
          <p:spPr>
            <a:xfrm>
              <a:off x="991637" y="3662356"/>
              <a:ext cx="739077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defRPr/>
              </a:pPr>
              <a:r>
                <a:rPr lang="pt-BR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qual momento usar?</a:t>
              </a:r>
            </a:p>
            <a:p>
              <a:r>
                <a:rPr lang="pt-BR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todos assuntos de cancelamento de produtos. </a:t>
              </a: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8822447" y="2793990"/>
            <a:ext cx="2528986" cy="2475871"/>
            <a:chOff x="9146128" y="2800733"/>
            <a:chExt cx="2528986" cy="2475871"/>
          </a:xfrm>
        </p:grpSpPr>
        <p:sp>
          <p:nvSpPr>
            <p:cNvPr id="20" name="Oval 24"/>
            <p:cNvSpPr/>
            <p:nvPr/>
          </p:nvSpPr>
          <p:spPr>
            <a:xfrm>
              <a:off x="9165861" y="2846592"/>
              <a:ext cx="2509253" cy="2430012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6" name="Oval 19"/>
            <p:cNvSpPr/>
            <p:nvPr/>
          </p:nvSpPr>
          <p:spPr>
            <a:xfrm>
              <a:off x="9146128" y="2800733"/>
              <a:ext cx="2423517" cy="2423517"/>
            </a:xfrm>
            <a:prstGeom prst="ellipse">
              <a:avLst/>
            </a:prstGeom>
            <a:noFill/>
            <a:ln w="92075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cxnSp>
          <p:nvCxnSpPr>
            <p:cNvPr id="8" name="Conector Reto 2"/>
            <p:cNvCxnSpPr/>
            <p:nvPr/>
          </p:nvCxnSpPr>
          <p:spPr>
            <a:xfrm>
              <a:off x="9985160" y="3639234"/>
              <a:ext cx="747375" cy="747375"/>
            </a:xfrm>
            <a:prstGeom prst="line">
              <a:avLst/>
            </a:prstGeom>
            <a:ln w="203200" cap="rnd">
              <a:solidFill>
                <a:srgbClr val="F40342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22"/>
            <p:cNvCxnSpPr/>
            <p:nvPr/>
          </p:nvCxnSpPr>
          <p:spPr>
            <a:xfrm flipH="1">
              <a:off x="9984854" y="3639234"/>
              <a:ext cx="715003" cy="747375"/>
            </a:xfrm>
            <a:prstGeom prst="line">
              <a:avLst/>
            </a:prstGeom>
            <a:ln w="203200" cap="rnd">
              <a:solidFill>
                <a:srgbClr val="F40342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34487" y="2104716"/>
            <a:ext cx="4628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-28875" y="2226645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63840" y="2756654"/>
            <a:ext cx="6892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#cancelamento de 1 PA no quarto. Executivo(a) Maria da Silva / coordenador José de Oliveira.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63840" y="3754158"/>
            <a:ext cx="77610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#cancelamento de linha residencial, por motivos de contenção de custos devido pandemia. Executivo(a) Maria da Silva / coordenador José de Oliveira.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94320" y="4948638"/>
            <a:ext cx="75781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#cancelamento de contrato por motivo de mudança de endereço, área não cabeada para atender ao cliente. Executivo(a) Maria da Silva / coordenador José de Oliveira.</a:t>
            </a:r>
          </a:p>
        </p:txBody>
      </p:sp>
      <p:sp>
        <p:nvSpPr>
          <p:cNvPr id="16" name="Retângulo 15"/>
          <p:cNvSpPr/>
          <p:nvPr/>
        </p:nvSpPr>
        <p:spPr>
          <a:xfrm rot="5400000">
            <a:off x="-28875" y="3147809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 rot="5400000">
            <a:off x="-28875" y="4345163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#CANCELAMENTO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8822447" y="2793990"/>
            <a:ext cx="2528986" cy="2475871"/>
            <a:chOff x="9146128" y="2800733"/>
            <a:chExt cx="2528986" cy="2475871"/>
          </a:xfrm>
        </p:grpSpPr>
        <p:sp>
          <p:nvSpPr>
            <p:cNvPr id="5" name="Oval 24"/>
            <p:cNvSpPr/>
            <p:nvPr/>
          </p:nvSpPr>
          <p:spPr>
            <a:xfrm>
              <a:off x="9165861" y="2846592"/>
              <a:ext cx="2509253" cy="2430012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6" name="Oval 19"/>
            <p:cNvSpPr/>
            <p:nvPr/>
          </p:nvSpPr>
          <p:spPr>
            <a:xfrm>
              <a:off x="9146128" y="2800733"/>
              <a:ext cx="2423517" cy="2423517"/>
            </a:xfrm>
            <a:prstGeom prst="ellipse">
              <a:avLst/>
            </a:prstGeom>
            <a:noFill/>
            <a:ln w="92075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cxnSp>
          <p:nvCxnSpPr>
            <p:cNvPr id="7" name="Conector Reto 2"/>
            <p:cNvCxnSpPr/>
            <p:nvPr/>
          </p:nvCxnSpPr>
          <p:spPr>
            <a:xfrm>
              <a:off x="9985160" y="3639234"/>
              <a:ext cx="747375" cy="747375"/>
            </a:xfrm>
            <a:prstGeom prst="line">
              <a:avLst/>
            </a:prstGeom>
            <a:ln w="203200" cap="rnd">
              <a:solidFill>
                <a:srgbClr val="F40342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22"/>
            <p:cNvCxnSpPr/>
            <p:nvPr/>
          </p:nvCxnSpPr>
          <p:spPr>
            <a:xfrm flipH="1">
              <a:off x="9984854" y="3639234"/>
              <a:ext cx="715003" cy="747375"/>
            </a:xfrm>
            <a:prstGeom prst="line">
              <a:avLst/>
            </a:prstGeom>
            <a:ln w="203200" cap="rnd">
              <a:solidFill>
                <a:srgbClr val="F40342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Gráfico 2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1" grpId="0" animBg="1"/>
      <p:bldP spid="13" grpId="0"/>
      <p:bldP spid="14" grpId="0"/>
      <p:bldP spid="15" grpId="0"/>
      <p:bldP spid="16" grpId="0" animBg="1"/>
      <p:bldP spid="17" grpId="0" animBg="1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Gráfico 2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#FINANCEIRO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933181" y="3429265"/>
            <a:ext cx="5526396" cy="1481317"/>
            <a:chOff x="839236" y="3481457"/>
            <a:chExt cx="5526396" cy="1481317"/>
          </a:xfrm>
        </p:grpSpPr>
        <p:sp>
          <p:nvSpPr>
            <p:cNvPr id="20" name="Retângulo 19"/>
            <p:cNvSpPr/>
            <p:nvPr/>
          </p:nvSpPr>
          <p:spPr>
            <a:xfrm>
              <a:off x="839236" y="3481457"/>
              <a:ext cx="5373995" cy="1481317"/>
            </a:xfrm>
            <a:prstGeom prst="rect">
              <a:avLst/>
            </a:prstGeom>
            <a:solidFill>
              <a:srgbClr val="BD920E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1" name="CaixaDeTexto 4"/>
            <p:cNvSpPr txBox="1"/>
            <p:nvPr/>
          </p:nvSpPr>
          <p:spPr>
            <a:xfrm>
              <a:off x="991638" y="3767568"/>
              <a:ext cx="53739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defRPr/>
              </a:pPr>
              <a:r>
                <a:rPr lang="pt-BR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qual momento usar?</a:t>
              </a:r>
            </a:p>
            <a:p>
              <a:r>
                <a:rPr lang="pt-BR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todos assuntos financeiros.</a:t>
              </a: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8892651" y="2796312"/>
            <a:ext cx="2765096" cy="2695931"/>
            <a:chOff x="7958586" y="2345667"/>
            <a:chExt cx="2765096" cy="2695931"/>
          </a:xfrm>
        </p:grpSpPr>
        <p:sp>
          <p:nvSpPr>
            <p:cNvPr id="6" name="Oval 24"/>
            <p:cNvSpPr/>
            <p:nvPr/>
          </p:nvSpPr>
          <p:spPr>
            <a:xfrm>
              <a:off x="8147727" y="2474147"/>
              <a:ext cx="2509253" cy="2430012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pic>
          <p:nvPicPr>
            <p:cNvPr id="7" name="Gráfico 7"/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45786" t="6927" r="18883" b="58570"/>
            <a:stretch>
              <a:fillRect/>
            </a:stretch>
          </p:blipFill>
          <p:spPr>
            <a:xfrm>
              <a:off x="7958586" y="2345667"/>
              <a:ext cx="2765096" cy="2695931"/>
            </a:xfrm>
            <a:prstGeom prst="ellipse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34487" y="2042722"/>
            <a:ext cx="4628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-28875" y="2164651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63840" y="2694660"/>
            <a:ext cx="76086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#financeiro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contesta valor R$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xx,xx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referente fatura do mês de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sobre duplicidade de cobrança, solicita reajuste da fatura. Executivo(a) Maria da Silva / coordenador José de Oliveira.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63840" y="3929151"/>
            <a:ext cx="7761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#financeiro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solicita segunda via da fatura do mês de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Executivo(a) Maria da Silva / coordenador José de Oliveira.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94319" y="4886644"/>
            <a:ext cx="7898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#financeiro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solicita acordo de sua pendência financeira, envio de propostas e condições para quitação / parcelamento dos valores. Executivo(a) Maria da Silva / coordenador José de Oliveira.</a:t>
            </a:r>
          </a:p>
        </p:txBody>
      </p:sp>
      <p:sp>
        <p:nvSpPr>
          <p:cNvPr id="16" name="Retângulo 15"/>
          <p:cNvSpPr/>
          <p:nvPr/>
        </p:nvSpPr>
        <p:spPr>
          <a:xfrm rot="5400000">
            <a:off x="-28875" y="3322802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 rot="5400000">
            <a:off x="-28875" y="4283169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#FINANCEIRO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8892651" y="2455350"/>
            <a:ext cx="2765096" cy="2695931"/>
            <a:chOff x="7958586" y="2345667"/>
            <a:chExt cx="2765096" cy="2695931"/>
          </a:xfrm>
        </p:grpSpPr>
        <p:sp>
          <p:nvSpPr>
            <p:cNvPr id="5" name="Oval 24"/>
            <p:cNvSpPr/>
            <p:nvPr/>
          </p:nvSpPr>
          <p:spPr>
            <a:xfrm>
              <a:off x="8147727" y="2474147"/>
              <a:ext cx="2509253" cy="2430012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pic>
          <p:nvPicPr>
            <p:cNvPr id="6" name="Gráfico 7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5786" t="6927" r="18883" b="58570"/>
            <a:stretch>
              <a:fillRect/>
            </a:stretch>
          </p:blipFill>
          <p:spPr>
            <a:xfrm>
              <a:off x="7958586" y="2345667"/>
              <a:ext cx="2765096" cy="2695931"/>
            </a:xfrm>
            <a:prstGeom prst="ellipse">
              <a:avLst/>
            </a:prstGeom>
          </p:spPr>
        </p:pic>
      </p:grpSp>
      <p:pic>
        <p:nvPicPr>
          <p:cNvPr id="9" name="Gráfico 8"/>
          <p:cNvPicPr>
            <a:picLocks noChangeAspect="1"/>
          </p:cNvPicPr>
          <p:nvPr/>
        </p:nvPicPr>
        <p:blipFill rotWithShape="1">
          <a:blip r:embed="rId5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1" grpId="0" animBg="1"/>
      <p:bldP spid="13" grpId="0"/>
      <p:bldP spid="14" grpId="0"/>
      <p:bldP spid="15" grpId="0"/>
      <p:bldP spid="16" grpId="0" animBg="1"/>
      <p:bldP spid="17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3988" y="908720"/>
            <a:ext cx="10044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Vamos entender como funciona o Fluxo de atendimento do Cliente:</a:t>
            </a:r>
          </a:p>
        </p:txBody>
      </p:sp>
      <p:cxnSp>
        <p:nvCxnSpPr>
          <p:cNvPr id="31" name="Conector de Seta Reta 30"/>
          <p:cNvCxnSpPr/>
          <p:nvPr/>
        </p:nvCxnSpPr>
        <p:spPr>
          <a:xfrm>
            <a:off x="2267221" y="2184017"/>
            <a:ext cx="443639" cy="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>
            <a:off x="2312016" y="3763041"/>
            <a:ext cx="1739061" cy="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de Seta Reta 51"/>
          <p:cNvCxnSpPr/>
          <p:nvPr/>
        </p:nvCxnSpPr>
        <p:spPr>
          <a:xfrm>
            <a:off x="6591453" y="3763041"/>
            <a:ext cx="500304" cy="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de Seta Reta 53"/>
          <p:cNvCxnSpPr/>
          <p:nvPr/>
        </p:nvCxnSpPr>
        <p:spPr>
          <a:xfrm>
            <a:off x="9107981" y="3763041"/>
            <a:ext cx="591645" cy="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de Seta Reta 98"/>
          <p:cNvCxnSpPr/>
          <p:nvPr/>
        </p:nvCxnSpPr>
        <p:spPr>
          <a:xfrm>
            <a:off x="5435573" y="2942707"/>
            <a:ext cx="0" cy="37133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de Seta Reta 100"/>
          <p:cNvCxnSpPr/>
          <p:nvPr/>
        </p:nvCxnSpPr>
        <p:spPr>
          <a:xfrm>
            <a:off x="5435573" y="4400379"/>
            <a:ext cx="0" cy="493801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de Seta Reta 105"/>
          <p:cNvCxnSpPr/>
          <p:nvPr/>
        </p:nvCxnSpPr>
        <p:spPr>
          <a:xfrm flipV="1">
            <a:off x="2368605" y="4166362"/>
            <a:ext cx="1682472" cy="139433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áfico 4"/>
          <p:cNvPicPr>
            <a:picLocks noChangeAspect="1"/>
          </p:cNvPicPr>
          <p:nvPr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39416" y="3040756"/>
            <a:ext cx="1749558" cy="1540372"/>
            <a:chOff x="923779" y="3040756"/>
            <a:chExt cx="1749558" cy="1540372"/>
          </a:xfrm>
        </p:grpSpPr>
        <p:grpSp>
          <p:nvGrpSpPr>
            <p:cNvPr id="111" name="Agrupar 110"/>
            <p:cNvGrpSpPr/>
            <p:nvPr/>
          </p:nvGrpSpPr>
          <p:grpSpPr>
            <a:xfrm>
              <a:off x="923779" y="3040756"/>
              <a:ext cx="1749558" cy="1540372"/>
              <a:chOff x="367665" y="3693665"/>
              <a:chExt cx="1749558" cy="1540372"/>
            </a:xfrm>
          </p:grpSpPr>
          <p:sp>
            <p:nvSpPr>
              <p:cNvPr id="33" name="CaixaDeTexto 32"/>
              <p:cNvSpPr txBox="1"/>
              <p:nvPr/>
            </p:nvSpPr>
            <p:spPr>
              <a:xfrm>
                <a:off x="367665" y="4495373"/>
                <a:ext cx="1749558" cy="73866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(Clientes que ligam na Central)</a:t>
                </a:r>
              </a:p>
            </p:txBody>
          </p:sp>
          <p:pic>
            <p:nvPicPr>
              <p:cNvPr id="36" name="Gráfico 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32640" t="22476" r="30768" b="44241"/>
              <a:stretch>
                <a:fillRect/>
              </a:stretch>
            </p:blipFill>
            <p:spPr>
              <a:xfrm>
                <a:off x="847114" y="3693665"/>
                <a:ext cx="844629" cy="768235"/>
              </a:xfrm>
              <a:prstGeom prst="rect">
                <a:avLst/>
              </a:prstGeom>
            </p:spPr>
          </p:pic>
        </p:grpSp>
        <p:sp>
          <p:nvSpPr>
            <p:cNvPr id="65" name="Retângulo 6"/>
            <p:cNvSpPr/>
            <p:nvPr/>
          </p:nvSpPr>
          <p:spPr>
            <a:xfrm>
              <a:off x="1380241" y="3832844"/>
              <a:ext cx="827646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/>
                  <a:cs typeface="Segoe UI" panose="020B0502040204020203"/>
                </a:rPr>
                <a:t>LEAD</a:t>
              </a:r>
              <a:endParaRPr lang="pt-BR" sz="1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43285" y="1484784"/>
            <a:ext cx="1216674" cy="1382411"/>
            <a:chOff x="2927648" y="1484784"/>
            <a:chExt cx="1216674" cy="1382411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648" y="1484784"/>
              <a:ext cx="1216674" cy="1216674"/>
            </a:xfrm>
            <a:prstGeom prst="rect">
              <a:avLst/>
            </a:prstGeom>
          </p:spPr>
        </p:pic>
        <p:sp>
          <p:nvSpPr>
            <p:cNvPr id="67" name="Retângulo 6"/>
            <p:cNvSpPr/>
            <p:nvPr/>
          </p:nvSpPr>
          <p:spPr>
            <a:xfrm>
              <a:off x="2985520" y="2629853"/>
              <a:ext cx="1079378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PLANTÃO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696084" y="1805619"/>
            <a:ext cx="1079378" cy="1051132"/>
            <a:chOff x="6780447" y="1805619"/>
            <a:chExt cx="1079378" cy="1051132"/>
          </a:xfrm>
        </p:grpSpPr>
        <p:pic>
          <p:nvPicPr>
            <p:cNvPr id="28" name="Gráfico 27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25272" y="1805619"/>
              <a:ext cx="989728" cy="606382"/>
            </a:xfrm>
            <a:prstGeom prst="rect">
              <a:avLst/>
            </a:prstGeom>
          </p:spPr>
        </p:pic>
        <p:sp>
          <p:nvSpPr>
            <p:cNvPr id="72" name="Retângulo 6"/>
            <p:cNvSpPr/>
            <p:nvPr/>
          </p:nvSpPr>
          <p:spPr>
            <a:xfrm>
              <a:off x="6780447" y="2619409"/>
              <a:ext cx="1079378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ELEMÍDIA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612037" y="3364811"/>
            <a:ext cx="1800780" cy="950250"/>
            <a:chOff x="9696400" y="3364811"/>
            <a:chExt cx="1800780" cy="950250"/>
          </a:xfrm>
        </p:grpSpPr>
        <p:pic>
          <p:nvPicPr>
            <p:cNvPr id="50" name="Gráfico 4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14274" t="22795" r="12035" b="41481"/>
            <a:stretch>
              <a:fillRect/>
            </a:stretch>
          </p:blipFill>
          <p:spPr>
            <a:xfrm>
              <a:off x="9990981" y="3364811"/>
              <a:ext cx="1211618" cy="587370"/>
            </a:xfrm>
            <a:prstGeom prst="rect">
              <a:avLst/>
            </a:prstGeom>
          </p:spPr>
        </p:pic>
        <p:sp>
          <p:nvSpPr>
            <p:cNvPr id="73" name="Retângulo 6"/>
            <p:cNvSpPr/>
            <p:nvPr/>
          </p:nvSpPr>
          <p:spPr>
            <a:xfrm>
              <a:off x="9696400" y="4077719"/>
              <a:ext cx="1800780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/>
                  <a:cs typeface="Segoe UI" panose="020B0502040204020203"/>
                </a:rPr>
                <a:t>PESQUISA DE NPS</a:t>
              </a:r>
              <a:endParaRPr lang="pt-BR" sz="14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285409" y="4693064"/>
            <a:ext cx="1734339" cy="1376099"/>
            <a:chOff x="5369772" y="4693064"/>
            <a:chExt cx="1734339" cy="13760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4769" y="4693064"/>
              <a:ext cx="824346" cy="824346"/>
            </a:xfrm>
            <a:prstGeom prst="rect">
              <a:avLst/>
            </a:prstGeom>
          </p:spPr>
        </p:pic>
        <p:sp>
          <p:nvSpPr>
            <p:cNvPr id="75" name="Retângulo 6"/>
            <p:cNvSpPr/>
            <p:nvPr/>
          </p:nvSpPr>
          <p:spPr>
            <a:xfrm>
              <a:off x="5369772" y="5563834"/>
              <a:ext cx="1734339" cy="505329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RENTABILIZAÇÃO DA BASE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39429" y="3178805"/>
            <a:ext cx="1267004" cy="1106228"/>
            <a:chOff x="4223792" y="3178805"/>
            <a:chExt cx="1267004" cy="1106228"/>
          </a:xfrm>
        </p:grpSpPr>
        <p:sp>
          <p:nvSpPr>
            <p:cNvPr id="69" name="Retângulo 6"/>
            <p:cNvSpPr/>
            <p:nvPr/>
          </p:nvSpPr>
          <p:spPr>
            <a:xfrm>
              <a:off x="4223792" y="4047691"/>
              <a:ext cx="1267004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EXECUTIVO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179" y="3178805"/>
              <a:ext cx="772709" cy="772709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3995413" y="4587480"/>
            <a:ext cx="1080120" cy="1439932"/>
            <a:chOff x="4079776" y="4587480"/>
            <a:chExt cx="1080120" cy="1439932"/>
          </a:xfrm>
        </p:grpSpPr>
        <p:sp>
          <p:nvSpPr>
            <p:cNvPr id="74" name="Retângulo 6"/>
            <p:cNvSpPr/>
            <p:nvPr/>
          </p:nvSpPr>
          <p:spPr>
            <a:xfrm>
              <a:off x="4079776" y="5563834"/>
              <a:ext cx="967433" cy="463578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 FELIZ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324" y="4587480"/>
              <a:ext cx="924572" cy="924572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6977871" y="3071506"/>
            <a:ext cx="2283565" cy="1510895"/>
            <a:chOff x="7062234" y="3071506"/>
            <a:chExt cx="2283565" cy="1510895"/>
          </a:xfrm>
        </p:grpSpPr>
        <p:sp>
          <p:nvSpPr>
            <p:cNvPr id="71" name="Retângulo 6"/>
            <p:cNvSpPr/>
            <p:nvPr/>
          </p:nvSpPr>
          <p:spPr>
            <a:xfrm>
              <a:off x="7062234" y="4077072"/>
              <a:ext cx="2283565" cy="505329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REGISTRO DA OCORRÊNCIA MK1-AT1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235" y="3071506"/>
              <a:ext cx="973184" cy="973184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5579589" y="3189685"/>
            <a:ext cx="993581" cy="1104893"/>
            <a:chOff x="5663952" y="3189685"/>
            <a:chExt cx="993581" cy="1104893"/>
          </a:xfrm>
        </p:grpSpPr>
        <p:sp>
          <p:nvSpPr>
            <p:cNvPr id="70" name="Retângulo 6"/>
            <p:cNvSpPr/>
            <p:nvPr/>
          </p:nvSpPr>
          <p:spPr>
            <a:xfrm>
              <a:off x="5663952" y="4057236"/>
              <a:ext cx="993581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962" y="3189685"/>
              <a:ext cx="760441" cy="760441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170012" y="1620479"/>
            <a:ext cx="1079378" cy="1234379"/>
            <a:chOff x="1254375" y="1620479"/>
            <a:chExt cx="1079378" cy="1234379"/>
          </a:xfrm>
        </p:grpSpPr>
        <p:sp>
          <p:nvSpPr>
            <p:cNvPr id="63" name="Retângulo 6"/>
            <p:cNvSpPr/>
            <p:nvPr/>
          </p:nvSpPr>
          <p:spPr>
            <a:xfrm>
              <a:off x="1254375" y="2617516"/>
              <a:ext cx="1079378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SÍNDICO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130" y="1620479"/>
              <a:ext cx="973184" cy="973184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4427461" y="1551281"/>
            <a:ext cx="1952044" cy="1319186"/>
            <a:chOff x="4511824" y="1551281"/>
            <a:chExt cx="1952044" cy="1319186"/>
          </a:xfrm>
        </p:grpSpPr>
        <p:sp>
          <p:nvSpPr>
            <p:cNvPr id="68" name="Retângulo 6"/>
            <p:cNvSpPr/>
            <p:nvPr/>
          </p:nvSpPr>
          <p:spPr>
            <a:xfrm>
              <a:off x="4511824" y="2633125"/>
              <a:ext cx="1952044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WHATSAPP – Cond.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660" y="1551281"/>
              <a:ext cx="973184" cy="97318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078004" y="4658188"/>
            <a:ext cx="1189217" cy="1241575"/>
            <a:chOff x="1162367" y="4658188"/>
            <a:chExt cx="1189217" cy="1241575"/>
          </a:xfrm>
        </p:grpSpPr>
        <p:sp>
          <p:nvSpPr>
            <p:cNvPr id="66" name="Retângulo 6"/>
            <p:cNvSpPr/>
            <p:nvPr/>
          </p:nvSpPr>
          <p:spPr>
            <a:xfrm>
              <a:off x="1162367" y="5662421"/>
              <a:ext cx="1189217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MAILLING</a:t>
              </a:r>
              <a:endParaRPr lang="pt-BR" sz="1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494" y="4658188"/>
              <a:ext cx="960347" cy="96034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2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7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25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Gráfico 2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#INFORMAÇÕES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839236" y="3299923"/>
            <a:ext cx="7543180" cy="1856353"/>
            <a:chOff x="839236" y="3299923"/>
            <a:chExt cx="7543180" cy="1856353"/>
          </a:xfrm>
        </p:grpSpPr>
        <p:sp>
          <p:nvSpPr>
            <p:cNvPr id="13" name="Retângulo 12"/>
            <p:cNvSpPr/>
            <p:nvPr/>
          </p:nvSpPr>
          <p:spPr>
            <a:xfrm>
              <a:off x="839236" y="3299923"/>
              <a:ext cx="7543180" cy="1856353"/>
            </a:xfrm>
            <a:prstGeom prst="rect">
              <a:avLst/>
            </a:prstGeom>
            <a:solidFill>
              <a:srgbClr val="BD920E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4" name="CaixaDeTexto 4"/>
            <p:cNvSpPr txBox="1"/>
            <p:nvPr/>
          </p:nvSpPr>
          <p:spPr>
            <a:xfrm>
              <a:off x="991637" y="3586034"/>
              <a:ext cx="739077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defRPr/>
              </a:pPr>
              <a:r>
                <a:rPr lang="pt-BR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qual momento usar?</a:t>
              </a:r>
            </a:p>
            <a:p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dúvidas e informações gerais, toda e qualquer informação repassada ao cliente sem ação sistêmica. </a:t>
              </a:r>
            </a:p>
          </p:txBody>
        </p:sp>
      </p:grpSp>
      <p:grpSp>
        <p:nvGrpSpPr>
          <p:cNvPr id="16" name="Agrupar 15"/>
          <p:cNvGrpSpPr/>
          <p:nvPr/>
        </p:nvGrpSpPr>
        <p:grpSpPr>
          <a:xfrm>
            <a:off x="8988410" y="2723199"/>
            <a:ext cx="2610417" cy="2632899"/>
            <a:chOff x="8988410" y="2723199"/>
            <a:chExt cx="2610417" cy="2632899"/>
          </a:xfrm>
        </p:grpSpPr>
        <p:sp>
          <p:nvSpPr>
            <p:cNvPr id="6" name="Oval 24"/>
            <p:cNvSpPr/>
            <p:nvPr/>
          </p:nvSpPr>
          <p:spPr>
            <a:xfrm>
              <a:off x="9081792" y="2924792"/>
              <a:ext cx="2509253" cy="2430012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pic>
          <p:nvPicPr>
            <p:cNvPr id="15" name="Gráfico 7"/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0858" r="10989" b="21411"/>
            <a:stretch>
              <a:fillRect/>
            </a:stretch>
          </p:blipFill>
          <p:spPr>
            <a:xfrm>
              <a:off x="8988410" y="2723199"/>
              <a:ext cx="2610417" cy="263289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34487" y="2109364"/>
            <a:ext cx="4628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-28875" y="2231293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63840" y="2761302"/>
            <a:ext cx="760866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informacoes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o/a cliente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(a), deseja informações sobre o seu pacote contratado atualmente. Executivo(a) Maria da Silva / coordenador José de Oliveira.</a:t>
            </a:r>
          </a:p>
          <a:p>
            <a:pPr>
              <a:spcBef>
                <a:spcPts val="1200"/>
              </a:spcBef>
              <a:buClr>
                <a:srgbClr val="D82C2D"/>
              </a:buClr>
            </a:pP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63840" y="3853553"/>
            <a:ext cx="77610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informacoes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o/a cliente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(a), solicita informações sobre vencimento da sua fatura. Executivo(a) Maria da Silva / coordenador José de Oliveira.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94320" y="4953286"/>
            <a:ext cx="75781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informacoes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o/a cliente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(a), solicita informações de data de plantão do executivo agendado. Executivo(a) Maria da Silva / coordenador José de Oliveira.</a:t>
            </a:r>
          </a:p>
        </p:txBody>
      </p:sp>
      <p:sp>
        <p:nvSpPr>
          <p:cNvPr id="16" name="Retângulo 15"/>
          <p:cNvSpPr/>
          <p:nvPr/>
        </p:nvSpPr>
        <p:spPr>
          <a:xfrm rot="5400000">
            <a:off x="-28875" y="3247204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 rot="5400000">
            <a:off x="-28875" y="4349811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#INFORMAÇÕES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8988410" y="2723199"/>
            <a:ext cx="2610417" cy="2632899"/>
            <a:chOff x="8988410" y="2723199"/>
            <a:chExt cx="2610417" cy="2632899"/>
          </a:xfrm>
        </p:grpSpPr>
        <p:sp>
          <p:nvSpPr>
            <p:cNvPr id="5" name="Oval 24"/>
            <p:cNvSpPr/>
            <p:nvPr/>
          </p:nvSpPr>
          <p:spPr>
            <a:xfrm>
              <a:off x="9081792" y="2924792"/>
              <a:ext cx="2509253" cy="2430012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pic>
          <p:nvPicPr>
            <p:cNvPr id="6" name="Gráfico 7"/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0858" r="10989" b="21411"/>
            <a:stretch>
              <a:fillRect/>
            </a:stretch>
          </p:blipFill>
          <p:spPr>
            <a:xfrm>
              <a:off x="8988410" y="2723199"/>
              <a:ext cx="2610417" cy="263289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1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#PORTABILIDADE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839236" y="3187597"/>
            <a:ext cx="5581884" cy="1856353"/>
            <a:chOff x="839236" y="3187597"/>
            <a:chExt cx="5581884" cy="1856353"/>
          </a:xfrm>
        </p:grpSpPr>
        <p:sp>
          <p:nvSpPr>
            <p:cNvPr id="21" name="Retângulo 20"/>
            <p:cNvSpPr/>
            <p:nvPr/>
          </p:nvSpPr>
          <p:spPr>
            <a:xfrm>
              <a:off x="839236" y="3187597"/>
              <a:ext cx="5541244" cy="1856353"/>
            </a:xfrm>
            <a:prstGeom prst="rect">
              <a:avLst/>
            </a:prstGeom>
            <a:solidFill>
              <a:srgbClr val="BD920E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2" name="CaixaDeTexto 4"/>
            <p:cNvSpPr txBox="1"/>
            <p:nvPr/>
          </p:nvSpPr>
          <p:spPr>
            <a:xfrm>
              <a:off x="1032277" y="3473708"/>
              <a:ext cx="538884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defRPr/>
              </a:pPr>
              <a:r>
                <a:rPr lang="pt-BR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qual momento usar?</a:t>
              </a:r>
            </a:p>
            <a:p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toda informação ou processo, relacionado a portabilidade. 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8567194" y="2566002"/>
            <a:ext cx="2954577" cy="2877867"/>
            <a:chOff x="8151558" y="883664"/>
            <a:chExt cx="2954577" cy="2877867"/>
          </a:xfrm>
        </p:grpSpPr>
        <p:sp>
          <p:nvSpPr>
            <p:cNvPr id="24" name="Oval 24"/>
            <p:cNvSpPr/>
            <p:nvPr/>
          </p:nvSpPr>
          <p:spPr>
            <a:xfrm>
              <a:off x="8151558" y="886194"/>
              <a:ext cx="2954577" cy="2875337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grpSp>
          <p:nvGrpSpPr>
            <p:cNvPr id="8" name="Agrupar 7"/>
            <p:cNvGrpSpPr/>
            <p:nvPr/>
          </p:nvGrpSpPr>
          <p:grpSpPr>
            <a:xfrm>
              <a:off x="8215892" y="883664"/>
              <a:ext cx="2864656" cy="2864655"/>
              <a:chOff x="10615566" y="2546209"/>
              <a:chExt cx="3240858" cy="3240857"/>
            </a:xfrm>
          </p:grpSpPr>
          <p:sp>
            <p:nvSpPr>
              <p:cNvPr id="20" name="Oval 21"/>
              <p:cNvSpPr/>
              <p:nvPr/>
            </p:nvSpPr>
            <p:spPr>
              <a:xfrm>
                <a:off x="10615566" y="2546209"/>
                <a:ext cx="3240858" cy="3240857"/>
              </a:xfrm>
              <a:prstGeom prst="ellipse">
                <a:avLst/>
              </a:prstGeom>
              <a:noFill/>
              <a:ln w="92075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pic>
            <p:nvPicPr>
              <p:cNvPr id="12" name="Gráfico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6133" t="7347" r="9553" b="27075"/>
              <a:stretch>
                <a:fillRect/>
              </a:stretch>
            </p:blipFill>
            <p:spPr>
              <a:xfrm>
                <a:off x="11068801" y="3271828"/>
                <a:ext cx="2341306" cy="182104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34487" y="2091076"/>
            <a:ext cx="4628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-28875" y="2213005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63840" y="2743014"/>
            <a:ext cx="77696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#portabilidade cliente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solicita portabilidade do seu número (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realizado na data de hoje no pacote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Executivo(a) Maria da Silva / coordenador José de Oliveira.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63840" y="3835265"/>
            <a:ext cx="72796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#portabilidade cliente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solicita dados da sua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portalidade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agendada para dia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Executivo(a) Maria da Silva / coordenador José de Oliveira.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94320" y="4934998"/>
            <a:ext cx="75781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#portabilidade cliente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solicito desconto de 50% quanto campanha de portabilidade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xxxxxx.Xxxx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Executivo(a) Maria da Silva / coordenador José de Oliveira.</a:t>
            </a:r>
          </a:p>
        </p:txBody>
      </p:sp>
      <p:sp>
        <p:nvSpPr>
          <p:cNvPr id="16" name="Retângulo 15"/>
          <p:cNvSpPr/>
          <p:nvPr/>
        </p:nvSpPr>
        <p:spPr>
          <a:xfrm rot="5400000">
            <a:off x="-28875" y="3228916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 rot="5400000">
            <a:off x="-28875" y="4331523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#PORTABILIDADE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8567194" y="2566002"/>
            <a:ext cx="2954577" cy="2877867"/>
            <a:chOff x="8151558" y="883664"/>
            <a:chExt cx="2954577" cy="2877867"/>
          </a:xfrm>
        </p:grpSpPr>
        <p:sp>
          <p:nvSpPr>
            <p:cNvPr id="5" name="Oval 24"/>
            <p:cNvSpPr/>
            <p:nvPr/>
          </p:nvSpPr>
          <p:spPr>
            <a:xfrm>
              <a:off x="8151558" y="886194"/>
              <a:ext cx="2954577" cy="2875337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grpSp>
          <p:nvGrpSpPr>
            <p:cNvPr id="6" name="Agrupar 5"/>
            <p:cNvGrpSpPr/>
            <p:nvPr/>
          </p:nvGrpSpPr>
          <p:grpSpPr>
            <a:xfrm>
              <a:off x="8215892" y="883664"/>
              <a:ext cx="2864656" cy="2864655"/>
              <a:chOff x="10615566" y="2546209"/>
              <a:chExt cx="3240858" cy="3240857"/>
            </a:xfrm>
          </p:grpSpPr>
          <p:sp>
            <p:nvSpPr>
              <p:cNvPr id="7" name="Oval 21"/>
              <p:cNvSpPr/>
              <p:nvPr/>
            </p:nvSpPr>
            <p:spPr>
              <a:xfrm>
                <a:off x="10615566" y="2546209"/>
                <a:ext cx="3240858" cy="3240857"/>
              </a:xfrm>
              <a:prstGeom prst="ellipse">
                <a:avLst/>
              </a:prstGeom>
              <a:noFill/>
              <a:ln w="92075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pic>
            <p:nvPicPr>
              <p:cNvPr id="8" name="Gráfico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6133" t="7347" r="9553" b="27075"/>
              <a:stretch>
                <a:fillRect/>
              </a:stretch>
            </p:blipFill>
            <p:spPr>
              <a:xfrm>
                <a:off x="11068801" y="3271828"/>
                <a:ext cx="2341306" cy="182104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1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#TECNICO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839236" y="3178738"/>
            <a:ext cx="5581884" cy="1856353"/>
            <a:chOff x="839236" y="3178738"/>
            <a:chExt cx="5581884" cy="1856353"/>
          </a:xfrm>
        </p:grpSpPr>
        <p:sp>
          <p:nvSpPr>
            <p:cNvPr id="24" name="Retângulo 23"/>
            <p:cNvSpPr/>
            <p:nvPr/>
          </p:nvSpPr>
          <p:spPr>
            <a:xfrm>
              <a:off x="839236" y="3178738"/>
              <a:ext cx="5541244" cy="1856353"/>
            </a:xfrm>
            <a:prstGeom prst="rect">
              <a:avLst/>
            </a:prstGeom>
            <a:solidFill>
              <a:srgbClr val="BD920E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6" name="CaixaDeTexto 4"/>
            <p:cNvSpPr txBox="1"/>
            <p:nvPr/>
          </p:nvSpPr>
          <p:spPr>
            <a:xfrm>
              <a:off x="1032277" y="3464849"/>
              <a:ext cx="5388843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defRPr/>
              </a:pPr>
              <a:r>
                <a:rPr lang="pt-BR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qual momento usar?</a:t>
              </a:r>
            </a:p>
            <a:p>
              <a:pPr lvl="0">
                <a:spcBef>
                  <a:spcPts val="1200"/>
                </a:spcBef>
                <a:defRPr/>
              </a:pPr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todos assuntos relacionados </a:t>
              </a:r>
              <a:b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ações técnicas.</a:t>
              </a:r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8078048" y="2408515"/>
            <a:ext cx="3136943" cy="3055145"/>
            <a:chOff x="6217581" y="488671"/>
            <a:chExt cx="3136943" cy="3055145"/>
          </a:xfrm>
        </p:grpSpPr>
        <p:sp>
          <p:nvSpPr>
            <p:cNvPr id="28" name="Oval 24"/>
            <p:cNvSpPr/>
            <p:nvPr/>
          </p:nvSpPr>
          <p:spPr>
            <a:xfrm>
              <a:off x="6231714" y="500247"/>
              <a:ext cx="3122810" cy="3043569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grpSp>
          <p:nvGrpSpPr>
            <p:cNvPr id="12" name="Agrupar 11"/>
            <p:cNvGrpSpPr/>
            <p:nvPr/>
          </p:nvGrpSpPr>
          <p:grpSpPr>
            <a:xfrm>
              <a:off x="6217581" y="488671"/>
              <a:ext cx="3042090" cy="3042090"/>
              <a:chOff x="6217581" y="488671"/>
              <a:chExt cx="3042090" cy="3042090"/>
            </a:xfrm>
          </p:grpSpPr>
          <p:sp>
            <p:nvSpPr>
              <p:cNvPr id="23" name="Oval 27"/>
              <p:cNvSpPr/>
              <p:nvPr/>
            </p:nvSpPr>
            <p:spPr>
              <a:xfrm>
                <a:off x="6217581" y="488671"/>
                <a:ext cx="3042090" cy="3042090"/>
              </a:xfrm>
              <a:prstGeom prst="ellipse">
                <a:avLst/>
              </a:prstGeom>
              <a:noFill/>
              <a:ln w="92075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pic>
            <p:nvPicPr>
              <p:cNvPr id="20" name="Gráfico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19095" t="8055" r="19095" b="28889"/>
              <a:stretch>
                <a:fillRect/>
              </a:stretch>
            </p:blipFill>
            <p:spPr>
              <a:xfrm>
                <a:off x="6571183" y="845243"/>
                <a:ext cx="2301539" cy="2347964"/>
              </a:xfrm>
              <a:prstGeom prst="rect">
                <a:avLst/>
              </a:prstGeom>
            </p:spPr>
          </p:pic>
          <p:pic>
            <p:nvPicPr>
              <p:cNvPr id="21" name="Gráfico 8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45056" t="9609" r="28938" b="59774"/>
              <a:stretch>
                <a:fillRect/>
              </a:stretch>
            </p:blipFill>
            <p:spPr>
              <a:xfrm>
                <a:off x="7291025" y="1445859"/>
                <a:ext cx="895202" cy="105394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34487" y="1978735"/>
            <a:ext cx="4628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-28875" y="1970035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63840" y="2500044"/>
            <a:ext cx="78698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#tecnico envio de hit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decoder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realizou os processos e confirma normalização. Executivo(a) Maria da Silva / coordenador José de Oliveira.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63840" y="3126344"/>
            <a:ext cx="72796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tecnico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envio de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reforco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sinal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confirma normalização. Executivo(a) Maria da Silva / coordenador José de Oliveira.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94320" y="3770305"/>
            <a:ext cx="10212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#tecnico agendado visita do executivo ao cliente para dia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medição de sinal, citando que o mesmo não alcança os quartos. Executivo(a) Maria da Silva / coordenador José de Oliveira.</a:t>
            </a:r>
          </a:p>
        </p:txBody>
      </p:sp>
      <p:sp>
        <p:nvSpPr>
          <p:cNvPr id="16" name="Retângulo 15"/>
          <p:cNvSpPr/>
          <p:nvPr/>
        </p:nvSpPr>
        <p:spPr>
          <a:xfrm rot="5400000">
            <a:off x="-28875" y="2519995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 rot="5400000">
            <a:off x="-28875" y="3166830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#TECNICO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994319" y="4462905"/>
            <a:ext cx="8511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tecnico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agendamento de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vt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dia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periodo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 tarde, agendado com a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Executivo(a) Maria da Silva / coordenador José de Oliveira.</a:t>
            </a:r>
          </a:p>
        </p:txBody>
      </p:sp>
      <p:sp>
        <p:nvSpPr>
          <p:cNvPr id="23" name="Retângulo 22"/>
          <p:cNvSpPr/>
          <p:nvPr/>
        </p:nvSpPr>
        <p:spPr>
          <a:xfrm rot="5400000">
            <a:off x="-28875" y="3859430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994319" y="5133061"/>
            <a:ext cx="8851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tecnico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contato com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confirmar visita agendada / reagendar visita. Executivo(a) Maria da Silva / coordenador José de Oliveira.</a:t>
            </a:r>
          </a:p>
        </p:txBody>
      </p:sp>
      <p:sp>
        <p:nvSpPr>
          <p:cNvPr id="29" name="Retângulo 28"/>
          <p:cNvSpPr/>
          <p:nvPr/>
        </p:nvSpPr>
        <p:spPr>
          <a:xfrm rot="5400000">
            <a:off x="-28875" y="4529586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1" grpId="0" animBg="1"/>
      <p:bldP spid="13" grpId="0"/>
      <p:bldP spid="14" grpId="0"/>
      <p:bldP spid="15" grpId="0"/>
      <p:bldP spid="16" grpId="0" animBg="1"/>
      <p:bldP spid="17" grpId="0" animBg="1"/>
      <p:bldP spid="22" grpId="0"/>
      <p:bldP spid="23" grpId="0" animBg="1"/>
      <p:bldP spid="24" grpId="0"/>
      <p:bldP spid="2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34487" y="1666839"/>
            <a:ext cx="3733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#TENTIVACONTATO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839236" y="2890296"/>
            <a:ext cx="6891832" cy="2303394"/>
            <a:chOff x="839236" y="2890296"/>
            <a:chExt cx="6891832" cy="2303394"/>
          </a:xfrm>
        </p:grpSpPr>
        <p:sp>
          <p:nvSpPr>
            <p:cNvPr id="6" name="Retângulo 5"/>
            <p:cNvSpPr/>
            <p:nvPr/>
          </p:nvSpPr>
          <p:spPr>
            <a:xfrm>
              <a:off x="839236" y="2890296"/>
              <a:ext cx="6891832" cy="2303394"/>
            </a:xfrm>
            <a:prstGeom prst="rect">
              <a:avLst/>
            </a:prstGeom>
            <a:solidFill>
              <a:srgbClr val="BD920E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4"/>
            <p:cNvSpPr txBox="1"/>
            <p:nvPr/>
          </p:nvSpPr>
          <p:spPr>
            <a:xfrm>
              <a:off x="1032277" y="3056092"/>
              <a:ext cx="6398861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defRPr/>
              </a:pPr>
              <a:r>
                <a:rPr lang="pt-BR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qual momento usar?</a:t>
              </a:r>
            </a:p>
            <a:p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tentativas de contato telefônico que não haja interação anterior com o cliente, como por exemplo tentativa de contato para tratar alarme diário. </a:t>
              </a:r>
            </a:p>
          </p:txBody>
        </p:sp>
      </p:grpSp>
      <p:pic>
        <p:nvPicPr>
          <p:cNvPr id="8" name="Imagem 8" descr="Ícone&#10;&#10;Descrição gerada automaticamen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010" y="3083840"/>
            <a:ext cx="2743200" cy="2234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34487" y="2253055"/>
            <a:ext cx="4628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-28875" y="2244355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63840" y="2774364"/>
            <a:ext cx="64260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AV”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tentativacontato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1ª tentativa de contato no telefone (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)99999-9999, devido tratativa de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/ alarme. Executivo(a) Maria da Silva / coordenador José de Oliveira.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63840" y="3723089"/>
            <a:ext cx="64260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tentativacontato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2ª tentativa de contato no telefone (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)99999-9999, devido tratativa de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/ alarme. Executivo(a) Maria da Silva / coordenador José de Oliveira.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94320" y="4807113"/>
            <a:ext cx="6395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tentativacontato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3ª tentativa de contato no telefone (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)99999-9999, devido tratativa de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/ alarme. Executivo(a) Maria da Silva / coordenador José de Oliveira.</a:t>
            </a:r>
          </a:p>
        </p:txBody>
      </p:sp>
      <p:sp>
        <p:nvSpPr>
          <p:cNvPr id="16" name="Retângulo 15"/>
          <p:cNvSpPr/>
          <p:nvPr/>
        </p:nvSpPr>
        <p:spPr>
          <a:xfrm rot="5400000">
            <a:off x="-28875" y="3116740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 rot="5400000">
            <a:off x="-28875" y="4203638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934487" y="1666839"/>
            <a:ext cx="3733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#TENTIVACONTATO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pic>
        <p:nvPicPr>
          <p:cNvPr id="5" name="Imagem 8" descr="Ícone&#10;&#10;Descrição gerada automaticamen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010" y="3083840"/>
            <a:ext cx="2743200" cy="2234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1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34487" y="1666839"/>
            <a:ext cx="3733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#TROCADEPACOTE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839235" y="3297522"/>
            <a:ext cx="7084874" cy="2111379"/>
            <a:chOff x="839235" y="3297522"/>
            <a:chExt cx="7084874" cy="2111379"/>
          </a:xfrm>
        </p:grpSpPr>
        <p:sp>
          <p:nvSpPr>
            <p:cNvPr id="18" name="Retângulo 17"/>
            <p:cNvSpPr/>
            <p:nvPr/>
          </p:nvSpPr>
          <p:spPr>
            <a:xfrm>
              <a:off x="839235" y="3297522"/>
              <a:ext cx="7084873" cy="2111379"/>
            </a:xfrm>
            <a:prstGeom prst="rect">
              <a:avLst/>
            </a:prstGeom>
            <a:solidFill>
              <a:srgbClr val="BD920E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9" name="CaixaDeTexto 4"/>
            <p:cNvSpPr txBox="1"/>
            <p:nvPr/>
          </p:nvSpPr>
          <p:spPr>
            <a:xfrm>
              <a:off x="1032277" y="3463318"/>
              <a:ext cx="689183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defRPr/>
              </a:pPr>
              <a:r>
                <a:rPr lang="pt-BR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qual momento usar?</a:t>
              </a:r>
            </a:p>
            <a:p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toda proposta e movimentação no contrato do cliente, </a:t>
              </a:r>
              <a:r>
                <a:rPr lang="pt-BR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</a:t>
              </a:r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pt-BR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side</a:t>
              </a:r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ou </a:t>
              </a:r>
              <a:r>
                <a:rPr lang="pt-BR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down</a:t>
              </a:r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Mesmo que seja tentativa de contato para finalizar a negociação. </a:t>
              </a:r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8775013" y="3053576"/>
            <a:ext cx="2463367" cy="2429876"/>
            <a:chOff x="8854182" y="3152537"/>
            <a:chExt cx="2463367" cy="2429876"/>
          </a:xfrm>
        </p:grpSpPr>
        <p:sp>
          <p:nvSpPr>
            <p:cNvPr id="21" name="Oval 24"/>
            <p:cNvSpPr/>
            <p:nvPr/>
          </p:nvSpPr>
          <p:spPr>
            <a:xfrm>
              <a:off x="8854182" y="3182090"/>
              <a:ext cx="2449876" cy="2400323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grpSp>
          <p:nvGrpSpPr>
            <p:cNvPr id="6" name="Agrupar 5"/>
            <p:cNvGrpSpPr/>
            <p:nvPr/>
          </p:nvGrpSpPr>
          <p:grpSpPr>
            <a:xfrm>
              <a:off x="8894032" y="3152537"/>
              <a:ext cx="2423517" cy="2423517"/>
              <a:chOff x="12209202" y="1888890"/>
              <a:chExt cx="2796342" cy="2796342"/>
            </a:xfrm>
          </p:grpSpPr>
          <p:sp>
            <p:nvSpPr>
              <p:cNvPr id="12" name="Oval 22"/>
              <p:cNvSpPr/>
              <p:nvPr/>
            </p:nvSpPr>
            <p:spPr>
              <a:xfrm>
                <a:off x="12209202" y="1888890"/>
                <a:ext cx="2796342" cy="2796342"/>
              </a:xfrm>
              <a:prstGeom prst="ellipse">
                <a:avLst/>
              </a:prstGeom>
              <a:noFill/>
              <a:ln w="92075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pic>
            <p:nvPicPr>
              <p:cNvPr id="8" name="Gráfico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b="24772"/>
              <a:stretch>
                <a:fillRect/>
              </a:stretch>
            </p:blipFill>
            <p:spPr>
              <a:xfrm rot="5400000">
                <a:off x="12317597" y="2346512"/>
                <a:ext cx="2579548" cy="194052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34487" y="2106751"/>
            <a:ext cx="4628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-28875" y="2043187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63840" y="2573196"/>
            <a:ext cx="79060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trocadepacote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conforme contato telefônico oferta enviada ao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/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side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/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down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proposta enviada pelo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whatsapp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/e-mail com validade até (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 Executivo(a) Maria da Silva / coordenador José de Oliveira.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63840" y="3762649"/>
            <a:ext cx="76016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trocadepacote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tentativa de contato com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finalização de processo de mudança de pacote. Executivo(a) Maria da Silva / coordenador José de Oliveira.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94320" y="4733961"/>
            <a:ext cx="75711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trocadepacote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cliente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aceita mudança de pacote para: TOP4K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$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xx,xx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por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meses, efetivada via sistema na data de hoje, troca de equipamentos agendado para dia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Executivo(a) Maria da Silva / coordenador José de Oliveira.</a:t>
            </a:r>
          </a:p>
        </p:txBody>
      </p:sp>
      <p:sp>
        <p:nvSpPr>
          <p:cNvPr id="16" name="Retângulo 15"/>
          <p:cNvSpPr/>
          <p:nvPr/>
        </p:nvSpPr>
        <p:spPr>
          <a:xfrm rot="5400000">
            <a:off x="-28875" y="3156300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 rot="5400000">
            <a:off x="-28875" y="4130486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/>
          <p:cNvSpPr txBox="1"/>
          <p:nvPr/>
        </p:nvSpPr>
        <p:spPr>
          <a:xfrm>
            <a:off x="934487" y="1666839"/>
            <a:ext cx="3733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#TROCADEPACOTE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8775013" y="3053576"/>
            <a:ext cx="2463367" cy="2429876"/>
            <a:chOff x="8854182" y="3152537"/>
            <a:chExt cx="2463367" cy="2429876"/>
          </a:xfrm>
        </p:grpSpPr>
        <p:sp>
          <p:nvSpPr>
            <p:cNvPr id="5" name="Oval 24"/>
            <p:cNvSpPr/>
            <p:nvPr/>
          </p:nvSpPr>
          <p:spPr>
            <a:xfrm>
              <a:off x="8854182" y="3182090"/>
              <a:ext cx="2449876" cy="2400323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grpSp>
          <p:nvGrpSpPr>
            <p:cNvPr id="6" name="Agrupar 5"/>
            <p:cNvGrpSpPr/>
            <p:nvPr/>
          </p:nvGrpSpPr>
          <p:grpSpPr>
            <a:xfrm>
              <a:off x="8894032" y="3152537"/>
              <a:ext cx="2423517" cy="2423517"/>
              <a:chOff x="12209202" y="1888890"/>
              <a:chExt cx="2796342" cy="2796342"/>
            </a:xfrm>
          </p:grpSpPr>
          <p:sp>
            <p:nvSpPr>
              <p:cNvPr id="7" name="Oval 22"/>
              <p:cNvSpPr/>
              <p:nvPr/>
            </p:nvSpPr>
            <p:spPr>
              <a:xfrm>
                <a:off x="12209202" y="1888890"/>
                <a:ext cx="2796342" cy="2796342"/>
              </a:xfrm>
              <a:prstGeom prst="ellipse">
                <a:avLst/>
              </a:prstGeom>
              <a:noFill/>
              <a:ln w="92075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pic>
            <p:nvPicPr>
              <p:cNvPr id="8" name="Gráfico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b="24772"/>
              <a:stretch>
                <a:fillRect/>
              </a:stretch>
            </p:blipFill>
            <p:spPr>
              <a:xfrm rot="5400000">
                <a:off x="12317597" y="2346512"/>
                <a:ext cx="2579548" cy="194052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1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"/>
          <p:cNvSpPr/>
          <p:nvPr/>
        </p:nvSpPr>
        <p:spPr>
          <a:xfrm rot="5400000">
            <a:off x="5236871" y="4235791"/>
            <a:ext cx="65768" cy="153191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014656" y="2696315"/>
            <a:ext cx="51124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Você sabia que uma boa relação com o Síndico do Condomínio de Alto Valor faz toda diferença?</a:t>
            </a:r>
          </a:p>
        </p:txBody>
      </p:sp>
      <p:pic>
        <p:nvPicPr>
          <p:cNvPr id="9" name="Gráfico 8"/>
          <p:cNvPicPr>
            <a:picLocks noChangeAspect="1"/>
          </p:cNvPicPr>
          <p:nvPr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pic>
        <p:nvPicPr>
          <p:cNvPr id="12" name="Imagem 12" descr="Homem de camisa e gravata&#10;&#10;Descrição gerada automaticament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203" y="1922689"/>
            <a:ext cx="5553075" cy="3713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34487" y="1666839"/>
            <a:ext cx="3733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#NPS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aixaDeTexto 2"/>
          <p:cNvSpPr txBox="1"/>
          <p:nvPr/>
        </p:nvSpPr>
        <p:spPr>
          <a:xfrm>
            <a:off x="934487" y="3429000"/>
            <a:ext cx="34742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assuntos de tratativas de NPS.</a:t>
            </a:r>
          </a:p>
        </p:txBody>
      </p:sp>
      <p:sp>
        <p:nvSpPr>
          <p:cNvPr id="12" name="CaixaDeTexto 3"/>
          <p:cNvSpPr txBox="1"/>
          <p:nvPr/>
        </p:nvSpPr>
        <p:spPr>
          <a:xfrm>
            <a:off x="934181" y="4383107"/>
            <a:ext cx="3619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(Apenas para coordenadores)</a:t>
            </a:r>
          </a:p>
        </p:txBody>
      </p:sp>
      <p:grpSp>
        <p:nvGrpSpPr>
          <p:cNvPr id="27" name="Agrupar 26"/>
          <p:cNvGrpSpPr/>
          <p:nvPr/>
        </p:nvGrpSpPr>
        <p:grpSpPr>
          <a:xfrm>
            <a:off x="6785610" y="2043859"/>
            <a:ext cx="3744193" cy="3744191"/>
            <a:chOff x="6647064" y="1667807"/>
            <a:chExt cx="3744193" cy="3744191"/>
          </a:xfrm>
        </p:grpSpPr>
        <p:sp>
          <p:nvSpPr>
            <p:cNvPr id="5" name="Oval 24"/>
            <p:cNvSpPr/>
            <p:nvPr/>
          </p:nvSpPr>
          <p:spPr>
            <a:xfrm>
              <a:off x="6647351" y="1717466"/>
              <a:ext cx="3736369" cy="3637335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grpSp>
          <p:nvGrpSpPr>
            <p:cNvPr id="18" name="Agrupar 17"/>
            <p:cNvGrpSpPr/>
            <p:nvPr/>
          </p:nvGrpSpPr>
          <p:grpSpPr>
            <a:xfrm>
              <a:off x="6647064" y="1667807"/>
              <a:ext cx="3744193" cy="3744191"/>
              <a:chOff x="6785609" y="2202197"/>
              <a:chExt cx="4400959" cy="4400958"/>
            </a:xfrm>
          </p:grpSpPr>
          <p:sp>
            <p:nvSpPr>
              <p:cNvPr id="24" name="Oval 22"/>
              <p:cNvSpPr/>
              <p:nvPr/>
            </p:nvSpPr>
            <p:spPr>
              <a:xfrm>
                <a:off x="6785609" y="2202197"/>
                <a:ext cx="4400959" cy="4400958"/>
              </a:xfrm>
              <a:prstGeom prst="ellipse">
                <a:avLst/>
              </a:prstGeom>
              <a:noFill/>
              <a:ln w="92075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grpSp>
            <p:nvGrpSpPr>
              <p:cNvPr id="20" name="Agrupar 19"/>
              <p:cNvGrpSpPr/>
              <p:nvPr/>
            </p:nvGrpSpPr>
            <p:grpSpPr>
              <a:xfrm>
                <a:off x="7029989" y="3560932"/>
                <a:ext cx="4085686" cy="1683415"/>
                <a:chOff x="7029989" y="3560932"/>
                <a:chExt cx="3405716" cy="1403249"/>
              </a:xfrm>
            </p:grpSpPr>
            <p:pic>
              <p:nvPicPr>
                <p:cNvPr id="21" name="Gráfico 7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l="66227" t="29971" b="37431"/>
                <a:stretch>
                  <a:fillRect/>
                </a:stretch>
              </p:blipFill>
              <p:spPr>
                <a:xfrm>
                  <a:off x="8981892" y="3560932"/>
                  <a:ext cx="1453813" cy="1403249"/>
                </a:xfrm>
                <a:prstGeom prst="rect">
                  <a:avLst/>
                </a:prstGeom>
              </p:spPr>
            </p:pic>
            <p:pic>
              <p:nvPicPr>
                <p:cNvPr id="22" name="Gráfico 8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l="3947" t="29971" r="50721" b="37431"/>
                <a:stretch>
                  <a:fillRect/>
                </a:stretch>
              </p:blipFill>
              <p:spPr>
                <a:xfrm>
                  <a:off x="7029989" y="3560932"/>
                  <a:ext cx="1951348" cy="1403249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3" cstate="print"/>
          <a:srcRect l="66964" r="-634"/>
          <a:stretch>
            <a:fillRect/>
          </a:stretch>
        </p:blipFill>
        <p:spPr>
          <a:xfrm>
            <a:off x="-2287" y="548680"/>
            <a:ext cx="1895494" cy="560777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672064" y="1124744"/>
            <a:ext cx="385594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Nunca utilize acentuações </a:t>
            </a:r>
            <a:b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</a:b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ou variações de palavras para a descrição das ocorrências, quanto # a ser usada.</a:t>
            </a:r>
            <a:endParaRPr lang="pt-BR" sz="2000" b="1" dirty="0">
              <a:solidFill>
                <a:prstClr val="white"/>
              </a:solidFill>
              <a:latin typeface="Segoe UI" panose="020B0502040204020203"/>
              <a:cs typeface="Segoe UI" panose="020B0502040204020203"/>
            </a:endParaRPr>
          </a:p>
        </p:txBody>
      </p:sp>
      <p:sp>
        <p:nvSpPr>
          <p:cNvPr id="11" name="CaixaDeTexto 1"/>
          <p:cNvSpPr txBox="1"/>
          <p:nvPr/>
        </p:nvSpPr>
        <p:spPr>
          <a:xfrm>
            <a:off x="6706728" y="4462742"/>
            <a:ext cx="43924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Nunca utilize caracteres especiais nas ocorrências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ou crie novas #’s, ao digitar não tecle Enter ou tab.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Segoe UI" panose="020B0502040204020203" pitchFamily="34" charset="0"/>
              <a:cs typeface="Segoe UI" panose="020B0502040204020203"/>
            </a:endParaRPr>
          </a:p>
        </p:txBody>
      </p:sp>
      <p:sp>
        <p:nvSpPr>
          <p:cNvPr id="12" name="CaixaDeTexto 1"/>
          <p:cNvSpPr txBox="1"/>
          <p:nvPr/>
        </p:nvSpPr>
        <p:spPr>
          <a:xfrm>
            <a:off x="6679845" y="2852936"/>
            <a:ext cx="41686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A palavra “Atendimento” não é uma hashtag. Apenas crie a solicitação com as ocorrências que acabamos de ver.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544" y="2993099"/>
            <a:ext cx="965520" cy="96552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706544" y="1311352"/>
            <a:ext cx="965520" cy="965520"/>
            <a:chOff x="5706544" y="1311352"/>
            <a:chExt cx="965520" cy="9655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544" y="1311352"/>
              <a:ext cx="965520" cy="965520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5901272" y="1484784"/>
              <a:ext cx="554768" cy="624780"/>
            </a:xfrm>
            <a:prstGeom prst="line">
              <a:avLst/>
            </a:prstGeom>
            <a:ln w="57150">
              <a:solidFill>
                <a:srgbClr val="F40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5706544" y="4514371"/>
            <a:ext cx="965520" cy="965520"/>
            <a:chOff x="5706544" y="4514371"/>
            <a:chExt cx="965520" cy="96552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544" y="4514371"/>
              <a:ext cx="965520" cy="965520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5901272" y="4662379"/>
              <a:ext cx="554768" cy="648072"/>
            </a:xfrm>
            <a:prstGeom prst="line">
              <a:avLst/>
            </a:prstGeom>
            <a:ln w="57150">
              <a:solidFill>
                <a:srgbClr val="F40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  <p:bldP spid="11" grpId="0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B97F7-D3B9-A125-4039-175A3719E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8051905D-1C1D-4FC5-D46A-26DE755EC5A8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928B20F-9A93-9569-808B-B2BAB3203C31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9E29B93D-C7AD-E443-5A7A-7346130E54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8966" b="-2460"/>
          <a:stretch/>
        </p:blipFill>
        <p:spPr>
          <a:xfrm>
            <a:off x="5763111" y="533400"/>
            <a:ext cx="4653369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528BE517-B6B1-496B-2B50-2CAEAFC14D1D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50DB8771-9B51-2A4F-547B-F550F39A7BBD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716D5E9D-88B1-F60D-3C7E-C5DA111A6038}"/>
              </a:ext>
            </a:extLst>
          </p:cNvPr>
          <p:cNvSpPr txBox="1"/>
          <p:nvPr/>
        </p:nvSpPr>
        <p:spPr>
          <a:xfrm>
            <a:off x="2698782" y="1812471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 e URA/POP UP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MK1 – AT1 e Texto Padrão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Hashtags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Cadastro 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Cortesia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895A45C-7D99-2FD2-FA4A-73792F81B091}"/>
              </a:ext>
            </a:extLst>
          </p:cNvPr>
          <p:cNvSpPr/>
          <p:nvPr/>
        </p:nvSpPr>
        <p:spPr>
          <a:xfrm>
            <a:off x="2999232" y="4167542"/>
            <a:ext cx="2750555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pt-BR" b="1" dirty="0">
                <a:solidFill>
                  <a:prstClr val="white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Cadastro ocorrência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6100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" grpId="0" uiExpand="1" build="p"/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/>
          <p:nvPr/>
        </p:nvSpPr>
        <p:spPr>
          <a:xfrm rot="5400000">
            <a:off x="4232249" y="3313962"/>
            <a:ext cx="64847" cy="176801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Imagem 17" descr="Padrão do plano de fundo, Círculo&#10;&#10;Descrição gerada automaticamente"/>
          <p:cNvPicPr>
            <a:picLocks noChangeAspect="1"/>
          </p:cNvPicPr>
          <p:nvPr/>
        </p:nvPicPr>
        <p:blipFill rotWithShape="1">
          <a:blip r:embed="rId3"/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4" name="CaixaDeTexto 1"/>
          <p:cNvSpPr txBox="1"/>
          <p:nvPr/>
        </p:nvSpPr>
        <p:spPr>
          <a:xfrm>
            <a:off x="3235494" y="3294373"/>
            <a:ext cx="458964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Cadastro Ocorrência</a:t>
            </a:r>
            <a:endParaRPr lang="pt-BR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34487" y="1666839"/>
            <a:ext cx="9643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registrar  a ocorrência MK1 – AT1 no sistema NET SMS?</a:t>
            </a:r>
            <a:endParaRPr lang="pt-BR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34487" y="1245085"/>
            <a:ext cx="337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Cadastro Ocorrência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796" y="2467391"/>
            <a:ext cx="4163595" cy="2723770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sx="103000" sy="103000" algn="t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Agrupar 2070"/>
          <p:cNvGrpSpPr/>
          <p:nvPr/>
        </p:nvGrpSpPr>
        <p:grpSpPr>
          <a:xfrm>
            <a:off x="4072472" y="2610073"/>
            <a:ext cx="1801176" cy="1389878"/>
            <a:chOff x="4565025" y="1349469"/>
            <a:chExt cx="1321615" cy="1019824"/>
          </a:xfrm>
        </p:grpSpPr>
        <p:sp>
          <p:nvSpPr>
            <p:cNvPr id="26" name="Retângulo 25"/>
            <p:cNvSpPr/>
            <p:nvPr/>
          </p:nvSpPr>
          <p:spPr>
            <a:xfrm>
              <a:off x="4565025" y="1349469"/>
              <a:ext cx="1084049" cy="419100"/>
            </a:xfrm>
            <a:prstGeom prst="rect">
              <a:avLst/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5513153" y="2038278"/>
              <a:ext cx="373487" cy="331015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1</a:t>
              </a:r>
            </a:p>
          </p:txBody>
        </p:sp>
        <p:cxnSp>
          <p:nvCxnSpPr>
            <p:cNvPr id="28" name="Conector angulado 11"/>
            <p:cNvCxnSpPr>
              <a:stCxn id="27" idx="1"/>
              <a:endCxn id="26" idx="2"/>
            </p:cNvCxnSpPr>
            <p:nvPr/>
          </p:nvCxnSpPr>
          <p:spPr>
            <a:xfrm rot="10800000">
              <a:off x="5107051" y="1768570"/>
              <a:ext cx="406103" cy="435217"/>
            </a:xfrm>
            <a:prstGeom prst="bentConnector2">
              <a:avLst/>
            </a:prstGeom>
            <a:ln w="19050">
              <a:solidFill>
                <a:srgbClr val="F4034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09" y="2464374"/>
            <a:ext cx="4168206" cy="2726787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sx="103000" sy="103000" algn="t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Agrupar 2069"/>
          <p:cNvGrpSpPr/>
          <p:nvPr/>
        </p:nvGrpSpPr>
        <p:grpSpPr>
          <a:xfrm>
            <a:off x="6427109" y="2881272"/>
            <a:ext cx="1317911" cy="1118679"/>
            <a:chOff x="1123540" y="3038558"/>
            <a:chExt cx="810457" cy="687938"/>
          </a:xfrm>
        </p:grpSpPr>
        <p:sp>
          <p:nvSpPr>
            <p:cNvPr id="35" name="Retângulo 34"/>
            <p:cNvSpPr/>
            <p:nvPr/>
          </p:nvSpPr>
          <p:spPr>
            <a:xfrm>
              <a:off x="1497027" y="3038558"/>
              <a:ext cx="436970" cy="84967"/>
            </a:xfrm>
            <a:prstGeom prst="rect">
              <a:avLst/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1123540" y="3395481"/>
              <a:ext cx="373487" cy="331015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37" name="Conector angulado 20"/>
            <p:cNvCxnSpPr>
              <a:stCxn id="35" idx="1"/>
              <a:endCxn id="36" idx="0"/>
            </p:cNvCxnSpPr>
            <p:nvPr/>
          </p:nvCxnSpPr>
          <p:spPr>
            <a:xfrm rot="10800000" flipV="1">
              <a:off x="1310285" y="3081041"/>
              <a:ext cx="186743" cy="314439"/>
            </a:xfrm>
            <a:prstGeom prst="bentConnector2">
              <a:avLst/>
            </a:prstGeom>
            <a:ln w="19050">
              <a:solidFill>
                <a:srgbClr val="F4034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63"/>
          <a:stretch>
            <a:fillRect/>
          </a:stretch>
        </p:blipFill>
        <p:spPr bwMode="auto">
          <a:xfrm>
            <a:off x="3848053" y="4718189"/>
            <a:ext cx="4440523" cy="1532013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sx="103000" sy="103000" algn="t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Agrupar 2068"/>
          <p:cNvGrpSpPr/>
          <p:nvPr/>
        </p:nvGrpSpPr>
        <p:grpSpPr>
          <a:xfrm>
            <a:off x="3832689" y="4788972"/>
            <a:ext cx="1717190" cy="1084319"/>
            <a:chOff x="2574941" y="4237123"/>
            <a:chExt cx="958664" cy="605348"/>
          </a:xfrm>
        </p:grpSpPr>
        <p:sp>
          <p:nvSpPr>
            <p:cNvPr id="40" name="Retângulo 39"/>
            <p:cNvSpPr/>
            <p:nvPr/>
          </p:nvSpPr>
          <p:spPr>
            <a:xfrm>
              <a:off x="2574941" y="4237123"/>
              <a:ext cx="65995" cy="161298"/>
            </a:xfrm>
            <a:prstGeom prst="rect">
              <a:avLst/>
            </a:prstGeom>
            <a:noFill/>
            <a:ln w="19050">
              <a:solidFill>
                <a:srgbClr val="F4034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>
                <a:solidFill>
                  <a:srgbClr val="D82C2D"/>
                </a:solidFill>
              </a:endParaRPr>
            </a:p>
          </p:txBody>
        </p:sp>
        <p:sp>
          <p:nvSpPr>
            <p:cNvPr id="41" name="Retângulo 40"/>
            <p:cNvSpPr/>
            <p:nvPr/>
          </p:nvSpPr>
          <p:spPr>
            <a:xfrm>
              <a:off x="3160118" y="4511456"/>
              <a:ext cx="373487" cy="331015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3</a:t>
              </a:r>
            </a:p>
          </p:txBody>
        </p:sp>
        <p:cxnSp>
          <p:nvCxnSpPr>
            <p:cNvPr id="42" name="Conector angulado 25"/>
            <p:cNvCxnSpPr>
              <a:stCxn id="40" idx="2"/>
            </p:cNvCxnSpPr>
            <p:nvPr/>
          </p:nvCxnSpPr>
          <p:spPr>
            <a:xfrm rot="16200000" flipH="1">
              <a:off x="2741148" y="4265211"/>
              <a:ext cx="278542" cy="544961"/>
            </a:xfrm>
            <a:prstGeom prst="bentConnector2">
              <a:avLst/>
            </a:prstGeom>
            <a:ln w="19050">
              <a:solidFill>
                <a:srgbClr val="F4034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6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34487" y="1666839"/>
            <a:ext cx="9643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registrar  a ocorrência MK1 – AT1 no sistema NET SMS?</a:t>
            </a:r>
            <a:endParaRPr lang="pt-BR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34487" y="1245085"/>
            <a:ext cx="337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Cadastro Ocorrência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/>
          <a:stretch>
            <a:fillRect/>
          </a:stretch>
        </p:blipFill>
        <p:spPr bwMode="auto">
          <a:xfrm>
            <a:off x="5328873" y="2475887"/>
            <a:ext cx="5114097" cy="3908963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sx="103000" sy="103000" algn="t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Agrupar 2048"/>
          <p:cNvGrpSpPr/>
          <p:nvPr/>
        </p:nvGrpSpPr>
        <p:grpSpPr>
          <a:xfrm>
            <a:off x="4757799" y="5548481"/>
            <a:ext cx="2664585" cy="350462"/>
            <a:chOff x="7062042" y="5071119"/>
            <a:chExt cx="2093984" cy="275413"/>
          </a:xfrm>
        </p:grpSpPr>
        <p:sp>
          <p:nvSpPr>
            <p:cNvPr id="20" name="Retângulo 19"/>
            <p:cNvSpPr/>
            <p:nvPr/>
          </p:nvSpPr>
          <p:spPr>
            <a:xfrm>
              <a:off x="8577500" y="5160934"/>
              <a:ext cx="578526" cy="95782"/>
            </a:xfrm>
            <a:prstGeom prst="rect">
              <a:avLst/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7062042" y="5071119"/>
              <a:ext cx="310751" cy="275413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2" name="Conector angulado 5"/>
            <p:cNvCxnSpPr>
              <a:stCxn id="20" idx="1"/>
              <a:endCxn id="21" idx="3"/>
            </p:cNvCxnSpPr>
            <p:nvPr/>
          </p:nvCxnSpPr>
          <p:spPr>
            <a:xfrm rot="10800000" flipV="1">
              <a:off x="7372794" y="5208824"/>
              <a:ext cx="1204707" cy="1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4034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21" y="2499429"/>
            <a:ext cx="4215160" cy="1877721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sx="103000" sy="103000" algn="t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Agrupar 2062"/>
          <p:cNvGrpSpPr/>
          <p:nvPr/>
        </p:nvGrpSpPr>
        <p:grpSpPr>
          <a:xfrm>
            <a:off x="4356124" y="2619655"/>
            <a:ext cx="1351602" cy="393739"/>
            <a:chOff x="9941186" y="1359416"/>
            <a:chExt cx="1136287" cy="331015"/>
          </a:xfrm>
        </p:grpSpPr>
        <p:sp>
          <p:nvSpPr>
            <p:cNvPr id="30" name="Retângulo 29"/>
            <p:cNvSpPr/>
            <p:nvPr/>
          </p:nvSpPr>
          <p:spPr>
            <a:xfrm>
              <a:off x="9941186" y="1457300"/>
              <a:ext cx="468310" cy="135249"/>
            </a:xfrm>
            <a:prstGeom prst="rect">
              <a:avLst/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10703986" y="1359416"/>
              <a:ext cx="373487" cy="331015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5</a:t>
              </a:r>
            </a:p>
          </p:txBody>
        </p:sp>
        <p:cxnSp>
          <p:nvCxnSpPr>
            <p:cNvPr id="32" name="Conector angulado 15"/>
            <p:cNvCxnSpPr>
              <a:stCxn id="31" idx="1"/>
              <a:endCxn id="30" idx="3"/>
            </p:cNvCxnSpPr>
            <p:nvPr/>
          </p:nvCxnSpPr>
          <p:spPr>
            <a:xfrm rot="10800000" flipV="1">
              <a:off x="10409496" y="1524923"/>
              <a:ext cx="294490" cy="1"/>
            </a:xfrm>
            <a:prstGeom prst="bentConnector3">
              <a:avLst/>
            </a:prstGeom>
            <a:ln w="19050">
              <a:solidFill>
                <a:srgbClr val="F4034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Agrupar 2064"/>
          <p:cNvGrpSpPr/>
          <p:nvPr/>
        </p:nvGrpSpPr>
        <p:grpSpPr>
          <a:xfrm>
            <a:off x="114721" y="2703863"/>
            <a:ext cx="4273415" cy="708203"/>
            <a:chOff x="6316789" y="1458882"/>
            <a:chExt cx="3592646" cy="595384"/>
          </a:xfrm>
        </p:grpSpPr>
        <p:sp>
          <p:nvSpPr>
            <p:cNvPr id="44" name="Retângulo 43"/>
            <p:cNvSpPr/>
            <p:nvPr/>
          </p:nvSpPr>
          <p:spPr>
            <a:xfrm>
              <a:off x="6947037" y="1458882"/>
              <a:ext cx="2962398" cy="595384"/>
            </a:xfrm>
            <a:prstGeom prst="rect">
              <a:avLst/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/>
          </p:nvSpPr>
          <p:spPr>
            <a:xfrm>
              <a:off x="6316789" y="1589908"/>
              <a:ext cx="373487" cy="331015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4</a:t>
              </a:r>
            </a:p>
          </p:txBody>
        </p:sp>
        <p:cxnSp>
          <p:nvCxnSpPr>
            <p:cNvPr id="46" name="Conector angulado 29"/>
            <p:cNvCxnSpPr>
              <a:stCxn id="45" idx="3"/>
              <a:endCxn id="44" idx="1"/>
            </p:cNvCxnSpPr>
            <p:nvPr/>
          </p:nvCxnSpPr>
          <p:spPr>
            <a:xfrm>
              <a:off x="6690276" y="1755416"/>
              <a:ext cx="256761" cy="1158"/>
            </a:xfrm>
            <a:prstGeom prst="bentConnector3">
              <a:avLst/>
            </a:prstGeom>
            <a:ln w="19050">
              <a:solidFill>
                <a:srgbClr val="F4034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5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934487" y="1245085"/>
            <a:ext cx="337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Cadastro Ocorrência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6"/>
          <a:stretch>
            <a:fillRect/>
          </a:stretch>
        </p:blipFill>
        <p:spPr bwMode="auto">
          <a:xfrm>
            <a:off x="1046596" y="2375242"/>
            <a:ext cx="4703495" cy="4101918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sx="103000" sy="103000" algn="t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Agrupar 92"/>
          <p:cNvGrpSpPr/>
          <p:nvPr/>
        </p:nvGrpSpPr>
        <p:grpSpPr>
          <a:xfrm>
            <a:off x="4296045" y="4452739"/>
            <a:ext cx="6313440" cy="1855718"/>
            <a:chOff x="4058596" y="3561178"/>
            <a:chExt cx="6958306" cy="2045264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254" y="3561178"/>
              <a:ext cx="4454648" cy="2045264"/>
            </a:xfrm>
            <a:prstGeom prst="rect">
              <a:avLst/>
            </a:prstGeom>
            <a:noFill/>
            <a:ln>
              <a:noFill/>
            </a:ln>
            <a:effectLst>
              <a:outerShdw blurRad="571500" dist="38100" dir="2700000" sx="103000" sy="103000" algn="tl" rotWithShape="0">
                <a:prstClr val="black">
                  <a:alpha val="3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Conector angulado 4"/>
            <p:cNvCxnSpPr>
              <a:stCxn id="33" idx="3"/>
              <a:endCxn id="26" idx="1"/>
            </p:cNvCxnSpPr>
            <p:nvPr/>
          </p:nvCxnSpPr>
          <p:spPr>
            <a:xfrm flipV="1">
              <a:off x="4176837" y="4583810"/>
              <a:ext cx="2385417" cy="16063"/>
            </a:xfrm>
            <a:prstGeom prst="bentConnector3">
              <a:avLst>
                <a:gd name="adj1" fmla="val 66457"/>
              </a:avLst>
            </a:prstGeom>
            <a:ln w="19050">
              <a:solidFill>
                <a:srgbClr val="D82C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tângulo 27"/>
            <p:cNvSpPr/>
            <p:nvPr/>
          </p:nvSpPr>
          <p:spPr>
            <a:xfrm>
              <a:off x="5693939" y="4428373"/>
              <a:ext cx="327066" cy="289873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cs typeface="Calibri" panose="020F0502020204030204"/>
                </a:rPr>
                <a:t>8</a:t>
              </a:r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4058596" y="4536035"/>
              <a:ext cx="118241" cy="127674"/>
            </a:xfrm>
            <a:prstGeom prst="rect">
              <a:avLst/>
            </a:prstGeom>
            <a:noFill/>
            <a:ln w="19050">
              <a:solidFill>
                <a:srgbClr val="D82C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D82C2D"/>
                </a:solidFill>
              </a:endParaRPr>
            </a:p>
          </p:txBody>
        </p:sp>
      </p:grpSp>
      <p:grpSp>
        <p:nvGrpSpPr>
          <p:cNvPr id="34" name="Agrupar 91"/>
          <p:cNvGrpSpPr/>
          <p:nvPr/>
        </p:nvGrpSpPr>
        <p:grpSpPr>
          <a:xfrm>
            <a:off x="4293536" y="2323963"/>
            <a:ext cx="6302633" cy="2936529"/>
            <a:chOff x="4065559" y="1334957"/>
            <a:chExt cx="6946395" cy="3236471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306" y="1334957"/>
              <a:ext cx="4454648" cy="2045264"/>
            </a:xfrm>
            <a:prstGeom prst="rect">
              <a:avLst/>
            </a:prstGeom>
            <a:noFill/>
            <a:ln>
              <a:noFill/>
            </a:ln>
            <a:effectLst>
              <a:outerShdw blurRad="571500" dist="38100" dir="2700000" sx="103000" sy="103000" algn="tl" rotWithShape="0">
                <a:prstClr val="black">
                  <a:alpha val="3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" name="Conector angulado 9"/>
            <p:cNvCxnSpPr>
              <a:stCxn id="37" idx="0"/>
              <a:endCxn id="35" idx="1"/>
            </p:cNvCxnSpPr>
            <p:nvPr/>
          </p:nvCxnSpPr>
          <p:spPr>
            <a:xfrm rot="5400000" flipH="1" flipV="1">
              <a:off x="4295478" y="2188174"/>
              <a:ext cx="2092414" cy="2431243"/>
            </a:xfrm>
            <a:prstGeom prst="bentConnector2">
              <a:avLst/>
            </a:prstGeom>
            <a:ln w="19050">
              <a:solidFill>
                <a:srgbClr val="F40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tângulo 36"/>
            <p:cNvSpPr/>
            <p:nvPr/>
          </p:nvSpPr>
          <p:spPr>
            <a:xfrm>
              <a:off x="4065559" y="4450003"/>
              <a:ext cx="121007" cy="121425"/>
            </a:xfrm>
            <a:prstGeom prst="rect">
              <a:avLst/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D82C2D"/>
                </a:solidFill>
              </a:endParaRPr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4334916" y="2205490"/>
              <a:ext cx="327066" cy="289873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cs typeface="Calibri" panose="020F0502020204030204"/>
                </a:rPr>
                <a:t>7</a:t>
              </a:r>
            </a:p>
          </p:txBody>
        </p:sp>
      </p:grpSp>
      <p:grpSp>
        <p:nvGrpSpPr>
          <p:cNvPr id="39" name="Agrupar 95"/>
          <p:cNvGrpSpPr/>
          <p:nvPr/>
        </p:nvGrpSpPr>
        <p:grpSpPr>
          <a:xfrm>
            <a:off x="1417923" y="5509600"/>
            <a:ext cx="3204876" cy="651229"/>
            <a:chOff x="1146752" y="4738511"/>
            <a:chExt cx="3532227" cy="717746"/>
          </a:xfrm>
        </p:grpSpPr>
        <p:sp>
          <p:nvSpPr>
            <p:cNvPr id="40" name="Retângulo 39"/>
            <p:cNvSpPr/>
            <p:nvPr/>
          </p:nvSpPr>
          <p:spPr>
            <a:xfrm>
              <a:off x="1375641" y="4738511"/>
              <a:ext cx="3303338" cy="605577"/>
            </a:xfrm>
            <a:prstGeom prst="rect">
              <a:avLst/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D82C2D"/>
                </a:solidFill>
              </a:endParaRPr>
            </a:p>
          </p:txBody>
        </p:sp>
        <p:sp>
          <p:nvSpPr>
            <p:cNvPr id="41" name="Retângulo 40"/>
            <p:cNvSpPr/>
            <p:nvPr/>
          </p:nvSpPr>
          <p:spPr>
            <a:xfrm>
              <a:off x="1146752" y="5134355"/>
              <a:ext cx="372410" cy="321902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9</a:t>
              </a:r>
              <a:endParaRPr lang="pt-BR" b="1" dirty="0">
                <a:solidFill>
                  <a:schemeClr val="bg1"/>
                </a:solidFill>
                <a:cs typeface="Calibri" panose="020F0502020204030204"/>
              </a:endParaRPr>
            </a:p>
          </p:txBody>
        </p:sp>
      </p:grpSp>
      <p:sp>
        <p:nvSpPr>
          <p:cNvPr id="42" name="CaixaDeTexto 41"/>
          <p:cNvSpPr txBox="1"/>
          <p:nvPr/>
        </p:nvSpPr>
        <p:spPr>
          <a:xfrm>
            <a:off x="934487" y="1666839"/>
            <a:ext cx="9643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ABERTURA OCORRÊNCIA MK1 – AT1</a:t>
            </a: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6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56FA4-B87F-13AB-51B5-A5BB6A4B9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708A0F85-88AF-A03E-3286-4041A1C7E015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32D0B8D-2A2D-EAB9-2F53-9B9E87A9CE10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DACDED9E-0022-74D9-D06F-81F2FA8A1E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8966" b="-2460"/>
          <a:stretch/>
        </p:blipFill>
        <p:spPr>
          <a:xfrm>
            <a:off x="5763111" y="533400"/>
            <a:ext cx="4653369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E374FE07-B57D-06BA-E406-CEEC3EBBFF0A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69184038-D122-4EB4-19EA-C5570DAE0BF8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074564A7-429A-3B62-8BF3-ABAAE28FD27D}"/>
              </a:ext>
            </a:extLst>
          </p:cNvPr>
          <p:cNvSpPr txBox="1"/>
          <p:nvPr/>
        </p:nvSpPr>
        <p:spPr>
          <a:xfrm>
            <a:off x="2698782" y="1812471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 e URA/POP UP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MK1 – AT1 e Texto Padrão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Hashtags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Cadastro 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Cortesia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8AD4D86-449B-D42D-C7CE-BB90BBA6A92D}"/>
              </a:ext>
            </a:extLst>
          </p:cNvPr>
          <p:cNvSpPr/>
          <p:nvPr/>
        </p:nvSpPr>
        <p:spPr>
          <a:xfrm>
            <a:off x="4520651" y="4624742"/>
            <a:ext cx="1229136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pt-BR" b="1" dirty="0">
                <a:solidFill>
                  <a:prstClr val="white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NPS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311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" grpId="0" uiExpand="1" build="p"/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 rot="5400000">
            <a:off x="4974981" y="4215729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934487" y="1245085"/>
            <a:ext cx="9709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NPS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8" name="CaixaDeTexto 1"/>
          <p:cNvSpPr txBox="1"/>
          <p:nvPr/>
        </p:nvSpPr>
        <p:spPr>
          <a:xfrm>
            <a:off x="1847113" y="2864944"/>
            <a:ext cx="41124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Você já conhece ou já ouviu falar da pesquisa NPS?</a:t>
            </a:r>
          </a:p>
        </p:txBody>
      </p:sp>
      <p:pic>
        <p:nvPicPr>
          <p:cNvPr id="12" name="Imagem 12" descr="Desenho de uma pessoa&#10;&#10;Descrição gerada automaticamente"/>
          <p:cNvPicPr>
            <a:picLocks noChangeAspect="1"/>
          </p:cNvPicPr>
          <p:nvPr/>
        </p:nvPicPr>
        <p:blipFill rotWithShape="1">
          <a:blip r:embed="rId4"/>
          <a:srcRect l="14371" r="13192" b="9189"/>
          <a:stretch>
            <a:fillRect/>
          </a:stretch>
        </p:blipFill>
        <p:spPr>
          <a:xfrm>
            <a:off x="6896537" y="1445297"/>
            <a:ext cx="5298912" cy="4422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34487" y="1245085"/>
            <a:ext cx="9709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NPS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4"/>
          <p:cNvSpPr txBox="1"/>
          <p:nvPr/>
        </p:nvSpPr>
        <p:spPr>
          <a:xfrm>
            <a:off x="934487" y="1666839"/>
            <a:ext cx="3436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[Net Promoter Score]</a:t>
            </a:r>
          </a:p>
        </p:txBody>
      </p:sp>
      <p:sp>
        <p:nvSpPr>
          <p:cNvPr id="5" name="CaixaDeTexto 5"/>
          <p:cNvSpPr txBox="1"/>
          <p:nvPr/>
        </p:nvSpPr>
        <p:spPr>
          <a:xfrm>
            <a:off x="909651" y="2359617"/>
            <a:ext cx="52955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É uma pesquisa de satisfação aplicada aos clientes atendidos pelos executivos Premium, para medir a satisfação do atendimento.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Após a finalização do atendimento, o cliente recebe via SMS ou e-mail, um link para responder a pesquisa de satisfação. 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09650" y="4480411"/>
            <a:ext cx="45467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Além de ser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um importante Indicador de satisfação do cliente.</a:t>
            </a:r>
          </a:p>
        </p:txBody>
      </p:sp>
      <p:pic>
        <p:nvPicPr>
          <p:cNvPr id="11" name="Imagem 12" descr="Uma imagem contendo Interface gráfica do usuário&#10;&#10;Descrição gerada automaticamente"/>
          <p:cNvPicPr>
            <a:picLocks noChangeAspect="1"/>
          </p:cNvPicPr>
          <p:nvPr/>
        </p:nvPicPr>
        <p:blipFill rotWithShape="1">
          <a:blip r:embed="rId4"/>
          <a:srcRect l="32645" r="-103" b="10805"/>
          <a:stretch>
            <a:fillRect/>
          </a:stretch>
        </p:blipFill>
        <p:spPr>
          <a:xfrm>
            <a:off x="6890845" y="1780553"/>
            <a:ext cx="5304091" cy="3962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/>
          <p:cNvPicPr>
            <a:picLocks noChangeAspect="1"/>
          </p:cNvPicPr>
          <p:nvPr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1134374" y="1769421"/>
            <a:ext cx="970893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0850">
              <a:defRPr/>
            </a:pPr>
            <a:r>
              <a:rPr lang="pt-BR" sz="2800" b="1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Todo problema é uma chance de vender mais e melhor</a:t>
            </a:r>
          </a:p>
        </p:txBody>
      </p:sp>
      <p:sp>
        <p:nvSpPr>
          <p:cNvPr id="4" name="Retângulo 3"/>
          <p:cNvSpPr/>
          <p:nvPr/>
        </p:nvSpPr>
        <p:spPr>
          <a:xfrm>
            <a:off x="4223793" y="2636912"/>
            <a:ext cx="6408711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Quando o cliente entra em contato com um problema, ele está te dando algo valioso: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atenção e tempo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.</a:t>
            </a:r>
          </a:p>
          <a:p>
            <a:pPr lvl="0">
              <a:defRPr/>
            </a:pPr>
            <a:endParaRPr lang="pt-BR" sz="2000" dirty="0">
              <a:solidFill>
                <a:prstClr val="white"/>
              </a:solidFill>
              <a:latin typeface="Segoe UI" panose="020B0502040204020203"/>
              <a:cs typeface="Segoe UI" panose="020B0502040204020203"/>
            </a:endParaRPr>
          </a:p>
          <a:p>
            <a:pPr lvl="0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Esse é o momento perfeito para mostrar que a Claro não só resolve, mas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entrega mais valor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. É a oportunidade de transformar uma dor em uma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solução superior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, com um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upgrade de plano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, um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serviço adicional 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ou uma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oferta personalizada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.</a:t>
            </a:r>
          </a:p>
        </p:txBody>
      </p:sp>
      <p:sp>
        <p:nvSpPr>
          <p:cNvPr id="12" name="Retângulo 18">
            <a:extLst>
              <a:ext uri="{FF2B5EF4-FFF2-40B4-BE49-F238E27FC236}">
                <a16:creationId xmlns:a16="http://schemas.microsoft.com/office/drawing/2014/main" id="{09D7A7C8-6F62-419C-44BB-8CE41D43C299}"/>
              </a:ext>
            </a:extLst>
          </p:cNvPr>
          <p:cNvSpPr/>
          <p:nvPr/>
        </p:nvSpPr>
        <p:spPr>
          <a:xfrm rot="5400000">
            <a:off x="905029" y="1995235"/>
            <a:ext cx="360040" cy="59219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93" y="2451259"/>
            <a:ext cx="2925849" cy="2925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34487" y="1245085"/>
            <a:ext cx="9709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NPS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34487" y="1666839"/>
            <a:ext cx="10168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Entendendo como funciona o Indicador de satisfação do cliente.</a:t>
            </a:r>
          </a:p>
        </p:txBody>
      </p:sp>
      <p:sp>
        <p:nvSpPr>
          <p:cNvPr id="8" name="Retângulo 7"/>
          <p:cNvSpPr/>
          <p:nvPr/>
        </p:nvSpPr>
        <p:spPr>
          <a:xfrm>
            <a:off x="909651" y="2390394"/>
            <a:ext cx="926305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Medição Relacional: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quando a pesquisa é aplicada com o objetivo de saber o comportamento do cliente em relação à sua experiência geral com a marca. Aqui, a intenção é avaliar a relação a longo prazo;</a:t>
            </a:r>
          </a:p>
          <a:p>
            <a:pPr marL="342900" indent="-34290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Medição Transacional: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Essa é a medição que o canal PREMIUM é avaliado, ou seja, a pesquisa é aplicada a cada interação com o cliente. Aqui, é possível ter um feedback de pontos específicos da jornada do cliente, em seu atendimento por exemplo.</a:t>
            </a:r>
          </a:p>
        </p:txBody>
      </p:sp>
      <p:sp>
        <p:nvSpPr>
          <p:cNvPr id="9" name="Retângulo 8"/>
          <p:cNvSpPr/>
          <p:nvPr/>
        </p:nvSpPr>
        <p:spPr>
          <a:xfrm>
            <a:off x="1759597" y="5206829"/>
            <a:ext cx="2119436" cy="646331"/>
          </a:xfrm>
          <a:prstGeom prst="rect">
            <a:avLst/>
          </a:prstGeom>
          <a:solidFill>
            <a:srgbClr val="BD920E">
              <a:alpha val="69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DETRATORES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Notas de 00 a 06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715068" y="5211615"/>
            <a:ext cx="2119436" cy="646331"/>
          </a:xfrm>
          <a:prstGeom prst="rect">
            <a:avLst/>
          </a:prstGeom>
          <a:solidFill>
            <a:srgbClr val="BD920E">
              <a:alpha val="69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NEUTROS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Notas 07 e 08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637883" y="5206829"/>
            <a:ext cx="2119436" cy="646331"/>
          </a:xfrm>
          <a:prstGeom prst="rect">
            <a:avLst/>
          </a:prstGeom>
          <a:solidFill>
            <a:srgbClr val="BD920E">
              <a:alpha val="69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PROMOTORES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Notas 09 e 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  <p:bldP spid="10" grpId="0" animBg="1"/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34487" y="1245085"/>
            <a:ext cx="9709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NPS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934487" y="1666839"/>
            <a:ext cx="10168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o cliente recebe a pesquisa?</a:t>
            </a:r>
          </a:p>
        </p:txBody>
      </p:sp>
      <p:sp>
        <p:nvSpPr>
          <p:cNvPr id="5" name="Retângulo 4"/>
          <p:cNvSpPr/>
          <p:nvPr/>
        </p:nvSpPr>
        <p:spPr>
          <a:xfrm>
            <a:off x="934487" y="3174166"/>
            <a:ext cx="7744492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12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Após o contato ser realizado pelo Executivo, </a:t>
            </a:r>
            <a:b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cliente recebe por e-mail ou SMS, um link para responder a NPS. Captamos estes clientes pelo registro da </a:t>
            </a:r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MK1 – AT1</a:t>
            </a:r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 rot="5400000">
            <a:off x="4974981" y="4338350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934487" y="1245085"/>
            <a:ext cx="9709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NPS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641183" y="2447348"/>
            <a:ext cx="4300491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1200"/>
              </a:spcBef>
              <a:defRPr/>
            </a:pPr>
            <a:r>
              <a:rPr lang="pt-BR" sz="36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Podemos avisar </a:t>
            </a:r>
            <a:br>
              <a:rPr lang="pt-BR" sz="36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</a:br>
            <a:r>
              <a:rPr lang="pt-BR" sz="36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ao cliente sobre </a:t>
            </a:r>
            <a:br>
              <a:rPr lang="pt-BR" sz="36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</a:br>
            <a:r>
              <a:rPr lang="pt-BR" sz="36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a pesquisa? </a:t>
            </a:r>
            <a:br>
              <a:rPr lang="pt-BR" sz="36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36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Se sim, como?</a:t>
            </a:r>
          </a:p>
        </p:txBody>
      </p:sp>
      <p:pic>
        <p:nvPicPr>
          <p:cNvPr id="3" name="Imagem 4"/>
          <p:cNvPicPr>
            <a:picLocks noChangeAspect="1"/>
          </p:cNvPicPr>
          <p:nvPr/>
        </p:nvPicPr>
        <p:blipFill rotWithShape="1">
          <a:blip r:embed="rId4"/>
          <a:srcRect l="9328" r="4945" b="1867"/>
          <a:stretch>
            <a:fillRect/>
          </a:stretch>
        </p:blipFill>
        <p:spPr>
          <a:xfrm>
            <a:off x="6712607" y="1651240"/>
            <a:ext cx="5475208" cy="4142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34487" y="1245085"/>
            <a:ext cx="9709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NPS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2" name="Agrupar 1"/>
          <p:cNvGrpSpPr/>
          <p:nvPr/>
        </p:nvGrpSpPr>
        <p:grpSpPr>
          <a:xfrm>
            <a:off x="6364943" y="2691459"/>
            <a:ext cx="5154980" cy="2417482"/>
            <a:chOff x="6364943" y="2691459"/>
            <a:chExt cx="5154980" cy="2417482"/>
          </a:xfrm>
        </p:grpSpPr>
        <p:sp>
          <p:nvSpPr>
            <p:cNvPr id="8" name="Retângulo 7"/>
            <p:cNvSpPr/>
            <p:nvPr/>
          </p:nvSpPr>
          <p:spPr>
            <a:xfrm>
              <a:off x="6364943" y="2691459"/>
              <a:ext cx="5154980" cy="2417482"/>
            </a:xfrm>
            <a:prstGeom prst="rect">
              <a:avLst/>
            </a:prstGeom>
            <a:solidFill>
              <a:srgbClr val="BD920E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CaixaDeTexto 3"/>
            <p:cNvSpPr txBox="1"/>
            <p:nvPr/>
          </p:nvSpPr>
          <p:spPr>
            <a:xfrm>
              <a:off x="6714842" y="3143625"/>
              <a:ext cx="4558821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Sugestão de texto: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O(A) sr.(a) receberá uma pesquisa de satisfação quanto o meu atendimento. Se puder responder, agradeço. </a:t>
              </a:r>
            </a:p>
          </p:txBody>
        </p:sp>
      </p:grpSp>
      <p:sp>
        <p:nvSpPr>
          <p:cNvPr id="7" name="Retângulo 6"/>
          <p:cNvSpPr/>
          <p:nvPr/>
        </p:nvSpPr>
        <p:spPr>
          <a:xfrm>
            <a:off x="918337" y="2592149"/>
            <a:ext cx="4917409" cy="261610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resposta é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SIM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!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Agora 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vamos ver como é realizada: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Logo após terminar o atendimento, registre a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MK1- AT1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 comunique ao cliente.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 rot="5400000">
            <a:off x="4274291" y="4058074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934487" y="1245085"/>
            <a:ext cx="9709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NPS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5" name="CaixaDeTexto 1"/>
          <p:cNvSpPr txBox="1"/>
          <p:nvPr/>
        </p:nvSpPr>
        <p:spPr>
          <a:xfrm>
            <a:off x="1430976" y="2735031"/>
            <a:ext cx="3810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 que a Pesquisa NPS é tão importante?</a:t>
            </a:r>
          </a:p>
        </p:txBody>
      </p:sp>
      <p:pic>
        <p:nvPicPr>
          <p:cNvPr id="10" name="Imagem 10"/>
          <p:cNvPicPr>
            <a:picLocks noChangeAspect="1"/>
          </p:cNvPicPr>
          <p:nvPr/>
        </p:nvPicPr>
        <p:blipFill rotWithShape="1">
          <a:blip r:embed="rId4"/>
          <a:srcRect l="-113" b="15206"/>
          <a:stretch>
            <a:fillRect/>
          </a:stretch>
        </p:blipFill>
        <p:spPr>
          <a:xfrm flipH="1">
            <a:off x="6011918" y="1529634"/>
            <a:ext cx="6183588" cy="4149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34487" y="1245085"/>
            <a:ext cx="9709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NPS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09650" y="2347631"/>
            <a:ext cx="65839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 estar diretamente relacionada com a satisfação do cliente em relação ao atendimento, a pesquisa se torna um norte para que o Executivo perceba os pontos que estão agradando os clientes e os que nem tanto...</a:t>
            </a:r>
          </a:p>
          <a:p>
            <a:endParaRPr lang="pt-BR" sz="2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Através dessa análise é possível identificar o comportamento e melhorá-lo, com o objetivo de tornar cada vez melhor o atendimento e promover uma experiência excelente para o seu cliente! 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8051434" y="3159190"/>
            <a:ext cx="3475970" cy="1432195"/>
            <a:chOff x="8051433" y="3159190"/>
            <a:chExt cx="4085686" cy="1683415"/>
          </a:xfrm>
        </p:grpSpPr>
        <p:sp>
          <p:nvSpPr>
            <p:cNvPr id="7" name="Oval 18"/>
            <p:cNvSpPr/>
            <p:nvPr/>
          </p:nvSpPr>
          <p:spPr>
            <a:xfrm>
              <a:off x="10907792" y="3244529"/>
              <a:ext cx="891803" cy="892348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F40342">
                    <a:alpha val="71644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dirty="0"/>
            </a:p>
          </p:txBody>
        </p:sp>
        <p:sp>
          <p:nvSpPr>
            <p:cNvPr id="8" name="Retângulo Arredondado 19"/>
            <p:cNvSpPr/>
            <p:nvPr/>
          </p:nvSpPr>
          <p:spPr>
            <a:xfrm>
              <a:off x="8260852" y="4327206"/>
              <a:ext cx="3485616" cy="3582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F40342">
                    <a:alpha val="71644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dirty="0"/>
            </a:p>
          </p:txBody>
        </p:sp>
        <p:sp>
          <p:nvSpPr>
            <p:cNvPr id="9" name="Oval 16"/>
            <p:cNvSpPr/>
            <p:nvPr/>
          </p:nvSpPr>
          <p:spPr>
            <a:xfrm>
              <a:off x="8198416" y="3244529"/>
              <a:ext cx="891803" cy="892348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F40342">
                    <a:alpha val="71644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dirty="0"/>
            </a:p>
          </p:txBody>
        </p:sp>
        <p:grpSp>
          <p:nvGrpSpPr>
            <p:cNvPr id="11" name="Agrupar 10"/>
            <p:cNvGrpSpPr/>
            <p:nvPr/>
          </p:nvGrpSpPr>
          <p:grpSpPr>
            <a:xfrm>
              <a:off x="8051433" y="3159190"/>
              <a:ext cx="4085686" cy="1683415"/>
              <a:chOff x="8051433" y="3159190"/>
              <a:chExt cx="3405716" cy="1403249"/>
            </a:xfrm>
          </p:grpSpPr>
          <p:pic>
            <p:nvPicPr>
              <p:cNvPr id="12" name="Gráfico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66227" t="29971" b="37431"/>
              <a:stretch>
                <a:fillRect/>
              </a:stretch>
            </p:blipFill>
            <p:spPr>
              <a:xfrm>
                <a:off x="10003336" y="3159190"/>
                <a:ext cx="1453813" cy="1403249"/>
              </a:xfrm>
              <a:prstGeom prst="rect">
                <a:avLst/>
              </a:prstGeom>
            </p:spPr>
          </p:pic>
          <p:pic>
            <p:nvPicPr>
              <p:cNvPr id="13" name="Gráfico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947" t="29971" r="50721" b="37431"/>
              <a:stretch>
                <a:fillRect/>
              </a:stretch>
            </p:blipFill>
            <p:spPr>
              <a:xfrm>
                <a:off x="8051433" y="3159190"/>
                <a:ext cx="1951348" cy="1403249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01AAF-7D94-B141-321B-4341FA8B0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D2C97D-7E54-23E1-7939-F981FEB2A5EE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B641C37-F16F-0F39-F899-E52F76042F4A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02E93C2C-BB57-3EDD-33E8-987C738C27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8966" b="-2460"/>
          <a:stretch/>
        </p:blipFill>
        <p:spPr>
          <a:xfrm>
            <a:off x="5763111" y="533400"/>
            <a:ext cx="4653369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D7348BC9-6F63-F41A-8099-C89C159E16F3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F683FFEE-F000-A5D6-C1D8-5A50FA487D49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0B59DD-4B32-D4EF-66E3-5467148C5D2A}"/>
              </a:ext>
            </a:extLst>
          </p:cNvPr>
          <p:cNvSpPr txBox="1"/>
          <p:nvPr/>
        </p:nvSpPr>
        <p:spPr>
          <a:xfrm>
            <a:off x="2698782" y="1812471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 e URA/POP UP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MK1 – AT1 e Texto Padrão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Hashtags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Cadastro 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Cortesia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0EA5BF0-D7BA-1E10-B774-3D28E4EBF479}"/>
              </a:ext>
            </a:extLst>
          </p:cNvPr>
          <p:cNvSpPr/>
          <p:nvPr/>
        </p:nvSpPr>
        <p:spPr>
          <a:xfrm>
            <a:off x="4297680" y="5118518"/>
            <a:ext cx="1452107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pt-BR" b="1" dirty="0">
                <a:solidFill>
                  <a:prstClr val="white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Cortesia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7796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" grpId="0" uiExpand="1" build="p"/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/>
          <a:srcRect l="55365" t="1316" r="-3523" b="-1316"/>
          <a:stretch>
            <a:fillRect/>
          </a:stretch>
        </p:blipFill>
        <p:spPr>
          <a:xfrm>
            <a:off x="0" y="1311817"/>
            <a:ext cx="2315848" cy="4790279"/>
          </a:xfrm>
          <a:prstGeom prst="rect">
            <a:avLst/>
          </a:prstGeom>
        </p:spPr>
      </p:pic>
      <p:sp>
        <p:nvSpPr>
          <p:cNvPr id="12" name="CaixaDeTexto 2"/>
          <p:cNvSpPr txBox="1"/>
          <p:nvPr/>
        </p:nvSpPr>
        <p:spPr>
          <a:xfrm>
            <a:off x="3070618" y="1311817"/>
            <a:ext cx="365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225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QUE É?</a:t>
            </a:r>
          </a:p>
        </p:txBody>
      </p:sp>
      <p:sp>
        <p:nvSpPr>
          <p:cNvPr id="19" name="Retângulo 18"/>
          <p:cNvSpPr/>
          <p:nvPr/>
        </p:nvSpPr>
        <p:spPr>
          <a:xfrm rot="5400000">
            <a:off x="3819901" y="1108333"/>
            <a:ext cx="63035" cy="140494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aixaDeTexto 4"/>
          <p:cNvSpPr txBox="1"/>
          <p:nvPr/>
        </p:nvSpPr>
        <p:spPr>
          <a:xfrm>
            <a:off x="3070617" y="2083932"/>
            <a:ext cx="8335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A Cortesia consiste na isenção de mensalidade de determinado(s) produto(s) por tempo limitado em contratos </a:t>
            </a: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individuais</a:t>
            </a: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, </a:t>
            </a: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ações em condomínios</a:t>
            </a: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 de produtos </a:t>
            </a: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CABO e </a:t>
            </a: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demonstração de</a:t>
            </a: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 Streaming Box.</a:t>
            </a:r>
          </a:p>
          <a:p>
            <a:pPr lvl="0">
              <a:defRPr/>
            </a:pPr>
            <a:endParaRPr lang="pt-BR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  <a:sym typeface="+mn-ea"/>
            </a:endParaRPr>
          </a:p>
          <a:p>
            <a:pPr>
              <a:defRPr/>
            </a:pPr>
            <a:r>
              <a:rPr lang="pt-BR" dirty="0">
                <a:solidFill>
                  <a:schemeClr val="bg1"/>
                </a:solidFill>
              </a:rPr>
              <a:t>A cortesia tem o objetivo de estreitar relacionamento com o síndico, ajudar a vender. </a:t>
            </a:r>
          </a:p>
          <a:p>
            <a:pPr lvl="0">
              <a:defRPr/>
            </a:pPr>
            <a:endParaRPr lang="pt-BR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Retângulo Arredondado 17"/>
          <p:cNvSpPr/>
          <p:nvPr/>
        </p:nvSpPr>
        <p:spPr>
          <a:xfrm>
            <a:off x="3148944" y="3733209"/>
            <a:ext cx="7995116" cy="830997"/>
          </a:xfrm>
          <a:prstGeom prst="roundRect">
            <a:avLst>
              <a:gd name="adj" fmla="val 0"/>
            </a:avLst>
          </a:prstGeom>
          <a:solidFill>
            <a:srgbClr val="BD920E">
              <a:alpha val="75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en-US" sz="1600" dirty="0">
                <a:solidFill>
                  <a:prstClr val="white"/>
                </a:solidFill>
              </a:rPr>
              <a:t>para </a:t>
            </a:r>
            <a:r>
              <a:rPr lang="pt-BR" altLang="pt-BR" sz="16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Cortesias – Ações em Condomínio</a:t>
            </a:r>
            <a:endParaRPr lang="pt-BR" altLang="pt-BR" sz="1600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sz="1600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16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Confira como solicitar no “Ache Aqui”, dentro do sistema Solar</a:t>
            </a:r>
            <a:endParaRPr lang="pt-BR" altLang="pt-BR" sz="16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etângulo Arredondado 32"/>
          <p:cNvSpPr/>
          <p:nvPr/>
        </p:nvSpPr>
        <p:spPr>
          <a:xfrm>
            <a:off x="3026705" y="4802262"/>
            <a:ext cx="7905731" cy="404039"/>
          </a:xfrm>
          <a:prstGeom prst="roundRect">
            <a:avLst>
              <a:gd name="adj" fmla="val 28562"/>
            </a:avLst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Consulte a minuta no link abaixo: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EAB4518C-5AB9-2889-2D97-9FA49A092EF8}"/>
              </a:ext>
            </a:extLst>
          </p:cNvPr>
          <p:cNvGrpSpPr/>
          <p:nvPr/>
        </p:nvGrpSpPr>
        <p:grpSpPr>
          <a:xfrm>
            <a:off x="3070618" y="5275141"/>
            <a:ext cx="3292476" cy="542084"/>
            <a:chOff x="3070618" y="5275141"/>
            <a:chExt cx="3292476" cy="542084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70835992-E005-634B-A1E4-2746D3ADD327}"/>
                </a:ext>
              </a:extLst>
            </p:cNvPr>
            <p:cNvSpPr/>
            <p:nvPr/>
          </p:nvSpPr>
          <p:spPr>
            <a:xfrm>
              <a:off x="3070618" y="5275141"/>
              <a:ext cx="3292476" cy="542084"/>
            </a:xfrm>
            <a:prstGeom prst="roundRect">
              <a:avLst>
                <a:gd name="adj" fmla="val 50000"/>
              </a:avLst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hlinkClick r:id="rId4"/>
              <a:extLst>
                <a:ext uri="{FF2B5EF4-FFF2-40B4-BE49-F238E27FC236}">
                  <a16:creationId xmlns:a16="http://schemas.microsoft.com/office/drawing/2014/main" id="{8B7522A4-0FAD-F7F3-A343-F167F3C5EDE1}"/>
                </a:ext>
              </a:extLst>
            </p:cNvPr>
            <p:cNvSpPr txBox="1"/>
            <p:nvPr/>
          </p:nvSpPr>
          <p:spPr>
            <a:xfrm>
              <a:off x="3505428" y="5352971"/>
              <a:ext cx="24605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Acessar minuta</a:t>
              </a:r>
              <a:endParaRPr lang="pt-BR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  <p:bldP spid="23" grpId="0"/>
      <p:bldP spid="24" grpId="0" animBg="1"/>
      <p:bldP spid="3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856914"/>
            <a:ext cx="553425" cy="1144747"/>
          </a:xfrm>
          <a:prstGeom prst="rect">
            <a:avLst/>
          </a:prstGeom>
        </p:spPr>
      </p:pic>
      <p:sp>
        <p:nvSpPr>
          <p:cNvPr id="5" name="CaixaDeTexto 1"/>
          <p:cNvSpPr txBox="1"/>
          <p:nvPr/>
        </p:nvSpPr>
        <p:spPr>
          <a:xfrm>
            <a:off x="1774349" y="2447551"/>
            <a:ext cx="4321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Qual a responsabilidade Premium?</a:t>
            </a:r>
          </a:p>
        </p:txBody>
      </p:sp>
      <p:sp>
        <p:nvSpPr>
          <p:cNvPr id="7" name="Retângulo 6"/>
          <p:cNvSpPr/>
          <p:nvPr/>
        </p:nvSpPr>
        <p:spPr>
          <a:xfrm rot="5400000">
            <a:off x="4840103" y="3156562"/>
            <a:ext cx="88080" cy="223580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m 12" descr="Pessoa posando para foto em frente a espelho&#10;&#10;Descrição gerada automaticamente"/>
          <p:cNvPicPr>
            <a:picLocks noChangeAspect="1"/>
          </p:cNvPicPr>
          <p:nvPr/>
        </p:nvPicPr>
        <p:blipFill rotWithShape="1">
          <a:blip r:embed="rId4"/>
          <a:srcRect l="10450" t="4338" r="23940" b="5857"/>
          <a:stretch>
            <a:fillRect/>
          </a:stretch>
        </p:blipFill>
        <p:spPr>
          <a:xfrm>
            <a:off x="7469688" y="1647277"/>
            <a:ext cx="4717299" cy="4315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895320"/>
            <a:ext cx="553425" cy="1144747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777322" y="1228547"/>
            <a:ext cx="789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RESPONSABILIDADE PREMIUM</a:t>
            </a:r>
          </a:p>
        </p:txBody>
      </p:sp>
      <p:sp>
        <p:nvSpPr>
          <p:cNvPr id="4" name="Retângulo Arredondado 5"/>
          <p:cNvSpPr/>
          <p:nvPr/>
        </p:nvSpPr>
        <p:spPr>
          <a:xfrm>
            <a:off x="857517" y="1919597"/>
            <a:ext cx="4999089" cy="1814203"/>
          </a:xfrm>
          <a:prstGeom prst="roundRect">
            <a:avLst>
              <a:gd name="adj" fmla="val 0"/>
            </a:avLst>
          </a:prstGeom>
          <a:solidFill>
            <a:srgbClr val="BD920E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Ins="144000" bIns="144000" rtlCol="0" anchor="t" anchorCtr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330" marR="0" lvl="0" indent="0" algn="l" defTabSz="4368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1. Providenciar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 documento assinado (Minuta) pelas partes de acordo com</a:t>
            </a:r>
          </a:p>
          <a:p>
            <a:pPr marL="100330" marR="0" lvl="0" indent="0" algn="l" defTabSz="4368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 características dos produtos disponibilizados para Cortesia.</a:t>
            </a:r>
          </a:p>
        </p:txBody>
      </p:sp>
      <p:sp>
        <p:nvSpPr>
          <p:cNvPr id="8" name="Retângulo Arredondado 6"/>
          <p:cNvSpPr/>
          <p:nvPr/>
        </p:nvSpPr>
        <p:spPr>
          <a:xfrm>
            <a:off x="857517" y="3875323"/>
            <a:ext cx="4999089" cy="1913860"/>
          </a:xfrm>
          <a:prstGeom prst="roundRect">
            <a:avLst>
              <a:gd name="adj" fmla="val 0"/>
            </a:avLst>
          </a:prstGeom>
          <a:solidFill>
            <a:srgbClr val="BD920E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44000" rIns="144000" rtlCol="0" anchor="t" anchorCtr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marR="0" lvl="0" indent="0" algn="l" defTabSz="4368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3. Entrar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em contato com o cliente </a:t>
            </a:r>
          </a:p>
          <a:p>
            <a:pPr marL="139700" marR="0" lvl="0" indent="0" algn="l" defTabSz="4368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informar a data de instalação do contrato e acompanhar a instalação </a:t>
            </a:r>
          </a:p>
          <a:p>
            <a:pPr marL="139700" marR="0" lvl="0" indent="0" algn="l" defTabSz="4368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contrato.</a:t>
            </a:r>
          </a:p>
        </p:txBody>
      </p:sp>
      <p:sp>
        <p:nvSpPr>
          <p:cNvPr id="9" name="Retângulo Arredondado 7"/>
          <p:cNvSpPr/>
          <p:nvPr/>
        </p:nvSpPr>
        <p:spPr>
          <a:xfrm>
            <a:off x="6021336" y="1919597"/>
            <a:ext cx="5303889" cy="1814203"/>
          </a:xfrm>
          <a:prstGeom prst="roundRect">
            <a:avLst>
              <a:gd name="adj" fmla="val 0"/>
            </a:avLst>
          </a:prstGeom>
          <a:solidFill>
            <a:srgbClr val="BD920E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Ins="144000" bIns="144000" rtlCol="0" anchor="t" anchorCtr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0" indent="0" algn="l" defTabSz="4368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2. Arquivar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as Minutas por no mínimo 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02 anos e efetuar o processo de abertura de PA com identificação correta do Tipo 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 Assinante Cortesia desejado.</a:t>
            </a:r>
          </a:p>
        </p:txBody>
      </p:sp>
      <p:sp>
        <p:nvSpPr>
          <p:cNvPr id="10" name="Retângulo Arredondado 10"/>
          <p:cNvSpPr/>
          <p:nvPr/>
        </p:nvSpPr>
        <p:spPr>
          <a:xfrm>
            <a:off x="6021336" y="3875323"/>
            <a:ext cx="5303889" cy="1913860"/>
          </a:xfrm>
          <a:prstGeom prst="roundRect">
            <a:avLst>
              <a:gd name="adj" fmla="val 0"/>
            </a:avLst>
          </a:prstGeom>
          <a:solidFill>
            <a:srgbClr val="BD920E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44000" rIns="144000" bIns="144000" rtlCol="0" anchor="t" anchorCtr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marR="0" lvl="0" indent="0" algn="l" defTabSz="4368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4. Acompanhar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 prazo de concessão </a:t>
            </a:r>
          </a:p>
          <a:p>
            <a:pPr marL="241300" marR="0" lvl="0" indent="0" algn="l" defTabSz="4368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dos contratos com tipo de assinante cortesia para solicitação de renovação,</a:t>
            </a:r>
            <a:r>
              <a:rPr kumimoji="0" lang="pt-BR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cancelamento da cortesia ou atualização do contrato.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957AB5B-3290-EF39-326E-E853DFC454BF}"/>
              </a:ext>
            </a:extLst>
          </p:cNvPr>
          <p:cNvSpPr/>
          <p:nvPr/>
        </p:nvSpPr>
        <p:spPr>
          <a:xfrm rot="5400000" flipH="1">
            <a:off x="3123978" y="-633373"/>
            <a:ext cx="45719" cy="4618834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 animBg="1"/>
      <p:bldP spid="9" grpId="0" animBg="1"/>
      <p:bldP spid="10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>
          <a:extLst>
            <a:ext uri="{FF2B5EF4-FFF2-40B4-BE49-F238E27FC236}">
              <a16:creationId xmlns:a16="http://schemas.microsoft.com/office/drawing/2014/main" id="{32F97380-80F2-113E-E824-18C6E1F1B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202039EE-45E2-EC66-9EA3-C9B5523505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3F8A3C1F-8F96-0361-74CD-B576189BB3C4}"/>
              </a:ext>
            </a:extLst>
          </p:cNvPr>
          <p:cNvSpPr txBox="1"/>
          <p:nvPr/>
        </p:nvSpPr>
        <p:spPr>
          <a:xfrm>
            <a:off x="984830" y="1538789"/>
            <a:ext cx="993570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0850">
              <a:defRPr/>
            </a:pPr>
            <a:r>
              <a:rPr lang="pt-BR" sz="2800" b="1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Transforme o limão em limonada: venda mais ao resolver o problema do cliente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7D652F3-2578-55B6-868F-73B6C00C8467}"/>
              </a:ext>
            </a:extLst>
          </p:cNvPr>
          <p:cNvSpPr/>
          <p:nvPr/>
        </p:nvSpPr>
        <p:spPr>
          <a:xfrm>
            <a:off x="3670891" y="2852936"/>
            <a:ext cx="7472634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Todo atendimento começa com uma dor — mas pode terminar com uma venda.</a:t>
            </a:r>
          </a:p>
          <a:p>
            <a:pPr>
              <a:defRPr/>
            </a:pPr>
            <a:endParaRPr lang="pt-BR" sz="2000" dirty="0">
              <a:solidFill>
                <a:prstClr val="white"/>
              </a:solidFill>
              <a:latin typeface="Segoe UI" panose="020B0502040204020203"/>
              <a:cs typeface="Segoe UI" panose="020B0502040204020203"/>
            </a:endParaRPr>
          </a:p>
          <a:p>
            <a:pPr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Quando o cliente entra em contato com um problema, ele está te dando uma chance valiosa: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atenção, abertura e confiança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.</a:t>
            </a:r>
            <a:endParaRPr lang="pt-BR" sz="2000" dirty="0">
              <a:solidFill>
                <a:prstClr val="white"/>
              </a:solidFill>
              <a:latin typeface="Segoe UI"/>
              <a:ea typeface="Calibri"/>
              <a:cs typeface="Segoe UI"/>
            </a:endParaRPr>
          </a:p>
          <a:p>
            <a:pPr>
              <a:defRPr/>
            </a:pPr>
            <a:endParaRPr lang="pt-BR" sz="2000" dirty="0">
              <a:solidFill>
                <a:prstClr val="white"/>
              </a:solidFill>
              <a:latin typeface="Segoe UI" panose="020B0502040204020203"/>
              <a:cs typeface="Segoe UI" panose="020B0502040204020203"/>
            </a:endParaRPr>
          </a:p>
          <a:p>
            <a:pPr lvl="0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É o momento perfeito para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transformar o limão em limonada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.</a:t>
            </a:r>
            <a:endParaRPr lang="pt-BR" sz="20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sp>
        <p:nvSpPr>
          <p:cNvPr id="18" name="Retângulo 18">
            <a:extLst>
              <a:ext uri="{FF2B5EF4-FFF2-40B4-BE49-F238E27FC236}">
                <a16:creationId xmlns:a16="http://schemas.microsoft.com/office/drawing/2014/main" id="{09D7A7C8-6F62-419C-44BB-8CE41D43C299}"/>
              </a:ext>
            </a:extLst>
          </p:cNvPr>
          <p:cNvSpPr/>
          <p:nvPr/>
        </p:nvSpPr>
        <p:spPr>
          <a:xfrm rot="5400000">
            <a:off x="472481" y="1968316"/>
            <a:ext cx="807276" cy="7061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" y="2797922"/>
            <a:ext cx="252028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886284"/>
            <a:ext cx="553425" cy="1144747"/>
          </a:xfrm>
          <a:prstGeom prst="rect">
            <a:avLst/>
          </a:prstGeom>
        </p:spPr>
      </p:pic>
      <p:sp>
        <p:nvSpPr>
          <p:cNvPr id="5" name="CaixaDeTexto 1"/>
          <p:cNvSpPr txBox="1"/>
          <p:nvPr/>
        </p:nvSpPr>
        <p:spPr>
          <a:xfrm>
            <a:off x="609866" y="1351961"/>
            <a:ext cx="789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PRODUTOS CONCEDIDOS COMO CORTESIA</a:t>
            </a:r>
          </a:p>
        </p:txBody>
      </p:sp>
      <p:sp>
        <p:nvSpPr>
          <p:cNvPr id="6" name="Retângulo 5"/>
          <p:cNvSpPr/>
          <p:nvPr/>
        </p:nvSpPr>
        <p:spPr>
          <a:xfrm>
            <a:off x="609866" y="2031031"/>
            <a:ext cx="6038584" cy="36009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Para </a:t>
            </a:r>
            <a:r>
              <a:rPr kumimoji="0" lang="pt-BR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CORTESIA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 são disponibilizados </a:t>
            </a:r>
            <a:b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</a:b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os produtos </a:t>
            </a:r>
            <a:r>
              <a:rPr lang="pt-BR" sz="19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TV e/ou banda larga 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com as tecnologias HD e 4K, considerar a tecnologia HD para cidades que não disponibilizam </a:t>
            </a:r>
            <a:b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</a:b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a tecnologia em 4K.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Para o </a:t>
            </a:r>
            <a:r>
              <a:rPr lang="pt-BR" sz="19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banda larga, 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 responsabilidade de informar a velocidade correta no formulário de cadastro será da operação/atendimento.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O Assistente Comercial não cadastrará a velocidade diferente do informado e fora desta regra.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7050717" y="2031031"/>
            <a:ext cx="4574228" cy="911703"/>
            <a:chOff x="7231692" y="2278101"/>
            <a:chExt cx="1739433" cy="911703"/>
          </a:xfrm>
        </p:grpSpPr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7231692" y="2278101"/>
              <a:ext cx="1739432" cy="450039"/>
            </a:xfrm>
            <a:prstGeom prst="rect">
              <a:avLst/>
            </a:prstGeom>
            <a:solidFill>
              <a:srgbClr val="BD920E"/>
            </a:solidFill>
            <a:ln w="12700">
              <a:solidFill>
                <a:srgbClr val="BD920E"/>
              </a:solidFill>
            </a:ln>
          </p:spPr>
          <p:txBody>
            <a:bodyPr wrap="square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TIPO DE ASSINANTE CORTESIA TV</a:t>
              </a:r>
            </a:p>
          </p:txBody>
        </p:sp>
        <p:sp>
          <p:nvSpPr>
            <p:cNvPr id="19" name="CaixaDeTexto 5"/>
            <p:cNvSpPr txBox="1"/>
            <p:nvPr/>
          </p:nvSpPr>
          <p:spPr bwMode="auto">
            <a:xfrm>
              <a:off x="7231693" y="2739765"/>
              <a:ext cx="1739432" cy="450039"/>
            </a:xfrm>
            <a:prstGeom prst="rect">
              <a:avLst/>
            </a:prstGeom>
            <a:solidFill>
              <a:srgbClr val="BD920E">
                <a:alpha val="57000"/>
              </a:srgbClr>
            </a:solidFill>
            <a:ln>
              <a:solidFill>
                <a:srgbClr val="BD920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Ponto principal de Claro tv+</a:t>
              </a:r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7050714" y="3234720"/>
            <a:ext cx="4574230" cy="911703"/>
            <a:chOff x="7231692" y="3481790"/>
            <a:chExt cx="1739434" cy="911703"/>
          </a:xfrm>
        </p:grpSpPr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7231692" y="3481790"/>
              <a:ext cx="1739432" cy="450039"/>
            </a:xfrm>
            <a:prstGeom prst="rect">
              <a:avLst/>
            </a:prstGeom>
            <a:solidFill>
              <a:srgbClr val="BD920E"/>
            </a:solidFill>
            <a:ln w="12700">
              <a:solidFill>
                <a:srgbClr val="BD920E"/>
              </a:solidFill>
            </a:ln>
          </p:spPr>
          <p:txBody>
            <a:bodyPr wrap="square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TIPO DE ASSINANTE CORTESIA INTERNET </a:t>
              </a:r>
            </a:p>
          </p:txBody>
        </p:sp>
        <p:sp>
          <p:nvSpPr>
            <p:cNvPr id="17" name="CaixaDeTexto 8"/>
            <p:cNvSpPr txBox="1"/>
            <p:nvPr/>
          </p:nvSpPr>
          <p:spPr bwMode="auto">
            <a:xfrm>
              <a:off x="7231694" y="3943454"/>
              <a:ext cx="1739432" cy="450039"/>
            </a:xfrm>
            <a:prstGeom prst="rect">
              <a:avLst/>
            </a:prstGeom>
            <a:solidFill>
              <a:srgbClr val="BD920E">
                <a:alpha val="56000"/>
              </a:srgbClr>
            </a:solidFill>
            <a:ln>
              <a:solidFill>
                <a:srgbClr val="BD920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Ponto principal de </a:t>
              </a:r>
              <a:r>
                <a:rPr lang="en-US" altLang="pt-BR" sz="1600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Claro </a:t>
              </a:r>
              <a:r>
                <a:rPr lang="en-US" altLang="pt-BR" sz="1600" dirty="0" err="1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fibra</a:t>
              </a:r>
              <a:endParaRPr lang="en-US" altLang="pt-BR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7050714" y="4438409"/>
            <a:ext cx="4574228" cy="1290035"/>
            <a:chOff x="7231689" y="4685479"/>
            <a:chExt cx="1739433" cy="1290035"/>
          </a:xfrm>
        </p:grpSpPr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7231689" y="4685479"/>
              <a:ext cx="1739432" cy="536385"/>
            </a:xfrm>
            <a:prstGeom prst="rect">
              <a:avLst/>
            </a:prstGeom>
            <a:solidFill>
              <a:srgbClr val="BD920E"/>
            </a:solidFill>
            <a:ln w="12700">
              <a:solidFill>
                <a:srgbClr val="BD920E"/>
              </a:solidFill>
            </a:ln>
          </p:spPr>
          <p:txBody>
            <a:bodyPr wrap="square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TIPO DE ASSINANTE CORTESIA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TV+ INTERNET </a:t>
              </a:r>
            </a:p>
          </p:txBody>
        </p:sp>
        <p:sp>
          <p:nvSpPr>
            <p:cNvPr id="15" name="CaixaDeTexto 11"/>
            <p:cNvSpPr txBox="1"/>
            <p:nvPr/>
          </p:nvSpPr>
          <p:spPr bwMode="auto">
            <a:xfrm>
              <a:off x="7231690" y="5233489"/>
              <a:ext cx="1739432" cy="742025"/>
            </a:xfrm>
            <a:prstGeom prst="rect">
              <a:avLst/>
            </a:prstGeom>
            <a:solidFill>
              <a:srgbClr val="BD920E">
                <a:alpha val="56000"/>
              </a:srgbClr>
            </a:solidFill>
            <a:ln>
              <a:solidFill>
                <a:srgbClr val="BD920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22300" marR="0" lvl="4" indent="-2889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Ponto principal de Claro tv+</a:t>
              </a:r>
            </a:p>
            <a:p>
              <a:pPr marL="622300" marR="0" lvl="4" indent="-2889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Ponto principal de</a:t>
              </a:r>
              <a:r>
                <a:rPr lang="en-US" altLang="pt-BR" sz="1600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Claro </a:t>
              </a:r>
              <a:r>
                <a:rPr lang="en-US" altLang="pt-BR" sz="1600" dirty="0" err="1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fibra</a:t>
              </a:r>
              <a:endParaRPr lang="en-US" altLang="pt-BR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1C39C671-6C6F-2818-41CC-8BD3CA498D3A}"/>
              </a:ext>
            </a:extLst>
          </p:cNvPr>
          <p:cNvSpPr/>
          <p:nvPr/>
        </p:nvSpPr>
        <p:spPr>
          <a:xfrm rot="5400000">
            <a:off x="3829068" y="-1376539"/>
            <a:ext cx="45719" cy="635737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794264" y="1146537"/>
            <a:ext cx="2175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Cortesia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CaixaDeTexto 1"/>
          <p:cNvSpPr txBox="1"/>
          <p:nvPr/>
        </p:nvSpPr>
        <p:spPr>
          <a:xfrm>
            <a:off x="790842" y="1541662"/>
            <a:ext cx="789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MODELO DE E-MAIL “DE ACORDO” - DIRETOR</a:t>
            </a:r>
          </a:p>
        </p:txBody>
      </p:sp>
      <p:sp>
        <p:nvSpPr>
          <p:cNvPr id="5" name="CaixaDeTexto 3"/>
          <p:cNvSpPr txBox="1"/>
          <p:nvPr/>
        </p:nvSpPr>
        <p:spPr>
          <a:xfrm>
            <a:off x="769881" y="3168366"/>
            <a:ext cx="4550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 e-mail padrão é obrigatório que o solicitante justifique 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motivo da solicitação, 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informe a quantidade de 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pontos e produto concedido.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5630919" y="2354035"/>
            <a:ext cx="6125742" cy="3558862"/>
            <a:chOff x="5630919" y="2354035"/>
            <a:chExt cx="6125742" cy="3558862"/>
          </a:xfrm>
        </p:grpSpPr>
        <p:sp>
          <p:nvSpPr>
            <p:cNvPr id="4" name="Retângulo 3"/>
            <p:cNvSpPr/>
            <p:nvPr/>
          </p:nvSpPr>
          <p:spPr>
            <a:xfrm>
              <a:off x="6656411" y="2354035"/>
              <a:ext cx="5100250" cy="3558862"/>
            </a:xfrm>
            <a:prstGeom prst="rect">
              <a:avLst/>
            </a:prstGeom>
            <a:solidFill>
              <a:srgbClr val="BD920E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x-non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endParaRPr>
            </a:p>
          </p:txBody>
        </p:sp>
        <p:pic>
          <p:nvPicPr>
            <p:cNvPr id="8" name="Imagem 7" descr="Tela de celular com texto preto sobre fundo branco&#10;&#10;Descrição gerada automaticament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0919" y="2648813"/>
              <a:ext cx="5791200" cy="2933700"/>
            </a:xfrm>
            <a:prstGeom prst="rect">
              <a:avLst/>
            </a:prstGeom>
            <a:effectLst>
              <a:outerShdw blurRad="571500" sx="103000" sy="103000" algn="ctr" rotWithShape="0">
                <a:prstClr val="black">
                  <a:alpha val="35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894845"/>
            <a:ext cx="553425" cy="1144747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790842" y="1103512"/>
            <a:ext cx="8553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DOCUMENTOS NECESSÁRIOS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790841" y="1639482"/>
            <a:ext cx="729438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solicitante deverá anexar os seguintes documentos à PA: </a:t>
            </a:r>
          </a:p>
        </p:txBody>
      </p:sp>
      <p:grpSp>
        <p:nvGrpSpPr>
          <p:cNvPr id="17" name="Agrupar 16"/>
          <p:cNvGrpSpPr/>
          <p:nvPr/>
        </p:nvGrpSpPr>
        <p:grpSpPr>
          <a:xfrm>
            <a:off x="897827" y="2113897"/>
            <a:ext cx="5867134" cy="3640591"/>
            <a:chOff x="396240" y="2682351"/>
            <a:chExt cx="5844733" cy="3640591"/>
          </a:xfrm>
        </p:grpSpPr>
        <p:sp>
          <p:nvSpPr>
            <p:cNvPr id="6" name="Retângulo 5"/>
            <p:cNvSpPr/>
            <p:nvPr/>
          </p:nvSpPr>
          <p:spPr>
            <a:xfrm>
              <a:off x="396240" y="2682351"/>
              <a:ext cx="5844733" cy="3640591"/>
            </a:xfrm>
            <a:prstGeom prst="rect">
              <a:avLst/>
            </a:prstGeom>
            <a:solidFill>
              <a:srgbClr val="BD920E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endParaRPr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524107" y="2873978"/>
              <a:ext cx="5650446" cy="33239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1) 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Cópia do documento que comprove representação legal do condomínio (Ata da Assembleia Geral ou Declaração com firma reconhecida);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2) 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Cópia do documento pessoal (RG com nº do CPF ou CNH) do representante legal do condomínio;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3) 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Cópia do cartão CNPJ do condomínio;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4) 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Contrato Corporativo de TV + Banda larga devidamente assinado Diretor de Operações ou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Diretor Regional.</a:t>
              </a:r>
            </a:p>
          </p:txBody>
        </p:sp>
      </p:grpSp>
      <p:sp>
        <p:nvSpPr>
          <p:cNvPr id="16" name="Retângulo 15"/>
          <p:cNvSpPr/>
          <p:nvPr/>
        </p:nvSpPr>
        <p:spPr>
          <a:xfrm>
            <a:off x="7082903" y="2444024"/>
            <a:ext cx="4511233" cy="31393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Veja a seguir as orientações para preenchimento das informações 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 contrato.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modelo de contrato 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abaixo é para solicitação PAYTV. 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solicitação de cortesia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vírtua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siga estas orientações para preenchimento, porém, utilizando o modelo Contrato - Ações em Condomínio disponível em Formulários de Solicitação no NET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Line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55F801-8199-71D3-583A-F1CB2B6F8926}"/>
              </a:ext>
            </a:extLst>
          </p:cNvPr>
          <p:cNvSpPr/>
          <p:nvPr/>
        </p:nvSpPr>
        <p:spPr>
          <a:xfrm rot="5400000" flipH="1">
            <a:off x="2992139" y="-629009"/>
            <a:ext cx="45719" cy="4319811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6" grpId="0"/>
      <p:bldP spid="2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906746"/>
            <a:ext cx="553425" cy="1144747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826488" y="961327"/>
            <a:ext cx="8553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SMART TI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FF9967F-0DFC-6D37-10A6-A9EB3C6DFA54}"/>
              </a:ext>
            </a:extLst>
          </p:cNvPr>
          <p:cNvSpPr txBox="1"/>
          <p:nvPr/>
        </p:nvSpPr>
        <p:spPr>
          <a:xfrm>
            <a:off x="826488" y="1414620"/>
            <a:ext cx="773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processo de input é realizado pelo BKO, na ferramenta </a:t>
            </a:r>
            <a:r>
              <a:rPr lang="pt-BR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Smart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TI. </a:t>
            </a:r>
          </a:p>
        </p:txBody>
      </p:sp>
      <p:pic>
        <p:nvPicPr>
          <p:cNvPr id="12" name="Imagem 11" descr="Interface gráfica do usuário&#10;&#10;O conteúdo gerado por IA pode estar incorreto.">
            <a:hlinkClick r:id="rId4"/>
            <a:extLst>
              <a:ext uri="{FF2B5EF4-FFF2-40B4-BE49-F238E27FC236}">
                <a16:creationId xmlns:a16="http://schemas.microsoft.com/office/drawing/2014/main" id="{577FE1AE-5637-60C2-E0A1-1FD57AFE4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300" y="1917381"/>
            <a:ext cx="7391400" cy="3885703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FC2A5FD1-757A-F2E9-B5F4-28A36F59C487}"/>
              </a:ext>
            </a:extLst>
          </p:cNvPr>
          <p:cNvSpPr/>
          <p:nvPr/>
        </p:nvSpPr>
        <p:spPr>
          <a:xfrm rot="5400000" flipH="1">
            <a:off x="1603966" y="636454"/>
            <a:ext cx="68966" cy="150218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FE1ED55-9E8D-8607-8DEE-81B4861743F3}"/>
              </a:ext>
            </a:extLst>
          </p:cNvPr>
          <p:cNvSpPr/>
          <p:nvPr/>
        </p:nvSpPr>
        <p:spPr>
          <a:xfrm>
            <a:off x="826488" y="5824385"/>
            <a:ext cx="10539023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altLang="pt-BR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https://clarobr-jsm-negocios.atlassian.net/servicedesk/customer/user/login?destination=portals</a:t>
            </a:r>
            <a:endParaRPr lang="pt-BR" sz="16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 animBg="1"/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ixaDeTexto 4">
            <a:extLst>
              <a:ext uri="{FF2B5EF4-FFF2-40B4-BE49-F238E27FC236}">
                <a16:creationId xmlns:a16="http://schemas.microsoft.com/office/drawing/2014/main" id="{868B82B3-DF37-6F26-E000-2F447AC71F69}"/>
              </a:ext>
            </a:extLst>
          </p:cNvPr>
          <p:cNvSpPr txBox="1"/>
          <p:nvPr/>
        </p:nvSpPr>
        <p:spPr>
          <a:xfrm>
            <a:off x="353400" y="4223046"/>
            <a:ext cx="1766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1.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Aprovador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Autorizado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9" name="CaixaDeTexto 4">
            <a:extLst>
              <a:ext uri="{FF2B5EF4-FFF2-40B4-BE49-F238E27FC236}">
                <a16:creationId xmlns:a16="http://schemas.microsoft.com/office/drawing/2014/main" id="{32D5055F-8F4D-E417-FC0A-CA357AE70910}"/>
              </a:ext>
            </a:extLst>
          </p:cNvPr>
          <p:cNvSpPr txBox="1"/>
          <p:nvPr/>
        </p:nvSpPr>
        <p:spPr>
          <a:xfrm>
            <a:off x="2531478" y="4247223"/>
            <a:ext cx="1155820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BKO Cortesia</a:t>
            </a:r>
          </a:p>
        </p:txBody>
      </p:sp>
      <p:sp>
        <p:nvSpPr>
          <p:cNvPr id="30" name="CaixaDeTexto 4">
            <a:extLst>
              <a:ext uri="{FF2B5EF4-FFF2-40B4-BE49-F238E27FC236}">
                <a16:creationId xmlns:a16="http://schemas.microsoft.com/office/drawing/2014/main" id="{718DC670-8F15-97B9-160F-CC31B9247B8F}"/>
              </a:ext>
            </a:extLst>
          </p:cNvPr>
          <p:cNvSpPr txBox="1"/>
          <p:nvPr/>
        </p:nvSpPr>
        <p:spPr>
          <a:xfrm>
            <a:off x="4104558" y="4361545"/>
            <a:ext cx="1805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noProof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Compliance</a:t>
            </a:r>
          </a:p>
        </p:txBody>
      </p:sp>
      <p:sp>
        <p:nvSpPr>
          <p:cNvPr id="31" name="CaixaDeTexto 4">
            <a:extLst>
              <a:ext uri="{FF2B5EF4-FFF2-40B4-BE49-F238E27FC236}">
                <a16:creationId xmlns:a16="http://schemas.microsoft.com/office/drawing/2014/main" id="{842DB77C-E253-A55F-9927-0BF43A784009}"/>
              </a:ext>
            </a:extLst>
          </p:cNvPr>
          <p:cNvSpPr txBox="1"/>
          <p:nvPr/>
        </p:nvSpPr>
        <p:spPr>
          <a:xfrm>
            <a:off x="5971963" y="4361545"/>
            <a:ext cx="1805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Antifraude</a:t>
            </a:r>
          </a:p>
        </p:txBody>
      </p:sp>
      <p:sp>
        <p:nvSpPr>
          <p:cNvPr id="32" name="CaixaDeTexto 4">
            <a:extLst>
              <a:ext uri="{FF2B5EF4-FFF2-40B4-BE49-F238E27FC236}">
                <a16:creationId xmlns:a16="http://schemas.microsoft.com/office/drawing/2014/main" id="{5579CD8B-E38D-8F98-3AC9-FE817727036D}"/>
              </a:ext>
            </a:extLst>
          </p:cNvPr>
          <p:cNvSpPr txBox="1"/>
          <p:nvPr/>
        </p:nvSpPr>
        <p:spPr>
          <a:xfrm>
            <a:off x="8072867" y="4219400"/>
            <a:ext cx="1306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BKO Comercial</a:t>
            </a:r>
          </a:p>
        </p:txBody>
      </p:sp>
      <p:sp>
        <p:nvSpPr>
          <p:cNvPr id="33" name="CaixaDeTexto 4">
            <a:extLst>
              <a:ext uri="{FF2B5EF4-FFF2-40B4-BE49-F238E27FC236}">
                <a16:creationId xmlns:a16="http://schemas.microsoft.com/office/drawing/2014/main" id="{E0BA12C6-E6F5-5150-D1DA-231D6F726AB4}"/>
              </a:ext>
            </a:extLst>
          </p:cNvPr>
          <p:cNvSpPr txBox="1"/>
          <p:nvPr/>
        </p:nvSpPr>
        <p:spPr>
          <a:xfrm>
            <a:off x="9941617" y="4219400"/>
            <a:ext cx="1306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noProof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BKO Cortesia</a:t>
            </a:r>
          </a:p>
        </p:txBody>
      </p:sp>
      <p:sp>
        <p:nvSpPr>
          <p:cNvPr id="34" name="CaixaDeTexto 4">
            <a:extLst>
              <a:ext uri="{FF2B5EF4-FFF2-40B4-BE49-F238E27FC236}">
                <a16:creationId xmlns:a16="http://schemas.microsoft.com/office/drawing/2014/main" id="{9FB99308-E486-4D99-93AB-6376CABADB5D}"/>
              </a:ext>
            </a:extLst>
          </p:cNvPr>
          <p:cNvSpPr txBox="1"/>
          <p:nvPr/>
        </p:nvSpPr>
        <p:spPr>
          <a:xfrm>
            <a:off x="756696" y="5093706"/>
            <a:ext cx="959568" cy="646329"/>
          </a:xfrm>
          <a:prstGeom prst="rect">
            <a:avLst/>
          </a:prstGeom>
          <a:solidFill>
            <a:srgbClr val="F40342">
              <a:alpha val="55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Mínimo 8 horas</a:t>
            </a:r>
          </a:p>
        </p:txBody>
      </p:sp>
      <p:sp>
        <p:nvSpPr>
          <p:cNvPr id="35" name="CaixaDeTexto 4">
            <a:extLst>
              <a:ext uri="{FF2B5EF4-FFF2-40B4-BE49-F238E27FC236}">
                <a16:creationId xmlns:a16="http://schemas.microsoft.com/office/drawing/2014/main" id="{28B084CB-E0CC-B383-30FC-EB73067A7B0E}"/>
              </a:ext>
            </a:extLst>
          </p:cNvPr>
          <p:cNvSpPr txBox="1"/>
          <p:nvPr/>
        </p:nvSpPr>
        <p:spPr>
          <a:xfrm>
            <a:off x="2629604" y="5093706"/>
            <a:ext cx="959568" cy="646328"/>
          </a:xfrm>
          <a:prstGeom prst="rect">
            <a:avLst/>
          </a:prstGeom>
          <a:solidFill>
            <a:srgbClr val="F40342">
              <a:alpha val="55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24</a:t>
            </a:r>
            <a:r>
              <a:rPr kumimoji="0" lang="pt-BR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Horas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CaixaDeTexto 4">
            <a:extLst>
              <a:ext uri="{FF2B5EF4-FFF2-40B4-BE49-F238E27FC236}">
                <a16:creationId xmlns:a16="http://schemas.microsoft.com/office/drawing/2014/main" id="{F1AC4F33-F85B-2543-3335-6B797F1A34E2}"/>
              </a:ext>
            </a:extLst>
          </p:cNvPr>
          <p:cNvSpPr txBox="1"/>
          <p:nvPr/>
        </p:nvSpPr>
        <p:spPr>
          <a:xfrm>
            <a:off x="4502512" y="5101645"/>
            <a:ext cx="959568" cy="646331"/>
          </a:xfrm>
          <a:prstGeom prst="rect">
            <a:avLst/>
          </a:prstGeom>
          <a:solidFill>
            <a:srgbClr val="F40342">
              <a:alpha val="55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72</a:t>
            </a:r>
            <a:r>
              <a:rPr kumimoji="0" lang="pt-BR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Horas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CaixaDeTexto 4">
            <a:extLst>
              <a:ext uri="{FF2B5EF4-FFF2-40B4-BE49-F238E27FC236}">
                <a16:creationId xmlns:a16="http://schemas.microsoft.com/office/drawing/2014/main" id="{FA5CEBBE-D440-2B0D-C646-B7C7ABBD8B6B}"/>
              </a:ext>
            </a:extLst>
          </p:cNvPr>
          <p:cNvSpPr txBox="1"/>
          <p:nvPr/>
        </p:nvSpPr>
        <p:spPr>
          <a:xfrm>
            <a:off x="6375420" y="5101648"/>
            <a:ext cx="959568" cy="646328"/>
          </a:xfrm>
          <a:prstGeom prst="rect">
            <a:avLst/>
          </a:prstGeom>
          <a:solidFill>
            <a:srgbClr val="F40342">
              <a:alpha val="55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24</a:t>
            </a:r>
            <a:r>
              <a:rPr kumimoji="0" lang="pt-BR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Horas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CaixaDeTexto 4">
            <a:extLst>
              <a:ext uri="{FF2B5EF4-FFF2-40B4-BE49-F238E27FC236}">
                <a16:creationId xmlns:a16="http://schemas.microsoft.com/office/drawing/2014/main" id="{3065381E-F495-82CE-C405-54CCC0DE4AAF}"/>
              </a:ext>
            </a:extLst>
          </p:cNvPr>
          <p:cNvSpPr txBox="1"/>
          <p:nvPr/>
        </p:nvSpPr>
        <p:spPr>
          <a:xfrm>
            <a:off x="10115310" y="5101648"/>
            <a:ext cx="959568" cy="646328"/>
          </a:xfrm>
          <a:prstGeom prst="rect">
            <a:avLst/>
          </a:prstGeom>
          <a:solidFill>
            <a:srgbClr val="F40342">
              <a:alpha val="55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24</a:t>
            </a:r>
            <a:r>
              <a:rPr kumimoji="0" lang="pt-BR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Horas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9" name="CaixaDeTexto 4">
            <a:extLst>
              <a:ext uri="{FF2B5EF4-FFF2-40B4-BE49-F238E27FC236}">
                <a16:creationId xmlns:a16="http://schemas.microsoft.com/office/drawing/2014/main" id="{2C96A502-3E7B-2945-E641-AF891664372B}"/>
              </a:ext>
            </a:extLst>
          </p:cNvPr>
          <p:cNvSpPr txBox="1"/>
          <p:nvPr/>
        </p:nvSpPr>
        <p:spPr>
          <a:xfrm>
            <a:off x="8246560" y="5232204"/>
            <a:ext cx="959568" cy="369332"/>
          </a:xfrm>
          <a:prstGeom prst="rect">
            <a:avLst/>
          </a:prstGeom>
          <a:solidFill>
            <a:srgbClr val="F40342">
              <a:alpha val="55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D+7</a:t>
            </a:r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DB98CB8C-1AE3-BE47-F1EF-53C2CC61D41C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1356641" y="3486455"/>
            <a:ext cx="1174837" cy="0"/>
          </a:xfrm>
          <a:prstGeom prst="line">
            <a:avLst/>
          </a:prstGeom>
          <a:ln w="38100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DBA33B73-751E-894A-F193-02DC64984629}"/>
              </a:ext>
            </a:extLst>
          </p:cNvPr>
          <p:cNvCxnSpPr>
            <a:cxnSpLocks/>
            <a:endCxn id="15" idx="2"/>
          </p:cNvCxnSpPr>
          <p:nvPr/>
        </p:nvCxnSpPr>
        <p:spPr>
          <a:xfrm flipH="1">
            <a:off x="2531478" y="3447890"/>
            <a:ext cx="1158240" cy="38565"/>
          </a:xfrm>
          <a:prstGeom prst="line">
            <a:avLst/>
          </a:prstGeom>
          <a:ln w="38100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E20EC820-C13F-F706-A200-CC0497918C46}"/>
              </a:ext>
            </a:extLst>
          </p:cNvPr>
          <p:cNvCxnSpPr>
            <a:cxnSpLocks/>
            <a:endCxn id="15" idx="2"/>
          </p:cNvCxnSpPr>
          <p:nvPr/>
        </p:nvCxnSpPr>
        <p:spPr>
          <a:xfrm flipH="1">
            <a:off x="2531478" y="3447890"/>
            <a:ext cx="3031237" cy="38565"/>
          </a:xfrm>
          <a:prstGeom prst="line">
            <a:avLst/>
          </a:prstGeom>
          <a:ln w="38100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A8A93E58-6BFF-85FD-83BC-41DB9FE347FE}"/>
              </a:ext>
            </a:extLst>
          </p:cNvPr>
          <p:cNvCxnSpPr>
            <a:cxnSpLocks/>
            <a:endCxn id="15" idx="2"/>
          </p:cNvCxnSpPr>
          <p:nvPr/>
        </p:nvCxnSpPr>
        <p:spPr>
          <a:xfrm flipH="1">
            <a:off x="2531478" y="3447890"/>
            <a:ext cx="4938479" cy="38565"/>
          </a:xfrm>
          <a:prstGeom prst="line">
            <a:avLst/>
          </a:prstGeom>
          <a:ln w="38100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175A5E1F-D610-FFFD-F444-498FDD6C81CC}"/>
              </a:ext>
            </a:extLst>
          </p:cNvPr>
          <p:cNvCxnSpPr>
            <a:cxnSpLocks/>
            <a:endCxn id="15" idx="2"/>
          </p:cNvCxnSpPr>
          <p:nvPr/>
        </p:nvCxnSpPr>
        <p:spPr>
          <a:xfrm flipH="1">
            <a:off x="2531478" y="3447890"/>
            <a:ext cx="6775107" cy="38565"/>
          </a:xfrm>
          <a:prstGeom prst="line">
            <a:avLst/>
          </a:prstGeom>
          <a:ln w="38100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88532F33-4724-F7AE-9C78-7780CC17BCB7}"/>
              </a:ext>
            </a:extLst>
          </p:cNvPr>
          <p:cNvCxnSpPr>
            <a:cxnSpLocks/>
          </p:cNvCxnSpPr>
          <p:nvPr/>
        </p:nvCxnSpPr>
        <p:spPr>
          <a:xfrm flipH="1">
            <a:off x="1716264" y="3447890"/>
            <a:ext cx="9459071" cy="37399"/>
          </a:xfrm>
          <a:prstGeom prst="line">
            <a:avLst/>
          </a:prstGeom>
          <a:ln w="38100">
            <a:solidFill>
              <a:srgbClr val="F4034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Agrupar 85">
            <a:extLst>
              <a:ext uri="{FF2B5EF4-FFF2-40B4-BE49-F238E27FC236}">
                <a16:creationId xmlns:a16="http://schemas.microsoft.com/office/drawing/2014/main" id="{C37AC45C-E874-18C4-A908-39D9639EEA7D}"/>
              </a:ext>
            </a:extLst>
          </p:cNvPr>
          <p:cNvGrpSpPr/>
          <p:nvPr/>
        </p:nvGrpSpPr>
        <p:grpSpPr>
          <a:xfrm>
            <a:off x="658481" y="2888831"/>
            <a:ext cx="1158240" cy="1158239"/>
            <a:chOff x="906131" y="3112571"/>
            <a:chExt cx="1158240" cy="1158239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2ED3BB89-E4EE-4561-8B13-E8D8D360C4F3}"/>
                </a:ext>
              </a:extLst>
            </p:cNvPr>
            <p:cNvGrpSpPr/>
            <p:nvPr/>
          </p:nvGrpSpPr>
          <p:grpSpPr>
            <a:xfrm>
              <a:off x="906131" y="3112571"/>
              <a:ext cx="1158240" cy="1158239"/>
              <a:chOff x="6647064" y="1667807"/>
              <a:chExt cx="3744193" cy="3744191"/>
            </a:xfrm>
          </p:grpSpPr>
          <p:sp>
            <p:nvSpPr>
              <p:cNvPr id="6" name="Oval 24">
                <a:extLst>
                  <a:ext uri="{FF2B5EF4-FFF2-40B4-BE49-F238E27FC236}">
                    <a16:creationId xmlns:a16="http://schemas.microsoft.com/office/drawing/2014/main" id="{77DDD6EB-B06F-AA8F-FC40-FA16F8BD22DB}"/>
                  </a:ext>
                </a:extLst>
              </p:cNvPr>
              <p:cNvSpPr/>
              <p:nvPr/>
            </p:nvSpPr>
            <p:spPr>
              <a:xfrm>
                <a:off x="6647351" y="1717466"/>
                <a:ext cx="3736369" cy="3637335"/>
              </a:xfrm>
              <a:prstGeom prst="ellipse">
                <a:avLst/>
              </a:prstGeom>
              <a:gradFill flip="none" rotWithShape="1">
                <a:gsLst>
                  <a:gs pos="63000">
                    <a:srgbClr val="131313">
                      <a:alpha val="53743"/>
                    </a:srgbClr>
                  </a:gs>
                  <a:gs pos="99000">
                    <a:srgbClr val="2D2C2E"/>
                  </a:gs>
                  <a:gs pos="0">
                    <a:srgbClr val="8A6B15"/>
                  </a:gs>
                </a:gsLst>
                <a:lin ang="2700000" scaled="1"/>
                <a:tileRect/>
              </a:gradFill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sp>
            <p:nvSpPr>
              <p:cNvPr id="8" name="Oval 22">
                <a:extLst>
                  <a:ext uri="{FF2B5EF4-FFF2-40B4-BE49-F238E27FC236}">
                    <a16:creationId xmlns:a16="http://schemas.microsoft.com/office/drawing/2014/main" id="{3C0F04EB-A78F-6ED4-C2E2-00BBDF60E16D}"/>
                  </a:ext>
                </a:extLst>
              </p:cNvPr>
              <p:cNvSpPr/>
              <p:nvPr/>
            </p:nvSpPr>
            <p:spPr>
              <a:xfrm>
                <a:off x="6647064" y="1667807"/>
                <a:ext cx="3744193" cy="3744191"/>
              </a:xfrm>
              <a:prstGeom prst="ellipse">
                <a:avLst/>
              </a:prstGeom>
              <a:noFill/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</p:grpSp>
        <p:pic>
          <p:nvPicPr>
            <p:cNvPr id="59" name="Gráfico 58">
              <a:extLst>
                <a:ext uri="{FF2B5EF4-FFF2-40B4-BE49-F238E27FC236}">
                  <a16:creationId xmlns:a16="http://schemas.microsoft.com/office/drawing/2014/main" id="{E4C1A8F4-A2E2-6722-58CE-B03A5DEA8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2671" y="3339952"/>
              <a:ext cx="645160" cy="661024"/>
            </a:xfrm>
            <a:prstGeom prst="rect">
              <a:avLst/>
            </a:prstGeom>
          </p:spPr>
        </p:pic>
      </p:grpSp>
      <p:grpSp>
        <p:nvGrpSpPr>
          <p:cNvPr id="87" name="Agrupar 86">
            <a:extLst>
              <a:ext uri="{FF2B5EF4-FFF2-40B4-BE49-F238E27FC236}">
                <a16:creationId xmlns:a16="http://schemas.microsoft.com/office/drawing/2014/main" id="{455F371A-6174-59AE-C5E1-00BB0B9F1473}"/>
              </a:ext>
            </a:extLst>
          </p:cNvPr>
          <p:cNvGrpSpPr/>
          <p:nvPr/>
        </p:nvGrpSpPr>
        <p:grpSpPr>
          <a:xfrm>
            <a:off x="2531478" y="2907335"/>
            <a:ext cx="1158240" cy="1158239"/>
            <a:chOff x="2779128" y="3112571"/>
            <a:chExt cx="1158240" cy="1158239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9DA856DA-2D26-FAF9-3F91-C52A99A254CF}"/>
                </a:ext>
              </a:extLst>
            </p:cNvPr>
            <p:cNvGrpSpPr/>
            <p:nvPr/>
          </p:nvGrpSpPr>
          <p:grpSpPr>
            <a:xfrm>
              <a:off x="2779128" y="3112571"/>
              <a:ext cx="1158240" cy="1158239"/>
              <a:chOff x="6647064" y="1667807"/>
              <a:chExt cx="3744193" cy="3744191"/>
            </a:xfrm>
          </p:grpSpPr>
          <p:sp>
            <p:nvSpPr>
              <p:cNvPr id="14" name="Oval 24">
                <a:extLst>
                  <a:ext uri="{FF2B5EF4-FFF2-40B4-BE49-F238E27FC236}">
                    <a16:creationId xmlns:a16="http://schemas.microsoft.com/office/drawing/2014/main" id="{22CF0D20-BED3-D99A-7911-DF3D7A91CD7C}"/>
                  </a:ext>
                </a:extLst>
              </p:cNvPr>
              <p:cNvSpPr/>
              <p:nvPr/>
            </p:nvSpPr>
            <p:spPr>
              <a:xfrm>
                <a:off x="6647351" y="1717466"/>
                <a:ext cx="3736369" cy="3637335"/>
              </a:xfrm>
              <a:prstGeom prst="ellipse">
                <a:avLst/>
              </a:prstGeom>
              <a:gradFill flip="none" rotWithShape="1">
                <a:gsLst>
                  <a:gs pos="63000">
                    <a:srgbClr val="131313">
                      <a:alpha val="53743"/>
                    </a:srgbClr>
                  </a:gs>
                  <a:gs pos="99000">
                    <a:srgbClr val="2D2C2E"/>
                  </a:gs>
                  <a:gs pos="0">
                    <a:srgbClr val="8A6B15"/>
                  </a:gs>
                </a:gsLst>
                <a:lin ang="2700000" scaled="1"/>
                <a:tileRect/>
              </a:gradFill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sp>
            <p:nvSpPr>
              <p:cNvPr id="15" name="Oval 22">
                <a:extLst>
                  <a:ext uri="{FF2B5EF4-FFF2-40B4-BE49-F238E27FC236}">
                    <a16:creationId xmlns:a16="http://schemas.microsoft.com/office/drawing/2014/main" id="{B00B4680-A74B-AD83-B040-E63FB02F24E7}"/>
                  </a:ext>
                </a:extLst>
              </p:cNvPr>
              <p:cNvSpPr/>
              <p:nvPr/>
            </p:nvSpPr>
            <p:spPr>
              <a:xfrm>
                <a:off x="6647064" y="1667807"/>
                <a:ext cx="3744193" cy="3744191"/>
              </a:xfrm>
              <a:prstGeom prst="ellipse">
                <a:avLst/>
              </a:prstGeom>
              <a:noFill/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</p:grpSp>
        <p:pic>
          <p:nvPicPr>
            <p:cNvPr id="61" name="Gráfico 60">
              <a:extLst>
                <a:ext uri="{FF2B5EF4-FFF2-40B4-BE49-F238E27FC236}">
                  <a16:creationId xmlns:a16="http://schemas.microsoft.com/office/drawing/2014/main" id="{DF926EEC-AB03-D2CE-2D10-A47D61F33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2985931" y="3317051"/>
              <a:ext cx="749280" cy="749280"/>
            </a:xfrm>
            <a:prstGeom prst="rect">
              <a:avLst/>
            </a:prstGeom>
          </p:spPr>
        </p:pic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ED0A0BC9-8575-5EEE-3E76-794AC84927E8}"/>
              </a:ext>
            </a:extLst>
          </p:cNvPr>
          <p:cNvGrpSpPr/>
          <p:nvPr/>
        </p:nvGrpSpPr>
        <p:grpSpPr>
          <a:xfrm>
            <a:off x="4404475" y="2917792"/>
            <a:ext cx="1158240" cy="1158239"/>
            <a:chOff x="4652125" y="3092510"/>
            <a:chExt cx="1158240" cy="1158239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106724A7-03F5-50F2-202B-E96D9A737AA5}"/>
                </a:ext>
              </a:extLst>
            </p:cNvPr>
            <p:cNvGrpSpPr/>
            <p:nvPr/>
          </p:nvGrpSpPr>
          <p:grpSpPr>
            <a:xfrm>
              <a:off x="4652125" y="3092510"/>
              <a:ext cx="1158240" cy="1158239"/>
              <a:chOff x="6647064" y="1667807"/>
              <a:chExt cx="3744193" cy="3744191"/>
            </a:xfrm>
          </p:grpSpPr>
          <p:sp>
            <p:nvSpPr>
              <p:cNvPr id="23" name="Oval 24">
                <a:extLst>
                  <a:ext uri="{FF2B5EF4-FFF2-40B4-BE49-F238E27FC236}">
                    <a16:creationId xmlns:a16="http://schemas.microsoft.com/office/drawing/2014/main" id="{5435D1F3-DF1D-17E8-AC6B-64F9827E97ED}"/>
                  </a:ext>
                </a:extLst>
              </p:cNvPr>
              <p:cNvSpPr/>
              <p:nvPr/>
            </p:nvSpPr>
            <p:spPr>
              <a:xfrm>
                <a:off x="6647351" y="1717466"/>
                <a:ext cx="3736369" cy="3637335"/>
              </a:xfrm>
              <a:prstGeom prst="ellipse">
                <a:avLst/>
              </a:prstGeom>
              <a:gradFill flip="none" rotWithShape="1">
                <a:gsLst>
                  <a:gs pos="63000">
                    <a:srgbClr val="131313">
                      <a:alpha val="53743"/>
                    </a:srgbClr>
                  </a:gs>
                  <a:gs pos="99000">
                    <a:srgbClr val="2D2C2E"/>
                  </a:gs>
                  <a:gs pos="0">
                    <a:srgbClr val="8A6B15"/>
                  </a:gs>
                </a:gsLst>
                <a:lin ang="2700000" scaled="1"/>
                <a:tileRect/>
              </a:gradFill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sp>
            <p:nvSpPr>
              <p:cNvPr id="24" name="Oval 22">
                <a:extLst>
                  <a:ext uri="{FF2B5EF4-FFF2-40B4-BE49-F238E27FC236}">
                    <a16:creationId xmlns:a16="http://schemas.microsoft.com/office/drawing/2014/main" id="{DDDFE44A-9B5A-45DF-7F80-F7BBDE2EDB8B}"/>
                  </a:ext>
                </a:extLst>
              </p:cNvPr>
              <p:cNvSpPr/>
              <p:nvPr/>
            </p:nvSpPr>
            <p:spPr>
              <a:xfrm>
                <a:off x="6647064" y="1667807"/>
                <a:ext cx="3744193" cy="3744191"/>
              </a:xfrm>
              <a:prstGeom prst="ellipse">
                <a:avLst/>
              </a:prstGeom>
              <a:noFill/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</p:grpSp>
        <p:pic>
          <p:nvPicPr>
            <p:cNvPr id="63" name="Gráfico 62">
              <a:extLst>
                <a:ext uri="{FF2B5EF4-FFF2-40B4-BE49-F238E27FC236}">
                  <a16:creationId xmlns:a16="http://schemas.microsoft.com/office/drawing/2014/main" id="{D62D276C-B45B-DFD1-C1CC-340963A8F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56873" y="3328532"/>
              <a:ext cx="537710" cy="700087"/>
            </a:xfrm>
            <a:prstGeom prst="rect">
              <a:avLst/>
            </a:prstGeom>
          </p:spPr>
        </p:pic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5ADE5A59-8EF4-581D-480F-3BD8FE263622}"/>
              </a:ext>
            </a:extLst>
          </p:cNvPr>
          <p:cNvGrpSpPr/>
          <p:nvPr/>
        </p:nvGrpSpPr>
        <p:grpSpPr>
          <a:xfrm>
            <a:off x="6275141" y="2933154"/>
            <a:ext cx="1158240" cy="1158239"/>
            <a:chOff x="6522998" y="3092510"/>
            <a:chExt cx="1158240" cy="1158239"/>
          </a:xfrm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F0360628-9FFB-3203-109C-E96DCAC8D1C1}"/>
                </a:ext>
              </a:extLst>
            </p:cNvPr>
            <p:cNvGrpSpPr/>
            <p:nvPr/>
          </p:nvGrpSpPr>
          <p:grpSpPr>
            <a:xfrm>
              <a:off x="6522998" y="3092510"/>
              <a:ext cx="1158240" cy="1158239"/>
              <a:chOff x="6647064" y="1667807"/>
              <a:chExt cx="3744193" cy="3744191"/>
            </a:xfrm>
          </p:grpSpPr>
          <p:sp>
            <p:nvSpPr>
              <p:cNvPr id="26" name="Oval 24">
                <a:extLst>
                  <a:ext uri="{FF2B5EF4-FFF2-40B4-BE49-F238E27FC236}">
                    <a16:creationId xmlns:a16="http://schemas.microsoft.com/office/drawing/2014/main" id="{FEC2C930-BD92-2B31-96C8-C04EF925757F}"/>
                  </a:ext>
                </a:extLst>
              </p:cNvPr>
              <p:cNvSpPr/>
              <p:nvPr/>
            </p:nvSpPr>
            <p:spPr>
              <a:xfrm>
                <a:off x="6647351" y="1717466"/>
                <a:ext cx="3736369" cy="3637335"/>
              </a:xfrm>
              <a:prstGeom prst="ellipse">
                <a:avLst/>
              </a:prstGeom>
              <a:gradFill flip="none" rotWithShape="1">
                <a:gsLst>
                  <a:gs pos="63000">
                    <a:srgbClr val="131313">
                      <a:alpha val="53743"/>
                    </a:srgbClr>
                  </a:gs>
                  <a:gs pos="99000">
                    <a:srgbClr val="2D2C2E"/>
                  </a:gs>
                  <a:gs pos="0">
                    <a:srgbClr val="8A6B15"/>
                  </a:gs>
                </a:gsLst>
                <a:lin ang="2700000" scaled="1"/>
                <a:tileRect/>
              </a:gradFill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sp>
            <p:nvSpPr>
              <p:cNvPr id="27" name="Oval 22">
                <a:extLst>
                  <a:ext uri="{FF2B5EF4-FFF2-40B4-BE49-F238E27FC236}">
                    <a16:creationId xmlns:a16="http://schemas.microsoft.com/office/drawing/2014/main" id="{4D23B974-360E-6692-195A-E94A705A66A8}"/>
                  </a:ext>
                </a:extLst>
              </p:cNvPr>
              <p:cNvSpPr/>
              <p:nvPr/>
            </p:nvSpPr>
            <p:spPr>
              <a:xfrm>
                <a:off x="6647064" y="1667807"/>
                <a:ext cx="3744193" cy="3744191"/>
              </a:xfrm>
              <a:prstGeom prst="ellipse">
                <a:avLst/>
              </a:prstGeom>
              <a:noFill/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</p:grpSp>
        <p:pic>
          <p:nvPicPr>
            <p:cNvPr id="65" name="Gráfico 64">
              <a:extLst>
                <a:ext uri="{FF2B5EF4-FFF2-40B4-BE49-F238E27FC236}">
                  <a16:creationId xmlns:a16="http://schemas.microsoft.com/office/drawing/2014/main" id="{73BD2887-8BB5-2E8E-3F06-1B133585B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70984" y="3317051"/>
              <a:ext cx="460144" cy="626748"/>
            </a:xfrm>
            <a:prstGeom prst="rect">
              <a:avLst/>
            </a:prstGeom>
          </p:spPr>
        </p:pic>
      </p:grpSp>
      <p:grpSp>
        <p:nvGrpSpPr>
          <p:cNvPr id="90" name="Agrupar 89">
            <a:extLst>
              <a:ext uri="{FF2B5EF4-FFF2-40B4-BE49-F238E27FC236}">
                <a16:creationId xmlns:a16="http://schemas.microsoft.com/office/drawing/2014/main" id="{7981212A-E9BE-49B7-8CC4-55D1E8BA10CB}"/>
              </a:ext>
            </a:extLst>
          </p:cNvPr>
          <p:cNvGrpSpPr/>
          <p:nvPr/>
        </p:nvGrpSpPr>
        <p:grpSpPr>
          <a:xfrm>
            <a:off x="8148345" y="2868770"/>
            <a:ext cx="1158240" cy="1158239"/>
            <a:chOff x="8395995" y="3092510"/>
            <a:chExt cx="1158240" cy="1158239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E2D59A97-C676-27BE-E364-EAD669A99AA9}"/>
                </a:ext>
              </a:extLst>
            </p:cNvPr>
            <p:cNvGrpSpPr/>
            <p:nvPr/>
          </p:nvGrpSpPr>
          <p:grpSpPr>
            <a:xfrm>
              <a:off x="8395995" y="3092510"/>
              <a:ext cx="1158240" cy="1158239"/>
              <a:chOff x="6647064" y="1667807"/>
              <a:chExt cx="3744193" cy="3744191"/>
            </a:xfrm>
          </p:grpSpPr>
          <p:sp>
            <p:nvSpPr>
              <p:cNvPr id="20" name="Oval 24">
                <a:extLst>
                  <a:ext uri="{FF2B5EF4-FFF2-40B4-BE49-F238E27FC236}">
                    <a16:creationId xmlns:a16="http://schemas.microsoft.com/office/drawing/2014/main" id="{B4790DC6-876B-7BB9-BE51-4446507FFF11}"/>
                  </a:ext>
                </a:extLst>
              </p:cNvPr>
              <p:cNvSpPr/>
              <p:nvPr/>
            </p:nvSpPr>
            <p:spPr>
              <a:xfrm>
                <a:off x="6647351" y="1717466"/>
                <a:ext cx="3736369" cy="3637335"/>
              </a:xfrm>
              <a:prstGeom prst="ellipse">
                <a:avLst/>
              </a:prstGeom>
              <a:gradFill flip="none" rotWithShape="1">
                <a:gsLst>
                  <a:gs pos="63000">
                    <a:srgbClr val="131313">
                      <a:alpha val="53743"/>
                    </a:srgbClr>
                  </a:gs>
                  <a:gs pos="99000">
                    <a:srgbClr val="2D2C2E"/>
                  </a:gs>
                  <a:gs pos="0">
                    <a:srgbClr val="8A6B15"/>
                  </a:gs>
                </a:gsLst>
                <a:lin ang="2700000" scaled="1"/>
                <a:tileRect/>
              </a:gradFill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sp>
            <p:nvSpPr>
              <p:cNvPr id="21" name="Oval 22">
                <a:extLst>
                  <a:ext uri="{FF2B5EF4-FFF2-40B4-BE49-F238E27FC236}">
                    <a16:creationId xmlns:a16="http://schemas.microsoft.com/office/drawing/2014/main" id="{2D8FFDA0-71A1-755B-74F5-CB9C72AFD18E}"/>
                  </a:ext>
                </a:extLst>
              </p:cNvPr>
              <p:cNvSpPr/>
              <p:nvPr/>
            </p:nvSpPr>
            <p:spPr>
              <a:xfrm>
                <a:off x="6647064" y="1667807"/>
                <a:ext cx="3744193" cy="3744191"/>
              </a:xfrm>
              <a:prstGeom prst="ellipse">
                <a:avLst/>
              </a:prstGeom>
              <a:noFill/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</p:grpSp>
        <p:pic>
          <p:nvPicPr>
            <p:cNvPr id="66" name="Gráfico 6">
              <a:extLst>
                <a:ext uri="{FF2B5EF4-FFF2-40B4-BE49-F238E27FC236}">
                  <a16:creationId xmlns:a16="http://schemas.microsoft.com/office/drawing/2014/main" id="{D90E4968-3459-15E3-3D38-6C0DDDA9F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16276" r="18475" b="22480"/>
            <a:stretch>
              <a:fillRect/>
            </a:stretch>
          </p:blipFill>
          <p:spPr>
            <a:xfrm>
              <a:off x="8720550" y="3339952"/>
              <a:ext cx="504884" cy="599840"/>
            </a:xfrm>
            <a:prstGeom prst="rect">
              <a:avLst/>
            </a:prstGeom>
          </p:spPr>
        </p:pic>
      </p:grpSp>
      <p:grpSp>
        <p:nvGrpSpPr>
          <p:cNvPr id="91" name="Agrupar 90">
            <a:extLst>
              <a:ext uri="{FF2B5EF4-FFF2-40B4-BE49-F238E27FC236}">
                <a16:creationId xmlns:a16="http://schemas.microsoft.com/office/drawing/2014/main" id="{C7CDEBA9-6467-B57B-D20F-27B6DDD24774}"/>
              </a:ext>
            </a:extLst>
          </p:cNvPr>
          <p:cNvGrpSpPr/>
          <p:nvPr/>
        </p:nvGrpSpPr>
        <p:grpSpPr>
          <a:xfrm>
            <a:off x="10017095" y="2890247"/>
            <a:ext cx="1158240" cy="1158239"/>
            <a:chOff x="10264745" y="3113987"/>
            <a:chExt cx="1158240" cy="1158239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638B79FE-8F07-E918-22E6-07F8E9FB3745}"/>
                </a:ext>
              </a:extLst>
            </p:cNvPr>
            <p:cNvGrpSpPr/>
            <p:nvPr/>
          </p:nvGrpSpPr>
          <p:grpSpPr>
            <a:xfrm>
              <a:off x="10264745" y="3113987"/>
              <a:ext cx="1158240" cy="1158239"/>
              <a:chOff x="6647064" y="1667807"/>
              <a:chExt cx="3744193" cy="3744191"/>
            </a:xfrm>
          </p:grpSpPr>
          <p:sp>
            <p:nvSpPr>
              <p:cNvPr id="17" name="Oval 24">
                <a:extLst>
                  <a:ext uri="{FF2B5EF4-FFF2-40B4-BE49-F238E27FC236}">
                    <a16:creationId xmlns:a16="http://schemas.microsoft.com/office/drawing/2014/main" id="{ABE85FAF-14CB-09C8-6763-23EEA79457ED}"/>
                  </a:ext>
                </a:extLst>
              </p:cNvPr>
              <p:cNvSpPr/>
              <p:nvPr/>
            </p:nvSpPr>
            <p:spPr>
              <a:xfrm>
                <a:off x="6647351" y="1717466"/>
                <a:ext cx="3736369" cy="3637335"/>
              </a:xfrm>
              <a:prstGeom prst="ellipse">
                <a:avLst/>
              </a:prstGeom>
              <a:gradFill flip="none" rotWithShape="1">
                <a:gsLst>
                  <a:gs pos="63000">
                    <a:srgbClr val="131313">
                      <a:alpha val="53743"/>
                    </a:srgbClr>
                  </a:gs>
                  <a:gs pos="99000">
                    <a:srgbClr val="2D2C2E"/>
                  </a:gs>
                  <a:gs pos="0">
                    <a:srgbClr val="8A6B15"/>
                  </a:gs>
                </a:gsLst>
                <a:lin ang="2700000" scaled="1"/>
                <a:tileRect/>
              </a:gradFill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sp>
            <p:nvSpPr>
              <p:cNvPr id="18" name="Oval 22">
                <a:extLst>
                  <a:ext uri="{FF2B5EF4-FFF2-40B4-BE49-F238E27FC236}">
                    <a16:creationId xmlns:a16="http://schemas.microsoft.com/office/drawing/2014/main" id="{A08177D3-B8B9-F1F0-99DA-020DB6E8D6CC}"/>
                  </a:ext>
                </a:extLst>
              </p:cNvPr>
              <p:cNvSpPr/>
              <p:nvPr/>
            </p:nvSpPr>
            <p:spPr>
              <a:xfrm>
                <a:off x="6647064" y="1667807"/>
                <a:ext cx="3744193" cy="3744191"/>
              </a:xfrm>
              <a:prstGeom prst="ellipse">
                <a:avLst/>
              </a:prstGeom>
              <a:noFill/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</p:grpSp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id="{49879482-EFB1-6F3F-17DA-4F70502DC86E}"/>
                </a:ext>
              </a:extLst>
            </p:cNvPr>
            <p:cNvGrpSpPr/>
            <p:nvPr/>
          </p:nvGrpSpPr>
          <p:grpSpPr>
            <a:xfrm>
              <a:off x="10622929" y="3363980"/>
              <a:ext cx="460080" cy="636776"/>
              <a:chOff x="10499316" y="3741973"/>
              <a:chExt cx="460080" cy="636776"/>
            </a:xfrm>
          </p:grpSpPr>
          <p:sp>
            <p:nvSpPr>
              <p:cNvPr id="69" name="Forma Livre: Forma 68">
                <a:extLst>
                  <a:ext uri="{FF2B5EF4-FFF2-40B4-BE49-F238E27FC236}">
                    <a16:creationId xmlns:a16="http://schemas.microsoft.com/office/drawing/2014/main" id="{53E7A102-3AE8-5C17-A667-0184BF4B1B87}"/>
                  </a:ext>
                </a:extLst>
              </p:cNvPr>
              <p:cNvSpPr/>
              <p:nvPr/>
            </p:nvSpPr>
            <p:spPr>
              <a:xfrm>
                <a:off x="10499316" y="3741973"/>
                <a:ext cx="460080" cy="636776"/>
              </a:xfrm>
              <a:custGeom>
                <a:avLst/>
                <a:gdLst>
                  <a:gd name="connsiteX0" fmla="*/ 29873 w 918446"/>
                  <a:gd name="connsiteY0" fmla="*/ 52099 h 1271179"/>
                  <a:gd name="connsiteX1" fmla="*/ 29873 w 918446"/>
                  <a:gd name="connsiteY1" fmla="*/ 1219058 h 1271179"/>
                  <a:gd name="connsiteX2" fmla="*/ 36420 w 918446"/>
                  <a:gd name="connsiteY2" fmla="*/ 1234868 h 1271179"/>
                  <a:gd name="connsiteX3" fmla="*/ 52259 w 918446"/>
                  <a:gd name="connsiteY3" fmla="*/ 1241412 h 1271179"/>
                  <a:gd name="connsiteX4" fmla="*/ 866163 w 918446"/>
                  <a:gd name="connsiteY4" fmla="*/ 1241412 h 1271179"/>
                  <a:gd name="connsiteX5" fmla="*/ 882003 w 918446"/>
                  <a:gd name="connsiteY5" fmla="*/ 1234868 h 1271179"/>
                  <a:gd name="connsiteX6" fmla="*/ 888550 w 918446"/>
                  <a:gd name="connsiteY6" fmla="*/ 1219058 h 1271179"/>
                  <a:gd name="connsiteX7" fmla="*/ 888550 w 918446"/>
                  <a:gd name="connsiteY7" fmla="*/ 314939 h 1271179"/>
                  <a:gd name="connsiteX8" fmla="*/ 618148 w 918446"/>
                  <a:gd name="connsiteY8" fmla="*/ 314939 h 1271179"/>
                  <a:gd name="connsiteX9" fmla="*/ 603271 w 918446"/>
                  <a:gd name="connsiteY9" fmla="*/ 300044 h 1271179"/>
                  <a:gd name="connsiteX10" fmla="*/ 603271 w 918446"/>
                  <a:gd name="connsiteY10" fmla="*/ 29721 h 1271179"/>
                  <a:gd name="connsiteX11" fmla="*/ 52283 w 918446"/>
                  <a:gd name="connsiteY11" fmla="*/ 29721 h 1271179"/>
                  <a:gd name="connsiteX12" fmla="*/ 36443 w 918446"/>
                  <a:gd name="connsiteY12" fmla="*/ 36265 h 1271179"/>
                  <a:gd name="connsiteX13" fmla="*/ 29896 w 918446"/>
                  <a:gd name="connsiteY13" fmla="*/ 52075 h 1271179"/>
                  <a:gd name="connsiteX14" fmla="*/ 29896 w 918446"/>
                  <a:gd name="connsiteY14" fmla="*/ 52075 h 1271179"/>
                  <a:gd name="connsiteX15" fmla="*/ 633003 w 918446"/>
                  <a:gd name="connsiteY15" fmla="*/ 50809 h 1271179"/>
                  <a:gd name="connsiteX16" fmla="*/ 867384 w 918446"/>
                  <a:gd name="connsiteY16" fmla="*/ 285101 h 1271179"/>
                  <a:gd name="connsiteX17" fmla="*/ 633003 w 918446"/>
                  <a:gd name="connsiteY17" fmla="*/ 285101 h 1271179"/>
                  <a:gd name="connsiteX18" fmla="*/ 633003 w 918446"/>
                  <a:gd name="connsiteY18" fmla="*/ 50785 h 1271179"/>
                  <a:gd name="connsiteX19" fmla="*/ 52259 w 918446"/>
                  <a:gd name="connsiteY19" fmla="*/ 1271180 h 1271179"/>
                  <a:gd name="connsiteX20" fmla="*/ 866163 w 918446"/>
                  <a:gd name="connsiteY20" fmla="*/ 1271180 h 1271179"/>
                  <a:gd name="connsiteX21" fmla="*/ 903099 w 918446"/>
                  <a:gd name="connsiteY21" fmla="*/ 1255909 h 1271179"/>
                  <a:gd name="connsiteX22" fmla="*/ 918446 w 918446"/>
                  <a:gd name="connsiteY22" fmla="*/ 1219034 h 1271179"/>
                  <a:gd name="connsiteX23" fmla="*/ 918446 w 918446"/>
                  <a:gd name="connsiteY23" fmla="*/ 303726 h 1271179"/>
                  <a:gd name="connsiteX24" fmla="*/ 918188 w 918446"/>
                  <a:gd name="connsiteY24" fmla="*/ 301850 h 1271179"/>
                  <a:gd name="connsiteX25" fmla="*/ 913964 w 918446"/>
                  <a:gd name="connsiteY25" fmla="*/ 289488 h 1271179"/>
                  <a:gd name="connsiteX26" fmla="*/ 628685 w 918446"/>
                  <a:gd name="connsiteY26" fmla="*/ 4316 h 1271179"/>
                  <a:gd name="connsiteX27" fmla="*/ 616740 w 918446"/>
                  <a:gd name="connsiteY27" fmla="*/ 94 h 1271179"/>
                  <a:gd name="connsiteX28" fmla="*/ 615450 w 918446"/>
                  <a:gd name="connsiteY28" fmla="*/ 0 h 1271179"/>
                  <a:gd name="connsiteX29" fmla="*/ 52283 w 918446"/>
                  <a:gd name="connsiteY29" fmla="*/ 0 h 1271179"/>
                  <a:gd name="connsiteX30" fmla="*/ 15370 w 918446"/>
                  <a:gd name="connsiteY30" fmla="*/ 15271 h 1271179"/>
                  <a:gd name="connsiteX31" fmla="*/ 0 w 918446"/>
                  <a:gd name="connsiteY31" fmla="*/ 52146 h 1271179"/>
                  <a:gd name="connsiteX32" fmla="*/ 0 w 918446"/>
                  <a:gd name="connsiteY32" fmla="*/ 1219034 h 1271179"/>
                  <a:gd name="connsiteX33" fmla="*/ 15347 w 918446"/>
                  <a:gd name="connsiteY33" fmla="*/ 1255909 h 1271179"/>
                  <a:gd name="connsiteX34" fmla="*/ 52259 w 918446"/>
                  <a:gd name="connsiteY34" fmla="*/ 1271180 h 1271179"/>
                  <a:gd name="connsiteX35" fmla="*/ 52259 w 918446"/>
                  <a:gd name="connsiteY35" fmla="*/ 1271180 h 1271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18446" h="1271179">
                    <a:moveTo>
                      <a:pt x="29873" y="52099"/>
                    </a:moveTo>
                    <a:lnTo>
                      <a:pt x="29873" y="1219058"/>
                    </a:lnTo>
                    <a:cubicBezTo>
                      <a:pt x="29873" y="1224992"/>
                      <a:pt x="32219" y="1230669"/>
                      <a:pt x="36420" y="1234868"/>
                    </a:cubicBezTo>
                    <a:cubicBezTo>
                      <a:pt x="40620" y="1239067"/>
                      <a:pt x="46322" y="1241412"/>
                      <a:pt x="52259" y="1241412"/>
                    </a:cubicBezTo>
                    <a:lnTo>
                      <a:pt x="866163" y="1241412"/>
                    </a:lnTo>
                    <a:cubicBezTo>
                      <a:pt x="872100" y="1241412"/>
                      <a:pt x="877803" y="1239067"/>
                      <a:pt x="882003" y="1234868"/>
                    </a:cubicBezTo>
                    <a:cubicBezTo>
                      <a:pt x="886204" y="1230669"/>
                      <a:pt x="888550" y="1224992"/>
                      <a:pt x="888550" y="1219058"/>
                    </a:cubicBezTo>
                    <a:lnTo>
                      <a:pt x="888550" y="314939"/>
                    </a:lnTo>
                    <a:lnTo>
                      <a:pt x="618148" y="314939"/>
                    </a:lnTo>
                    <a:cubicBezTo>
                      <a:pt x="609935" y="314939"/>
                      <a:pt x="603271" y="308254"/>
                      <a:pt x="603271" y="300044"/>
                    </a:cubicBezTo>
                    <a:lnTo>
                      <a:pt x="603271" y="29721"/>
                    </a:lnTo>
                    <a:lnTo>
                      <a:pt x="52283" y="29721"/>
                    </a:lnTo>
                    <a:cubicBezTo>
                      <a:pt x="46346" y="29721"/>
                      <a:pt x="40644" y="32066"/>
                      <a:pt x="36443" y="36265"/>
                    </a:cubicBezTo>
                    <a:cubicBezTo>
                      <a:pt x="32243" y="40464"/>
                      <a:pt x="29896" y="46141"/>
                      <a:pt x="29896" y="52075"/>
                    </a:cubicBezTo>
                    <a:lnTo>
                      <a:pt x="29896" y="52075"/>
                    </a:lnTo>
                    <a:close/>
                    <a:moveTo>
                      <a:pt x="633003" y="50809"/>
                    </a:moveTo>
                    <a:lnTo>
                      <a:pt x="867384" y="285101"/>
                    </a:lnTo>
                    <a:lnTo>
                      <a:pt x="633003" y="285101"/>
                    </a:lnTo>
                    <a:lnTo>
                      <a:pt x="633003" y="50785"/>
                    </a:lnTo>
                    <a:close/>
                    <a:moveTo>
                      <a:pt x="52259" y="1271180"/>
                    </a:moveTo>
                    <a:lnTo>
                      <a:pt x="866163" y="1271180"/>
                    </a:lnTo>
                    <a:cubicBezTo>
                      <a:pt x="880008" y="1271180"/>
                      <a:pt x="893290" y="1265691"/>
                      <a:pt x="903099" y="1255909"/>
                    </a:cubicBezTo>
                    <a:cubicBezTo>
                      <a:pt x="912908" y="1246127"/>
                      <a:pt x="918423" y="1232874"/>
                      <a:pt x="918446" y="1219034"/>
                    </a:cubicBezTo>
                    <a:lnTo>
                      <a:pt x="918446" y="303726"/>
                    </a:lnTo>
                    <a:cubicBezTo>
                      <a:pt x="918446" y="303093"/>
                      <a:pt x="918352" y="302460"/>
                      <a:pt x="918188" y="301850"/>
                    </a:cubicBezTo>
                    <a:cubicBezTo>
                      <a:pt x="918775" y="297299"/>
                      <a:pt x="917202" y="292725"/>
                      <a:pt x="913964" y="289488"/>
                    </a:cubicBezTo>
                    <a:lnTo>
                      <a:pt x="628685" y="4316"/>
                    </a:lnTo>
                    <a:cubicBezTo>
                      <a:pt x="625540" y="1173"/>
                      <a:pt x="621152" y="-375"/>
                      <a:pt x="616740" y="94"/>
                    </a:cubicBezTo>
                    <a:cubicBezTo>
                      <a:pt x="616318" y="47"/>
                      <a:pt x="615872" y="0"/>
                      <a:pt x="615450" y="0"/>
                    </a:cubicBezTo>
                    <a:lnTo>
                      <a:pt x="52283" y="0"/>
                    </a:lnTo>
                    <a:cubicBezTo>
                      <a:pt x="38438" y="0"/>
                      <a:pt x="25156" y="5489"/>
                      <a:pt x="15370" y="15271"/>
                    </a:cubicBezTo>
                    <a:cubicBezTo>
                      <a:pt x="5538" y="25053"/>
                      <a:pt x="23" y="38306"/>
                      <a:pt x="0" y="52146"/>
                    </a:cubicBezTo>
                    <a:lnTo>
                      <a:pt x="0" y="1219034"/>
                    </a:lnTo>
                    <a:cubicBezTo>
                      <a:pt x="23" y="1232874"/>
                      <a:pt x="5538" y="1246127"/>
                      <a:pt x="15347" y="1255909"/>
                    </a:cubicBezTo>
                    <a:cubicBezTo>
                      <a:pt x="25156" y="1265691"/>
                      <a:pt x="38438" y="1271180"/>
                      <a:pt x="52259" y="1271180"/>
                    </a:cubicBezTo>
                    <a:lnTo>
                      <a:pt x="52259" y="1271180"/>
                    </a:lnTo>
                    <a:close/>
                  </a:path>
                </a:pathLst>
              </a:custGeom>
              <a:solidFill>
                <a:srgbClr val="DF003E"/>
              </a:solidFill>
              <a:ln w="23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81" name="Agrupar 80">
                <a:extLst>
                  <a:ext uri="{FF2B5EF4-FFF2-40B4-BE49-F238E27FC236}">
                    <a16:creationId xmlns:a16="http://schemas.microsoft.com/office/drawing/2014/main" id="{3F486001-8FDB-7CAC-81AB-05E70CAB74FD}"/>
                  </a:ext>
                </a:extLst>
              </p:cNvPr>
              <p:cNvGrpSpPr/>
              <p:nvPr/>
            </p:nvGrpSpPr>
            <p:grpSpPr>
              <a:xfrm>
                <a:off x="10602889" y="3991292"/>
                <a:ext cx="272220" cy="191460"/>
                <a:chOff x="10699174" y="3618691"/>
                <a:chExt cx="559683" cy="393641"/>
              </a:xfrm>
            </p:grpSpPr>
            <p:cxnSp>
              <p:nvCxnSpPr>
                <p:cNvPr id="74" name="Conector reto 73">
                  <a:extLst>
                    <a:ext uri="{FF2B5EF4-FFF2-40B4-BE49-F238E27FC236}">
                      <a16:creationId xmlns:a16="http://schemas.microsoft.com/office/drawing/2014/main" id="{ACD56C31-6E28-8E85-D458-D6D1111B12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99174" y="3815511"/>
                  <a:ext cx="195262" cy="192063"/>
                </a:xfrm>
                <a:prstGeom prst="line">
                  <a:avLst/>
                </a:prstGeom>
                <a:ln w="12700">
                  <a:solidFill>
                    <a:srgbClr val="F4034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ctor reto 75">
                  <a:extLst>
                    <a:ext uri="{FF2B5EF4-FFF2-40B4-BE49-F238E27FC236}">
                      <a16:creationId xmlns:a16="http://schemas.microsoft.com/office/drawing/2014/main" id="{E1DE4794-5B28-6E36-99FA-BB013A3EF8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94526" y="3618691"/>
                  <a:ext cx="364331" cy="393641"/>
                </a:xfrm>
                <a:prstGeom prst="line">
                  <a:avLst/>
                </a:prstGeom>
                <a:ln w="12700">
                  <a:solidFill>
                    <a:srgbClr val="F4034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3" name="Imagem 4">
            <a:extLst>
              <a:ext uri="{FF2B5EF4-FFF2-40B4-BE49-F238E27FC236}">
                <a16:creationId xmlns:a16="http://schemas.microsoft.com/office/drawing/2014/main" id="{CC599FE9-8EE2-3F54-3942-C38FEF9548C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84" name="CaixaDeTexto 83">
            <a:extLst>
              <a:ext uri="{FF2B5EF4-FFF2-40B4-BE49-F238E27FC236}">
                <a16:creationId xmlns:a16="http://schemas.microsoft.com/office/drawing/2014/main" id="{8DC26C63-A319-5AB9-47B2-3D29D13B7E64}"/>
              </a:ext>
            </a:extLst>
          </p:cNvPr>
          <p:cNvSpPr txBox="1"/>
          <p:nvPr/>
        </p:nvSpPr>
        <p:spPr>
          <a:xfrm>
            <a:off x="756696" y="1110024"/>
            <a:ext cx="403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altLang="en-US" sz="2000" b="1" dirty="0">
                <a:solidFill>
                  <a:prstClr val="white"/>
                </a:solidFill>
                <a:latin typeface="Segoe UI Black" panose="020B0A02040204020203" pitchFamily="34" charset="0"/>
              </a:rPr>
              <a:t>Fluxo de Aprovação</a:t>
            </a:r>
          </a:p>
        </p:txBody>
      </p:sp>
      <p:sp>
        <p:nvSpPr>
          <p:cNvPr id="85" name="CaixaDeTexto 1">
            <a:extLst>
              <a:ext uri="{FF2B5EF4-FFF2-40B4-BE49-F238E27FC236}">
                <a16:creationId xmlns:a16="http://schemas.microsoft.com/office/drawing/2014/main" id="{D5FDE6C6-4571-D434-875A-479F4874F8E3}"/>
              </a:ext>
            </a:extLst>
          </p:cNvPr>
          <p:cNvSpPr txBox="1"/>
          <p:nvPr/>
        </p:nvSpPr>
        <p:spPr>
          <a:xfrm>
            <a:off x="790842" y="1541662"/>
            <a:ext cx="8553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0850">
              <a:defRPr/>
            </a:pPr>
            <a:r>
              <a:rPr lang="pt-BR" altLang="en-US" sz="2400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Régua de aprovação da PA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25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7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25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8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1226626" y="1717515"/>
            <a:ext cx="539551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</a:rPr>
              <a:t>RECAPITULANDO...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/>
          <a:srcRect l="74096" t="2049" r="-1654" b="-2049"/>
          <a:stretch>
            <a:fillRect/>
          </a:stretch>
        </p:blipFill>
        <p:spPr>
          <a:xfrm>
            <a:off x="1" y="1094158"/>
            <a:ext cx="1347010" cy="4869178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 rot="5400000">
            <a:off x="5713500" y="4964436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rcRect l="5275" r="5275"/>
          <a:stretch>
            <a:fillRect/>
          </a:stretch>
        </p:blipFill>
        <p:spPr>
          <a:xfrm>
            <a:off x="6919492" y="1884505"/>
            <a:ext cx="5272508" cy="3851299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485900" y="2263183"/>
            <a:ext cx="5133246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Segoe UI" panose="020B0502040204020203"/>
                <a:cs typeface="Segoe UI" panose="020B0502040204020203"/>
              </a:rPr>
              <a:t>Entendemos o que são os Leads e como eles funcionam, como utilizar de maneira correta e eficiente as Hashtags, e ainda como elas são necessárias para as Ocorrências e a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Segoe UI" panose="020B0502040204020203"/>
                <a:cs typeface="Segoe UI" panose="020B0502040204020203"/>
                <a:sym typeface="+mn-ea"/>
              </a:rPr>
              <a:t>inda conhecemos a pesquisa NPS. Vimos o quão importante eles são para avaliar a satisfação do nosso cliente,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Segoe UI" panose="020B0502040204020203"/>
                <a:cs typeface="Segoe UI" panose="020B0502040204020203"/>
              </a:rPr>
              <a:t> contribuindo para a melhora do atendimento e buscando proporcionar a melhor experiência para os nossos clientes! E ainda vimos como funciona o fluxo de Atendimento, sobre a Cortesia e como o que você aprendeu está encaixado em todos os passos!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/>
          <a:srcRect l="74096" t="2049" r="-1654" b="-2049"/>
          <a:stretch>
            <a:fillRect/>
          </a:stretch>
        </p:blipFill>
        <p:spPr>
          <a:xfrm>
            <a:off x="1" y="1094158"/>
            <a:ext cx="1347010" cy="4869178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 rot="5400000">
            <a:off x="5468259" y="4764301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rcRect l="5275" r="5275"/>
          <a:stretch>
            <a:fillRect/>
          </a:stretch>
        </p:blipFill>
        <p:spPr>
          <a:xfrm>
            <a:off x="6919492" y="2024643"/>
            <a:ext cx="5272508" cy="3851299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009707" y="2485140"/>
            <a:ext cx="441842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Utilizando essas ferramentas você vai proporcionar um atendimento completo e exclusivo para o seu cliente! Assim as avaliações vão decolar, coloque em prática tudo o que aprendeu e veja como cada detalhe faz toda diferença.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/>
          <a:srcRect l="55365" t="1316" r="-3523" b="-1316"/>
          <a:stretch>
            <a:fillRect/>
          </a:stretch>
        </p:blipFill>
        <p:spPr>
          <a:xfrm flipH="1">
            <a:off x="9876152" y="1286219"/>
            <a:ext cx="2315848" cy="4790279"/>
          </a:xfrm>
          <a:prstGeom prst="rect">
            <a:avLst/>
          </a:prstGeom>
        </p:spPr>
      </p:pic>
      <p:sp>
        <p:nvSpPr>
          <p:cNvPr id="11" name="CaixaDeTexto 1"/>
          <p:cNvSpPr txBox="1"/>
          <p:nvPr/>
        </p:nvSpPr>
        <p:spPr>
          <a:xfrm>
            <a:off x="4907795" y="2193617"/>
            <a:ext cx="49683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Agora, para fixar os conhecimentos </a:t>
            </a:r>
            <a:b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adquiridos ao longo </a:t>
            </a:r>
            <a:b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dessa etapa vamos </a:t>
            </a:r>
            <a:b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fazer a </a:t>
            </a:r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/>
                <a:cs typeface="Segoe UI Black" panose="020B0A02040204020203" pitchFamily="34" charset="0"/>
              </a:rPr>
              <a:t>AVALIAÇÃO</a:t>
            </a:r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!</a:t>
            </a:r>
          </a:p>
        </p:txBody>
      </p:sp>
      <p:sp>
        <p:nvSpPr>
          <p:cNvPr id="19" name="Retângulo 18"/>
          <p:cNvSpPr/>
          <p:nvPr/>
        </p:nvSpPr>
        <p:spPr>
          <a:xfrm rot="5400000">
            <a:off x="7939809" y="3640220"/>
            <a:ext cx="101688" cy="293312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26" name="Imagem 26" descr="Mulher com vestido florido&#10;&#10;Descrição gerada automaticamente"/>
          <p:cNvPicPr>
            <a:picLocks noChangeAspect="1"/>
          </p:cNvPicPr>
          <p:nvPr/>
        </p:nvPicPr>
        <p:blipFill rotWithShape="1">
          <a:blip r:embed="rId4"/>
          <a:srcRect l="13350" t="-728" r="6297" b="-189"/>
          <a:stretch>
            <a:fillRect/>
          </a:stretch>
        </p:blipFill>
        <p:spPr>
          <a:xfrm flipH="1">
            <a:off x="0" y="1716579"/>
            <a:ext cx="4630061" cy="3883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5803186" y="1358185"/>
            <a:ext cx="558078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1)  </a:t>
            </a:r>
            <a:r>
              <a:rPr lang="pt-BR" sz="24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“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________ </a:t>
            </a:r>
            <a:r>
              <a:rPr lang="pt-BR" sz="24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Identifica o cliente Premium antes mesmo de encaminhar para o atendente!” 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Qual o nome do mecanismo que realiza essa função?</a:t>
            </a:r>
            <a:endParaRPr lang="pt-BR" sz="2400" dirty="0">
              <a:solidFill>
                <a:schemeClr val="bg1"/>
              </a:solidFill>
              <a:latin typeface="Segoe UI" panose="020B0502040204020203"/>
              <a:cs typeface="Segoe UI" panose="020B0502040204020203"/>
            </a:endParaRPr>
          </a:p>
          <a:p>
            <a:endParaRPr lang="pt-BR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AVALIAÇÃO</a:t>
            </a:r>
          </a:p>
        </p:txBody>
      </p:sp>
      <p:sp>
        <p:nvSpPr>
          <p:cNvPr id="2" name="Retângulo 1"/>
          <p:cNvSpPr/>
          <p:nvPr/>
        </p:nvSpPr>
        <p:spPr>
          <a:xfrm rot="5400000">
            <a:off x="1996256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6309953" y="3125864"/>
            <a:ext cx="3597188" cy="24586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URA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pt-BR" sz="2000" dirty="0">
                <a:solidFill>
                  <a:schemeClr val="bg1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LEAD </a:t>
            </a:r>
            <a:endParaRPr lang="pt-BR" sz="2000" dirty="0">
              <a:solidFill>
                <a:schemeClr val="bg1"/>
              </a:solidFill>
              <a:latin typeface="Segoe UI" panose="020B0502040204020203"/>
              <a:ea typeface="Segoe UI Black" panose="020B0A02040204020203"/>
              <a:cs typeface="Segoe UI" panose="020B0502040204020203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Ocorrência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NPS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6309954" y="3333400"/>
            <a:ext cx="1381530" cy="400110"/>
            <a:chOff x="5872023" y="3604917"/>
            <a:chExt cx="1381530" cy="400110"/>
          </a:xfrm>
        </p:grpSpPr>
        <p:sp>
          <p:nvSpPr>
            <p:cNvPr id="8" name="Retângulo 7"/>
            <p:cNvSpPr/>
            <p:nvPr/>
          </p:nvSpPr>
          <p:spPr>
            <a:xfrm>
              <a:off x="5872023" y="3604917"/>
              <a:ext cx="138153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000" b="1" dirty="0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URA</a:t>
              </a:r>
            </a:p>
          </p:txBody>
        </p:sp>
        <p:pic>
          <p:nvPicPr>
            <p:cNvPr id="9" name="Gráfico 4" descr="Selo Tick1 com preenchimento sólido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22532" y="3634964"/>
              <a:ext cx="340015" cy="34001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bldLvl="0" animBg="1"/>
      <p:bldP spid="5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4133659" y="1358185"/>
            <a:ext cx="5580782" cy="4603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2) </a:t>
            </a:r>
            <a:r>
              <a:rPr lang="pt-BR" sz="24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Para que serve as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HASHTAGS?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AVALIAÇÃO</a:t>
            </a:r>
          </a:p>
        </p:txBody>
      </p:sp>
      <p:sp>
        <p:nvSpPr>
          <p:cNvPr id="2" name="Retângulo 1"/>
          <p:cNvSpPr/>
          <p:nvPr/>
        </p:nvSpPr>
        <p:spPr>
          <a:xfrm rot="5400000">
            <a:off x="1996256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640425" y="2106998"/>
            <a:ext cx="7197258" cy="40925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240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Serve para em nível de satisfação do cliente com o produto para termos uma  nota boa de NPS.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+mn-ea"/>
            </a:endParaRPr>
          </a:p>
          <a:p>
            <a:pPr marL="342900" indent="-342900">
              <a:lnSpc>
                <a:spcPts val="240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Um registro que fazemos do atendimento e deixamos armazenado caso precise.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+mn-ea"/>
            </a:endParaRPr>
          </a:p>
          <a:p>
            <a:pPr marL="342900" indent="-342900">
              <a:lnSpc>
                <a:spcPts val="240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Extrair a volumetria de acionamentos dos clientes e mensurar os maiores motivos de contrato para deixa-los armazenados.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+mn-ea"/>
            </a:endParaRPr>
          </a:p>
          <a:p>
            <a:pPr marL="342900" indent="-342900">
              <a:lnSpc>
                <a:spcPts val="240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Extrair a volumetria de acionamentos dos clientes e mensurar os maiores motivos de contrato, para poder aplicar estratégias de atuação no mercado e direcionar o atendimento.</a:t>
            </a:r>
            <a:endParaRPr lang="pt-BR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+mn-ea"/>
            </a:endParaRPr>
          </a:p>
          <a:p>
            <a:pPr indent="0">
              <a:lnSpc>
                <a:spcPts val="2400"/>
              </a:lnSpc>
              <a:buFont typeface="+mj-lt"/>
              <a:buNone/>
            </a:pP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4640425" y="4876963"/>
            <a:ext cx="7429655" cy="1014730"/>
            <a:chOff x="4640425" y="5795715"/>
            <a:chExt cx="7429655" cy="1014730"/>
          </a:xfrm>
        </p:grpSpPr>
        <p:sp>
          <p:nvSpPr>
            <p:cNvPr id="12" name="Retângulo 11"/>
            <p:cNvSpPr/>
            <p:nvPr/>
          </p:nvSpPr>
          <p:spPr>
            <a:xfrm>
              <a:off x="4640425" y="5795715"/>
              <a:ext cx="7429655" cy="10147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ts val="2400"/>
                </a:lnSpc>
                <a:buClr>
                  <a:schemeClr val="bg1"/>
                </a:buClr>
                <a:buFont typeface="+mj-lt"/>
                <a:buAutoNum type="alphaLcParenR"/>
              </a:pPr>
              <a:r>
                <a:rPr lang="pt-BR" b="1" dirty="0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+mn-ea"/>
                </a:rPr>
                <a:t>Extrair a volumetria de acionamentos dos clientes e mensurar os maiores motivos de contrato, para poder aplicar estratégias de atuação no mercado e direcionar o atendimento.</a:t>
              </a:r>
              <a:endParaRPr lang="pt-BR" altLang="en-US" b="1" dirty="0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endParaRPr>
            </a:p>
          </p:txBody>
        </p:sp>
        <p:pic>
          <p:nvPicPr>
            <p:cNvPr id="14" name="Gráfico 4" descr="Selo Tick1 com preenchimento sólido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73724" y="5839106"/>
              <a:ext cx="340015" cy="34001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bldLvl="0" animBg="1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>
          <a:extLst>
            <a:ext uri="{FF2B5EF4-FFF2-40B4-BE49-F238E27FC236}">
              <a16:creationId xmlns:a16="http://schemas.microsoft.com/office/drawing/2014/main" id="{69CFCEE4-5A76-61BA-6AA8-27A82A6FE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C05810FD-8553-B1BE-AAE0-04C9FC9DA6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D033B16-1352-0D1B-6025-7B1AD9032F7C}"/>
              </a:ext>
            </a:extLst>
          </p:cNvPr>
          <p:cNvSpPr/>
          <p:nvPr/>
        </p:nvSpPr>
        <p:spPr>
          <a:xfrm>
            <a:off x="990516" y="2128007"/>
            <a:ext cx="5715424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Na maioria das vezes, o cliente só quer algo simples: uma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segunda via de fatura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, uma dúvida sobre o plano, ou um ajuste rápido.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" t="1132" r="214" b="2293"/>
          <a:stretch/>
        </p:blipFill>
        <p:spPr>
          <a:xfrm flipH="1">
            <a:off x="6816080" y="1884888"/>
            <a:ext cx="5400600" cy="3416320"/>
          </a:xfrm>
          <a:prstGeom prst="rect">
            <a:avLst/>
          </a:prstGeom>
        </p:spPr>
      </p:pic>
      <p:sp>
        <p:nvSpPr>
          <p:cNvPr id="18" name="Retângulo 18">
            <a:extLst>
              <a:ext uri="{FF2B5EF4-FFF2-40B4-BE49-F238E27FC236}">
                <a16:creationId xmlns:a16="http://schemas.microsoft.com/office/drawing/2014/main" id="{09D7A7C8-6F62-419C-44BB-8CE41D43C299}"/>
              </a:ext>
            </a:extLst>
          </p:cNvPr>
          <p:cNvSpPr/>
          <p:nvPr/>
        </p:nvSpPr>
        <p:spPr>
          <a:xfrm rot="5400000" flipV="1">
            <a:off x="298426" y="4137114"/>
            <a:ext cx="1586036" cy="7200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9" name="Retângulo 3">
            <a:extLst>
              <a:ext uri="{FF2B5EF4-FFF2-40B4-BE49-F238E27FC236}">
                <a16:creationId xmlns:a16="http://schemas.microsoft.com/office/drawing/2014/main" id="{9D033B16-1352-0D1B-6025-7B1AD9032F7C}"/>
              </a:ext>
            </a:extLst>
          </p:cNvPr>
          <p:cNvSpPr/>
          <p:nvPr/>
        </p:nvSpPr>
        <p:spPr>
          <a:xfrm>
            <a:off x="1199456" y="3381960"/>
            <a:ext cx="4970267" cy="16312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E é aí que mora a oportunidade!</a:t>
            </a:r>
          </a:p>
          <a:p>
            <a:pPr lvl="0">
              <a:defRPr/>
            </a:pPr>
            <a:endParaRPr lang="pt-BR" sz="2000" dirty="0">
              <a:solidFill>
                <a:prstClr val="white"/>
              </a:solidFill>
              <a:latin typeface="Segoe UI" panose="020B0502040204020203"/>
              <a:cs typeface="Segoe UI" panose="020B0502040204020203"/>
            </a:endParaRPr>
          </a:p>
          <a:p>
            <a:pPr lvl="0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Ao resolver com agilidade e empatia, você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ganha a confiança 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do cliente — e confiança é o primeiro passo para a venda.</a:t>
            </a:r>
          </a:p>
        </p:txBody>
      </p:sp>
    </p:spTree>
    <p:extLst>
      <p:ext uri="{BB962C8B-B14F-4D97-AF65-F5344CB8AC3E}">
        <p14:creationId xmlns:p14="http://schemas.microsoft.com/office/powerpoint/2010/main" val="384989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3499619" y="1219769"/>
            <a:ext cx="8518877" cy="8299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3) </a:t>
            </a:r>
            <a:r>
              <a:rPr lang="pt-BR" sz="24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  <a:sym typeface="+mn-ea"/>
              </a:rPr>
              <a:t>Como consultamos o texto padrão de cada Ocorrência no Fique Ligado? </a:t>
            </a:r>
            <a:r>
              <a:rPr lang="pt-BR" sz="24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Assinale a alternativa correta: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AVALIAÇÃO</a:t>
            </a:r>
          </a:p>
        </p:txBody>
      </p:sp>
      <p:sp>
        <p:nvSpPr>
          <p:cNvPr id="2" name="Retângulo 1"/>
          <p:cNvSpPr/>
          <p:nvPr/>
        </p:nvSpPr>
        <p:spPr>
          <a:xfrm rot="5400000">
            <a:off x="1996256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055598" y="2254190"/>
            <a:ext cx="7608583" cy="359656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246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Acessar o link, Classificar atendimento especializado, Atendimento Executivo, Procedimento e Ocorrência informativa.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+mn-ea"/>
            </a:endParaRPr>
          </a:p>
          <a:p>
            <a:pPr marL="342900" indent="-342900">
              <a:lnSpc>
                <a:spcPts val="246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Acessar o link, Classificar atendimento especializado, Condomínio Alto Valor, Atendimento Executivo, Procedimento e Ocorrência informativa.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+mn-ea"/>
            </a:endParaRPr>
          </a:p>
          <a:p>
            <a:pPr marL="342900" indent="-342900">
              <a:lnSpc>
                <a:spcPts val="246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Classificar atendimento especializado, Condomínio Alto Valor, Atendimento Executivo e Ocorrência informativa.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ts val="246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Classificar atendimento especializado, Condomínio Alto Valor, Atendimento Executivo, Procedimento e Ocorrência informativa.</a:t>
            </a: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4053379" y="3258631"/>
            <a:ext cx="8138621" cy="683200"/>
            <a:chOff x="4640425" y="5961479"/>
            <a:chExt cx="8138621" cy="683200"/>
          </a:xfrm>
        </p:grpSpPr>
        <p:sp>
          <p:nvSpPr>
            <p:cNvPr id="12" name="Retângulo 11"/>
            <p:cNvSpPr/>
            <p:nvPr/>
          </p:nvSpPr>
          <p:spPr>
            <a:xfrm>
              <a:off x="4640425" y="5961479"/>
              <a:ext cx="8138621" cy="6832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ts val="2400"/>
                </a:lnSpc>
                <a:buClr>
                  <a:schemeClr val="bg1"/>
                </a:buClr>
                <a:buFont typeface="+mj-lt"/>
                <a:buAutoNum type="alphaLcParenR"/>
              </a:pPr>
              <a:r>
                <a:rPr lang="pt-BR" b="1" dirty="0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+mn-ea"/>
                </a:rPr>
                <a:t>Acessar o link, Classificar atendimento especializado, Condomínio Alto Valor, Atendimento Executivo, Procedimento e Ocorrência informativa.</a:t>
              </a:r>
              <a:endParaRPr lang="pt-BR" altLang="en-US" b="1" dirty="0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endParaRPr>
            </a:p>
          </p:txBody>
        </p:sp>
        <p:pic>
          <p:nvPicPr>
            <p:cNvPr id="14" name="Gráfico 4" descr="Selo Tick1 com preenchimento sólido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73724" y="5999001"/>
              <a:ext cx="340015" cy="34001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bldLvl="0" animBg="1"/>
      <p:bldP spid="5" grpId="0" uiExpand="1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4133659" y="1358185"/>
            <a:ext cx="5580782" cy="4603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4) </a:t>
            </a:r>
            <a:r>
              <a:rPr lang="pt-BR" sz="24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Sobre o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NPS </a:t>
            </a:r>
            <a:r>
              <a:rPr lang="pt-BR" sz="24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é correto afirmar que: </a:t>
            </a:r>
            <a:endParaRPr lang="pt-BR" sz="2400" b="1" dirty="0">
              <a:solidFill>
                <a:schemeClr val="bg1"/>
              </a:solidFill>
              <a:latin typeface="Segoe UI" panose="020B0502040204020203"/>
              <a:cs typeface="Segoe UI" panose="020B0502040204020203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AVALIAÇÃO</a:t>
            </a:r>
          </a:p>
        </p:txBody>
      </p:sp>
      <p:sp>
        <p:nvSpPr>
          <p:cNvPr id="2" name="Retângulo 1"/>
          <p:cNvSpPr/>
          <p:nvPr/>
        </p:nvSpPr>
        <p:spPr>
          <a:xfrm rot="5400000">
            <a:off x="1996256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640425" y="1968475"/>
            <a:ext cx="7197258" cy="356171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246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pesquisa serve para medir o nível de prospecção de uma 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venda e com os pontos de melhoria identificados.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ts val="246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A pesquisa serve para identificar os clientes que não gostam 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do serviço apenas.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+mn-ea"/>
            </a:endParaRPr>
          </a:p>
          <a:p>
            <a:pPr marL="342900" indent="-342900">
              <a:lnSpc>
                <a:spcPts val="246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A pesquisa serve para medir o nível de satisfação do cliente com 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o serviço prestado e com os pontos de melhoria identificados, tornando o atendimento cada vez melhor.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ts val="2460"/>
              </a:lnSpc>
              <a:buFont typeface="+mj-lt"/>
              <a:buAutoNum type="alphaLcParenR"/>
            </a:pP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Nenhuma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das alternativas anteriores.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4640425" y="3927675"/>
            <a:ext cx="7429655" cy="990977"/>
            <a:chOff x="4640425" y="5807591"/>
            <a:chExt cx="7429655" cy="990977"/>
          </a:xfrm>
        </p:grpSpPr>
        <p:sp>
          <p:nvSpPr>
            <p:cNvPr id="7" name="Retângulo 6"/>
            <p:cNvSpPr/>
            <p:nvPr/>
          </p:nvSpPr>
          <p:spPr>
            <a:xfrm>
              <a:off x="4640425" y="5807591"/>
              <a:ext cx="7429655" cy="9909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ts val="2400"/>
                </a:lnSpc>
                <a:buClr>
                  <a:schemeClr val="bg1"/>
                </a:buClr>
                <a:buFont typeface="+mj-lt"/>
                <a:buAutoNum type="alphaLcParenR"/>
              </a:pPr>
              <a:r>
                <a:rPr lang="pt-BR" b="1" dirty="0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+mn-ea"/>
                </a:rPr>
                <a:t>A pesquisa serve para medir o nível de satisfação do cliente com </a:t>
              </a:r>
              <a:br>
                <a:rPr lang="pt-BR" b="1" dirty="0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+mn-ea"/>
                </a:rPr>
              </a:br>
              <a:r>
                <a:rPr lang="pt-BR" b="1" dirty="0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+mn-ea"/>
                </a:rPr>
                <a:t>o serviço prestado e com os pontos de melhoria identificados, tornando o atendimento cada vez melhor.</a:t>
              </a:r>
              <a:endParaRPr lang="pt-BR" altLang="en-US" b="1" dirty="0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endParaRPr>
            </a:p>
          </p:txBody>
        </p:sp>
        <p:pic>
          <p:nvPicPr>
            <p:cNvPr id="8" name="Gráfico 4" descr="Selo Tick1 com preenchimento sólido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73724" y="5839106"/>
              <a:ext cx="340015" cy="34001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bldLvl="0" animBg="1"/>
      <p:bldP spid="5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tângulo 74"/>
          <p:cNvSpPr/>
          <p:nvPr/>
        </p:nvSpPr>
        <p:spPr>
          <a:xfrm rot="5400000">
            <a:off x="8995218" y="3128891"/>
            <a:ext cx="9602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rcRect t="565" b="565"/>
          <a:stretch>
            <a:fillRect/>
          </a:stretch>
        </p:blipFill>
        <p:spPr>
          <a:xfrm>
            <a:off x="0" y="2156254"/>
            <a:ext cx="6856578" cy="3234576"/>
          </a:xfrm>
          <a:prstGeom prst="rect">
            <a:avLst/>
          </a:prstGeom>
        </p:spPr>
      </p:pic>
      <p:pic>
        <p:nvPicPr>
          <p:cNvPr id="72" name="Imagem 71"/>
          <p:cNvPicPr>
            <a:picLocks noChangeAspect="1"/>
          </p:cNvPicPr>
          <p:nvPr/>
        </p:nvPicPr>
        <p:blipFill rotWithShape="1">
          <a:blip r:embed="rId4"/>
          <a:srcRect l="66190" r="140"/>
          <a:stretch>
            <a:fillRect/>
          </a:stretch>
        </p:blipFill>
        <p:spPr>
          <a:xfrm>
            <a:off x="0" y="967988"/>
            <a:ext cx="1826697" cy="5404238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7172392" y="3201804"/>
            <a:ext cx="374167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/>
              </a:rPr>
              <a:t>Até breve!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40">
            <a:extLst>
              <a:ext uri="{FF2B5EF4-FFF2-40B4-BE49-F238E27FC236}">
                <a16:creationId xmlns:a16="http://schemas.microsoft.com/office/drawing/2014/main" id="{93F51465-8DB6-5DE9-69D0-889C3BE8A3E4}"/>
              </a:ext>
            </a:extLst>
          </p:cNvPr>
          <p:cNvSpPr/>
          <p:nvPr/>
        </p:nvSpPr>
        <p:spPr>
          <a:xfrm>
            <a:off x="0" y="9355"/>
            <a:ext cx="12192000" cy="6839290"/>
          </a:xfrm>
          <a:prstGeom prst="rect">
            <a:avLst/>
          </a:prstGeom>
          <a:solidFill>
            <a:srgbClr val="13131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B9B70284-0137-F9C7-49C6-0F01068219F2}"/>
              </a:ext>
            </a:extLst>
          </p:cNvPr>
          <p:cNvSpPr/>
          <p:nvPr/>
        </p:nvSpPr>
        <p:spPr>
          <a:xfrm>
            <a:off x="6615753" y="-2116589"/>
            <a:ext cx="122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 </a:t>
            </a:r>
          </a:p>
        </p:txBody>
      </p:sp>
      <p:cxnSp>
        <p:nvCxnSpPr>
          <p:cNvPr id="43" name="Conector Reto 13">
            <a:extLst>
              <a:ext uri="{FF2B5EF4-FFF2-40B4-BE49-F238E27FC236}">
                <a16:creationId xmlns:a16="http://schemas.microsoft.com/office/drawing/2014/main" id="{7F9B8B90-1A74-A0FE-BA07-523EF42B409F}"/>
              </a:ext>
            </a:extLst>
          </p:cNvPr>
          <p:cNvCxnSpPr>
            <a:cxnSpLocks/>
          </p:cNvCxnSpPr>
          <p:nvPr/>
        </p:nvCxnSpPr>
        <p:spPr>
          <a:xfrm flipH="1">
            <a:off x="8075130" y="2116410"/>
            <a:ext cx="2694187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E1AD09"/>
                </a:gs>
                <a:gs pos="100000">
                  <a:srgbClr val="F50242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7">
            <a:extLst>
              <a:ext uri="{FF2B5EF4-FFF2-40B4-BE49-F238E27FC236}">
                <a16:creationId xmlns:a16="http://schemas.microsoft.com/office/drawing/2014/main" id="{4C540CB1-1621-CA50-F529-F337573D9867}"/>
              </a:ext>
            </a:extLst>
          </p:cNvPr>
          <p:cNvCxnSpPr>
            <a:cxnSpLocks/>
          </p:cNvCxnSpPr>
          <p:nvPr/>
        </p:nvCxnSpPr>
        <p:spPr>
          <a:xfrm flipV="1">
            <a:off x="5505333" y="-1617117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24">
            <a:extLst>
              <a:ext uri="{FF2B5EF4-FFF2-40B4-BE49-F238E27FC236}">
                <a16:creationId xmlns:a16="http://schemas.microsoft.com/office/drawing/2014/main" id="{05309357-1904-E888-A4AB-09B65811E855}"/>
              </a:ext>
            </a:extLst>
          </p:cNvPr>
          <p:cNvSpPr/>
          <p:nvPr/>
        </p:nvSpPr>
        <p:spPr>
          <a:xfrm rot="7062917">
            <a:off x="-5349744" y="901564"/>
            <a:ext cx="7255225" cy="7255225"/>
          </a:xfrm>
          <a:prstGeom prst="ellipse">
            <a:avLst/>
          </a:prstGeom>
          <a:gradFill>
            <a:gsLst>
              <a:gs pos="100000">
                <a:srgbClr val="222122"/>
              </a:gs>
              <a:gs pos="0">
                <a:schemeClr val="tx1"/>
              </a:gs>
            </a:gsLst>
            <a:lin ang="5400000" scaled="1"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707F78DD-D293-F462-9468-28F888EA6254}"/>
              </a:ext>
            </a:extLst>
          </p:cNvPr>
          <p:cNvGrpSpPr/>
          <p:nvPr/>
        </p:nvGrpSpPr>
        <p:grpSpPr>
          <a:xfrm rot="4946910">
            <a:off x="-5102964" y="1254609"/>
            <a:ext cx="6500044" cy="6549135"/>
            <a:chOff x="-3473330" y="1692107"/>
            <a:chExt cx="9569330" cy="9569330"/>
          </a:xfrm>
        </p:grpSpPr>
        <p:sp>
          <p:nvSpPr>
            <p:cNvPr id="47" name="Oval 26">
              <a:extLst>
                <a:ext uri="{FF2B5EF4-FFF2-40B4-BE49-F238E27FC236}">
                  <a16:creationId xmlns:a16="http://schemas.microsoft.com/office/drawing/2014/main" id="{D4824703-3113-8E80-5F66-2BE5DC298894}"/>
                </a:ext>
              </a:extLst>
            </p:cNvPr>
            <p:cNvSpPr/>
            <p:nvPr userDrawn="1"/>
          </p:nvSpPr>
          <p:spPr>
            <a:xfrm>
              <a:off x="-3473330" y="1692107"/>
              <a:ext cx="9569330" cy="9569330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48" name="Oval 27">
              <a:extLst>
                <a:ext uri="{FF2B5EF4-FFF2-40B4-BE49-F238E27FC236}">
                  <a16:creationId xmlns:a16="http://schemas.microsoft.com/office/drawing/2014/main" id="{91AEB31A-4178-D17F-5FA3-9C422F0866D0}"/>
                </a:ext>
              </a:extLst>
            </p:cNvPr>
            <p:cNvSpPr/>
            <p:nvPr userDrawn="1"/>
          </p:nvSpPr>
          <p:spPr>
            <a:xfrm>
              <a:off x="-2962942" y="2202495"/>
              <a:ext cx="8548554" cy="8548554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49" name="Oval 28">
              <a:extLst>
                <a:ext uri="{FF2B5EF4-FFF2-40B4-BE49-F238E27FC236}">
                  <a16:creationId xmlns:a16="http://schemas.microsoft.com/office/drawing/2014/main" id="{67CE9EF1-280C-36D4-9279-7FCB446264C2}"/>
                </a:ext>
              </a:extLst>
            </p:cNvPr>
            <p:cNvSpPr/>
            <p:nvPr userDrawn="1"/>
          </p:nvSpPr>
          <p:spPr>
            <a:xfrm>
              <a:off x="-2219909" y="2818444"/>
              <a:ext cx="7193037" cy="7193037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50" name="Oval 29">
              <a:extLst>
                <a:ext uri="{FF2B5EF4-FFF2-40B4-BE49-F238E27FC236}">
                  <a16:creationId xmlns:a16="http://schemas.microsoft.com/office/drawing/2014/main" id="{499D9CD7-C398-C433-8AFD-73C9F1297091}"/>
                </a:ext>
              </a:extLst>
            </p:cNvPr>
            <p:cNvSpPr/>
            <p:nvPr userDrawn="1"/>
          </p:nvSpPr>
          <p:spPr>
            <a:xfrm>
              <a:off x="-1616274" y="3462184"/>
              <a:ext cx="5976566" cy="5976566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</p:grpSp>
      <p:pic>
        <p:nvPicPr>
          <p:cNvPr id="51" name="Imagem 50" descr="Imagem em preto e branco&#10;&#10;Descrição gerada automaticamente">
            <a:extLst>
              <a:ext uri="{FF2B5EF4-FFF2-40B4-BE49-F238E27FC236}">
                <a16:creationId xmlns:a16="http://schemas.microsoft.com/office/drawing/2014/main" id="{6247BD26-92C3-232E-0BCE-0442D6B3E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0843858" y="-2465899"/>
            <a:ext cx="1233512" cy="1406517"/>
          </a:xfrm>
          <a:prstGeom prst="rect">
            <a:avLst/>
          </a:prstGeom>
        </p:spPr>
      </p:pic>
      <p:pic>
        <p:nvPicPr>
          <p:cNvPr id="52" name="Imagem 5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2FFDD66F-F5BE-BDA9-54B1-380AD3A87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70" y="6113651"/>
            <a:ext cx="1072594" cy="406692"/>
          </a:xfrm>
          <a:prstGeom prst="rect">
            <a:avLst/>
          </a:prstGeom>
        </p:spPr>
      </p:pic>
      <p:pic>
        <p:nvPicPr>
          <p:cNvPr id="53" name="Imagem 52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2C3B8355-0184-A3DB-7F6D-4688334A2D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" b="23988"/>
          <a:stretch>
            <a:fillRect/>
          </a:stretch>
        </p:blipFill>
        <p:spPr>
          <a:xfrm>
            <a:off x="2654205" y="4032753"/>
            <a:ext cx="6883590" cy="2687054"/>
          </a:xfrm>
          <a:prstGeom prst="rect">
            <a:avLst/>
          </a:prstGeom>
        </p:spPr>
      </p:pic>
      <p:pic>
        <p:nvPicPr>
          <p:cNvPr id="54" name="Imagem 53" descr="Logotipo&#10;&#10;O conteúdo gerado por IA pode estar incorreto.">
            <a:extLst>
              <a:ext uri="{FF2B5EF4-FFF2-40B4-BE49-F238E27FC236}">
                <a16:creationId xmlns:a16="http://schemas.microsoft.com/office/drawing/2014/main" id="{A22A740B-4A3F-A401-5B28-3DD4D65E26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044" y="1736975"/>
            <a:ext cx="5175528" cy="614390"/>
          </a:xfrm>
          <a:prstGeom prst="rect">
            <a:avLst/>
          </a:prstGeom>
        </p:spPr>
      </p:pic>
      <p:pic>
        <p:nvPicPr>
          <p:cNvPr id="55" name="Imagem 54" descr="Ícone&#10;&#10;Descrição gerada automaticamente">
            <a:extLst>
              <a:ext uri="{FF2B5EF4-FFF2-40B4-BE49-F238E27FC236}">
                <a16:creationId xmlns:a16="http://schemas.microsoft.com/office/drawing/2014/main" id="{BD54621D-5541-BB52-4E47-3947755AA4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412926" y="323469"/>
            <a:ext cx="997959" cy="344618"/>
          </a:xfrm>
          <a:prstGeom prst="rect">
            <a:avLst/>
          </a:prstGeom>
        </p:spPr>
      </p:pic>
      <p:pic>
        <p:nvPicPr>
          <p:cNvPr id="56" name="Imagem 55" descr="Imagem em preto e branco&#10;&#10;Descrição gerada automaticamente">
            <a:extLst>
              <a:ext uri="{FF2B5EF4-FFF2-40B4-BE49-F238E27FC236}">
                <a16:creationId xmlns:a16="http://schemas.microsoft.com/office/drawing/2014/main" id="{BBE3D301-CEA3-77C4-2641-4D1555B5B5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994845" y="3574741"/>
            <a:ext cx="659360" cy="751838"/>
          </a:xfrm>
          <a:prstGeom prst="rect">
            <a:avLst/>
          </a:prstGeom>
        </p:spPr>
      </p:pic>
      <p:pic>
        <p:nvPicPr>
          <p:cNvPr id="57" name="Imagem 56" descr="Imagem em preto e branco&#10;&#10;Descrição gerada automaticamente">
            <a:extLst>
              <a:ext uri="{FF2B5EF4-FFF2-40B4-BE49-F238E27FC236}">
                <a16:creationId xmlns:a16="http://schemas.microsoft.com/office/drawing/2014/main" id="{488F3868-B1CB-236D-7617-EFE89012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7753698" y="1805463"/>
            <a:ext cx="612520" cy="698428"/>
          </a:xfrm>
          <a:prstGeom prst="rect">
            <a:avLst/>
          </a:prstGeom>
        </p:spPr>
      </p:pic>
      <p:pic>
        <p:nvPicPr>
          <p:cNvPr id="58" name="Imagem 57" descr="Imagem em preto e branco&#10;&#10;Descrição gerada automaticamente">
            <a:extLst>
              <a:ext uri="{FF2B5EF4-FFF2-40B4-BE49-F238E27FC236}">
                <a16:creationId xmlns:a16="http://schemas.microsoft.com/office/drawing/2014/main" id="{DB63AC68-1E9B-FD26-CCCC-4CAB09D1C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5833817" y="1456249"/>
            <a:ext cx="612520" cy="698428"/>
          </a:xfrm>
          <a:prstGeom prst="rect">
            <a:avLst/>
          </a:prstGeom>
        </p:spPr>
      </p:pic>
      <p:pic>
        <p:nvPicPr>
          <p:cNvPr id="59" name="Imagem 58" descr="Imagem em preto e branco&#10;&#10;Descrição gerada automaticamente">
            <a:extLst>
              <a:ext uri="{FF2B5EF4-FFF2-40B4-BE49-F238E27FC236}">
                <a16:creationId xmlns:a16="http://schemas.microsoft.com/office/drawing/2014/main" id="{CC5C7EB8-5DBA-3821-B1FC-E783A3CEDF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0339131" y="3574741"/>
            <a:ext cx="659360" cy="751838"/>
          </a:xfrm>
          <a:prstGeom prst="rect">
            <a:avLst/>
          </a:prstGeom>
        </p:spPr>
      </p:pic>
      <p:sp>
        <p:nvSpPr>
          <p:cNvPr id="60" name="Retângulo 59">
            <a:extLst>
              <a:ext uri="{FF2B5EF4-FFF2-40B4-BE49-F238E27FC236}">
                <a16:creationId xmlns:a16="http://schemas.microsoft.com/office/drawing/2014/main" id="{E6A67371-D601-7175-0940-D6F720A8C42B}"/>
              </a:ext>
            </a:extLst>
          </p:cNvPr>
          <p:cNvSpPr/>
          <p:nvPr/>
        </p:nvSpPr>
        <p:spPr>
          <a:xfrm>
            <a:off x="10136865" y="200835"/>
            <a:ext cx="1223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5 </a:t>
            </a:r>
          </a:p>
        </p:txBody>
      </p:sp>
      <p:cxnSp>
        <p:nvCxnSpPr>
          <p:cNvPr id="61" name="Conector Reto 7">
            <a:extLst>
              <a:ext uri="{FF2B5EF4-FFF2-40B4-BE49-F238E27FC236}">
                <a16:creationId xmlns:a16="http://schemas.microsoft.com/office/drawing/2014/main" id="{8634E470-D300-9FAF-A5C3-E6019AE13F7A}"/>
              </a:ext>
            </a:extLst>
          </p:cNvPr>
          <p:cNvCxnSpPr>
            <a:cxnSpLocks/>
          </p:cNvCxnSpPr>
          <p:nvPr/>
        </p:nvCxnSpPr>
        <p:spPr>
          <a:xfrm flipV="1">
            <a:off x="11357007" y="200835"/>
            <a:ext cx="0" cy="461665"/>
          </a:xfrm>
          <a:prstGeom prst="line">
            <a:avLst/>
          </a:prstGeom>
          <a:ln w="15875">
            <a:solidFill>
              <a:srgbClr val="D3A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Imagem 61" descr="Logotipo&#10;&#10;O conteúdo gerado por IA pode estar incorreto.">
            <a:extLst>
              <a:ext uri="{FF2B5EF4-FFF2-40B4-BE49-F238E27FC236}">
                <a16:creationId xmlns:a16="http://schemas.microsoft.com/office/drawing/2014/main" id="{E308FED3-2F9C-CD57-3E78-BFB28FD76D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044" y="2684057"/>
            <a:ext cx="8379248" cy="1270174"/>
          </a:xfrm>
          <a:prstGeom prst="rect">
            <a:avLst/>
          </a:prstGeom>
        </p:spPr>
      </p:pic>
      <p:pic>
        <p:nvPicPr>
          <p:cNvPr id="63" name="Imagem 62" descr="Imagem em preto e branco&#10;&#10;Descrição gerada automaticamente">
            <a:extLst>
              <a:ext uri="{FF2B5EF4-FFF2-40B4-BE49-F238E27FC236}">
                <a16:creationId xmlns:a16="http://schemas.microsoft.com/office/drawing/2014/main" id="{F422A404-95EC-C322-847A-EF45B7FF7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0184498" y="2353163"/>
            <a:ext cx="659360" cy="751838"/>
          </a:xfrm>
          <a:prstGeom prst="rect">
            <a:avLst/>
          </a:prstGeom>
        </p:spPr>
      </p:pic>
      <p:pic>
        <p:nvPicPr>
          <p:cNvPr id="64" name="Imagem 63" descr="Imagem em preto e branco&#10;&#10;Descrição gerada automaticamente">
            <a:extLst>
              <a:ext uri="{FF2B5EF4-FFF2-40B4-BE49-F238E27FC236}">
                <a16:creationId xmlns:a16="http://schemas.microsoft.com/office/drawing/2014/main" id="{8F28973E-0CD2-4B88-30E7-E1DD6B96D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953082" y="2366030"/>
            <a:ext cx="659360" cy="751838"/>
          </a:xfrm>
          <a:prstGeom prst="rect">
            <a:avLst/>
          </a:prstGeom>
        </p:spPr>
      </p:pic>
      <p:pic>
        <p:nvPicPr>
          <p:cNvPr id="65" name="Imagem 64">
            <a:extLst>
              <a:ext uri="{FF2B5EF4-FFF2-40B4-BE49-F238E27FC236}">
                <a16:creationId xmlns:a16="http://schemas.microsoft.com/office/drawing/2014/main" id="{7FF4F9FB-5DFC-C35D-0081-94A4AFC29B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7148" y="-1463517"/>
            <a:ext cx="45719" cy="1100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6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05ec3496-d55f-4088-b91d-c078abc80e92" xsi:nil="true"/>
    <SharedWithUsers xmlns="81d509b4-a50c-4eb4-9c41-c741e6a75022">
      <UserInfo>
        <DisplayName>Rosa Lauletta</DisplayName>
        <AccountId>21</AccountId>
        <AccountType/>
      </UserInfo>
      <UserInfo>
        <DisplayName>Ana Beatriz Santana</DisplayName>
        <AccountId>18</AccountId>
        <AccountType/>
      </UserInfo>
      <UserInfo>
        <DisplayName>Alex Andrade</DisplayName>
        <AccountId>104</AccountId>
        <AccountType/>
      </UserInfo>
      <UserInfo>
        <DisplayName>Yasmim Fabozzi</DisplayName>
        <AccountId>3504</AccountId>
        <AccountType/>
      </UserInfo>
      <UserInfo>
        <DisplayName>Flavia Barreto</DisplayName>
        <AccountId>22</AccountId>
        <AccountType/>
      </UserInfo>
      <UserInfo>
        <DisplayName>Rosana Pistoresi</DisplayName>
        <AccountId>13</AccountId>
        <AccountType/>
      </UserInfo>
      <UserInfo>
        <DisplayName>Wellington Aquino</DisplayName>
        <AccountId>708</AccountId>
        <AccountType/>
      </UserInfo>
    </SharedWithUsers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47acb2a824c6431a37f6af358d67c65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017b5abd3d24e432af8a16732bc6ba5e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9385BA-1D4C-42B5-B364-C9C7E13F89BA}">
  <ds:schemaRefs/>
</ds:datastoreItem>
</file>

<file path=customXml/itemProps2.xml><?xml version="1.0" encoding="utf-8"?>
<ds:datastoreItem xmlns:ds="http://schemas.openxmlformats.org/officeDocument/2006/customXml" ds:itemID="{DFCB225C-BEF3-4A0B-AF2A-F0DD48F10A64}">
  <ds:schemaRefs/>
</ds:datastoreItem>
</file>

<file path=customXml/itemProps3.xml><?xml version="1.0" encoding="utf-8"?>
<ds:datastoreItem xmlns:ds="http://schemas.openxmlformats.org/officeDocument/2006/customXml" ds:itemID="{5ED3E9DA-D063-4907-B350-1692A48F3F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2738</TotalTime>
  <Words>5658</Words>
  <Application>Microsoft Office PowerPoint</Application>
  <PresentationFormat>Widescreen</PresentationFormat>
  <Paragraphs>632</Paragraphs>
  <Slides>93</Slides>
  <Notes>85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93</vt:i4>
      </vt:variant>
    </vt:vector>
  </HeadingPairs>
  <TitlesOfParts>
    <vt:vector size="9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Fernanda Bassani</dc:creator>
  <cp:lastModifiedBy>RF003</cp:lastModifiedBy>
  <cp:revision>189</cp:revision>
  <dcterms:created xsi:type="dcterms:W3CDTF">2023-05-29T13:39:00Z</dcterms:created>
  <dcterms:modified xsi:type="dcterms:W3CDTF">2026-01-19T11:26:26Z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23200.0000000000</vt:lpwstr>
  </property>
  <property fmtid="{D5CDD505-2E9C-101B-9397-08002B2CF9AE}" pid="3" name="ContentTypeId">
    <vt:lpwstr>0x01010030BAA0BFA4660643A687B2FDCEE2805C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  <property fmtid="{D5CDD505-2E9C-101B-9397-08002B2CF9AE}" pid="8" name="ICV">
    <vt:lpwstr>A5D65A97A86847468C9CB39105F693B0_13</vt:lpwstr>
  </property>
  <property fmtid="{D5CDD505-2E9C-101B-9397-08002B2CF9AE}" pid="9" name="KSOProductBuildVer">
    <vt:lpwstr>1046-12.2.0.16909</vt:lpwstr>
  </property>
</Properties>
</file>