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2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3.xml" ContentType="application/vnd.openxmlformats-officedocument.presentationml.tag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  <p:sldMasterId id="2147483666" r:id="rId5"/>
  </p:sldMasterIdLst>
  <p:notesMasterIdLst>
    <p:notesMasterId r:id="rId73"/>
  </p:notesMasterIdLst>
  <p:sldIdLst>
    <p:sldId id="2147471116" r:id="rId6"/>
    <p:sldId id="258" r:id="rId7"/>
    <p:sldId id="263" r:id="rId8"/>
    <p:sldId id="2147471090" r:id="rId9"/>
    <p:sldId id="16764660" r:id="rId10"/>
    <p:sldId id="2147471113" r:id="rId11"/>
    <p:sldId id="16764664" r:id="rId12"/>
    <p:sldId id="16764665" r:id="rId13"/>
    <p:sldId id="16764658" r:id="rId14"/>
    <p:sldId id="2147471107" r:id="rId15"/>
    <p:sldId id="264" r:id="rId16"/>
    <p:sldId id="353" r:id="rId17"/>
    <p:sldId id="2147471091" r:id="rId18"/>
    <p:sldId id="267" r:id="rId19"/>
    <p:sldId id="2147471118" r:id="rId20"/>
    <p:sldId id="270" r:id="rId21"/>
    <p:sldId id="2147471119" r:id="rId22"/>
    <p:sldId id="272" r:id="rId23"/>
    <p:sldId id="512" r:id="rId24"/>
    <p:sldId id="513" r:id="rId25"/>
    <p:sldId id="274" r:id="rId26"/>
    <p:sldId id="332" r:id="rId27"/>
    <p:sldId id="2147471112" r:id="rId28"/>
    <p:sldId id="2147471120" r:id="rId29"/>
    <p:sldId id="606" r:id="rId30"/>
    <p:sldId id="607" r:id="rId31"/>
    <p:sldId id="11826823" r:id="rId32"/>
    <p:sldId id="11826825" r:id="rId33"/>
    <p:sldId id="11826824" r:id="rId34"/>
    <p:sldId id="11826826" r:id="rId35"/>
    <p:sldId id="11826827" r:id="rId36"/>
    <p:sldId id="11826828" r:id="rId37"/>
    <p:sldId id="11826829" r:id="rId38"/>
    <p:sldId id="11826830" r:id="rId39"/>
    <p:sldId id="2147471128" r:id="rId40"/>
    <p:sldId id="11826831" r:id="rId41"/>
    <p:sldId id="11826832" r:id="rId42"/>
    <p:sldId id="2147471129" r:id="rId43"/>
    <p:sldId id="601" r:id="rId44"/>
    <p:sldId id="11826834" r:id="rId45"/>
    <p:sldId id="2147471101" r:id="rId46"/>
    <p:sldId id="602" r:id="rId47"/>
    <p:sldId id="11826836" r:id="rId48"/>
    <p:sldId id="2147471123" r:id="rId49"/>
    <p:sldId id="16764941" r:id="rId50"/>
    <p:sldId id="11826838" r:id="rId51"/>
    <p:sldId id="11826839" r:id="rId52"/>
    <p:sldId id="11826840" r:id="rId53"/>
    <p:sldId id="11826841" r:id="rId54"/>
    <p:sldId id="11826842" r:id="rId55"/>
    <p:sldId id="11826843" r:id="rId56"/>
    <p:sldId id="11826844" r:id="rId57"/>
    <p:sldId id="603" r:id="rId58"/>
    <p:sldId id="11826845" r:id="rId59"/>
    <p:sldId id="11826846" r:id="rId60"/>
    <p:sldId id="11826847" r:id="rId61"/>
    <p:sldId id="11826848" r:id="rId62"/>
    <p:sldId id="16764666" r:id="rId63"/>
    <p:sldId id="2147471132" r:id="rId64"/>
    <p:sldId id="2147471130" r:id="rId65"/>
    <p:sldId id="278" r:id="rId66"/>
    <p:sldId id="279" r:id="rId67"/>
    <p:sldId id="11826850" r:id="rId68"/>
    <p:sldId id="11826851" r:id="rId69"/>
    <p:sldId id="11826852" r:id="rId70"/>
    <p:sldId id="280" r:id="rId71"/>
    <p:sldId id="2147471117" r:id="rId72"/>
  </p:sldIdLst>
  <p:sldSz cx="12192000" cy="6858000"/>
  <p:notesSz cx="6858000" cy="9144000"/>
  <p:embeddedFontLst>
    <p:embeddedFont>
      <p:font typeface="AMX" pitchFamily="2" charset="77"/>
      <p:regular r:id="rId74"/>
      <p:bold r:id="rId75"/>
      <p:italic r:id="rId76"/>
      <p:boldItalic r:id="rId77"/>
    </p:embeddedFont>
    <p:embeddedFont>
      <p:font typeface="Product Sans" panose="020B0403030502040203" pitchFamily="34" charset="0"/>
      <p:regular r:id="rId78"/>
      <p:bold r:id="rId79"/>
      <p:italic r:id="rId80"/>
      <p:boldItalic r:id="rId81"/>
    </p:embeddedFont>
    <p:embeddedFont>
      <p:font typeface="Quattrocento Sans" panose="020B0502050000020003" pitchFamily="34" charset="0"/>
      <p:regular r:id="rId82"/>
      <p:bold r:id="rId83"/>
      <p:italic r:id="rId84"/>
      <p:boldItalic r:id="rId85"/>
    </p:embeddedFont>
    <p:embeddedFont>
      <p:font typeface="Segoe UI" panose="020B0502040204020203" pitchFamily="34" charset="0"/>
      <p:regular r:id="rId86"/>
      <p:bold r:id="rId87"/>
      <p:italic r:id="rId88"/>
      <p:boldItalic r:id="rId89"/>
    </p:embeddedFont>
    <p:embeddedFont>
      <p:font typeface="Segoe UI Black" panose="020B0A02040204020203" pitchFamily="34" charset="0"/>
      <p:bold r:id="rId90"/>
      <p:italic r:id="rId91"/>
      <p:boldItalic r:id="rId92"/>
    </p:embeddedFont>
    <p:embeddedFont>
      <p:font typeface="Tahoma" panose="020B0604030504040204" pitchFamily="34" charset="0"/>
      <p:regular r:id="rId93"/>
      <p:bold r:id="rId94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D920E"/>
    <a:srgbClr val="F40342"/>
    <a:srgbClr val="A27E0F"/>
    <a:srgbClr val="876D1B"/>
    <a:srgbClr val="C00000"/>
    <a:srgbClr val="7A621A"/>
    <a:srgbClr val="52DE1A"/>
    <a:srgbClr val="3B3C3C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9B5D4A0-ED89-3B14-519D-359BB715C63E}" v="19" dt="2026-01-07T16:01:10.21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6049D02-4A3A-4249-ACC8-B651361D95F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Style>
        <a:tcBdr/>
      </a:tcStyle>
    </a:band1H>
    <a:band2H>
      <a:tcStyle>
        <a:tcBdr/>
      </a:tcStyle>
    </a:band2H>
    <a:band1V>
      <a:tcStyle>
        <a:tcBdr/>
      </a:tcStyle>
    </a:band1V>
    <a:band2V>
      <a:tcStyle>
        <a:tcBdr/>
      </a:tcStyle>
    </a:band2V>
    <a:lastCol>
      <a:tcStyle>
        <a:tcBdr/>
      </a:tcStyle>
    </a:lastCol>
    <a:firstCol>
      <a:tcStyle>
        <a:tcBdr/>
      </a:tcStyle>
    </a:firstCol>
    <a:lastRow>
      <a:tcStyle>
        <a:tcBdr/>
      </a:tcStyle>
    </a:lastRow>
    <a:seCell>
      <a:tcStyle>
        <a:tcBdr/>
      </a:tcStyle>
    </a:seCell>
    <a:swCell>
      <a:tcStyle>
        <a:tcBdr/>
      </a:tcStyle>
    </a:swCell>
    <a:firstRow>
      <a:tcStyle>
        <a:tcBdr/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031"/>
    <p:restoredTop sz="94626"/>
  </p:normalViewPr>
  <p:slideViewPr>
    <p:cSldViewPr>
      <p:cViewPr varScale="1">
        <p:scale>
          <a:sx n="100" d="100"/>
          <a:sy n="100" d="100"/>
        </p:scale>
        <p:origin x="336" y="16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font" Target="fonts/font11.fntdata"/><Relationship Id="rId89" Type="http://schemas.openxmlformats.org/officeDocument/2006/relationships/font" Target="fonts/font16.fntdata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font" Target="fonts/font1.fntdata"/><Relationship Id="rId79" Type="http://schemas.openxmlformats.org/officeDocument/2006/relationships/font" Target="fonts/font6.fntdata"/><Relationship Id="rId5" Type="http://schemas.openxmlformats.org/officeDocument/2006/relationships/slideMaster" Target="slideMasters/slideMaster2.xml"/><Relationship Id="rId90" Type="http://schemas.openxmlformats.org/officeDocument/2006/relationships/font" Target="fonts/font17.fntdata"/><Relationship Id="rId95" Type="http://schemas.openxmlformats.org/officeDocument/2006/relationships/presProps" Target="presProps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80" Type="http://schemas.openxmlformats.org/officeDocument/2006/relationships/font" Target="fonts/font7.fntdata"/><Relationship Id="rId85" Type="http://schemas.openxmlformats.org/officeDocument/2006/relationships/font" Target="fonts/font12.fntdata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font" Target="fonts/font2.fntdata"/><Relationship Id="rId83" Type="http://schemas.openxmlformats.org/officeDocument/2006/relationships/font" Target="fonts/font10.fntdata"/><Relationship Id="rId88" Type="http://schemas.openxmlformats.org/officeDocument/2006/relationships/font" Target="fonts/font15.fntdata"/><Relationship Id="rId91" Type="http://schemas.openxmlformats.org/officeDocument/2006/relationships/font" Target="fonts/font18.fntdata"/><Relationship Id="rId9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notesMaster" Target="notesMasters/notesMaster1.xml"/><Relationship Id="rId78" Type="http://schemas.openxmlformats.org/officeDocument/2006/relationships/font" Target="fonts/font5.fntdata"/><Relationship Id="rId81" Type="http://schemas.openxmlformats.org/officeDocument/2006/relationships/font" Target="fonts/font8.fntdata"/><Relationship Id="rId86" Type="http://schemas.openxmlformats.org/officeDocument/2006/relationships/font" Target="fonts/font13.fntdata"/><Relationship Id="rId94" Type="http://schemas.openxmlformats.org/officeDocument/2006/relationships/font" Target="fonts/font21.fntdata"/><Relationship Id="rId9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font" Target="fonts/font3.fntdata"/><Relationship Id="rId97" Type="http://schemas.openxmlformats.org/officeDocument/2006/relationships/theme" Target="theme/theme1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font" Target="fonts/font19.fntdata"/><Relationship Id="rId2" Type="http://schemas.openxmlformats.org/officeDocument/2006/relationships/customXml" Target="../customXml/item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font" Target="fonts/font14.fntdata"/><Relationship Id="rId61" Type="http://schemas.openxmlformats.org/officeDocument/2006/relationships/slide" Target="slides/slide56.xml"/><Relationship Id="rId82" Type="http://schemas.openxmlformats.org/officeDocument/2006/relationships/font" Target="fonts/font9.fntdata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font" Target="fonts/font4.fntdata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93" Type="http://schemas.openxmlformats.org/officeDocument/2006/relationships/font" Target="fonts/font20.fntdata"/><Relationship Id="rId9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9ED59C-58D6-4874-92F8-15C11E4CE03B}" type="datetimeFigureOut">
              <a:rPr lang="en-US"/>
              <a:pPr/>
              <a:t>1/18/26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BA4EE0-A0AC-4295-9F4C-E82A49526CD6}" type="slidenum">
              <a:rPr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hdim.fa.us2.oraclecloud.com/hcmUI/hcm/vp/learn/learn-landing?tab=explore" TargetMode="External"/><Relationship Id="rId7" Type="http://schemas.openxmlformats.org/officeDocument/2006/relationships/hyperlink" Target="https://hdim.fa.us2.oraclecloud.com/hcmUI/faces/deeplink?objType=WLF_LEARN_LEARNING_ITEM&amp;action=NONE&amp;objKey=learningItemId=300001269962259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hdim.fa.us2.oraclecloud.com/hcmUI/faces/deeplink?objType=WLF_LEARN_LEARNING_ITEM&amp;action=NONE&amp;objKey=learningItemId=300001199088013" TargetMode="External"/><Relationship Id="rId5" Type="http://schemas.openxmlformats.org/officeDocument/2006/relationships/hyperlink" Target="https://hdim.fa.us2.oraclecloud.com/hcmUI/faces/deeplink?objType=WLF_LEARN_LEARNING_ITEM&amp;action=NONE&amp;objKey=learningItemId=300001199079470" TargetMode="External"/><Relationship Id="rId4" Type="http://schemas.openxmlformats.org/officeDocument/2006/relationships/hyperlink" Target="https://hdim.fa.us2.oraclecloud.com/hcmUI/faces/deeplink?objType=WLF_LEARN_LEARNING_ITEM&amp;action=NONE&amp;objKey=learningItemId=300001257502343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pPr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508012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7" name="Google Shape;207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8" name="Google Shape;208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11</a:t>
            </a:fld>
            <a:endParaRPr lang="pt-B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lt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O primeiro fluxo de vendas que vamos ver é para cliente novo domicílio </a:t>
            </a:r>
            <a:r>
              <a:rPr lang="pt-BR" sz="1200" err="1">
                <a:solidFill>
                  <a:schemeClr val="lt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Multi</a:t>
            </a:r>
            <a:r>
              <a:rPr lang="pt-BR" sz="1200">
                <a:solidFill>
                  <a:schemeClr val="lt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  </a:t>
            </a:r>
            <a:endParaRPr lang="pt-BR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lt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Produtos Fixos + Móvel, preparados? </a:t>
            </a:r>
            <a:endParaRPr lang="pt-BR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pPr/>
              <a:t>12</a:t>
            </a:fld>
            <a:endParaRPr lang="pt-B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9" name="Google Shape;279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 panose="020F0502020204030204"/>
              <a:buNone/>
            </a:pPr>
            <a:r>
              <a:rPr lang="pt-BR" dirty="0"/>
              <a:t>Explique brevemente os passos que o assistente de vendas realiza, ele recebe o pedido e analisa a proposta, caso seja aceita ele realiza a confirmação do agendamento e gera o contrato!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 panose="020F0502020204030204"/>
              <a:buNone/>
            </a:pPr>
            <a:endParaRPr sz="1200" i="0" u="none" strike="noStrike" cap="none" dirty="0">
              <a:solidFill>
                <a:srgbClr val="3F3F3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80" name="Google Shape;280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14</a:t>
            </a:fld>
            <a:endParaRPr lang="pt-B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Ponto de atenção, reforce que é muito importante que o documento seja preenchido da maneira correta e mais íntegra possível. Para que a solicitação não corra risco de ser negada.</a:t>
            </a: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pt-BR" dirty="0">
              <a:cs typeface="Calibri" panose="020F0502020204030204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15</a:t>
            </a:fld>
            <a:endParaRPr lang="pt-B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9" name="Google Shape;169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pt-BR" dirty="0"/>
              <a:t>Apresente o tema que será abordado hoje para os alunos.</a:t>
            </a:r>
          </a:p>
        </p:txBody>
      </p:sp>
      <p:sp>
        <p:nvSpPr>
          <p:cNvPr id="170" name="Google Shape;170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16</a:t>
            </a:fld>
            <a:endParaRPr lang="pt-B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290B5A-D87E-7B90-ACF5-5D7827AD4A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17753BE6-8647-8774-63B3-3384E46BE5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C30F761D-5972-4524-9D43-B397FFE9DB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Facilitador: “Dá só uma olhada em tudo que vamos aprender hoje!” Apresente os temas que serão abordados durante o treinamento.</a:t>
            </a:r>
          </a:p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FE79B78A-6779-5E02-BD9D-F92E957A3B0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23BB67-A6CE-CA41-AEF4-CD597901C648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9834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7" name="Google Shape;207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18</a:t>
            </a:fld>
            <a:endParaRPr lang="pt-BR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pPr/>
              <a:t>19</a:t>
            </a:fld>
            <a:endParaRPr lang="pt-BR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pPr/>
              <a:t>20</a:t>
            </a:fld>
            <a:endParaRPr lang="pt-BR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2" name="Google Shape;412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 panose="020F0502020204030204"/>
              <a:buNone/>
            </a:pPr>
            <a:r>
              <a:rPr lang="pt-BR"/>
              <a:t>Com todos os passos anteriores realizados, basta o Executivo verificar o status do pedido e fim!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 panose="020F0502020204030204"/>
              <a:buNone/>
            </a:pPr>
            <a:endParaRPr sz="1200" i="0" u="none" strike="noStrike" cap="none">
              <a:solidFill>
                <a:srgbClr val="3F3F3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413" name="Google Shape;413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21</a:t>
            </a:fld>
            <a:endParaRPr lang="pt-B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Anteriormente aprendemos sobre a tecnologia móvel e os planos e serviços que compõem cada um. Como realizar a portabilidade e ainda conhecemos o app Minha Claro residencial e o passo a passo de como utilizar ele e o Claro clube!</a:t>
            </a:r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pPr/>
              <a:t>2</a:t>
            </a:fld>
            <a:endParaRPr lang="pt-BR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pt-BR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pPr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121580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575C92-A2A2-D82D-2381-1A8C73C5B4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8B3FD5F3-839B-2153-C44E-92E759E83A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E6528817-2DD0-B4FC-9CA1-F994BD9959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DUO MOBILE: Usado para VPN</a:t>
            </a:r>
            <a:endParaRPr lang="en-US"/>
          </a:p>
          <a:p>
            <a:pPr>
              <a:defRPr/>
            </a:pPr>
            <a:r>
              <a:rPr lang="pt-BR"/>
              <a:t>WI FI ANALYZER E HOME DASHBOARD: Utilizados para visitas na casa do cliente</a:t>
            </a:r>
            <a:endParaRPr lang="pt-BR">
              <a:cs typeface="Calibri" panose="020F0502020204030204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D8EFC1C-13D1-6433-C778-A4214829C0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pPr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304448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0C69D4-E55F-8EDD-F37D-12AEEC86CD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AB2CECE7-3115-ECA8-9199-9B1D368D42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0730D745-83CA-9602-D36D-F3EBE4C00A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Facilitador: “Dá só uma olhada em tudo que vamos aprender hoje!” Apresente os temas que serão abordados durante o treinamento.</a:t>
            </a:r>
          </a:p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74B00311-B5AD-F965-3D5A-AC3BD6881FC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23BB67-A6CE-CA41-AEF4-CD597901C648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550599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7" name="Google Shape;207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pt-B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630577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6095539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A766C7-D41E-436E-B083-5FFE774A905E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X" pitchFamily="2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7634397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EA766C7-D41E-436E-B083-5FFE774A905E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rPr>
              <a:t>29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X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63916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EA766C7-D41E-436E-B083-5FFE774A905E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rPr>
              <a:t>30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X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576654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altLang="en-US" dirty="0"/>
              <a:t>Facilitador: Informar dos impactos da quebra de agenda e na meta de vendas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EA766C7-D41E-436E-B083-5FFE774A905E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rPr>
              <a:t>31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X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47447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9" name="Google Shape;169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pt-BR" dirty="0"/>
              <a:t>Apresente o tema que será abordado hoje para os alunos.</a:t>
            </a:r>
          </a:p>
        </p:txBody>
      </p:sp>
      <p:sp>
        <p:nvSpPr>
          <p:cNvPr id="170" name="Google Shape;170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3</a:t>
            </a:fld>
            <a:endParaRPr lang="pt-BR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alt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EA766C7-D41E-436E-B083-5FFE774A905E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rPr>
              <a:t>32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X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37336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alt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EA766C7-D41E-436E-B083-5FFE774A905E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rPr>
              <a:t>33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X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887463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alt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EA766C7-D41E-436E-B083-5FFE774A905E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rPr>
              <a:t>34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X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936210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36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7221968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EA766C7-D41E-436E-B083-5FFE774A905E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rPr>
              <a:t>37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X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955366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EA766C7-D41E-436E-B083-5FFE774A905E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rPr>
              <a:t>38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X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837308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pt-BR">
              <a:cs typeface="Calibri" panose="020F0502020204030204"/>
            </a:endParaRPr>
          </a:p>
          <a:p>
            <a:pPr>
              <a:defRPr/>
            </a:pPr>
            <a:endParaRPr lang="en-US"/>
          </a:p>
          <a:p>
            <a:pPr>
              <a:defRPr/>
            </a:pPr>
            <a:endParaRPr lang="pt-BR">
              <a:cs typeface="Calibri" panose="020F0502020204030204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39</a:t>
            </a:fld>
            <a:endParaRPr lang="pt-BR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40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7197111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4C40CD-3AA7-4F4E-12A4-6B73B99EB3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E1E72729-1BEF-7B72-0612-7F1D184CAF1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B05244D3-730D-92BB-699F-0D77905BD4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Facilitador: As opções de data de vencimento estão circuladas no calendário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8F532751-E1F6-9A66-E6FF-AA079E623F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A766C7-D41E-436E-B083-5FFE774A905E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X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626501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pt-BR">
              <a:cs typeface="Calibri" panose="020F0502020204030204"/>
            </a:endParaRPr>
          </a:p>
          <a:p>
            <a:pPr>
              <a:defRPr/>
            </a:pPr>
            <a:endParaRPr lang="en-US"/>
          </a:p>
          <a:p>
            <a:pPr>
              <a:defRPr/>
            </a:pPr>
            <a:endParaRPr lang="pt-BR">
              <a:cs typeface="Calibri" panose="020F0502020204030204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23BB67-A6CE-CA41-AEF4-CD597901C648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30517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D14D60-F437-D2D0-5209-E123C71FC7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36AF6339-2853-C3C3-CA34-D51D65748D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0559C245-04A3-3406-01F1-63A586E463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Facilitador: “Dá só uma olhada em tudo que vamos aprender hoje!” Apresente os temas que serão abordados durante o treinamento.</a:t>
            </a:r>
          </a:p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3150D9B-3520-2C5A-AEA1-E8519281C7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23BB67-A6CE-CA41-AEF4-CD597901C648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70990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43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1718843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317894-948C-68D2-1F76-122C9A9DFE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E9B23766-0AF2-862D-044A-7F6558BAFC4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EB48CDD3-DCB9-B176-E4A3-CDD07FE7D2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E18F5495-DDF0-C878-E0DE-40C2DF73925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23BB67-A6CE-CA41-AEF4-CD597901C648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562872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23BB67-A6CE-CA41-AEF4-CD597901C648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46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1838098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Facilitador: Utilizar um exemplo comum de algo que é utilizado e depois pago é o consumo de eletricidade em uma residência. Suponha que alguém utilize eletricidade durante todo o mês de janeiro, mas a conta de energia elétrica seja emitida e paga no início de fevereiro. Nesse caso, o uso de eletricidade ocorre em janeiro, mas o pagamento é realizado no mês seguinte, em fevereiro.</a:t>
            </a:r>
            <a:endParaRPr lang="pt-BR" dirty="0">
              <a:solidFill>
                <a:srgbClr val="0D0D0D"/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A766C7-D41E-436E-B083-5FFE774A905E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X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469698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48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0319667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EA766C7-D41E-436E-B083-5FFE774A905E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rPr>
              <a:t>49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X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304379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Facilitador: As opções de data de vencimento estão circuladas no calendário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A766C7-D41E-436E-B083-5FFE774A905E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X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687241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A766C7-D41E-436E-B083-5FFE774A905E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X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282823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Facilitador: Esse exemplo é o caso do cliente que utilizou menos de 30 dias do seu plano. Aplicar outros exemplos de cobrança da </a:t>
            </a:r>
            <a:r>
              <a:rPr lang="pt-BR" dirty="0" err="1"/>
              <a:t>pró-rata</a:t>
            </a:r>
            <a:r>
              <a:rPr lang="pt-BR" dirty="0"/>
              <a:t>, como nos casos de migração de pacote, desconexão do serviço, suspensão temporária, etc.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A766C7-D41E-436E-B083-5FFE774A905E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X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2292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>
          <a:extLst>
            <a:ext uri="{FF2B5EF4-FFF2-40B4-BE49-F238E27FC236}">
              <a16:creationId xmlns:a16="http://schemas.microsoft.com/office/drawing/2014/main" id="{3075FB3F-8276-610F-0C64-8EA0540710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5:notes">
            <a:extLst>
              <a:ext uri="{FF2B5EF4-FFF2-40B4-BE49-F238E27FC236}">
                <a16:creationId xmlns:a16="http://schemas.microsoft.com/office/drawing/2014/main" id="{F67ABA17-C091-A7CE-F44B-81D5D85D70A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7" name="Google Shape;207;p5:notes">
            <a:extLst>
              <a:ext uri="{FF2B5EF4-FFF2-40B4-BE49-F238E27FC236}">
                <a16:creationId xmlns:a16="http://schemas.microsoft.com/office/drawing/2014/main" id="{FE2CE9E2-B4A2-F2D9-9581-8BEFADB626D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5:notes">
            <a:extLst>
              <a:ext uri="{FF2B5EF4-FFF2-40B4-BE49-F238E27FC236}">
                <a16:creationId xmlns:a16="http://schemas.microsoft.com/office/drawing/2014/main" id="{2B26A00C-FFC8-0E1F-D22B-99C8BEF4A1C9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0789432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23BB67-A6CE-CA41-AEF4-CD597901C648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434629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54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2302876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A766C7-D41E-436E-B083-5FFE774A905E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X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883309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A766C7-D41E-436E-B083-5FFE774A905E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X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269773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57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9774355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E5FF0D-23D8-5CC3-4F27-DEC84A71C5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68624840-DA3B-8B0A-37D5-1D1DC6EEFB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A2F2A63A-A61D-248D-5713-8852879DE4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>
                <a:highlight>
                  <a:srgbClr val="FFFF00"/>
                </a:highlight>
              </a:rPr>
              <a:t>Indicador importantíssimo.</a:t>
            </a:r>
          </a:p>
          <a:p>
            <a:r>
              <a:rPr lang="pt-BR" dirty="0">
                <a:highlight>
                  <a:srgbClr val="FFFF00"/>
                </a:highlight>
              </a:rPr>
              <a:t>Reforce o débito em conta para seu cliente!!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dirty="0">
              <a:solidFill>
                <a:srgbClr val="0D0D0D"/>
              </a:solidFill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229E869D-F484-6552-AF15-923C231ECCE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A766C7-D41E-436E-B083-5FFE774A905E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X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209785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B4E8A2-BDCA-8896-0BA5-52856CA869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5F6DC9EF-CEC0-7D6E-11F3-89822CDCFB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D542BC2B-343E-53F0-8A5A-1AB378D67D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9326020-8487-F77F-E3E8-2595BABB2D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23BB67-A6CE-CA41-AEF4-CD597901C648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461297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7" name="Google Shape;437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 panose="020F0502020204030204"/>
              <a:buNone/>
            </a:pPr>
            <a:endParaRPr/>
          </a:p>
        </p:txBody>
      </p:sp>
      <p:sp>
        <p:nvSpPr>
          <p:cNvPr id="438" name="Google Shape;438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60</a:t>
            </a:fld>
            <a:endParaRPr lang="pt-BR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Escolha um aluno para responder a esta questão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4ADCDF-7912-4649-A711-6A5A8E5D4179}" type="slidenum">
              <a:rPr lang="pt-BR"/>
              <a:pPr/>
              <a:t>61</a:t>
            </a:fld>
            <a:endParaRPr lang="pt-BR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Peça para algum aluno responder a pergunta, a resposta está no próximo clique.</a:t>
            </a:r>
          </a:p>
          <a:p>
            <a:endParaRPr lang="pt-BR">
              <a:cs typeface="Calibri" panose="020F0502020204030204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4ADCDF-7912-4649-A711-6A5A8E5D4179}" type="slidenum">
              <a:rPr lang="pt-BR"/>
              <a:pPr/>
              <a:t>62</a:t>
            </a:fld>
            <a:endParaRPr lang="pt-B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>
          <a:extLst>
            <a:ext uri="{FF2B5EF4-FFF2-40B4-BE49-F238E27FC236}">
              <a16:creationId xmlns:a16="http://schemas.microsoft.com/office/drawing/2014/main" id="{0102637C-C3C6-6450-3986-23299AFEA3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5:notes">
            <a:extLst>
              <a:ext uri="{FF2B5EF4-FFF2-40B4-BE49-F238E27FC236}">
                <a16:creationId xmlns:a16="http://schemas.microsoft.com/office/drawing/2014/main" id="{D8428FA4-9D2E-ABFF-3E82-98B9F60F394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7" name="Google Shape;207;p5:notes">
            <a:extLst>
              <a:ext uri="{FF2B5EF4-FFF2-40B4-BE49-F238E27FC236}">
                <a16:creationId xmlns:a16="http://schemas.microsoft.com/office/drawing/2014/main" id="{5802CC24-0901-41FE-93E3-A5E63F22F29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5:notes">
            <a:extLst>
              <a:ext uri="{FF2B5EF4-FFF2-40B4-BE49-F238E27FC236}">
                <a16:creationId xmlns:a16="http://schemas.microsoft.com/office/drawing/2014/main" id="{F8297D45-2708-D957-850D-CC9FB5E040FA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298669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4ADCDF-7912-4649-A711-6A5A8E5D4179}" type="slidenum">
              <a:rPr lang="pt-BR"/>
              <a:pPr/>
              <a:t>63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6621161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4ADCDF-7912-4649-A711-6A5A8E5D4179}" type="slidenum">
              <a:rPr lang="pt-BR"/>
              <a:pPr/>
              <a:t>64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00933639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4ADCDF-7912-4649-A711-6A5A8E5D4179}" type="slidenum">
              <a:rPr lang="pt-BR"/>
              <a:pPr/>
              <a:t>65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6498799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pt-BR">
              <a:cs typeface="Calibri" panose="020F0502020204030204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pPr/>
              <a:t>66</a:t>
            </a:fld>
            <a:endParaRPr lang="pt-BR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pPr/>
              <a:t>67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500478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>
          <a:extLst>
            <a:ext uri="{FF2B5EF4-FFF2-40B4-BE49-F238E27FC236}">
              <a16:creationId xmlns:a16="http://schemas.microsoft.com/office/drawing/2014/main" id="{31297683-4656-F251-EF81-107272C6DD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5:notes">
            <a:extLst>
              <a:ext uri="{FF2B5EF4-FFF2-40B4-BE49-F238E27FC236}">
                <a16:creationId xmlns:a16="http://schemas.microsoft.com/office/drawing/2014/main" id="{EF6C7798-FD64-3E0B-2BC8-BA8EA8D5B63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7" name="Google Shape;207;p5:notes">
            <a:extLst>
              <a:ext uri="{FF2B5EF4-FFF2-40B4-BE49-F238E27FC236}">
                <a16:creationId xmlns:a16="http://schemas.microsoft.com/office/drawing/2014/main" id="{5310A551-164D-A077-2352-B0BB63DED02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5:notes">
            <a:extLst>
              <a:ext uri="{FF2B5EF4-FFF2-40B4-BE49-F238E27FC236}">
                <a16:creationId xmlns:a16="http://schemas.microsoft.com/office/drawing/2014/main" id="{6AE4B305-2D45-E0F9-BE26-2C294B25647E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967567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pt-BR" dirty="0">
              <a:cs typeface="Calibri" panose="020F0502020204030204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123BB67-A6CE-CA41-AEF4-CD597901C648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58902F-6459-25F5-6B0A-AE1D80510E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5D38B6AA-28DD-4AF7-7654-0A6F588CCF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8A9DC744-C45E-B33B-7FEB-F3DBBED1E1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1800"/>
              </a:spcBef>
            </a:pPr>
            <a:r>
              <a:rPr lang="pt-BR" sz="1600" b="1">
                <a:solidFill>
                  <a:schemeClr val="bg1"/>
                </a:solidFill>
                <a:latin typeface="AMX" pitchFamily="2" charset="0"/>
              </a:rPr>
              <a:t>Visão 360</a:t>
            </a:r>
            <a:br>
              <a:rPr lang="pt-BR" sz="1600" b="1">
                <a:solidFill>
                  <a:schemeClr val="bg1"/>
                </a:solidFill>
                <a:latin typeface="AMX" pitchFamily="2" charset="0"/>
              </a:rPr>
            </a:br>
            <a:r>
              <a:rPr lang="pt-BR" sz="1200" b="1">
                <a:solidFill>
                  <a:schemeClr val="bg1"/>
                </a:solidFill>
                <a:latin typeface="AMX" pitchFamily="2" charset="0"/>
                <a:hlinkClick r:id="rId3"/>
              </a:rPr>
              <a:t>Link treinamento:</a:t>
            </a:r>
            <a:br>
              <a:rPr lang="pt-BR" sz="1200" b="1">
                <a:solidFill>
                  <a:schemeClr val="bg1"/>
                </a:solidFill>
                <a:latin typeface="AMX" pitchFamily="2" charset="0"/>
                <a:hlinkClick r:id="rId3"/>
              </a:rPr>
            </a:br>
            <a:r>
              <a:rPr lang="pt-BR" sz="1200">
                <a:solidFill>
                  <a:schemeClr val="bg1"/>
                </a:solidFill>
                <a:latin typeface="AMX" pitchFamily="2" charset="0"/>
                <a:hlinkClick r:id="rId3"/>
              </a:rPr>
              <a:t>https://hdim.fa.us2.oraclecloud.com/hcmUI/hcm/vp/learn/learn-landing?tab=explore</a:t>
            </a:r>
            <a:endParaRPr lang="pt-BR" sz="1200">
              <a:latin typeface="AMX" pitchFamily="2" charset="0"/>
            </a:endParaRPr>
          </a:p>
          <a:p>
            <a:pPr>
              <a:spcBef>
                <a:spcPts val="1800"/>
              </a:spcBef>
            </a:pPr>
            <a:r>
              <a:rPr lang="pt-BR" sz="1600" b="1">
                <a:solidFill>
                  <a:schemeClr val="bg1"/>
                </a:solidFill>
                <a:latin typeface="AMX" pitchFamily="2" charset="0"/>
              </a:rPr>
              <a:t>Jornada de venda</a:t>
            </a:r>
            <a:br>
              <a:rPr lang="pt-BR" sz="1600" b="1">
                <a:solidFill>
                  <a:schemeClr val="bg1"/>
                </a:solidFill>
                <a:latin typeface="AMX" pitchFamily="2" charset="0"/>
              </a:rPr>
            </a:br>
            <a:r>
              <a:rPr lang="pt-BR" sz="1200" b="1">
                <a:solidFill>
                  <a:schemeClr val="bg1"/>
                </a:solidFill>
                <a:latin typeface="AMX" pitchFamily="2" charset="0"/>
                <a:hlinkClick r:id="rId3"/>
              </a:rPr>
              <a:t>Link treinamento:</a:t>
            </a:r>
            <a:br>
              <a:rPr lang="pt-BR" sz="1200" u="sng">
                <a:solidFill>
                  <a:schemeClr val="bg1"/>
                </a:solidFill>
                <a:effectLst/>
                <a:latin typeface="AMX" pitchFamily="2" charset="0"/>
                <a:ea typeface="Calibri" panose="020F0502020204030204" pitchFamily="34" charset="0"/>
                <a:hlinkClick r:id="rId4"/>
              </a:rPr>
            </a:br>
            <a:r>
              <a:rPr lang="pt-BR" sz="1200" u="sng">
                <a:solidFill>
                  <a:schemeClr val="bg1"/>
                </a:solidFill>
                <a:effectLst/>
                <a:latin typeface="AMX" pitchFamily="2" charset="0"/>
                <a:ea typeface="Calibri" panose="020F0502020204030204" pitchFamily="34" charset="0"/>
                <a:hlinkClick r:id="rId4"/>
              </a:rPr>
              <a:t>https://hdim.fa.us2.oraclecloud.com:443/hcmUI/faces/deeplink?objType=WLF_LEARN_LEARNING_ITEM&amp;action=NONE&amp;objKey=learningItemId%3D300001257502343</a:t>
            </a:r>
            <a:endParaRPr lang="pt-BR" sz="1200">
              <a:solidFill>
                <a:schemeClr val="bg1"/>
              </a:solidFill>
              <a:latin typeface="AMX" pitchFamily="2" charset="0"/>
            </a:endParaRPr>
          </a:p>
          <a:p>
            <a:pPr>
              <a:spcBef>
                <a:spcPts val="1800"/>
              </a:spcBef>
            </a:pPr>
            <a:r>
              <a:rPr lang="pt-BR" sz="1600" b="1">
                <a:solidFill>
                  <a:schemeClr val="bg1"/>
                </a:solidFill>
                <a:latin typeface="AMX" pitchFamily="2" charset="0"/>
              </a:rPr>
              <a:t>Jornada Técnica</a:t>
            </a:r>
            <a:br>
              <a:rPr lang="pt-BR" sz="1600" b="1">
                <a:solidFill>
                  <a:schemeClr val="bg1"/>
                </a:solidFill>
                <a:latin typeface="AMX" pitchFamily="2" charset="0"/>
              </a:rPr>
            </a:br>
            <a:r>
              <a:rPr lang="pt-BR" sz="1200" b="1">
                <a:solidFill>
                  <a:schemeClr val="bg1"/>
                </a:solidFill>
                <a:latin typeface="AMX" pitchFamily="2" charset="0"/>
                <a:hlinkClick r:id="rId3"/>
              </a:rPr>
              <a:t>Link treinamento:</a:t>
            </a:r>
            <a:br>
              <a:rPr lang="pt-BR" sz="1200">
                <a:solidFill>
                  <a:schemeClr val="bg1"/>
                </a:solidFill>
                <a:highlight>
                  <a:srgbClr val="FFFF00"/>
                </a:highlight>
                <a:latin typeface="AMX" pitchFamily="2" charset="0"/>
              </a:rPr>
            </a:br>
            <a:r>
              <a:rPr lang="pt-BR" sz="1200">
                <a:solidFill>
                  <a:schemeClr val="bg1"/>
                </a:solidFill>
                <a:latin typeface="AMX" pitchFamily="2" charset="0"/>
                <a:hlinkClick r:id="rId5"/>
              </a:rPr>
              <a:t>https://hdim.fa.us2.oraclecloud.com:443/hcmUI/faces/deeplink?objType=WLF_LEARN_LEARNING_ITEM&amp;action=NONE&amp;objKey=learningItemId%3D300001199079470</a:t>
            </a:r>
            <a:endParaRPr lang="pt-BR" sz="1200">
              <a:solidFill>
                <a:schemeClr val="bg1"/>
              </a:solidFill>
              <a:latin typeface="AMX" pitchFamily="2" charset="0"/>
            </a:endParaRPr>
          </a:p>
          <a:p>
            <a:pPr indent="0">
              <a:spcBef>
                <a:spcPts val="1800"/>
              </a:spcBef>
              <a:buNone/>
            </a:pPr>
            <a:r>
              <a:rPr lang="pt-BR" sz="1600" b="1">
                <a:solidFill>
                  <a:schemeClr val="bg1"/>
                </a:solidFill>
                <a:latin typeface="AMX" pitchFamily="2" charset="0"/>
              </a:rPr>
              <a:t>Jornada Financeira</a:t>
            </a:r>
            <a:br>
              <a:rPr lang="pt-BR" sz="1600" b="1">
                <a:solidFill>
                  <a:schemeClr val="bg1"/>
                </a:solidFill>
                <a:latin typeface="AMX" pitchFamily="2" charset="0"/>
              </a:rPr>
            </a:br>
            <a:r>
              <a:rPr lang="pt-BR" sz="1200" b="1">
                <a:solidFill>
                  <a:schemeClr val="bg1"/>
                </a:solidFill>
                <a:latin typeface="AMX" pitchFamily="2" charset="0"/>
                <a:hlinkClick r:id="rId3"/>
              </a:rPr>
              <a:t>Link treinamento:</a:t>
            </a:r>
            <a:br>
              <a:rPr lang="pt-BR" sz="1200">
                <a:solidFill>
                  <a:srgbClr val="0563C1"/>
                </a:solidFill>
                <a:highlight>
                  <a:srgbClr val="FFFF00"/>
                </a:highlight>
                <a:hlinkClick r:id="rId6"/>
              </a:rPr>
            </a:br>
            <a:r>
              <a:rPr lang="pt-BR" sz="1200">
                <a:solidFill>
                  <a:schemeClr val="bg1"/>
                </a:solidFill>
                <a:hlinkClick r:id="rId6"/>
              </a:rPr>
              <a:t>https://hdim.fa.us2.oraclecloud.com:443/hcmUI/faces/deeplink?objType=WLF_LEARN_LEARNING_ITEM&amp;action=NONE&amp;objKey=learningItemId%3D300001199088013</a:t>
            </a:r>
            <a:endParaRPr lang="pt-BR" sz="1200">
              <a:solidFill>
                <a:schemeClr val="bg1"/>
              </a:solidFill>
            </a:endParaRPr>
          </a:p>
          <a:p>
            <a:pPr>
              <a:spcBef>
                <a:spcPts val="1800"/>
              </a:spcBef>
            </a:pPr>
            <a:r>
              <a:rPr lang="pt-BR" sz="1600" b="1">
                <a:solidFill>
                  <a:schemeClr val="bg1"/>
                </a:solidFill>
                <a:latin typeface="AMX" pitchFamily="2" charset="0"/>
              </a:rPr>
              <a:t>Rentabilização</a:t>
            </a:r>
            <a:br>
              <a:rPr lang="pt-BR" sz="1600" b="1">
                <a:solidFill>
                  <a:schemeClr val="bg1"/>
                </a:solidFill>
                <a:latin typeface="AMX" pitchFamily="2" charset="0"/>
              </a:rPr>
            </a:br>
            <a:r>
              <a:rPr lang="pt-BR" sz="1200" b="1">
                <a:solidFill>
                  <a:schemeClr val="bg1"/>
                </a:solidFill>
                <a:latin typeface="AMX" pitchFamily="2" charset="0"/>
                <a:hlinkClick r:id="rId3"/>
              </a:rPr>
              <a:t>Link treinamento:</a:t>
            </a:r>
            <a:br>
              <a:rPr lang="pt-BR" sz="1200" u="sng">
                <a:solidFill>
                  <a:srgbClr val="0563C1"/>
                </a:solidFill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hlinkClick r:id="rId7"/>
              </a:rPr>
            </a:br>
            <a:r>
              <a:rPr lang="pt-BR" sz="1200" u="sng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hlinkClick r:id="rId7"/>
              </a:rPr>
              <a:t>https://hdim.fa.us2.oraclecloud.com:443/hcmUI/faces/deeplink?objType=WLF_LEARN_LEARNING_ITEM&amp;action=NONE&amp;objKey=learningItemId%3D300001269962259</a:t>
            </a:r>
            <a:endParaRPr lang="pt-BR">
              <a:solidFill>
                <a:schemeClr val="bg1"/>
              </a:solidFill>
              <a:latin typeface="AMX" pitchFamily="2" charset="0"/>
            </a:endParaRPr>
          </a:p>
          <a:p>
            <a:pPr>
              <a:defRPr/>
            </a:pPr>
            <a:endParaRPr lang="pt-BR">
              <a:cs typeface="Calibri" panose="020F0502020204030204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84AAB0C5-32B4-6A44-2B3F-1D1B075809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123BB67-A6CE-CA41-AEF4-CD597901C648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10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42886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microsoft.com/office/2007/relationships/hdphoto" Target="../media/hdphoto2.wdp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microsoft.com/office/2007/relationships/hdphoto" Target="../media/hdphoto3.wdp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 userDrawn="1"/>
        </p:nvSpPr>
        <p:spPr>
          <a:xfrm>
            <a:off x="0" y="0"/>
            <a:ext cx="12191999" cy="6857999"/>
          </a:xfrm>
          <a:prstGeom prst="rect">
            <a:avLst/>
          </a:prstGeom>
          <a:solidFill>
            <a:srgbClr val="1313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7"/>
          <p:cNvSpPr/>
          <p:nvPr userDrawn="1"/>
        </p:nvSpPr>
        <p:spPr>
          <a:xfrm rot="19389644">
            <a:off x="4375870" y="2005907"/>
            <a:ext cx="10318175" cy="6065072"/>
          </a:xfrm>
          <a:custGeom>
            <a:avLst/>
            <a:gdLst>
              <a:gd name="connsiteX0" fmla="*/ 0 w 11177500"/>
              <a:gd name="connsiteY0" fmla="*/ 0 h 3923820"/>
              <a:gd name="connsiteX1" fmla="*/ 11177500 w 11177500"/>
              <a:gd name="connsiteY1" fmla="*/ 0 h 3923820"/>
              <a:gd name="connsiteX2" fmla="*/ 11177500 w 11177500"/>
              <a:gd name="connsiteY2" fmla="*/ 3923820 h 3923820"/>
              <a:gd name="connsiteX3" fmla="*/ 0 w 11177500"/>
              <a:gd name="connsiteY3" fmla="*/ 3923820 h 3923820"/>
              <a:gd name="connsiteX4" fmla="*/ 0 w 11177500"/>
              <a:gd name="connsiteY4" fmla="*/ 0 h 3923820"/>
              <a:gd name="connsiteX0-1" fmla="*/ 0 w 11177500"/>
              <a:gd name="connsiteY0-2" fmla="*/ 0 h 7559575"/>
              <a:gd name="connsiteX1-3" fmla="*/ 11177500 w 11177500"/>
              <a:gd name="connsiteY1-4" fmla="*/ 0 h 7559575"/>
              <a:gd name="connsiteX2-5" fmla="*/ 11177500 w 11177500"/>
              <a:gd name="connsiteY2-6" fmla="*/ 3923820 h 7559575"/>
              <a:gd name="connsiteX3-7" fmla="*/ 5536218 w 11177500"/>
              <a:gd name="connsiteY3-8" fmla="*/ 7559575 h 7559575"/>
              <a:gd name="connsiteX4-9" fmla="*/ 0 w 11177500"/>
              <a:gd name="connsiteY4-10" fmla="*/ 0 h 7559575"/>
              <a:gd name="connsiteX0-11" fmla="*/ 0 w 11177500"/>
              <a:gd name="connsiteY0-12" fmla="*/ 0 h 7559575"/>
              <a:gd name="connsiteX1-13" fmla="*/ 11177500 w 11177500"/>
              <a:gd name="connsiteY1-14" fmla="*/ 0 h 7559575"/>
              <a:gd name="connsiteX2-15" fmla="*/ 9143760 w 11177500"/>
              <a:gd name="connsiteY2-16" fmla="*/ 2740309 h 7559575"/>
              <a:gd name="connsiteX3-17" fmla="*/ 5536218 w 11177500"/>
              <a:gd name="connsiteY3-18" fmla="*/ 7559575 h 7559575"/>
              <a:gd name="connsiteX4-19" fmla="*/ 0 w 11177500"/>
              <a:gd name="connsiteY4-20" fmla="*/ 0 h 7559575"/>
              <a:gd name="connsiteX0-21" fmla="*/ 0 w 11177500"/>
              <a:gd name="connsiteY0-22" fmla="*/ 0 h 7614775"/>
              <a:gd name="connsiteX1-23" fmla="*/ 11177500 w 11177500"/>
              <a:gd name="connsiteY1-24" fmla="*/ 0 h 7614775"/>
              <a:gd name="connsiteX2-25" fmla="*/ 9143760 w 11177500"/>
              <a:gd name="connsiteY2-26" fmla="*/ 2740309 h 7614775"/>
              <a:gd name="connsiteX3-27" fmla="*/ 5564360 w 11177500"/>
              <a:gd name="connsiteY3-28" fmla="*/ 7614775 h 7614775"/>
              <a:gd name="connsiteX4-29" fmla="*/ 0 w 11177500"/>
              <a:gd name="connsiteY4-30" fmla="*/ 0 h 7614775"/>
              <a:gd name="connsiteX0-31" fmla="*/ 0 w 11136389"/>
              <a:gd name="connsiteY0-32" fmla="*/ 3491132 h 7614775"/>
              <a:gd name="connsiteX1-33" fmla="*/ 11136389 w 11136389"/>
              <a:gd name="connsiteY1-34" fmla="*/ 0 h 7614775"/>
              <a:gd name="connsiteX2-35" fmla="*/ 9102649 w 11136389"/>
              <a:gd name="connsiteY2-36" fmla="*/ 2740309 h 7614775"/>
              <a:gd name="connsiteX3-37" fmla="*/ 5523249 w 11136389"/>
              <a:gd name="connsiteY3-38" fmla="*/ 7614775 h 7614775"/>
              <a:gd name="connsiteX4-39" fmla="*/ 0 w 11136389"/>
              <a:gd name="connsiteY4-40" fmla="*/ 3491132 h 7614775"/>
              <a:gd name="connsiteX0-41" fmla="*/ 0 w 9591534"/>
              <a:gd name="connsiteY0-42" fmla="*/ 1367530 h 5491173"/>
              <a:gd name="connsiteX1-43" fmla="*/ 9591534 w 9591534"/>
              <a:gd name="connsiteY1-44" fmla="*/ 0 h 5491173"/>
              <a:gd name="connsiteX2-45" fmla="*/ 9102649 w 9591534"/>
              <a:gd name="connsiteY2-46" fmla="*/ 616707 h 5491173"/>
              <a:gd name="connsiteX3-47" fmla="*/ 5523249 w 9591534"/>
              <a:gd name="connsiteY3-48" fmla="*/ 5491173 h 5491173"/>
              <a:gd name="connsiteX4-49" fmla="*/ 0 w 9591534"/>
              <a:gd name="connsiteY4-50" fmla="*/ 1367530 h 5491173"/>
              <a:gd name="connsiteX0-51" fmla="*/ 0 w 10265841"/>
              <a:gd name="connsiteY0-52" fmla="*/ 844641 h 5491173"/>
              <a:gd name="connsiteX1-53" fmla="*/ 10265841 w 10265841"/>
              <a:gd name="connsiteY1-54" fmla="*/ 0 h 5491173"/>
              <a:gd name="connsiteX2-55" fmla="*/ 9776956 w 10265841"/>
              <a:gd name="connsiteY2-56" fmla="*/ 616707 h 5491173"/>
              <a:gd name="connsiteX3-57" fmla="*/ 6197556 w 10265841"/>
              <a:gd name="connsiteY3-58" fmla="*/ 5491173 h 5491173"/>
              <a:gd name="connsiteX4-59" fmla="*/ 0 w 10265841"/>
              <a:gd name="connsiteY4-60" fmla="*/ 844641 h 5491173"/>
              <a:gd name="connsiteX0-61" fmla="*/ 0 w 9776956"/>
              <a:gd name="connsiteY0-62" fmla="*/ 1419415 h 6065947"/>
              <a:gd name="connsiteX1-63" fmla="*/ 9583825 w 9776956"/>
              <a:gd name="connsiteY1-64" fmla="*/ 0 h 6065947"/>
              <a:gd name="connsiteX2-65" fmla="*/ 9776956 w 9776956"/>
              <a:gd name="connsiteY2-66" fmla="*/ 1191481 h 6065947"/>
              <a:gd name="connsiteX3-67" fmla="*/ 6197556 w 9776956"/>
              <a:gd name="connsiteY3-68" fmla="*/ 6065947 h 6065947"/>
              <a:gd name="connsiteX4-69" fmla="*/ 0 w 9776956"/>
              <a:gd name="connsiteY4-70" fmla="*/ 1419415 h 6065947"/>
              <a:gd name="connsiteX0-71" fmla="*/ 0 w 10299844"/>
              <a:gd name="connsiteY0-72" fmla="*/ 1419415 h 6065947"/>
              <a:gd name="connsiteX1-73" fmla="*/ 9583825 w 10299844"/>
              <a:gd name="connsiteY1-74" fmla="*/ 0 h 6065947"/>
              <a:gd name="connsiteX2-75" fmla="*/ 10299844 w 10299844"/>
              <a:gd name="connsiteY2-76" fmla="*/ 517176 h 6065947"/>
              <a:gd name="connsiteX3-77" fmla="*/ 6197556 w 10299844"/>
              <a:gd name="connsiteY3-78" fmla="*/ 6065947 h 6065947"/>
              <a:gd name="connsiteX4-79" fmla="*/ 0 w 10299844"/>
              <a:gd name="connsiteY4-80" fmla="*/ 1419415 h 6065947"/>
              <a:gd name="connsiteX0-81" fmla="*/ 0 w 10299844"/>
              <a:gd name="connsiteY0-82" fmla="*/ 1461885 h 6108417"/>
              <a:gd name="connsiteX1-83" fmla="*/ 9505334 w 10299844"/>
              <a:gd name="connsiteY1-84" fmla="*/ 0 h 6108417"/>
              <a:gd name="connsiteX2-85" fmla="*/ 10299844 w 10299844"/>
              <a:gd name="connsiteY2-86" fmla="*/ 559646 h 6108417"/>
              <a:gd name="connsiteX3-87" fmla="*/ 6197556 w 10299844"/>
              <a:gd name="connsiteY3-88" fmla="*/ 6108417 h 6108417"/>
              <a:gd name="connsiteX4-89" fmla="*/ 0 w 10299844"/>
              <a:gd name="connsiteY4-90" fmla="*/ 1461885 h 6108417"/>
              <a:gd name="connsiteX0-91" fmla="*/ 0 w 10284383"/>
              <a:gd name="connsiteY0-92" fmla="*/ 1461885 h 6108417"/>
              <a:gd name="connsiteX1-93" fmla="*/ 9505334 w 10284383"/>
              <a:gd name="connsiteY1-94" fmla="*/ 0 h 6108417"/>
              <a:gd name="connsiteX2-95" fmla="*/ 10284383 w 10284383"/>
              <a:gd name="connsiteY2-96" fmla="*/ 580504 h 6108417"/>
              <a:gd name="connsiteX3-97" fmla="*/ 6197556 w 10284383"/>
              <a:gd name="connsiteY3-98" fmla="*/ 6108417 h 6108417"/>
              <a:gd name="connsiteX4-99" fmla="*/ 0 w 10284383"/>
              <a:gd name="connsiteY4-100" fmla="*/ 1461885 h 6108417"/>
              <a:gd name="connsiteX0-101" fmla="*/ 0 w 10284383"/>
              <a:gd name="connsiteY0-102" fmla="*/ 1461885 h 6128914"/>
              <a:gd name="connsiteX1-103" fmla="*/ 9505334 w 10284383"/>
              <a:gd name="connsiteY1-104" fmla="*/ 0 h 6128914"/>
              <a:gd name="connsiteX2-105" fmla="*/ 10284383 w 10284383"/>
              <a:gd name="connsiteY2-106" fmla="*/ 580504 h 6128914"/>
              <a:gd name="connsiteX3-107" fmla="*/ 6140351 w 10284383"/>
              <a:gd name="connsiteY3-108" fmla="*/ 6128914 h 6128914"/>
              <a:gd name="connsiteX4-109" fmla="*/ 0 w 10284383"/>
              <a:gd name="connsiteY4-110" fmla="*/ 1461885 h 6128914"/>
              <a:gd name="connsiteX0-111" fmla="*/ 0 w 10254114"/>
              <a:gd name="connsiteY0-112" fmla="*/ 1461885 h 6128914"/>
              <a:gd name="connsiteX1-113" fmla="*/ 9505334 w 10254114"/>
              <a:gd name="connsiteY1-114" fmla="*/ 0 h 6128914"/>
              <a:gd name="connsiteX2-115" fmla="*/ 10254114 w 10254114"/>
              <a:gd name="connsiteY2-116" fmla="*/ 621451 h 6128914"/>
              <a:gd name="connsiteX3-117" fmla="*/ 6140351 w 10254114"/>
              <a:gd name="connsiteY3-118" fmla="*/ 6128914 h 6128914"/>
              <a:gd name="connsiteX4-119" fmla="*/ 0 w 10254114"/>
              <a:gd name="connsiteY4-120" fmla="*/ 1461885 h 6128914"/>
              <a:gd name="connsiteX0-121" fmla="*/ 0 w 10254114"/>
              <a:gd name="connsiteY0-122" fmla="*/ 1458460 h 6125489"/>
              <a:gd name="connsiteX1-123" fmla="*/ 9481776 w 10254114"/>
              <a:gd name="connsiteY1-124" fmla="*/ 0 h 6125489"/>
              <a:gd name="connsiteX2-125" fmla="*/ 10254114 w 10254114"/>
              <a:gd name="connsiteY2-126" fmla="*/ 618026 h 6125489"/>
              <a:gd name="connsiteX3-127" fmla="*/ 6140351 w 10254114"/>
              <a:gd name="connsiteY3-128" fmla="*/ 6125489 h 6125489"/>
              <a:gd name="connsiteX4-129" fmla="*/ 0 w 10254114"/>
              <a:gd name="connsiteY4-130" fmla="*/ 1458460 h 6125489"/>
              <a:gd name="connsiteX0-131" fmla="*/ 0 w 10254114"/>
              <a:gd name="connsiteY0-132" fmla="*/ 1441387 h 6108416"/>
              <a:gd name="connsiteX1-133" fmla="*/ 9448128 w 10254114"/>
              <a:gd name="connsiteY1-134" fmla="*/ 0 h 6108416"/>
              <a:gd name="connsiteX2-135" fmla="*/ 10254114 w 10254114"/>
              <a:gd name="connsiteY2-136" fmla="*/ 600953 h 6108416"/>
              <a:gd name="connsiteX3-137" fmla="*/ 6140351 w 10254114"/>
              <a:gd name="connsiteY3-138" fmla="*/ 6108416 h 6108416"/>
              <a:gd name="connsiteX4-139" fmla="*/ 0 w 10254114"/>
              <a:gd name="connsiteY4-140" fmla="*/ 1441387 h 610841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0254114" h="6108416">
                <a:moveTo>
                  <a:pt x="0" y="1441387"/>
                </a:moveTo>
                <a:lnTo>
                  <a:pt x="9448128" y="0"/>
                </a:lnTo>
                <a:lnTo>
                  <a:pt x="10254114" y="600953"/>
                </a:lnTo>
                <a:lnTo>
                  <a:pt x="6140351" y="6108416"/>
                </a:lnTo>
                <a:lnTo>
                  <a:pt x="0" y="1441387"/>
                </a:lnTo>
                <a:close/>
              </a:path>
            </a:pathLst>
          </a:custGeom>
          <a:gradFill flip="none" rotWithShape="1">
            <a:gsLst>
              <a:gs pos="34000">
                <a:srgbClr val="272627"/>
              </a:gs>
              <a:gs pos="58000">
                <a:srgbClr val="11101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4" name="Imagem 13" descr="Prédio alto com janelas de vidro&#10;&#10;Descrição gerada automaticamente"/>
          <p:cNvPicPr>
            <a:picLocks noChangeAspect="1"/>
          </p:cNvPicPr>
          <p:nvPr userDrawn="1"/>
        </p:nvPicPr>
        <p:blipFill rotWithShape="1">
          <a:blip r:embed="rId2">
            <a:alphaModFix amt="1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b="14748"/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8" name="Imagem 7" descr="Ícone&#10;&#10;Descrição gerada automaticamente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rcRect r="32313"/>
          <a:stretch>
            <a:fillRect/>
          </a:stretch>
        </p:blipFill>
        <p:spPr>
          <a:xfrm>
            <a:off x="413656" y="329127"/>
            <a:ext cx="997959" cy="344618"/>
          </a:xfrm>
          <a:prstGeom prst="rect">
            <a:avLst/>
          </a:prstGeom>
        </p:spPr>
      </p:pic>
      <p:cxnSp>
        <p:nvCxnSpPr>
          <p:cNvPr id="12" name="Conector Reto 18"/>
          <p:cNvCxnSpPr/>
          <p:nvPr userDrawn="1"/>
        </p:nvCxnSpPr>
        <p:spPr>
          <a:xfrm flipH="1">
            <a:off x="1703512" y="6309320"/>
            <a:ext cx="8928992" cy="0"/>
          </a:xfrm>
          <a:prstGeom prst="line">
            <a:avLst/>
          </a:prstGeom>
          <a:ln w="12700">
            <a:gradFill>
              <a:gsLst>
                <a:gs pos="100000">
                  <a:schemeClr val="accent4">
                    <a:lumMod val="75000"/>
                  </a:schemeClr>
                </a:gs>
                <a:gs pos="0">
                  <a:srgbClr val="A17E11">
                    <a:alpha val="17650"/>
                  </a:srgbClr>
                </a:gs>
              </a:gsLst>
              <a:lin ang="30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tângulo 19"/>
          <p:cNvSpPr/>
          <p:nvPr userDrawn="1"/>
        </p:nvSpPr>
        <p:spPr>
          <a:xfrm>
            <a:off x="479907" y="6063679"/>
            <a:ext cx="12236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i="1" dirty="0">
                <a:solidFill>
                  <a:schemeClr val="bg2">
                    <a:lumMod val="9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Parte 4 </a:t>
            </a:r>
          </a:p>
        </p:txBody>
      </p:sp>
      <p:cxnSp>
        <p:nvCxnSpPr>
          <p:cNvPr id="15" name="Conector Reto 20"/>
          <p:cNvCxnSpPr/>
          <p:nvPr userDrawn="1"/>
        </p:nvCxnSpPr>
        <p:spPr>
          <a:xfrm flipV="1">
            <a:off x="407368" y="6063679"/>
            <a:ext cx="0" cy="461665"/>
          </a:xfrm>
          <a:prstGeom prst="line">
            <a:avLst/>
          </a:prstGeom>
          <a:ln w="15875">
            <a:solidFill>
              <a:srgbClr val="BD92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m 5" descr="Interface gráfica do usuário&#10;&#10;O conteúdo gerado por IA pode estar incorreto.">
            <a:extLst>
              <a:ext uri="{FF2B5EF4-FFF2-40B4-BE49-F238E27FC236}">
                <a16:creationId xmlns:a16="http://schemas.microsoft.com/office/drawing/2014/main" id="{4E0CEA2C-31D7-D74B-A206-6D70AFDC2D3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9132" y="6109753"/>
            <a:ext cx="1072594" cy="40669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 userDrawn="1"/>
        </p:nvSpPr>
        <p:spPr>
          <a:xfrm>
            <a:off x="0" y="0"/>
            <a:ext cx="12192000" cy="7085000"/>
          </a:xfrm>
          <a:prstGeom prst="rect">
            <a:avLst/>
          </a:prstGeom>
          <a:gradFill>
            <a:gsLst>
              <a:gs pos="34000">
                <a:srgbClr val="272627"/>
              </a:gs>
              <a:gs pos="58000">
                <a:srgbClr val="111011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ma imagem contendo computador, mesa, pente&#10;&#10;Descrição gerada automaticamente"/>
          <p:cNvPicPr>
            <a:picLocks noChangeAspect="1"/>
          </p:cNvPicPr>
          <p:nvPr userDrawn="1"/>
        </p:nvPicPr>
        <p:blipFill rotWithShape="1">
          <a:blip r:embed="rId2" cstate="print">
            <a:alphaModFix amt="5000"/>
          </a:blip>
          <a:srcRect b="1562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Imagem 10" descr="Ícone&#10;&#10;Descrição gerada automaticamente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rcRect r="32313"/>
          <a:stretch>
            <a:fillRect/>
          </a:stretch>
        </p:blipFill>
        <p:spPr>
          <a:xfrm>
            <a:off x="413656" y="329127"/>
            <a:ext cx="997959" cy="344618"/>
          </a:xfrm>
          <a:prstGeom prst="rect">
            <a:avLst/>
          </a:prstGeom>
        </p:spPr>
      </p:pic>
      <p:pic>
        <p:nvPicPr>
          <p:cNvPr id="6" name="Imagem 5" descr="Interface gráfica do usuário&#10;&#10;O conteúdo gerado por IA pode estar incorreto.">
            <a:extLst>
              <a:ext uri="{FF2B5EF4-FFF2-40B4-BE49-F238E27FC236}">
                <a16:creationId xmlns:a16="http://schemas.microsoft.com/office/drawing/2014/main" id="{4E0CEA2C-31D7-D74B-A206-6D70AFDC2D3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9132" y="6109753"/>
            <a:ext cx="1072594" cy="40669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 userDrawn="1"/>
        </p:nvSpPr>
        <p:spPr>
          <a:xfrm>
            <a:off x="0" y="0"/>
            <a:ext cx="12191999" cy="6857999"/>
          </a:xfrm>
          <a:prstGeom prst="rect">
            <a:avLst/>
          </a:prstGeom>
          <a:solidFill>
            <a:srgbClr val="1313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7"/>
          <p:cNvSpPr/>
          <p:nvPr userDrawn="1"/>
        </p:nvSpPr>
        <p:spPr>
          <a:xfrm rot="19389644">
            <a:off x="4375870" y="2005907"/>
            <a:ext cx="10318175" cy="6065072"/>
          </a:xfrm>
          <a:custGeom>
            <a:avLst/>
            <a:gdLst>
              <a:gd name="connsiteX0" fmla="*/ 0 w 11177500"/>
              <a:gd name="connsiteY0" fmla="*/ 0 h 3923820"/>
              <a:gd name="connsiteX1" fmla="*/ 11177500 w 11177500"/>
              <a:gd name="connsiteY1" fmla="*/ 0 h 3923820"/>
              <a:gd name="connsiteX2" fmla="*/ 11177500 w 11177500"/>
              <a:gd name="connsiteY2" fmla="*/ 3923820 h 3923820"/>
              <a:gd name="connsiteX3" fmla="*/ 0 w 11177500"/>
              <a:gd name="connsiteY3" fmla="*/ 3923820 h 3923820"/>
              <a:gd name="connsiteX4" fmla="*/ 0 w 11177500"/>
              <a:gd name="connsiteY4" fmla="*/ 0 h 3923820"/>
              <a:gd name="connsiteX0-1" fmla="*/ 0 w 11177500"/>
              <a:gd name="connsiteY0-2" fmla="*/ 0 h 7559575"/>
              <a:gd name="connsiteX1-3" fmla="*/ 11177500 w 11177500"/>
              <a:gd name="connsiteY1-4" fmla="*/ 0 h 7559575"/>
              <a:gd name="connsiteX2-5" fmla="*/ 11177500 w 11177500"/>
              <a:gd name="connsiteY2-6" fmla="*/ 3923820 h 7559575"/>
              <a:gd name="connsiteX3-7" fmla="*/ 5536218 w 11177500"/>
              <a:gd name="connsiteY3-8" fmla="*/ 7559575 h 7559575"/>
              <a:gd name="connsiteX4-9" fmla="*/ 0 w 11177500"/>
              <a:gd name="connsiteY4-10" fmla="*/ 0 h 7559575"/>
              <a:gd name="connsiteX0-11" fmla="*/ 0 w 11177500"/>
              <a:gd name="connsiteY0-12" fmla="*/ 0 h 7559575"/>
              <a:gd name="connsiteX1-13" fmla="*/ 11177500 w 11177500"/>
              <a:gd name="connsiteY1-14" fmla="*/ 0 h 7559575"/>
              <a:gd name="connsiteX2-15" fmla="*/ 9143760 w 11177500"/>
              <a:gd name="connsiteY2-16" fmla="*/ 2740309 h 7559575"/>
              <a:gd name="connsiteX3-17" fmla="*/ 5536218 w 11177500"/>
              <a:gd name="connsiteY3-18" fmla="*/ 7559575 h 7559575"/>
              <a:gd name="connsiteX4-19" fmla="*/ 0 w 11177500"/>
              <a:gd name="connsiteY4-20" fmla="*/ 0 h 7559575"/>
              <a:gd name="connsiteX0-21" fmla="*/ 0 w 11177500"/>
              <a:gd name="connsiteY0-22" fmla="*/ 0 h 7614775"/>
              <a:gd name="connsiteX1-23" fmla="*/ 11177500 w 11177500"/>
              <a:gd name="connsiteY1-24" fmla="*/ 0 h 7614775"/>
              <a:gd name="connsiteX2-25" fmla="*/ 9143760 w 11177500"/>
              <a:gd name="connsiteY2-26" fmla="*/ 2740309 h 7614775"/>
              <a:gd name="connsiteX3-27" fmla="*/ 5564360 w 11177500"/>
              <a:gd name="connsiteY3-28" fmla="*/ 7614775 h 7614775"/>
              <a:gd name="connsiteX4-29" fmla="*/ 0 w 11177500"/>
              <a:gd name="connsiteY4-30" fmla="*/ 0 h 7614775"/>
              <a:gd name="connsiteX0-31" fmla="*/ 0 w 11136389"/>
              <a:gd name="connsiteY0-32" fmla="*/ 3491132 h 7614775"/>
              <a:gd name="connsiteX1-33" fmla="*/ 11136389 w 11136389"/>
              <a:gd name="connsiteY1-34" fmla="*/ 0 h 7614775"/>
              <a:gd name="connsiteX2-35" fmla="*/ 9102649 w 11136389"/>
              <a:gd name="connsiteY2-36" fmla="*/ 2740309 h 7614775"/>
              <a:gd name="connsiteX3-37" fmla="*/ 5523249 w 11136389"/>
              <a:gd name="connsiteY3-38" fmla="*/ 7614775 h 7614775"/>
              <a:gd name="connsiteX4-39" fmla="*/ 0 w 11136389"/>
              <a:gd name="connsiteY4-40" fmla="*/ 3491132 h 7614775"/>
              <a:gd name="connsiteX0-41" fmla="*/ 0 w 9591534"/>
              <a:gd name="connsiteY0-42" fmla="*/ 1367530 h 5491173"/>
              <a:gd name="connsiteX1-43" fmla="*/ 9591534 w 9591534"/>
              <a:gd name="connsiteY1-44" fmla="*/ 0 h 5491173"/>
              <a:gd name="connsiteX2-45" fmla="*/ 9102649 w 9591534"/>
              <a:gd name="connsiteY2-46" fmla="*/ 616707 h 5491173"/>
              <a:gd name="connsiteX3-47" fmla="*/ 5523249 w 9591534"/>
              <a:gd name="connsiteY3-48" fmla="*/ 5491173 h 5491173"/>
              <a:gd name="connsiteX4-49" fmla="*/ 0 w 9591534"/>
              <a:gd name="connsiteY4-50" fmla="*/ 1367530 h 5491173"/>
              <a:gd name="connsiteX0-51" fmla="*/ 0 w 10265841"/>
              <a:gd name="connsiteY0-52" fmla="*/ 844641 h 5491173"/>
              <a:gd name="connsiteX1-53" fmla="*/ 10265841 w 10265841"/>
              <a:gd name="connsiteY1-54" fmla="*/ 0 h 5491173"/>
              <a:gd name="connsiteX2-55" fmla="*/ 9776956 w 10265841"/>
              <a:gd name="connsiteY2-56" fmla="*/ 616707 h 5491173"/>
              <a:gd name="connsiteX3-57" fmla="*/ 6197556 w 10265841"/>
              <a:gd name="connsiteY3-58" fmla="*/ 5491173 h 5491173"/>
              <a:gd name="connsiteX4-59" fmla="*/ 0 w 10265841"/>
              <a:gd name="connsiteY4-60" fmla="*/ 844641 h 5491173"/>
              <a:gd name="connsiteX0-61" fmla="*/ 0 w 9776956"/>
              <a:gd name="connsiteY0-62" fmla="*/ 1419415 h 6065947"/>
              <a:gd name="connsiteX1-63" fmla="*/ 9583825 w 9776956"/>
              <a:gd name="connsiteY1-64" fmla="*/ 0 h 6065947"/>
              <a:gd name="connsiteX2-65" fmla="*/ 9776956 w 9776956"/>
              <a:gd name="connsiteY2-66" fmla="*/ 1191481 h 6065947"/>
              <a:gd name="connsiteX3-67" fmla="*/ 6197556 w 9776956"/>
              <a:gd name="connsiteY3-68" fmla="*/ 6065947 h 6065947"/>
              <a:gd name="connsiteX4-69" fmla="*/ 0 w 9776956"/>
              <a:gd name="connsiteY4-70" fmla="*/ 1419415 h 6065947"/>
              <a:gd name="connsiteX0-71" fmla="*/ 0 w 10299844"/>
              <a:gd name="connsiteY0-72" fmla="*/ 1419415 h 6065947"/>
              <a:gd name="connsiteX1-73" fmla="*/ 9583825 w 10299844"/>
              <a:gd name="connsiteY1-74" fmla="*/ 0 h 6065947"/>
              <a:gd name="connsiteX2-75" fmla="*/ 10299844 w 10299844"/>
              <a:gd name="connsiteY2-76" fmla="*/ 517176 h 6065947"/>
              <a:gd name="connsiteX3-77" fmla="*/ 6197556 w 10299844"/>
              <a:gd name="connsiteY3-78" fmla="*/ 6065947 h 6065947"/>
              <a:gd name="connsiteX4-79" fmla="*/ 0 w 10299844"/>
              <a:gd name="connsiteY4-80" fmla="*/ 1419415 h 6065947"/>
              <a:gd name="connsiteX0-81" fmla="*/ 0 w 10299844"/>
              <a:gd name="connsiteY0-82" fmla="*/ 1461885 h 6108417"/>
              <a:gd name="connsiteX1-83" fmla="*/ 9505334 w 10299844"/>
              <a:gd name="connsiteY1-84" fmla="*/ 0 h 6108417"/>
              <a:gd name="connsiteX2-85" fmla="*/ 10299844 w 10299844"/>
              <a:gd name="connsiteY2-86" fmla="*/ 559646 h 6108417"/>
              <a:gd name="connsiteX3-87" fmla="*/ 6197556 w 10299844"/>
              <a:gd name="connsiteY3-88" fmla="*/ 6108417 h 6108417"/>
              <a:gd name="connsiteX4-89" fmla="*/ 0 w 10299844"/>
              <a:gd name="connsiteY4-90" fmla="*/ 1461885 h 6108417"/>
              <a:gd name="connsiteX0-91" fmla="*/ 0 w 10284383"/>
              <a:gd name="connsiteY0-92" fmla="*/ 1461885 h 6108417"/>
              <a:gd name="connsiteX1-93" fmla="*/ 9505334 w 10284383"/>
              <a:gd name="connsiteY1-94" fmla="*/ 0 h 6108417"/>
              <a:gd name="connsiteX2-95" fmla="*/ 10284383 w 10284383"/>
              <a:gd name="connsiteY2-96" fmla="*/ 580504 h 6108417"/>
              <a:gd name="connsiteX3-97" fmla="*/ 6197556 w 10284383"/>
              <a:gd name="connsiteY3-98" fmla="*/ 6108417 h 6108417"/>
              <a:gd name="connsiteX4-99" fmla="*/ 0 w 10284383"/>
              <a:gd name="connsiteY4-100" fmla="*/ 1461885 h 6108417"/>
              <a:gd name="connsiteX0-101" fmla="*/ 0 w 10284383"/>
              <a:gd name="connsiteY0-102" fmla="*/ 1461885 h 6128914"/>
              <a:gd name="connsiteX1-103" fmla="*/ 9505334 w 10284383"/>
              <a:gd name="connsiteY1-104" fmla="*/ 0 h 6128914"/>
              <a:gd name="connsiteX2-105" fmla="*/ 10284383 w 10284383"/>
              <a:gd name="connsiteY2-106" fmla="*/ 580504 h 6128914"/>
              <a:gd name="connsiteX3-107" fmla="*/ 6140351 w 10284383"/>
              <a:gd name="connsiteY3-108" fmla="*/ 6128914 h 6128914"/>
              <a:gd name="connsiteX4-109" fmla="*/ 0 w 10284383"/>
              <a:gd name="connsiteY4-110" fmla="*/ 1461885 h 6128914"/>
              <a:gd name="connsiteX0-111" fmla="*/ 0 w 10254114"/>
              <a:gd name="connsiteY0-112" fmla="*/ 1461885 h 6128914"/>
              <a:gd name="connsiteX1-113" fmla="*/ 9505334 w 10254114"/>
              <a:gd name="connsiteY1-114" fmla="*/ 0 h 6128914"/>
              <a:gd name="connsiteX2-115" fmla="*/ 10254114 w 10254114"/>
              <a:gd name="connsiteY2-116" fmla="*/ 621451 h 6128914"/>
              <a:gd name="connsiteX3-117" fmla="*/ 6140351 w 10254114"/>
              <a:gd name="connsiteY3-118" fmla="*/ 6128914 h 6128914"/>
              <a:gd name="connsiteX4-119" fmla="*/ 0 w 10254114"/>
              <a:gd name="connsiteY4-120" fmla="*/ 1461885 h 6128914"/>
              <a:gd name="connsiteX0-121" fmla="*/ 0 w 10254114"/>
              <a:gd name="connsiteY0-122" fmla="*/ 1458460 h 6125489"/>
              <a:gd name="connsiteX1-123" fmla="*/ 9481776 w 10254114"/>
              <a:gd name="connsiteY1-124" fmla="*/ 0 h 6125489"/>
              <a:gd name="connsiteX2-125" fmla="*/ 10254114 w 10254114"/>
              <a:gd name="connsiteY2-126" fmla="*/ 618026 h 6125489"/>
              <a:gd name="connsiteX3-127" fmla="*/ 6140351 w 10254114"/>
              <a:gd name="connsiteY3-128" fmla="*/ 6125489 h 6125489"/>
              <a:gd name="connsiteX4-129" fmla="*/ 0 w 10254114"/>
              <a:gd name="connsiteY4-130" fmla="*/ 1458460 h 6125489"/>
              <a:gd name="connsiteX0-131" fmla="*/ 0 w 10254114"/>
              <a:gd name="connsiteY0-132" fmla="*/ 1441387 h 6108416"/>
              <a:gd name="connsiteX1-133" fmla="*/ 9448128 w 10254114"/>
              <a:gd name="connsiteY1-134" fmla="*/ 0 h 6108416"/>
              <a:gd name="connsiteX2-135" fmla="*/ 10254114 w 10254114"/>
              <a:gd name="connsiteY2-136" fmla="*/ 600953 h 6108416"/>
              <a:gd name="connsiteX3-137" fmla="*/ 6140351 w 10254114"/>
              <a:gd name="connsiteY3-138" fmla="*/ 6108416 h 6108416"/>
              <a:gd name="connsiteX4-139" fmla="*/ 0 w 10254114"/>
              <a:gd name="connsiteY4-140" fmla="*/ 1441387 h 610841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0254114" h="6108416">
                <a:moveTo>
                  <a:pt x="0" y="1441387"/>
                </a:moveTo>
                <a:lnTo>
                  <a:pt x="9448128" y="0"/>
                </a:lnTo>
                <a:lnTo>
                  <a:pt x="10254114" y="600953"/>
                </a:lnTo>
                <a:lnTo>
                  <a:pt x="6140351" y="6108416"/>
                </a:lnTo>
                <a:lnTo>
                  <a:pt x="0" y="1441387"/>
                </a:lnTo>
                <a:close/>
              </a:path>
            </a:pathLst>
          </a:custGeom>
          <a:gradFill flip="none" rotWithShape="1">
            <a:gsLst>
              <a:gs pos="34000">
                <a:srgbClr val="272627"/>
              </a:gs>
              <a:gs pos="58000">
                <a:srgbClr val="11101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 descr="Uma imagem contendo computador, mesa, pente&#10;&#10;Descrição gerada automaticamente"/>
          <p:cNvPicPr>
            <a:picLocks noChangeAspect="1"/>
          </p:cNvPicPr>
          <p:nvPr userDrawn="1"/>
        </p:nvPicPr>
        <p:blipFill rotWithShape="1">
          <a:blip r:embed="rId2" cstate="print">
            <a:alphaModFix amt="12000"/>
          </a:blip>
          <a:srcRect b="15625"/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8" name="Imagem 7" descr="Ícone&#10;&#10;Descrição gerada automaticamente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rcRect r="32313"/>
          <a:stretch>
            <a:fillRect/>
          </a:stretch>
        </p:blipFill>
        <p:spPr>
          <a:xfrm>
            <a:off x="413656" y="329127"/>
            <a:ext cx="997959" cy="344618"/>
          </a:xfrm>
          <a:prstGeom prst="rect">
            <a:avLst/>
          </a:prstGeom>
        </p:spPr>
      </p:pic>
      <p:cxnSp>
        <p:nvCxnSpPr>
          <p:cNvPr id="19" name="Conector Reto 18"/>
          <p:cNvCxnSpPr/>
          <p:nvPr userDrawn="1"/>
        </p:nvCxnSpPr>
        <p:spPr>
          <a:xfrm flipH="1">
            <a:off x="1703512" y="6309320"/>
            <a:ext cx="8928992" cy="0"/>
          </a:xfrm>
          <a:prstGeom prst="line">
            <a:avLst/>
          </a:prstGeom>
          <a:ln w="12700">
            <a:gradFill>
              <a:gsLst>
                <a:gs pos="100000">
                  <a:schemeClr val="accent4">
                    <a:lumMod val="75000"/>
                  </a:schemeClr>
                </a:gs>
                <a:gs pos="0">
                  <a:srgbClr val="A17E11">
                    <a:alpha val="17650"/>
                  </a:srgbClr>
                </a:gs>
              </a:gsLst>
              <a:lin ang="30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tângulo 19"/>
          <p:cNvSpPr/>
          <p:nvPr userDrawn="1"/>
        </p:nvSpPr>
        <p:spPr>
          <a:xfrm>
            <a:off x="479907" y="6063679"/>
            <a:ext cx="12236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i="1" dirty="0">
                <a:solidFill>
                  <a:schemeClr val="bg2">
                    <a:lumMod val="9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Parte 4 </a:t>
            </a:r>
          </a:p>
        </p:txBody>
      </p:sp>
      <p:cxnSp>
        <p:nvCxnSpPr>
          <p:cNvPr id="21" name="Conector Reto 20"/>
          <p:cNvCxnSpPr/>
          <p:nvPr userDrawn="1"/>
        </p:nvCxnSpPr>
        <p:spPr>
          <a:xfrm flipV="1">
            <a:off x="407368" y="6063679"/>
            <a:ext cx="0" cy="461665"/>
          </a:xfrm>
          <a:prstGeom prst="line">
            <a:avLst/>
          </a:prstGeom>
          <a:ln w="15875">
            <a:solidFill>
              <a:srgbClr val="BD92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m 5" descr="Interface gráfica do usuário&#10;&#10;O conteúdo gerado por IA pode estar incorreto.">
            <a:extLst>
              <a:ext uri="{FF2B5EF4-FFF2-40B4-BE49-F238E27FC236}">
                <a16:creationId xmlns:a16="http://schemas.microsoft.com/office/drawing/2014/main" id="{4E0CEA2C-31D7-D74B-A206-6D70AFDC2D3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9132" y="6109753"/>
            <a:ext cx="1072594" cy="40669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 userDrawn="1"/>
        </p:nvSpPr>
        <p:spPr>
          <a:xfrm>
            <a:off x="0" y="0"/>
            <a:ext cx="12191999" cy="6857999"/>
          </a:xfrm>
          <a:prstGeom prst="rect">
            <a:avLst/>
          </a:prstGeom>
          <a:solidFill>
            <a:srgbClr val="1313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7"/>
          <p:cNvSpPr/>
          <p:nvPr userDrawn="1"/>
        </p:nvSpPr>
        <p:spPr>
          <a:xfrm rot="19389644">
            <a:off x="4375870" y="2005907"/>
            <a:ext cx="10318175" cy="6065072"/>
          </a:xfrm>
          <a:custGeom>
            <a:avLst/>
            <a:gdLst>
              <a:gd name="connsiteX0" fmla="*/ 0 w 11177500"/>
              <a:gd name="connsiteY0" fmla="*/ 0 h 3923820"/>
              <a:gd name="connsiteX1" fmla="*/ 11177500 w 11177500"/>
              <a:gd name="connsiteY1" fmla="*/ 0 h 3923820"/>
              <a:gd name="connsiteX2" fmla="*/ 11177500 w 11177500"/>
              <a:gd name="connsiteY2" fmla="*/ 3923820 h 3923820"/>
              <a:gd name="connsiteX3" fmla="*/ 0 w 11177500"/>
              <a:gd name="connsiteY3" fmla="*/ 3923820 h 3923820"/>
              <a:gd name="connsiteX4" fmla="*/ 0 w 11177500"/>
              <a:gd name="connsiteY4" fmla="*/ 0 h 3923820"/>
              <a:gd name="connsiteX0-1" fmla="*/ 0 w 11177500"/>
              <a:gd name="connsiteY0-2" fmla="*/ 0 h 7559575"/>
              <a:gd name="connsiteX1-3" fmla="*/ 11177500 w 11177500"/>
              <a:gd name="connsiteY1-4" fmla="*/ 0 h 7559575"/>
              <a:gd name="connsiteX2-5" fmla="*/ 11177500 w 11177500"/>
              <a:gd name="connsiteY2-6" fmla="*/ 3923820 h 7559575"/>
              <a:gd name="connsiteX3-7" fmla="*/ 5536218 w 11177500"/>
              <a:gd name="connsiteY3-8" fmla="*/ 7559575 h 7559575"/>
              <a:gd name="connsiteX4-9" fmla="*/ 0 w 11177500"/>
              <a:gd name="connsiteY4-10" fmla="*/ 0 h 7559575"/>
              <a:gd name="connsiteX0-11" fmla="*/ 0 w 11177500"/>
              <a:gd name="connsiteY0-12" fmla="*/ 0 h 7559575"/>
              <a:gd name="connsiteX1-13" fmla="*/ 11177500 w 11177500"/>
              <a:gd name="connsiteY1-14" fmla="*/ 0 h 7559575"/>
              <a:gd name="connsiteX2-15" fmla="*/ 9143760 w 11177500"/>
              <a:gd name="connsiteY2-16" fmla="*/ 2740309 h 7559575"/>
              <a:gd name="connsiteX3-17" fmla="*/ 5536218 w 11177500"/>
              <a:gd name="connsiteY3-18" fmla="*/ 7559575 h 7559575"/>
              <a:gd name="connsiteX4-19" fmla="*/ 0 w 11177500"/>
              <a:gd name="connsiteY4-20" fmla="*/ 0 h 7559575"/>
              <a:gd name="connsiteX0-21" fmla="*/ 0 w 11177500"/>
              <a:gd name="connsiteY0-22" fmla="*/ 0 h 7614775"/>
              <a:gd name="connsiteX1-23" fmla="*/ 11177500 w 11177500"/>
              <a:gd name="connsiteY1-24" fmla="*/ 0 h 7614775"/>
              <a:gd name="connsiteX2-25" fmla="*/ 9143760 w 11177500"/>
              <a:gd name="connsiteY2-26" fmla="*/ 2740309 h 7614775"/>
              <a:gd name="connsiteX3-27" fmla="*/ 5564360 w 11177500"/>
              <a:gd name="connsiteY3-28" fmla="*/ 7614775 h 7614775"/>
              <a:gd name="connsiteX4-29" fmla="*/ 0 w 11177500"/>
              <a:gd name="connsiteY4-30" fmla="*/ 0 h 7614775"/>
              <a:gd name="connsiteX0-31" fmla="*/ 0 w 11136389"/>
              <a:gd name="connsiteY0-32" fmla="*/ 3491132 h 7614775"/>
              <a:gd name="connsiteX1-33" fmla="*/ 11136389 w 11136389"/>
              <a:gd name="connsiteY1-34" fmla="*/ 0 h 7614775"/>
              <a:gd name="connsiteX2-35" fmla="*/ 9102649 w 11136389"/>
              <a:gd name="connsiteY2-36" fmla="*/ 2740309 h 7614775"/>
              <a:gd name="connsiteX3-37" fmla="*/ 5523249 w 11136389"/>
              <a:gd name="connsiteY3-38" fmla="*/ 7614775 h 7614775"/>
              <a:gd name="connsiteX4-39" fmla="*/ 0 w 11136389"/>
              <a:gd name="connsiteY4-40" fmla="*/ 3491132 h 7614775"/>
              <a:gd name="connsiteX0-41" fmla="*/ 0 w 9591534"/>
              <a:gd name="connsiteY0-42" fmla="*/ 1367530 h 5491173"/>
              <a:gd name="connsiteX1-43" fmla="*/ 9591534 w 9591534"/>
              <a:gd name="connsiteY1-44" fmla="*/ 0 h 5491173"/>
              <a:gd name="connsiteX2-45" fmla="*/ 9102649 w 9591534"/>
              <a:gd name="connsiteY2-46" fmla="*/ 616707 h 5491173"/>
              <a:gd name="connsiteX3-47" fmla="*/ 5523249 w 9591534"/>
              <a:gd name="connsiteY3-48" fmla="*/ 5491173 h 5491173"/>
              <a:gd name="connsiteX4-49" fmla="*/ 0 w 9591534"/>
              <a:gd name="connsiteY4-50" fmla="*/ 1367530 h 5491173"/>
              <a:gd name="connsiteX0-51" fmla="*/ 0 w 10265841"/>
              <a:gd name="connsiteY0-52" fmla="*/ 844641 h 5491173"/>
              <a:gd name="connsiteX1-53" fmla="*/ 10265841 w 10265841"/>
              <a:gd name="connsiteY1-54" fmla="*/ 0 h 5491173"/>
              <a:gd name="connsiteX2-55" fmla="*/ 9776956 w 10265841"/>
              <a:gd name="connsiteY2-56" fmla="*/ 616707 h 5491173"/>
              <a:gd name="connsiteX3-57" fmla="*/ 6197556 w 10265841"/>
              <a:gd name="connsiteY3-58" fmla="*/ 5491173 h 5491173"/>
              <a:gd name="connsiteX4-59" fmla="*/ 0 w 10265841"/>
              <a:gd name="connsiteY4-60" fmla="*/ 844641 h 5491173"/>
              <a:gd name="connsiteX0-61" fmla="*/ 0 w 9776956"/>
              <a:gd name="connsiteY0-62" fmla="*/ 1419415 h 6065947"/>
              <a:gd name="connsiteX1-63" fmla="*/ 9583825 w 9776956"/>
              <a:gd name="connsiteY1-64" fmla="*/ 0 h 6065947"/>
              <a:gd name="connsiteX2-65" fmla="*/ 9776956 w 9776956"/>
              <a:gd name="connsiteY2-66" fmla="*/ 1191481 h 6065947"/>
              <a:gd name="connsiteX3-67" fmla="*/ 6197556 w 9776956"/>
              <a:gd name="connsiteY3-68" fmla="*/ 6065947 h 6065947"/>
              <a:gd name="connsiteX4-69" fmla="*/ 0 w 9776956"/>
              <a:gd name="connsiteY4-70" fmla="*/ 1419415 h 6065947"/>
              <a:gd name="connsiteX0-71" fmla="*/ 0 w 10299844"/>
              <a:gd name="connsiteY0-72" fmla="*/ 1419415 h 6065947"/>
              <a:gd name="connsiteX1-73" fmla="*/ 9583825 w 10299844"/>
              <a:gd name="connsiteY1-74" fmla="*/ 0 h 6065947"/>
              <a:gd name="connsiteX2-75" fmla="*/ 10299844 w 10299844"/>
              <a:gd name="connsiteY2-76" fmla="*/ 517176 h 6065947"/>
              <a:gd name="connsiteX3-77" fmla="*/ 6197556 w 10299844"/>
              <a:gd name="connsiteY3-78" fmla="*/ 6065947 h 6065947"/>
              <a:gd name="connsiteX4-79" fmla="*/ 0 w 10299844"/>
              <a:gd name="connsiteY4-80" fmla="*/ 1419415 h 6065947"/>
              <a:gd name="connsiteX0-81" fmla="*/ 0 w 10299844"/>
              <a:gd name="connsiteY0-82" fmla="*/ 1461885 h 6108417"/>
              <a:gd name="connsiteX1-83" fmla="*/ 9505334 w 10299844"/>
              <a:gd name="connsiteY1-84" fmla="*/ 0 h 6108417"/>
              <a:gd name="connsiteX2-85" fmla="*/ 10299844 w 10299844"/>
              <a:gd name="connsiteY2-86" fmla="*/ 559646 h 6108417"/>
              <a:gd name="connsiteX3-87" fmla="*/ 6197556 w 10299844"/>
              <a:gd name="connsiteY3-88" fmla="*/ 6108417 h 6108417"/>
              <a:gd name="connsiteX4-89" fmla="*/ 0 w 10299844"/>
              <a:gd name="connsiteY4-90" fmla="*/ 1461885 h 6108417"/>
              <a:gd name="connsiteX0-91" fmla="*/ 0 w 10284383"/>
              <a:gd name="connsiteY0-92" fmla="*/ 1461885 h 6108417"/>
              <a:gd name="connsiteX1-93" fmla="*/ 9505334 w 10284383"/>
              <a:gd name="connsiteY1-94" fmla="*/ 0 h 6108417"/>
              <a:gd name="connsiteX2-95" fmla="*/ 10284383 w 10284383"/>
              <a:gd name="connsiteY2-96" fmla="*/ 580504 h 6108417"/>
              <a:gd name="connsiteX3-97" fmla="*/ 6197556 w 10284383"/>
              <a:gd name="connsiteY3-98" fmla="*/ 6108417 h 6108417"/>
              <a:gd name="connsiteX4-99" fmla="*/ 0 w 10284383"/>
              <a:gd name="connsiteY4-100" fmla="*/ 1461885 h 6108417"/>
              <a:gd name="connsiteX0-101" fmla="*/ 0 w 10284383"/>
              <a:gd name="connsiteY0-102" fmla="*/ 1461885 h 6128914"/>
              <a:gd name="connsiteX1-103" fmla="*/ 9505334 w 10284383"/>
              <a:gd name="connsiteY1-104" fmla="*/ 0 h 6128914"/>
              <a:gd name="connsiteX2-105" fmla="*/ 10284383 w 10284383"/>
              <a:gd name="connsiteY2-106" fmla="*/ 580504 h 6128914"/>
              <a:gd name="connsiteX3-107" fmla="*/ 6140351 w 10284383"/>
              <a:gd name="connsiteY3-108" fmla="*/ 6128914 h 6128914"/>
              <a:gd name="connsiteX4-109" fmla="*/ 0 w 10284383"/>
              <a:gd name="connsiteY4-110" fmla="*/ 1461885 h 6128914"/>
              <a:gd name="connsiteX0-111" fmla="*/ 0 w 10254114"/>
              <a:gd name="connsiteY0-112" fmla="*/ 1461885 h 6128914"/>
              <a:gd name="connsiteX1-113" fmla="*/ 9505334 w 10254114"/>
              <a:gd name="connsiteY1-114" fmla="*/ 0 h 6128914"/>
              <a:gd name="connsiteX2-115" fmla="*/ 10254114 w 10254114"/>
              <a:gd name="connsiteY2-116" fmla="*/ 621451 h 6128914"/>
              <a:gd name="connsiteX3-117" fmla="*/ 6140351 w 10254114"/>
              <a:gd name="connsiteY3-118" fmla="*/ 6128914 h 6128914"/>
              <a:gd name="connsiteX4-119" fmla="*/ 0 w 10254114"/>
              <a:gd name="connsiteY4-120" fmla="*/ 1461885 h 6128914"/>
              <a:gd name="connsiteX0-121" fmla="*/ 0 w 10254114"/>
              <a:gd name="connsiteY0-122" fmla="*/ 1458460 h 6125489"/>
              <a:gd name="connsiteX1-123" fmla="*/ 9481776 w 10254114"/>
              <a:gd name="connsiteY1-124" fmla="*/ 0 h 6125489"/>
              <a:gd name="connsiteX2-125" fmla="*/ 10254114 w 10254114"/>
              <a:gd name="connsiteY2-126" fmla="*/ 618026 h 6125489"/>
              <a:gd name="connsiteX3-127" fmla="*/ 6140351 w 10254114"/>
              <a:gd name="connsiteY3-128" fmla="*/ 6125489 h 6125489"/>
              <a:gd name="connsiteX4-129" fmla="*/ 0 w 10254114"/>
              <a:gd name="connsiteY4-130" fmla="*/ 1458460 h 6125489"/>
              <a:gd name="connsiteX0-131" fmla="*/ 0 w 10254114"/>
              <a:gd name="connsiteY0-132" fmla="*/ 1441387 h 6108416"/>
              <a:gd name="connsiteX1-133" fmla="*/ 9448128 w 10254114"/>
              <a:gd name="connsiteY1-134" fmla="*/ 0 h 6108416"/>
              <a:gd name="connsiteX2-135" fmla="*/ 10254114 w 10254114"/>
              <a:gd name="connsiteY2-136" fmla="*/ 600953 h 6108416"/>
              <a:gd name="connsiteX3-137" fmla="*/ 6140351 w 10254114"/>
              <a:gd name="connsiteY3-138" fmla="*/ 6108416 h 6108416"/>
              <a:gd name="connsiteX4-139" fmla="*/ 0 w 10254114"/>
              <a:gd name="connsiteY4-140" fmla="*/ 1441387 h 610841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0254114" h="6108416">
                <a:moveTo>
                  <a:pt x="0" y="1441387"/>
                </a:moveTo>
                <a:lnTo>
                  <a:pt x="9448128" y="0"/>
                </a:lnTo>
                <a:lnTo>
                  <a:pt x="10254114" y="600953"/>
                </a:lnTo>
                <a:lnTo>
                  <a:pt x="6140351" y="6108416"/>
                </a:lnTo>
                <a:lnTo>
                  <a:pt x="0" y="1441387"/>
                </a:lnTo>
                <a:close/>
              </a:path>
            </a:pathLst>
          </a:custGeom>
          <a:gradFill flip="none" rotWithShape="1">
            <a:gsLst>
              <a:gs pos="34000">
                <a:srgbClr val="272627"/>
              </a:gs>
              <a:gs pos="58000">
                <a:srgbClr val="11101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 descr="Uma imagem contendo computador, mesa, pente&#10;&#10;Descrição gerada automaticamente"/>
          <p:cNvPicPr>
            <a:picLocks noChangeAspect="1"/>
          </p:cNvPicPr>
          <p:nvPr userDrawn="1"/>
        </p:nvPicPr>
        <p:blipFill rotWithShape="1">
          <a:blip r:embed="rId2" cstate="print">
            <a:alphaModFix amt="12000"/>
          </a:blip>
          <a:srcRect b="15625"/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8" name="Imagem 7" descr="Ícone&#10;&#10;Descrição gerada automaticamente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rcRect r="32313"/>
          <a:stretch>
            <a:fillRect/>
          </a:stretch>
        </p:blipFill>
        <p:spPr>
          <a:xfrm>
            <a:off x="413656" y="329127"/>
            <a:ext cx="997959" cy="344618"/>
          </a:xfrm>
          <a:prstGeom prst="rect">
            <a:avLst/>
          </a:prstGeom>
        </p:spPr>
      </p:pic>
      <p:cxnSp>
        <p:nvCxnSpPr>
          <p:cNvPr id="19" name="Conector Reto 18"/>
          <p:cNvCxnSpPr/>
          <p:nvPr userDrawn="1"/>
        </p:nvCxnSpPr>
        <p:spPr>
          <a:xfrm flipH="1">
            <a:off x="1642188" y="544511"/>
            <a:ext cx="8644812" cy="0"/>
          </a:xfrm>
          <a:prstGeom prst="line">
            <a:avLst/>
          </a:prstGeom>
          <a:ln w="12700">
            <a:gradFill>
              <a:gsLst>
                <a:gs pos="100000">
                  <a:schemeClr val="accent4">
                    <a:lumMod val="75000"/>
                  </a:schemeClr>
                </a:gs>
                <a:gs pos="0">
                  <a:srgbClr val="A17E11">
                    <a:alpha val="17650"/>
                  </a:srgbClr>
                </a:gs>
              </a:gsLst>
              <a:lin ang="30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tângulo 19"/>
          <p:cNvSpPr/>
          <p:nvPr userDrawn="1"/>
        </p:nvSpPr>
        <p:spPr>
          <a:xfrm>
            <a:off x="10510203" y="289448"/>
            <a:ext cx="12201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i="1">
                <a:solidFill>
                  <a:schemeClr val="bg2">
                    <a:lumMod val="9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parte 5 </a:t>
            </a:r>
          </a:p>
        </p:txBody>
      </p:sp>
      <p:cxnSp>
        <p:nvCxnSpPr>
          <p:cNvPr id="21" name="Conector Reto 20"/>
          <p:cNvCxnSpPr/>
          <p:nvPr userDrawn="1"/>
        </p:nvCxnSpPr>
        <p:spPr>
          <a:xfrm flipV="1">
            <a:off x="11760428" y="289448"/>
            <a:ext cx="0" cy="461665"/>
          </a:xfrm>
          <a:prstGeom prst="line">
            <a:avLst/>
          </a:prstGeom>
          <a:ln w="15875">
            <a:solidFill>
              <a:srgbClr val="BD92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tivida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 userDrawn="1"/>
        </p:nvSpPr>
        <p:spPr>
          <a:xfrm>
            <a:off x="0" y="0"/>
            <a:ext cx="12191999" cy="6857999"/>
          </a:xfrm>
          <a:prstGeom prst="rect">
            <a:avLst/>
          </a:prstGeom>
          <a:solidFill>
            <a:srgbClr val="1313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Retângulo 1"/>
          <p:cNvSpPr/>
          <p:nvPr userDrawn="1"/>
        </p:nvSpPr>
        <p:spPr>
          <a:xfrm rot="10800000">
            <a:off x="1" y="-1"/>
            <a:ext cx="12191999" cy="6857999"/>
          </a:xfrm>
          <a:prstGeom prst="rect">
            <a:avLst/>
          </a:prstGeom>
          <a:gradFill flip="none" rotWithShape="1">
            <a:gsLst>
              <a:gs pos="22000">
                <a:schemeClr val="bg2">
                  <a:lumMod val="10000"/>
                </a:schemeClr>
              </a:gs>
              <a:gs pos="87011">
                <a:srgbClr val="8B3320"/>
              </a:gs>
              <a:gs pos="100000">
                <a:srgbClr val="8C0A28"/>
              </a:gs>
              <a:gs pos="65000">
                <a:srgbClr val="8A6B15"/>
              </a:gs>
              <a:gs pos="53000">
                <a:srgbClr val="6B540E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6" name="Imagem 15" descr="Uma imagem contendo computador, mesa, pente&#10;&#10;Descrição gerada automaticamente"/>
          <p:cNvPicPr>
            <a:picLocks noChangeAspect="1"/>
          </p:cNvPicPr>
          <p:nvPr userDrawn="1"/>
        </p:nvPicPr>
        <p:blipFill rotWithShape="1">
          <a:blip r:embed="rId2" cstate="print">
            <a:alphaModFix amt="12000"/>
          </a:blip>
          <a:srcRect b="15625"/>
          <a:stretch>
            <a:fillRect/>
          </a:stretch>
        </p:blipFill>
        <p:spPr>
          <a:xfrm>
            <a:off x="-2" y="11215"/>
            <a:ext cx="12192000" cy="6858000"/>
          </a:xfrm>
          <a:prstGeom prst="rect">
            <a:avLst/>
          </a:prstGeom>
        </p:spPr>
      </p:pic>
      <p:sp>
        <p:nvSpPr>
          <p:cNvPr id="33" name="Forma livre 32"/>
          <p:cNvSpPr/>
          <p:nvPr userDrawn="1"/>
        </p:nvSpPr>
        <p:spPr>
          <a:xfrm rot="2642045">
            <a:off x="-2106977" y="318068"/>
            <a:ext cx="6198065" cy="6244294"/>
          </a:xfrm>
          <a:custGeom>
            <a:avLst/>
            <a:gdLst>
              <a:gd name="connsiteX0" fmla="*/ 0 w 6198065"/>
              <a:gd name="connsiteY0" fmla="*/ 1333198 h 6244294"/>
              <a:gd name="connsiteX1" fmla="*/ 1378924 w 6198065"/>
              <a:gd name="connsiteY1" fmla="*/ 0 h 6244294"/>
              <a:gd name="connsiteX2" fmla="*/ 5157329 w 6198065"/>
              <a:gd name="connsiteY2" fmla="*/ 0 h 6244294"/>
              <a:gd name="connsiteX3" fmla="*/ 6198065 w 6198065"/>
              <a:gd name="connsiteY3" fmla="*/ 1040736 h 6244294"/>
              <a:gd name="connsiteX4" fmla="*/ 6198065 w 6198065"/>
              <a:gd name="connsiteY4" fmla="*/ 4879894 h 6244294"/>
              <a:gd name="connsiteX5" fmla="*/ 4786868 w 6198065"/>
              <a:gd name="connsiteY5" fmla="*/ 6244294 h 6244294"/>
              <a:gd name="connsiteX6" fmla="*/ 4748240 w 6198065"/>
              <a:gd name="connsiteY6" fmla="*/ 6244294 h 6244294"/>
              <a:gd name="connsiteX7" fmla="*/ 0 w 6198065"/>
              <a:gd name="connsiteY7" fmla="*/ 1333198 h 624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198065" h="6244294">
                <a:moveTo>
                  <a:pt x="0" y="1333198"/>
                </a:moveTo>
                <a:lnTo>
                  <a:pt x="1378924" y="0"/>
                </a:lnTo>
                <a:lnTo>
                  <a:pt x="5157329" y="0"/>
                </a:lnTo>
                <a:cubicBezTo>
                  <a:pt x="5732113" y="0"/>
                  <a:pt x="6198065" y="465953"/>
                  <a:pt x="6198065" y="1040736"/>
                </a:cubicBezTo>
                <a:lnTo>
                  <a:pt x="6198065" y="4879894"/>
                </a:lnTo>
                <a:lnTo>
                  <a:pt x="4786868" y="6244294"/>
                </a:lnTo>
                <a:lnTo>
                  <a:pt x="4748240" y="6244294"/>
                </a:lnTo>
                <a:lnTo>
                  <a:pt x="0" y="1333198"/>
                </a:lnTo>
                <a:close/>
              </a:path>
            </a:pathLst>
          </a:custGeom>
          <a:gradFill flip="none" rotWithShape="1">
            <a:gsLst>
              <a:gs pos="0">
                <a:srgbClr val="BD920E">
                  <a:alpha val="10005"/>
                </a:srgbClr>
              </a:gs>
              <a:gs pos="56000">
                <a:srgbClr val="B17114">
                  <a:alpha val="65000"/>
                </a:srgbClr>
              </a:gs>
              <a:gs pos="100000">
                <a:srgbClr val="8B2E0C"/>
              </a:gs>
            </a:gsLst>
            <a:lin ang="6000000" scaled="0"/>
            <a:tileRect/>
          </a:gradFill>
          <a:ln>
            <a:noFill/>
          </a:ln>
          <a:effectLst>
            <a:outerShdw blurRad="888975" dist="100972" dir="10020000" rotWithShape="0">
              <a:schemeClr val="bg1">
                <a:alpha val="19737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pic>
        <p:nvPicPr>
          <p:cNvPr id="18" name="Imagem 17" descr="Ícone&#10;&#10;Descrição gerada automaticamente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rcRect r="32313"/>
          <a:stretch>
            <a:fillRect/>
          </a:stretch>
        </p:blipFill>
        <p:spPr>
          <a:xfrm>
            <a:off x="413656" y="329127"/>
            <a:ext cx="997959" cy="344618"/>
          </a:xfrm>
          <a:prstGeom prst="rect">
            <a:avLst/>
          </a:prstGeom>
        </p:spPr>
      </p:pic>
      <p:cxnSp>
        <p:nvCxnSpPr>
          <p:cNvPr id="8" name="Conector Reto 18"/>
          <p:cNvCxnSpPr/>
          <p:nvPr userDrawn="1"/>
        </p:nvCxnSpPr>
        <p:spPr>
          <a:xfrm flipH="1">
            <a:off x="1703512" y="6309320"/>
            <a:ext cx="8928992" cy="0"/>
          </a:xfrm>
          <a:prstGeom prst="line">
            <a:avLst/>
          </a:prstGeom>
          <a:ln w="12700">
            <a:gradFill>
              <a:gsLst>
                <a:gs pos="100000">
                  <a:schemeClr val="accent4">
                    <a:lumMod val="75000"/>
                  </a:schemeClr>
                </a:gs>
                <a:gs pos="0">
                  <a:srgbClr val="A17E11">
                    <a:alpha val="17650"/>
                  </a:srgbClr>
                </a:gs>
              </a:gsLst>
              <a:lin ang="30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tângulo 19"/>
          <p:cNvSpPr/>
          <p:nvPr userDrawn="1"/>
        </p:nvSpPr>
        <p:spPr>
          <a:xfrm>
            <a:off x="479907" y="6063679"/>
            <a:ext cx="12236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i="1" dirty="0">
                <a:solidFill>
                  <a:schemeClr val="bg2">
                    <a:lumMod val="9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Parte 4 </a:t>
            </a:r>
          </a:p>
        </p:txBody>
      </p:sp>
      <p:cxnSp>
        <p:nvCxnSpPr>
          <p:cNvPr id="11" name="Conector Reto 20"/>
          <p:cNvCxnSpPr/>
          <p:nvPr userDrawn="1"/>
        </p:nvCxnSpPr>
        <p:spPr>
          <a:xfrm flipV="1">
            <a:off x="407368" y="6063679"/>
            <a:ext cx="0" cy="461665"/>
          </a:xfrm>
          <a:prstGeom prst="line">
            <a:avLst/>
          </a:prstGeom>
          <a:ln w="15875">
            <a:solidFill>
              <a:srgbClr val="BD92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m 5" descr="Interface gráfica do usuário&#10;&#10;O conteúdo gerado por IA pode estar incorreto.">
            <a:extLst>
              <a:ext uri="{FF2B5EF4-FFF2-40B4-BE49-F238E27FC236}">
                <a16:creationId xmlns:a16="http://schemas.microsoft.com/office/drawing/2014/main" id="{4E0CEA2C-31D7-D74B-A206-6D70AFDC2D3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9132" y="6109753"/>
            <a:ext cx="1072594" cy="4066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tenção/Di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 userDrawn="1"/>
        </p:nvSpPr>
        <p:spPr>
          <a:xfrm>
            <a:off x="0" y="0"/>
            <a:ext cx="12191999" cy="6857999"/>
          </a:xfrm>
          <a:prstGeom prst="rect">
            <a:avLst/>
          </a:prstGeom>
          <a:solidFill>
            <a:srgbClr val="1313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7"/>
          <p:cNvSpPr/>
          <p:nvPr userDrawn="1"/>
        </p:nvSpPr>
        <p:spPr>
          <a:xfrm rot="19389644">
            <a:off x="4375870" y="2005907"/>
            <a:ext cx="10318175" cy="6065072"/>
          </a:xfrm>
          <a:custGeom>
            <a:avLst/>
            <a:gdLst>
              <a:gd name="connsiteX0" fmla="*/ 0 w 11177500"/>
              <a:gd name="connsiteY0" fmla="*/ 0 h 3923820"/>
              <a:gd name="connsiteX1" fmla="*/ 11177500 w 11177500"/>
              <a:gd name="connsiteY1" fmla="*/ 0 h 3923820"/>
              <a:gd name="connsiteX2" fmla="*/ 11177500 w 11177500"/>
              <a:gd name="connsiteY2" fmla="*/ 3923820 h 3923820"/>
              <a:gd name="connsiteX3" fmla="*/ 0 w 11177500"/>
              <a:gd name="connsiteY3" fmla="*/ 3923820 h 3923820"/>
              <a:gd name="connsiteX4" fmla="*/ 0 w 11177500"/>
              <a:gd name="connsiteY4" fmla="*/ 0 h 3923820"/>
              <a:gd name="connsiteX0-1" fmla="*/ 0 w 11177500"/>
              <a:gd name="connsiteY0-2" fmla="*/ 0 h 7559575"/>
              <a:gd name="connsiteX1-3" fmla="*/ 11177500 w 11177500"/>
              <a:gd name="connsiteY1-4" fmla="*/ 0 h 7559575"/>
              <a:gd name="connsiteX2-5" fmla="*/ 11177500 w 11177500"/>
              <a:gd name="connsiteY2-6" fmla="*/ 3923820 h 7559575"/>
              <a:gd name="connsiteX3-7" fmla="*/ 5536218 w 11177500"/>
              <a:gd name="connsiteY3-8" fmla="*/ 7559575 h 7559575"/>
              <a:gd name="connsiteX4-9" fmla="*/ 0 w 11177500"/>
              <a:gd name="connsiteY4-10" fmla="*/ 0 h 7559575"/>
              <a:gd name="connsiteX0-11" fmla="*/ 0 w 11177500"/>
              <a:gd name="connsiteY0-12" fmla="*/ 0 h 7559575"/>
              <a:gd name="connsiteX1-13" fmla="*/ 11177500 w 11177500"/>
              <a:gd name="connsiteY1-14" fmla="*/ 0 h 7559575"/>
              <a:gd name="connsiteX2-15" fmla="*/ 9143760 w 11177500"/>
              <a:gd name="connsiteY2-16" fmla="*/ 2740309 h 7559575"/>
              <a:gd name="connsiteX3-17" fmla="*/ 5536218 w 11177500"/>
              <a:gd name="connsiteY3-18" fmla="*/ 7559575 h 7559575"/>
              <a:gd name="connsiteX4-19" fmla="*/ 0 w 11177500"/>
              <a:gd name="connsiteY4-20" fmla="*/ 0 h 7559575"/>
              <a:gd name="connsiteX0-21" fmla="*/ 0 w 11177500"/>
              <a:gd name="connsiteY0-22" fmla="*/ 0 h 7614775"/>
              <a:gd name="connsiteX1-23" fmla="*/ 11177500 w 11177500"/>
              <a:gd name="connsiteY1-24" fmla="*/ 0 h 7614775"/>
              <a:gd name="connsiteX2-25" fmla="*/ 9143760 w 11177500"/>
              <a:gd name="connsiteY2-26" fmla="*/ 2740309 h 7614775"/>
              <a:gd name="connsiteX3-27" fmla="*/ 5564360 w 11177500"/>
              <a:gd name="connsiteY3-28" fmla="*/ 7614775 h 7614775"/>
              <a:gd name="connsiteX4-29" fmla="*/ 0 w 11177500"/>
              <a:gd name="connsiteY4-30" fmla="*/ 0 h 7614775"/>
              <a:gd name="connsiteX0-31" fmla="*/ 0 w 11136389"/>
              <a:gd name="connsiteY0-32" fmla="*/ 3491132 h 7614775"/>
              <a:gd name="connsiteX1-33" fmla="*/ 11136389 w 11136389"/>
              <a:gd name="connsiteY1-34" fmla="*/ 0 h 7614775"/>
              <a:gd name="connsiteX2-35" fmla="*/ 9102649 w 11136389"/>
              <a:gd name="connsiteY2-36" fmla="*/ 2740309 h 7614775"/>
              <a:gd name="connsiteX3-37" fmla="*/ 5523249 w 11136389"/>
              <a:gd name="connsiteY3-38" fmla="*/ 7614775 h 7614775"/>
              <a:gd name="connsiteX4-39" fmla="*/ 0 w 11136389"/>
              <a:gd name="connsiteY4-40" fmla="*/ 3491132 h 7614775"/>
              <a:gd name="connsiteX0-41" fmla="*/ 0 w 9591534"/>
              <a:gd name="connsiteY0-42" fmla="*/ 1367530 h 5491173"/>
              <a:gd name="connsiteX1-43" fmla="*/ 9591534 w 9591534"/>
              <a:gd name="connsiteY1-44" fmla="*/ 0 h 5491173"/>
              <a:gd name="connsiteX2-45" fmla="*/ 9102649 w 9591534"/>
              <a:gd name="connsiteY2-46" fmla="*/ 616707 h 5491173"/>
              <a:gd name="connsiteX3-47" fmla="*/ 5523249 w 9591534"/>
              <a:gd name="connsiteY3-48" fmla="*/ 5491173 h 5491173"/>
              <a:gd name="connsiteX4-49" fmla="*/ 0 w 9591534"/>
              <a:gd name="connsiteY4-50" fmla="*/ 1367530 h 5491173"/>
              <a:gd name="connsiteX0-51" fmla="*/ 0 w 10265841"/>
              <a:gd name="connsiteY0-52" fmla="*/ 844641 h 5491173"/>
              <a:gd name="connsiteX1-53" fmla="*/ 10265841 w 10265841"/>
              <a:gd name="connsiteY1-54" fmla="*/ 0 h 5491173"/>
              <a:gd name="connsiteX2-55" fmla="*/ 9776956 w 10265841"/>
              <a:gd name="connsiteY2-56" fmla="*/ 616707 h 5491173"/>
              <a:gd name="connsiteX3-57" fmla="*/ 6197556 w 10265841"/>
              <a:gd name="connsiteY3-58" fmla="*/ 5491173 h 5491173"/>
              <a:gd name="connsiteX4-59" fmla="*/ 0 w 10265841"/>
              <a:gd name="connsiteY4-60" fmla="*/ 844641 h 5491173"/>
              <a:gd name="connsiteX0-61" fmla="*/ 0 w 9776956"/>
              <a:gd name="connsiteY0-62" fmla="*/ 1419415 h 6065947"/>
              <a:gd name="connsiteX1-63" fmla="*/ 9583825 w 9776956"/>
              <a:gd name="connsiteY1-64" fmla="*/ 0 h 6065947"/>
              <a:gd name="connsiteX2-65" fmla="*/ 9776956 w 9776956"/>
              <a:gd name="connsiteY2-66" fmla="*/ 1191481 h 6065947"/>
              <a:gd name="connsiteX3-67" fmla="*/ 6197556 w 9776956"/>
              <a:gd name="connsiteY3-68" fmla="*/ 6065947 h 6065947"/>
              <a:gd name="connsiteX4-69" fmla="*/ 0 w 9776956"/>
              <a:gd name="connsiteY4-70" fmla="*/ 1419415 h 6065947"/>
              <a:gd name="connsiteX0-71" fmla="*/ 0 w 10299844"/>
              <a:gd name="connsiteY0-72" fmla="*/ 1419415 h 6065947"/>
              <a:gd name="connsiteX1-73" fmla="*/ 9583825 w 10299844"/>
              <a:gd name="connsiteY1-74" fmla="*/ 0 h 6065947"/>
              <a:gd name="connsiteX2-75" fmla="*/ 10299844 w 10299844"/>
              <a:gd name="connsiteY2-76" fmla="*/ 517176 h 6065947"/>
              <a:gd name="connsiteX3-77" fmla="*/ 6197556 w 10299844"/>
              <a:gd name="connsiteY3-78" fmla="*/ 6065947 h 6065947"/>
              <a:gd name="connsiteX4-79" fmla="*/ 0 w 10299844"/>
              <a:gd name="connsiteY4-80" fmla="*/ 1419415 h 6065947"/>
              <a:gd name="connsiteX0-81" fmla="*/ 0 w 10299844"/>
              <a:gd name="connsiteY0-82" fmla="*/ 1461885 h 6108417"/>
              <a:gd name="connsiteX1-83" fmla="*/ 9505334 w 10299844"/>
              <a:gd name="connsiteY1-84" fmla="*/ 0 h 6108417"/>
              <a:gd name="connsiteX2-85" fmla="*/ 10299844 w 10299844"/>
              <a:gd name="connsiteY2-86" fmla="*/ 559646 h 6108417"/>
              <a:gd name="connsiteX3-87" fmla="*/ 6197556 w 10299844"/>
              <a:gd name="connsiteY3-88" fmla="*/ 6108417 h 6108417"/>
              <a:gd name="connsiteX4-89" fmla="*/ 0 w 10299844"/>
              <a:gd name="connsiteY4-90" fmla="*/ 1461885 h 6108417"/>
              <a:gd name="connsiteX0-91" fmla="*/ 0 w 10284383"/>
              <a:gd name="connsiteY0-92" fmla="*/ 1461885 h 6108417"/>
              <a:gd name="connsiteX1-93" fmla="*/ 9505334 w 10284383"/>
              <a:gd name="connsiteY1-94" fmla="*/ 0 h 6108417"/>
              <a:gd name="connsiteX2-95" fmla="*/ 10284383 w 10284383"/>
              <a:gd name="connsiteY2-96" fmla="*/ 580504 h 6108417"/>
              <a:gd name="connsiteX3-97" fmla="*/ 6197556 w 10284383"/>
              <a:gd name="connsiteY3-98" fmla="*/ 6108417 h 6108417"/>
              <a:gd name="connsiteX4-99" fmla="*/ 0 w 10284383"/>
              <a:gd name="connsiteY4-100" fmla="*/ 1461885 h 6108417"/>
              <a:gd name="connsiteX0-101" fmla="*/ 0 w 10284383"/>
              <a:gd name="connsiteY0-102" fmla="*/ 1461885 h 6128914"/>
              <a:gd name="connsiteX1-103" fmla="*/ 9505334 w 10284383"/>
              <a:gd name="connsiteY1-104" fmla="*/ 0 h 6128914"/>
              <a:gd name="connsiteX2-105" fmla="*/ 10284383 w 10284383"/>
              <a:gd name="connsiteY2-106" fmla="*/ 580504 h 6128914"/>
              <a:gd name="connsiteX3-107" fmla="*/ 6140351 w 10284383"/>
              <a:gd name="connsiteY3-108" fmla="*/ 6128914 h 6128914"/>
              <a:gd name="connsiteX4-109" fmla="*/ 0 w 10284383"/>
              <a:gd name="connsiteY4-110" fmla="*/ 1461885 h 6128914"/>
              <a:gd name="connsiteX0-111" fmla="*/ 0 w 10254114"/>
              <a:gd name="connsiteY0-112" fmla="*/ 1461885 h 6128914"/>
              <a:gd name="connsiteX1-113" fmla="*/ 9505334 w 10254114"/>
              <a:gd name="connsiteY1-114" fmla="*/ 0 h 6128914"/>
              <a:gd name="connsiteX2-115" fmla="*/ 10254114 w 10254114"/>
              <a:gd name="connsiteY2-116" fmla="*/ 621451 h 6128914"/>
              <a:gd name="connsiteX3-117" fmla="*/ 6140351 w 10254114"/>
              <a:gd name="connsiteY3-118" fmla="*/ 6128914 h 6128914"/>
              <a:gd name="connsiteX4-119" fmla="*/ 0 w 10254114"/>
              <a:gd name="connsiteY4-120" fmla="*/ 1461885 h 6128914"/>
              <a:gd name="connsiteX0-121" fmla="*/ 0 w 10254114"/>
              <a:gd name="connsiteY0-122" fmla="*/ 1458460 h 6125489"/>
              <a:gd name="connsiteX1-123" fmla="*/ 9481776 w 10254114"/>
              <a:gd name="connsiteY1-124" fmla="*/ 0 h 6125489"/>
              <a:gd name="connsiteX2-125" fmla="*/ 10254114 w 10254114"/>
              <a:gd name="connsiteY2-126" fmla="*/ 618026 h 6125489"/>
              <a:gd name="connsiteX3-127" fmla="*/ 6140351 w 10254114"/>
              <a:gd name="connsiteY3-128" fmla="*/ 6125489 h 6125489"/>
              <a:gd name="connsiteX4-129" fmla="*/ 0 w 10254114"/>
              <a:gd name="connsiteY4-130" fmla="*/ 1458460 h 6125489"/>
              <a:gd name="connsiteX0-131" fmla="*/ 0 w 10254114"/>
              <a:gd name="connsiteY0-132" fmla="*/ 1441387 h 6108416"/>
              <a:gd name="connsiteX1-133" fmla="*/ 9448128 w 10254114"/>
              <a:gd name="connsiteY1-134" fmla="*/ 0 h 6108416"/>
              <a:gd name="connsiteX2-135" fmla="*/ 10254114 w 10254114"/>
              <a:gd name="connsiteY2-136" fmla="*/ 600953 h 6108416"/>
              <a:gd name="connsiteX3-137" fmla="*/ 6140351 w 10254114"/>
              <a:gd name="connsiteY3-138" fmla="*/ 6108416 h 6108416"/>
              <a:gd name="connsiteX4-139" fmla="*/ 0 w 10254114"/>
              <a:gd name="connsiteY4-140" fmla="*/ 1441387 h 610841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0254114" h="6108416">
                <a:moveTo>
                  <a:pt x="0" y="1441387"/>
                </a:moveTo>
                <a:lnTo>
                  <a:pt x="9448128" y="0"/>
                </a:lnTo>
                <a:lnTo>
                  <a:pt x="10254114" y="600953"/>
                </a:lnTo>
                <a:lnTo>
                  <a:pt x="6140351" y="6108416"/>
                </a:lnTo>
                <a:lnTo>
                  <a:pt x="0" y="1441387"/>
                </a:lnTo>
                <a:close/>
              </a:path>
            </a:pathLst>
          </a:custGeom>
          <a:gradFill flip="none" rotWithShape="1">
            <a:gsLst>
              <a:gs pos="34000">
                <a:srgbClr val="272627"/>
              </a:gs>
              <a:gs pos="58000">
                <a:srgbClr val="11101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 14"/>
          <p:cNvSpPr/>
          <p:nvPr userDrawn="1"/>
        </p:nvSpPr>
        <p:spPr>
          <a:xfrm rot="10800000">
            <a:off x="1" y="-1"/>
            <a:ext cx="12191999" cy="6857999"/>
          </a:xfrm>
          <a:prstGeom prst="rect">
            <a:avLst/>
          </a:prstGeom>
          <a:gradFill flip="none" rotWithShape="1">
            <a:gsLst>
              <a:gs pos="22000">
                <a:schemeClr val="bg2">
                  <a:lumMod val="10000"/>
                </a:schemeClr>
              </a:gs>
              <a:gs pos="87011">
                <a:srgbClr val="8B3320"/>
              </a:gs>
              <a:gs pos="100000">
                <a:srgbClr val="8C0A28"/>
              </a:gs>
              <a:gs pos="65000">
                <a:srgbClr val="8A6B15"/>
              </a:gs>
              <a:gs pos="53000">
                <a:srgbClr val="6B540E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Imagem 1" descr="Uma imagem contendo computador, mesa, pente&#10;&#10;Descrição gerada automaticamente"/>
          <p:cNvPicPr>
            <a:picLocks noChangeAspect="1"/>
          </p:cNvPicPr>
          <p:nvPr userDrawn="1"/>
        </p:nvPicPr>
        <p:blipFill rotWithShape="1">
          <a:blip r:embed="rId2">
            <a:alphaModFix amt="12000"/>
          </a:blip>
          <a:srcRect b="1562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Imagem 8" descr="Desenho em preto e branco&#10;&#10;Descrição gerada automaticamente com confiança baixa"/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80384" y="6068584"/>
            <a:ext cx="997960" cy="408186"/>
          </a:xfrm>
          <a:prstGeom prst="rect">
            <a:avLst/>
          </a:prstGeom>
        </p:spPr>
      </p:pic>
      <p:pic>
        <p:nvPicPr>
          <p:cNvPr id="8" name="Imagem 7" descr="Ícone&#10;&#10;Descrição gerada automaticamente"/>
          <p:cNvPicPr>
            <a:picLocks noChangeAspect="1"/>
          </p:cNvPicPr>
          <p:nvPr userDrawn="1"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rcRect r="32313"/>
          <a:stretch>
            <a:fillRect/>
          </a:stretch>
        </p:blipFill>
        <p:spPr>
          <a:xfrm>
            <a:off x="413656" y="329127"/>
            <a:ext cx="997959" cy="344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3591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 userDrawn="1"/>
        </p:nvSpPr>
        <p:spPr>
          <a:xfrm>
            <a:off x="0" y="0"/>
            <a:ext cx="12191999" cy="6857999"/>
          </a:xfrm>
          <a:prstGeom prst="rect">
            <a:avLst/>
          </a:prstGeom>
          <a:solidFill>
            <a:srgbClr val="1313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7"/>
          <p:cNvSpPr/>
          <p:nvPr userDrawn="1"/>
        </p:nvSpPr>
        <p:spPr>
          <a:xfrm rot="19389644">
            <a:off x="4375870" y="2005907"/>
            <a:ext cx="10318175" cy="6065072"/>
          </a:xfrm>
          <a:custGeom>
            <a:avLst/>
            <a:gdLst>
              <a:gd name="connsiteX0" fmla="*/ 0 w 11177500"/>
              <a:gd name="connsiteY0" fmla="*/ 0 h 3923820"/>
              <a:gd name="connsiteX1" fmla="*/ 11177500 w 11177500"/>
              <a:gd name="connsiteY1" fmla="*/ 0 h 3923820"/>
              <a:gd name="connsiteX2" fmla="*/ 11177500 w 11177500"/>
              <a:gd name="connsiteY2" fmla="*/ 3923820 h 3923820"/>
              <a:gd name="connsiteX3" fmla="*/ 0 w 11177500"/>
              <a:gd name="connsiteY3" fmla="*/ 3923820 h 3923820"/>
              <a:gd name="connsiteX4" fmla="*/ 0 w 11177500"/>
              <a:gd name="connsiteY4" fmla="*/ 0 h 3923820"/>
              <a:gd name="connsiteX0-1" fmla="*/ 0 w 11177500"/>
              <a:gd name="connsiteY0-2" fmla="*/ 0 h 7559575"/>
              <a:gd name="connsiteX1-3" fmla="*/ 11177500 w 11177500"/>
              <a:gd name="connsiteY1-4" fmla="*/ 0 h 7559575"/>
              <a:gd name="connsiteX2-5" fmla="*/ 11177500 w 11177500"/>
              <a:gd name="connsiteY2-6" fmla="*/ 3923820 h 7559575"/>
              <a:gd name="connsiteX3-7" fmla="*/ 5536218 w 11177500"/>
              <a:gd name="connsiteY3-8" fmla="*/ 7559575 h 7559575"/>
              <a:gd name="connsiteX4-9" fmla="*/ 0 w 11177500"/>
              <a:gd name="connsiteY4-10" fmla="*/ 0 h 7559575"/>
              <a:gd name="connsiteX0-11" fmla="*/ 0 w 11177500"/>
              <a:gd name="connsiteY0-12" fmla="*/ 0 h 7559575"/>
              <a:gd name="connsiteX1-13" fmla="*/ 11177500 w 11177500"/>
              <a:gd name="connsiteY1-14" fmla="*/ 0 h 7559575"/>
              <a:gd name="connsiteX2-15" fmla="*/ 9143760 w 11177500"/>
              <a:gd name="connsiteY2-16" fmla="*/ 2740309 h 7559575"/>
              <a:gd name="connsiteX3-17" fmla="*/ 5536218 w 11177500"/>
              <a:gd name="connsiteY3-18" fmla="*/ 7559575 h 7559575"/>
              <a:gd name="connsiteX4-19" fmla="*/ 0 w 11177500"/>
              <a:gd name="connsiteY4-20" fmla="*/ 0 h 7559575"/>
              <a:gd name="connsiteX0-21" fmla="*/ 0 w 11177500"/>
              <a:gd name="connsiteY0-22" fmla="*/ 0 h 7614775"/>
              <a:gd name="connsiteX1-23" fmla="*/ 11177500 w 11177500"/>
              <a:gd name="connsiteY1-24" fmla="*/ 0 h 7614775"/>
              <a:gd name="connsiteX2-25" fmla="*/ 9143760 w 11177500"/>
              <a:gd name="connsiteY2-26" fmla="*/ 2740309 h 7614775"/>
              <a:gd name="connsiteX3-27" fmla="*/ 5564360 w 11177500"/>
              <a:gd name="connsiteY3-28" fmla="*/ 7614775 h 7614775"/>
              <a:gd name="connsiteX4-29" fmla="*/ 0 w 11177500"/>
              <a:gd name="connsiteY4-30" fmla="*/ 0 h 7614775"/>
              <a:gd name="connsiteX0-31" fmla="*/ 0 w 11136389"/>
              <a:gd name="connsiteY0-32" fmla="*/ 3491132 h 7614775"/>
              <a:gd name="connsiteX1-33" fmla="*/ 11136389 w 11136389"/>
              <a:gd name="connsiteY1-34" fmla="*/ 0 h 7614775"/>
              <a:gd name="connsiteX2-35" fmla="*/ 9102649 w 11136389"/>
              <a:gd name="connsiteY2-36" fmla="*/ 2740309 h 7614775"/>
              <a:gd name="connsiteX3-37" fmla="*/ 5523249 w 11136389"/>
              <a:gd name="connsiteY3-38" fmla="*/ 7614775 h 7614775"/>
              <a:gd name="connsiteX4-39" fmla="*/ 0 w 11136389"/>
              <a:gd name="connsiteY4-40" fmla="*/ 3491132 h 7614775"/>
              <a:gd name="connsiteX0-41" fmla="*/ 0 w 9591534"/>
              <a:gd name="connsiteY0-42" fmla="*/ 1367530 h 5491173"/>
              <a:gd name="connsiteX1-43" fmla="*/ 9591534 w 9591534"/>
              <a:gd name="connsiteY1-44" fmla="*/ 0 h 5491173"/>
              <a:gd name="connsiteX2-45" fmla="*/ 9102649 w 9591534"/>
              <a:gd name="connsiteY2-46" fmla="*/ 616707 h 5491173"/>
              <a:gd name="connsiteX3-47" fmla="*/ 5523249 w 9591534"/>
              <a:gd name="connsiteY3-48" fmla="*/ 5491173 h 5491173"/>
              <a:gd name="connsiteX4-49" fmla="*/ 0 w 9591534"/>
              <a:gd name="connsiteY4-50" fmla="*/ 1367530 h 5491173"/>
              <a:gd name="connsiteX0-51" fmla="*/ 0 w 10265841"/>
              <a:gd name="connsiteY0-52" fmla="*/ 844641 h 5491173"/>
              <a:gd name="connsiteX1-53" fmla="*/ 10265841 w 10265841"/>
              <a:gd name="connsiteY1-54" fmla="*/ 0 h 5491173"/>
              <a:gd name="connsiteX2-55" fmla="*/ 9776956 w 10265841"/>
              <a:gd name="connsiteY2-56" fmla="*/ 616707 h 5491173"/>
              <a:gd name="connsiteX3-57" fmla="*/ 6197556 w 10265841"/>
              <a:gd name="connsiteY3-58" fmla="*/ 5491173 h 5491173"/>
              <a:gd name="connsiteX4-59" fmla="*/ 0 w 10265841"/>
              <a:gd name="connsiteY4-60" fmla="*/ 844641 h 5491173"/>
              <a:gd name="connsiteX0-61" fmla="*/ 0 w 9776956"/>
              <a:gd name="connsiteY0-62" fmla="*/ 1419415 h 6065947"/>
              <a:gd name="connsiteX1-63" fmla="*/ 9583825 w 9776956"/>
              <a:gd name="connsiteY1-64" fmla="*/ 0 h 6065947"/>
              <a:gd name="connsiteX2-65" fmla="*/ 9776956 w 9776956"/>
              <a:gd name="connsiteY2-66" fmla="*/ 1191481 h 6065947"/>
              <a:gd name="connsiteX3-67" fmla="*/ 6197556 w 9776956"/>
              <a:gd name="connsiteY3-68" fmla="*/ 6065947 h 6065947"/>
              <a:gd name="connsiteX4-69" fmla="*/ 0 w 9776956"/>
              <a:gd name="connsiteY4-70" fmla="*/ 1419415 h 6065947"/>
              <a:gd name="connsiteX0-71" fmla="*/ 0 w 10299844"/>
              <a:gd name="connsiteY0-72" fmla="*/ 1419415 h 6065947"/>
              <a:gd name="connsiteX1-73" fmla="*/ 9583825 w 10299844"/>
              <a:gd name="connsiteY1-74" fmla="*/ 0 h 6065947"/>
              <a:gd name="connsiteX2-75" fmla="*/ 10299844 w 10299844"/>
              <a:gd name="connsiteY2-76" fmla="*/ 517176 h 6065947"/>
              <a:gd name="connsiteX3-77" fmla="*/ 6197556 w 10299844"/>
              <a:gd name="connsiteY3-78" fmla="*/ 6065947 h 6065947"/>
              <a:gd name="connsiteX4-79" fmla="*/ 0 w 10299844"/>
              <a:gd name="connsiteY4-80" fmla="*/ 1419415 h 6065947"/>
              <a:gd name="connsiteX0-81" fmla="*/ 0 w 10299844"/>
              <a:gd name="connsiteY0-82" fmla="*/ 1461885 h 6108417"/>
              <a:gd name="connsiteX1-83" fmla="*/ 9505334 w 10299844"/>
              <a:gd name="connsiteY1-84" fmla="*/ 0 h 6108417"/>
              <a:gd name="connsiteX2-85" fmla="*/ 10299844 w 10299844"/>
              <a:gd name="connsiteY2-86" fmla="*/ 559646 h 6108417"/>
              <a:gd name="connsiteX3-87" fmla="*/ 6197556 w 10299844"/>
              <a:gd name="connsiteY3-88" fmla="*/ 6108417 h 6108417"/>
              <a:gd name="connsiteX4-89" fmla="*/ 0 w 10299844"/>
              <a:gd name="connsiteY4-90" fmla="*/ 1461885 h 6108417"/>
              <a:gd name="connsiteX0-91" fmla="*/ 0 w 10284383"/>
              <a:gd name="connsiteY0-92" fmla="*/ 1461885 h 6108417"/>
              <a:gd name="connsiteX1-93" fmla="*/ 9505334 w 10284383"/>
              <a:gd name="connsiteY1-94" fmla="*/ 0 h 6108417"/>
              <a:gd name="connsiteX2-95" fmla="*/ 10284383 w 10284383"/>
              <a:gd name="connsiteY2-96" fmla="*/ 580504 h 6108417"/>
              <a:gd name="connsiteX3-97" fmla="*/ 6197556 w 10284383"/>
              <a:gd name="connsiteY3-98" fmla="*/ 6108417 h 6108417"/>
              <a:gd name="connsiteX4-99" fmla="*/ 0 w 10284383"/>
              <a:gd name="connsiteY4-100" fmla="*/ 1461885 h 6108417"/>
              <a:gd name="connsiteX0-101" fmla="*/ 0 w 10284383"/>
              <a:gd name="connsiteY0-102" fmla="*/ 1461885 h 6128914"/>
              <a:gd name="connsiteX1-103" fmla="*/ 9505334 w 10284383"/>
              <a:gd name="connsiteY1-104" fmla="*/ 0 h 6128914"/>
              <a:gd name="connsiteX2-105" fmla="*/ 10284383 w 10284383"/>
              <a:gd name="connsiteY2-106" fmla="*/ 580504 h 6128914"/>
              <a:gd name="connsiteX3-107" fmla="*/ 6140351 w 10284383"/>
              <a:gd name="connsiteY3-108" fmla="*/ 6128914 h 6128914"/>
              <a:gd name="connsiteX4-109" fmla="*/ 0 w 10284383"/>
              <a:gd name="connsiteY4-110" fmla="*/ 1461885 h 6128914"/>
              <a:gd name="connsiteX0-111" fmla="*/ 0 w 10254114"/>
              <a:gd name="connsiteY0-112" fmla="*/ 1461885 h 6128914"/>
              <a:gd name="connsiteX1-113" fmla="*/ 9505334 w 10254114"/>
              <a:gd name="connsiteY1-114" fmla="*/ 0 h 6128914"/>
              <a:gd name="connsiteX2-115" fmla="*/ 10254114 w 10254114"/>
              <a:gd name="connsiteY2-116" fmla="*/ 621451 h 6128914"/>
              <a:gd name="connsiteX3-117" fmla="*/ 6140351 w 10254114"/>
              <a:gd name="connsiteY3-118" fmla="*/ 6128914 h 6128914"/>
              <a:gd name="connsiteX4-119" fmla="*/ 0 w 10254114"/>
              <a:gd name="connsiteY4-120" fmla="*/ 1461885 h 6128914"/>
              <a:gd name="connsiteX0-121" fmla="*/ 0 w 10254114"/>
              <a:gd name="connsiteY0-122" fmla="*/ 1458460 h 6125489"/>
              <a:gd name="connsiteX1-123" fmla="*/ 9481776 w 10254114"/>
              <a:gd name="connsiteY1-124" fmla="*/ 0 h 6125489"/>
              <a:gd name="connsiteX2-125" fmla="*/ 10254114 w 10254114"/>
              <a:gd name="connsiteY2-126" fmla="*/ 618026 h 6125489"/>
              <a:gd name="connsiteX3-127" fmla="*/ 6140351 w 10254114"/>
              <a:gd name="connsiteY3-128" fmla="*/ 6125489 h 6125489"/>
              <a:gd name="connsiteX4-129" fmla="*/ 0 w 10254114"/>
              <a:gd name="connsiteY4-130" fmla="*/ 1458460 h 6125489"/>
              <a:gd name="connsiteX0-131" fmla="*/ 0 w 10254114"/>
              <a:gd name="connsiteY0-132" fmla="*/ 1441387 h 6108416"/>
              <a:gd name="connsiteX1-133" fmla="*/ 9448128 w 10254114"/>
              <a:gd name="connsiteY1-134" fmla="*/ 0 h 6108416"/>
              <a:gd name="connsiteX2-135" fmla="*/ 10254114 w 10254114"/>
              <a:gd name="connsiteY2-136" fmla="*/ 600953 h 6108416"/>
              <a:gd name="connsiteX3-137" fmla="*/ 6140351 w 10254114"/>
              <a:gd name="connsiteY3-138" fmla="*/ 6108416 h 6108416"/>
              <a:gd name="connsiteX4-139" fmla="*/ 0 w 10254114"/>
              <a:gd name="connsiteY4-140" fmla="*/ 1441387 h 610841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0254114" h="6108416">
                <a:moveTo>
                  <a:pt x="0" y="1441387"/>
                </a:moveTo>
                <a:lnTo>
                  <a:pt x="9448128" y="0"/>
                </a:lnTo>
                <a:lnTo>
                  <a:pt x="10254114" y="600953"/>
                </a:lnTo>
                <a:lnTo>
                  <a:pt x="6140351" y="6108416"/>
                </a:lnTo>
                <a:lnTo>
                  <a:pt x="0" y="1441387"/>
                </a:lnTo>
                <a:close/>
              </a:path>
            </a:pathLst>
          </a:custGeom>
          <a:gradFill flip="none" rotWithShape="1">
            <a:gsLst>
              <a:gs pos="34000">
                <a:srgbClr val="272627"/>
              </a:gs>
              <a:gs pos="58000">
                <a:srgbClr val="11101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4" name="Imagem 13" descr="Prédio alto com janelas de vidro&#10;&#10;Descrição gerada automaticamente"/>
          <p:cNvPicPr>
            <a:picLocks noChangeAspect="1"/>
          </p:cNvPicPr>
          <p:nvPr userDrawn="1"/>
        </p:nvPicPr>
        <p:blipFill rotWithShape="1">
          <a:blip r:embed="rId2">
            <a:alphaModFix amt="1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b="14748"/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8" name="Imagem 7" descr="Ícone&#10;&#10;Descrição gerada automaticamente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rcRect r="32313"/>
          <a:stretch>
            <a:fillRect/>
          </a:stretch>
        </p:blipFill>
        <p:spPr>
          <a:xfrm>
            <a:off x="413656" y="329127"/>
            <a:ext cx="997959" cy="344618"/>
          </a:xfrm>
          <a:prstGeom prst="rect">
            <a:avLst/>
          </a:prstGeom>
        </p:spPr>
      </p:pic>
      <p:cxnSp>
        <p:nvCxnSpPr>
          <p:cNvPr id="12" name="Conector Reto 18"/>
          <p:cNvCxnSpPr/>
          <p:nvPr userDrawn="1"/>
        </p:nvCxnSpPr>
        <p:spPr>
          <a:xfrm flipH="1">
            <a:off x="1703512" y="6309320"/>
            <a:ext cx="8928992" cy="0"/>
          </a:xfrm>
          <a:prstGeom prst="line">
            <a:avLst/>
          </a:prstGeom>
          <a:ln w="12700">
            <a:gradFill>
              <a:gsLst>
                <a:gs pos="100000">
                  <a:schemeClr val="accent4">
                    <a:lumMod val="75000"/>
                  </a:schemeClr>
                </a:gs>
                <a:gs pos="0">
                  <a:srgbClr val="A17E11">
                    <a:alpha val="17650"/>
                  </a:srgbClr>
                </a:gs>
              </a:gsLst>
              <a:lin ang="30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tângulo 19"/>
          <p:cNvSpPr/>
          <p:nvPr userDrawn="1"/>
        </p:nvSpPr>
        <p:spPr>
          <a:xfrm>
            <a:off x="479907" y="6063679"/>
            <a:ext cx="12236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i="1" dirty="0">
                <a:solidFill>
                  <a:schemeClr val="bg2">
                    <a:lumMod val="9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Parte 4 </a:t>
            </a:r>
          </a:p>
        </p:txBody>
      </p:sp>
      <p:cxnSp>
        <p:nvCxnSpPr>
          <p:cNvPr id="15" name="Conector Reto 20"/>
          <p:cNvCxnSpPr/>
          <p:nvPr userDrawn="1"/>
        </p:nvCxnSpPr>
        <p:spPr>
          <a:xfrm flipV="1">
            <a:off x="407368" y="6063679"/>
            <a:ext cx="0" cy="461665"/>
          </a:xfrm>
          <a:prstGeom prst="line">
            <a:avLst/>
          </a:prstGeom>
          <a:ln w="15875">
            <a:solidFill>
              <a:srgbClr val="BD92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m 5" descr="Interface gráfica do usuário&#10;&#10;O conteúdo gerado por IA pode estar incorreto.">
            <a:extLst>
              <a:ext uri="{FF2B5EF4-FFF2-40B4-BE49-F238E27FC236}">
                <a16:creationId xmlns:a16="http://schemas.microsoft.com/office/drawing/2014/main" id="{4E0CEA2C-31D7-D74B-A206-6D70AFDC2D3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9132" y="6109753"/>
            <a:ext cx="1072594" cy="406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9195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tenção/Di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 userDrawn="1"/>
        </p:nvSpPr>
        <p:spPr>
          <a:xfrm>
            <a:off x="0" y="0"/>
            <a:ext cx="12191999" cy="6857999"/>
          </a:xfrm>
          <a:prstGeom prst="rect">
            <a:avLst/>
          </a:prstGeom>
          <a:solidFill>
            <a:srgbClr val="1313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7"/>
          <p:cNvSpPr/>
          <p:nvPr userDrawn="1"/>
        </p:nvSpPr>
        <p:spPr>
          <a:xfrm rot="19389644">
            <a:off x="4375870" y="2005907"/>
            <a:ext cx="10318175" cy="6065072"/>
          </a:xfrm>
          <a:custGeom>
            <a:avLst/>
            <a:gdLst>
              <a:gd name="connsiteX0" fmla="*/ 0 w 11177500"/>
              <a:gd name="connsiteY0" fmla="*/ 0 h 3923820"/>
              <a:gd name="connsiteX1" fmla="*/ 11177500 w 11177500"/>
              <a:gd name="connsiteY1" fmla="*/ 0 h 3923820"/>
              <a:gd name="connsiteX2" fmla="*/ 11177500 w 11177500"/>
              <a:gd name="connsiteY2" fmla="*/ 3923820 h 3923820"/>
              <a:gd name="connsiteX3" fmla="*/ 0 w 11177500"/>
              <a:gd name="connsiteY3" fmla="*/ 3923820 h 3923820"/>
              <a:gd name="connsiteX4" fmla="*/ 0 w 11177500"/>
              <a:gd name="connsiteY4" fmla="*/ 0 h 3923820"/>
              <a:gd name="connsiteX0-1" fmla="*/ 0 w 11177500"/>
              <a:gd name="connsiteY0-2" fmla="*/ 0 h 7559575"/>
              <a:gd name="connsiteX1-3" fmla="*/ 11177500 w 11177500"/>
              <a:gd name="connsiteY1-4" fmla="*/ 0 h 7559575"/>
              <a:gd name="connsiteX2-5" fmla="*/ 11177500 w 11177500"/>
              <a:gd name="connsiteY2-6" fmla="*/ 3923820 h 7559575"/>
              <a:gd name="connsiteX3-7" fmla="*/ 5536218 w 11177500"/>
              <a:gd name="connsiteY3-8" fmla="*/ 7559575 h 7559575"/>
              <a:gd name="connsiteX4-9" fmla="*/ 0 w 11177500"/>
              <a:gd name="connsiteY4-10" fmla="*/ 0 h 7559575"/>
              <a:gd name="connsiteX0-11" fmla="*/ 0 w 11177500"/>
              <a:gd name="connsiteY0-12" fmla="*/ 0 h 7559575"/>
              <a:gd name="connsiteX1-13" fmla="*/ 11177500 w 11177500"/>
              <a:gd name="connsiteY1-14" fmla="*/ 0 h 7559575"/>
              <a:gd name="connsiteX2-15" fmla="*/ 9143760 w 11177500"/>
              <a:gd name="connsiteY2-16" fmla="*/ 2740309 h 7559575"/>
              <a:gd name="connsiteX3-17" fmla="*/ 5536218 w 11177500"/>
              <a:gd name="connsiteY3-18" fmla="*/ 7559575 h 7559575"/>
              <a:gd name="connsiteX4-19" fmla="*/ 0 w 11177500"/>
              <a:gd name="connsiteY4-20" fmla="*/ 0 h 7559575"/>
              <a:gd name="connsiteX0-21" fmla="*/ 0 w 11177500"/>
              <a:gd name="connsiteY0-22" fmla="*/ 0 h 7614775"/>
              <a:gd name="connsiteX1-23" fmla="*/ 11177500 w 11177500"/>
              <a:gd name="connsiteY1-24" fmla="*/ 0 h 7614775"/>
              <a:gd name="connsiteX2-25" fmla="*/ 9143760 w 11177500"/>
              <a:gd name="connsiteY2-26" fmla="*/ 2740309 h 7614775"/>
              <a:gd name="connsiteX3-27" fmla="*/ 5564360 w 11177500"/>
              <a:gd name="connsiteY3-28" fmla="*/ 7614775 h 7614775"/>
              <a:gd name="connsiteX4-29" fmla="*/ 0 w 11177500"/>
              <a:gd name="connsiteY4-30" fmla="*/ 0 h 7614775"/>
              <a:gd name="connsiteX0-31" fmla="*/ 0 w 11136389"/>
              <a:gd name="connsiteY0-32" fmla="*/ 3491132 h 7614775"/>
              <a:gd name="connsiteX1-33" fmla="*/ 11136389 w 11136389"/>
              <a:gd name="connsiteY1-34" fmla="*/ 0 h 7614775"/>
              <a:gd name="connsiteX2-35" fmla="*/ 9102649 w 11136389"/>
              <a:gd name="connsiteY2-36" fmla="*/ 2740309 h 7614775"/>
              <a:gd name="connsiteX3-37" fmla="*/ 5523249 w 11136389"/>
              <a:gd name="connsiteY3-38" fmla="*/ 7614775 h 7614775"/>
              <a:gd name="connsiteX4-39" fmla="*/ 0 w 11136389"/>
              <a:gd name="connsiteY4-40" fmla="*/ 3491132 h 7614775"/>
              <a:gd name="connsiteX0-41" fmla="*/ 0 w 9591534"/>
              <a:gd name="connsiteY0-42" fmla="*/ 1367530 h 5491173"/>
              <a:gd name="connsiteX1-43" fmla="*/ 9591534 w 9591534"/>
              <a:gd name="connsiteY1-44" fmla="*/ 0 h 5491173"/>
              <a:gd name="connsiteX2-45" fmla="*/ 9102649 w 9591534"/>
              <a:gd name="connsiteY2-46" fmla="*/ 616707 h 5491173"/>
              <a:gd name="connsiteX3-47" fmla="*/ 5523249 w 9591534"/>
              <a:gd name="connsiteY3-48" fmla="*/ 5491173 h 5491173"/>
              <a:gd name="connsiteX4-49" fmla="*/ 0 w 9591534"/>
              <a:gd name="connsiteY4-50" fmla="*/ 1367530 h 5491173"/>
              <a:gd name="connsiteX0-51" fmla="*/ 0 w 10265841"/>
              <a:gd name="connsiteY0-52" fmla="*/ 844641 h 5491173"/>
              <a:gd name="connsiteX1-53" fmla="*/ 10265841 w 10265841"/>
              <a:gd name="connsiteY1-54" fmla="*/ 0 h 5491173"/>
              <a:gd name="connsiteX2-55" fmla="*/ 9776956 w 10265841"/>
              <a:gd name="connsiteY2-56" fmla="*/ 616707 h 5491173"/>
              <a:gd name="connsiteX3-57" fmla="*/ 6197556 w 10265841"/>
              <a:gd name="connsiteY3-58" fmla="*/ 5491173 h 5491173"/>
              <a:gd name="connsiteX4-59" fmla="*/ 0 w 10265841"/>
              <a:gd name="connsiteY4-60" fmla="*/ 844641 h 5491173"/>
              <a:gd name="connsiteX0-61" fmla="*/ 0 w 9776956"/>
              <a:gd name="connsiteY0-62" fmla="*/ 1419415 h 6065947"/>
              <a:gd name="connsiteX1-63" fmla="*/ 9583825 w 9776956"/>
              <a:gd name="connsiteY1-64" fmla="*/ 0 h 6065947"/>
              <a:gd name="connsiteX2-65" fmla="*/ 9776956 w 9776956"/>
              <a:gd name="connsiteY2-66" fmla="*/ 1191481 h 6065947"/>
              <a:gd name="connsiteX3-67" fmla="*/ 6197556 w 9776956"/>
              <a:gd name="connsiteY3-68" fmla="*/ 6065947 h 6065947"/>
              <a:gd name="connsiteX4-69" fmla="*/ 0 w 9776956"/>
              <a:gd name="connsiteY4-70" fmla="*/ 1419415 h 6065947"/>
              <a:gd name="connsiteX0-71" fmla="*/ 0 w 10299844"/>
              <a:gd name="connsiteY0-72" fmla="*/ 1419415 h 6065947"/>
              <a:gd name="connsiteX1-73" fmla="*/ 9583825 w 10299844"/>
              <a:gd name="connsiteY1-74" fmla="*/ 0 h 6065947"/>
              <a:gd name="connsiteX2-75" fmla="*/ 10299844 w 10299844"/>
              <a:gd name="connsiteY2-76" fmla="*/ 517176 h 6065947"/>
              <a:gd name="connsiteX3-77" fmla="*/ 6197556 w 10299844"/>
              <a:gd name="connsiteY3-78" fmla="*/ 6065947 h 6065947"/>
              <a:gd name="connsiteX4-79" fmla="*/ 0 w 10299844"/>
              <a:gd name="connsiteY4-80" fmla="*/ 1419415 h 6065947"/>
              <a:gd name="connsiteX0-81" fmla="*/ 0 w 10299844"/>
              <a:gd name="connsiteY0-82" fmla="*/ 1461885 h 6108417"/>
              <a:gd name="connsiteX1-83" fmla="*/ 9505334 w 10299844"/>
              <a:gd name="connsiteY1-84" fmla="*/ 0 h 6108417"/>
              <a:gd name="connsiteX2-85" fmla="*/ 10299844 w 10299844"/>
              <a:gd name="connsiteY2-86" fmla="*/ 559646 h 6108417"/>
              <a:gd name="connsiteX3-87" fmla="*/ 6197556 w 10299844"/>
              <a:gd name="connsiteY3-88" fmla="*/ 6108417 h 6108417"/>
              <a:gd name="connsiteX4-89" fmla="*/ 0 w 10299844"/>
              <a:gd name="connsiteY4-90" fmla="*/ 1461885 h 6108417"/>
              <a:gd name="connsiteX0-91" fmla="*/ 0 w 10284383"/>
              <a:gd name="connsiteY0-92" fmla="*/ 1461885 h 6108417"/>
              <a:gd name="connsiteX1-93" fmla="*/ 9505334 w 10284383"/>
              <a:gd name="connsiteY1-94" fmla="*/ 0 h 6108417"/>
              <a:gd name="connsiteX2-95" fmla="*/ 10284383 w 10284383"/>
              <a:gd name="connsiteY2-96" fmla="*/ 580504 h 6108417"/>
              <a:gd name="connsiteX3-97" fmla="*/ 6197556 w 10284383"/>
              <a:gd name="connsiteY3-98" fmla="*/ 6108417 h 6108417"/>
              <a:gd name="connsiteX4-99" fmla="*/ 0 w 10284383"/>
              <a:gd name="connsiteY4-100" fmla="*/ 1461885 h 6108417"/>
              <a:gd name="connsiteX0-101" fmla="*/ 0 w 10284383"/>
              <a:gd name="connsiteY0-102" fmla="*/ 1461885 h 6128914"/>
              <a:gd name="connsiteX1-103" fmla="*/ 9505334 w 10284383"/>
              <a:gd name="connsiteY1-104" fmla="*/ 0 h 6128914"/>
              <a:gd name="connsiteX2-105" fmla="*/ 10284383 w 10284383"/>
              <a:gd name="connsiteY2-106" fmla="*/ 580504 h 6128914"/>
              <a:gd name="connsiteX3-107" fmla="*/ 6140351 w 10284383"/>
              <a:gd name="connsiteY3-108" fmla="*/ 6128914 h 6128914"/>
              <a:gd name="connsiteX4-109" fmla="*/ 0 w 10284383"/>
              <a:gd name="connsiteY4-110" fmla="*/ 1461885 h 6128914"/>
              <a:gd name="connsiteX0-111" fmla="*/ 0 w 10254114"/>
              <a:gd name="connsiteY0-112" fmla="*/ 1461885 h 6128914"/>
              <a:gd name="connsiteX1-113" fmla="*/ 9505334 w 10254114"/>
              <a:gd name="connsiteY1-114" fmla="*/ 0 h 6128914"/>
              <a:gd name="connsiteX2-115" fmla="*/ 10254114 w 10254114"/>
              <a:gd name="connsiteY2-116" fmla="*/ 621451 h 6128914"/>
              <a:gd name="connsiteX3-117" fmla="*/ 6140351 w 10254114"/>
              <a:gd name="connsiteY3-118" fmla="*/ 6128914 h 6128914"/>
              <a:gd name="connsiteX4-119" fmla="*/ 0 w 10254114"/>
              <a:gd name="connsiteY4-120" fmla="*/ 1461885 h 6128914"/>
              <a:gd name="connsiteX0-121" fmla="*/ 0 w 10254114"/>
              <a:gd name="connsiteY0-122" fmla="*/ 1458460 h 6125489"/>
              <a:gd name="connsiteX1-123" fmla="*/ 9481776 w 10254114"/>
              <a:gd name="connsiteY1-124" fmla="*/ 0 h 6125489"/>
              <a:gd name="connsiteX2-125" fmla="*/ 10254114 w 10254114"/>
              <a:gd name="connsiteY2-126" fmla="*/ 618026 h 6125489"/>
              <a:gd name="connsiteX3-127" fmla="*/ 6140351 w 10254114"/>
              <a:gd name="connsiteY3-128" fmla="*/ 6125489 h 6125489"/>
              <a:gd name="connsiteX4-129" fmla="*/ 0 w 10254114"/>
              <a:gd name="connsiteY4-130" fmla="*/ 1458460 h 6125489"/>
              <a:gd name="connsiteX0-131" fmla="*/ 0 w 10254114"/>
              <a:gd name="connsiteY0-132" fmla="*/ 1441387 h 6108416"/>
              <a:gd name="connsiteX1-133" fmla="*/ 9448128 w 10254114"/>
              <a:gd name="connsiteY1-134" fmla="*/ 0 h 6108416"/>
              <a:gd name="connsiteX2-135" fmla="*/ 10254114 w 10254114"/>
              <a:gd name="connsiteY2-136" fmla="*/ 600953 h 6108416"/>
              <a:gd name="connsiteX3-137" fmla="*/ 6140351 w 10254114"/>
              <a:gd name="connsiteY3-138" fmla="*/ 6108416 h 6108416"/>
              <a:gd name="connsiteX4-139" fmla="*/ 0 w 10254114"/>
              <a:gd name="connsiteY4-140" fmla="*/ 1441387 h 610841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0254114" h="6108416">
                <a:moveTo>
                  <a:pt x="0" y="1441387"/>
                </a:moveTo>
                <a:lnTo>
                  <a:pt x="9448128" y="0"/>
                </a:lnTo>
                <a:lnTo>
                  <a:pt x="10254114" y="600953"/>
                </a:lnTo>
                <a:lnTo>
                  <a:pt x="6140351" y="6108416"/>
                </a:lnTo>
                <a:lnTo>
                  <a:pt x="0" y="1441387"/>
                </a:lnTo>
                <a:close/>
              </a:path>
            </a:pathLst>
          </a:custGeom>
          <a:gradFill flip="none" rotWithShape="1">
            <a:gsLst>
              <a:gs pos="34000">
                <a:srgbClr val="272627"/>
              </a:gs>
              <a:gs pos="58000">
                <a:srgbClr val="11101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 14"/>
          <p:cNvSpPr/>
          <p:nvPr userDrawn="1"/>
        </p:nvSpPr>
        <p:spPr>
          <a:xfrm rot="10800000">
            <a:off x="1" y="1"/>
            <a:ext cx="12191999" cy="6857999"/>
          </a:xfrm>
          <a:prstGeom prst="rect">
            <a:avLst/>
          </a:prstGeom>
          <a:gradFill flip="none" rotWithShape="1">
            <a:gsLst>
              <a:gs pos="29000">
                <a:srgbClr val="272627">
                  <a:alpha val="0"/>
                </a:srgbClr>
              </a:gs>
              <a:gs pos="64000">
                <a:srgbClr val="8E1535"/>
              </a:gs>
              <a:gs pos="100000">
                <a:srgbClr val="F40342"/>
              </a:gs>
            </a:gsLst>
            <a:path path="rect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4" name="Imagem 13" descr="Prédio alto com janelas de vidro&#10;&#10;Descrição gerada automaticamente"/>
          <p:cNvPicPr>
            <a:picLocks noChangeAspect="1"/>
          </p:cNvPicPr>
          <p:nvPr userDrawn="1"/>
        </p:nvPicPr>
        <p:blipFill rotWithShape="1">
          <a:blip r:embed="rId2">
            <a:alphaModFix amt="6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b="14748"/>
          <a:stretch>
            <a:fillRect/>
          </a:stretch>
        </p:blipFill>
        <p:spPr>
          <a:xfrm>
            <a:off x="-1" y="1"/>
            <a:ext cx="12192000" cy="6858000"/>
          </a:xfrm>
          <a:prstGeom prst="rect">
            <a:avLst/>
          </a:prstGeom>
        </p:spPr>
      </p:pic>
      <p:pic>
        <p:nvPicPr>
          <p:cNvPr id="8" name="Imagem 7" descr="Ícone&#10;&#10;Descrição gerada automaticamente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rcRect r="32313"/>
          <a:stretch>
            <a:fillRect/>
          </a:stretch>
        </p:blipFill>
        <p:spPr>
          <a:xfrm>
            <a:off x="413656" y="329127"/>
            <a:ext cx="997959" cy="344618"/>
          </a:xfrm>
          <a:prstGeom prst="rect">
            <a:avLst/>
          </a:prstGeom>
        </p:spPr>
      </p:pic>
      <p:cxnSp>
        <p:nvCxnSpPr>
          <p:cNvPr id="10" name="Conector Reto 18"/>
          <p:cNvCxnSpPr/>
          <p:nvPr userDrawn="1"/>
        </p:nvCxnSpPr>
        <p:spPr>
          <a:xfrm flipH="1">
            <a:off x="1703512" y="6309320"/>
            <a:ext cx="8928992" cy="0"/>
          </a:xfrm>
          <a:prstGeom prst="line">
            <a:avLst/>
          </a:prstGeom>
          <a:ln w="12700">
            <a:gradFill>
              <a:gsLst>
                <a:gs pos="100000">
                  <a:schemeClr val="accent4">
                    <a:lumMod val="75000"/>
                  </a:schemeClr>
                </a:gs>
                <a:gs pos="0">
                  <a:srgbClr val="A17E11">
                    <a:alpha val="17650"/>
                  </a:srgbClr>
                </a:gs>
              </a:gsLst>
              <a:lin ang="30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tângulo 19"/>
          <p:cNvSpPr/>
          <p:nvPr userDrawn="1"/>
        </p:nvSpPr>
        <p:spPr>
          <a:xfrm>
            <a:off x="479907" y="6063679"/>
            <a:ext cx="12236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i="1" dirty="0">
                <a:solidFill>
                  <a:schemeClr val="bg2">
                    <a:lumMod val="9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Parte 4 </a:t>
            </a:r>
          </a:p>
        </p:txBody>
      </p:sp>
      <p:cxnSp>
        <p:nvCxnSpPr>
          <p:cNvPr id="13" name="Conector Reto 20"/>
          <p:cNvCxnSpPr/>
          <p:nvPr userDrawn="1"/>
        </p:nvCxnSpPr>
        <p:spPr>
          <a:xfrm flipV="1">
            <a:off x="407368" y="6063679"/>
            <a:ext cx="0" cy="461665"/>
          </a:xfrm>
          <a:prstGeom prst="line">
            <a:avLst/>
          </a:prstGeom>
          <a:ln w="15875">
            <a:solidFill>
              <a:srgbClr val="BD92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Imagem 5" descr="Interface gráfica do usuário&#10;&#10;O conteúdo gerado por IA pode estar incorreto.">
            <a:extLst>
              <a:ext uri="{FF2B5EF4-FFF2-40B4-BE49-F238E27FC236}">
                <a16:creationId xmlns:a16="http://schemas.microsoft.com/office/drawing/2014/main" id="{4E0CEA2C-31D7-D74B-A206-6D70AFDC2D3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9132" y="6109753"/>
            <a:ext cx="1072594" cy="406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8077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tivida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 userDrawn="1"/>
        </p:nvSpPr>
        <p:spPr>
          <a:xfrm>
            <a:off x="0" y="0"/>
            <a:ext cx="12191999" cy="6857999"/>
          </a:xfrm>
          <a:prstGeom prst="rect">
            <a:avLst/>
          </a:prstGeom>
          <a:solidFill>
            <a:srgbClr val="1313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Retângulo 1"/>
          <p:cNvSpPr/>
          <p:nvPr userDrawn="1"/>
        </p:nvSpPr>
        <p:spPr>
          <a:xfrm rot="10800000">
            <a:off x="1" y="-1"/>
            <a:ext cx="12191999" cy="6857999"/>
          </a:xfrm>
          <a:prstGeom prst="rect">
            <a:avLst/>
          </a:prstGeom>
          <a:gradFill flip="none" rotWithShape="1">
            <a:gsLst>
              <a:gs pos="22000">
                <a:schemeClr val="bg2">
                  <a:lumMod val="10000"/>
                </a:schemeClr>
              </a:gs>
              <a:gs pos="87011">
                <a:srgbClr val="8B3320"/>
              </a:gs>
              <a:gs pos="100000">
                <a:srgbClr val="8C0A28"/>
              </a:gs>
              <a:gs pos="65000">
                <a:srgbClr val="8A6B15"/>
              </a:gs>
              <a:gs pos="53000">
                <a:srgbClr val="6B540E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6" name="Imagem 15" descr="Uma imagem contendo computador, mesa, pente&#10;&#10;Descrição gerada automaticamente"/>
          <p:cNvPicPr>
            <a:picLocks noChangeAspect="1"/>
          </p:cNvPicPr>
          <p:nvPr userDrawn="1"/>
        </p:nvPicPr>
        <p:blipFill rotWithShape="1">
          <a:blip r:embed="rId2" cstate="print">
            <a:alphaModFix amt="12000"/>
          </a:blip>
          <a:srcRect b="15625"/>
          <a:stretch>
            <a:fillRect/>
          </a:stretch>
        </p:blipFill>
        <p:spPr>
          <a:xfrm>
            <a:off x="-2" y="11215"/>
            <a:ext cx="12192000" cy="6858000"/>
          </a:xfrm>
          <a:prstGeom prst="rect">
            <a:avLst/>
          </a:prstGeom>
        </p:spPr>
      </p:pic>
      <p:sp>
        <p:nvSpPr>
          <p:cNvPr id="33" name="Forma livre 32"/>
          <p:cNvSpPr/>
          <p:nvPr userDrawn="1"/>
        </p:nvSpPr>
        <p:spPr>
          <a:xfrm rot="2642045">
            <a:off x="-2106977" y="318068"/>
            <a:ext cx="6198065" cy="6244294"/>
          </a:xfrm>
          <a:custGeom>
            <a:avLst/>
            <a:gdLst>
              <a:gd name="connsiteX0" fmla="*/ 0 w 6198065"/>
              <a:gd name="connsiteY0" fmla="*/ 1333198 h 6244294"/>
              <a:gd name="connsiteX1" fmla="*/ 1378924 w 6198065"/>
              <a:gd name="connsiteY1" fmla="*/ 0 h 6244294"/>
              <a:gd name="connsiteX2" fmla="*/ 5157329 w 6198065"/>
              <a:gd name="connsiteY2" fmla="*/ 0 h 6244294"/>
              <a:gd name="connsiteX3" fmla="*/ 6198065 w 6198065"/>
              <a:gd name="connsiteY3" fmla="*/ 1040736 h 6244294"/>
              <a:gd name="connsiteX4" fmla="*/ 6198065 w 6198065"/>
              <a:gd name="connsiteY4" fmla="*/ 4879894 h 6244294"/>
              <a:gd name="connsiteX5" fmla="*/ 4786868 w 6198065"/>
              <a:gd name="connsiteY5" fmla="*/ 6244294 h 6244294"/>
              <a:gd name="connsiteX6" fmla="*/ 4748240 w 6198065"/>
              <a:gd name="connsiteY6" fmla="*/ 6244294 h 6244294"/>
              <a:gd name="connsiteX7" fmla="*/ 0 w 6198065"/>
              <a:gd name="connsiteY7" fmla="*/ 1333198 h 624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198065" h="6244294">
                <a:moveTo>
                  <a:pt x="0" y="1333198"/>
                </a:moveTo>
                <a:lnTo>
                  <a:pt x="1378924" y="0"/>
                </a:lnTo>
                <a:lnTo>
                  <a:pt x="5157329" y="0"/>
                </a:lnTo>
                <a:cubicBezTo>
                  <a:pt x="5732113" y="0"/>
                  <a:pt x="6198065" y="465953"/>
                  <a:pt x="6198065" y="1040736"/>
                </a:cubicBezTo>
                <a:lnTo>
                  <a:pt x="6198065" y="4879894"/>
                </a:lnTo>
                <a:lnTo>
                  <a:pt x="4786868" y="6244294"/>
                </a:lnTo>
                <a:lnTo>
                  <a:pt x="4748240" y="6244294"/>
                </a:lnTo>
                <a:lnTo>
                  <a:pt x="0" y="1333198"/>
                </a:lnTo>
                <a:close/>
              </a:path>
            </a:pathLst>
          </a:custGeom>
          <a:gradFill flip="none" rotWithShape="1">
            <a:gsLst>
              <a:gs pos="0">
                <a:srgbClr val="BD920E">
                  <a:alpha val="10005"/>
                </a:srgbClr>
              </a:gs>
              <a:gs pos="56000">
                <a:srgbClr val="B17114">
                  <a:alpha val="65000"/>
                </a:srgbClr>
              </a:gs>
              <a:gs pos="100000">
                <a:srgbClr val="8B2E0C"/>
              </a:gs>
            </a:gsLst>
            <a:lin ang="6000000" scaled="0"/>
            <a:tileRect/>
          </a:gradFill>
          <a:ln>
            <a:noFill/>
          </a:ln>
          <a:effectLst>
            <a:outerShdw blurRad="888975" dist="100972" dir="10020000" rotWithShape="0">
              <a:schemeClr val="bg1">
                <a:alpha val="19737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pic>
        <p:nvPicPr>
          <p:cNvPr id="18" name="Imagem 17" descr="Ícone&#10;&#10;Descrição gerada automaticamente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rcRect r="32313"/>
          <a:stretch>
            <a:fillRect/>
          </a:stretch>
        </p:blipFill>
        <p:spPr>
          <a:xfrm>
            <a:off x="413656" y="329127"/>
            <a:ext cx="997959" cy="344618"/>
          </a:xfrm>
          <a:prstGeom prst="rect">
            <a:avLst/>
          </a:prstGeom>
        </p:spPr>
      </p:pic>
      <p:cxnSp>
        <p:nvCxnSpPr>
          <p:cNvPr id="8" name="Conector Reto 18"/>
          <p:cNvCxnSpPr/>
          <p:nvPr userDrawn="1"/>
        </p:nvCxnSpPr>
        <p:spPr>
          <a:xfrm flipH="1">
            <a:off x="1703512" y="6309320"/>
            <a:ext cx="8928992" cy="0"/>
          </a:xfrm>
          <a:prstGeom prst="line">
            <a:avLst/>
          </a:prstGeom>
          <a:ln w="12700">
            <a:gradFill>
              <a:gsLst>
                <a:gs pos="100000">
                  <a:schemeClr val="accent4">
                    <a:lumMod val="75000"/>
                  </a:schemeClr>
                </a:gs>
                <a:gs pos="0">
                  <a:srgbClr val="A17E11">
                    <a:alpha val="17650"/>
                  </a:srgbClr>
                </a:gs>
              </a:gsLst>
              <a:lin ang="30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tângulo 19"/>
          <p:cNvSpPr/>
          <p:nvPr userDrawn="1"/>
        </p:nvSpPr>
        <p:spPr>
          <a:xfrm>
            <a:off x="479907" y="6063679"/>
            <a:ext cx="12236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i="1" dirty="0">
                <a:solidFill>
                  <a:schemeClr val="bg2">
                    <a:lumMod val="9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Parte 4 </a:t>
            </a:r>
          </a:p>
        </p:txBody>
      </p:sp>
      <p:cxnSp>
        <p:nvCxnSpPr>
          <p:cNvPr id="11" name="Conector Reto 20"/>
          <p:cNvCxnSpPr/>
          <p:nvPr userDrawn="1"/>
        </p:nvCxnSpPr>
        <p:spPr>
          <a:xfrm flipV="1">
            <a:off x="407368" y="6063679"/>
            <a:ext cx="0" cy="461665"/>
          </a:xfrm>
          <a:prstGeom prst="line">
            <a:avLst/>
          </a:prstGeom>
          <a:ln w="15875">
            <a:solidFill>
              <a:srgbClr val="BD92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m 5" descr="Interface gráfica do usuário&#10;&#10;O conteúdo gerado por IA pode estar incorreto.">
            <a:extLst>
              <a:ext uri="{FF2B5EF4-FFF2-40B4-BE49-F238E27FC236}">
                <a16:creationId xmlns:a16="http://schemas.microsoft.com/office/drawing/2014/main" id="{4E0CEA2C-31D7-D74B-A206-6D70AFDC2D3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9132" y="6109753"/>
            <a:ext cx="1072594" cy="406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11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22FD30-E497-AA42-9F20-85D0E9FD157B}" type="datetimeFigureOut">
              <a:rPr lang="pt-BR" smtClean="0"/>
              <a:pPr/>
              <a:t>18/01/2026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EABB8A-722C-DF4D-B23F-90011C48556F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60" r:id="rId2"/>
    <p:sldLayoutId id="2147483661" r:id="rId3"/>
    <p:sldLayoutId id="2147483662" r:id="rId4"/>
    <p:sldLayoutId id="2147483665" r:id="rId5"/>
    <p:sldLayoutId id="2147483686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22FD30-E497-AA42-9F20-85D0E9FD157B}" type="datetimeFigureOut">
              <a:rPr lang="pt-BR" smtClean="0"/>
              <a:pPr/>
              <a:t>18/01/2026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EABB8A-722C-DF4D-B23F-90011C48556F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3341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75" r:id="rId2"/>
    <p:sldLayoutId id="2147483685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ipc.claro.com.br/idp/SSO.saml2?SAMLRequest=hVJPb5swFP8qyJecsIGo1WqFVFlQtlRpmhVSbbu5xgRXxqZ%2BZjTffoakUrdDen1%2Bv79%2Bs9u3RgV%2FhAVpdDqJcTQJhOamlPqQTvbFKvwyuZ3PgDWqpYvO1fpRvHYCXOBxGuj4kKLOamoYSKCaNQKo4zRf3G9ogiPaWuMMNwqdIW8gU1Q711JC%2Br7H%2FRQbeyBJFMXk5%2F0m57VoWCg1OKa5QMHKWC5G6RRVTIEf7c6UX6UejV7Ufz4tAf1eFLtw95AXKFhnKZJlmK3r5Qvfr7LjRrnHqDI%2FjssEptv9q%2FzWq5u2eym3v%2B6u7lDwdG4IeUYPB%2BjEenTo%2FChKrsMoDqOrIp7S5IbG179RkPmSpGZuRA1xweeVLcdcMWswNw1%2BtkSWLcnzBzz0mKBT0XSktx8avhyQAQg76IxdNcxdXh8mPns1rlKhnXRHNH93WJeywcocpMYdJP5nGFeCK9OVg2VSiXJGPph8P42tJ11nO6MkP37qIsbxfy46Da3gspKiRMFCKdMvrWBOpMjZTiAyP4n%2Be4Lzvw%3D%3D&amp;RelayState=id-9CRQwUDZ5GJqJsRs2jn4tj-ZnVLIenewH2jPXe6b&amp;SigAlg=http%3A%2F%2Fwww.w3.org%2F2001%2F04%2Fxmldsig-more%23rsa-sha256&amp;Signature=RaFbpg5ypGUqxmJZA9T%2BvdL2lY9%2BaqBqEy8syFCMxbn0%2BNTNLl2%2BiU2EyxA9Ol5ebXhHNdw70q20DjTe8XiulatFOBCBEPZuCKroUtxO9SFoG%2FQwDdRnYrlF7YVuWYZvKoJDXten9BdAdTcvbFwgLHgMpjm5Rq58W60ASMX6nbXkGNI4i7T%2BdIslLWAC4elsTLTECdJBonXyYkf281BWcZrpsqZpy0nlBnyV2oo%2B8rDhlVVwZ2RIHQN42yeOA3Mf%2BdmRgElYXoh17QAKDbpTLU%2B4BIocOjhv1nRWT7I5L05L7erbB7VDxFVhvE1f2hlJArEUHNdix6hQRq0rojzItUASORftI7bqWvk0%2FWDiJ3AHZPw8VKUl9nuhjCNQrwSijDa2GNWeCifwlua9JkasZFFD0KIILAUuL7FYJDXkjHeBSavb3DSfRMhC4KJtDsApF8so1%2BNNFiexCi4XfddrrTDAZHO%2BcPV%2F1dQ9%2BKqp113Oe3iMTTrgUBoHvfDHvfil" TargetMode="External"/><Relationship Id="rId7" Type="http://schemas.openxmlformats.org/officeDocument/2006/relationships/hyperlink" Target="https://ipc.claro.com.br/idp/SSO.saml2?SAMLRequest=hVLLbuIwFP2VyBtWsZMwVJVFqKCoHdTSRk3oY3aOY8CVY2f8IM18%2FTiBSp1Z0O31PU%2Ff6dVHLYID04YrmY5iGI0CJqmquNylo01xE16OrmZTQ2rR4Lmze%2FnEfjtmbOBx0uDhIQVOS6yI4QZLUjODLcX5fH2PExjhRiurqBLgBPkwPAV7axuMUNu2sB1DpXcoiaIYva7vc7pnNQm5NJZIykBwozRlg3QKtkQYP8pOlAsuB6Nn9cvjksE%2FiyILs8e8AMFqmQJehfOuu3s5TORFV17fXsZr4srXw1OW3B02i83DYiL%2F1O91Gb6B4PnUEPCMHm6MY6vBofWjKLkIoziMJkU8xuMfOEl%2BgWDpS%2BKS2AHVxzU%2BL28opIJoBamqYakRrxqU54%2Bw7zEBx6LxQK%2B%2FNHw%2BIDGG6V5n6Kom9vx6P%2FHZt8MqZtJy24HZp8N9xWso1I5L6Ezif4ZQwahQruotoy2rpuiLyc%2FTePCkq2WmBKfdty5iGP%2FnwknTMMq3nFUgmAuh2mvNiGUpsNoxgGZH0X9PcPYX&amp;RelayState=id-0q9GwuuwMogepc7A4sQ03WwbolxKDsx3EV2gLUid&amp;SigAlg=http%3A%2F%2Fwww.w3.org%2F2001%2F04%2Fxmldsig-more%23rsa-sha256&amp;Signature=c690Nmk1bxndjM4WbcX3tagBa3ZCLFUGmyekYYkg5cwWJz2ULSFOEqVcXLd7El1WJMDs5bsrF8UAbbMJYM0sW81yKwU8LD3s3Ge7TRqYUWOxO3HHMEMncfntVZ9tH0JeCw%2BIJtptEoKTaSVsXwn0Ks0nPSSsnMTIGvh%2FAwHmYDTi7KfF7UTi8miJAdlEIY%2FZnj9oV0drLDaKgtlkXbktayoTYc5Q8UCKPAyM51VBuHLDRVediZjsim5NWrUW%2Btr6qL0HJxAo9qQEqsFFfdusNATwATH%2BLnP7yBdfQ7s6FeYRuAzLCb3L8a7oiKO%2BuDCzuO%2BWDh2Nrt1e23A9hQRrhme%2Fej4wGv3CZ3KMfF3y%2BW2FlEr833XbFMs3RSzL%2B71VsaMFeaMkIk%2B9ZGYqzgzr5mng8XnLh9YgRM%2BjyKzFHJusF%2FBDDTLAojkD1ugIGnp%2FbWxHEL1NGzvgXWRWLCcqZIEDuinsAbnte7HySuCcwTDjEQWosXjBAakbV%2FYcGMsV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ipc.claro.com.br/idp/SSO.saml2?SAMLRequest=hVJbb5swFP4ryC95wgaiRKsVUmXJqmVLWzTYRXtzjQnWjE19TAn79TMklbo9ZK%2FH57v6rG5PjQpehAVpdDqLcTQLhOamlPqYzr4Wd%2BG72e16BaxRLd10rtZfxHMnwAUep4FODynqrKaGgQSqWSOAOk7zzf2BJjiirTXOcKPQBXICmaLauZYS0vc97ufY2CNJoigmP%2B4POa9Fw0KpwTHNBQrujOVikk5RxRT4UXahfC%2F1ZPSq%2FtN5CejHosjC7DEvULDfpUiW4Wd%2B2obDzY4fzGHJ45f6k%2F79nHwYjll18yvMHqz6vl1uqwEF3y4NIc%2Fo4QCd2E8OnR9FyTKM4jBaFPGczud0sfiJgp0vSWrmJtQYF3xe2XLMFbMGc9PgJ0tk2ZI8f8Rjjwk6F00nevum4esBGYCwo87UVcPc9fVx4rNX0yoV2kk3oPWrw7qUDVbmKDXuIPE%2Fw7gSXJmuHC2TSpQr8sbk62k8eNL9LjNK8uG%2FLmIc%2F%2BOi09AKLispShRslDL91grmRIqc7QQi67Po3ye4%2FgM%3D&amp;RelayState=id-FFBToyFdafCZ9tNoyWRiUHaklpTPFBsHnnp47aN8&amp;SigAlg=http%3A%2F%2Fwww.w3.org%2F2001%2F04%2Fxmldsig-more%23rsa-sha256&amp;Signature=bU3KsCHxqGqCO4GIae9PrZK8dorN1B4ji1dSSK0F6SegcIn0TE%2B%2BmJ0ymAq%2BBSPRgxInQGWkXCZ12bH5JT7vV0S4Zm3rlIu26mSE7zLHRhqJus6ENmVukQb2RSixRcbHZrBNh4tQouxO8de0GvB8IxT0E%2B6ydImfY%2FSoAaXbDXX7KCjxc4wX6OoFrw1%2BbleNEKuzDZ3t96lDV9WnmPUzZ7cP99keGfRESy786Duof7szsvzXdqyj48QQgaqqFoelksTJnSx%2FD25g%2FW%2FHHwK%2FFgw9%2BvrcPx6vvC0bEgJ79GB1UvPLm6iR7yBjnv1q04Ui7xsJ0Bcl%2B5gpbNlzSrEoti%2B3wm5CvDupNsiPzaZOirJFb7PAKmYDH9tuHinaNkT9PaQgY6%2BuG%2FSxCp0yWjxEXfDrhCrSm0zv%2BqhEjeR0WOFR%2BG0e%2BON9v1og1yutJ2rzoV016xG%2FcSHLKnGZ3nm2Lgx19T9QZDvzPtI%2BvbhtN8B6p2Q8BoPRAwjclBKmrQVr" TargetMode="External"/><Relationship Id="rId5" Type="http://schemas.openxmlformats.org/officeDocument/2006/relationships/hyperlink" Target="https://hdim.fa.us2.oraclecloud.com/hcmUI/faces/deeplink?objType=WLF_LEARN_LEARNING_ITEM&amp;action=NONE&amp;objKey=learningItemId=300001257502343" TargetMode="Externa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13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13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22.png"/><Relationship Id="rId7" Type="http://schemas.openxmlformats.org/officeDocument/2006/relationships/image" Target="../media/image42.sv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44.sv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microsoft.com/office/2007/relationships/hdphoto" Target="../media/hdphoto5.wdp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sv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3.sv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microsoft.com/office/2007/relationships/hdphoto" Target="../media/hdphoto6.wdp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lytmwQfqQQM" TargetMode="Externa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5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1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3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0510203" y="289448"/>
            <a:ext cx="1220142" cy="461665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r>
              <a:rPr lang="pt-BR" sz="2400" i="1" dirty="0">
                <a:solidFill>
                  <a:schemeClr val="bg2">
                    <a:lumMod val="90000"/>
                  </a:schemeClr>
                </a:solidFill>
                <a:latin typeface="Segoe UI" panose="020B0502040204020203"/>
                <a:cs typeface="Segoe UI" panose="020B0502040204020203"/>
              </a:rPr>
              <a:t>parte 4 </a:t>
            </a:r>
            <a:endParaRPr lang="pt-BR" sz="2400" i="1" dirty="0">
              <a:solidFill>
                <a:schemeClr val="bg2">
                  <a:lumMod val="9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8" name="Conector Reto 7"/>
          <p:cNvCxnSpPr/>
          <p:nvPr/>
        </p:nvCxnSpPr>
        <p:spPr>
          <a:xfrm flipV="1">
            <a:off x="11760428" y="289448"/>
            <a:ext cx="0" cy="461665"/>
          </a:xfrm>
          <a:prstGeom prst="line">
            <a:avLst/>
          </a:prstGeom>
          <a:ln w="15875">
            <a:solidFill>
              <a:srgbClr val="BD92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ector Reto 13">
            <a:extLst>
              <a:ext uri="{FF2B5EF4-FFF2-40B4-BE49-F238E27FC236}">
                <a16:creationId xmlns:a16="http://schemas.microsoft.com/office/drawing/2014/main" id="{5BC3DE55-45AE-5DB1-7AE8-D335F15A0B22}"/>
              </a:ext>
            </a:extLst>
          </p:cNvPr>
          <p:cNvCxnSpPr>
            <a:cxnSpLocks/>
          </p:cNvCxnSpPr>
          <p:nvPr/>
        </p:nvCxnSpPr>
        <p:spPr>
          <a:xfrm>
            <a:off x="8616280" y="2254651"/>
            <a:ext cx="2462380" cy="0"/>
          </a:xfrm>
          <a:prstGeom prst="line">
            <a:avLst/>
          </a:prstGeom>
          <a:noFill/>
          <a:ln w="15875" cap="flat" cmpd="sng" algn="ctr">
            <a:gradFill flip="none" rotWithShape="1">
              <a:gsLst>
                <a:gs pos="0">
                  <a:srgbClr val="E1AD09"/>
                </a:gs>
                <a:gs pos="100000">
                  <a:srgbClr val="F50242"/>
                </a:gs>
              </a:gsLst>
              <a:lin ang="108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35" name="Oval 24">
            <a:extLst>
              <a:ext uri="{FF2B5EF4-FFF2-40B4-BE49-F238E27FC236}">
                <a16:creationId xmlns:a16="http://schemas.microsoft.com/office/drawing/2014/main" id="{E50D9679-FCD4-699C-F5C0-19DD33855ECE}"/>
              </a:ext>
            </a:extLst>
          </p:cNvPr>
          <p:cNvSpPr/>
          <p:nvPr/>
        </p:nvSpPr>
        <p:spPr>
          <a:xfrm rot="7062917">
            <a:off x="-5527468" y="1168834"/>
            <a:ext cx="7991807" cy="7991807"/>
          </a:xfrm>
          <a:prstGeom prst="ellipse">
            <a:avLst/>
          </a:prstGeom>
          <a:gradFill>
            <a:gsLst>
              <a:gs pos="100000">
                <a:srgbClr val="222122"/>
              </a:gs>
              <a:gs pos="0">
                <a:sysClr val="windowText" lastClr="000000"/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>
            <a:outerShdw blurRad="888975" dist="100972" dir="10020000" rotWithShape="0">
              <a:sysClr val="window" lastClr="FFFFFF">
                <a:alpha val="19737"/>
              </a:sys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6" name="Agrupar 45">
            <a:extLst>
              <a:ext uri="{FF2B5EF4-FFF2-40B4-BE49-F238E27FC236}">
                <a16:creationId xmlns:a16="http://schemas.microsoft.com/office/drawing/2014/main" id="{FEE35E86-C1B1-CCFC-EE37-BC05D796F30F}"/>
              </a:ext>
            </a:extLst>
          </p:cNvPr>
          <p:cNvGrpSpPr/>
          <p:nvPr/>
        </p:nvGrpSpPr>
        <p:grpSpPr>
          <a:xfrm rot="4946910">
            <a:off x="-5024177" y="1343806"/>
            <a:ext cx="7159957" cy="7214032"/>
            <a:chOff x="-3473330" y="1692107"/>
            <a:chExt cx="9569330" cy="9569330"/>
          </a:xfrm>
        </p:grpSpPr>
        <p:sp>
          <p:nvSpPr>
            <p:cNvPr id="37" name="Oval 26">
              <a:extLst>
                <a:ext uri="{FF2B5EF4-FFF2-40B4-BE49-F238E27FC236}">
                  <a16:creationId xmlns:a16="http://schemas.microsoft.com/office/drawing/2014/main" id="{FB0C1D70-294E-1552-D475-BC07F3CF5791}"/>
                </a:ext>
              </a:extLst>
            </p:cNvPr>
            <p:cNvSpPr/>
            <p:nvPr userDrawn="1"/>
          </p:nvSpPr>
          <p:spPr>
            <a:xfrm>
              <a:off x="-3473330" y="1692107"/>
              <a:ext cx="9569330" cy="9569330"/>
            </a:xfrm>
            <a:prstGeom prst="ellipse">
              <a:avLst/>
            </a:prstGeom>
            <a:noFill/>
            <a:ln w="28575" cap="flat" cmpd="sng" algn="ctr">
              <a:gradFill flip="none" rotWithShape="1">
                <a:gsLst>
                  <a:gs pos="0">
                    <a:srgbClr val="151415"/>
                  </a:gs>
                  <a:gs pos="45000">
                    <a:srgbClr val="3D2E06"/>
                  </a:gs>
                  <a:gs pos="91000">
                    <a:srgbClr val="F50242"/>
                  </a:gs>
                </a:gsLst>
                <a:lin ang="0" scaled="1"/>
                <a:tileRect/>
              </a:gra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Oval 27">
              <a:extLst>
                <a:ext uri="{FF2B5EF4-FFF2-40B4-BE49-F238E27FC236}">
                  <a16:creationId xmlns:a16="http://schemas.microsoft.com/office/drawing/2014/main" id="{390B791D-F809-1BBF-3588-3C0CDF1EE873}"/>
                </a:ext>
              </a:extLst>
            </p:cNvPr>
            <p:cNvSpPr/>
            <p:nvPr userDrawn="1"/>
          </p:nvSpPr>
          <p:spPr>
            <a:xfrm>
              <a:off x="-2962942" y="2202495"/>
              <a:ext cx="8548554" cy="8548554"/>
            </a:xfrm>
            <a:prstGeom prst="ellipse">
              <a:avLst/>
            </a:prstGeom>
            <a:noFill/>
            <a:ln w="28575" cap="flat" cmpd="sng" algn="ctr">
              <a:gradFill flip="none" rotWithShape="1">
                <a:gsLst>
                  <a:gs pos="0">
                    <a:srgbClr val="151415"/>
                  </a:gs>
                  <a:gs pos="45000">
                    <a:srgbClr val="3D2E06"/>
                  </a:gs>
                  <a:gs pos="91000">
                    <a:srgbClr val="F50242"/>
                  </a:gs>
                </a:gsLst>
                <a:lin ang="0" scaled="1"/>
                <a:tileRect/>
              </a:gra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Oval 28">
              <a:extLst>
                <a:ext uri="{FF2B5EF4-FFF2-40B4-BE49-F238E27FC236}">
                  <a16:creationId xmlns:a16="http://schemas.microsoft.com/office/drawing/2014/main" id="{D1F7F5C1-9565-A80A-C040-2FFD1C2B0E7E}"/>
                </a:ext>
              </a:extLst>
            </p:cNvPr>
            <p:cNvSpPr/>
            <p:nvPr userDrawn="1"/>
          </p:nvSpPr>
          <p:spPr>
            <a:xfrm>
              <a:off x="-2219909" y="2818444"/>
              <a:ext cx="7193037" cy="7193037"/>
            </a:xfrm>
            <a:prstGeom prst="ellipse">
              <a:avLst/>
            </a:prstGeom>
            <a:noFill/>
            <a:ln w="28575" cap="flat" cmpd="sng" algn="ctr">
              <a:gradFill flip="none" rotWithShape="1">
                <a:gsLst>
                  <a:gs pos="0">
                    <a:srgbClr val="151415"/>
                  </a:gs>
                  <a:gs pos="45000">
                    <a:srgbClr val="3D2E06"/>
                  </a:gs>
                  <a:gs pos="91000">
                    <a:srgbClr val="F50242"/>
                  </a:gs>
                </a:gsLst>
                <a:lin ang="0" scaled="1"/>
                <a:tileRect/>
              </a:gra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Oval 29">
              <a:extLst>
                <a:ext uri="{FF2B5EF4-FFF2-40B4-BE49-F238E27FC236}">
                  <a16:creationId xmlns:a16="http://schemas.microsoft.com/office/drawing/2014/main" id="{D35BBB95-7674-62F9-6455-4DC134AE85F1}"/>
                </a:ext>
              </a:extLst>
            </p:cNvPr>
            <p:cNvSpPr/>
            <p:nvPr userDrawn="1"/>
          </p:nvSpPr>
          <p:spPr>
            <a:xfrm>
              <a:off x="-1616274" y="3462184"/>
              <a:ext cx="5976566" cy="5976566"/>
            </a:xfrm>
            <a:prstGeom prst="ellipse">
              <a:avLst/>
            </a:prstGeom>
            <a:noFill/>
            <a:ln w="28575" cap="flat" cmpd="sng" algn="ctr">
              <a:gradFill flip="none" rotWithShape="1">
                <a:gsLst>
                  <a:gs pos="0">
                    <a:srgbClr val="151415"/>
                  </a:gs>
                  <a:gs pos="45000">
                    <a:srgbClr val="3D2E06"/>
                  </a:gs>
                  <a:gs pos="91000">
                    <a:srgbClr val="F50242"/>
                  </a:gs>
                </a:gsLst>
                <a:lin ang="0" scaled="1"/>
                <a:tileRect/>
              </a:gra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1" name="Imagem 52" descr="Uma imagem contendo Gráfico&#10;&#10;O conteúdo gerado por IA pode estar incorreto.">
            <a:extLst>
              <a:ext uri="{FF2B5EF4-FFF2-40B4-BE49-F238E27FC236}">
                <a16:creationId xmlns:a16="http://schemas.microsoft.com/office/drawing/2014/main" id="{C6FCB7B5-F387-6B85-C46F-995FDD752D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18" b="23988"/>
          <a:stretch>
            <a:fillRect/>
          </a:stretch>
        </p:blipFill>
        <p:spPr>
          <a:xfrm>
            <a:off x="2690022" y="4170992"/>
            <a:ext cx="7582442" cy="2959855"/>
          </a:xfrm>
          <a:prstGeom prst="rect">
            <a:avLst/>
          </a:prstGeom>
        </p:spPr>
      </p:pic>
      <p:pic>
        <p:nvPicPr>
          <p:cNvPr id="42" name="Imagem 53" descr="Logotipo&#10;&#10;O conteúdo gerado por IA pode estar incorreto.">
            <a:extLst>
              <a:ext uri="{FF2B5EF4-FFF2-40B4-BE49-F238E27FC236}">
                <a16:creationId xmlns:a16="http://schemas.microsoft.com/office/drawing/2014/main" id="{381D7DEF-AA54-2AA1-894C-3302F13FBE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861" y="1875215"/>
            <a:ext cx="5700970" cy="676766"/>
          </a:xfrm>
          <a:prstGeom prst="rect">
            <a:avLst/>
          </a:prstGeom>
        </p:spPr>
      </p:pic>
      <p:pic>
        <p:nvPicPr>
          <p:cNvPr id="43" name="Imagem 55" descr="Imagem em preto e branco&#10;&#10;Descrição gerada automaticamente">
            <a:extLst>
              <a:ext uri="{FF2B5EF4-FFF2-40B4-BE49-F238E27FC236}">
                <a16:creationId xmlns:a16="http://schemas.microsoft.com/office/drawing/2014/main" id="{627AC3E5-E2B1-0D17-A093-517AA0D2854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1173" t="40879" r="42450" b="38612"/>
          <a:stretch/>
        </p:blipFill>
        <p:spPr>
          <a:xfrm>
            <a:off x="1941031" y="3815849"/>
            <a:ext cx="726301" cy="828168"/>
          </a:xfrm>
          <a:prstGeom prst="rect">
            <a:avLst/>
          </a:prstGeom>
        </p:spPr>
      </p:pic>
      <p:pic>
        <p:nvPicPr>
          <p:cNvPr id="44" name="Imagem 56" descr="Imagem em preto e branco&#10;&#10;Descrição gerada automaticamente">
            <a:extLst>
              <a:ext uri="{FF2B5EF4-FFF2-40B4-BE49-F238E27FC236}">
                <a16:creationId xmlns:a16="http://schemas.microsoft.com/office/drawing/2014/main" id="{E52C47C2-A654-31F6-1CF7-4DA53363F6B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1173" t="40879" r="42450" b="38612"/>
          <a:stretch/>
        </p:blipFill>
        <p:spPr>
          <a:xfrm>
            <a:off x="8216301" y="1917803"/>
            <a:ext cx="674706" cy="769336"/>
          </a:xfrm>
          <a:prstGeom prst="rect">
            <a:avLst/>
          </a:prstGeom>
        </p:spPr>
      </p:pic>
      <p:pic>
        <p:nvPicPr>
          <p:cNvPr id="45" name="Imagem 57" descr="Imagem em preto e branco&#10;&#10;Descrição gerada automaticamente">
            <a:extLst>
              <a:ext uri="{FF2B5EF4-FFF2-40B4-BE49-F238E27FC236}">
                <a16:creationId xmlns:a16="http://schemas.microsoft.com/office/drawing/2014/main" id="{4B2A244B-EB2E-F273-AA13-C06A29AECB7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1173" t="40879" r="42450" b="38612"/>
          <a:stretch/>
        </p:blipFill>
        <p:spPr>
          <a:xfrm>
            <a:off x="6213382" y="1582625"/>
            <a:ext cx="674706" cy="769336"/>
          </a:xfrm>
          <a:prstGeom prst="rect">
            <a:avLst/>
          </a:prstGeom>
        </p:spPr>
      </p:pic>
      <p:pic>
        <p:nvPicPr>
          <p:cNvPr id="46" name="Imagem 61" descr="Logotipo&#10;&#10;O conteúdo gerado por IA pode estar incorreto.">
            <a:extLst>
              <a:ext uri="{FF2B5EF4-FFF2-40B4-BE49-F238E27FC236}">
                <a16:creationId xmlns:a16="http://schemas.microsoft.com/office/drawing/2014/main" id="{6576F030-D51B-0E7F-8C8D-7209924399E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861" y="2822297"/>
            <a:ext cx="9229946" cy="1399128"/>
          </a:xfrm>
          <a:prstGeom prst="rect">
            <a:avLst/>
          </a:prstGeom>
        </p:spPr>
      </p:pic>
      <p:pic>
        <p:nvPicPr>
          <p:cNvPr id="47" name="Imagem 63" descr="Imagem em preto e branco&#10;&#10;Descrição gerada automaticamente">
            <a:extLst>
              <a:ext uri="{FF2B5EF4-FFF2-40B4-BE49-F238E27FC236}">
                <a16:creationId xmlns:a16="http://schemas.microsoft.com/office/drawing/2014/main" id="{F0EF9A43-EEA1-195D-9854-7DF6C273844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1173" t="40879" r="42450" b="38612"/>
          <a:stretch/>
        </p:blipFill>
        <p:spPr>
          <a:xfrm>
            <a:off x="1947522" y="2463041"/>
            <a:ext cx="726301" cy="828168"/>
          </a:xfrm>
          <a:prstGeom prst="rect">
            <a:avLst/>
          </a:prstGeom>
        </p:spPr>
      </p:pic>
      <p:pic>
        <p:nvPicPr>
          <p:cNvPr id="18" name="Imagem 55" descr="Imagem em preto e branco&#10;&#10;Descrição gerada automaticamente">
            <a:extLst>
              <a:ext uri="{FF2B5EF4-FFF2-40B4-BE49-F238E27FC236}">
                <a16:creationId xmlns:a16="http://schemas.microsoft.com/office/drawing/2014/main" id="{627AC3E5-E2B1-0D17-A093-517AA0D2854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1173" t="40879" r="42450" b="38612"/>
          <a:stretch/>
        </p:blipFill>
        <p:spPr>
          <a:xfrm>
            <a:off x="11148200" y="3837565"/>
            <a:ext cx="726301" cy="828168"/>
          </a:xfrm>
          <a:prstGeom prst="rect">
            <a:avLst/>
          </a:prstGeom>
        </p:spPr>
      </p:pic>
      <p:pic>
        <p:nvPicPr>
          <p:cNvPr id="19" name="Imagem 63" descr="Imagem em preto e branco&#10;&#10;Descrição gerada automaticamente">
            <a:extLst>
              <a:ext uri="{FF2B5EF4-FFF2-40B4-BE49-F238E27FC236}">
                <a16:creationId xmlns:a16="http://schemas.microsoft.com/office/drawing/2014/main" id="{F0EF9A43-EEA1-195D-9854-7DF6C273844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1173" t="40879" r="42450" b="38612"/>
          <a:stretch/>
        </p:blipFill>
        <p:spPr>
          <a:xfrm>
            <a:off x="11025467" y="2464312"/>
            <a:ext cx="726301" cy="828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884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C2723A-C079-3872-B2AB-5892DCFC0D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>
            <a:hlinkClick r:id="rId3"/>
            <a:extLst>
              <a:ext uri="{FF2B5EF4-FFF2-40B4-BE49-F238E27FC236}">
                <a16:creationId xmlns:a16="http://schemas.microsoft.com/office/drawing/2014/main" id="{0C7F856A-9CE7-CDFA-EE62-5B29817D911A}"/>
              </a:ext>
            </a:extLst>
          </p:cNvPr>
          <p:cNvSpPr/>
          <p:nvPr/>
        </p:nvSpPr>
        <p:spPr>
          <a:xfrm>
            <a:off x="6122266" y="2276872"/>
            <a:ext cx="1908794" cy="893957"/>
          </a:xfrm>
          <a:prstGeom prst="roundRect">
            <a:avLst/>
          </a:prstGeom>
          <a:gradFill flip="none" rotWithShape="1">
            <a:gsLst>
              <a:gs pos="0">
                <a:srgbClr val="BD920E">
                  <a:shade val="30000"/>
                  <a:satMod val="115000"/>
                </a:srgbClr>
              </a:gs>
              <a:gs pos="50000">
                <a:srgbClr val="BD920E">
                  <a:shade val="67500"/>
                  <a:satMod val="115000"/>
                </a:srgbClr>
              </a:gs>
              <a:gs pos="100000">
                <a:srgbClr val="BD920E">
                  <a:shade val="100000"/>
                  <a:satMod val="115000"/>
                </a:srgbClr>
              </a:gs>
            </a:gsLst>
            <a:lin ang="10800000" scaled="1"/>
            <a:tileRect/>
          </a:gradFill>
          <a:ln w="28575">
            <a:solidFill>
              <a:srgbClr val="F4034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i="1" dirty="0">
                <a:solidFill>
                  <a:schemeClr val="bg1"/>
                </a:solidFill>
              </a:rPr>
              <a:t>Visão 360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A6BD1A60-E72A-7285-6E7C-5CDCAD231991}"/>
              </a:ext>
            </a:extLst>
          </p:cNvPr>
          <p:cNvSpPr txBox="1"/>
          <p:nvPr/>
        </p:nvSpPr>
        <p:spPr>
          <a:xfrm>
            <a:off x="934487" y="1556792"/>
            <a:ext cx="3376256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2400" b="1" dirty="0">
                <a:solidFill>
                  <a:prstClr val="white"/>
                </a:solidFill>
                <a:latin typeface="Segoe UI Black" panose="020B0A02040204020203"/>
                <a:ea typeface="Segoe UI Black" panose="020B0A02040204020203"/>
                <a:cs typeface="Segoe UI" panose="020B0502040204020203" pitchFamily="34" charset="0"/>
              </a:rPr>
              <a:t>Solar</a:t>
            </a: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Black" panose="020B0A02040204020203"/>
              <a:ea typeface="Segoe UI Black" panose="020B0A02040204020203"/>
              <a:cs typeface="Segoe UI" panose="020B0502040204020203" pitchFamily="34" charset="0"/>
            </a:endParaRPr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4C3EF188-CB99-FFA8-6212-C4BCBB61ED7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53177" t="3241" r="-1335" b="-3241"/>
          <a:stretch>
            <a:fillRect/>
          </a:stretch>
        </p:blipFill>
        <p:spPr>
          <a:xfrm>
            <a:off x="47625" y="886284"/>
            <a:ext cx="553425" cy="1144747"/>
          </a:xfrm>
          <a:prstGeom prst="rect">
            <a:avLst/>
          </a:pr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A64AC883-1B65-5DE6-3283-D1EA82C4198C}"/>
              </a:ext>
            </a:extLst>
          </p:cNvPr>
          <p:cNvSpPr/>
          <p:nvPr/>
        </p:nvSpPr>
        <p:spPr>
          <a:xfrm>
            <a:off x="935689" y="2204927"/>
            <a:ext cx="4231618" cy="129266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Jornadas liberadas</a:t>
            </a:r>
          </a:p>
          <a:p>
            <a:pPr lvl="0" defTabSz="457200">
              <a:spcBef>
                <a:spcPts val="1200"/>
              </a:spcBef>
              <a:defRPr/>
            </a:pPr>
            <a:r>
              <a:rPr lang="pt-BR" sz="2000" b="1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Clique nos boxes </a:t>
            </a:r>
            <a:r>
              <a:rPr lang="pt-BR" sz="2000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 descubra cada jornada de treinamento.</a:t>
            </a:r>
            <a:endParaRPr kumimoji="0" lang="pt-BR" sz="2000" i="0" u="non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Retângulo 6">
            <a:hlinkClick r:id="rId5"/>
            <a:extLst>
              <a:ext uri="{FF2B5EF4-FFF2-40B4-BE49-F238E27FC236}">
                <a16:creationId xmlns:a16="http://schemas.microsoft.com/office/drawing/2014/main" id="{BD31679D-C9B0-1713-FCC7-7E84671C4C4A}"/>
              </a:ext>
            </a:extLst>
          </p:cNvPr>
          <p:cNvSpPr/>
          <p:nvPr/>
        </p:nvSpPr>
        <p:spPr>
          <a:xfrm>
            <a:off x="8256240" y="2303497"/>
            <a:ext cx="1908794" cy="893957"/>
          </a:xfrm>
          <a:prstGeom prst="roundRect">
            <a:avLst/>
          </a:prstGeom>
          <a:gradFill flip="none" rotWithShape="1">
            <a:gsLst>
              <a:gs pos="0">
                <a:srgbClr val="BD920E">
                  <a:shade val="30000"/>
                  <a:satMod val="115000"/>
                </a:srgbClr>
              </a:gs>
              <a:gs pos="50000">
                <a:srgbClr val="BD920E">
                  <a:shade val="67500"/>
                  <a:satMod val="115000"/>
                </a:srgbClr>
              </a:gs>
              <a:gs pos="100000">
                <a:srgbClr val="BD920E">
                  <a:shade val="100000"/>
                  <a:satMod val="115000"/>
                </a:srgbClr>
              </a:gs>
            </a:gsLst>
            <a:lin ang="10800000" scaled="1"/>
            <a:tileRect/>
          </a:gradFill>
          <a:ln w="28575">
            <a:solidFill>
              <a:srgbClr val="F4034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i="1" dirty="0"/>
              <a:t>Jornada</a:t>
            </a:r>
          </a:p>
          <a:p>
            <a:pPr algn="ctr"/>
            <a:r>
              <a:rPr lang="pt-BR" sz="2000" b="1" i="1" dirty="0"/>
              <a:t>de Vendas</a:t>
            </a:r>
          </a:p>
        </p:txBody>
      </p:sp>
      <p:sp>
        <p:nvSpPr>
          <p:cNvPr id="8" name="Retângulo 7">
            <a:hlinkClick r:id="rId5"/>
            <a:extLst>
              <a:ext uri="{FF2B5EF4-FFF2-40B4-BE49-F238E27FC236}">
                <a16:creationId xmlns:a16="http://schemas.microsoft.com/office/drawing/2014/main" id="{E281C3F1-58A6-B26D-FA21-4A841D0C559F}"/>
              </a:ext>
            </a:extLst>
          </p:cNvPr>
          <p:cNvSpPr/>
          <p:nvPr/>
        </p:nvSpPr>
        <p:spPr>
          <a:xfrm>
            <a:off x="6122266" y="3396126"/>
            <a:ext cx="1908794" cy="893957"/>
          </a:xfrm>
          <a:prstGeom prst="roundRect">
            <a:avLst/>
          </a:prstGeom>
          <a:gradFill flip="none" rotWithShape="1">
            <a:gsLst>
              <a:gs pos="0">
                <a:srgbClr val="BD920E">
                  <a:shade val="30000"/>
                  <a:satMod val="115000"/>
                </a:srgbClr>
              </a:gs>
              <a:gs pos="50000">
                <a:srgbClr val="BD920E">
                  <a:shade val="67500"/>
                  <a:satMod val="115000"/>
                </a:srgbClr>
              </a:gs>
              <a:gs pos="100000">
                <a:srgbClr val="BD920E">
                  <a:shade val="100000"/>
                  <a:satMod val="115000"/>
                </a:srgbClr>
              </a:gs>
            </a:gsLst>
            <a:lin ang="10800000" scaled="1"/>
            <a:tileRect/>
          </a:gradFill>
          <a:ln w="28575">
            <a:solidFill>
              <a:srgbClr val="F4034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i="1" dirty="0"/>
              <a:t>Jornada Técnica</a:t>
            </a:r>
          </a:p>
        </p:txBody>
      </p:sp>
      <p:sp>
        <p:nvSpPr>
          <p:cNvPr id="17" name="Retângulo 16">
            <a:hlinkClick r:id="rId6"/>
            <a:extLst>
              <a:ext uri="{FF2B5EF4-FFF2-40B4-BE49-F238E27FC236}">
                <a16:creationId xmlns:a16="http://schemas.microsoft.com/office/drawing/2014/main" id="{AD8E2B04-B423-8C79-1837-2A477BF2BDDB}"/>
              </a:ext>
            </a:extLst>
          </p:cNvPr>
          <p:cNvSpPr/>
          <p:nvPr/>
        </p:nvSpPr>
        <p:spPr>
          <a:xfrm>
            <a:off x="8256240" y="3385012"/>
            <a:ext cx="1908794" cy="893957"/>
          </a:xfrm>
          <a:prstGeom prst="roundRect">
            <a:avLst/>
          </a:prstGeom>
          <a:gradFill flip="none" rotWithShape="1">
            <a:gsLst>
              <a:gs pos="0">
                <a:srgbClr val="BD920E">
                  <a:shade val="30000"/>
                  <a:satMod val="115000"/>
                </a:srgbClr>
              </a:gs>
              <a:gs pos="50000">
                <a:srgbClr val="BD920E">
                  <a:shade val="67500"/>
                  <a:satMod val="115000"/>
                </a:srgbClr>
              </a:gs>
              <a:gs pos="100000">
                <a:srgbClr val="BD920E">
                  <a:shade val="100000"/>
                  <a:satMod val="115000"/>
                </a:srgbClr>
              </a:gs>
            </a:gsLst>
            <a:lin ang="10800000" scaled="1"/>
            <a:tileRect/>
          </a:gradFill>
          <a:ln w="28575">
            <a:solidFill>
              <a:srgbClr val="F4034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i="1" dirty="0"/>
              <a:t>Jornada Financeira</a:t>
            </a:r>
          </a:p>
        </p:txBody>
      </p:sp>
      <p:sp>
        <p:nvSpPr>
          <p:cNvPr id="18" name="Retângulo 17">
            <a:hlinkClick r:id="rId7"/>
            <a:extLst>
              <a:ext uri="{FF2B5EF4-FFF2-40B4-BE49-F238E27FC236}">
                <a16:creationId xmlns:a16="http://schemas.microsoft.com/office/drawing/2014/main" id="{D0FFB76A-522D-1116-8A7E-939CD8BF9D10}"/>
              </a:ext>
            </a:extLst>
          </p:cNvPr>
          <p:cNvSpPr/>
          <p:nvPr/>
        </p:nvSpPr>
        <p:spPr>
          <a:xfrm>
            <a:off x="7176120" y="4509120"/>
            <a:ext cx="1908794" cy="893957"/>
          </a:xfrm>
          <a:prstGeom prst="roundRect">
            <a:avLst/>
          </a:prstGeom>
          <a:gradFill flip="none" rotWithShape="1">
            <a:gsLst>
              <a:gs pos="0">
                <a:srgbClr val="BD920E">
                  <a:shade val="30000"/>
                  <a:satMod val="115000"/>
                </a:srgbClr>
              </a:gs>
              <a:gs pos="50000">
                <a:srgbClr val="BD920E">
                  <a:shade val="67500"/>
                  <a:satMod val="115000"/>
                </a:srgbClr>
              </a:gs>
              <a:gs pos="100000">
                <a:srgbClr val="BD920E">
                  <a:shade val="100000"/>
                  <a:satMod val="115000"/>
                </a:srgbClr>
              </a:gs>
            </a:gsLst>
            <a:lin ang="10800000" scaled="1"/>
            <a:tileRect/>
          </a:gradFill>
          <a:ln w="28575">
            <a:solidFill>
              <a:srgbClr val="F4034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i="1" dirty="0"/>
              <a:t>Rentabilização</a:t>
            </a:r>
          </a:p>
        </p:txBody>
      </p:sp>
    </p:spTree>
    <p:extLst>
      <p:ext uri="{BB962C8B-B14F-4D97-AF65-F5344CB8AC3E}">
        <p14:creationId xmlns:p14="http://schemas.microsoft.com/office/powerpoint/2010/main" val="335204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1" grpId="0"/>
      <p:bldP spid="7" grpId="0" animBg="1"/>
      <p:bldP spid="8" grpId="0" animBg="1"/>
      <p:bldP spid="17" grpId="0" animBg="1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5"/>
          <p:cNvSpPr txBox="1"/>
          <p:nvPr/>
        </p:nvSpPr>
        <p:spPr>
          <a:xfrm>
            <a:off x="3486094" y="2530527"/>
            <a:ext cx="678813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 b="1">
                <a:solidFill>
                  <a:schemeClr val="lt1"/>
                </a:solidFill>
                <a:latin typeface="Segoe UI Black" panose="020B0A02040204020203" pitchFamily="34" charset="0"/>
                <a:ea typeface="Quattrocento Sans"/>
                <a:cs typeface="Segoe UI Black" panose="020B0A02040204020203" pitchFamily="34" charset="0"/>
                <a:sym typeface="Quattrocento Sans"/>
              </a:rPr>
              <a:t>Produtos fixos + Móvel</a:t>
            </a:r>
            <a:endParaRPr sz="2800" b="1">
              <a:solidFill>
                <a:schemeClr val="lt1"/>
              </a:solidFill>
              <a:latin typeface="Segoe UI Black" panose="020B0A02040204020203" pitchFamily="34" charset="0"/>
              <a:ea typeface="Quattrocento Sans"/>
              <a:cs typeface="Segoe UI Black" panose="020B0A02040204020203" pitchFamily="34" charset="0"/>
              <a:sym typeface="Quattrocento Sans"/>
            </a:endParaRPr>
          </a:p>
        </p:txBody>
      </p:sp>
      <p:sp>
        <p:nvSpPr>
          <p:cNvPr id="211" name="Google Shape;211;p5"/>
          <p:cNvSpPr txBox="1"/>
          <p:nvPr/>
        </p:nvSpPr>
        <p:spPr>
          <a:xfrm>
            <a:off x="3515590" y="3343801"/>
            <a:ext cx="6758641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dirty="0">
                <a:solidFill>
                  <a:schemeClr val="lt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O primeiro fluxo de vendas que vamos ver é para cliente novo domicílio </a:t>
            </a:r>
            <a:r>
              <a:rPr lang="pt-BR" sz="2800" dirty="0" err="1">
                <a:solidFill>
                  <a:schemeClr val="lt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Multi</a:t>
            </a:r>
            <a:r>
              <a:rPr lang="pt-BR" sz="2800" dirty="0">
                <a:solidFill>
                  <a:schemeClr val="lt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  </a:t>
            </a:r>
            <a:endParaRPr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dirty="0">
                <a:solidFill>
                  <a:schemeClr val="lt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Produtos Fixos + Móvel, preparados? </a:t>
            </a:r>
            <a:endParaRPr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3" name="Google Shape;213;p5"/>
          <p:cNvSpPr/>
          <p:nvPr/>
        </p:nvSpPr>
        <p:spPr>
          <a:xfrm rot="5400000">
            <a:off x="4326695" y="4215526"/>
            <a:ext cx="82818" cy="1561598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14" name="Google Shape;214;p5"/>
          <p:cNvSpPr txBox="1"/>
          <p:nvPr/>
        </p:nvSpPr>
        <p:spPr>
          <a:xfrm>
            <a:off x="3486093" y="2068862"/>
            <a:ext cx="260990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>
                <a:solidFill>
                  <a:schemeClr val="lt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Fluxo de vendas</a:t>
            </a:r>
            <a:endParaRPr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" name="Imagem 17" descr="Padrão do plano de fundo, Círculo&#10;&#10;Descrição gerada automaticamente"/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55600" t="1539" r="-3758" b="-1539"/>
          <a:stretch>
            <a:fillRect/>
          </a:stretch>
        </p:blipFill>
        <p:spPr>
          <a:xfrm>
            <a:off x="47625" y="1286219"/>
            <a:ext cx="2315848" cy="47902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Retângulo 6"/>
          <p:cNvSpPr/>
          <p:nvPr/>
        </p:nvSpPr>
        <p:spPr>
          <a:xfrm>
            <a:off x="677486" y="1916832"/>
            <a:ext cx="3418799" cy="1898066"/>
          </a:xfrm>
          <a:prstGeom prst="roundRect">
            <a:avLst/>
          </a:prstGeom>
          <a:noFill/>
          <a:ln w="19050">
            <a:solidFill>
              <a:srgbClr val="A27E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4" name="Retângulo 6"/>
          <p:cNvSpPr/>
          <p:nvPr/>
        </p:nvSpPr>
        <p:spPr>
          <a:xfrm>
            <a:off x="649959" y="4201219"/>
            <a:ext cx="10774633" cy="1748061"/>
          </a:xfrm>
          <a:prstGeom prst="roundRect">
            <a:avLst/>
          </a:prstGeom>
          <a:noFill/>
          <a:ln w="19050">
            <a:solidFill>
              <a:srgbClr val="A27E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3" name="Retângulo 6"/>
          <p:cNvSpPr/>
          <p:nvPr/>
        </p:nvSpPr>
        <p:spPr>
          <a:xfrm>
            <a:off x="677486" y="3962132"/>
            <a:ext cx="3418799" cy="427992"/>
          </a:xfrm>
          <a:prstGeom prst="roundRect">
            <a:avLst/>
          </a:prstGeom>
          <a:solidFill>
            <a:srgbClr val="A27E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687106" y="1763650"/>
            <a:ext cx="3418799" cy="441214"/>
          </a:xfrm>
          <a:prstGeom prst="roundRect">
            <a:avLst/>
          </a:prstGeom>
          <a:solidFill>
            <a:srgbClr val="A27E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5" name="CaixaDeTexto 34"/>
          <p:cNvSpPr txBox="1"/>
          <p:nvPr/>
        </p:nvSpPr>
        <p:spPr>
          <a:xfrm>
            <a:off x="731465" y="902447"/>
            <a:ext cx="4759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  <a:latin typeface="Segoe UI Black" panose="020B0A02040204020203" pitchFamily="34" charset="0"/>
                <a:cs typeface="Segoe UI Black" panose="020B0A02040204020203" pitchFamily="34" charset="0"/>
              </a:rPr>
              <a:t>Prospect</a:t>
            </a:r>
          </a:p>
        </p:txBody>
      </p:sp>
      <p:pic>
        <p:nvPicPr>
          <p:cNvPr id="2" name="Imagem 4"/>
          <p:cNvPicPr>
            <a:picLocks noChangeAspect="1"/>
          </p:cNvPicPr>
          <p:nvPr/>
        </p:nvPicPr>
        <p:blipFill rotWithShape="1">
          <a:blip r:embed="rId3" cstate="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53177" t="3241" r="-1335" b="-3241"/>
          <a:stretch>
            <a:fillRect/>
          </a:stretch>
        </p:blipFill>
        <p:spPr>
          <a:xfrm>
            <a:off x="47625" y="886284"/>
            <a:ext cx="553425" cy="1144747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731465" y="1798446"/>
            <a:ext cx="3374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Produto Fixo – TV | BL | Fone</a:t>
            </a:r>
          </a:p>
        </p:txBody>
      </p:sp>
      <p:grpSp>
        <p:nvGrpSpPr>
          <p:cNvPr id="37" name="Agrupar 36"/>
          <p:cNvGrpSpPr/>
          <p:nvPr/>
        </p:nvGrpSpPr>
        <p:grpSpPr>
          <a:xfrm>
            <a:off x="2082318" y="2789314"/>
            <a:ext cx="460081" cy="229124"/>
            <a:chOff x="2647439" y="3395712"/>
            <a:chExt cx="367012" cy="182775"/>
          </a:xfrm>
        </p:grpSpPr>
        <p:sp>
          <p:nvSpPr>
            <p:cNvPr id="11" name="object 20"/>
            <p:cNvSpPr/>
            <p:nvPr/>
          </p:nvSpPr>
          <p:spPr>
            <a:xfrm>
              <a:off x="2647439" y="3395712"/>
              <a:ext cx="197773" cy="182775"/>
            </a:xfrm>
            <a:custGeom>
              <a:avLst/>
              <a:gdLst/>
              <a:ahLst/>
              <a:cxnLst/>
              <a:rect l="l" t="t" r="r" b="b"/>
              <a:pathLst>
                <a:path w="289559" h="391795">
                  <a:moveTo>
                    <a:pt x="96265" y="0"/>
                  </a:moveTo>
                  <a:lnTo>
                    <a:pt x="0" y="96520"/>
                  </a:lnTo>
                  <a:lnTo>
                    <a:pt x="99822" y="196468"/>
                  </a:lnTo>
                  <a:lnTo>
                    <a:pt x="0" y="295148"/>
                  </a:lnTo>
                  <a:lnTo>
                    <a:pt x="96265" y="391667"/>
                  </a:lnTo>
                  <a:lnTo>
                    <a:pt x="194690" y="291718"/>
                  </a:lnTo>
                  <a:lnTo>
                    <a:pt x="289559" y="196468"/>
                  </a:lnTo>
                  <a:lnTo>
                    <a:pt x="201675" y="105537"/>
                  </a:lnTo>
                  <a:lnTo>
                    <a:pt x="194690" y="96520"/>
                  </a:lnTo>
                  <a:lnTo>
                    <a:pt x="96265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74116"/>
              </a:scheme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21"/>
            <p:cNvSpPr/>
            <p:nvPr/>
          </p:nvSpPr>
          <p:spPr>
            <a:xfrm>
              <a:off x="2817546" y="3395712"/>
              <a:ext cx="196905" cy="182775"/>
            </a:xfrm>
            <a:custGeom>
              <a:avLst/>
              <a:gdLst/>
              <a:ahLst/>
              <a:cxnLst/>
              <a:rect l="l" t="t" r="r" b="b"/>
              <a:pathLst>
                <a:path w="288290" h="391795">
                  <a:moveTo>
                    <a:pt x="94615" y="0"/>
                  </a:moveTo>
                  <a:lnTo>
                    <a:pt x="0" y="96520"/>
                  </a:lnTo>
                  <a:lnTo>
                    <a:pt x="98044" y="196468"/>
                  </a:lnTo>
                  <a:lnTo>
                    <a:pt x="0" y="295148"/>
                  </a:lnTo>
                  <a:lnTo>
                    <a:pt x="94615" y="391667"/>
                  </a:lnTo>
                  <a:lnTo>
                    <a:pt x="288035" y="196468"/>
                  </a:lnTo>
                  <a:lnTo>
                    <a:pt x="199644" y="105537"/>
                  </a:lnTo>
                  <a:lnTo>
                    <a:pt x="193421" y="96520"/>
                  </a:lnTo>
                  <a:lnTo>
                    <a:pt x="94615" y="0"/>
                  </a:lnTo>
                  <a:close/>
                </a:path>
              </a:pathLst>
            </a:custGeom>
            <a:solidFill>
              <a:schemeClr val="bg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CaixaDeTexto 14"/>
          <p:cNvSpPr txBox="1"/>
          <p:nvPr/>
        </p:nvSpPr>
        <p:spPr>
          <a:xfrm>
            <a:off x="4847505" y="2461373"/>
            <a:ext cx="2401286" cy="817245"/>
          </a:xfrm>
          <a:prstGeom prst="round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ATENÇÃO!</a:t>
            </a:r>
          </a:p>
          <a:p>
            <a:pPr algn="ctr"/>
            <a:r>
              <a:rPr lang="pt-BR" sz="1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EVIDÊNCIA DA VENDA</a:t>
            </a:r>
          </a:p>
          <a:p>
            <a:pPr algn="ctr"/>
            <a:r>
              <a:rPr lang="pt-BR" sz="1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(Regulamentação Anatel)</a:t>
            </a:r>
          </a:p>
        </p:txBody>
      </p:sp>
      <p:grpSp>
        <p:nvGrpSpPr>
          <p:cNvPr id="44" name="Agrupar 43"/>
          <p:cNvGrpSpPr/>
          <p:nvPr/>
        </p:nvGrpSpPr>
        <p:grpSpPr>
          <a:xfrm>
            <a:off x="784621" y="2325876"/>
            <a:ext cx="1414862" cy="1391156"/>
            <a:chOff x="1127566" y="2940939"/>
            <a:chExt cx="1414862" cy="1391156"/>
          </a:xfrm>
        </p:grpSpPr>
        <p:grpSp>
          <p:nvGrpSpPr>
            <p:cNvPr id="17" name="Gráfico 15" descr="Programador com preenchimento sólido"/>
            <p:cNvGrpSpPr/>
            <p:nvPr/>
          </p:nvGrpSpPr>
          <p:grpSpPr>
            <a:xfrm>
              <a:off x="1475493" y="2940939"/>
              <a:ext cx="715865" cy="841659"/>
              <a:chOff x="2342922" y="2822642"/>
              <a:chExt cx="380866" cy="447793"/>
            </a:xfrm>
            <a:solidFill>
              <a:schemeClr val="bg1"/>
            </a:solidFill>
          </p:grpSpPr>
          <p:sp>
            <p:nvSpPr>
              <p:cNvPr id="18" name="Forma livre 17"/>
              <p:cNvSpPr/>
              <p:nvPr/>
            </p:nvSpPr>
            <p:spPr>
              <a:xfrm>
                <a:off x="2342922" y="2822642"/>
                <a:ext cx="380866" cy="413653"/>
              </a:xfrm>
              <a:custGeom>
                <a:avLst/>
                <a:gdLst>
                  <a:gd name="connsiteX0" fmla="*/ 299808 w 421430"/>
                  <a:gd name="connsiteY0" fmla="*/ 263863 h 457710"/>
                  <a:gd name="connsiteX1" fmla="*/ 371708 w 421430"/>
                  <a:gd name="connsiteY1" fmla="*/ 298004 h 457710"/>
                  <a:gd name="connsiteX2" fmla="*/ 385463 w 421430"/>
                  <a:gd name="connsiteY2" fmla="*/ 324043 h 457710"/>
                  <a:gd name="connsiteX3" fmla="*/ 396717 w 421430"/>
                  <a:gd name="connsiteY3" fmla="*/ 413733 h 457710"/>
                  <a:gd name="connsiteX4" fmla="*/ 391715 w 421430"/>
                  <a:gd name="connsiteY4" fmla="*/ 424149 h 457710"/>
                  <a:gd name="connsiteX5" fmla="*/ 391715 w 421430"/>
                  <a:gd name="connsiteY5" fmla="*/ 424149 h 457710"/>
                  <a:gd name="connsiteX6" fmla="*/ 357954 w 421430"/>
                  <a:gd name="connsiteY6" fmla="*/ 439194 h 457710"/>
                  <a:gd name="connsiteX7" fmla="*/ 357954 w 421430"/>
                  <a:gd name="connsiteY7" fmla="*/ 457711 h 457710"/>
                  <a:gd name="connsiteX8" fmla="*/ 374834 w 421430"/>
                  <a:gd name="connsiteY8" fmla="*/ 457711 h 457710"/>
                  <a:gd name="connsiteX9" fmla="*/ 405470 w 421430"/>
                  <a:gd name="connsiteY9" fmla="*/ 443244 h 457710"/>
                  <a:gd name="connsiteX10" fmla="*/ 405470 w 421430"/>
                  <a:gd name="connsiteY10" fmla="*/ 443244 h 457710"/>
                  <a:gd name="connsiteX11" fmla="*/ 421100 w 421430"/>
                  <a:gd name="connsiteY11" fmla="*/ 410840 h 457710"/>
                  <a:gd name="connsiteX12" fmla="*/ 411097 w 421430"/>
                  <a:gd name="connsiteY12" fmla="*/ 323464 h 457710"/>
                  <a:gd name="connsiteX13" fmla="*/ 387964 w 421430"/>
                  <a:gd name="connsiteY13" fmla="*/ 280644 h 457710"/>
                  <a:gd name="connsiteX14" fmla="*/ 308561 w 421430"/>
                  <a:gd name="connsiteY14" fmla="*/ 242453 h 457710"/>
                  <a:gd name="connsiteX15" fmla="*/ 277926 w 421430"/>
                  <a:gd name="connsiteY15" fmla="*/ 230881 h 457710"/>
                  <a:gd name="connsiteX16" fmla="*/ 274175 w 421430"/>
                  <a:gd name="connsiteY16" fmla="*/ 225673 h 457710"/>
                  <a:gd name="connsiteX17" fmla="*/ 274175 w 421430"/>
                  <a:gd name="connsiteY17" fmla="*/ 211785 h 457710"/>
                  <a:gd name="connsiteX18" fmla="*/ 311688 w 421430"/>
                  <a:gd name="connsiteY18" fmla="*/ 139454 h 457710"/>
                  <a:gd name="connsiteX19" fmla="*/ 311688 w 421430"/>
                  <a:gd name="connsiteY19" fmla="*/ 118623 h 457710"/>
                  <a:gd name="connsiteX20" fmla="*/ 324192 w 421430"/>
                  <a:gd name="connsiteY20" fmla="*/ 122095 h 457710"/>
                  <a:gd name="connsiteX21" fmla="*/ 313563 w 421430"/>
                  <a:gd name="connsiteY21" fmla="*/ 93162 h 457710"/>
                  <a:gd name="connsiteX22" fmla="*/ 310437 w 421430"/>
                  <a:gd name="connsiteY22" fmla="*/ 81011 h 457710"/>
                  <a:gd name="connsiteX23" fmla="*/ 254793 w 421430"/>
                  <a:gd name="connsiteY23" fmla="*/ 10416 h 457710"/>
                  <a:gd name="connsiteX24" fmla="*/ 246665 w 421430"/>
                  <a:gd name="connsiteY24" fmla="*/ 10994 h 457710"/>
                  <a:gd name="connsiteX25" fmla="*/ 241038 w 421430"/>
                  <a:gd name="connsiteY25" fmla="*/ 15045 h 457710"/>
                  <a:gd name="connsiteX26" fmla="*/ 234786 w 421430"/>
                  <a:gd name="connsiteY26" fmla="*/ 6944 h 457710"/>
                  <a:gd name="connsiteX27" fmla="*/ 227283 w 421430"/>
                  <a:gd name="connsiteY27" fmla="*/ 1736 h 457710"/>
                  <a:gd name="connsiteX28" fmla="*/ 210402 w 421430"/>
                  <a:gd name="connsiteY28" fmla="*/ 0 h 457710"/>
                  <a:gd name="connsiteX29" fmla="*/ 110993 w 421430"/>
                  <a:gd name="connsiteY29" fmla="*/ 82747 h 457710"/>
                  <a:gd name="connsiteX30" fmla="*/ 110993 w 421430"/>
                  <a:gd name="connsiteY30" fmla="*/ 86797 h 457710"/>
                  <a:gd name="connsiteX31" fmla="*/ 110993 w 421430"/>
                  <a:gd name="connsiteY31" fmla="*/ 86797 h 457710"/>
                  <a:gd name="connsiteX32" fmla="*/ 110993 w 421430"/>
                  <a:gd name="connsiteY32" fmla="*/ 96634 h 457710"/>
                  <a:gd name="connsiteX33" fmla="*/ 102865 w 421430"/>
                  <a:gd name="connsiteY33" fmla="*/ 133089 h 457710"/>
                  <a:gd name="connsiteX34" fmla="*/ 92236 w 421430"/>
                  <a:gd name="connsiteY34" fmla="*/ 156235 h 457710"/>
                  <a:gd name="connsiteX35" fmla="*/ 112243 w 421430"/>
                  <a:gd name="connsiteY35" fmla="*/ 151027 h 457710"/>
                  <a:gd name="connsiteX36" fmla="*/ 148506 w 421430"/>
                  <a:gd name="connsiteY36" fmla="*/ 210628 h 457710"/>
                  <a:gd name="connsiteX37" fmla="*/ 148506 w 421430"/>
                  <a:gd name="connsiteY37" fmla="*/ 225094 h 457710"/>
                  <a:gd name="connsiteX38" fmla="*/ 144755 w 421430"/>
                  <a:gd name="connsiteY38" fmla="*/ 230302 h 457710"/>
                  <a:gd name="connsiteX39" fmla="*/ 114119 w 421430"/>
                  <a:gd name="connsiteY39" fmla="*/ 241875 h 457710"/>
                  <a:gd name="connsiteX40" fmla="*/ 34717 w 421430"/>
                  <a:gd name="connsiteY40" fmla="*/ 280066 h 457710"/>
                  <a:gd name="connsiteX41" fmla="*/ 10958 w 421430"/>
                  <a:gd name="connsiteY41" fmla="*/ 322886 h 457710"/>
                  <a:gd name="connsiteX42" fmla="*/ 330 w 421430"/>
                  <a:gd name="connsiteY42" fmla="*/ 410840 h 457710"/>
                  <a:gd name="connsiteX43" fmla="*/ 15960 w 421430"/>
                  <a:gd name="connsiteY43" fmla="*/ 443244 h 457710"/>
                  <a:gd name="connsiteX44" fmla="*/ 46596 w 421430"/>
                  <a:gd name="connsiteY44" fmla="*/ 457711 h 457710"/>
                  <a:gd name="connsiteX45" fmla="*/ 64102 w 421430"/>
                  <a:gd name="connsiteY45" fmla="*/ 457711 h 457710"/>
                  <a:gd name="connsiteX46" fmla="*/ 64102 w 421430"/>
                  <a:gd name="connsiteY46" fmla="*/ 439772 h 457710"/>
                  <a:gd name="connsiteX47" fmla="*/ 30340 w 421430"/>
                  <a:gd name="connsiteY47" fmla="*/ 424728 h 457710"/>
                  <a:gd name="connsiteX48" fmla="*/ 25338 w 421430"/>
                  <a:gd name="connsiteY48" fmla="*/ 414312 h 457710"/>
                  <a:gd name="connsiteX49" fmla="*/ 35967 w 421430"/>
                  <a:gd name="connsiteY49" fmla="*/ 325200 h 457710"/>
                  <a:gd name="connsiteX50" fmla="*/ 35967 w 421430"/>
                  <a:gd name="connsiteY50" fmla="*/ 324043 h 457710"/>
                  <a:gd name="connsiteX51" fmla="*/ 50347 w 421430"/>
                  <a:gd name="connsiteY51" fmla="*/ 298004 h 457710"/>
                  <a:gd name="connsiteX52" fmla="*/ 122247 w 421430"/>
                  <a:gd name="connsiteY52" fmla="*/ 263863 h 457710"/>
                  <a:gd name="connsiteX53" fmla="*/ 132250 w 421430"/>
                  <a:gd name="connsiteY53" fmla="*/ 260970 h 457710"/>
                  <a:gd name="connsiteX54" fmla="*/ 211028 w 421430"/>
                  <a:gd name="connsiteY54" fmla="*/ 277751 h 457710"/>
                  <a:gd name="connsiteX55" fmla="*/ 290430 w 421430"/>
                  <a:gd name="connsiteY55" fmla="*/ 260970 h 457710"/>
                  <a:gd name="connsiteX56" fmla="*/ 299808 w 421430"/>
                  <a:gd name="connsiteY56" fmla="*/ 263863 h 457710"/>
                  <a:gd name="connsiteX57" fmla="*/ 136002 w 421430"/>
                  <a:gd name="connsiteY57" fmla="*/ 144083 h 457710"/>
                  <a:gd name="connsiteX58" fmla="*/ 267297 w 421430"/>
                  <a:gd name="connsiteY58" fmla="*/ 75224 h 457710"/>
                  <a:gd name="connsiteX59" fmla="*/ 286054 w 421430"/>
                  <a:gd name="connsiteY59" fmla="*/ 98370 h 457710"/>
                  <a:gd name="connsiteX60" fmla="*/ 286054 w 421430"/>
                  <a:gd name="connsiteY60" fmla="*/ 138876 h 457710"/>
                  <a:gd name="connsiteX61" fmla="*/ 211028 w 421430"/>
                  <a:gd name="connsiteY61" fmla="*/ 208313 h 457710"/>
                  <a:gd name="connsiteX62" fmla="*/ 136002 w 421430"/>
                  <a:gd name="connsiteY62" fmla="*/ 144083 h 457710"/>
                  <a:gd name="connsiteX63" fmla="*/ 161010 w 421430"/>
                  <a:gd name="connsiteY63" fmla="*/ 248240 h 457710"/>
                  <a:gd name="connsiteX64" fmla="*/ 173515 w 421430"/>
                  <a:gd name="connsiteY64" fmla="*/ 225094 h 457710"/>
                  <a:gd name="connsiteX65" fmla="*/ 173515 w 421430"/>
                  <a:gd name="connsiteY65" fmla="*/ 224515 h 457710"/>
                  <a:gd name="connsiteX66" fmla="*/ 248541 w 421430"/>
                  <a:gd name="connsiteY66" fmla="*/ 224515 h 457710"/>
                  <a:gd name="connsiteX67" fmla="*/ 248541 w 421430"/>
                  <a:gd name="connsiteY67" fmla="*/ 225094 h 457710"/>
                  <a:gd name="connsiteX68" fmla="*/ 260420 w 421430"/>
                  <a:gd name="connsiteY68" fmla="*/ 248240 h 457710"/>
                  <a:gd name="connsiteX69" fmla="*/ 210402 w 421430"/>
                  <a:gd name="connsiteY69" fmla="*/ 254605 h 457710"/>
                  <a:gd name="connsiteX70" fmla="*/ 161010 w 421430"/>
                  <a:gd name="connsiteY70" fmla="*/ 248240 h 4577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</a:cxnLst>
                <a:rect l="l" t="t" r="r" b="b"/>
                <a:pathLst>
                  <a:path w="421430" h="457710">
                    <a:moveTo>
                      <a:pt x="299808" y="263863"/>
                    </a:moveTo>
                    <a:cubicBezTo>
                      <a:pt x="326068" y="272543"/>
                      <a:pt x="351076" y="282380"/>
                      <a:pt x="371708" y="298004"/>
                    </a:cubicBezTo>
                    <a:cubicBezTo>
                      <a:pt x="380461" y="304369"/>
                      <a:pt x="385463" y="313627"/>
                      <a:pt x="385463" y="324043"/>
                    </a:cubicBezTo>
                    <a:lnTo>
                      <a:pt x="396717" y="413733"/>
                    </a:lnTo>
                    <a:cubicBezTo>
                      <a:pt x="397342" y="417784"/>
                      <a:pt x="395467" y="421834"/>
                      <a:pt x="391715" y="424149"/>
                    </a:cubicBezTo>
                    <a:lnTo>
                      <a:pt x="391715" y="424149"/>
                    </a:lnTo>
                    <a:cubicBezTo>
                      <a:pt x="381087" y="430514"/>
                      <a:pt x="369833" y="435722"/>
                      <a:pt x="357954" y="439194"/>
                    </a:cubicBezTo>
                    <a:lnTo>
                      <a:pt x="357954" y="457711"/>
                    </a:lnTo>
                    <a:lnTo>
                      <a:pt x="374834" y="457711"/>
                    </a:lnTo>
                    <a:cubicBezTo>
                      <a:pt x="385463" y="453660"/>
                      <a:pt x="396092" y="449031"/>
                      <a:pt x="405470" y="443244"/>
                    </a:cubicBezTo>
                    <a:lnTo>
                      <a:pt x="405470" y="443244"/>
                    </a:lnTo>
                    <a:cubicBezTo>
                      <a:pt x="416724" y="436301"/>
                      <a:pt x="422976" y="423570"/>
                      <a:pt x="421100" y="410840"/>
                    </a:cubicBezTo>
                    <a:lnTo>
                      <a:pt x="411097" y="323464"/>
                    </a:lnTo>
                    <a:cubicBezTo>
                      <a:pt x="410472" y="306683"/>
                      <a:pt x="402344" y="291060"/>
                      <a:pt x="387964" y="280644"/>
                    </a:cubicBezTo>
                    <a:cubicBezTo>
                      <a:pt x="364831" y="262706"/>
                      <a:pt x="337321" y="251712"/>
                      <a:pt x="308561" y="242453"/>
                    </a:cubicBezTo>
                    <a:lnTo>
                      <a:pt x="277926" y="230881"/>
                    </a:lnTo>
                    <a:cubicBezTo>
                      <a:pt x="275425" y="229723"/>
                      <a:pt x="274175" y="227987"/>
                      <a:pt x="274175" y="225673"/>
                    </a:cubicBezTo>
                    <a:lnTo>
                      <a:pt x="274175" y="211785"/>
                    </a:lnTo>
                    <a:cubicBezTo>
                      <a:pt x="297933" y="194426"/>
                      <a:pt x="311688" y="167808"/>
                      <a:pt x="311688" y="139454"/>
                    </a:cubicBezTo>
                    <a:lnTo>
                      <a:pt x="311688" y="118623"/>
                    </a:lnTo>
                    <a:cubicBezTo>
                      <a:pt x="315439" y="120937"/>
                      <a:pt x="319815" y="121516"/>
                      <a:pt x="324192" y="122095"/>
                    </a:cubicBezTo>
                    <a:lnTo>
                      <a:pt x="313563" y="93162"/>
                    </a:lnTo>
                    <a:cubicBezTo>
                      <a:pt x="312313" y="89112"/>
                      <a:pt x="311062" y="85061"/>
                      <a:pt x="310437" y="81011"/>
                    </a:cubicBezTo>
                    <a:cubicBezTo>
                      <a:pt x="305435" y="48028"/>
                      <a:pt x="284178" y="24882"/>
                      <a:pt x="254793" y="10416"/>
                    </a:cubicBezTo>
                    <a:cubicBezTo>
                      <a:pt x="252292" y="9258"/>
                      <a:pt x="249166" y="9258"/>
                      <a:pt x="246665" y="10994"/>
                    </a:cubicBezTo>
                    <a:lnTo>
                      <a:pt x="241038" y="15045"/>
                    </a:lnTo>
                    <a:lnTo>
                      <a:pt x="234786" y="6944"/>
                    </a:lnTo>
                    <a:cubicBezTo>
                      <a:pt x="232910" y="4629"/>
                      <a:pt x="230409" y="2315"/>
                      <a:pt x="227283" y="1736"/>
                    </a:cubicBezTo>
                    <a:cubicBezTo>
                      <a:pt x="221656" y="579"/>
                      <a:pt x="216029" y="0"/>
                      <a:pt x="210402" y="0"/>
                    </a:cubicBezTo>
                    <a:cubicBezTo>
                      <a:pt x="161010" y="0"/>
                      <a:pt x="119746" y="35876"/>
                      <a:pt x="110993" y="82747"/>
                    </a:cubicBezTo>
                    <a:lnTo>
                      <a:pt x="110993" y="86797"/>
                    </a:lnTo>
                    <a:lnTo>
                      <a:pt x="110993" y="86797"/>
                    </a:lnTo>
                    <a:lnTo>
                      <a:pt x="110993" y="96634"/>
                    </a:lnTo>
                    <a:cubicBezTo>
                      <a:pt x="110993" y="109364"/>
                      <a:pt x="108492" y="121516"/>
                      <a:pt x="102865" y="133089"/>
                    </a:cubicBezTo>
                    <a:lnTo>
                      <a:pt x="92236" y="156235"/>
                    </a:lnTo>
                    <a:cubicBezTo>
                      <a:pt x="92236" y="156235"/>
                      <a:pt x="99739" y="154499"/>
                      <a:pt x="112243" y="151027"/>
                    </a:cubicBezTo>
                    <a:cubicBezTo>
                      <a:pt x="115369" y="174752"/>
                      <a:pt x="128499" y="196162"/>
                      <a:pt x="148506" y="210628"/>
                    </a:cubicBezTo>
                    <a:lnTo>
                      <a:pt x="148506" y="225094"/>
                    </a:lnTo>
                    <a:cubicBezTo>
                      <a:pt x="148506" y="227409"/>
                      <a:pt x="147256" y="229723"/>
                      <a:pt x="144755" y="230302"/>
                    </a:cubicBezTo>
                    <a:lnTo>
                      <a:pt x="114119" y="241875"/>
                    </a:lnTo>
                    <a:cubicBezTo>
                      <a:pt x="85359" y="251133"/>
                      <a:pt x="57850" y="262128"/>
                      <a:pt x="34717" y="280066"/>
                    </a:cubicBezTo>
                    <a:cubicBezTo>
                      <a:pt x="20337" y="290481"/>
                      <a:pt x="11584" y="306105"/>
                      <a:pt x="10958" y="322886"/>
                    </a:cubicBezTo>
                    <a:lnTo>
                      <a:pt x="330" y="410840"/>
                    </a:lnTo>
                    <a:cubicBezTo>
                      <a:pt x="-1546" y="423570"/>
                      <a:pt x="4706" y="436301"/>
                      <a:pt x="15960" y="443244"/>
                    </a:cubicBezTo>
                    <a:cubicBezTo>
                      <a:pt x="25338" y="449031"/>
                      <a:pt x="35967" y="453660"/>
                      <a:pt x="46596" y="457711"/>
                    </a:cubicBezTo>
                    <a:lnTo>
                      <a:pt x="64102" y="457711"/>
                    </a:lnTo>
                    <a:lnTo>
                      <a:pt x="64102" y="439772"/>
                    </a:lnTo>
                    <a:cubicBezTo>
                      <a:pt x="52223" y="435722"/>
                      <a:pt x="40969" y="431093"/>
                      <a:pt x="30340" y="424728"/>
                    </a:cubicBezTo>
                    <a:cubicBezTo>
                      <a:pt x="26589" y="422413"/>
                      <a:pt x="24713" y="418362"/>
                      <a:pt x="25338" y="414312"/>
                    </a:cubicBezTo>
                    <a:lnTo>
                      <a:pt x="35967" y="325200"/>
                    </a:lnTo>
                    <a:lnTo>
                      <a:pt x="35967" y="324043"/>
                    </a:lnTo>
                    <a:cubicBezTo>
                      <a:pt x="35967" y="313627"/>
                      <a:pt x="41594" y="304369"/>
                      <a:pt x="50347" y="298004"/>
                    </a:cubicBezTo>
                    <a:cubicBezTo>
                      <a:pt x="70979" y="282380"/>
                      <a:pt x="95988" y="272543"/>
                      <a:pt x="122247" y="263863"/>
                    </a:cubicBezTo>
                    <a:lnTo>
                      <a:pt x="132250" y="260970"/>
                    </a:lnTo>
                    <a:cubicBezTo>
                      <a:pt x="150382" y="271386"/>
                      <a:pt x="179142" y="277751"/>
                      <a:pt x="211028" y="277751"/>
                    </a:cubicBezTo>
                    <a:cubicBezTo>
                      <a:pt x="242914" y="277751"/>
                      <a:pt x="271674" y="271386"/>
                      <a:pt x="290430" y="260970"/>
                    </a:cubicBezTo>
                    <a:lnTo>
                      <a:pt x="299808" y="263863"/>
                    </a:lnTo>
                    <a:close/>
                    <a:moveTo>
                      <a:pt x="136002" y="144083"/>
                    </a:moveTo>
                    <a:cubicBezTo>
                      <a:pt x="178516" y="130774"/>
                      <a:pt x="239788" y="107629"/>
                      <a:pt x="267297" y="75224"/>
                    </a:cubicBezTo>
                    <a:cubicBezTo>
                      <a:pt x="272924" y="83325"/>
                      <a:pt x="279176" y="90848"/>
                      <a:pt x="286054" y="98370"/>
                    </a:cubicBezTo>
                    <a:lnTo>
                      <a:pt x="286054" y="138876"/>
                    </a:lnTo>
                    <a:cubicBezTo>
                      <a:pt x="286054" y="177066"/>
                      <a:pt x="252292" y="208313"/>
                      <a:pt x="211028" y="208313"/>
                    </a:cubicBezTo>
                    <a:cubicBezTo>
                      <a:pt x="171639" y="208313"/>
                      <a:pt x="139128" y="180538"/>
                      <a:pt x="136002" y="144083"/>
                    </a:cubicBezTo>
                    <a:close/>
                    <a:moveTo>
                      <a:pt x="161010" y="248240"/>
                    </a:moveTo>
                    <a:cubicBezTo>
                      <a:pt x="168513" y="243032"/>
                      <a:pt x="173515" y="234352"/>
                      <a:pt x="173515" y="225094"/>
                    </a:cubicBezTo>
                    <a:lnTo>
                      <a:pt x="173515" y="224515"/>
                    </a:lnTo>
                    <a:cubicBezTo>
                      <a:pt x="197273" y="233774"/>
                      <a:pt x="224782" y="233774"/>
                      <a:pt x="248541" y="224515"/>
                    </a:cubicBezTo>
                    <a:lnTo>
                      <a:pt x="248541" y="225094"/>
                    </a:lnTo>
                    <a:cubicBezTo>
                      <a:pt x="248541" y="233774"/>
                      <a:pt x="252917" y="242453"/>
                      <a:pt x="260420" y="248240"/>
                    </a:cubicBezTo>
                    <a:cubicBezTo>
                      <a:pt x="244164" y="252869"/>
                      <a:pt x="227283" y="255184"/>
                      <a:pt x="210402" y="254605"/>
                    </a:cubicBezTo>
                    <a:cubicBezTo>
                      <a:pt x="194147" y="254605"/>
                      <a:pt x="177266" y="252290"/>
                      <a:pt x="161010" y="248240"/>
                    </a:cubicBezTo>
                    <a:close/>
                  </a:path>
                </a:pathLst>
              </a:custGeom>
              <a:grpFill/>
              <a:ln w="62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0" name="Forma livre 19"/>
              <p:cNvSpPr/>
              <p:nvPr/>
            </p:nvSpPr>
            <p:spPr>
              <a:xfrm>
                <a:off x="2372011" y="3107274"/>
                <a:ext cx="329416" cy="163161"/>
              </a:xfrm>
              <a:custGeom>
                <a:avLst/>
                <a:gdLst>
                  <a:gd name="connsiteX0" fmla="*/ 316985 w 364501"/>
                  <a:gd name="connsiteY0" fmla="*/ 14466 h 180538"/>
                  <a:gd name="connsiteX1" fmla="*/ 301354 w 364501"/>
                  <a:gd name="connsiteY1" fmla="*/ 0 h 180538"/>
                  <a:gd name="connsiteX2" fmla="*/ 301354 w 364501"/>
                  <a:gd name="connsiteY2" fmla="*/ 0 h 180538"/>
                  <a:gd name="connsiteX3" fmla="*/ 63147 w 364501"/>
                  <a:gd name="connsiteY3" fmla="*/ 0 h 180538"/>
                  <a:gd name="connsiteX4" fmla="*/ 47516 w 364501"/>
                  <a:gd name="connsiteY4" fmla="*/ 14466 h 180538"/>
                  <a:gd name="connsiteX5" fmla="*/ 47516 w 364501"/>
                  <a:gd name="connsiteY5" fmla="*/ 14466 h 180538"/>
                  <a:gd name="connsiteX6" fmla="*/ 47516 w 364501"/>
                  <a:gd name="connsiteY6" fmla="*/ 158550 h 180538"/>
                  <a:gd name="connsiteX7" fmla="*/ 0 w 364501"/>
                  <a:gd name="connsiteY7" fmla="*/ 158550 h 180538"/>
                  <a:gd name="connsiteX8" fmla="*/ 0 w 364501"/>
                  <a:gd name="connsiteY8" fmla="*/ 166072 h 180538"/>
                  <a:gd name="connsiteX9" fmla="*/ 15630 w 364501"/>
                  <a:gd name="connsiteY9" fmla="*/ 180538 h 180538"/>
                  <a:gd name="connsiteX10" fmla="*/ 348871 w 364501"/>
                  <a:gd name="connsiteY10" fmla="*/ 180538 h 180538"/>
                  <a:gd name="connsiteX11" fmla="*/ 364501 w 364501"/>
                  <a:gd name="connsiteY11" fmla="*/ 166072 h 180538"/>
                  <a:gd name="connsiteX12" fmla="*/ 364501 w 364501"/>
                  <a:gd name="connsiteY12" fmla="*/ 158550 h 180538"/>
                  <a:gd name="connsiteX13" fmla="*/ 316985 w 364501"/>
                  <a:gd name="connsiteY13" fmla="*/ 158550 h 180538"/>
                  <a:gd name="connsiteX14" fmla="*/ 316985 w 364501"/>
                  <a:gd name="connsiteY14" fmla="*/ 14466 h 180538"/>
                  <a:gd name="connsiteX15" fmla="*/ 149427 w 364501"/>
                  <a:gd name="connsiteY15" fmla="*/ 109943 h 180538"/>
                  <a:gd name="connsiteX16" fmla="*/ 140674 w 364501"/>
                  <a:gd name="connsiteY16" fmla="*/ 118044 h 180538"/>
                  <a:gd name="connsiteX17" fmla="*/ 105662 w 364501"/>
                  <a:gd name="connsiteY17" fmla="*/ 85640 h 180538"/>
                  <a:gd name="connsiteX18" fmla="*/ 140674 w 364501"/>
                  <a:gd name="connsiteY18" fmla="*/ 53236 h 180538"/>
                  <a:gd name="connsiteX19" fmla="*/ 149427 w 364501"/>
                  <a:gd name="connsiteY19" fmla="*/ 61337 h 180538"/>
                  <a:gd name="connsiteX20" fmla="*/ 123168 w 364501"/>
                  <a:gd name="connsiteY20" fmla="*/ 85640 h 180538"/>
                  <a:gd name="connsiteX21" fmla="*/ 149427 w 364501"/>
                  <a:gd name="connsiteY21" fmla="*/ 109943 h 180538"/>
                  <a:gd name="connsiteX22" fmla="*/ 173185 w 364501"/>
                  <a:gd name="connsiteY22" fmla="*/ 122095 h 180538"/>
                  <a:gd name="connsiteX23" fmla="*/ 161931 w 364501"/>
                  <a:gd name="connsiteY23" fmla="*/ 117466 h 180538"/>
                  <a:gd name="connsiteX24" fmla="*/ 191316 w 364501"/>
                  <a:gd name="connsiteY24" fmla="*/ 52078 h 180538"/>
                  <a:gd name="connsiteX25" fmla="*/ 202570 w 364501"/>
                  <a:gd name="connsiteY25" fmla="*/ 56707 h 180538"/>
                  <a:gd name="connsiteX26" fmla="*/ 173185 w 364501"/>
                  <a:gd name="connsiteY26" fmla="*/ 122095 h 180538"/>
                  <a:gd name="connsiteX27" fmla="*/ 223202 w 364501"/>
                  <a:gd name="connsiteY27" fmla="*/ 118623 h 180538"/>
                  <a:gd name="connsiteX28" fmla="*/ 214449 w 364501"/>
                  <a:gd name="connsiteY28" fmla="*/ 110522 h 180538"/>
                  <a:gd name="connsiteX29" fmla="*/ 240708 w 364501"/>
                  <a:gd name="connsiteY29" fmla="*/ 86219 h 180538"/>
                  <a:gd name="connsiteX30" fmla="*/ 214449 w 364501"/>
                  <a:gd name="connsiteY30" fmla="*/ 61915 h 180538"/>
                  <a:gd name="connsiteX31" fmla="*/ 223202 w 364501"/>
                  <a:gd name="connsiteY31" fmla="*/ 53814 h 180538"/>
                  <a:gd name="connsiteX32" fmla="*/ 258214 w 364501"/>
                  <a:gd name="connsiteY32" fmla="*/ 86219 h 180538"/>
                  <a:gd name="connsiteX33" fmla="*/ 223202 w 364501"/>
                  <a:gd name="connsiteY33" fmla="*/ 118623 h 180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364501" h="180538">
                    <a:moveTo>
                      <a:pt x="316985" y="14466"/>
                    </a:moveTo>
                    <a:cubicBezTo>
                      <a:pt x="316985" y="6365"/>
                      <a:pt x="310107" y="0"/>
                      <a:pt x="301354" y="0"/>
                    </a:cubicBezTo>
                    <a:lnTo>
                      <a:pt x="301354" y="0"/>
                    </a:lnTo>
                    <a:lnTo>
                      <a:pt x="63147" y="0"/>
                    </a:lnTo>
                    <a:cubicBezTo>
                      <a:pt x="54394" y="0"/>
                      <a:pt x="47516" y="6365"/>
                      <a:pt x="47516" y="14466"/>
                    </a:cubicBezTo>
                    <a:lnTo>
                      <a:pt x="47516" y="14466"/>
                    </a:lnTo>
                    <a:lnTo>
                      <a:pt x="47516" y="158550"/>
                    </a:lnTo>
                    <a:lnTo>
                      <a:pt x="0" y="158550"/>
                    </a:lnTo>
                    <a:lnTo>
                      <a:pt x="0" y="166072"/>
                    </a:lnTo>
                    <a:cubicBezTo>
                      <a:pt x="0" y="174173"/>
                      <a:pt x="6877" y="180538"/>
                      <a:pt x="15630" y="180538"/>
                    </a:cubicBezTo>
                    <a:lnTo>
                      <a:pt x="348871" y="180538"/>
                    </a:lnTo>
                    <a:cubicBezTo>
                      <a:pt x="357624" y="180538"/>
                      <a:pt x="364501" y="174173"/>
                      <a:pt x="364501" y="166072"/>
                    </a:cubicBezTo>
                    <a:lnTo>
                      <a:pt x="364501" y="158550"/>
                    </a:lnTo>
                    <a:lnTo>
                      <a:pt x="316985" y="158550"/>
                    </a:lnTo>
                    <a:lnTo>
                      <a:pt x="316985" y="14466"/>
                    </a:lnTo>
                    <a:close/>
                    <a:moveTo>
                      <a:pt x="149427" y="109943"/>
                    </a:moveTo>
                    <a:lnTo>
                      <a:pt x="140674" y="118044"/>
                    </a:lnTo>
                    <a:lnTo>
                      <a:pt x="105662" y="85640"/>
                    </a:lnTo>
                    <a:lnTo>
                      <a:pt x="140674" y="53236"/>
                    </a:lnTo>
                    <a:lnTo>
                      <a:pt x="149427" y="61337"/>
                    </a:lnTo>
                    <a:lnTo>
                      <a:pt x="123168" y="85640"/>
                    </a:lnTo>
                    <a:lnTo>
                      <a:pt x="149427" y="109943"/>
                    </a:lnTo>
                    <a:close/>
                    <a:moveTo>
                      <a:pt x="173185" y="122095"/>
                    </a:moveTo>
                    <a:lnTo>
                      <a:pt x="161931" y="117466"/>
                    </a:lnTo>
                    <a:lnTo>
                      <a:pt x="191316" y="52078"/>
                    </a:lnTo>
                    <a:lnTo>
                      <a:pt x="202570" y="56707"/>
                    </a:lnTo>
                    <a:lnTo>
                      <a:pt x="173185" y="122095"/>
                    </a:lnTo>
                    <a:close/>
                    <a:moveTo>
                      <a:pt x="223202" y="118623"/>
                    </a:moveTo>
                    <a:lnTo>
                      <a:pt x="214449" y="110522"/>
                    </a:lnTo>
                    <a:lnTo>
                      <a:pt x="240708" y="86219"/>
                    </a:lnTo>
                    <a:lnTo>
                      <a:pt x="214449" y="61915"/>
                    </a:lnTo>
                    <a:lnTo>
                      <a:pt x="223202" y="53814"/>
                    </a:lnTo>
                    <a:lnTo>
                      <a:pt x="258214" y="86219"/>
                    </a:lnTo>
                    <a:lnTo>
                      <a:pt x="223202" y="118623"/>
                    </a:lnTo>
                    <a:close/>
                  </a:path>
                </a:pathLst>
              </a:custGeom>
              <a:grpFill/>
              <a:ln w="62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  <p:sp>
          <p:nvSpPr>
            <p:cNvPr id="36" name="Retângulo 35"/>
            <p:cNvSpPr/>
            <p:nvPr/>
          </p:nvSpPr>
          <p:spPr>
            <a:xfrm>
              <a:off x="1127566" y="3830163"/>
              <a:ext cx="1414862" cy="5019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45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pt-BR" sz="133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" panose="020B0502040204020203" pitchFamily="34" charset="0"/>
                  <a:ea typeface="Tahoma" panose="020B0604030504040204" pitchFamily="34" charset="0"/>
                  <a:cs typeface="Segoe UI" panose="020B0502040204020203" pitchFamily="34" charset="0"/>
                </a:rPr>
                <a:t>SOLAR </a:t>
              </a:r>
              <a:br>
                <a:rPr kumimoji="0" lang="pt-BR" sz="133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" panose="020B0502040204020203" pitchFamily="34" charset="0"/>
                  <a:ea typeface="Tahoma" panose="020B0604030504040204" pitchFamily="34" charset="0"/>
                  <a:cs typeface="Segoe UI" panose="020B0502040204020203" pitchFamily="34" charset="0"/>
                </a:rPr>
              </a:br>
              <a:r>
                <a:rPr kumimoji="0" lang="pt-BR" sz="133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" panose="020B0502040204020203" pitchFamily="34" charset="0"/>
                  <a:ea typeface="Tahoma" panose="020B0604030504040204" pitchFamily="34" charset="0"/>
                  <a:cs typeface="Segoe UI" panose="020B0502040204020203" pitchFamily="34" charset="0"/>
                </a:rPr>
                <a:t>EXECUTIVO</a:t>
              </a:r>
            </a:p>
          </p:txBody>
        </p:sp>
      </p:grpSp>
      <p:grpSp>
        <p:nvGrpSpPr>
          <p:cNvPr id="45" name="Agrupar 44"/>
          <p:cNvGrpSpPr/>
          <p:nvPr/>
        </p:nvGrpSpPr>
        <p:grpSpPr>
          <a:xfrm>
            <a:off x="2376882" y="2440847"/>
            <a:ext cx="1414862" cy="1265831"/>
            <a:chOff x="2990496" y="3066264"/>
            <a:chExt cx="1414862" cy="1265831"/>
          </a:xfrm>
        </p:grpSpPr>
        <p:grpSp>
          <p:nvGrpSpPr>
            <p:cNvPr id="42" name="Agrupar 41"/>
            <p:cNvGrpSpPr/>
            <p:nvPr/>
          </p:nvGrpSpPr>
          <p:grpSpPr>
            <a:xfrm>
              <a:off x="3401103" y="3066264"/>
              <a:ext cx="750953" cy="695898"/>
              <a:chOff x="4615956" y="2659471"/>
              <a:chExt cx="750953" cy="695898"/>
            </a:xfrm>
            <a:solidFill>
              <a:schemeClr val="bg1"/>
            </a:solidFill>
          </p:grpSpPr>
          <p:sp>
            <p:nvSpPr>
              <p:cNvPr id="40" name="Forma livre 39"/>
              <p:cNvSpPr/>
              <p:nvPr/>
            </p:nvSpPr>
            <p:spPr>
              <a:xfrm>
                <a:off x="4615956" y="2659471"/>
                <a:ext cx="750953" cy="695898"/>
              </a:xfrm>
              <a:custGeom>
                <a:avLst/>
                <a:gdLst>
                  <a:gd name="connsiteX0" fmla="*/ 485422 w 593646"/>
                  <a:gd name="connsiteY0" fmla="*/ 380522 h 550124"/>
                  <a:gd name="connsiteX1" fmla="*/ 438906 w 593646"/>
                  <a:gd name="connsiteY1" fmla="*/ 367329 h 550124"/>
                  <a:gd name="connsiteX2" fmla="*/ 405144 w 593646"/>
                  <a:gd name="connsiteY2" fmla="*/ 336777 h 550124"/>
                  <a:gd name="connsiteX3" fmla="*/ 451660 w 593646"/>
                  <a:gd name="connsiteY3" fmla="*/ 210400 h 550124"/>
                  <a:gd name="connsiteX4" fmla="*/ 226582 w 593646"/>
                  <a:gd name="connsiteY4" fmla="*/ 4 h 550124"/>
                  <a:gd name="connsiteX5" fmla="*/ 4 w 593646"/>
                  <a:gd name="connsiteY5" fmla="*/ 208317 h 550124"/>
                  <a:gd name="connsiteX6" fmla="*/ 225082 w 593646"/>
                  <a:gd name="connsiteY6" fmla="*/ 418019 h 550124"/>
                  <a:gd name="connsiteX7" fmla="*/ 363130 w 593646"/>
                  <a:gd name="connsiteY7" fmla="*/ 374967 h 550124"/>
                  <a:gd name="connsiteX8" fmla="*/ 396141 w 593646"/>
                  <a:gd name="connsiteY8" fmla="*/ 405520 h 550124"/>
                  <a:gd name="connsiteX9" fmla="*/ 410396 w 593646"/>
                  <a:gd name="connsiteY9" fmla="*/ 449266 h 550124"/>
                  <a:gd name="connsiteX10" fmla="*/ 504178 w 593646"/>
                  <a:gd name="connsiteY10" fmla="*/ 536063 h 550124"/>
                  <a:gd name="connsiteX11" fmla="*/ 578454 w 593646"/>
                  <a:gd name="connsiteY11" fmla="*/ 536063 h 550124"/>
                  <a:gd name="connsiteX12" fmla="*/ 578454 w 593646"/>
                  <a:gd name="connsiteY12" fmla="*/ 467320 h 550124"/>
                  <a:gd name="connsiteX13" fmla="*/ 485422 w 593646"/>
                  <a:gd name="connsiteY13" fmla="*/ 380522 h 550124"/>
                  <a:gd name="connsiteX14" fmla="*/ 226582 w 593646"/>
                  <a:gd name="connsiteY14" fmla="*/ 376356 h 550124"/>
                  <a:gd name="connsiteX15" fmla="*/ 46520 w 593646"/>
                  <a:gd name="connsiteY15" fmla="*/ 209706 h 550124"/>
                  <a:gd name="connsiteX16" fmla="*/ 226582 w 593646"/>
                  <a:gd name="connsiteY16" fmla="*/ 43055 h 550124"/>
                  <a:gd name="connsiteX17" fmla="*/ 406645 w 593646"/>
                  <a:gd name="connsiteY17" fmla="*/ 209706 h 550124"/>
                  <a:gd name="connsiteX18" fmla="*/ 226582 w 593646"/>
                  <a:gd name="connsiteY18" fmla="*/ 376356 h 550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593646" h="550124">
                    <a:moveTo>
                      <a:pt x="485422" y="380522"/>
                    </a:moveTo>
                    <a:cubicBezTo>
                      <a:pt x="473418" y="369412"/>
                      <a:pt x="455412" y="363857"/>
                      <a:pt x="438906" y="367329"/>
                    </a:cubicBezTo>
                    <a:lnTo>
                      <a:pt x="405144" y="336777"/>
                    </a:lnTo>
                    <a:cubicBezTo>
                      <a:pt x="435155" y="300669"/>
                      <a:pt x="451660" y="256229"/>
                      <a:pt x="451660" y="210400"/>
                    </a:cubicBezTo>
                    <a:cubicBezTo>
                      <a:pt x="452411" y="94439"/>
                      <a:pt x="351126" y="698"/>
                      <a:pt x="226582" y="4"/>
                    </a:cubicBezTo>
                    <a:cubicBezTo>
                      <a:pt x="102039" y="-691"/>
                      <a:pt x="754" y="93050"/>
                      <a:pt x="4" y="208317"/>
                    </a:cubicBezTo>
                    <a:cubicBezTo>
                      <a:pt x="-746" y="323584"/>
                      <a:pt x="100539" y="417324"/>
                      <a:pt x="225082" y="418019"/>
                    </a:cubicBezTo>
                    <a:cubicBezTo>
                      <a:pt x="274599" y="418019"/>
                      <a:pt x="323366" y="402743"/>
                      <a:pt x="363130" y="374967"/>
                    </a:cubicBezTo>
                    <a:lnTo>
                      <a:pt x="396141" y="405520"/>
                    </a:lnTo>
                    <a:cubicBezTo>
                      <a:pt x="393140" y="421491"/>
                      <a:pt x="398392" y="437461"/>
                      <a:pt x="410396" y="449266"/>
                    </a:cubicBezTo>
                    <a:lnTo>
                      <a:pt x="504178" y="536063"/>
                    </a:lnTo>
                    <a:cubicBezTo>
                      <a:pt x="524435" y="554811"/>
                      <a:pt x="558197" y="554811"/>
                      <a:pt x="578454" y="536063"/>
                    </a:cubicBezTo>
                    <a:cubicBezTo>
                      <a:pt x="598711" y="517315"/>
                      <a:pt x="598711" y="486068"/>
                      <a:pt x="578454" y="467320"/>
                    </a:cubicBezTo>
                    <a:lnTo>
                      <a:pt x="485422" y="380522"/>
                    </a:lnTo>
                    <a:close/>
                    <a:moveTo>
                      <a:pt x="226582" y="376356"/>
                    </a:moveTo>
                    <a:cubicBezTo>
                      <a:pt x="126798" y="376356"/>
                      <a:pt x="46520" y="302058"/>
                      <a:pt x="46520" y="209706"/>
                    </a:cubicBezTo>
                    <a:cubicBezTo>
                      <a:pt x="46520" y="117354"/>
                      <a:pt x="126798" y="43055"/>
                      <a:pt x="226582" y="43055"/>
                    </a:cubicBezTo>
                    <a:cubicBezTo>
                      <a:pt x="326367" y="43055"/>
                      <a:pt x="406645" y="117354"/>
                      <a:pt x="406645" y="209706"/>
                    </a:cubicBezTo>
                    <a:cubicBezTo>
                      <a:pt x="406645" y="301364"/>
                      <a:pt x="325617" y="376356"/>
                      <a:pt x="226582" y="376356"/>
                    </a:cubicBezTo>
                    <a:close/>
                  </a:path>
                </a:pathLst>
              </a:custGeom>
              <a:grpFill/>
              <a:ln w="74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41" name="Forma livre 40"/>
              <p:cNvSpPr/>
              <p:nvPr/>
            </p:nvSpPr>
            <p:spPr>
              <a:xfrm>
                <a:off x="4692808" y="2792356"/>
                <a:ext cx="409046" cy="277903"/>
              </a:xfrm>
              <a:custGeom>
                <a:avLst/>
                <a:gdLst>
                  <a:gd name="connsiteX0" fmla="*/ 322612 w 323361"/>
                  <a:gd name="connsiteY0" fmla="*/ 96090 h 219689"/>
                  <a:gd name="connsiteX1" fmla="*/ 279847 w 323361"/>
                  <a:gd name="connsiteY1" fmla="*/ 96090 h 219689"/>
                  <a:gd name="connsiteX2" fmla="*/ 270093 w 323361"/>
                  <a:gd name="connsiteY2" fmla="*/ 101645 h 219689"/>
                  <a:gd name="connsiteX3" fmla="*/ 241584 w 323361"/>
                  <a:gd name="connsiteY3" fmla="*/ 130115 h 219689"/>
                  <a:gd name="connsiteX4" fmla="*/ 217575 w 323361"/>
                  <a:gd name="connsiteY4" fmla="*/ 53039 h 219689"/>
                  <a:gd name="connsiteX5" fmla="*/ 201070 w 323361"/>
                  <a:gd name="connsiteY5" fmla="*/ 44706 h 219689"/>
                  <a:gd name="connsiteX6" fmla="*/ 192066 w 323361"/>
                  <a:gd name="connsiteY6" fmla="*/ 52344 h 219689"/>
                  <a:gd name="connsiteX7" fmla="*/ 147051 w 323361"/>
                  <a:gd name="connsiteY7" fmla="*/ 162750 h 219689"/>
                  <a:gd name="connsiteX8" fmla="*/ 116290 w 323361"/>
                  <a:gd name="connsiteY8" fmla="*/ 9987 h 219689"/>
                  <a:gd name="connsiteX9" fmla="*/ 101285 w 323361"/>
                  <a:gd name="connsiteY9" fmla="*/ 266 h 219689"/>
                  <a:gd name="connsiteX10" fmla="*/ 90781 w 323361"/>
                  <a:gd name="connsiteY10" fmla="*/ 8599 h 219689"/>
                  <a:gd name="connsiteX11" fmla="*/ 58520 w 323361"/>
                  <a:gd name="connsiteY11" fmla="*/ 96090 h 219689"/>
                  <a:gd name="connsiteX12" fmla="*/ 0 w 323361"/>
                  <a:gd name="connsiteY12" fmla="*/ 96090 h 219689"/>
                  <a:gd name="connsiteX13" fmla="*/ 0 w 323361"/>
                  <a:gd name="connsiteY13" fmla="*/ 123865 h 219689"/>
                  <a:gd name="connsiteX14" fmla="*/ 68274 w 323361"/>
                  <a:gd name="connsiteY14" fmla="*/ 123865 h 219689"/>
                  <a:gd name="connsiteX15" fmla="*/ 81028 w 323361"/>
                  <a:gd name="connsiteY15" fmla="*/ 113450 h 219689"/>
                  <a:gd name="connsiteX16" fmla="*/ 99784 w 323361"/>
                  <a:gd name="connsiteY16" fmla="*/ 60677 h 219689"/>
                  <a:gd name="connsiteX17" fmla="*/ 129795 w 323361"/>
                  <a:gd name="connsiteY17" fmla="*/ 209968 h 219689"/>
                  <a:gd name="connsiteX18" fmla="*/ 141799 w 323361"/>
                  <a:gd name="connsiteY18" fmla="*/ 219689 h 219689"/>
                  <a:gd name="connsiteX19" fmla="*/ 143300 w 323361"/>
                  <a:gd name="connsiteY19" fmla="*/ 219689 h 219689"/>
                  <a:gd name="connsiteX20" fmla="*/ 156054 w 323361"/>
                  <a:gd name="connsiteY20" fmla="*/ 212051 h 219689"/>
                  <a:gd name="connsiteX21" fmla="*/ 204071 w 323361"/>
                  <a:gd name="connsiteY21" fmla="*/ 95396 h 219689"/>
                  <a:gd name="connsiteX22" fmla="*/ 223577 w 323361"/>
                  <a:gd name="connsiteY22" fmla="*/ 157890 h 219689"/>
                  <a:gd name="connsiteX23" fmla="*/ 240083 w 323361"/>
                  <a:gd name="connsiteY23" fmla="*/ 166222 h 219689"/>
                  <a:gd name="connsiteX24" fmla="*/ 246085 w 323361"/>
                  <a:gd name="connsiteY24" fmla="*/ 162750 h 219689"/>
                  <a:gd name="connsiteX25" fmla="*/ 286599 w 323361"/>
                  <a:gd name="connsiteY25" fmla="*/ 123865 h 219689"/>
                  <a:gd name="connsiteX26" fmla="*/ 323362 w 323361"/>
                  <a:gd name="connsiteY26" fmla="*/ 123865 h 219689"/>
                  <a:gd name="connsiteX27" fmla="*/ 323362 w 323361"/>
                  <a:gd name="connsiteY27" fmla="*/ 96090 h 2196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23361" h="219689">
                    <a:moveTo>
                      <a:pt x="322612" y="96090"/>
                    </a:moveTo>
                    <a:lnTo>
                      <a:pt x="279847" y="96090"/>
                    </a:lnTo>
                    <a:cubicBezTo>
                      <a:pt x="276095" y="96784"/>
                      <a:pt x="272344" y="98868"/>
                      <a:pt x="270093" y="101645"/>
                    </a:cubicBezTo>
                    <a:lnTo>
                      <a:pt x="241584" y="130115"/>
                    </a:lnTo>
                    <a:lnTo>
                      <a:pt x="217575" y="53039"/>
                    </a:lnTo>
                    <a:cubicBezTo>
                      <a:pt x="215324" y="46789"/>
                      <a:pt x="207822" y="42623"/>
                      <a:pt x="201070" y="44706"/>
                    </a:cubicBezTo>
                    <a:cubicBezTo>
                      <a:pt x="197318" y="46095"/>
                      <a:pt x="193567" y="48178"/>
                      <a:pt x="192066" y="52344"/>
                    </a:cubicBezTo>
                    <a:lnTo>
                      <a:pt x="147051" y="162750"/>
                    </a:lnTo>
                    <a:lnTo>
                      <a:pt x="116290" y="9987"/>
                    </a:lnTo>
                    <a:cubicBezTo>
                      <a:pt x="114790" y="3044"/>
                      <a:pt x="108037" y="-1123"/>
                      <a:pt x="101285" y="266"/>
                    </a:cubicBezTo>
                    <a:cubicBezTo>
                      <a:pt x="96783" y="960"/>
                      <a:pt x="93032" y="4432"/>
                      <a:pt x="90781" y="8599"/>
                    </a:cubicBezTo>
                    <a:lnTo>
                      <a:pt x="58520" y="96090"/>
                    </a:lnTo>
                    <a:lnTo>
                      <a:pt x="0" y="96090"/>
                    </a:lnTo>
                    <a:lnTo>
                      <a:pt x="0" y="123865"/>
                    </a:lnTo>
                    <a:lnTo>
                      <a:pt x="68274" y="123865"/>
                    </a:lnTo>
                    <a:cubicBezTo>
                      <a:pt x="74276" y="123171"/>
                      <a:pt x="79528" y="119005"/>
                      <a:pt x="81028" y="113450"/>
                    </a:cubicBezTo>
                    <a:lnTo>
                      <a:pt x="99784" y="60677"/>
                    </a:lnTo>
                    <a:lnTo>
                      <a:pt x="129795" y="209968"/>
                    </a:lnTo>
                    <a:cubicBezTo>
                      <a:pt x="130545" y="215523"/>
                      <a:pt x="135797" y="219689"/>
                      <a:pt x="141799" y="219689"/>
                    </a:cubicBezTo>
                    <a:lnTo>
                      <a:pt x="143300" y="219689"/>
                    </a:lnTo>
                    <a:cubicBezTo>
                      <a:pt x="148551" y="219689"/>
                      <a:pt x="153803" y="216912"/>
                      <a:pt x="156054" y="212051"/>
                    </a:cubicBezTo>
                    <a:lnTo>
                      <a:pt x="204071" y="95396"/>
                    </a:lnTo>
                    <a:lnTo>
                      <a:pt x="223577" y="157890"/>
                    </a:lnTo>
                    <a:cubicBezTo>
                      <a:pt x="225828" y="164139"/>
                      <a:pt x="232580" y="168305"/>
                      <a:pt x="240083" y="166222"/>
                    </a:cubicBezTo>
                    <a:cubicBezTo>
                      <a:pt x="242334" y="165528"/>
                      <a:pt x="244585" y="164139"/>
                      <a:pt x="246085" y="162750"/>
                    </a:cubicBezTo>
                    <a:lnTo>
                      <a:pt x="286599" y="123865"/>
                    </a:lnTo>
                    <a:lnTo>
                      <a:pt x="323362" y="123865"/>
                    </a:lnTo>
                    <a:lnTo>
                      <a:pt x="323362" y="96090"/>
                    </a:lnTo>
                    <a:close/>
                  </a:path>
                </a:pathLst>
              </a:custGeom>
              <a:grpFill/>
              <a:ln w="74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  <p:sp>
          <p:nvSpPr>
            <p:cNvPr id="38" name="Retângulo 37"/>
            <p:cNvSpPr/>
            <p:nvPr/>
          </p:nvSpPr>
          <p:spPr>
            <a:xfrm>
              <a:off x="2990496" y="3830163"/>
              <a:ext cx="1414862" cy="5019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45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pt-BR" sz="133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" panose="020B0502040204020203" pitchFamily="34" charset="0"/>
                  <a:ea typeface="Tahoma" panose="020B0604030504040204" pitchFamily="34" charset="0"/>
                  <a:cs typeface="Segoe UI" panose="020B0502040204020203" pitchFamily="34" charset="0"/>
                </a:rPr>
                <a:t>BIOMETRIA </a:t>
              </a:r>
              <a:br>
                <a:rPr kumimoji="0" lang="pt-BR" sz="133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" panose="020B0502040204020203" pitchFamily="34" charset="0"/>
                  <a:ea typeface="Tahoma" panose="020B0604030504040204" pitchFamily="34" charset="0"/>
                  <a:cs typeface="Segoe UI" panose="020B0502040204020203" pitchFamily="34" charset="0"/>
                </a:rPr>
              </a:br>
              <a:r>
                <a:rPr kumimoji="0" lang="pt-BR" sz="133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" panose="020B0502040204020203" pitchFamily="34" charset="0"/>
                  <a:ea typeface="Tahoma" panose="020B0604030504040204" pitchFamily="34" charset="0"/>
                  <a:cs typeface="Segoe UI" panose="020B0502040204020203" pitchFamily="34" charset="0"/>
                </a:rPr>
                <a:t>EXECUTIVO</a:t>
              </a:r>
            </a:p>
          </p:txBody>
        </p:sp>
      </p:grpSp>
      <p:cxnSp>
        <p:nvCxnSpPr>
          <p:cNvPr id="46" name="Conector: Angulado 41"/>
          <p:cNvCxnSpPr>
            <a:cxnSpLocks/>
            <a:stCxn id="120" idx="3"/>
            <a:endCxn id="15" idx="1"/>
          </p:cNvCxnSpPr>
          <p:nvPr/>
        </p:nvCxnSpPr>
        <p:spPr>
          <a:xfrm>
            <a:off x="4096285" y="2865865"/>
            <a:ext cx="751220" cy="4131"/>
          </a:xfrm>
          <a:prstGeom prst="bentConnector3">
            <a:avLst>
              <a:gd name="adj1" fmla="val 50000"/>
            </a:avLst>
          </a:prstGeom>
          <a:ln w="38100">
            <a:solidFill>
              <a:schemeClr val="bg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CaixaDeTexto 65"/>
          <p:cNvSpPr txBox="1"/>
          <p:nvPr/>
        </p:nvSpPr>
        <p:spPr>
          <a:xfrm>
            <a:off x="731465" y="4005064"/>
            <a:ext cx="4759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Multi – Residencial + Móvel</a:t>
            </a:r>
          </a:p>
        </p:txBody>
      </p:sp>
      <p:grpSp>
        <p:nvGrpSpPr>
          <p:cNvPr id="123" name="Agrupar 122"/>
          <p:cNvGrpSpPr/>
          <p:nvPr/>
        </p:nvGrpSpPr>
        <p:grpSpPr>
          <a:xfrm>
            <a:off x="2639616" y="4630951"/>
            <a:ext cx="1628775" cy="1174313"/>
            <a:chOff x="2500976" y="5099790"/>
            <a:chExt cx="1628775" cy="1174313"/>
          </a:xfrm>
        </p:grpSpPr>
        <p:grpSp>
          <p:nvGrpSpPr>
            <p:cNvPr id="118" name="Agrupar 117"/>
            <p:cNvGrpSpPr/>
            <p:nvPr/>
          </p:nvGrpSpPr>
          <p:grpSpPr>
            <a:xfrm>
              <a:off x="2851902" y="5099790"/>
              <a:ext cx="974591" cy="549042"/>
              <a:chOff x="2970244" y="5259982"/>
              <a:chExt cx="690238" cy="388850"/>
            </a:xfrm>
          </p:grpSpPr>
          <p:sp>
            <p:nvSpPr>
              <p:cNvPr id="108" name="Forma livre 107"/>
              <p:cNvSpPr/>
              <p:nvPr/>
            </p:nvSpPr>
            <p:spPr>
              <a:xfrm>
                <a:off x="3060275" y="5259982"/>
                <a:ext cx="510176" cy="319413"/>
              </a:xfrm>
              <a:custGeom>
                <a:avLst/>
                <a:gdLst>
                  <a:gd name="connsiteX0" fmla="*/ 465161 w 510176"/>
                  <a:gd name="connsiteY0" fmla="*/ 277751 h 319413"/>
                  <a:gd name="connsiteX1" fmla="*/ 45016 w 510176"/>
                  <a:gd name="connsiteY1" fmla="*/ 277751 h 319413"/>
                  <a:gd name="connsiteX2" fmla="*/ 45016 w 510176"/>
                  <a:gd name="connsiteY2" fmla="*/ 41663 h 319413"/>
                  <a:gd name="connsiteX3" fmla="*/ 465161 w 510176"/>
                  <a:gd name="connsiteY3" fmla="*/ 41663 h 319413"/>
                  <a:gd name="connsiteX4" fmla="*/ 465161 w 510176"/>
                  <a:gd name="connsiteY4" fmla="*/ 277751 h 319413"/>
                  <a:gd name="connsiteX5" fmla="*/ 510176 w 510176"/>
                  <a:gd name="connsiteY5" fmla="*/ 27775 h 319413"/>
                  <a:gd name="connsiteX6" fmla="*/ 480166 w 510176"/>
                  <a:gd name="connsiteY6" fmla="*/ 0 h 319413"/>
                  <a:gd name="connsiteX7" fmla="*/ 30010 w 510176"/>
                  <a:gd name="connsiteY7" fmla="*/ 0 h 319413"/>
                  <a:gd name="connsiteX8" fmla="*/ 0 w 510176"/>
                  <a:gd name="connsiteY8" fmla="*/ 27775 h 319413"/>
                  <a:gd name="connsiteX9" fmla="*/ 0 w 510176"/>
                  <a:gd name="connsiteY9" fmla="*/ 319413 h 319413"/>
                  <a:gd name="connsiteX10" fmla="*/ 510176 w 510176"/>
                  <a:gd name="connsiteY10" fmla="*/ 319413 h 319413"/>
                  <a:gd name="connsiteX11" fmla="*/ 510176 w 510176"/>
                  <a:gd name="connsiteY11" fmla="*/ 27775 h 3194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10176" h="319413">
                    <a:moveTo>
                      <a:pt x="465161" y="277751"/>
                    </a:moveTo>
                    <a:lnTo>
                      <a:pt x="45016" y="277751"/>
                    </a:lnTo>
                    <a:lnTo>
                      <a:pt x="45016" y="41663"/>
                    </a:lnTo>
                    <a:lnTo>
                      <a:pt x="465161" y="41663"/>
                    </a:lnTo>
                    <a:lnTo>
                      <a:pt x="465161" y="277751"/>
                    </a:lnTo>
                    <a:close/>
                    <a:moveTo>
                      <a:pt x="510176" y="27775"/>
                    </a:moveTo>
                    <a:cubicBezTo>
                      <a:pt x="510176" y="12499"/>
                      <a:pt x="496672" y="0"/>
                      <a:pt x="480166" y="0"/>
                    </a:cubicBezTo>
                    <a:lnTo>
                      <a:pt x="30010" y="0"/>
                    </a:lnTo>
                    <a:cubicBezTo>
                      <a:pt x="13505" y="0"/>
                      <a:pt x="0" y="12499"/>
                      <a:pt x="0" y="27775"/>
                    </a:cubicBezTo>
                    <a:lnTo>
                      <a:pt x="0" y="319413"/>
                    </a:lnTo>
                    <a:lnTo>
                      <a:pt x="510176" y="319413"/>
                    </a:lnTo>
                    <a:lnTo>
                      <a:pt x="510176" y="27775"/>
                    </a:lnTo>
                    <a:close/>
                  </a:path>
                </a:pathLst>
              </a:custGeom>
              <a:solidFill>
                <a:schemeClr val="bg1"/>
              </a:solidFill>
              <a:ln w="74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09" name="Forma livre 108"/>
              <p:cNvSpPr/>
              <p:nvPr/>
            </p:nvSpPr>
            <p:spPr>
              <a:xfrm>
                <a:off x="2970244" y="5607170"/>
                <a:ext cx="690238" cy="41662"/>
              </a:xfrm>
              <a:custGeom>
                <a:avLst/>
                <a:gdLst>
                  <a:gd name="connsiteX0" fmla="*/ 390135 w 690238"/>
                  <a:gd name="connsiteY0" fmla="*/ 0 h 41662"/>
                  <a:gd name="connsiteX1" fmla="*/ 390135 w 690238"/>
                  <a:gd name="connsiteY1" fmla="*/ 6944 h 41662"/>
                  <a:gd name="connsiteX2" fmla="*/ 382632 w 690238"/>
                  <a:gd name="connsiteY2" fmla="*/ 13888 h 41662"/>
                  <a:gd name="connsiteX3" fmla="*/ 307606 w 690238"/>
                  <a:gd name="connsiteY3" fmla="*/ 13888 h 41662"/>
                  <a:gd name="connsiteX4" fmla="*/ 300104 w 690238"/>
                  <a:gd name="connsiteY4" fmla="*/ 6944 h 41662"/>
                  <a:gd name="connsiteX5" fmla="*/ 300104 w 690238"/>
                  <a:gd name="connsiteY5" fmla="*/ 0 h 41662"/>
                  <a:gd name="connsiteX6" fmla="*/ 0 w 690238"/>
                  <a:gd name="connsiteY6" fmla="*/ 0 h 41662"/>
                  <a:gd name="connsiteX7" fmla="*/ 0 w 690238"/>
                  <a:gd name="connsiteY7" fmla="*/ 13888 h 41662"/>
                  <a:gd name="connsiteX8" fmla="*/ 30010 w 690238"/>
                  <a:gd name="connsiteY8" fmla="*/ 41663 h 41662"/>
                  <a:gd name="connsiteX9" fmla="*/ 660228 w 690238"/>
                  <a:gd name="connsiteY9" fmla="*/ 41663 h 41662"/>
                  <a:gd name="connsiteX10" fmla="*/ 690239 w 690238"/>
                  <a:gd name="connsiteY10" fmla="*/ 13888 h 41662"/>
                  <a:gd name="connsiteX11" fmla="*/ 690239 w 690238"/>
                  <a:gd name="connsiteY11" fmla="*/ 0 h 41662"/>
                  <a:gd name="connsiteX12" fmla="*/ 390135 w 690238"/>
                  <a:gd name="connsiteY12" fmla="*/ 0 h 41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90238" h="41662">
                    <a:moveTo>
                      <a:pt x="390135" y="0"/>
                    </a:moveTo>
                    <a:lnTo>
                      <a:pt x="390135" y="6944"/>
                    </a:lnTo>
                    <a:cubicBezTo>
                      <a:pt x="390135" y="11110"/>
                      <a:pt x="387134" y="13888"/>
                      <a:pt x="382632" y="13888"/>
                    </a:cubicBezTo>
                    <a:lnTo>
                      <a:pt x="307606" y="13888"/>
                    </a:lnTo>
                    <a:cubicBezTo>
                      <a:pt x="303105" y="13888"/>
                      <a:pt x="300104" y="11110"/>
                      <a:pt x="300104" y="6944"/>
                    </a:cubicBezTo>
                    <a:lnTo>
                      <a:pt x="300104" y="0"/>
                    </a:lnTo>
                    <a:lnTo>
                      <a:pt x="0" y="0"/>
                    </a:lnTo>
                    <a:lnTo>
                      <a:pt x="0" y="13888"/>
                    </a:lnTo>
                    <a:cubicBezTo>
                      <a:pt x="0" y="29164"/>
                      <a:pt x="13505" y="41663"/>
                      <a:pt x="30010" y="41663"/>
                    </a:cubicBezTo>
                    <a:lnTo>
                      <a:pt x="660228" y="41663"/>
                    </a:lnTo>
                    <a:cubicBezTo>
                      <a:pt x="676734" y="41663"/>
                      <a:pt x="690239" y="29164"/>
                      <a:pt x="690239" y="13888"/>
                    </a:cubicBezTo>
                    <a:lnTo>
                      <a:pt x="690239" y="0"/>
                    </a:lnTo>
                    <a:lnTo>
                      <a:pt x="390135" y="0"/>
                    </a:lnTo>
                    <a:close/>
                  </a:path>
                </a:pathLst>
              </a:custGeom>
              <a:solidFill>
                <a:schemeClr val="bg1"/>
              </a:solidFill>
              <a:ln w="74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  <p:sp>
          <p:nvSpPr>
            <p:cNvPr id="71" name="object 4"/>
            <p:cNvSpPr txBox="1"/>
            <p:nvPr/>
          </p:nvSpPr>
          <p:spPr>
            <a:xfrm>
              <a:off x="2500976" y="5817568"/>
              <a:ext cx="1628775" cy="456535"/>
            </a:xfrm>
            <a:prstGeom prst="rect">
              <a:avLst/>
            </a:prstGeom>
          </p:spPr>
          <p:txBody>
            <a:bodyPr vert="horz" wrap="square" lIns="0" tIns="45720" rIns="0" bIns="0" rtlCol="0" anchor="t">
              <a:spAutoFit/>
            </a:bodyPr>
            <a:lstStyle/>
            <a:p>
              <a:pPr marL="12700" marR="5080" algn="ctr">
                <a:lnSpc>
                  <a:spcPts val="1430"/>
                </a:lnSpc>
                <a:spcBef>
                  <a:spcPts val="360"/>
                </a:spcBef>
              </a:pPr>
              <a:r>
                <a:rPr lang="pt-BR" sz="1400" b="1" spc="-9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CONEXÃO</a:t>
              </a:r>
            </a:p>
            <a:p>
              <a:pPr marL="12700" marR="5080" algn="ctr">
                <a:lnSpc>
                  <a:spcPts val="1430"/>
                </a:lnSpc>
                <a:spcBef>
                  <a:spcPts val="360"/>
                </a:spcBef>
              </a:pPr>
              <a:r>
                <a:rPr lang="pt-BR" sz="1400" b="1" spc="-1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EXECUTIVO</a:t>
              </a:r>
              <a:endParaRPr lang="pt-BR" sz="1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pic>
        <p:nvPicPr>
          <p:cNvPr id="74" name="Gráfico 73" descr="Adicionar com preenchimento sólido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312024" y="4862412"/>
            <a:ext cx="387795" cy="387795"/>
          </a:xfrm>
          <a:prstGeom prst="rect">
            <a:avLst/>
          </a:prstGeom>
        </p:spPr>
      </p:pic>
      <p:pic>
        <p:nvPicPr>
          <p:cNvPr id="76" name="Gráfico 75" descr="Adicionar com preenchimento sólido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760296" y="4800662"/>
            <a:ext cx="387795" cy="387795"/>
          </a:xfrm>
          <a:prstGeom prst="rect">
            <a:avLst/>
          </a:prstGeom>
        </p:spPr>
      </p:pic>
      <p:grpSp>
        <p:nvGrpSpPr>
          <p:cNvPr id="124" name="Agrupar 123"/>
          <p:cNvGrpSpPr/>
          <p:nvPr/>
        </p:nvGrpSpPr>
        <p:grpSpPr>
          <a:xfrm>
            <a:off x="6600056" y="4509120"/>
            <a:ext cx="2136316" cy="1306203"/>
            <a:chOff x="6850937" y="5031924"/>
            <a:chExt cx="2136316" cy="1306203"/>
          </a:xfrm>
        </p:grpSpPr>
        <p:grpSp>
          <p:nvGrpSpPr>
            <p:cNvPr id="119" name="Agrupar 118"/>
            <p:cNvGrpSpPr/>
            <p:nvPr/>
          </p:nvGrpSpPr>
          <p:grpSpPr>
            <a:xfrm>
              <a:off x="7601325" y="5031924"/>
              <a:ext cx="718172" cy="738123"/>
              <a:chOff x="7627109" y="5231719"/>
              <a:chExt cx="566964" cy="582714"/>
            </a:xfrm>
          </p:grpSpPr>
          <p:sp>
            <p:nvSpPr>
              <p:cNvPr id="100" name="Forma livre 99"/>
              <p:cNvSpPr/>
              <p:nvPr/>
            </p:nvSpPr>
            <p:spPr>
              <a:xfrm>
                <a:off x="7886967" y="5694590"/>
                <a:ext cx="47247" cy="62996"/>
              </a:xfrm>
              <a:custGeom>
                <a:avLst/>
                <a:gdLst>
                  <a:gd name="connsiteX0" fmla="*/ 0 w 47247"/>
                  <a:gd name="connsiteY0" fmla="*/ 0 h 62996"/>
                  <a:gd name="connsiteX1" fmla="*/ 47247 w 47247"/>
                  <a:gd name="connsiteY1" fmla="*/ 0 h 62996"/>
                  <a:gd name="connsiteX2" fmla="*/ 47247 w 47247"/>
                  <a:gd name="connsiteY2" fmla="*/ 62996 h 62996"/>
                  <a:gd name="connsiteX3" fmla="*/ 0 w 47247"/>
                  <a:gd name="connsiteY3" fmla="*/ 62996 h 62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247" h="62996">
                    <a:moveTo>
                      <a:pt x="0" y="0"/>
                    </a:moveTo>
                    <a:lnTo>
                      <a:pt x="47247" y="0"/>
                    </a:lnTo>
                    <a:lnTo>
                      <a:pt x="47247" y="62996"/>
                    </a:lnTo>
                    <a:lnTo>
                      <a:pt x="0" y="62996"/>
                    </a:lnTo>
                    <a:close/>
                  </a:path>
                </a:pathLst>
              </a:custGeom>
              <a:solidFill>
                <a:schemeClr val="bg1"/>
              </a:solidFill>
              <a:ln w="7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01" name="Forma livre 100"/>
              <p:cNvSpPr/>
              <p:nvPr/>
            </p:nvSpPr>
            <p:spPr>
              <a:xfrm>
                <a:off x="7886967" y="5767186"/>
                <a:ext cx="47247" cy="47247"/>
              </a:xfrm>
              <a:custGeom>
                <a:avLst/>
                <a:gdLst>
                  <a:gd name="connsiteX0" fmla="*/ 0 w 47247"/>
                  <a:gd name="connsiteY0" fmla="*/ 0 h 47247"/>
                  <a:gd name="connsiteX1" fmla="*/ 47247 w 47247"/>
                  <a:gd name="connsiteY1" fmla="*/ 0 h 47247"/>
                  <a:gd name="connsiteX2" fmla="*/ 47247 w 47247"/>
                  <a:gd name="connsiteY2" fmla="*/ 47247 h 47247"/>
                  <a:gd name="connsiteX3" fmla="*/ 0 w 47247"/>
                  <a:gd name="connsiteY3" fmla="*/ 47247 h 47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247" h="47247">
                    <a:moveTo>
                      <a:pt x="0" y="0"/>
                    </a:moveTo>
                    <a:lnTo>
                      <a:pt x="47247" y="0"/>
                    </a:lnTo>
                    <a:lnTo>
                      <a:pt x="47247" y="47247"/>
                    </a:lnTo>
                    <a:lnTo>
                      <a:pt x="0" y="47247"/>
                    </a:lnTo>
                    <a:close/>
                  </a:path>
                </a:pathLst>
              </a:custGeom>
              <a:solidFill>
                <a:schemeClr val="bg1"/>
              </a:solidFill>
              <a:ln w="7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02" name="Forma livre 101"/>
              <p:cNvSpPr/>
              <p:nvPr/>
            </p:nvSpPr>
            <p:spPr>
              <a:xfrm>
                <a:off x="7965713" y="5767186"/>
                <a:ext cx="228360" cy="47247"/>
              </a:xfrm>
              <a:custGeom>
                <a:avLst/>
                <a:gdLst>
                  <a:gd name="connsiteX0" fmla="*/ 0 w 228360"/>
                  <a:gd name="connsiteY0" fmla="*/ 0 h 47247"/>
                  <a:gd name="connsiteX1" fmla="*/ 228361 w 228360"/>
                  <a:gd name="connsiteY1" fmla="*/ 0 h 47247"/>
                  <a:gd name="connsiteX2" fmla="*/ 228361 w 228360"/>
                  <a:gd name="connsiteY2" fmla="*/ 47247 h 47247"/>
                  <a:gd name="connsiteX3" fmla="*/ 0 w 228360"/>
                  <a:gd name="connsiteY3" fmla="*/ 47247 h 47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8360" h="47247">
                    <a:moveTo>
                      <a:pt x="0" y="0"/>
                    </a:moveTo>
                    <a:lnTo>
                      <a:pt x="228361" y="0"/>
                    </a:lnTo>
                    <a:lnTo>
                      <a:pt x="228361" y="47247"/>
                    </a:lnTo>
                    <a:lnTo>
                      <a:pt x="0" y="47247"/>
                    </a:lnTo>
                    <a:close/>
                  </a:path>
                </a:pathLst>
              </a:custGeom>
              <a:solidFill>
                <a:schemeClr val="bg1"/>
              </a:solidFill>
              <a:ln w="7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03" name="Forma livre 102"/>
              <p:cNvSpPr/>
              <p:nvPr/>
            </p:nvSpPr>
            <p:spPr>
              <a:xfrm>
                <a:off x="7627109" y="5767186"/>
                <a:ext cx="228360" cy="47247"/>
              </a:xfrm>
              <a:custGeom>
                <a:avLst/>
                <a:gdLst>
                  <a:gd name="connsiteX0" fmla="*/ 0 w 228360"/>
                  <a:gd name="connsiteY0" fmla="*/ 0 h 47247"/>
                  <a:gd name="connsiteX1" fmla="*/ 228361 w 228360"/>
                  <a:gd name="connsiteY1" fmla="*/ 0 h 47247"/>
                  <a:gd name="connsiteX2" fmla="*/ 228361 w 228360"/>
                  <a:gd name="connsiteY2" fmla="*/ 47247 h 47247"/>
                  <a:gd name="connsiteX3" fmla="*/ 0 w 228360"/>
                  <a:gd name="connsiteY3" fmla="*/ 47247 h 47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8360" h="47247">
                    <a:moveTo>
                      <a:pt x="0" y="0"/>
                    </a:moveTo>
                    <a:lnTo>
                      <a:pt x="228361" y="0"/>
                    </a:lnTo>
                    <a:lnTo>
                      <a:pt x="228361" y="47247"/>
                    </a:lnTo>
                    <a:lnTo>
                      <a:pt x="0" y="47247"/>
                    </a:lnTo>
                    <a:close/>
                  </a:path>
                </a:pathLst>
              </a:custGeom>
              <a:solidFill>
                <a:schemeClr val="bg1"/>
              </a:solidFill>
              <a:ln w="7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04" name="Forma livre 103"/>
              <p:cNvSpPr/>
              <p:nvPr/>
            </p:nvSpPr>
            <p:spPr>
              <a:xfrm>
                <a:off x="7658607" y="5546700"/>
                <a:ext cx="503968" cy="125992"/>
              </a:xfrm>
              <a:custGeom>
                <a:avLst/>
                <a:gdLst>
                  <a:gd name="connsiteX0" fmla="*/ 475778 w 503968"/>
                  <a:gd name="connsiteY0" fmla="*/ 0 h 125992"/>
                  <a:gd name="connsiteX1" fmla="*/ 28191 w 503968"/>
                  <a:gd name="connsiteY1" fmla="*/ 0 h 125992"/>
                  <a:gd name="connsiteX2" fmla="*/ 0 w 503968"/>
                  <a:gd name="connsiteY2" fmla="*/ 28191 h 125992"/>
                  <a:gd name="connsiteX3" fmla="*/ 0 w 503968"/>
                  <a:gd name="connsiteY3" fmla="*/ 97801 h 125992"/>
                  <a:gd name="connsiteX4" fmla="*/ 28191 w 503968"/>
                  <a:gd name="connsiteY4" fmla="*/ 125992 h 125992"/>
                  <a:gd name="connsiteX5" fmla="*/ 475778 w 503968"/>
                  <a:gd name="connsiteY5" fmla="*/ 125992 h 125992"/>
                  <a:gd name="connsiteX6" fmla="*/ 503969 w 503968"/>
                  <a:gd name="connsiteY6" fmla="*/ 97801 h 125992"/>
                  <a:gd name="connsiteX7" fmla="*/ 503969 w 503968"/>
                  <a:gd name="connsiteY7" fmla="*/ 28191 h 125992"/>
                  <a:gd name="connsiteX8" fmla="*/ 475778 w 503968"/>
                  <a:gd name="connsiteY8" fmla="*/ 0 h 125992"/>
                  <a:gd name="connsiteX9" fmla="*/ 78745 w 503968"/>
                  <a:gd name="connsiteY9" fmla="*/ 78745 h 125992"/>
                  <a:gd name="connsiteX10" fmla="*/ 62996 w 503968"/>
                  <a:gd name="connsiteY10" fmla="*/ 62996 h 125992"/>
                  <a:gd name="connsiteX11" fmla="*/ 78745 w 503968"/>
                  <a:gd name="connsiteY11" fmla="*/ 47247 h 125992"/>
                  <a:gd name="connsiteX12" fmla="*/ 94494 w 503968"/>
                  <a:gd name="connsiteY12" fmla="*/ 62996 h 125992"/>
                  <a:gd name="connsiteX13" fmla="*/ 78745 w 503968"/>
                  <a:gd name="connsiteY13" fmla="*/ 78745 h 125992"/>
                  <a:gd name="connsiteX14" fmla="*/ 157490 w 503968"/>
                  <a:gd name="connsiteY14" fmla="*/ 78745 h 125992"/>
                  <a:gd name="connsiteX15" fmla="*/ 141741 w 503968"/>
                  <a:gd name="connsiteY15" fmla="*/ 62996 h 125992"/>
                  <a:gd name="connsiteX16" fmla="*/ 157490 w 503968"/>
                  <a:gd name="connsiteY16" fmla="*/ 47247 h 125992"/>
                  <a:gd name="connsiteX17" fmla="*/ 173239 w 503968"/>
                  <a:gd name="connsiteY17" fmla="*/ 62996 h 125992"/>
                  <a:gd name="connsiteX18" fmla="*/ 157490 w 503968"/>
                  <a:gd name="connsiteY18" fmla="*/ 78745 h 125992"/>
                  <a:gd name="connsiteX19" fmla="*/ 236235 w 503968"/>
                  <a:gd name="connsiteY19" fmla="*/ 78745 h 125992"/>
                  <a:gd name="connsiteX20" fmla="*/ 220486 w 503968"/>
                  <a:gd name="connsiteY20" fmla="*/ 62996 h 125992"/>
                  <a:gd name="connsiteX21" fmla="*/ 236235 w 503968"/>
                  <a:gd name="connsiteY21" fmla="*/ 47247 h 125992"/>
                  <a:gd name="connsiteX22" fmla="*/ 251984 w 503968"/>
                  <a:gd name="connsiteY22" fmla="*/ 62996 h 125992"/>
                  <a:gd name="connsiteX23" fmla="*/ 236235 w 503968"/>
                  <a:gd name="connsiteY23" fmla="*/ 78745 h 125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503968" h="125992">
                    <a:moveTo>
                      <a:pt x="475778" y="0"/>
                    </a:moveTo>
                    <a:lnTo>
                      <a:pt x="28191" y="0"/>
                    </a:lnTo>
                    <a:cubicBezTo>
                      <a:pt x="12621" y="0"/>
                      <a:pt x="0" y="12621"/>
                      <a:pt x="0" y="28191"/>
                    </a:cubicBezTo>
                    <a:lnTo>
                      <a:pt x="0" y="97801"/>
                    </a:lnTo>
                    <a:cubicBezTo>
                      <a:pt x="0" y="113371"/>
                      <a:pt x="12621" y="125992"/>
                      <a:pt x="28191" y="125992"/>
                    </a:cubicBezTo>
                    <a:lnTo>
                      <a:pt x="475778" y="125992"/>
                    </a:lnTo>
                    <a:cubicBezTo>
                      <a:pt x="491347" y="125992"/>
                      <a:pt x="503969" y="113371"/>
                      <a:pt x="503969" y="97801"/>
                    </a:cubicBezTo>
                    <a:lnTo>
                      <a:pt x="503969" y="28191"/>
                    </a:lnTo>
                    <a:cubicBezTo>
                      <a:pt x="503969" y="12621"/>
                      <a:pt x="491347" y="0"/>
                      <a:pt x="475778" y="0"/>
                    </a:cubicBezTo>
                    <a:close/>
                    <a:moveTo>
                      <a:pt x="78745" y="78745"/>
                    </a:moveTo>
                    <a:cubicBezTo>
                      <a:pt x="70047" y="78745"/>
                      <a:pt x="62996" y="71694"/>
                      <a:pt x="62996" y="62996"/>
                    </a:cubicBezTo>
                    <a:cubicBezTo>
                      <a:pt x="62996" y="54298"/>
                      <a:pt x="70047" y="47247"/>
                      <a:pt x="78745" y="47247"/>
                    </a:cubicBezTo>
                    <a:cubicBezTo>
                      <a:pt x="87443" y="47247"/>
                      <a:pt x="94494" y="54298"/>
                      <a:pt x="94494" y="62996"/>
                    </a:cubicBezTo>
                    <a:cubicBezTo>
                      <a:pt x="94494" y="71694"/>
                      <a:pt x="87443" y="78745"/>
                      <a:pt x="78745" y="78745"/>
                    </a:cubicBezTo>
                    <a:close/>
                    <a:moveTo>
                      <a:pt x="157490" y="78745"/>
                    </a:moveTo>
                    <a:cubicBezTo>
                      <a:pt x="148792" y="78745"/>
                      <a:pt x="141741" y="71694"/>
                      <a:pt x="141741" y="62996"/>
                    </a:cubicBezTo>
                    <a:cubicBezTo>
                      <a:pt x="141741" y="54298"/>
                      <a:pt x="148792" y="47247"/>
                      <a:pt x="157490" y="47247"/>
                    </a:cubicBezTo>
                    <a:cubicBezTo>
                      <a:pt x="166188" y="47247"/>
                      <a:pt x="173239" y="54298"/>
                      <a:pt x="173239" y="62996"/>
                    </a:cubicBezTo>
                    <a:cubicBezTo>
                      <a:pt x="173239" y="71694"/>
                      <a:pt x="166188" y="78745"/>
                      <a:pt x="157490" y="78745"/>
                    </a:cubicBezTo>
                    <a:close/>
                    <a:moveTo>
                      <a:pt x="236235" y="78745"/>
                    </a:moveTo>
                    <a:cubicBezTo>
                      <a:pt x="227537" y="78745"/>
                      <a:pt x="220486" y="71694"/>
                      <a:pt x="220486" y="62996"/>
                    </a:cubicBezTo>
                    <a:cubicBezTo>
                      <a:pt x="220486" y="54298"/>
                      <a:pt x="227537" y="47247"/>
                      <a:pt x="236235" y="47247"/>
                    </a:cubicBezTo>
                    <a:cubicBezTo>
                      <a:pt x="244933" y="47247"/>
                      <a:pt x="251984" y="54298"/>
                      <a:pt x="251984" y="62996"/>
                    </a:cubicBezTo>
                    <a:cubicBezTo>
                      <a:pt x="251984" y="71694"/>
                      <a:pt x="244933" y="78745"/>
                      <a:pt x="236235" y="78745"/>
                    </a:cubicBezTo>
                    <a:close/>
                  </a:path>
                </a:pathLst>
              </a:custGeom>
              <a:solidFill>
                <a:schemeClr val="bg1"/>
              </a:solidFill>
              <a:ln w="7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05" name="Forma livre 104"/>
              <p:cNvSpPr/>
              <p:nvPr/>
            </p:nvSpPr>
            <p:spPr>
              <a:xfrm>
                <a:off x="7658607" y="5389209"/>
                <a:ext cx="503968" cy="125992"/>
              </a:xfrm>
              <a:custGeom>
                <a:avLst/>
                <a:gdLst>
                  <a:gd name="connsiteX0" fmla="*/ 475778 w 503968"/>
                  <a:gd name="connsiteY0" fmla="*/ 0 h 125992"/>
                  <a:gd name="connsiteX1" fmla="*/ 28191 w 503968"/>
                  <a:gd name="connsiteY1" fmla="*/ 0 h 125992"/>
                  <a:gd name="connsiteX2" fmla="*/ 0 w 503968"/>
                  <a:gd name="connsiteY2" fmla="*/ 28191 h 125992"/>
                  <a:gd name="connsiteX3" fmla="*/ 0 w 503968"/>
                  <a:gd name="connsiteY3" fmla="*/ 97801 h 125992"/>
                  <a:gd name="connsiteX4" fmla="*/ 28191 w 503968"/>
                  <a:gd name="connsiteY4" fmla="*/ 125992 h 125992"/>
                  <a:gd name="connsiteX5" fmla="*/ 475778 w 503968"/>
                  <a:gd name="connsiteY5" fmla="*/ 125992 h 125992"/>
                  <a:gd name="connsiteX6" fmla="*/ 503969 w 503968"/>
                  <a:gd name="connsiteY6" fmla="*/ 97801 h 125992"/>
                  <a:gd name="connsiteX7" fmla="*/ 503969 w 503968"/>
                  <a:gd name="connsiteY7" fmla="*/ 28191 h 125992"/>
                  <a:gd name="connsiteX8" fmla="*/ 475778 w 503968"/>
                  <a:gd name="connsiteY8" fmla="*/ 0 h 125992"/>
                  <a:gd name="connsiteX9" fmla="*/ 78745 w 503968"/>
                  <a:gd name="connsiteY9" fmla="*/ 78745 h 125992"/>
                  <a:gd name="connsiteX10" fmla="*/ 62996 w 503968"/>
                  <a:gd name="connsiteY10" fmla="*/ 62996 h 125992"/>
                  <a:gd name="connsiteX11" fmla="*/ 78745 w 503968"/>
                  <a:gd name="connsiteY11" fmla="*/ 47247 h 125992"/>
                  <a:gd name="connsiteX12" fmla="*/ 94494 w 503968"/>
                  <a:gd name="connsiteY12" fmla="*/ 62996 h 125992"/>
                  <a:gd name="connsiteX13" fmla="*/ 78745 w 503968"/>
                  <a:gd name="connsiteY13" fmla="*/ 78745 h 125992"/>
                  <a:gd name="connsiteX14" fmla="*/ 157490 w 503968"/>
                  <a:gd name="connsiteY14" fmla="*/ 78745 h 125992"/>
                  <a:gd name="connsiteX15" fmla="*/ 141741 w 503968"/>
                  <a:gd name="connsiteY15" fmla="*/ 62996 h 125992"/>
                  <a:gd name="connsiteX16" fmla="*/ 157490 w 503968"/>
                  <a:gd name="connsiteY16" fmla="*/ 47247 h 125992"/>
                  <a:gd name="connsiteX17" fmla="*/ 173239 w 503968"/>
                  <a:gd name="connsiteY17" fmla="*/ 62996 h 125992"/>
                  <a:gd name="connsiteX18" fmla="*/ 157490 w 503968"/>
                  <a:gd name="connsiteY18" fmla="*/ 78745 h 125992"/>
                  <a:gd name="connsiteX19" fmla="*/ 236235 w 503968"/>
                  <a:gd name="connsiteY19" fmla="*/ 78745 h 125992"/>
                  <a:gd name="connsiteX20" fmla="*/ 220486 w 503968"/>
                  <a:gd name="connsiteY20" fmla="*/ 62996 h 125992"/>
                  <a:gd name="connsiteX21" fmla="*/ 236235 w 503968"/>
                  <a:gd name="connsiteY21" fmla="*/ 47247 h 125992"/>
                  <a:gd name="connsiteX22" fmla="*/ 251984 w 503968"/>
                  <a:gd name="connsiteY22" fmla="*/ 62996 h 125992"/>
                  <a:gd name="connsiteX23" fmla="*/ 236235 w 503968"/>
                  <a:gd name="connsiteY23" fmla="*/ 78745 h 125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503968" h="125992">
                    <a:moveTo>
                      <a:pt x="475778" y="0"/>
                    </a:moveTo>
                    <a:lnTo>
                      <a:pt x="28191" y="0"/>
                    </a:lnTo>
                    <a:cubicBezTo>
                      <a:pt x="12621" y="0"/>
                      <a:pt x="0" y="12621"/>
                      <a:pt x="0" y="28191"/>
                    </a:cubicBezTo>
                    <a:lnTo>
                      <a:pt x="0" y="97801"/>
                    </a:lnTo>
                    <a:cubicBezTo>
                      <a:pt x="0" y="113371"/>
                      <a:pt x="12621" y="125992"/>
                      <a:pt x="28191" y="125992"/>
                    </a:cubicBezTo>
                    <a:lnTo>
                      <a:pt x="475778" y="125992"/>
                    </a:lnTo>
                    <a:cubicBezTo>
                      <a:pt x="491347" y="125992"/>
                      <a:pt x="503969" y="113371"/>
                      <a:pt x="503969" y="97801"/>
                    </a:cubicBezTo>
                    <a:lnTo>
                      <a:pt x="503969" y="28191"/>
                    </a:lnTo>
                    <a:cubicBezTo>
                      <a:pt x="503969" y="12621"/>
                      <a:pt x="491347" y="0"/>
                      <a:pt x="475778" y="0"/>
                    </a:cubicBezTo>
                    <a:close/>
                    <a:moveTo>
                      <a:pt x="78745" y="78745"/>
                    </a:moveTo>
                    <a:cubicBezTo>
                      <a:pt x="70047" y="78745"/>
                      <a:pt x="62996" y="71694"/>
                      <a:pt x="62996" y="62996"/>
                    </a:cubicBezTo>
                    <a:cubicBezTo>
                      <a:pt x="62996" y="54298"/>
                      <a:pt x="70047" y="47247"/>
                      <a:pt x="78745" y="47247"/>
                    </a:cubicBezTo>
                    <a:cubicBezTo>
                      <a:pt x="87443" y="47247"/>
                      <a:pt x="94494" y="54298"/>
                      <a:pt x="94494" y="62996"/>
                    </a:cubicBezTo>
                    <a:cubicBezTo>
                      <a:pt x="94494" y="71694"/>
                      <a:pt x="87443" y="78745"/>
                      <a:pt x="78745" y="78745"/>
                    </a:cubicBezTo>
                    <a:close/>
                    <a:moveTo>
                      <a:pt x="157490" y="78745"/>
                    </a:moveTo>
                    <a:cubicBezTo>
                      <a:pt x="148792" y="78745"/>
                      <a:pt x="141741" y="71694"/>
                      <a:pt x="141741" y="62996"/>
                    </a:cubicBezTo>
                    <a:cubicBezTo>
                      <a:pt x="141741" y="54298"/>
                      <a:pt x="148792" y="47247"/>
                      <a:pt x="157490" y="47247"/>
                    </a:cubicBezTo>
                    <a:cubicBezTo>
                      <a:pt x="166188" y="47247"/>
                      <a:pt x="173239" y="54298"/>
                      <a:pt x="173239" y="62996"/>
                    </a:cubicBezTo>
                    <a:cubicBezTo>
                      <a:pt x="173239" y="71694"/>
                      <a:pt x="166188" y="78745"/>
                      <a:pt x="157490" y="78745"/>
                    </a:cubicBezTo>
                    <a:close/>
                    <a:moveTo>
                      <a:pt x="236235" y="78745"/>
                    </a:moveTo>
                    <a:cubicBezTo>
                      <a:pt x="227537" y="78745"/>
                      <a:pt x="220486" y="71694"/>
                      <a:pt x="220486" y="62996"/>
                    </a:cubicBezTo>
                    <a:cubicBezTo>
                      <a:pt x="220486" y="54298"/>
                      <a:pt x="227537" y="47247"/>
                      <a:pt x="236235" y="47247"/>
                    </a:cubicBezTo>
                    <a:cubicBezTo>
                      <a:pt x="244933" y="47247"/>
                      <a:pt x="251984" y="54298"/>
                      <a:pt x="251984" y="62996"/>
                    </a:cubicBezTo>
                    <a:cubicBezTo>
                      <a:pt x="251984" y="71694"/>
                      <a:pt x="244933" y="78745"/>
                      <a:pt x="236235" y="78745"/>
                    </a:cubicBezTo>
                    <a:close/>
                  </a:path>
                </a:pathLst>
              </a:custGeom>
              <a:solidFill>
                <a:schemeClr val="bg1"/>
              </a:solidFill>
              <a:ln w="7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06" name="Forma livre 105"/>
              <p:cNvSpPr/>
              <p:nvPr/>
            </p:nvSpPr>
            <p:spPr>
              <a:xfrm>
                <a:off x="7658607" y="5231719"/>
                <a:ext cx="503968" cy="125992"/>
              </a:xfrm>
              <a:custGeom>
                <a:avLst/>
                <a:gdLst>
                  <a:gd name="connsiteX0" fmla="*/ 475778 w 503968"/>
                  <a:gd name="connsiteY0" fmla="*/ 0 h 125992"/>
                  <a:gd name="connsiteX1" fmla="*/ 28191 w 503968"/>
                  <a:gd name="connsiteY1" fmla="*/ 0 h 125992"/>
                  <a:gd name="connsiteX2" fmla="*/ 0 w 503968"/>
                  <a:gd name="connsiteY2" fmla="*/ 28191 h 125992"/>
                  <a:gd name="connsiteX3" fmla="*/ 0 w 503968"/>
                  <a:gd name="connsiteY3" fmla="*/ 97801 h 125992"/>
                  <a:gd name="connsiteX4" fmla="*/ 28191 w 503968"/>
                  <a:gd name="connsiteY4" fmla="*/ 125992 h 125992"/>
                  <a:gd name="connsiteX5" fmla="*/ 475778 w 503968"/>
                  <a:gd name="connsiteY5" fmla="*/ 125992 h 125992"/>
                  <a:gd name="connsiteX6" fmla="*/ 503969 w 503968"/>
                  <a:gd name="connsiteY6" fmla="*/ 97801 h 125992"/>
                  <a:gd name="connsiteX7" fmla="*/ 503969 w 503968"/>
                  <a:gd name="connsiteY7" fmla="*/ 28191 h 125992"/>
                  <a:gd name="connsiteX8" fmla="*/ 475778 w 503968"/>
                  <a:gd name="connsiteY8" fmla="*/ 0 h 125992"/>
                  <a:gd name="connsiteX9" fmla="*/ 78745 w 503968"/>
                  <a:gd name="connsiteY9" fmla="*/ 78745 h 125992"/>
                  <a:gd name="connsiteX10" fmla="*/ 62996 w 503968"/>
                  <a:gd name="connsiteY10" fmla="*/ 62996 h 125992"/>
                  <a:gd name="connsiteX11" fmla="*/ 78745 w 503968"/>
                  <a:gd name="connsiteY11" fmla="*/ 47247 h 125992"/>
                  <a:gd name="connsiteX12" fmla="*/ 94494 w 503968"/>
                  <a:gd name="connsiteY12" fmla="*/ 62996 h 125992"/>
                  <a:gd name="connsiteX13" fmla="*/ 78745 w 503968"/>
                  <a:gd name="connsiteY13" fmla="*/ 78745 h 125992"/>
                  <a:gd name="connsiteX14" fmla="*/ 157490 w 503968"/>
                  <a:gd name="connsiteY14" fmla="*/ 78745 h 125992"/>
                  <a:gd name="connsiteX15" fmla="*/ 141741 w 503968"/>
                  <a:gd name="connsiteY15" fmla="*/ 62996 h 125992"/>
                  <a:gd name="connsiteX16" fmla="*/ 157490 w 503968"/>
                  <a:gd name="connsiteY16" fmla="*/ 47247 h 125992"/>
                  <a:gd name="connsiteX17" fmla="*/ 173239 w 503968"/>
                  <a:gd name="connsiteY17" fmla="*/ 62996 h 125992"/>
                  <a:gd name="connsiteX18" fmla="*/ 157490 w 503968"/>
                  <a:gd name="connsiteY18" fmla="*/ 78745 h 125992"/>
                  <a:gd name="connsiteX19" fmla="*/ 236235 w 503968"/>
                  <a:gd name="connsiteY19" fmla="*/ 78745 h 125992"/>
                  <a:gd name="connsiteX20" fmla="*/ 220486 w 503968"/>
                  <a:gd name="connsiteY20" fmla="*/ 62996 h 125992"/>
                  <a:gd name="connsiteX21" fmla="*/ 236235 w 503968"/>
                  <a:gd name="connsiteY21" fmla="*/ 47247 h 125992"/>
                  <a:gd name="connsiteX22" fmla="*/ 251984 w 503968"/>
                  <a:gd name="connsiteY22" fmla="*/ 62996 h 125992"/>
                  <a:gd name="connsiteX23" fmla="*/ 236235 w 503968"/>
                  <a:gd name="connsiteY23" fmla="*/ 78745 h 125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503968" h="125992">
                    <a:moveTo>
                      <a:pt x="475778" y="0"/>
                    </a:moveTo>
                    <a:lnTo>
                      <a:pt x="28191" y="0"/>
                    </a:lnTo>
                    <a:cubicBezTo>
                      <a:pt x="12621" y="0"/>
                      <a:pt x="0" y="12621"/>
                      <a:pt x="0" y="28191"/>
                    </a:cubicBezTo>
                    <a:lnTo>
                      <a:pt x="0" y="97801"/>
                    </a:lnTo>
                    <a:cubicBezTo>
                      <a:pt x="0" y="113371"/>
                      <a:pt x="12621" y="125992"/>
                      <a:pt x="28191" y="125992"/>
                    </a:cubicBezTo>
                    <a:lnTo>
                      <a:pt x="475778" y="125992"/>
                    </a:lnTo>
                    <a:cubicBezTo>
                      <a:pt x="491347" y="125992"/>
                      <a:pt x="503969" y="113371"/>
                      <a:pt x="503969" y="97801"/>
                    </a:cubicBezTo>
                    <a:lnTo>
                      <a:pt x="503969" y="28191"/>
                    </a:lnTo>
                    <a:cubicBezTo>
                      <a:pt x="503969" y="12621"/>
                      <a:pt x="491347" y="0"/>
                      <a:pt x="475778" y="0"/>
                    </a:cubicBezTo>
                    <a:close/>
                    <a:moveTo>
                      <a:pt x="78745" y="78745"/>
                    </a:moveTo>
                    <a:cubicBezTo>
                      <a:pt x="70047" y="78745"/>
                      <a:pt x="62996" y="71694"/>
                      <a:pt x="62996" y="62996"/>
                    </a:cubicBezTo>
                    <a:cubicBezTo>
                      <a:pt x="62996" y="54298"/>
                      <a:pt x="70047" y="47247"/>
                      <a:pt x="78745" y="47247"/>
                    </a:cubicBezTo>
                    <a:cubicBezTo>
                      <a:pt x="87443" y="47247"/>
                      <a:pt x="94494" y="54298"/>
                      <a:pt x="94494" y="62996"/>
                    </a:cubicBezTo>
                    <a:cubicBezTo>
                      <a:pt x="94494" y="71694"/>
                      <a:pt x="87443" y="78745"/>
                      <a:pt x="78745" y="78745"/>
                    </a:cubicBezTo>
                    <a:close/>
                    <a:moveTo>
                      <a:pt x="157490" y="78745"/>
                    </a:moveTo>
                    <a:cubicBezTo>
                      <a:pt x="148792" y="78745"/>
                      <a:pt x="141741" y="71694"/>
                      <a:pt x="141741" y="62996"/>
                    </a:cubicBezTo>
                    <a:cubicBezTo>
                      <a:pt x="141741" y="54298"/>
                      <a:pt x="148792" y="47247"/>
                      <a:pt x="157490" y="47247"/>
                    </a:cubicBezTo>
                    <a:cubicBezTo>
                      <a:pt x="166188" y="47247"/>
                      <a:pt x="173239" y="54298"/>
                      <a:pt x="173239" y="62996"/>
                    </a:cubicBezTo>
                    <a:cubicBezTo>
                      <a:pt x="173239" y="71694"/>
                      <a:pt x="166188" y="78745"/>
                      <a:pt x="157490" y="78745"/>
                    </a:cubicBezTo>
                    <a:close/>
                    <a:moveTo>
                      <a:pt x="236235" y="78745"/>
                    </a:moveTo>
                    <a:cubicBezTo>
                      <a:pt x="227537" y="78745"/>
                      <a:pt x="220486" y="71694"/>
                      <a:pt x="220486" y="62996"/>
                    </a:cubicBezTo>
                    <a:cubicBezTo>
                      <a:pt x="220486" y="54298"/>
                      <a:pt x="227537" y="47247"/>
                      <a:pt x="236235" y="47247"/>
                    </a:cubicBezTo>
                    <a:cubicBezTo>
                      <a:pt x="244933" y="47247"/>
                      <a:pt x="251984" y="54298"/>
                      <a:pt x="251984" y="62996"/>
                    </a:cubicBezTo>
                    <a:cubicBezTo>
                      <a:pt x="251984" y="71694"/>
                      <a:pt x="244933" y="78745"/>
                      <a:pt x="236235" y="78745"/>
                    </a:cubicBezTo>
                    <a:close/>
                  </a:path>
                </a:pathLst>
              </a:custGeom>
              <a:solidFill>
                <a:schemeClr val="bg1"/>
              </a:solidFill>
              <a:ln w="7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  <p:sp>
          <p:nvSpPr>
            <p:cNvPr id="78" name="object 4"/>
            <p:cNvSpPr txBox="1"/>
            <p:nvPr/>
          </p:nvSpPr>
          <p:spPr>
            <a:xfrm>
              <a:off x="6850937" y="5881592"/>
              <a:ext cx="2136316" cy="456535"/>
            </a:xfrm>
            <a:prstGeom prst="rect">
              <a:avLst/>
            </a:prstGeom>
          </p:spPr>
          <p:txBody>
            <a:bodyPr vert="horz" wrap="square" lIns="0" tIns="45720" rIns="0" bIns="0" rtlCol="0">
              <a:spAutoFit/>
            </a:bodyPr>
            <a:lstStyle/>
            <a:p>
              <a:pPr marL="12700" marR="5080" algn="ctr">
                <a:lnSpc>
                  <a:spcPts val="1430"/>
                </a:lnSpc>
                <a:spcBef>
                  <a:spcPts val="360"/>
                </a:spcBef>
              </a:pPr>
              <a:r>
                <a:rPr lang="pt-BR" sz="1400" b="1" spc="-9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AGREGADO INFORMATIVO</a:t>
              </a:r>
            </a:p>
            <a:p>
              <a:pPr marL="12700" marR="5080" algn="ctr">
                <a:lnSpc>
                  <a:spcPts val="1430"/>
                </a:lnSpc>
                <a:spcBef>
                  <a:spcPts val="360"/>
                </a:spcBef>
              </a:pPr>
              <a:r>
                <a:rPr lang="pt-BR" sz="1400" b="1" spc="-1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ASSISTENTE</a:t>
              </a:r>
              <a:endParaRPr lang="pt-BR" sz="1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25" name="Agrupar 124"/>
          <p:cNvGrpSpPr/>
          <p:nvPr/>
        </p:nvGrpSpPr>
        <p:grpSpPr>
          <a:xfrm>
            <a:off x="9000244" y="4509120"/>
            <a:ext cx="2136316" cy="1224031"/>
            <a:chOff x="9623086" y="5084116"/>
            <a:chExt cx="2136316" cy="1224031"/>
          </a:xfrm>
        </p:grpSpPr>
        <p:grpSp>
          <p:nvGrpSpPr>
            <p:cNvPr id="121" name="Agrupar 120"/>
            <p:cNvGrpSpPr/>
            <p:nvPr/>
          </p:nvGrpSpPr>
          <p:grpSpPr>
            <a:xfrm>
              <a:off x="10338186" y="5084116"/>
              <a:ext cx="762000" cy="647700"/>
              <a:chOff x="10382720" y="5084116"/>
              <a:chExt cx="762000" cy="647700"/>
            </a:xfrm>
          </p:grpSpPr>
          <p:sp>
            <p:nvSpPr>
              <p:cNvPr id="111" name="Forma livre 110"/>
              <p:cNvSpPr/>
              <p:nvPr/>
            </p:nvSpPr>
            <p:spPr>
              <a:xfrm>
                <a:off x="10382720" y="5084116"/>
                <a:ext cx="762000" cy="647700"/>
              </a:xfrm>
              <a:custGeom>
                <a:avLst/>
                <a:gdLst>
                  <a:gd name="connsiteX0" fmla="*/ 723900 w 762000"/>
                  <a:gd name="connsiteY0" fmla="*/ 0 h 647700"/>
                  <a:gd name="connsiteX1" fmla="*/ 38100 w 762000"/>
                  <a:gd name="connsiteY1" fmla="*/ 0 h 647700"/>
                  <a:gd name="connsiteX2" fmla="*/ 0 w 762000"/>
                  <a:gd name="connsiteY2" fmla="*/ 38100 h 647700"/>
                  <a:gd name="connsiteX3" fmla="*/ 0 w 762000"/>
                  <a:gd name="connsiteY3" fmla="*/ 495300 h 647700"/>
                  <a:gd name="connsiteX4" fmla="*/ 38100 w 762000"/>
                  <a:gd name="connsiteY4" fmla="*/ 533400 h 647700"/>
                  <a:gd name="connsiteX5" fmla="*/ 304800 w 762000"/>
                  <a:gd name="connsiteY5" fmla="*/ 533400 h 647700"/>
                  <a:gd name="connsiteX6" fmla="*/ 304800 w 762000"/>
                  <a:gd name="connsiteY6" fmla="*/ 590550 h 647700"/>
                  <a:gd name="connsiteX7" fmla="*/ 209550 w 762000"/>
                  <a:gd name="connsiteY7" fmla="*/ 590550 h 647700"/>
                  <a:gd name="connsiteX8" fmla="*/ 209550 w 762000"/>
                  <a:gd name="connsiteY8" fmla="*/ 647700 h 647700"/>
                  <a:gd name="connsiteX9" fmla="*/ 552450 w 762000"/>
                  <a:gd name="connsiteY9" fmla="*/ 647700 h 647700"/>
                  <a:gd name="connsiteX10" fmla="*/ 552450 w 762000"/>
                  <a:gd name="connsiteY10" fmla="*/ 590550 h 647700"/>
                  <a:gd name="connsiteX11" fmla="*/ 457200 w 762000"/>
                  <a:gd name="connsiteY11" fmla="*/ 590550 h 647700"/>
                  <a:gd name="connsiteX12" fmla="*/ 457200 w 762000"/>
                  <a:gd name="connsiteY12" fmla="*/ 533400 h 647700"/>
                  <a:gd name="connsiteX13" fmla="*/ 723900 w 762000"/>
                  <a:gd name="connsiteY13" fmla="*/ 533400 h 647700"/>
                  <a:gd name="connsiteX14" fmla="*/ 762000 w 762000"/>
                  <a:gd name="connsiteY14" fmla="*/ 495300 h 647700"/>
                  <a:gd name="connsiteX15" fmla="*/ 762000 w 762000"/>
                  <a:gd name="connsiteY15" fmla="*/ 38100 h 647700"/>
                  <a:gd name="connsiteX16" fmla="*/ 723900 w 762000"/>
                  <a:gd name="connsiteY16" fmla="*/ 0 h 647700"/>
                  <a:gd name="connsiteX17" fmla="*/ 309563 w 762000"/>
                  <a:gd name="connsiteY17" fmla="*/ 476250 h 647700"/>
                  <a:gd name="connsiteX18" fmla="*/ 57150 w 762000"/>
                  <a:gd name="connsiteY18" fmla="*/ 476250 h 647700"/>
                  <a:gd name="connsiteX19" fmla="*/ 57150 w 762000"/>
                  <a:gd name="connsiteY19" fmla="*/ 280989 h 647700"/>
                  <a:gd name="connsiteX20" fmla="*/ 309563 w 762000"/>
                  <a:gd name="connsiteY20" fmla="*/ 280989 h 647700"/>
                  <a:gd name="connsiteX21" fmla="*/ 309563 w 762000"/>
                  <a:gd name="connsiteY21" fmla="*/ 252414 h 647700"/>
                  <a:gd name="connsiteX22" fmla="*/ 57150 w 762000"/>
                  <a:gd name="connsiteY22" fmla="*/ 252414 h 647700"/>
                  <a:gd name="connsiteX23" fmla="*/ 57150 w 762000"/>
                  <a:gd name="connsiteY23" fmla="*/ 57150 h 647700"/>
                  <a:gd name="connsiteX24" fmla="*/ 309563 w 762000"/>
                  <a:gd name="connsiteY24" fmla="*/ 57150 h 647700"/>
                  <a:gd name="connsiteX25" fmla="*/ 704850 w 762000"/>
                  <a:gd name="connsiteY25" fmla="*/ 476250 h 647700"/>
                  <a:gd name="connsiteX26" fmla="*/ 338138 w 762000"/>
                  <a:gd name="connsiteY26" fmla="*/ 476250 h 647700"/>
                  <a:gd name="connsiteX27" fmla="*/ 338138 w 762000"/>
                  <a:gd name="connsiteY27" fmla="*/ 57150 h 647700"/>
                  <a:gd name="connsiteX28" fmla="*/ 704850 w 762000"/>
                  <a:gd name="connsiteY28" fmla="*/ 57150 h 647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762000" h="647700">
                    <a:moveTo>
                      <a:pt x="723900" y="0"/>
                    </a:moveTo>
                    <a:lnTo>
                      <a:pt x="38100" y="0"/>
                    </a:lnTo>
                    <a:cubicBezTo>
                      <a:pt x="17083" y="61"/>
                      <a:pt x="61" y="17083"/>
                      <a:pt x="0" y="38100"/>
                    </a:cubicBezTo>
                    <a:lnTo>
                      <a:pt x="0" y="495300"/>
                    </a:lnTo>
                    <a:cubicBezTo>
                      <a:pt x="61" y="516316"/>
                      <a:pt x="17083" y="533338"/>
                      <a:pt x="38100" y="533400"/>
                    </a:cubicBezTo>
                    <a:lnTo>
                      <a:pt x="304800" y="533400"/>
                    </a:lnTo>
                    <a:lnTo>
                      <a:pt x="304800" y="590550"/>
                    </a:lnTo>
                    <a:lnTo>
                      <a:pt x="209550" y="590550"/>
                    </a:lnTo>
                    <a:lnTo>
                      <a:pt x="209550" y="647700"/>
                    </a:lnTo>
                    <a:lnTo>
                      <a:pt x="552450" y="647700"/>
                    </a:lnTo>
                    <a:lnTo>
                      <a:pt x="552450" y="590550"/>
                    </a:lnTo>
                    <a:lnTo>
                      <a:pt x="457200" y="590550"/>
                    </a:lnTo>
                    <a:lnTo>
                      <a:pt x="457200" y="533400"/>
                    </a:lnTo>
                    <a:lnTo>
                      <a:pt x="723900" y="533400"/>
                    </a:lnTo>
                    <a:cubicBezTo>
                      <a:pt x="744916" y="533338"/>
                      <a:pt x="761938" y="516316"/>
                      <a:pt x="762000" y="495300"/>
                    </a:cubicBezTo>
                    <a:lnTo>
                      <a:pt x="762000" y="38100"/>
                    </a:lnTo>
                    <a:cubicBezTo>
                      <a:pt x="761938" y="17083"/>
                      <a:pt x="744916" y="62"/>
                      <a:pt x="723900" y="0"/>
                    </a:cubicBezTo>
                    <a:close/>
                    <a:moveTo>
                      <a:pt x="309563" y="476250"/>
                    </a:moveTo>
                    <a:lnTo>
                      <a:pt x="57150" y="476250"/>
                    </a:lnTo>
                    <a:lnTo>
                      <a:pt x="57150" y="280989"/>
                    </a:lnTo>
                    <a:lnTo>
                      <a:pt x="309563" y="280989"/>
                    </a:lnTo>
                    <a:close/>
                    <a:moveTo>
                      <a:pt x="309563" y="252414"/>
                    </a:moveTo>
                    <a:lnTo>
                      <a:pt x="57150" y="252414"/>
                    </a:lnTo>
                    <a:lnTo>
                      <a:pt x="57150" y="57150"/>
                    </a:lnTo>
                    <a:lnTo>
                      <a:pt x="309563" y="57150"/>
                    </a:lnTo>
                    <a:close/>
                    <a:moveTo>
                      <a:pt x="704850" y="476250"/>
                    </a:moveTo>
                    <a:lnTo>
                      <a:pt x="338138" y="476250"/>
                    </a:lnTo>
                    <a:lnTo>
                      <a:pt x="338138" y="57150"/>
                    </a:lnTo>
                    <a:lnTo>
                      <a:pt x="704850" y="57150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12" name="Forma livre 111"/>
              <p:cNvSpPr/>
              <p:nvPr/>
            </p:nvSpPr>
            <p:spPr>
              <a:xfrm>
                <a:off x="10792295" y="5341233"/>
                <a:ext cx="209559" cy="104832"/>
              </a:xfrm>
              <a:custGeom>
                <a:avLst/>
                <a:gdLst>
                  <a:gd name="connsiteX0" fmla="*/ 209551 w 209559"/>
                  <a:gd name="connsiteY0" fmla="*/ 52416 h 104832"/>
                  <a:gd name="connsiteX1" fmla="*/ 199073 w 209559"/>
                  <a:gd name="connsiteY1" fmla="*/ 31450 h 104832"/>
                  <a:gd name="connsiteX2" fmla="*/ 147850 w 209559"/>
                  <a:gd name="connsiteY2" fmla="*/ 6988 h 104832"/>
                  <a:gd name="connsiteX3" fmla="*/ 104775 w 209559"/>
                  <a:gd name="connsiteY3" fmla="*/ 0 h 104832"/>
                  <a:gd name="connsiteX4" fmla="*/ 61701 w 209559"/>
                  <a:gd name="connsiteY4" fmla="*/ 6988 h 104832"/>
                  <a:gd name="connsiteX5" fmla="*/ 10478 w 209559"/>
                  <a:gd name="connsiteY5" fmla="*/ 31450 h 104832"/>
                  <a:gd name="connsiteX6" fmla="*/ 0 w 209559"/>
                  <a:gd name="connsiteY6" fmla="*/ 52416 h 104832"/>
                  <a:gd name="connsiteX7" fmla="*/ 0 w 209559"/>
                  <a:gd name="connsiteY7" fmla="*/ 104832 h 104832"/>
                  <a:gd name="connsiteX8" fmla="*/ 209550 w 209559"/>
                  <a:gd name="connsiteY8" fmla="*/ 104832 h 104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9559" h="104832">
                    <a:moveTo>
                      <a:pt x="209551" y="52416"/>
                    </a:moveTo>
                    <a:cubicBezTo>
                      <a:pt x="209769" y="44118"/>
                      <a:pt x="205841" y="36257"/>
                      <a:pt x="199073" y="31450"/>
                    </a:cubicBezTo>
                    <a:cubicBezTo>
                      <a:pt x="183996" y="19642"/>
                      <a:pt x="166509" y="11292"/>
                      <a:pt x="147850" y="6988"/>
                    </a:cubicBezTo>
                    <a:cubicBezTo>
                      <a:pt x="133860" y="2780"/>
                      <a:pt x="119378" y="431"/>
                      <a:pt x="104775" y="0"/>
                    </a:cubicBezTo>
                    <a:cubicBezTo>
                      <a:pt x="90139" y="45"/>
                      <a:pt x="75601" y="2403"/>
                      <a:pt x="61701" y="6988"/>
                    </a:cubicBezTo>
                    <a:cubicBezTo>
                      <a:pt x="43306" y="12027"/>
                      <a:pt x="25959" y="20311"/>
                      <a:pt x="10478" y="31450"/>
                    </a:cubicBezTo>
                    <a:cubicBezTo>
                      <a:pt x="3912" y="36426"/>
                      <a:pt x="39" y="44178"/>
                      <a:pt x="0" y="52416"/>
                    </a:cubicBezTo>
                    <a:lnTo>
                      <a:pt x="0" y="104832"/>
                    </a:lnTo>
                    <a:lnTo>
                      <a:pt x="209550" y="104832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13" name="Forma livre 112"/>
              <p:cNvSpPr/>
              <p:nvPr/>
            </p:nvSpPr>
            <p:spPr>
              <a:xfrm>
                <a:off x="10844683" y="5222451"/>
                <a:ext cx="104774" cy="104775"/>
              </a:xfrm>
              <a:custGeom>
                <a:avLst/>
                <a:gdLst>
                  <a:gd name="connsiteX0" fmla="*/ 104775 w 104774"/>
                  <a:gd name="connsiteY0" fmla="*/ 52387 h 104775"/>
                  <a:gd name="connsiteX1" fmla="*/ 52387 w 104774"/>
                  <a:gd name="connsiteY1" fmla="*/ 104775 h 104775"/>
                  <a:gd name="connsiteX2" fmla="*/ 0 w 104774"/>
                  <a:gd name="connsiteY2" fmla="*/ 52387 h 104775"/>
                  <a:gd name="connsiteX3" fmla="*/ 52387 w 104774"/>
                  <a:gd name="connsiteY3" fmla="*/ 0 h 104775"/>
                  <a:gd name="connsiteX4" fmla="*/ 104775 w 104774"/>
                  <a:gd name="connsiteY4" fmla="*/ 52387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4774" h="104775">
                    <a:moveTo>
                      <a:pt x="104775" y="52387"/>
                    </a:moveTo>
                    <a:cubicBezTo>
                      <a:pt x="104775" y="81320"/>
                      <a:pt x="81320" y="104775"/>
                      <a:pt x="52387" y="104775"/>
                    </a:cubicBezTo>
                    <a:cubicBezTo>
                      <a:pt x="23455" y="104775"/>
                      <a:pt x="0" y="81320"/>
                      <a:pt x="0" y="52387"/>
                    </a:cubicBezTo>
                    <a:cubicBezTo>
                      <a:pt x="0" y="23455"/>
                      <a:pt x="23455" y="0"/>
                      <a:pt x="52387" y="0"/>
                    </a:cubicBezTo>
                    <a:cubicBezTo>
                      <a:pt x="81320" y="0"/>
                      <a:pt x="104775" y="23455"/>
                      <a:pt x="104775" y="52387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14" name="Forma livre 113"/>
              <p:cNvSpPr/>
              <p:nvPr/>
            </p:nvSpPr>
            <p:spPr>
              <a:xfrm>
                <a:off x="10501416" y="5242956"/>
                <a:ext cx="128960" cy="64513"/>
              </a:xfrm>
              <a:custGeom>
                <a:avLst/>
                <a:gdLst>
                  <a:gd name="connsiteX0" fmla="*/ 128955 w 128960"/>
                  <a:gd name="connsiteY0" fmla="*/ 32257 h 64513"/>
                  <a:gd name="connsiteX1" fmla="*/ 122507 w 128960"/>
                  <a:gd name="connsiteY1" fmla="*/ 19354 h 64513"/>
                  <a:gd name="connsiteX2" fmla="*/ 90985 w 128960"/>
                  <a:gd name="connsiteY2" fmla="*/ 4301 h 64513"/>
                  <a:gd name="connsiteX3" fmla="*/ 64477 w 128960"/>
                  <a:gd name="connsiteY3" fmla="*/ 0 h 64513"/>
                  <a:gd name="connsiteX4" fmla="*/ 37969 w 128960"/>
                  <a:gd name="connsiteY4" fmla="*/ 4301 h 64513"/>
                  <a:gd name="connsiteX5" fmla="*/ 6447 w 128960"/>
                  <a:gd name="connsiteY5" fmla="*/ 19354 h 64513"/>
                  <a:gd name="connsiteX6" fmla="*/ 0 w 128960"/>
                  <a:gd name="connsiteY6" fmla="*/ 32257 h 64513"/>
                  <a:gd name="connsiteX7" fmla="*/ 0 w 128960"/>
                  <a:gd name="connsiteY7" fmla="*/ 64514 h 64513"/>
                  <a:gd name="connsiteX8" fmla="*/ 128955 w 128960"/>
                  <a:gd name="connsiteY8" fmla="*/ 64514 h 64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8960" h="64513">
                    <a:moveTo>
                      <a:pt x="128955" y="32257"/>
                    </a:moveTo>
                    <a:cubicBezTo>
                      <a:pt x="129089" y="27150"/>
                      <a:pt x="126672" y="22312"/>
                      <a:pt x="122507" y="19354"/>
                    </a:cubicBezTo>
                    <a:cubicBezTo>
                      <a:pt x="113228" y="12088"/>
                      <a:pt x="102468" y="6949"/>
                      <a:pt x="90985" y="4301"/>
                    </a:cubicBezTo>
                    <a:cubicBezTo>
                      <a:pt x="82376" y="1712"/>
                      <a:pt x="73463" y="266"/>
                      <a:pt x="64477" y="0"/>
                    </a:cubicBezTo>
                    <a:cubicBezTo>
                      <a:pt x="55470" y="28"/>
                      <a:pt x="46523" y="1479"/>
                      <a:pt x="37969" y="4301"/>
                    </a:cubicBezTo>
                    <a:cubicBezTo>
                      <a:pt x="26649" y="7402"/>
                      <a:pt x="15974" y="12500"/>
                      <a:pt x="6447" y="19354"/>
                    </a:cubicBezTo>
                    <a:cubicBezTo>
                      <a:pt x="2407" y="22417"/>
                      <a:pt x="23" y="27187"/>
                      <a:pt x="0" y="32257"/>
                    </a:cubicBezTo>
                    <a:lnTo>
                      <a:pt x="0" y="64514"/>
                    </a:lnTo>
                    <a:lnTo>
                      <a:pt x="128955" y="64514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15" name="Forma livre 114"/>
              <p:cNvSpPr/>
              <p:nvPr/>
            </p:nvSpPr>
            <p:spPr>
              <a:xfrm>
                <a:off x="10533645" y="5169850"/>
                <a:ext cx="64495" cy="64495"/>
              </a:xfrm>
              <a:custGeom>
                <a:avLst/>
                <a:gdLst>
                  <a:gd name="connsiteX0" fmla="*/ 64495 w 64495"/>
                  <a:gd name="connsiteY0" fmla="*/ 32248 h 64495"/>
                  <a:gd name="connsiteX1" fmla="*/ 32248 w 64495"/>
                  <a:gd name="connsiteY1" fmla="*/ 64495 h 64495"/>
                  <a:gd name="connsiteX2" fmla="*/ 0 w 64495"/>
                  <a:gd name="connsiteY2" fmla="*/ 32248 h 64495"/>
                  <a:gd name="connsiteX3" fmla="*/ 32248 w 64495"/>
                  <a:gd name="connsiteY3" fmla="*/ 0 h 64495"/>
                  <a:gd name="connsiteX4" fmla="*/ 64495 w 64495"/>
                  <a:gd name="connsiteY4" fmla="*/ 32248 h 64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495" h="64495">
                    <a:moveTo>
                      <a:pt x="64495" y="32248"/>
                    </a:moveTo>
                    <a:cubicBezTo>
                      <a:pt x="64495" y="50058"/>
                      <a:pt x="50058" y="64495"/>
                      <a:pt x="32248" y="64495"/>
                    </a:cubicBezTo>
                    <a:cubicBezTo>
                      <a:pt x="14438" y="64495"/>
                      <a:pt x="0" y="50058"/>
                      <a:pt x="0" y="32248"/>
                    </a:cubicBezTo>
                    <a:cubicBezTo>
                      <a:pt x="0" y="14438"/>
                      <a:pt x="14438" y="0"/>
                      <a:pt x="32248" y="0"/>
                    </a:cubicBezTo>
                    <a:cubicBezTo>
                      <a:pt x="50058" y="0"/>
                      <a:pt x="64495" y="14438"/>
                      <a:pt x="64495" y="32248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16" name="Forma livre 115"/>
              <p:cNvSpPr/>
              <p:nvPr/>
            </p:nvSpPr>
            <p:spPr>
              <a:xfrm>
                <a:off x="10501416" y="5467278"/>
                <a:ext cx="128960" cy="64512"/>
              </a:xfrm>
              <a:custGeom>
                <a:avLst/>
                <a:gdLst>
                  <a:gd name="connsiteX0" fmla="*/ 128955 w 128960"/>
                  <a:gd name="connsiteY0" fmla="*/ 32256 h 64512"/>
                  <a:gd name="connsiteX1" fmla="*/ 122507 w 128960"/>
                  <a:gd name="connsiteY1" fmla="*/ 19353 h 64512"/>
                  <a:gd name="connsiteX2" fmla="*/ 90985 w 128960"/>
                  <a:gd name="connsiteY2" fmla="*/ 4300 h 64512"/>
                  <a:gd name="connsiteX3" fmla="*/ 64477 w 128960"/>
                  <a:gd name="connsiteY3" fmla="*/ 0 h 64512"/>
                  <a:gd name="connsiteX4" fmla="*/ 37969 w 128960"/>
                  <a:gd name="connsiteY4" fmla="*/ 4300 h 64512"/>
                  <a:gd name="connsiteX5" fmla="*/ 6447 w 128960"/>
                  <a:gd name="connsiteY5" fmla="*/ 19353 h 64512"/>
                  <a:gd name="connsiteX6" fmla="*/ 0 w 128960"/>
                  <a:gd name="connsiteY6" fmla="*/ 32256 h 64512"/>
                  <a:gd name="connsiteX7" fmla="*/ 0 w 128960"/>
                  <a:gd name="connsiteY7" fmla="*/ 64513 h 64512"/>
                  <a:gd name="connsiteX8" fmla="*/ 128955 w 128960"/>
                  <a:gd name="connsiteY8" fmla="*/ 64513 h 64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8960" h="64512">
                    <a:moveTo>
                      <a:pt x="128955" y="32256"/>
                    </a:moveTo>
                    <a:cubicBezTo>
                      <a:pt x="129089" y="27150"/>
                      <a:pt x="126672" y="22311"/>
                      <a:pt x="122507" y="19353"/>
                    </a:cubicBezTo>
                    <a:cubicBezTo>
                      <a:pt x="113228" y="12087"/>
                      <a:pt x="102468" y="6948"/>
                      <a:pt x="90985" y="4300"/>
                    </a:cubicBezTo>
                    <a:cubicBezTo>
                      <a:pt x="82376" y="1712"/>
                      <a:pt x="73463" y="266"/>
                      <a:pt x="64477" y="0"/>
                    </a:cubicBezTo>
                    <a:cubicBezTo>
                      <a:pt x="55470" y="28"/>
                      <a:pt x="46523" y="1478"/>
                      <a:pt x="37969" y="4300"/>
                    </a:cubicBezTo>
                    <a:cubicBezTo>
                      <a:pt x="26649" y="7401"/>
                      <a:pt x="15974" y="12499"/>
                      <a:pt x="6447" y="19353"/>
                    </a:cubicBezTo>
                    <a:cubicBezTo>
                      <a:pt x="2406" y="22416"/>
                      <a:pt x="23" y="27186"/>
                      <a:pt x="0" y="32256"/>
                    </a:cubicBezTo>
                    <a:lnTo>
                      <a:pt x="0" y="64513"/>
                    </a:lnTo>
                    <a:lnTo>
                      <a:pt x="128955" y="64513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17" name="Forma livre 116"/>
              <p:cNvSpPr/>
              <p:nvPr/>
            </p:nvSpPr>
            <p:spPr>
              <a:xfrm>
                <a:off x="10533645" y="5394172"/>
                <a:ext cx="64495" cy="64495"/>
              </a:xfrm>
              <a:custGeom>
                <a:avLst/>
                <a:gdLst>
                  <a:gd name="connsiteX0" fmla="*/ 64495 w 64495"/>
                  <a:gd name="connsiteY0" fmla="*/ 32248 h 64495"/>
                  <a:gd name="connsiteX1" fmla="*/ 32248 w 64495"/>
                  <a:gd name="connsiteY1" fmla="*/ 64495 h 64495"/>
                  <a:gd name="connsiteX2" fmla="*/ 0 w 64495"/>
                  <a:gd name="connsiteY2" fmla="*/ 32248 h 64495"/>
                  <a:gd name="connsiteX3" fmla="*/ 32248 w 64495"/>
                  <a:gd name="connsiteY3" fmla="*/ 0 h 64495"/>
                  <a:gd name="connsiteX4" fmla="*/ 64495 w 64495"/>
                  <a:gd name="connsiteY4" fmla="*/ 32248 h 64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495" h="64495">
                    <a:moveTo>
                      <a:pt x="64495" y="32248"/>
                    </a:moveTo>
                    <a:cubicBezTo>
                      <a:pt x="64495" y="50058"/>
                      <a:pt x="50058" y="64495"/>
                      <a:pt x="32248" y="64495"/>
                    </a:cubicBezTo>
                    <a:cubicBezTo>
                      <a:pt x="14438" y="64495"/>
                      <a:pt x="0" y="50058"/>
                      <a:pt x="0" y="32248"/>
                    </a:cubicBezTo>
                    <a:cubicBezTo>
                      <a:pt x="0" y="14438"/>
                      <a:pt x="14438" y="0"/>
                      <a:pt x="32248" y="0"/>
                    </a:cubicBezTo>
                    <a:cubicBezTo>
                      <a:pt x="50058" y="0"/>
                      <a:pt x="64495" y="14438"/>
                      <a:pt x="64495" y="32248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  <p:sp>
          <p:nvSpPr>
            <p:cNvPr id="79" name="object 4"/>
            <p:cNvSpPr txBox="1"/>
            <p:nvPr/>
          </p:nvSpPr>
          <p:spPr>
            <a:xfrm>
              <a:off x="9623086" y="5851612"/>
              <a:ext cx="2136316" cy="456535"/>
            </a:xfrm>
            <a:prstGeom prst="rect">
              <a:avLst/>
            </a:prstGeom>
          </p:spPr>
          <p:txBody>
            <a:bodyPr vert="horz" wrap="square" lIns="0" tIns="45720" rIns="0" bIns="0" rtlCol="0" anchor="t">
              <a:spAutoFit/>
            </a:bodyPr>
            <a:lstStyle/>
            <a:p>
              <a:pPr marL="12700" marR="5080" algn="ctr">
                <a:lnSpc>
                  <a:spcPts val="1430"/>
                </a:lnSpc>
                <a:spcBef>
                  <a:spcPts val="360"/>
                </a:spcBef>
              </a:pPr>
              <a:r>
                <a:rPr lang="pt-BR" sz="1400" b="1" spc="-9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ATIVAÇÃO SIMPLIFICADA*</a:t>
              </a:r>
            </a:p>
            <a:p>
              <a:pPr marL="12700" marR="5080" algn="ctr">
                <a:lnSpc>
                  <a:spcPts val="1430"/>
                </a:lnSpc>
                <a:spcBef>
                  <a:spcPts val="360"/>
                </a:spcBef>
              </a:pPr>
              <a:r>
                <a:rPr lang="pt-BR" sz="1400" b="1" spc="-1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EXECUTIVO</a:t>
              </a:r>
              <a:endParaRPr lang="pt-BR" sz="1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82" name="CaixaDeTexto 81"/>
          <p:cNvSpPr txBox="1"/>
          <p:nvPr/>
        </p:nvSpPr>
        <p:spPr>
          <a:xfrm>
            <a:off x="8917893" y="2651198"/>
            <a:ext cx="2414052" cy="1293971"/>
          </a:xfrm>
          <a:prstGeom prst="round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pt-BR" sz="1400" b="1" dirty="0">
                <a:solidFill>
                  <a:schemeClr val="bg1"/>
                </a:solidFill>
                <a:latin typeface="Tahoma" panose="020B0604030504040204"/>
                <a:cs typeface="Tahoma" panose="020B0604030504040204"/>
              </a:rPr>
              <a:t>Modalidade de Entrega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pt-BR" sz="1400" b="1" dirty="0">
              <a:solidFill>
                <a:schemeClr val="bg1"/>
              </a:solidFill>
              <a:latin typeface="Tahoma" panose="020B0604030504040204"/>
              <a:cs typeface="Tahoma" panose="020B0604030504040204"/>
            </a:endParaRPr>
          </a:p>
          <a:p>
            <a:pPr marL="222250" indent="-222250">
              <a:buFont typeface="Arial" panose="020B0604020202020204" pitchFamily="34" charset="0"/>
              <a:buChar char="•"/>
            </a:pPr>
            <a:r>
              <a:rPr lang="pt-BR" sz="1400" b="1" dirty="0">
                <a:solidFill>
                  <a:schemeClr val="bg1"/>
                </a:solidFill>
                <a:latin typeface="Tahoma" panose="020B0604030504040204"/>
                <a:cs typeface="Tahoma" panose="020B0604030504040204"/>
              </a:rPr>
              <a:t>Finalizado em Loja*</a:t>
            </a:r>
          </a:p>
          <a:p>
            <a:pPr marL="222250" indent="-222250">
              <a:buFont typeface="Arial" panose="020B0604020202020204" pitchFamily="34" charset="0"/>
              <a:buChar char="•"/>
            </a:pPr>
            <a:r>
              <a:rPr lang="pt-BR" sz="1400" b="1" dirty="0">
                <a:solidFill>
                  <a:schemeClr val="bg1"/>
                </a:solidFill>
                <a:latin typeface="Tahoma" panose="020B0604030504040204"/>
                <a:cs typeface="Tahoma" panose="020B0604030504040204"/>
              </a:rPr>
              <a:t>Correios</a:t>
            </a:r>
          </a:p>
          <a:p>
            <a:pPr marL="222250" indent="-222250">
              <a:buFont typeface="Arial" panose="020B0604020202020204" pitchFamily="34" charset="0"/>
              <a:buChar char="•"/>
            </a:pPr>
            <a:r>
              <a:rPr lang="pt-BR" sz="1400" b="1" dirty="0">
                <a:solidFill>
                  <a:schemeClr val="bg1"/>
                </a:solidFill>
                <a:latin typeface="Tahoma" panose="020B0604030504040204"/>
                <a:cs typeface="Tahoma" panose="020B0604030504040204"/>
              </a:rPr>
              <a:t>Técnico</a:t>
            </a:r>
          </a:p>
        </p:txBody>
      </p:sp>
      <p:cxnSp>
        <p:nvCxnSpPr>
          <p:cNvPr id="87" name="Conector: Angulado 34"/>
          <p:cNvCxnSpPr>
            <a:stCxn id="106" idx="20"/>
            <a:endCxn id="82" idx="1"/>
          </p:cNvCxnSpPr>
          <p:nvPr/>
        </p:nvCxnSpPr>
        <p:spPr>
          <a:xfrm flipV="1">
            <a:off x="7669631" y="3298184"/>
            <a:ext cx="1248262" cy="1290733"/>
          </a:xfrm>
          <a:prstGeom prst="bentConnector3">
            <a:avLst>
              <a:gd name="adj1" fmla="val 50000"/>
            </a:avLst>
          </a:prstGeom>
          <a:ln w="28575">
            <a:solidFill>
              <a:schemeClr val="bg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9" name="Agrupar 88"/>
          <p:cNvGrpSpPr/>
          <p:nvPr/>
        </p:nvGrpSpPr>
        <p:grpSpPr>
          <a:xfrm>
            <a:off x="767408" y="4543724"/>
            <a:ext cx="1414862" cy="1259416"/>
            <a:chOff x="3062336" y="3118987"/>
            <a:chExt cx="1414862" cy="1259416"/>
          </a:xfrm>
        </p:grpSpPr>
        <p:grpSp>
          <p:nvGrpSpPr>
            <p:cNvPr id="90" name="Agrupar 89"/>
            <p:cNvGrpSpPr/>
            <p:nvPr/>
          </p:nvGrpSpPr>
          <p:grpSpPr>
            <a:xfrm>
              <a:off x="3401103" y="3118987"/>
              <a:ext cx="750953" cy="695898"/>
              <a:chOff x="4615956" y="2712194"/>
              <a:chExt cx="750953" cy="695898"/>
            </a:xfrm>
            <a:solidFill>
              <a:schemeClr val="bg1"/>
            </a:solidFill>
          </p:grpSpPr>
          <p:sp>
            <p:nvSpPr>
              <p:cNvPr id="92" name="Forma livre 91"/>
              <p:cNvSpPr/>
              <p:nvPr/>
            </p:nvSpPr>
            <p:spPr>
              <a:xfrm>
                <a:off x="4615956" y="2712194"/>
                <a:ext cx="750953" cy="695898"/>
              </a:xfrm>
              <a:custGeom>
                <a:avLst/>
                <a:gdLst>
                  <a:gd name="connsiteX0" fmla="*/ 485422 w 593646"/>
                  <a:gd name="connsiteY0" fmla="*/ 380522 h 550124"/>
                  <a:gd name="connsiteX1" fmla="*/ 438906 w 593646"/>
                  <a:gd name="connsiteY1" fmla="*/ 367329 h 550124"/>
                  <a:gd name="connsiteX2" fmla="*/ 405144 w 593646"/>
                  <a:gd name="connsiteY2" fmla="*/ 336777 h 550124"/>
                  <a:gd name="connsiteX3" fmla="*/ 451660 w 593646"/>
                  <a:gd name="connsiteY3" fmla="*/ 210400 h 550124"/>
                  <a:gd name="connsiteX4" fmla="*/ 226582 w 593646"/>
                  <a:gd name="connsiteY4" fmla="*/ 4 h 550124"/>
                  <a:gd name="connsiteX5" fmla="*/ 4 w 593646"/>
                  <a:gd name="connsiteY5" fmla="*/ 208317 h 550124"/>
                  <a:gd name="connsiteX6" fmla="*/ 225082 w 593646"/>
                  <a:gd name="connsiteY6" fmla="*/ 418019 h 550124"/>
                  <a:gd name="connsiteX7" fmla="*/ 363130 w 593646"/>
                  <a:gd name="connsiteY7" fmla="*/ 374967 h 550124"/>
                  <a:gd name="connsiteX8" fmla="*/ 396141 w 593646"/>
                  <a:gd name="connsiteY8" fmla="*/ 405520 h 550124"/>
                  <a:gd name="connsiteX9" fmla="*/ 410396 w 593646"/>
                  <a:gd name="connsiteY9" fmla="*/ 449266 h 550124"/>
                  <a:gd name="connsiteX10" fmla="*/ 504178 w 593646"/>
                  <a:gd name="connsiteY10" fmla="*/ 536063 h 550124"/>
                  <a:gd name="connsiteX11" fmla="*/ 578454 w 593646"/>
                  <a:gd name="connsiteY11" fmla="*/ 536063 h 550124"/>
                  <a:gd name="connsiteX12" fmla="*/ 578454 w 593646"/>
                  <a:gd name="connsiteY12" fmla="*/ 467320 h 550124"/>
                  <a:gd name="connsiteX13" fmla="*/ 485422 w 593646"/>
                  <a:gd name="connsiteY13" fmla="*/ 380522 h 550124"/>
                  <a:gd name="connsiteX14" fmla="*/ 226582 w 593646"/>
                  <a:gd name="connsiteY14" fmla="*/ 376356 h 550124"/>
                  <a:gd name="connsiteX15" fmla="*/ 46520 w 593646"/>
                  <a:gd name="connsiteY15" fmla="*/ 209706 h 550124"/>
                  <a:gd name="connsiteX16" fmla="*/ 226582 w 593646"/>
                  <a:gd name="connsiteY16" fmla="*/ 43055 h 550124"/>
                  <a:gd name="connsiteX17" fmla="*/ 406645 w 593646"/>
                  <a:gd name="connsiteY17" fmla="*/ 209706 h 550124"/>
                  <a:gd name="connsiteX18" fmla="*/ 226582 w 593646"/>
                  <a:gd name="connsiteY18" fmla="*/ 376356 h 550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593646" h="550124">
                    <a:moveTo>
                      <a:pt x="485422" y="380522"/>
                    </a:moveTo>
                    <a:cubicBezTo>
                      <a:pt x="473418" y="369412"/>
                      <a:pt x="455412" y="363857"/>
                      <a:pt x="438906" y="367329"/>
                    </a:cubicBezTo>
                    <a:lnTo>
                      <a:pt x="405144" y="336777"/>
                    </a:lnTo>
                    <a:cubicBezTo>
                      <a:pt x="435155" y="300669"/>
                      <a:pt x="451660" y="256229"/>
                      <a:pt x="451660" y="210400"/>
                    </a:cubicBezTo>
                    <a:cubicBezTo>
                      <a:pt x="452411" y="94439"/>
                      <a:pt x="351126" y="698"/>
                      <a:pt x="226582" y="4"/>
                    </a:cubicBezTo>
                    <a:cubicBezTo>
                      <a:pt x="102039" y="-691"/>
                      <a:pt x="754" y="93050"/>
                      <a:pt x="4" y="208317"/>
                    </a:cubicBezTo>
                    <a:cubicBezTo>
                      <a:pt x="-746" y="323584"/>
                      <a:pt x="100539" y="417324"/>
                      <a:pt x="225082" y="418019"/>
                    </a:cubicBezTo>
                    <a:cubicBezTo>
                      <a:pt x="274599" y="418019"/>
                      <a:pt x="323366" y="402743"/>
                      <a:pt x="363130" y="374967"/>
                    </a:cubicBezTo>
                    <a:lnTo>
                      <a:pt x="396141" y="405520"/>
                    </a:lnTo>
                    <a:cubicBezTo>
                      <a:pt x="393140" y="421491"/>
                      <a:pt x="398392" y="437461"/>
                      <a:pt x="410396" y="449266"/>
                    </a:cubicBezTo>
                    <a:lnTo>
                      <a:pt x="504178" y="536063"/>
                    </a:lnTo>
                    <a:cubicBezTo>
                      <a:pt x="524435" y="554811"/>
                      <a:pt x="558197" y="554811"/>
                      <a:pt x="578454" y="536063"/>
                    </a:cubicBezTo>
                    <a:cubicBezTo>
                      <a:pt x="598711" y="517315"/>
                      <a:pt x="598711" y="486068"/>
                      <a:pt x="578454" y="467320"/>
                    </a:cubicBezTo>
                    <a:lnTo>
                      <a:pt x="485422" y="380522"/>
                    </a:lnTo>
                    <a:close/>
                    <a:moveTo>
                      <a:pt x="226582" y="376356"/>
                    </a:moveTo>
                    <a:cubicBezTo>
                      <a:pt x="126798" y="376356"/>
                      <a:pt x="46520" y="302058"/>
                      <a:pt x="46520" y="209706"/>
                    </a:cubicBezTo>
                    <a:cubicBezTo>
                      <a:pt x="46520" y="117354"/>
                      <a:pt x="126798" y="43055"/>
                      <a:pt x="226582" y="43055"/>
                    </a:cubicBezTo>
                    <a:cubicBezTo>
                      <a:pt x="326367" y="43055"/>
                      <a:pt x="406645" y="117354"/>
                      <a:pt x="406645" y="209706"/>
                    </a:cubicBezTo>
                    <a:cubicBezTo>
                      <a:pt x="406645" y="301364"/>
                      <a:pt x="325617" y="376356"/>
                      <a:pt x="226582" y="376356"/>
                    </a:cubicBezTo>
                    <a:close/>
                  </a:path>
                </a:pathLst>
              </a:custGeom>
              <a:grpFill/>
              <a:ln w="74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93" name="Forma livre 92"/>
              <p:cNvSpPr/>
              <p:nvPr/>
            </p:nvSpPr>
            <p:spPr>
              <a:xfrm>
                <a:off x="4692808" y="2821606"/>
                <a:ext cx="409046" cy="277903"/>
              </a:xfrm>
              <a:custGeom>
                <a:avLst/>
                <a:gdLst>
                  <a:gd name="connsiteX0" fmla="*/ 322612 w 323361"/>
                  <a:gd name="connsiteY0" fmla="*/ 96090 h 219689"/>
                  <a:gd name="connsiteX1" fmla="*/ 279847 w 323361"/>
                  <a:gd name="connsiteY1" fmla="*/ 96090 h 219689"/>
                  <a:gd name="connsiteX2" fmla="*/ 270093 w 323361"/>
                  <a:gd name="connsiteY2" fmla="*/ 101645 h 219689"/>
                  <a:gd name="connsiteX3" fmla="*/ 241584 w 323361"/>
                  <a:gd name="connsiteY3" fmla="*/ 130115 h 219689"/>
                  <a:gd name="connsiteX4" fmla="*/ 217575 w 323361"/>
                  <a:gd name="connsiteY4" fmla="*/ 53039 h 219689"/>
                  <a:gd name="connsiteX5" fmla="*/ 201070 w 323361"/>
                  <a:gd name="connsiteY5" fmla="*/ 44706 h 219689"/>
                  <a:gd name="connsiteX6" fmla="*/ 192066 w 323361"/>
                  <a:gd name="connsiteY6" fmla="*/ 52344 h 219689"/>
                  <a:gd name="connsiteX7" fmla="*/ 147051 w 323361"/>
                  <a:gd name="connsiteY7" fmla="*/ 162750 h 219689"/>
                  <a:gd name="connsiteX8" fmla="*/ 116290 w 323361"/>
                  <a:gd name="connsiteY8" fmla="*/ 9987 h 219689"/>
                  <a:gd name="connsiteX9" fmla="*/ 101285 w 323361"/>
                  <a:gd name="connsiteY9" fmla="*/ 266 h 219689"/>
                  <a:gd name="connsiteX10" fmla="*/ 90781 w 323361"/>
                  <a:gd name="connsiteY10" fmla="*/ 8599 h 219689"/>
                  <a:gd name="connsiteX11" fmla="*/ 58520 w 323361"/>
                  <a:gd name="connsiteY11" fmla="*/ 96090 h 219689"/>
                  <a:gd name="connsiteX12" fmla="*/ 0 w 323361"/>
                  <a:gd name="connsiteY12" fmla="*/ 96090 h 219689"/>
                  <a:gd name="connsiteX13" fmla="*/ 0 w 323361"/>
                  <a:gd name="connsiteY13" fmla="*/ 123865 h 219689"/>
                  <a:gd name="connsiteX14" fmla="*/ 68274 w 323361"/>
                  <a:gd name="connsiteY14" fmla="*/ 123865 h 219689"/>
                  <a:gd name="connsiteX15" fmla="*/ 81028 w 323361"/>
                  <a:gd name="connsiteY15" fmla="*/ 113450 h 219689"/>
                  <a:gd name="connsiteX16" fmla="*/ 99784 w 323361"/>
                  <a:gd name="connsiteY16" fmla="*/ 60677 h 219689"/>
                  <a:gd name="connsiteX17" fmla="*/ 129795 w 323361"/>
                  <a:gd name="connsiteY17" fmla="*/ 209968 h 219689"/>
                  <a:gd name="connsiteX18" fmla="*/ 141799 w 323361"/>
                  <a:gd name="connsiteY18" fmla="*/ 219689 h 219689"/>
                  <a:gd name="connsiteX19" fmla="*/ 143300 w 323361"/>
                  <a:gd name="connsiteY19" fmla="*/ 219689 h 219689"/>
                  <a:gd name="connsiteX20" fmla="*/ 156054 w 323361"/>
                  <a:gd name="connsiteY20" fmla="*/ 212051 h 219689"/>
                  <a:gd name="connsiteX21" fmla="*/ 204071 w 323361"/>
                  <a:gd name="connsiteY21" fmla="*/ 95396 h 219689"/>
                  <a:gd name="connsiteX22" fmla="*/ 223577 w 323361"/>
                  <a:gd name="connsiteY22" fmla="*/ 157890 h 219689"/>
                  <a:gd name="connsiteX23" fmla="*/ 240083 w 323361"/>
                  <a:gd name="connsiteY23" fmla="*/ 166222 h 219689"/>
                  <a:gd name="connsiteX24" fmla="*/ 246085 w 323361"/>
                  <a:gd name="connsiteY24" fmla="*/ 162750 h 219689"/>
                  <a:gd name="connsiteX25" fmla="*/ 286599 w 323361"/>
                  <a:gd name="connsiteY25" fmla="*/ 123865 h 219689"/>
                  <a:gd name="connsiteX26" fmla="*/ 323362 w 323361"/>
                  <a:gd name="connsiteY26" fmla="*/ 123865 h 219689"/>
                  <a:gd name="connsiteX27" fmla="*/ 323362 w 323361"/>
                  <a:gd name="connsiteY27" fmla="*/ 96090 h 2196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23361" h="219689">
                    <a:moveTo>
                      <a:pt x="322612" y="96090"/>
                    </a:moveTo>
                    <a:lnTo>
                      <a:pt x="279847" y="96090"/>
                    </a:lnTo>
                    <a:cubicBezTo>
                      <a:pt x="276095" y="96784"/>
                      <a:pt x="272344" y="98868"/>
                      <a:pt x="270093" y="101645"/>
                    </a:cubicBezTo>
                    <a:lnTo>
                      <a:pt x="241584" y="130115"/>
                    </a:lnTo>
                    <a:lnTo>
                      <a:pt x="217575" y="53039"/>
                    </a:lnTo>
                    <a:cubicBezTo>
                      <a:pt x="215324" y="46789"/>
                      <a:pt x="207822" y="42623"/>
                      <a:pt x="201070" y="44706"/>
                    </a:cubicBezTo>
                    <a:cubicBezTo>
                      <a:pt x="197318" y="46095"/>
                      <a:pt x="193567" y="48178"/>
                      <a:pt x="192066" y="52344"/>
                    </a:cubicBezTo>
                    <a:lnTo>
                      <a:pt x="147051" y="162750"/>
                    </a:lnTo>
                    <a:lnTo>
                      <a:pt x="116290" y="9987"/>
                    </a:lnTo>
                    <a:cubicBezTo>
                      <a:pt x="114790" y="3044"/>
                      <a:pt x="108037" y="-1123"/>
                      <a:pt x="101285" y="266"/>
                    </a:cubicBezTo>
                    <a:cubicBezTo>
                      <a:pt x="96783" y="960"/>
                      <a:pt x="93032" y="4432"/>
                      <a:pt x="90781" y="8599"/>
                    </a:cubicBezTo>
                    <a:lnTo>
                      <a:pt x="58520" y="96090"/>
                    </a:lnTo>
                    <a:lnTo>
                      <a:pt x="0" y="96090"/>
                    </a:lnTo>
                    <a:lnTo>
                      <a:pt x="0" y="123865"/>
                    </a:lnTo>
                    <a:lnTo>
                      <a:pt x="68274" y="123865"/>
                    </a:lnTo>
                    <a:cubicBezTo>
                      <a:pt x="74276" y="123171"/>
                      <a:pt x="79528" y="119005"/>
                      <a:pt x="81028" y="113450"/>
                    </a:cubicBezTo>
                    <a:lnTo>
                      <a:pt x="99784" y="60677"/>
                    </a:lnTo>
                    <a:lnTo>
                      <a:pt x="129795" y="209968"/>
                    </a:lnTo>
                    <a:cubicBezTo>
                      <a:pt x="130545" y="215523"/>
                      <a:pt x="135797" y="219689"/>
                      <a:pt x="141799" y="219689"/>
                    </a:cubicBezTo>
                    <a:lnTo>
                      <a:pt x="143300" y="219689"/>
                    </a:lnTo>
                    <a:cubicBezTo>
                      <a:pt x="148551" y="219689"/>
                      <a:pt x="153803" y="216912"/>
                      <a:pt x="156054" y="212051"/>
                    </a:cubicBezTo>
                    <a:lnTo>
                      <a:pt x="204071" y="95396"/>
                    </a:lnTo>
                    <a:lnTo>
                      <a:pt x="223577" y="157890"/>
                    </a:lnTo>
                    <a:cubicBezTo>
                      <a:pt x="225828" y="164139"/>
                      <a:pt x="232580" y="168305"/>
                      <a:pt x="240083" y="166222"/>
                    </a:cubicBezTo>
                    <a:cubicBezTo>
                      <a:pt x="242334" y="165528"/>
                      <a:pt x="244585" y="164139"/>
                      <a:pt x="246085" y="162750"/>
                    </a:cubicBezTo>
                    <a:lnTo>
                      <a:pt x="286599" y="123865"/>
                    </a:lnTo>
                    <a:lnTo>
                      <a:pt x="323362" y="123865"/>
                    </a:lnTo>
                    <a:lnTo>
                      <a:pt x="323362" y="96090"/>
                    </a:lnTo>
                    <a:close/>
                  </a:path>
                </a:pathLst>
              </a:custGeom>
              <a:grpFill/>
              <a:ln w="74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  <p:sp>
          <p:nvSpPr>
            <p:cNvPr id="91" name="Retângulo 90"/>
            <p:cNvSpPr/>
            <p:nvPr/>
          </p:nvSpPr>
          <p:spPr>
            <a:xfrm>
              <a:off x="3062336" y="3876471"/>
              <a:ext cx="1414862" cy="5019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45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pt-BR" sz="133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" panose="020B0502040204020203" pitchFamily="34" charset="0"/>
                  <a:ea typeface="Tahoma" panose="020B0604030504040204" pitchFamily="34" charset="0"/>
                  <a:cs typeface="Segoe UI" panose="020B0502040204020203" pitchFamily="34" charset="0"/>
                </a:rPr>
                <a:t>BIOMETRIA </a:t>
              </a:r>
              <a:br>
                <a:rPr kumimoji="0" lang="pt-BR" sz="133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" panose="020B0502040204020203" pitchFamily="34" charset="0"/>
                  <a:ea typeface="Tahoma" panose="020B0604030504040204" pitchFamily="34" charset="0"/>
                  <a:cs typeface="Segoe UI" panose="020B0502040204020203" pitchFamily="34" charset="0"/>
                </a:rPr>
              </a:br>
              <a:r>
                <a:rPr kumimoji="0" lang="pt-BR" sz="133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" panose="020B0502040204020203" pitchFamily="34" charset="0"/>
                  <a:ea typeface="Tahoma" panose="020B0604030504040204" pitchFamily="34" charset="0"/>
                  <a:cs typeface="Segoe UI" panose="020B0502040204020203" pitchFamily="34" charset="0"/>
                </a:rPr>
                <a:t>EXECUTIVO</a:t>
              </a:r>
            </a:p>
          </p:txBody>
        </p:sp>
      </p:grpSp>
      <p:grpSp>
        <p:nvGrpSpPr>
          <p:cNvPr id="94" name="Agrupar 93"/>
          <p:cNvGrpSpPr/>
          <p:nvPr/>
        </p:nvGrpSpPr>
        <p:grpSpPr>
          <a:xfrm>
            <a:off x="4799856" y="4437112"/>
            <a:ext cx="1414862" cy="1368152"/>
            <a:chOff x="1127566" y="3040044"/>
            <a:chExt cx="1414862" cy="1368152"/>
          </a:xfrm>
        </p:grpSpPr>
        <p:grpSp>
          <p:nvGrpSpPr>
            <p:cNvPr id="95" name="Gráfico 15" descr="Programador com preenchimento sólido"/>
            <p:cNvGrpSpPr/>
            <p:nvPr/>
          </p:nvGrpSpPr>
          <p:grpSpPr>
            <a:xfrm>
              <a:off x="1502479" y="3040044"/>
              <a:ext cx="705207" cy="830086"/>
              <a:chOff x="2357276" y="2875371"/>
              <a:chExt cx="375195" cy="441636"/>
            </a:xfrm>
            <a:solidFill>
              <a:schemeClr val="bg1"/>
            </a:solidFill>
          </p:grpSpPr>
          <p:sp>
            <p:nvSpPr>
              <p:cNvPr id="97" name="Forma livre 96"/>
              <p:cNvSpPr/>
              <p:nvPr/>
            </p:nvSpPr>
            <p:spPr>
              <a:xfrm>
                <a:off x="2357276" y="2875371"/>
                <a:ext cx="375195" cy="407494"/>
              </a:xfrm>
              <a:custGeom>
                <a:avLst/>
                <a:gdLst>
                  <a:gd name="connsiteX0" fmla="*/ 299808 w 421430"/>
                  <a:gd name="connsiteY0" fmla="*/ 263863 h 457710"/>
                  <a:gd name="connsiteX1" fmla="*/ 371708 w 421430"/>
                  <a:gd name="connsiteY1" fmla="*/ 298004 h 457710"/>
                  <a:gd name="connsiteX2" fmla="*/ 385463 w 421430"/>
                  <a:gd name="connsiteY2" fmla="*/ 324043 h 457710"/>
                  <a:gd name="connsiteX3" fmla="*/ 396717 w 421430"/>
                  <a:gd name="connsiteY3" fmla="*/ 413733 h 457710"/>
                  <a:gd name="connsiteX4" fmla="*/ 391715 w 421430"/>
                  <a:gd name="connsiteY4" fmla="*/ 424149 h 457710"/>
                  <a:gd name="connsiteX5" fmla="*/ 391715 w 421430"/>
                  <a:gd name="connsiteY5" fmla="*/ 424149 h 457710"/>
                  <a:gd name="connsiteX6" fmla="*/ 357954 w 421430"/>
                  <a:gd name="connsiteY6" fmla="*/ 439194 h 457710"/>
                  <a:gd name="connsiteX7" fmla="*/ 357954 w 421430"/>
                  <a:gd name="connsiteY7" fmla="*/ 457711 h 457710"/>
                  <a:gd name="connsiteX8" fmla="*/ 374834 w 421430"/>
                  <a:gd name="connsiteY8" fmla="*/ 457711 h 457710"/>
                  <a:gd name="connsiteX9" fmla="*/ 405470 w 421430"/>
                  <a:gd name="connsiteY9" fmla="*/ 443244 h 457710"/>
                  <a:gd name="connsiteX10" fmla="*/ 405470 w 421430"/>
                  <a:gd name="connsiteY10" fmla="*/ 443244 h 457710"/>
                  <a:gd name="connsiteX11" fmla="*/ 421100 w 421430"/>
                  <a:gd name="connsiteY11" fmla="*/ 410840 h 457710"/>
                  <a:gd name="connsiteX12" fmla="*/ 411097 w 421430"/>
                  <a:gd name="connsiteY12" fmla="*/ 323464 h 457710"/>
                  <a:gd name="connsiteX13" fmla="*/ 387964 w 421430"/>
                  <a:gd name="connsiteY13" fmla="*/ 280644 h 457710"/>
                  <a:gd name="connsiteX14" fmla="*/ 308561 w 421430"/>
                  <a:gd name="connsiteY14" fmla="*/ 242453 h 457710"/>
                  <a:gd name="connsiteX15" fmla="*/ 277926 w 421430"/>
                  <a:gd name="connsiteY15" fmla="*/ 230881 h 457710"/>
                  <a:gd name="connsiteX16" fmla="*/ 274175 w 421430"/>
                  <a:gd name="connsiteY16" fmla="*/ 225673 h 457710"/>
                  <a:gd name="connsiteX17" fmla="*/ 274175 w 421430"/>
                  <a:gd name="connsiteY17" fmla="*/ 211785 h 457710"/>
                  <a:gd name="connsiteX18" fmla="*/ 311688 w 421430"/>
                  <a:gd name="connsiteY18" fmla="*/ 139454 h 457710"/>
                  <a:gd name="connsiteX19" fmla="*/ 311688 w 421430"/>
                  <a:gd name="connsiteY19" fmla="*/ 118623 h 457710"/>
                  <a:gd name="connsiteX20" fmla="*/ 324192 w 421430"/>
                  <a:gd name="connsiteY20" fmla="*/ 122095 h 457710"/>
                  <a:gd name="connsiteX21" fmla="*/ 313563 w 421430"/>
                  <a:gd name="connsiteY21" fmla="*/ 93162 h 457710"/>
                  <a:gd name="connsiteX22" fmla="*/ 310437 w 421430"/>
                  <a:gd name="connsiteY22" fmla="*/ 81011 h 457710"/>
                  <a:gd name="connsiteX23" fmla="*/ 254793 w 421430"/>
                  <a:gd name="connsiteY23" fmla="*/ 10416 h 457710"/>
                  <a:gd name="connsiteX24" fmla="*/ 246665 w 421430"/>
                  <a:gd name="connsiteY24" fmla="*/ 10994 h 457710"/>
                  <a:gd name="connsiteX25" fmla="*/ 241038 w 421430"/>
                  <a:gd name="connsiteY25" fmla="*/ 15045 h 457710"/>
                  <a:gd name="connsiteX26" fmla="*/ 234786 w 421430"/>
                  <a:gd name="connsiteY26" fmla="*/ 6944 h 457710"/>
                  <a:gd name="connsiteX27" fmla="*/ 227283 w 421430"/>
                  <a:gd name="connsiteY27" fmla="*/ 1736 h 457710"/>
                  <a:gd name="connsiteX28" fmla="*/ 210402 w 421430"/>
                  <a:gd name="connsiteY28" fmla="*/ 0 h 457710"/>
                  <a:gd name="connsiteX29" fmla="*/ 110993 w 421430"/>
                  <a:gd name="connsiteY29" fmla="*/ 82747 h 457710"/>
                  <a:gd name="connsiteX30" fmla="*/ 110993 w 421430"/>
                  <a:gd name="connsiteY30" fmla="*/ 86797 h 457710"/>
                  <a:gd name="connsiteX31" fmla="*/ 110993 w 421430"/>
                  <a:gd name="connsiteY31" fmla="*/ 86797 h 457710"/>
                  <a:gd name="connsiteX32" fmla="*/ 110993 w 421430"/>
                  <a:gd name="connsiteY32" fmla="*/ 96634 h 457710"/>
                  <a:gd name="connsiteX33" fmla="*/ 102865 w 421430"/>
                  <a:gd name="connsiteY33" fmla="*/ 133089 h 457710"/>
                  <a:gd name="connsiteX34" fmla="*/ 92236 w 421430"/>
                  <a:gd name="connsiteY34" fmla="*/ 156235 h 457710"/>
                  <a:gd name="connsiteX35" fmla="*/ 112243 w 421430"/>
                  <a:gd name="connsiteY35" fmla="*/ 151027 h 457710"/>
                  <a:gd name="connsiteX36" fmla="*/ 148506 w 421430"/>
                  <a:gd name="connsiteY36" fmla="*/ 210628 h 457710"/>
                  <a:gd name="connsiteX37" fmla="*/ 148506 w 421430"/>
                  <a:gd name="connsiteY37" fmla="*/ 225094 h 457710"/>
                  <a:gd name="connsiteX38" fmla="*/ 144755 w 421430"/>
                  <a:gd name="connsiteY38" fmla="*/ 230302 h 457710"/>
                  <a:gd name="connsiteX39" fmla="*/ 114119 w 421430"/>
                  <a:gd name="connsiteY39" fmla="*/ 241875 h 457710"/>
                  <a:gd name="connsiteX40" fmla="*/ 34717 w 421430"/>
                  <a:gd name="connsiteY40" fmla="*/ 280066 h 457710"/>
                  <a:gd name="connsiteX41" fmla="*/ 10958 w 421430"/>
                  <a:gd name="connsiteY41" fmla="*/ 322886 h 457710"/>
                  <a:gd name="connsiteX42" fmla="*/ 330 w 421430"/>
                  <a:gd name="connsiteY42" fmla="*/ 410840 h 457710"/>
                  <a:gd name="connsiteX43" fmla="*/ 15960 w 421430"/>
                  <a:gd name="connsiteY43" fmla="*/ 443244 h 457710"/>
                  <a:gd name="connsiteX44" fmla="*/ 46596 w 421430"/>
                  <a:gd name="connsiteY44" fmla="*/ 457711 h 457710"/>
                  <a:gd name="connsiteX45" fmla="*/ 64102 w 421430"/>
                  <a:gd name="connsiteY45" fmla="*/ 457711 h 457710"/>
                  <a:gd name="connsiteX46" fmla="*/ 64102 w 421430"/>
                  <a:gd name="connsiteY46" fmla="*/ 439772 h 457710"/>
                  <a:gd name="connsiteX47" fmla="*/ 30340 w 421430"/>
                  <a:gd name="connsiteY47" fmla="*/ 424728 h 457710"/>
                  <a:gd name="connsiteX48" fmla="*/ 25338 w 421430"/>
                  <a:gd name="connsiteY48" fmla="*/ 414312 h 457710"/>
                  <a:gd name="connsiteX49" fmla="*/ 35967 w 421430"/>
                  <a:gd name="connsiteY49" fmla="*/ 325200 h 457710"/>
                  <a:gd name="connsiteX50" fmla="*/ 35967 w 421430"/>
                  <a:gd name="connsiteY50" fmla="*/ 324043 h 457710"/>
                  <a:gd name="connsiteX51" fmla="*/ 50347 w 421430"/>
                  <a:gd name="connsiteY51" fmla="*/ 298004 h 457710"/>
                  <a:gd name="connsiteX52" fmla="*/ 122247 w 421430"/>
                  <a:gd name="connsiteY52" fmla="*/ 263863 h 457710"/>
                  <a:gd name="connsiteX53" fmla="*/ 132250 w 421430"/>
                  <a:gd name="connsiteY53" fmla="*/ 260970 h 457710"/>
                  <a:gd name="connsiteX54" fmla="*/ 211028 w 421430"/>
                  <a:gd name="connsiteY54" fmla="*/ 277751 h 457710"/>
                  <a:gd name="connsiteX55" fmla="*/ 290430 w 421430"/>
                  <a:gd name="connsiteY55" fmla="*/ 260970 h 457710"/>
                  <a:gd name="connsiteX56" fmla="*/ 299808 w 421430"/>
                  <a:gd name="connsiteY56" fmla="*/ 263863 h 457710"/>
                  <a:gd name="connsiteX57" fmla="*/ 136002 w 421430"/>
                  <a:gd name="connsiteY57" fmla="*/ 144083 h 457710"/>
                  <a:gd name="connsiteX58" fmla="*/ 267297 w 421430"/>
                  <a:gd name="connsiteY58" fmla="*/ 75224 h 457710"/>
                  <a:gd name="connsiteX59" fmla="*/ 286054 w 421430"/>
                  <a:gd name="connsiteY59" fmla="*/ 98370 h 457710"/>
                  <a:gd name="connsiteX60" fmla="*/ 286054 w 421430"/>
                  <a:gd name="connsiteY60" fmla="*/ 138876 h 457710"/>
                  <a:gd name="connsiteX61" fmla="*/ 211028 w 421430"/>
                  <a:gd name="connsiteY61" fmla="*/ 208313 h 457710"/>
                  <a:gd name="connsiteX62" fmla="*/ 136002 w 421430"/>
                  <a:gd name="connsiteY62" fmla="*/ 144083 h 457710"/>
                  <a:gd name="connsiteX63" fmla="*/ 161010 w 421430"/>
                  <a:gd name="connsiteY63" fmla="*/ 248240 h 457710"/>
                  <a:gd name="connsiteX64" fmla="*/ 173515 w 421430"/>
                  <a:gd name="connsiteY64" fmla="*/ 225094 h 457710"/>
                  <a:gd name="connsiteX65" fmla="*/ 173515 w 421430"/>
                  <a:gd name="connsiteY65" fmla="*/ 224515 h 457710"/>
                  <a:gd name="connsiteX66" fmla="*/ 248541 w 421430"/>
                  <a:gd name="connsiteY66" fmla="*/ 224515 h 457710"/>
                  <a:gd name="connsiteX67" fmla="*/ 248541 w 421430"/>
                  <a:gd name="connsiteY67" fmla="*/ 225094 h 457710"/>
                  <a:gd name="connsiteX68" fmla="*/ 260420 w 421430"/>
                  <a:gd name="connsiteY68" fmla="*/ 248240 h 457710"/>
                  <a:gd name="connsiteX69" fmla="*/ 210402 w 421430"/>
                  <a:gd name="connsiteY69" fmla="*/ 254605 h 457710"/>
                  <a:gd name="connsiteX70" fmla="*/ 161010 w 421430"/>
                  <a:gd name="connsiteY70" fmla="*/ 248240 h 4577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</a:cxnLst>
                <a:rect l="l" t="t" r="r" b="b"/>
                <a:pathLst>
                  <a:path w="421430" h="457710">
                    <a:moveTo>
                      <a:pt x="299808" y="263863"/>
                    </a:moveTo>
                    <a:cubicBezTo>
                      <a:pt x="326068" y="272543"/>
                      <a:pt x="351076" y="282380"/>
                      <a:pt x="371708" y="298004"/>
                    </a:cubicBezTo>
                    <a:cubicBezTo>
                      <a:pt x="380461" y="304369"/>
                      <a:pt x="385463" y="313627"/>
                      <a:pt x="385463" y="324043"/>
                    </a:cubicBezTo>
                    <a:lnTo>
                      <a:pt x="396717" y="413733"/>
                    </a:lnTo>
                    <a:cubicBezTo>
                      <a:pt x="397342" y="417784"/>
                      <a:pt x="395467" y="421834"/>
                      <a:pt x="391715" y="424149"/>
                    </a:cubicBezTo>
                    <a:lnTo>
                      <a:pt x="391715" y="424149"/>
                    </a:lnTo>
                    <a:cubicBezTo>
                      <a:pt x="381087" y="430514"/>
                      <a:pt x="369833" y="435722"/>
                      <a:pt x="357954" y="439194"/>
                    </a:cubicBezTo>
                    <a:lnTo>
                      <a:pt x="357954" y="457711"/>
                    </a:lnTo>
                    <a:lnTo>
                      <a:pt x="374834" y="457711"/>
                    </a:lnTo>
                    <a:cubicBezTo>
                      <a:pt x="385463" y="453660"/>
                      <a:pt x="396092" y="449031"/>
                      <a:pt x="405470" y="443244"/>
                    </a:cubicBezTo>
                    <a:lnTo>
                      <a:pt x="405470" y="443244"/>
                    </a:lnTo>
                    <a:cubicBezTo>
                      <a:pt x="416724" y="436301"/>
                      <a:pt x="422976" y="423570"/>
                      <a:pt x="421100" y="410840"/>
                    </a:cubicBezTo>
                    <a:lnTo>
                      <a:pt x="411097" y="323464"/>
                    </a:lnTo>
                    <a:cubicBezTo>
                      <a:pt x="410472" y="306683"/>
                      <a:pt x="402344" y="291060"/>
                      <a:pt x="387964" y="280644"/>
                    </a:cubicBezTo>
                    <a:cubicBezTo>
                      <a:pt x="364831" y="262706"/>
                      <a:pt x="337321" y="251712"/>
                      <a:pt x="308561" y="242453"/>
                    </a:cubicBezTo>
                    <a:lnTo>
                      <a:pt x="277926" y="230881"/>
                    </a:lnTo>
                    <a:cubicBezTo>
                      <a:pt x="275425" y="229723"/>
                      <a:pt x="274175" y="227987"/>
                      <a:pt x="274175" y="225673"/>
                    </a:cubicBezTo>
                    <a:lnTo>
                      <a:pt x="274175" y="211785"/>
                    </a:lnTo>
                    <a:cubicBezTo>
                      <a:pt x="297933" y="194426"/>
                      <a:pt x="311688" y="167808"/>
                      <a:pt x="311688" y="139454"/>
                    </a:cubicBezTo>
                    <a:lnTo>
                      <a:pt x="311688" y="118623"/>
                    </a:lnTo>
                    <a:cubicBezTo>
                      <a:pt x="315439" y="120937"/>
                      <a:pt x="319815" y="121516"/>
                      <a:pt x="324192" y="122095"/>
                    </a:cubicBezTo>
                    <a:lnTo>
                      <a:pt x="313563" y="93162"/>
                    </a:lnTo>
                    <a:cubicBezTo>
                      <a:pt x="312313" y="89112"/>
                      <a:pt x="311062" y="85061"/>
                      <a:pt x="310437" y="81011"/>
                    </a:cubicBezTo>
                    <a:cubicBezTo>
                      <a:pt x="305435" y="48028"/>
                      <a:pt x="284178" y="24882"/>
                      <a:pt x="254793" y="10416"/>
                    </a:cubicBezTo>
                    <a:cubicBezTo>
                      <a:pt x="252292" y="9258"/>
                      <a:pt x="249166" y="9258"/>
                      <a:pt x="246665" y="10994"/>
                    </a:cubicBezTo>
                    <a:lnTo>
                      <a:pt x="241038" y="15045"/>
                    </a:lnTo>
                    <a:lnTo>
                      <a:pt x="234786" y="6944"/>
                    </a:lnTo>
                    <a:cubicBezTo>
                      <a:pt x="232910" y="4629"/>
                      <a:pt x="230409" y="2315"/>
                      <a:pt x="227283" y="1736"/>
                    </a:cubicBezTo>
                    <a:cubicBezTo>
                      <a:pt x="221656" y="579"/>
                      <a:pt x="216029" y="0"/>
                      <a:pt x="210402" y="0"/>
                    </a:cubicBezTo>
                    <a:cubicBezTo>
                      <a:pt x="161010" y="0"/>
                      <a:pt x="119746" y="35876"/>
                      <a:pt x="110993" y="82747"/>
                    </a:cubicBezTo>
                    <a:lnTo>
                      <a:pt x="110993" y="86797"/>
                    </a:lnTo>
                    <a:lnTo>
                      <a:pt x="110993" y="86797"/>
                    </a:lnTo>
                    <a:lnTo>
                      <a:pt x="110993" y="96634"/>
                    </a:lnTo>
                    <a:cubicBezTo>
                      <a:pt x="110993" y="109364"/>
                      <a:pt x="108492" y="121516"/>
                      <a:pt x="102865" y="133089"/>
                    </a:cubicBezTo>
                    <a:lnTo>
                      <a:pt x="92236" y="156235"/>
                    </a:lnTo>
                    <a:cubicBezTo>
                      <a:pt x="92236" y="156235"/>
                      <a:pt x="99739" y="154499"/>
                      <a:pt x="112243" y="151027"/>
                    </a:cubicBezTo>
                    <a:cubicBezTo>
                      <a:pt x="115369" y="174752"/>
                      <a:pt x="128499" y="196162"/>
                      <a:pt x="148506" y="210628"/>
                    </a:cubicBezTo>
                    <a:lnTo>
                      <a:pt x="148506" y="225094"/>
                    </a:lnTo>
                    <a:cubicBezTo>
                      <a:pt x="148506" y="227409"/>
                      <a:pt x="147256" y="229723"/>
                      <a:pt x="144755" y="230302"/>
                    </a:cubicBezTo>
                    <a:lnTo>
                      <a:pt x="114119" y="241875"/>
                    </a:lnTo>
                    <a:cubicBezTo>
                      <a:pt x="85359" y="251133"/>
                      <a:pt x="57850" y="262128"/>
                      <a:pt x="34717" y="280066"/>
                    </a:cubicBezTo>
                    <a:cubicBezTo>
                      <a:pt x="20337" y="290481"/>
                      <a:pt x="11584" y="306105"/>
                      <a:pt x="10958" y="322886"/>
                    </a:cubicBezTo>
                    <a:lnTo>
                      <a:pt x="330" y="410840"/>
                    </a:lnTo>
                    <a:cubicBezTo>
                      <a:pt x="-1546" y="423570"/>
                      <a:pt x="4706" y="436301"/>
                      <a:pt x="15960" y="443244"/>
                    </a:cubicBezTo>
                    <a:cubicBezTo>
                      <a:pt x="25338" y="449031"/>
                      <a:pt x="35967" y="453660"/>
                      <a:pt x="46596" y="457711"/>
                    </a:cubicBezTo>
                    <a:lnTo>
                      <a:pt x="64102" y="457711"/>
                    </a:lnTo>
                    <a:lnTo>
                      <a:pt x="64102" y="439772"/>
                    </a:lnTo>
                    <a:cubicBezTo>
                      <a:pt x="52223" y="435722"/>
                      <a:pt x="40969" y="431093"/>
                      <a:pt x="30340" y="424728"/>
                    </a:cubicBezTo>
                    <a:cubicBezTo>
                      <a:pt x="26589" y="422413"/>
                      <a:pt x="24713" y="418362"/>
                      <a:pt x="25338" y="414312"/>
                    </a:cubicBezTo>
                    <a:lnTo>
                      <a:pt x="35967" y="325200"/>
                    </a:lnTo>
                    <a:lnTo>
                      <a:pt x="35967" y="324043"/>
                    </a:lnTo>
                    <a:cubicBezTo>
                      <a:pt x="35967" y="313627"/>
                      <a:pt x="41594" y="304369"/>
                      <a:pt x="50347" y="298004"/>
                    </a:cubicBezTo>
                    <a:cubicBezTo>
                      <a:pt x="70979" y="282380"/>
                      <a:pt x="95988" y="272543"/>
                      <a:pt x="122247" y="263863"/>
                    </a:cubicBezTo>
                    <a:lnTo>
                      <a:pt x="132250" y="260970"/>
                    </a:lnTo>
                    <a:cubicBezTo>
                      <a:pt x="150382" y="271386"/>
                      <a:pt x="179142" y="277751"/>
                      <a:pt x="211028" y="277751"/>
                    </a:cubicBezTo>
                    <a:cubicBezTo>
                      <a:pt x="242914" y="277751"/>
                      <a:pt x="271674" y="271386"/>
                      <a:pt x="290430" y="260970"/>
                    </a:cubicBezTo>
                    <a:lnTo>
                      <a:pt x="299808" y="263863"/>
                    </a:lnTo>
                    <a:close/>
                    <a:moveTo>
                      <a:pt x="136002" y="144083"/>
                    </a:moveTo>
                    <a:cubicBezTo>
                      <a:pt x="178516" y="130774"/>
                      <a:pt x="239788" y="107629"/>
                      <a:pt x="267297" y="75224"/>
                    </a:cubicBezTo>
                    <a:cubicBezTo>
                      <a:pt x="272924" y="83325"/>
                      <a:pt x="279176" y="90848"/>
                      <a:pt x="286054" y="98370"/>
                    </a:cubicBezTo>
                    <a:lnTo>
                      <a:pt x="286054" y="138876"/>
                    </a:lnTo>
                    <a:cubicBezTo>
                      <a:pt x="286054" y="177066"/>
                      <a:pt x="252292" y="208313"/>
                      <a:pt x="211028" y="208313"/>
                    </a:cubicBezTo>
                    <a:cubicBezTo>
                      <a:pt x="171639" y="208313"/>
                      <a:pt x="139128" y="180538"/>
                      <a:pt x="136002" y="144083"/>
                    </a:cubicBezTo>
                    <a:close/>
                    <a:moveTo>
                      <a:pt x="161010" y="248240"/>
                    </a:moveTo>
                    <a:cubicBezTo>
                      <a:pt x="168513" y="243032"/>
                      <a:pt x="173515" y="234352"/>
                      <a:pt x="173515" y="225094"/>
                    </a:cubicBezTo>
                    <a:lnTo>
                      <a:pt x="173515" y="224515"/>
                    </a:lnTo>
                    <a:cubicBezTo>
                      <a:pt x="197273" y="233774"/>
                      <a:pt x="224782" y="233774"/>
                      <a:pt x="248541" y="224515"/>
                    </a:cubicBezTo>
                    <a:lnTo>
                      <a:pt x="248541" y="225094"/>
                    </a:lnTo>
                    <a:cubicBezTo>
                      <a:pt x="248541" y="233774"/>
                      <a:pt x="252917" y="242453"/>
                      <a:pt x="260420" y="248240"/>
                    </a:cubicBezTo>
                    <a:cubicBezTo>
                      <a:pt x="244164" y="252869"/>
                      <a:pt x="227283" y="255184"/>
                      <a:pt x="210402" y="254605"/>
                    </a:cubicBezTo>
                    <a:cubicBezTo>
                      <a:pt x="194147" y="254605"/>
                      <a:pt x="177266" y="252290"/>
                      <a:pt x="161010" y="248240"/>
                    </a:cubicBezTo>
                    <a:close/>
                  </a:path>
                </a:pathLst>
              </a:custGeom>
              <a:grpFill/>
              <a:ln w="62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98" name="Forma livre 97"/>
              <p:cNvSpPr/>
              <p:nvPr/>
            </p:nvSpPr>
            <p:spPr>
              <a:xfrm>
                <a:off x="2386363" y="3156276"/>
                <a:ext cx="324512" cy="160731"/>
              </a:xfrm>
              <a:custGeom>
                <a:avLst/>
                <a:gdLst>
                  <a:gd name="connsiteX0" fmla="*/ 316985 w 364501"/>
                  <a:gd name="connsiteY0" fmla="*/ 14466 h 180538"/>
                  <a:gd name="connsiteX1" fmla="*/ 301354 w 364501"/>
                  <a:gd name="connsiteY1" fmla="*/ 0 h 180538"/>
                  <a:gd name="connsiteX2" fmla="*/ 301354 w 364501"/>
                  <a:gd name="connsiteY2" fmla="*/ 0 h 180538"/>
                  <a:gd name="connsiteX3" fmla="*/ 63147 w 364501"/>
                  <a:gd name="connsiteY3" fmla="*/ 0 h 180538"/>
                  <a:gd name="connsiteX4" fmla="*/ 47516 w 364501"/>
                  <a:gd name="connsiteY4" fmla="*/ 14466 h 180538"/>
                  <a:gd name="connsiteX5" fmla="*/ 47516 w 364501"/>
                  <a:gd name="connsiteY5" fmla="*/ 14466 h 180538"/>
                  <a:gd name="connsiteX6" fmla="*/ 47516 w 364501"/>
                  <a:gd name="connsiteY6" fmla="*/ 158550 h 180538"/>
                  <a:gd name="connsiteX7" fmla="*/ 0 w 364501"/>
                  <a:gd name="connsiteY7" fmla="*/ 158550 h 180538"/>
                  <a:gd name="connsiteX8" fmla="*/ 0 w 364501"/>
                  <a:gd name="connsiteY8" fmla="*/ 166072 h 180538"/>
                  <a:gd name="connsiteX9" fmla="*/ 15630 w 364501"/>
                  <a:gd name="connsiteY9" fmla="*/ 180538 h 180538"/>
                  <a:gd name="connsiteX10" fmla="*/ 348871 w 364501"/>
                  <a:gd name="connsiteY10" fmla="*/ 180538 h 180538"/>
                  <a:gd name="connsiteX11" fmla="*/ 364501 w 364501"/>
                  <a:gd name="connsiteY11" fmla="*/ 166072 h 180538"/>
                  <a:gd name="connsiteX12" fmla="*/ 364501 w 364501"/>
                  <a:gd name="connsiteY12" fmla="*/ 158550 h 180538"/>
                  <a:gd name="connsiteX13" fmla="*/ 316985 w 364501"/>
                  <a:gd name="connsiteY13" fmla="*/ 158550 h 180538"/>
                  <a:gd name="connsiteX14" fmla="*/ 316985 w 364501"/>
                  <a:gd name="connsiteY14" fmla="*/ 14466 h 180538"/>
                  <a:gd name="connsiteX15" fmla="*/ 149427 w 364501"/>
                  <a:gd name="connsiteY15" fmla="*/ 109943 h 180538"/>
                  <a:gd name="connsiteX16" fmla="*/ 140674 w 364501"/>
                  <a:gd name="connsiteY16" fmla="*/ 118044 h 180538"/>
                  <a:gd name="connsiteX17" fmla="*/ 105662 w 364501"/>
                  <a:gd name="connsiteY17" fmla="*/ 85640 h 180538"/>
                  <a:gd name="connsiteX18" fmla="*/ 140674 w 364501"/>
                  <a:gd name="connsiteY18" fmla="*/ 53236 h 180538"/>
                  <a:gd name="connsiteX19" fmla="*/ 149427 w 364501"/>
                  <a:gd name="connsiteY19" fmla="*/ 61337 h 180538"/>
                  <a:gd name="connsiteX20" fmla="*/ 123168 w 364501"/>
                  <a:gd name="connsiteY20" fmla="*/ 85640 h 180538"/>
                  <a:gd name="connsiteX21" fmla="*/ 149427 w 364501"/>
                  <a:gd name="connsiteY21" fmla="*/ 109943 h 180538"/>
                  <a:gd name="connsiteX22" fmla="*/ 173185 w 364501"/>
                  <a:gd name="connsiteY22" fmla="*/ 122095 h 180538"/>
                  <a:gd name="connsiteX23" fmla="*/ 161931 w 364501"/>
                  <a:gd name="connsiteY23" fmla="*/ 117466 h 180538"/>
                  <a:gd name="connsiteX24" fmla="*/ 191316 w 364501"/>
                  <a:gd name="connsiteY24" fmla="*/ 52078 h 180538"/>
                  <a:gd name="connsiteX25" fmla="*/ 202570 w 364501"/>
                  <a:gd name="connsiteY25" fmla="*/ 56707 h 180538"/>
                  <a:gd name="connsiteX26" fmla="*/ 173185 w 364501"/>
                  <a:gd name="connsiteY26" fmla="*/ 122095 h 180538"/>
                  <a:gd name="connsiteX27" fmla="*/ 223202 w 364501"/>
                  <a:gd name="connsiteY27" fmla="*/ 118623 h 180538"/>
                  <a:gd name="connsiteX28" fmla="*/ 214449 w 364501"/>
                  <a:gd name="connsiteY28" fmla="*/ 110522 h 180538"/>
                  <a:gd name="connsiteX29" fmla="*/ 240708 w 364501"/>
                  <a:gd name="connsiteY29" fmla="*/ 86219 h 180538"/>
                  <a:gd name="connsiteX30" fmla="*/ 214449 w 364501"/>
                  <a:gd name="connsiteY30" fmla="*/ 61915 h 180538"/>
                  <a:gd name="connsiteX31" fmla="*/ 223202 w 364501"/>
                  <a:gd name="connsiteY31" fmla="*/ 53814 h 180538"/>
                  <a:gd name="connsiteX32" fmla="*/ 258214 w 364501"/>
                  <a:gd name="connsiteY32" fmla="*/ 86219 h 180538"/>
                  <a:gd name="connsiteX33" fmla="*/ 223202 w 364501"/>
                  <a:gd name="connsiteY33" fmla="*/ 118623 h 180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364501" h="180538">
                    <a:moveTo>
                      <a:pt x="316985" y="14466"/>
                    </a:moveTo>
                    <a:cubicBezTo>
                      <a:pt x="316985" y="6365"/>
                      <a:pt x="310107" y="0"/>
                      <a:pt x="301354" y="0"/>
                    </a:cubicBezTo>
                    <a:lnTo>
                      <a:pt x="301354" y="0"/>
                    </a:lnTo>
                    <a:lnTo>
                      <a:pt x="63147" y="0"/>
                    </a:lnTo>
                    <a:cubicBezTo>
                      <a:pt x="54394" y="0"/>
                      <a:pt x="47516" y="6365"/>
                      <a:pt x="47516" y="14466"/>
                    </a:cubicBezTo>
                    <a:lnTo>
                      <a:pt x="47516" y="14466"/>
                    </a:lnTo>
                    <a:lnTo>
                      <a:pt x="47516" y="158550"/>
                    </a:lnTo>
                    <a:lnTo>
                      <a:pt x="0" y="158550"/>
                    </a:lnTo>
                    <a:lnTo>
                      <a:pt x="0" y="166072"/>
                    </a:lnTo>
                    <a:cubicBezTo>
                      <a:pt x="0" y="174173"/>
                      <a:pt x="6877" y="180538"/>
                      <a:pt x="15630" y="180538"/>
                    </a:cubicBezTo>
                    <a:lnTo>
                      <a:pt x="348871" y="180538"/>
                    </a:lnTo>
                    <a:cubicBezTo>
                      <a:pt x="357624" y="180538"/>
                      <a:pt x="364501" y="174173"/>
                      <a:pt x="364501" y="166072"/>
                    </a:cubicBezTo>
                    <a:lnTo>
                      <a:pt x="364501" y="158550"/>
                    </a:lnTo>
                    <a:lnTo>
                      <a:pt x="316985" y="158550"/>
                    </a:lnTo>
                    <a:lnTo>
                      <a:pt x="316985" y="14466"/>
                    </a:lnTo>
                    <a:close/>
                    <a:moveTo>
                      <a:pt x="149427" y="109943"/>
                    </a:moveTo>
                    <a:lnTo>
                      <a:pt x="140674" y="118044"/>
                    </a:lnTo>
                    <a:lnTo>
                      <a:pt x="105662" y="85640"/>
                    </a:lnTo>
                    <a:lnTo>
                      <a:pt x="140674" y="53236"/>
                    </a:lnTo>
                    <a:lnTo>
                      <a:pt x="149427" y="61337"/>
                    </a:lnTo>
                    <a:lnTo>
                      <a:pt x="123168" y="85640"/>
                    </a:lnTo>
                    <a:lnTo>
                      <a:pt x="149427" y="109943"/>
                    </a:lnTo>
                    <a:close/>
                    <a:moveTo>
                      <a:pt x="173185" y="122095"/>
                    </a:moveTo>
                    <a:lnTo>
                      <a:pt x="161931" y="117466"/>
                    </a:lnTo>
                    <a:lnTo>
                      <a:pt x="191316" y="52078"/>
                    </a:lnTo>
                    <a:lnTo>
                      <a:pt x="202570" y="56707"/>
                    </a:lnTo>
                    <a:lnTo>
                      <a:pt x="173185" y="122095"/>
                    </a:lnTo>
                    <a:close/>
                    <a:moveTo>
                      <a:pt x="223202" y="118623"/>
                    </a:moveTo>
                    <a:lnTo>
                      <a:pt x="214449" y="110522"/>
                    </a:lnTo>
                    <a:lnTo>
                      <a:pt x="240708" y="86219"/>
                    </a:lnTo>
                    <a:lnTo>
                      <a:pt x="214449" y="61915"/>
                    </a:lnTo>
                    <a:lnTo>
                      <a:pt x="223202" y="53814"/>
                    </a:lnTo>
                    <a:lnTo>
                      <a:pt x="258214" y="86219"/>
                    </a:lnTo>
                    <a:lnTo>
                      <a:pt x="223202" y="118623"/>
                    </a:lnTo>
                    <a:close/>
                  </a:path>
                </a:pathLst>
              </a:custGeom>
              <a:grpFill/>
              <a:ln w="62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  <p:sp>
          <p:nvSpPr>
            <p:cNvPr id="96" name="Retângulo 95"/>
            <p:cNvSpPr/>
            <p:nvPr/>
          </p:nvSpPr>
          <p:spPr>
            <a:xfrm>
              <a:off x="1127566" y="3906520"/>
              <a:ext cx="1414862" cy="5016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45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pt-BR" sz="1330" b="1" dirty="0">
                  <a:solidFill>
                    <a:schemeClr val="bg1"/>
                  </a:solidFill>
                  <a:latin typeface="Segoe UI" panose="020B0502040204020203" pitchFamily="34" charset="0"/>
                  <a:ea typeface="Tahoma" panose="020B0604030504040204" pitchFamily="34" charset="0"/>
                  <a:cs typeface="Segoe UI" panose="020B0502040204020203" pitchFamily="34" charset="0"/>
                </a:rPr>
                <a:t>NET SALES</a:t>
              </a:r>
            </a:p>
            <a:p>
              <a:pPr marL="0" marR="0" lvl="0" indent="0" algn="ctr" defTabSz="45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pt-BR" sz="133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" panose="020B0502040204020203" pitchFamily="34" charset="0"/>
                  <a:ea typeface="Tahoma" panose="020B0604030504040204" pitchFamily="34" charset="0"/>
                  <a:cs typeface="Segoe UI" panose="020B0502040204020203" pitchFamily="34" charset="0"/>
                </a:rPr>
                <a:t>ASSISTENTE</a:t>
              </a:r>
            </a:p>
          </p:txBody>
        </p:sp>
      </p:grpSp>
      <p:grpSp>
        <p:nvGrpSpPr>
          <p:cNvPr id="126" name="Agrupar 125"/>
          <p:cNvGrpSpPr/>
          <p:nvPr/>
        </p:nvGrpSpPr>
        <p:grpSpPr>
          <a:xfrm>
            <a:off x="2207568" y="4974426"/>
            <a:ext cx="460081" cy="229124"/>
            <a:chOff x="2647439" y="3395712"/>
            <a:chExt cx="367012" cy="182775"/>
          </a:xfrm>
        </p:grpSpPr>
        <p:sp>
          <p:nvSpPr>
            <p:cNvPr id="127" name="object 20"/>
            <p:cNvSpPr/>
            <p:nvPr/>
          </p:nvSpPr>
          <p:spPr>
            <a:xfrm>
              <a:off x="2647439" y="3395712"/>
              <a:ext cx="197773" cy="182775"/>
            </a:xfrm>
            <a:custGeom>
              <a:avLst/>
              <a:gdLst/>
              <a:ahLst/>
              <a:cxnLst/>
              <a:rect l="l" t="t" r="r" b="b"/>
              <a:pathLst>
                <a:path w="289559" h="391795">
                  <a:moveTo>
                    <a:pt x="96265" y="0"/>
                  </a:moveTo>
                  <a:lnTo>
                    <a:pt x="0" y="96520"/>
                  </a:lnTo>
                  <a:lnTo>
                    <a:pt x="99822" y="196468"/>
                  </a:lnTo>
                  <a:lnTo>
                    <a:pt x="0" y="295148"/>
                  </a:lnTo>
                  <a:lnTo>
                    <a:pt x="96265" y="391667"/>
                  </a:lnTo>
                  <a:lnTo>
                    <a:pt x="194690" y="291718"/>
                  </a:lnTo>
                  <a:lnTo>
                    <a:pt x="289559" y="196468"/>
                  </a:lnTo>
                  <a:lnTo>
                    <a:pt x="201675" y="105537"/>
                  </a:lnTo>
                  <a:lnTo>
                    <a:pt x="194690" y="96520"/>
                  </a:lnTo>
                  <a:lnTo>
                    <a:pt x="96265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74116"/>
              </a:scheme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" name="object 21"/>
            <p:cNvSpPr/>
            <p:nvPr/>
          </p:nvSpPr>
          <p:spPr>
            <a:xfrm>
              <a:off x="2817546" y="3395712"/>
              <a:ext cx="196905" cy="182775"/>
            </a:xfrm>
            <a:custGeom>
              <a:avLst/>
              <a:gdLst/>
              <a:ahLst/>
              <a:cxnLst/>
              <a:rect l="l" t="t" r="r" b="b"/>
              <a:pathLst>
                <a:path w="288290" h="391795">
                  <a:moveTo>
                    <a:pt x="94615" y="0"/>
                  </a:moveTo>
                  <a:lnTo>
                    <a:pt x="0" y="96520"/>
                  </a:lnTo>
                  <a:lnTo>
                    <a:pt x="98044" y="196468"/>
                  </a:lnTo>
                  <a:lnTo>
                    <a:pt x="0" y="295148"/>
                  </a:lnTo>
                  <a:lnTo>
                    <a:pt x="94615" y="391667"/>
                  </a:lnTo>
                  <a:lnTo>
                    <a:pt x="288035" y="196468"/>
                  </a:lnTo>
                  <a:lnTo>
                    <a:pt x="199644" y="105537"/>
                  </a:lnTo>
                  <a:lnTo>
                    <a:pt x="193421" y="96520"/>
                  </a:lnTo>
                  <a:lnTo>
                    <a:pt x="94615" y="0"/>
                  </a:lnTo>
                  <a:close/>
                </a:path>
              </a:pathLst>
            </a:custGeom>
            <a:solidFill>
              <a:schemeClr val="bg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9" name="Agrupar 128"/>
          <p:cNvGrpSpPr/>
          <p:nvPr/>
        </p:nvGrpSpPr>
        <p:grpSpPr>
          <a:xfrm>
            <a:off x="4295800" y="4966550"/>
            <a:ext cx="460081" cy="229124"/>
            <a:chOff x="2647439" y="3395712"/>
            <a:chExt cx="367012" cy="182775"/>
          </a:xfrm>
        </p:grpSpPr>
        <p:sp>
          <p:nvSpPr>
            <p:cNvPr id="130" name="object 20"/>
            <p:cNvSpPr/>
            <p:nvPr/>
          </p:nvSpPr>
          <p:spPr>
            <a:xfrm>
              <a:off x="2647439" y="3395712"/>
              <a:ext cx="197773" cy="182775"/>
            </a:xfrm>
            <a:custGeom>
              <a:avLst/>
              <a:gdLst/>
              <a:ahLst/>
              <a:cxnLst/>
              <a:rect l="l" t="t" r="r" b="b"/>
              <a:pathLst>
                <a:path w="289559" h="391795">
                  <a:moveTo>
                    <a:pt x="96265" y="0"/>
                  </a:moveTo>
                  <a:lnTo>
                    <a:pt x="0" y="96520"/>
                  </a:lnTo>
                  <a:lnTo>
                    <a:pt x="99822" y="196468"/>
                  </a:lnTo>
                  <a:lnTo>
                    <a:pt x="0" y="295148"/>
                  </a:lnTo>
                  <a:lnTo>
                    <a:pt x="96265" y="391667"/>
                  </a:lnTo>
                  <a:lnTo>
                    <a:pt x="194690" y="291718"/>
                  </a:lnTo>
                  <a:lnTo>
                    <a:pt x="289559" y="196468"/>
                  </a:lnTo>
                  <a:lnTo>
                    <a:pt x="201675" y="105537"/>
                  </a:lnTo>
                  <a:lnTo>
                    <a:pt x="194690" y="96520"/>
                  </a:lnTo>
                  <a:lnTo>
                    <a:pt x="96265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74116"/>
              </a:scheme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" name="object 21"/>
            <p:cNvSpPr/>
            <p:nvPr/>
          </p:nvSpPr>
          <p:spPr>
            <a:xfrm>
              <a:off x="2817546" y="3395712"/>
              <a:ext cx="196905" cy="182775"/>
            </a:xfrm>
            <a:custGeom>
              <a:avLst/>
              <a:gdLst/>
              <a:ahLst/>
              <a:cxnLst/>
              <a:rect l="l" t="t" r="r" b="b"/>
              <a:pathLst>
                <a:path w="288290" h="391795">
                  <a:moveTo>
                    <a:pt x="94615" y="0"/>
                  </a:moveTo>
                  <a:lnTo>
                    <a:pt x="0" y="96520"/>
                  </a:lnTo>
                  <a:lnTo>
                    <a:pt x="98044" y="196468"/>
                  </a:lnTo>
                  <a:lnTo>
                    <a:pt x="0" y="295148"/>
                  </a:lnTo>
                  <a:lnTo>
                    <a:pt x="94615" y="391667"/>
                  </a:lnTo>
                  <a:lnTo>
                    <a:pt x="288035" y="196468"/>
                  </a:lnTo>
                  <a:lnTo>
                    <a:pt x="199644" y="105537"/>
                  </a:lnTo>
                  <a:lnTo>
                    <a:pt x="193421" y="96520"/>
                  </a:lnTo>
                  <a:lnTo>
                    <a:pt x="94615" y="0"/>
                  </a:lnTo>
                  <a:close/>
                </a:path>
              </a:pathLst>
            </a:custGeom>
            <a:solidFill>
              <a:schemeClr val="bg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5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" grpId="0" animBg="1"/>
      <p:bldP spid="134" grpId="0" animBg="1"/>
      <p:bldP spid="133" grpId="0" animBg="1"/>
      <p:bldP spid="7" grpId="0" animBg="1"/>
      <p:bldP spid="4" grpId="0"/>
      <p:bldP spid="15" grpId="0" animBg="1"/>
      <p:bldP spid="66" grpId="0"/>
      <p:bldP spid="8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2388914" y="3135547"/>
            <a:ext cx="30054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Segoe UI Black" panose="020B0A02040204020203" pitchFamily="34" charset="0"/>
              </a:rPr>
              <a:t>ATENÇÃO</a:t>
            </a:r>
          </a:p>
        </p:txBody>
      </p:sp>
      <p:pic>
        <p:nvPicPr>
          <p:cNvPr id="6" name="Imagem 2"/>
          <p:cNvPicPr>
            <a:picLocks noChangeAspect="1"/>
          </p:cNvPicPr>
          <p:nvPr/>
        </p:nvPicPr>
        <p:blipFill rotWithShape="1">
          <a:blip r:embed="rId2" cstate="print"/>
          <a:srcRect l="66964" r="-634"/>
          <a:stretch>
            <a:fillRect/>
          </a:stretch>
        </p:blipFill>
        <p:spPr>
          <a:xfrm>
            <a:off x="-2287" y="557533"/>
            <a:ext cx="1895494" cy="5607771"/>
          </a:xfrm>
          <a:prstGeom prst="rect">
            <a:avLst/>
          </a:prstGeom>
        </p:spPr>
      </p:pic>
      <p:sp>
        <p:nvSpPr>
          <p:cNvPr id="7" name="Retângulo 7"/>
          <p:cNvSpPr/>
          <p:nvPr/>
        </p:nvSpPr>
        <p:spPr>
          <a:xfrm rot="5400000">
            <a:off x="3822826" y="2678801"/>
            <a:ext cx="100093" cy="2529977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CaixaDeTexto 1"/>
          <p:cNvSpPr txBox="1"/>
          <p:nvPr/>
        </p:nvSpPr>
        <p:spPr>
          <a:xfrm>
            <a:off x="5890040" y="2348880"/>
            <a:ext cx="432575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800" dirty="0">
                <a:solidFill>
                  <a:schemeClr val="bg1"/>
                </a:solidFill>
                <a:latin typeface="AMX" pitchFamily="2" charset="0"/>
              </a:rPr>
              <a:t>Durante a coleta da assinatura do cliente, oriente ele a fazer a mesma assinatura que consta no documento apresentado (RG ou CNH).</a:t>
            </a:r>
          </a:p>
        </p:txBody>
      </p:sp>
    </p:spTree>
    <p:extLst>
      <p:ext uri="{BB962C8B-B14F-4D97-AF65-F5344CB8AC3E}">
        <p14:creationId xmlns:p14="http://schemas.microsoft.com/office/powerpoint/2010/main" val="4147470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8"/>
          <p:cNvSpPr txBox="1"/>
          <p:nvPr/>
        </p:nvSpPr>
        <p:spPr>
          <a:xfrm>
            <a:off x="790841" y="1698904"/>
            <a:ext cx="609122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dirty="0">
                <a:solidFill>
                  <a:schemeClr val="lt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ASSISTENTE DE VENDAS</a:t>
            </a:r>
            <a:endParaRPr sz="2400" dirty="0">
              <a:solidFill>
                <a:schemeClr val="lt1"/>
              </a:solidFill>
              <a:latin typeface="Segoe UI" panose="020B0502040204020203" pitchFamily="34" charset="0"/>
              <a:ea typeface="Quattrocento Sans"/>
              <a:cs typeface="Segoe UI" panose="020B0502040204020203" pitchFamily="34" charset="0"/>
              <a:sym typeface="Quattrocento Sans"/>
            </a:endParaRPr>
          </a:p>
        </p:txBody>
      </p:sp>
      <p:sp>
        <p:nvSpPr>
          <p:cNvPr id="286" name="Google Shape;286;p8"/>
          <p:cNvSpPr txBox="1"/>
          <p:nvPr/>
        </p:nvSpPr>
        <p:spPr>
          <a:xfrm>
            <a:off x="6458559" y="3224123"/>
            <a:ext cx="5346012" cy="461665"/>
          </a:xfrm>
          <a:prstGeom prst="rect">
            <a:avLst/>
          </a:prstGeom>
          <a:solidFill>
            <a:srgbClr val="BD920E"/>
          </a:solidFill>
          <a:ln w="127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dirty="0">
                <a:solidFill>
                  <a:schemeClr val="lt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NET SALES</a:t>
            </a:r>
            <a:endParaRPr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87" name="Google Shape;287;p8"/>
          <p:cNvSpPr txBox="1"/>
          <p:nvPr/>
        </p:nvSpPr>
        <p:spPr>
          <a:xfrm>
            <a:off x="687705" y="3224123"/>
            <a:ext cx="4834215" cy="461665"/>
          </a:xfrm>
          <a:prstGeom prst="rect">
            <a:avLst/>
          </a:prstGeom>
          <a:solidFill>
            <a:srgbClr val="BD920E"/>
          </a:solidFill>
          <a:ln w="127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dirty="0">
                <a:solidFill>
                  <a:schemeClr val="lt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CONEXÃO</a:t>
            </a:r>
            <a:endParaRPr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90" name="Google Shape;290;p8"/>
          <p:cNvSpPr txBox="1"/>
          <p:nvPr/>
        </p:nvSpPr>
        <p:spPr>
          <a:xfrm>
            <a:off x="707149" y="3846614"/>
            <a:ext cx="1908431" cy="769441"/>
          </a:xfrm>
          <a:prstGeom prst="rect">
            <a:avLst/>
          </a:prstGeom>
          <a:solidFill>
            <a:srgbClr val="F40342">
              <a:alpha val="65098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9525" marR="0" lvl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200" dirty="0">
                <a:solidFill>
                  <a:schemeClr val="lt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Recebe</a:t>
            </a:r>
            <a:br>
              <a:rPr lang="pt-BR" sz="2200" dirty="0">
                <a:solidFill>
                  <a:schemeClr val="lt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</a:br>
            <a:r>
              <a:rPr lang="pt-BR" sz="2200" dirty="0">
                <a:solidFill>
                  <a:schemeClr val="lt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o pedido</a:t>
            </a:r>
            <a:endParaRPr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300" name="Google Shape;300;p8"/>
          <p:cNvCxnSpPr>
            <a:cxnSpLocks/>
          </p:cNvCxnSpPr>
          <p:nvPr/>
        </p:nvCxnSpPr>
        <p:spPr>
          <a:xfrm>
            <a:off x="2729508" y="4231334"/>
            <a:ext cx="770054" cy="0"/>
          </a:xfrm>
          <a:prstGeom prst="straightConnector1">
            <a:avLst/>
          </a:prstGeom>
          <a:noFill/>
          <a:ln w="38100" cap="flat" cmpd="sng">
            <a:solidFill>
              <a:srgbClr val="FFFFFF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01" name="Google Shape;301;p8"/>
          <p:cNvCxnSpPr>
            <a:cxnSpLocks/>
          </p:cNvCxnSpPr>
          <p:nvPr/>
        </p:nvCxnSpPr>
        <p:spPr>
          <a:xfrm>
            <a:off x="5605213" y="4231334"/>
            <a:ext cx="770054" cy="0"/>
          </a:xfrm>
          <a:prstGeom prst="straightConnector1">
            <a:avLst/>
          </a:prstGeom>
          <a:noFill/>
          <a:ln w="38100" cap="flat" cmpd="sng">
            <a:solidFill>
              <a:srgbClr val="FFFFFF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02" name="Google Shape;302;p8"/>
          <p:cNvCxnSpPr>
            <a:cxnSpLocks/>
          </p:cNvCxnSpPr>
          <p:nvPr/>
        </p:nvCxnSpPr>
        <p:spPr>
          <a:xfrm>
            <a:off x="8746538" y="4231334"/>
            <a:ext cx="770054" cy="0"/>
          </a:xfrm>
          <a:prstGeom prst="straightConnector1">
            <a:avLst/>
          </a:prstGeom>
          <a:noFill/>
          <a:ln w="38100" cap="flat" cmpd="sng">
            <a:solidFill>
              <a:srgbClr val="FFFFFF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23" name="Google Shape;252;p7"/>
          <p:cNvSpPr txBox="1"/>
          <p:nvPr/>
        </p:nvSpPr>
        <p:spPr>
          <a:xfrm>
            <a:off x="790842" y="1313966"/>
            <a:ext cx="678813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>
                <a:solidFill>
                  <a:schemeClr val="lt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Produtos fixos + Móvel</a:t>
            </a:r>
            <a:endParaRPr sz="2000">
              <a:solidFill>
                <a:schemeClr val="lt1"/>
              </a:solidFill>
              <a:latin typeface="Segoe UI" panose="020B0502040204020203" pitchFamily="34" charset="0"/>
              <a:ea typeface="Quattrocento Sans"/>
              <a:cs typeface="Segoe UI" panose="020B0502040204020203" pitchFamily="34" charset="0"/>
              <a:sym typeface="Quattrocento Sans"/>
            </a:endParaRPr>
          </a:p>
        </p:txBody>
      </p:sp>
      <p:sp>
        <p:nvSpPr>
          <p:cNvPr id="24" name="Google Shape;254;p7"/>
          <p:cNvSpPr txBox="1"/>
          <p:nvPr/>
        </p:nvSpPr>
        <p:spPr>
          <a:xfrm>
            <a:off x="790842" y="997118"/>
            <a:ext cx="2722379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dirty="0" err="1">
                <a:solidFill>
                  <a:schemeClr val="lt1"/>
                </a:solidFill>
                <a:latin typeface="Segoe UI Black" panose="020B0A02040204020203" pitchFamily="34" charset="0"/>
                <a:ea typeface="Quattrocento Sans"/>
                <a:cs typeface="Segoe UI Black" panose="020B0A02040204020203" pitchFamily="34" charset="0"/>
                <a:sym typeface="Quattrocento Sans"/>
              </a:rPr>
              <a:t>Multi</a:t>
            </a:r>
            <a:endParaRPr sz="2000" b="1" dirty="0">
              <a:solidFill>
                <a:schemeClr val="lt1"/>
              </a:solidFill>
              <a:latin typeface="Segoe UI Black" panose="020B0A02040204020203" pitchFamily="34" charset="0"/>
              <a:ea typeface="Quattrocento Sans"/>
              <a:cs typeface="Segoe UI Black" panose="020B0A02040204020203" pitchFamily="34" charset="0"/>
              <a:sym typeface="Quattrocento Sans"/>
            </a:endParaRPr>
          </a:p>
        </p:txBody>
      </p:sp>
      <p:pic>
        <p:nvPicPr>
          <p:cNvPr id="3" name="Gráfico 2"/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53177" t="3241" r="-1335" b="-3241"/>
          <a:stretch>
            <a:fillRect/>
          </a:stretch>
        </p:blipFill>
        <p:spPr>
          <a:xfrm>
            <a:off x="47625" y="886284"/>
            <a:ext cx="553425" cy="1144747"/>
          </a:xfrm>
          <a:prstGeom prst="rect">
            <a:avLst/>
          </a:prstGeom>
        </p:spPr>
      </p:pic>
      <p:sp>
        <p:nvSpPr>
          <p:cNvPr id="2" name="Google Shape;290;p8">
            <a:extLst>
              <a:ext uri="{FF2B5EF4-FFF2-40B4-BE49-F238E27FC236}">
                <a16:creationId xmlns:a16="http://schemas.microsoft.com/office/drawing/2014/main" id="{3944561F-D8FF-2682-07D2-510B9F05EACB}"/>
              </a:ext>
            </a:extLst>
          </p:cNvPr>
          <p:cNvSpPr txBox="1"/>
          <p:nvPr/>
        </p:nvSpPr>
        <p:spPr>
          <a:xfrm>
            <a:off x="3613489" y="3846614"/>
            <a:ext cx="1908431" cy="769441"/>
          </a:xfrm>
          <a:prstGeom prst="rect">
            <a:avLst/>
          </a:prstGeom>
          <a:solidFill>
            <a:srgbClr val="F40342">
              <a:alpha val="65098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pt-BR" sz="2200" dirty="0">
                <a:solidFill>
                  <a:schemeClr val="lt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Analisa a proposta</a:t>
            </a:r>
            <a:endParaRPr lang="pt-BR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Google Shape;290;p8">
            <a:extLst>
              <a:ext uri="{FF2B5EF4-FFF2-40B4-BE49-F238E27FC236}">
                <a16:creationId xmlns:a16="http://schemas.microsoft.com/office/drawing/2014/main" id="{A4D49AD9-237D-42E5-D672-1A85E55E5B87}"/>
              </a:ext>
            </a:extLst>
          </p:cNvPr>
          <p:cNvSpPr txBox="1"/>
          <p:nvPr/>
        </p:nvSpPr>
        <p:spPr>
          <a:xfrm>
            <a:off x="6458559" y="3846634"/>
            <a:ext cx="2265938" cy="769401"/>
          </a:xfrm>
          <a:prstGeom prst="rect">
            <a:avLst/>
          </a:prstGeom>
          <a:solidFill>
            <a:srgbClr val="F40342">
              <a:alpha val="65098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pt-BR" sz="2200" dirty="0">
                <a:solidFill>
                  <a:schemeClr val="lt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Confirmação do agendamento</a:t>
            </a:r>
            <a:endParaRPr lang="pt-BR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Google Shape;290;p8">
            <a:extLst>
              <a:ext uri="{FF2B5EF4-FFF2-40B4-BE49-F238E27FC236}">
                <a16:creationId xmlns:a16="http://schemas.microsoft.com/office/drawing/2014/main" id="{9BBA5FDA-51B5-633E-C663-1D18A4C4064A}"/>
              </a:ext>
            </a:extLst>
          </p:cNvPr>
          <p:cNvSpPr txBox="1"/>
          <p:nvPr/>
        </p:nvSpPr>
        <p:spPr>
          <a:xfrm>
            <a:off x="9538633" y="3848337"/>
            <a:ext cx="2265938" cy="765994"/>
          </a:xfrm>
          <a:prstGeom prst="rect">
            <a:avLst/>
          </a:prstGeom>
          <a:solidFill>
            <a:srgbClr val="F40342">
              <a:alpha val="65098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pt-BR" sz="2200" dirty="0">
                <a:solidFill>
                  <a:schemeClr val="lt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Gera contrato</a:t>
            </a:r>
            <a:endParaRPr lang="pt-BR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0" grpId="0" animBg="1"/>
      <p:bldP spid="2" grpId="0" animBg="1"/>
      <p:bldP spid="4" grpId="0" animBg="1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2891480" y="2967335"/>
            <a:ext cx="20569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>
                <a:solidFill>
                  <a:schemeClr val="bg1"/>
                </a:solidFill>
                <a:latin typeface="Segoe UI Black" panose="020B0A02040204020203" pitchFamily="34" charset="0"/>
                <a:cs typeface="Segoe UI Black" panose="020B0A02040204020203" pitchFamily="34" charset="0"/>
              </a:rPr>
              <a:t>DICA</a:t>
            </a:r>
          </a:p>
        </p:txBody>
      </p:sp>
      <p:pic>
        <p:nvPicPr>
          <p:cNvPr id="7" name="Imagem 2"/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6964" r="-634"/>
          <a:stretch>
            <a:fillRect/>
          </a:stretch>
        </p:blipFill>
        <p:spPr>
          <a:xfrm>
            <a:off x="-2287" y="807633"/>
            <a:ext cx="1895494" cy="5607771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 rot="5400000">
            <a:off x="3899665" y="2990352"/>
            <a:ext cx="88710" cy="1895493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Google Shape;311;p9"/>
          <p:cNvSpPr txBox="1"/>
          <p:nvPr/>
        </p:nvSpPr>
        <p:spPr>
          <a:xfrm>
            <a:off x="5946708" y="2094625"/>
            <a:ext cx="4841266" cy="3046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 dirty="0">
                <a:solidFill>
                  <a:schemeClr val="lt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É importante que </a:t>
            </a:r>
            <a:br>
              <a:rPr lang="pt-BR" sz="3200" b="1" dirty="0">
                <a:solidFill>
                  <a:schemeClr val="lt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</a:br>
            <a:r>
              <a:rPr lang="pt-BR" sz="3200" b="1" dirty="0">
                <a:solidFill>
                  <a:schemeClr val="lt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o documento não esteja ilegível, incompleto ou ausente. Para que a solicitação seja efetuada com sucesso!</a:t>
            </a:r>
            <a:endParaRPr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15" descr="Uma imagem contendo Padrão do plano de fundo&#10;&#10;Descrição gerada automaticamente"/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74096" t="2049" r="-1654" b="-2049"/>
          <a:stretch>
            <a:fillRect/>
          </a:stretch>
        </p:blipFill>
        <p:spPr>
          <a:xfrm>
            <a:off x="1" y="1094158"/>
            <a:ext cx="1347010" cy="4869178"/>
          </a:xfrm>
          <a:prstGeom prst="rect">
            <a:avLst/>
          </a:prstGeom>
        </p:spPr>
      </p:pic>
      <p:sp>
        <p:nvSpPr>
          <p:cNvPr id="2" name="Google Shape;342;p11"/>
          <p:cNvSpPr/>
          <p:nvPr/>
        </p:nvSpPr>
        <p:spPr>
          <a:xfrm>
            <a:off x="2181823" y="2124746"/>
            <a:ext cx="4235485" cy="3046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dirty="0">
                <a:solidFill>
                  <a:schemeClr val="lt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Em alguns passos a sua venda será realizada e seguindo à risca, a chance de obter sucesso é alta. </a:t>
            </a:r>
            <a:endParaRPr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dirty="0">
                <a:solidFill>
                  <a:schemeClr val="lt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Assim, você proporcionará a melhor experiência com os melhores produtos para </a:t>
            </a:r>
            <a:br>
              <a:rPr lang="pt-BR" sz="2400" b="1" dirty="0">
                <a:solidFill>
                  <a:schemeClr val="lt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</a:br>
            <a:r>
              <a:rPr lang="pt-BR" sz="2400" b="1" dirty="0">
                <a:solidFill>
                  <a:schemeClr val="lt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o seu cliente!</a:t>
            </a:r>
            <a:endParaRPr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Google Shape;175;p3"/>
          <p:cNvSpPr/>
          <p:nvPr/>
        </p:nvSpPr>
        <p:spPr>
          <a:xfrm rot="5400000">
            <a:off x="5487866" y="4608430"/>
            <a:ext cx="65768" cy="1531910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9" name="Imagem 9"/>
          <p:cNvPicPr>
            <a:picLocks noChangeAspect="1"/>
          </p:cNvPicPr>
          <p:nvPr/>
        </p:nvPicPr>
        <p:blipFill rotWithShape="1">
          <a:blip r:embed="rId5"/>
          <a:srcRect l="32500" t="-533" r="1548" b="13144"/>
          <a:stretch>
            <a:fillRect/>
          </a:stretch>
        </p:blipFill>
        <p:spPr>
          <a:xfrm>
            <a:off x="7111388" y="1279941"/>
            <a:ext cx="5089067" cy="45178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E58BFE-A7C3-5AEA-2445-2AF6578D4B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10">
            <a:extLst>
              <a:ext uri="{FF2B5EF4-FFF2-40B4-BE49-F238E27FC236}">
                <a16:creationId xmlns:a16="http://schemas.microsoft.com/office/drawing/2014/main" id="{7C7CDA26-23B1-0BBF-3D1D-C9047AD89C54}"/>
              </a:ext>
            </a:extLst>
          </p:cNvPr>
          <p:cNvSpPr txBox="1"/>
          <p:nvPr/>
        </p:nvSpPr>
        <p:spPr>
          <a:xfrm>
            <a:off x="2078743" y="571593"/>
            <a:ext cx="4108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502040204020203" pitchFamily="34" charset="0"/>
                <a:ea typeface="+mn-ea"/>
                <a:cs typeface="Segoe UI Black" panose="020B0502040204020203" pitchFamily="34" charset="0"/>
              </a:rPr>
              <a:t>O que vamos ver</a:t>
            </a: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6F2D35FE-C4D7-CBB7-E664-3205210EBD79}"/>
              </a:ext>
            </a:extLst>
          </p:cNvPr>
          <p:cNvSpPr/>
          <p:nvPr/>
        </p:nvSpPr>
        <p:spPr>
          <a:xfrm rot="5400000">
            <a:off x="5259480" y="545743"/>
            <a:ext cx="83941" cy="1561598"/>
          </a:xfrm>
          <a:prstGeom prst="rect">
            <a:avLst/>
          </a:prstGeom>
          <a:solidFill>
            <a:srgbClr val="A27E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pic>
        <p:nvPicPr>
          <p:cNvPr id="13" name="Gráfico 12">
            <a:extLst>
              <a:ext uri="{FF2B5EF4-FFF2-40B4-BE49-F238E27FC236}">
                <a16:creationId xmlns:a16="http://schemas.microsoft.com/office/drawing/2014/main" id="{F4988FEE-9973-7B67-7E80-54FD1613B47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6933" t="-566" r="8744" b="-2460"/>
          <a:stretch/>
        </p:blipFill>
        <p:spPr>
          <a:xfrm>
            <a:off x="5750814" y="533400"/>
            <a:ext cx="4665666" cy="6132389"/>
          </a:xfrm>
          <a:prstGeom prst="rect">
            <a:avLst/>
          </a:prstGeom>
        </p:spPr>
      </p:pic>
      <p:cxnSp>
        <p:nvCxnSpPr>
          <p:cNvPr id="32" name="Conector Reto 31">
            <a:extLst>
              <a:ext uri="{FF2B5EF4-FFF2-40B4-BE49-F238E27FC236}">
                <a16:creationId xmlns:a16="http://schemas.microsoft.com/office/drawing/2014/main" id="{1EED575C-B660-A350-6378-87AD328D2E04}"/>
              </a:ext>
            </a:extLst>
          </p:cNvPr>
          <p:cNvCxnSpPr>
            <a:cxnSpLocks/>
          </p:cNvCxnSpPr>
          <p:nvPr/>
        </p:nvCxnSpPr>
        <p:spPr>
          <a:xfrm flipH="1">
            <a:off x="6082249" y="5365263"/>
            <a:ext cx="974574" cy="0"/>
          </a:xfrm>
          <a:prstGeom prst="line">
            <a:avLst/>
          </a:prstGeom>
          <a:ln w="19050">
            <a:solidFill>
              <a:srgbClr val="E1AD0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ector Reto 33">
            <a:extLst>
              <a:ext uri="{FF2B5EF4-FFF2-40B4-BE49-F238E27FC236}">
                <a16:creationId xmlns:a16="http://schemas.microsoft.com/office/drawing/2014/main" id="{02D66FB3-9FB7-0D51-DC1A-6733DF2A4AA8}"/>
              </a:ext>
            </a:extLst>
          </p:cNvPr>
          <p:cNvCxnSpPr>
            <a:cxnSpLocks/>
          </p:cNvCxnSpPr>
          <p:nvPr/>
        </p:nvCxnSpPr>
        <p:spPr>
          <a:xfrm flipV="1">
            <a:off x="6082249" y="2022764"/>
            <a:ext cx="0" cy="3342499"/>
          </a:xfrm>
          <a:prstGeom prst="line">
            <a:avLst/>
          </a:prstGeom>
          <a:ln w="19050">
            <a:solidFill>
              <a:srgbClr val="E1AD0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CA9D1BE9-FA47-E970-A4E2-DB512AD8CF43}"/>
              </a:ext>
            </a:extLst>
          </p:cNvPr>
          <p:cNvSpPr txBox="1"/>
          <p:nvPr/>
        </p:nvSpPr>
        <p:spPr>
          <a:xfrm>
            <a:off x="2698782" y="2581741"/>
            <a:ext cx="3109299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Fluxo de vendas produtos fixos + móvel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200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Fluxo de vendas produtos fixos + móvel – venda base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200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Financeiro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DD5427E6-CD5A-0A8D-D5A6-9EC7C8790E0B}"/>
              </a:ext>
            </a:extLst>
          </p:cNvPr>
          <p:cNvSpPr/>
          <p:nvPr/>
        </p:nvSpPr>
        <p:spPr>
          <a:xfrm>
            <a:off x="2695773" y="3509937"/>
            <a:ext cx="3100881" cy="923330"/>
          </a:xfrm>
          <a:prstGeom prst="rect">
            <a:avLst/>
          </a:prstGeom>
          <a:solidFill>
            <a:srgbClr val="F50242"/>
          </a:solidFill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502040204020203" pitchFamily="34" charset="0"/>
                <a:ea typeface="+mn-ea"/>
                <a:cs typeface="Segoe UI Black" panose="020B0502040204020203" pitchFamily="34" charset="0"/>
              </a:rPr>
              <a:t>Fluxo de vendas produtos</a:t>
            </a:r>
            <a:r>
              <a:rPr kumimoji="0" lang="pt-BR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502040204020203" pitchFamily="34" charset="0"/>
                <a:ea typeface="+mn-ea"/>
                <a:cs typeface="Segoe UI Black" panose="020B0502040204020203" pitchFamily="34" charset="0"/>
              </a:rPr>
              <a:t> fixos + móvel – venda base</a:t>
            </a:r>
            <a:endParaRPr kumimoji="0" lang="pt-BR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Black" panose="020B0502040204020203" pitchFamily="34" charset="0"/>
              <a:ea typeface="+mn-ea"/>
              <a:cs typeface="Segoe UI Black" panose="020B0502040204020203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820372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3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8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3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8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9" grpId="0" animBg="1"/>
      <p:bldP spid="37" grpId="0" uiExpand="1" build="p"/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"/>
          <p:cNvSpPr/>
          <p:nvPr/>
        </p:nvSpPr>
        <p:spPr>
          <a:xfrm rot="5400000">
            <a:off x="4326695" y="4215526"/>
            <a:ext cx="82818" cy="1561598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3" name="Imagem 17" descr="Padrão do plano de fundo, Círculo&#10;&#10;Descrição gerada automaticamente"/>
          <p:cNvPicPr>
            <a:picLocks noChangeAspect="1"/>
          </p:cNvPicPr>
          <p:nvPr/>
        </p:nvPicPr>
        <p:blipFill rotWithShape="1">
          <a:blip r:embed="rId3"/>
          <a:srcRect l="55600" t="1539" r="-3758" b="-1539"/>
          <a:stretch>
            <a:fillRect/>
          </a:stretch>
        </p:blipFill>
        <p:spPr>
          <a:xfrm>
            <a:off x="47625" y="1286219"/>
            <a:ext cx="2315848" cy="4790279"/>
          </a:xfrm>
          <a:prstGeom prst="rect">
            <a:avLst/>
          </a:prstGeom>
        </p:spPr>
      </p:pic>
      <p:sp>
        <p:nvSpPr>
          <p:cNvPr id="2" name="Google Shape;375;p13"/>
          <p:cNvSpPr txBox="1"/>
          <p:nvPr/>
        </p:nvSpPr>
        <p:spPr>
          <a:xfrm>
            <a:off x="3486094" y="2809496"/>
            <a:ext cx="678813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 b="1">
                <a:solidFill>
                  <a:schemeClr val="lt1"/>
                </a:solidFill>
                <a:latin typeface="Segoe UI Black" panose="020B0A02040204020203" pitchFamily="34" charset="0"/>
                <a:ea typeface="Quattrocento Sans"/>
                <a:cs typeface="Segoe UI Black" panose="020B0A02040204020203" pitchFamily="34" charset="0"/>
                <a:sym typeface="Quattrocento Sans"/>
              </a:rPr>
              <a:t>Produtos fixos – Venda Base</a:t>
            </a:r>
            <a:endParaRPr sz="2800" b="1">
              <a:solidFill>
                <a:schemeClr val="lt1"/>
              </a:solidFill>
              <a:latin typeface="Segoe UI Black" panose="020B0A02040204020203" pitchFamily="34" charset="0"/>
              <a:ea typeface="Quattrocento Sans"/>
              <a:cs typeface="Segoe UI Black" panose="020B0A02040204020203" pitchFamily="34" charset="0"/>
              <a:sym typeface="Quattrocento Sans"/>
            </a:endParaRPr>
          </a:p>
        </p:txBody>
      </p:sp>
      <p:sp>
        <p:nvSpPr>
          <p:cNvPr id="4" name="Google Shape;376;p13"/>
          <p:cNvSpPr txBox="1"/>
          <p:nvPr/>
        </p:nvSpPr>
        <p:spPr>
          <a:xfrm>
            <a:off x="3515590" y="3707969"/>
            <a:ext cx="5492223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dirty="0">
                <a:solidFill>
                  <a:schemeClr val="lt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Agora, vamos ver como funciona a venda para clientes da Base!</a:t>
            </a:r>
            <a:endParaRPr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Google Shape;379;p13"/>
          <p:cNvSpPr txBox="1"/>
          <p:nvPr/>
        </p:nvSpPr>
        <p:spPr>
          <a:xfrm>
            <a:off x="3486093" y="2347831"/>
            <a:ext cx="260990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>
                <a:solidFill>
                  <a:schemeClr val="lt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Fluxo de vendas</a:t>
            </a:r>
            <a:endParaRPr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7" name="Conector: Angulado 34"/>
          <p:cNvCxnSpPr>
            <a:cxnSpLocks/>
            <a:stCxn id="78" idx="2"/>
            <a:endCxn id="82" idx="1"/>
          </p:cNvCxnSpPr>
          <p:nvPr/>
        </p:nvCxnSpPr>
        <p:spPr>
          <a:xfrm rot="16200000" flipH="1">
            <a:off x="8315977" y="3740084"/>
            <a:ext cx="1171686" cy="1142636"/>
          </a:xfrm>
          <a:prstGeom prst="bentConnector2">
            <a:avLst/>
          </a:prstGeom>
          <a:ln w="28575">
            <a:solidFill>
              <a:schemeClr val="bg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Retângulo 6"/>
          <p:cNvSpPr/>
          <p:nvPr/>
        </p:nvSpPr>
        <p:spPr>
          <a:xfrm>
            <a:off x="3971796" y="1975349"/>
            <a:ext cx="7956852" cy="1967431"/>
          </a:xfrm>
          <a:prstGeom prst="roundRect">
            <a:avLst/>
          </a:prstGeom>
          <a:noFill/>
          <a:ln w="19050">
            <a:solidFill>
              <a:srgbClr val="BD92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7" name="Retângulo 6"/>
          <p:cNvSpPr/>
          <p:nvPr/>
        </p:nvSpPr>
        <p:spPr>
          <a:xfrm>
            <a:off x="3979663" y="1788176"/>
            <a:ext cx="6148785" cy="402840"/>
          </a:xfrm>
          <a:prstGeom prst="roundRect">
            <a:avLst/>
          </a:prstGeom>
          <a:solidFill>
            <a:srgbClr val="A27E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5" name="Retângulo 6"/>
          <p:cNvSpPr/>
          <p:nvPr/>
        </p:nvSpPr>
        <p:spPr>
          <a:xfrm>
            <a:off x="695634" y="2031032"/>
            <a:ext cx="3149963" cy="1889449"/>
          </a:xfrm>
          <a:prstGeom prst="roundRect">
            <a:avLst/>
          </a:prstGeom>
          <a:noFill/>
          <a:ln w="19050">
            <a:solidFill>
              <a:srgbClr val="BD92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4" name="Retângulo 6"/>
          <p:cNvSpPr/>
          <p:nvPr/>
        </p:nvSpPr>
        <p:spPr>
          <a:xfrm>
            <a:off x="687106" y="1763650"/>
            <a:ext cx="3176646" cy="681126"/>
          </a:xfrm>
          <a:prstGeom prst="roundRect">
            <a:avLst/>
          </a:prstGeom>
          <a:solidFill>
            <a:srgbClr val="A27E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Imagem 4"/>
          <p:cNvPicPr>
            <a:picLocks noChangeAspect="1"/>
          </p:cNvPicPr>
          <p:nvPr/>
        </p:nvPicPr>
        <p:blipFill rotWithShape="1">
          <a:blip r:embed="rId3" cstate="print"/>
          <a:srcRect l="53177" t="3241" r="-1335" b="-3241"/>
          <a:stretch>
            <a:fillRect/>
          </a:stretch>
        </p:blipFill>
        <p:spPr>
          <a:xfrm>
            <a:off x="47625" y="886284"/>
            <a:ext cx="553425" cy="1144747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695428" y="1798445"/>
            <a:ext cx="3168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Produto Residencial – Cliente solicita UP ou Down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5721321" y="4245064"/>
            <a:ext cx="2217731" cy="1055608"/>
          </a:xfrm>
          <a:prstGeom prst="round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ATENÇÃO!</a:t>
            </a:r>
          </a:p>
          <a:p>
            <a:pPr algn="ctr"/>
            <a:r>
              <a:rPr lang="pt-BR" sz="1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EVIDÊNCIA DA VENDA</a:t>
            </a:r>
          </a:p>
          <a:p>
            <a:pPr algn="ctr"/>
            <a:r>
              <a:rPr lang="pt-BR" sz="1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(Regulamentação Anatel)</a:t>
            </a:r>
          </a:p>
        </p:txBody>
      </p:sp>
      <p:grpSp>
        <p:nvGrpSpPr>
          <p:cNvPr id="44" name="Agrupar 43"/>
          <p:cNvGrpSpPr/>
          <p:nvPr/>
        </p:nvGrpSpPr>
        <p:grpSpPr>
          <a:xfrm>
            <a:off x="1190475" y="2629304"/>
            <a:ext cx="2465379" cy="859922"/>
            <a:chOff x="1510953" y="2922680"/>
            <a:chExt cx="2465379" cy="859922"/>
          </a:xfrm>
        </p:grpSpPr>
        <p:grpSp>
          <p:nvGrpSpPr>
            <p:cNvPr id="17" name="Gráfico 15" descr="Programador com preenchimento sólido"/>
            <p:cNvGrpSpPr/>
            <p:nvPr/>
          </p:nvGrpSpPr>
          <p:grpSpPr>
            <a:xfrm>
              <a:off x="1510953" y="2922680"/>
              <a:ext cx="732679" cy="859922"/>
              <a:chOff x="2361784" y="2812919"/>
              <a:chExt cx="389811" cy="457508"/>
            </a:xfrm>
            <a:solidFill>
              <a:schemeClr val="bg1"/>
            </a:solidFill>
          </p:grpSpPr>
          <p:sp>
            <p:nvSpPr>
              <p:cNvPr id="18" name="Forma livre 17"/>
              <p:cNvSpPr/>
              <p:nvPr/>
            </p:nvSpPr>
            <p:spPr>
              <a:xfrm>
                <a:off x="2361784" y="2812919"/>
                <a:ext cx="389811" cy="423368"/>
              </a:xfrm>
              <a:custGeom>
                <a:avLst/>
                <a:gdLst>
                  <a:gd name="connsiteX0" fmla="*/ 299808 w 421430"/>
                  <a:gd name="connsiteY0" fmla="*/ 263863 h 457710"/>
                  <a:gd name="connsiteX1" fmla="*/ 371708 w 421430"/>
                  <a:gd name="connsiteY1" fmla="*/ 298004 h 457710"/>
                  <a:gd name="connsiteX2" fmla="*/ 385463 w 421430"/>
                  <a:gd name="connsiteY2" fmla="*/ 324043 h 457710"/>
                  <a:gd name="connsiteX3" fmla="*/ 396717 w 421430"/>
                  <a:gd name="connsiteY3" fmla="*/ 413733 h 457710"/>
                  <a:gd name="connsiteX4" fmla="*/ 391715 w 421430"/>
                  <a:gd name="connsiteY4" fmla="*/ 424149 h 457710"/>
                  <a:gd name="connsiteX5" fmla="*/ 391715 w 421430"/>
                  <a:gd name="connsiteY5" fmla="*/ 424149 h 457710"/>
                  <a:gd name="connsiteX6" fmla="*/ 357954 w 421430"/>
                  <a:gd name="connsiteY6" fmla="*/ 439194 h 457710"/>
                  <a:gd name="connsiteX7" fmla="*/ 357954 w 421430"/>
                  <a:gd name="connsiteY7" fmla="*/ 457711 h 457710"/>
                  <a:gd name="connsiteX8" fmla="*/ 374834 w 421430"/>
                  <a:gd name="connsiteY8" fmla="*/ 457711 h 457710"/>
                  <a:gd name="connsiteX9" fmla="*/ 405470 w 421430"/>
                  <a:gd name="connsiteY9" fmla="*/ 443244 h 457710"/>
                  <a:gd name="connsiteX10" fmla="*/ 405470 w 421430"/>
                  <a:gd name="connsiteY10" fmla="*/ 443244 h 457710"/>
                  <a:gd name="connsiteX11" fmla="*/ 421100 w 421430"/>
                  <a:gd name="connsiteY11" fmla="*/ 410840 h 457710"/>
                  <a:gd name="connsiteX12" fmla="*/ 411097 w 421430"/>
                  <a:gd name="connsiteY12" fmla="*/ 323464 h 457710"/>
                  <a:gd name="connsiteX13" fmla="*/ 387964 w 421430"/>
                  <a:gd name="connsiteY13" fmla="*/ 280644 h 457710"/>
                  <a:gd name="connsiteX14" fmla="*/ 308561 w 421430"/>
                  <a:gd name="connsiteY14" fmla="*/ 242453 h 457710"/>
                  <a:gd name="connsiteX15" fmla="*/ 277926 w 421430"/>
                  <a:gd name="connsiteY15" fmla="*/ 230881 h 457710"/>
                  <a:gd name="connsiteX16" fmla="*/ 274175 w 421430"/>
                  <a:gd name="connsiteY16" fmla="*/ 225673 h 457710"/>
                  <a:gd name="connsiteX17" fmla="*/ 274175 w 421430"/>
                  <a:gd name="connsiteY17" fmla="*/ 211785 h 457710"/>
                  <a:gd name="connsiteX18" fmla="*/ 311688 w 421430"/>
                  <a:gd name="connsiteY18" fmla="*/ 139454 h 457710"/>
                  <a:gd name="connsiteX19" fmla="*/ 311688 w 421430"/>
                  <a:gd name="connsiteY19" fmla="*/ 118623 h 457710"/>
                  <a:gd name="connsiteX20" fmla="*/ 324192 w 421430"/>
                  <a:gd name="connsiteY20" fmla="*/ 122095 h 457710"/>
                  <a:gd name="connsiteX21" fmla="*/ 313563 w 421430"/>
                  <a:gd name="connsiteY21" fmla="*/ 93162 h 457710"/>
                  <a:gd name="connsiteX22" fmla="*/ 310437 w 421430"/>
                  <a:gd name="connsiteY22" fmla="*/ 81011 h 457710"/>
                  <a:gd name="connsiteX23" fmla="*/ 254793 w 421430"/>
                  <a:gd name="connsiteY23" fmla="*/ 10416 h 457710"/>
                  <a:gd name="connsiteX24" fmla="*/ 246665 w 421430"/>
                  <a:gd name="connsiteY24" fmla="*/ 10994 h 457710"/>
                  <a:gd name="connsiteX25" fmla="*/ 241038 w 421430"/>
                  <a:gd name="connsiteY25" fmla="*/ 15045 h 457710"/>
                  <a:gd name="connsiteX26" fmla="*/ 234786 w 421430"/>
                  <a:gd name="connsiteY26" fmla="*/ 6944 h 457710"/>
                  <a:gd name="connsiteX27" fmla="*/ 227283 w 421430"/>
                  <a:gd name="connsiteY27" fmla="*/ 1736 h 457710"/>
                  <a:gd name="connsiteX28" fmla="*/ 210402 w 421430"/>
                  <a:gd name="connsiteY28" fmla="*/ 0 h 457710"/>
                  <a:gd name="connsiteX29" fmla="*/ 110993 w 421430"/>
                  <a:gd name="connsiteY29" fmla="*/ 82747 h 457710"/>
                  <a:gd name="connsiteX30" fmla="*/ 110993 w 421430"/>
                  <a:gd name="connsiteY30" fmla="*/ 86797 h 457710"/>
                  <a:gd name="connsiteX31" fmla="*/ 110993 w 421430"/>
                  <a:gd name="connsiteY31" fmla="*/ 86797 h 457710"/>
                  <a:gd name="connsiteX32" fmla="*/ 110993 w 421430"/>
                  <a:gd name="connsiteY32" fmla="*/ 96634 h 457710"/>
                  <a:gd name="connsiteX33" fmla="*/ 102865 w 421430"/>
                  <a:gd name="connsiteY33" fmla="*/ 133089 h 457710"/>
                  <a:gd name="connsiteX34" fmla="*/ 92236 w 421430"/>
                  <a:gd name="connsiteY34" fmla="*/ 156235 h 457710"/>
                  <a:gd name="connsiteX35" fmla="*/ 112243 w 421430"/>
                  <a:gd name="connsiteY35" fmla="*/ 151027 h 457710"/>
                  <a:gd name="connsiteX36" fmla="*/ 148506 w 421430"/>
                  <a:gd name="connsiteY36" fmla="*/ 210628 h 457710"/>
                  <a:gd name="connsiteX37" fmla="*/ 148506 w 421430"/>
                  <a:gd name="connsiteY37" fmla="*/ 225094 h 457710"/>
                  <a:gd name="connsiteX38" fmla="*/ 144755 w 421430"/>
                  <a:gd name="connsiteY38" fmla="*/ 230302 h 457710"/>
                  <a:gd name="connsiteX39" fmla="*/ 114119 w 421430"/>
                  <a:gd name="connsiteY39" fmla="*/ 241875 h 457710"/>
                  <a:gd name="connsiteX40" fmla="*/ 34717 w 421430"/>
                  <a:gd name="connsiteY40" fmla="*/ 280066 h 457710"/>
                  <a:gd name="connsiteX41" fmla="*/ 10958 w 421430"/>
                  <a:gd name="connsiteY41" fmla="*/ 322886 h 457710"/>
                  <a:gd name="connsiteX42" fmla="*/ 330 w 421430"/>
                  <a:gd name="connsiteY42" fmla="*/ 410840 h 457710"/>
                  <a:gd name="connsiteX43" fmla="*/ 15960 w 421430"/>
                  <a:gd name="connsiteY43" fmla="*/ 443244 h 457710"/>
                  <a:gd name="connsiteX44" fmla="*/ 46596 w 421430"/>
                  <a:gd name="connsiteY44" fmla="*/ 457711 h 457710"/>
                  <a:gd name="connsiteX45" fmla="*/ 64102 w 421430"/>
                  <a:gd name="connsiteY45" fmla="*/ 457711 h 457710"/>
                  <a:gd name="connsiteX46" fmla="*/ 64102 w 421430"/>
                  <a:gd name="connsiteY46" fmla="*/ 439772 h 457710"/>
                  <a:gd name="connsiteX47" fmla="*/ 30340 w 421430"/>
                  <a:gd name="connsiteY47" fmla="*/ 424728 h 457710"/>
                  <a:gd name="connsiteX48" fmla="*/ 25338 w 421430"/>
                  <a:gd name="connsiteY48" fmla="*/ 414312 h 457710"/>
                  <a:gd name="connsiteX49" fmla="*/ 35967 w 421430"/>
                  <a:gd name="connsiteY49" fmla="*/ 325200 h 457710"/>
                  <a:gd name="connsiteX50" fmla="*/ 35967 w 421430"/>
                  <a:gd name="connsiteY50" fmla="*/ 324043 h 457710"/>
                  <a:gd name="connsiteX51" fmla="*/ 50347 w 421430"/>
                  <a:gd name="connsiteY51" fmla="*/ 298004 h 457710"/>
                  <a:gd name="connsiteX52" fmla="*/ 122247 w 421430"/>
                  <a:gd name="connsiteY52" fmla="*/ 263863 h 457710"/>
                  <a:gd name="connsiteX53" fmla="*/ 132250 w 421430"/>
                  <a:gd name="connsiteY53" fmla="*/ 260970 h 457710"/>
                  <a:gd name="connsiteX54" fmla="*/ 211028 w 421430"/>
                  <a:gd name="connsiteY54" fmla="*/ 277751 h 457710"/>
                  <a:gd name="connsiteX55" fmla="*/ 290430 w 421430"/>
                  <a:gd name="connsiteY55" fmla="*/ 260970 h 457710"/>
                  <a:gd name="connsiteX56" fmla="*/ 299808 w 421430"/>
                  <a:gd name="connsiteY56" fmla="*/ 263863 h 457710"/>
                  <a:gd name="connsiteX57" fmla="*/ 136002 w 421430"/>
                  <a:gd name="connsiteY57" fmla="*/ 144083 h 457710"/>
                  <a:gd name="connsiteX58" fmla="*/ 267297 w 421430"/>
                  <a:gd name="connsiteY58" fmla="*/ 75224 h 457710"/>
                  <a:gd name="connsiteX59" fmla="*/ 286054 w 421430"/>
                  <a:gd name="connsiteY59" fmla="*/ 98370 h 457710"/>
                  <a:gd name="connsiteX60" fmla="*/ 286054 w 421430"/>
                  <a:gd name="connsiteY60" fmla="*/ 138876 h 457710"/>
                  <a:gd name="connsiteX61" fmla="*/ 211028 w 421430"/>
                  <a:gd name="connsiteY61" fmla="*/ 208313 h 457710"/>
                  <a:gd name="connsiteX62" fmla="*/ 136002 w 421430"/>
                  <a:gd name="connsiteY62" fmla="*/ 144083 h 457710"/>
                  <a:gd name="connsiteX63" fmla="*/ 161010 w 421430"/>
                  <a:gd name="connsiteY63" fmla="*/ 248240 h 457710"/>
                  <a:gd name="connsiteX64" fmla="*/ 173515 w 421430"/>
                  <a:gd name="connsiteY64" fmla="*/ 225094 h 457710"/>
                  <a:gd name="connsiteX65" fmla="*/ 173515 w 421430"/>
                  <a:gd name="connsiteY65" fmla="*/ 224515 h 457710"/>
                  <a:gd name="connsiteX66" fmla="*/ 248541 w 421430"/>
                  <a:gd name="connsiteY66" fmla="*/ 224515 h 457710"/>
                  <a:gd name="connsiteX67" fmla="*/ 248541 w 421430"/>
                  <a:gd name="connsiteY67" fmla="*/ 225094 h 457710"/>
                  <a:gd name="connsiteX68" fmla="*/ 260420 w 421430"/>
                  <a:gd name="connsiteY68" fmla="*/ 248240 h 457710"/>
                  <a:gd name="connsiteX69" fmla="*/ 210402 w 421430"/>
                  <a:gd name="connsiteY69" fmla="*/ 254605 h 457710"/>
                  <a:gd name="connsiteX70" fmla="*/ 161010 w 421430"/>
                  <a:gd name="connsiteY70" fmla="*/ 248240 h 4577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</a:cxnLst>
                <a:rect l="l" t="t" r="r" b="b"/>
                <a:pathLst>
                  <a:path w="421430" h="457710">
                    <a:moveTo>
                      <a:pt x="299808" y="263863"/>
                    </a:moveTo>
                    <a:cubicBezTo>
                      <a:pt x="326068" y="272543"/>
                      <a:pt x="351076" y="282380"/>
                      <a:pt x="371708" y="298004"/>
                    </a:cubicBezTo>
                    <a:cubicBezTo>
                      <a:pt x="380461" y="304369"/>
                      <a:pt x="385463" y="313627"/>
                      <a:pt x="385463" y="324043"/>
                    </a:cubicBezTo>
                    <a:lnTo>
                      <a:pt x="396717" y="413733"/>
                    </a:lnTo>
                    <a:cubicBezTo>
                      <a:pt x="397342" y="417784"/>
                      <a:pt x="395467" y="421834"/>
                      <a:pt x="391715" y="424149"/>
                    </a:cubicBezTo>
                    <a:lnTo>
                      <a:pt x="391715" y="424149"/>
                    </a:lnTo>
                    <a:cubicBezTo>
                      <a:pt x="381087" y="430514"/>
                      <a:pt x="369833" y="435722"/>
                      <a:pt x="357954" y="439194"/>
                    </a:cubicBezTo>
                    <a:lnTo>
                      <a:pt x="357954" y="457711"/>
                    </a:lnTo>
                    <a:lnTo>
                      <a:pt x="374834" y="457711"/>
                    </a:lnTo>
                    <a:cubicBezTo>
                      <a:pt x="385463" y="453660"/>
                      <a:pt x="396092" y="449031"/>
                      <a:pt x="405470" y="443244"/>
                    </a:cubicBezTo>
                    <a:lnTo>
                      <a:pt x="405470" y="443244"/>
                    </a:lnTo>
                    <a:cubicBezTo>
                      <a:pt x="416724" y="436301"/>
                      <a:pt x="422976" y="423570"/>
                      <a:pt x="421100" y="410840"/>
                    </a:cubicBezTo>
                    <a:lnTo>
                      <a:pt x="411097" y="323464"/>
                    </a:lnTo>
                    <a:cubicBezTo>
                      <a:pt x="410472" y="306683"/>
                      <a:pt x="402344" y="291060"/>
                      <a:pt x="387964" y="280644"/>
                    </a:cubicBezTo>
                    <a:cubicBezTo>
                      <a:pt x="364831" y="262706"/>
                      <a:pt x="337321" y="251712"/>
                      <a:pt x="308561" y="242453"/>
                    </a:cubicBezTo>
                    <a:lnTo>
                      <a:pt x="277926" y="230881"/>
                    </a:lnTo>
                    <a:cubicBezTo>
                      <a:pt x="275425" y="229723"/>
                      <a:pt x="274175" y="227987"/>
                      <a:pt x="274175" y="225673"/>
                    </a:cubicBezTo>
                    <a:lnTo>
                      <a:pt x="274175" y="211785"/>
                    </a:lnTo>
                    <a:cubicBezTo>
                      <a:pt x="297933" y="194426"/>
                      <a:pt x="311688" y="167808"/>
                      <a:pt x="311688" y="139454"/>
                    </a:cubicBezTo>
                    <a:lnTo>
                      <a:pt x="311688" y="118623"/>
                    </a:lnTo>
                    <a:cubicBezTo>
                      <a:pt x="315439" y="120937"/>
                      <a:pt x="319815" y="121516"/>
                      <a:pt x="324192" y="122095"/>
                    </a:cubicBezTo>
                    <a:lnTo>
                      <a:pt x="313563" y="93162"/>
                    </a:lnTo>
                    <a:cubicBezTo>
                      <a:pt x="312313" y="89112"/>
                      <a:pt x="311062" y="85061"/>
                      <a:pt x="310437" y="81011"/>
                    </a:cubicBezTo>
                    <a:cubicBezTo>
                      <a:pt x="305435" y="48028"/>
                      <a:pt x="284178" y="24882"/>
                      <a:pt x="254793" y="10416"/>
                    </a:cubicBezTo>
                    <a:cubicBezTo>
                      <a:pt x="252292" y="9258"/>
                      <a:pt x="249166" y="9258"/>
                      <a:pt x="246665" y="10994"/>
                    </a:cubicBezTo>
                    <a:lnTo>
                      <a:pt x="241038" y="15045"/>
                    </a:lnTo>
                    <a:lnTo>
                      <a:pt x="234786" y="6944"/>
                    </a:lnTo>
                    <a:cubicBezTo>
                      <a:pt x="232910" y="4629"/>
                      <a:pt x="230409" y="2315"/>
                      <a:pt x="227283" y="1736"/>
                    </a:cubicBezTo>
                    <a:cubicBezTo>
                      <a:pt x="221656" y="579"/>
                      <a:pt x="216029" y="0"/>
                      <a:pt x="210402" y="0"/>
                    </a:cubicBezTo>
                    <a:cubicBezTo>
                      <a:pt x="161010" y="0"/>
                      <a:pt x="119746" y="35876"/>
                      <a:pt x="110993" y="82747"/>
                    </a:cubicBezTo>
                    <a:lnTo>
                      <a:pt x="110993" y="86797"/>
                    </a:lnTo>
                    <a:lnTo>
                      <a:pt x="110993" y="86797"/>
                    </a:lnTo>
                    <a:lnTo>
                      <a:pt x="110993" y="96634"/>
                    </a:lnTo>
                    <a:cubicBezTo>
                      <a:pt x="110993" y="109364"/>
                      <a:pt x="108492" y="121516"/>
                      <a:pt x="102865" y="133089"/>
                    </a:cubicBezTo>
                    <a:lnTo>
                      <a:pt x="92236" y="156235"/>
                    </a:lnTo>
                    <a:cubicBezTo>
                      <a:pt x="92236" y="156235"/>
                      <a:pt x="99739" y="154499"/>
                      <a:pt x="112243" y="151027"/>
                    </a:cubicBezTo>
                    <a:cubicBezTo>
                      <a:pt x="115369" y="174752"/>
                      <a:pt x="128499" y="196162"/>
                      <a:pt x="148506" y="210628"/>
                    </a:cubicBezTo>
                    <a:lnTo>
                      <a:pt x="148506" y="225094"/>
                    </a:lnTo>
                    <a:cubicBezTo>
                      <a:pt x="148506" y="227409"/>
                      <a:pt x="147256" y="229723"/>
                      <a:pt x="144755" y="230302"/>
                    </a:cubicBezTo>
                    <a:lnTo>
                      <a:pt x="114119" y="241875"/>
                    </a:lnTo>
                    <a:cubicBezTo>
                      <a:pt x="85359" y="251133"/>
                      <a:pt x="57850" y="262128"/>
                      <a:pt x="34717" y="280066"/>
                    </a:cubicBezTo>
                    <a:cubicBezTo>
                      <a:pt x="20337" y="290481"/>
                      <a:pt x="11584" y="306105"/>
                      <a:pt x="10958" y="322886"/>
                    </a:cubicBezTo>
                    <a:lnTo>
                      <a:pt x="330" y="410840"/>
                    </a:lnTo>
                    <a:cubicBezTo>
                      <a:pt x="-1546" y="423570"/>
                      <a:pt x="4706" y="436301"/>
                      <a:pt x="15960" y="443244"/>
                    </a:cubicBezTo>
                    <a:cubicBezTo>
                      <a:pt x="25338" y="449031"/>
                      <a:pt x="35967" y="453660"/>
                      <a:pt x="46596" y="457711"/>
                    </a:cubicBezTo>
                    <a:lnTo>
                      <a:pt x="64102" y="457711"/>
                    </a:lnTo>
                    <a:lnTo>
                      <a:pt x="64102" y="439772"/>
                    </a:lnTo>
                    <a:cubicBezTo>
                      <a:pt x="52223" y="435722"/>
                      <a:pt x="40969" y="431093"/>
                      <a:pt x="30340" y="424728"/>
                    </a:cubicBezTo>
                    <a:cubicBezTo>
                      <a:pt x="26589" y="422413"/>
                      <a:pt x="24713" y="418362"/>
                      <a:pt x="25338" y="414312"/>
                    </a:cubicBezTo>
                    <a:lnTo>
                      <a:pt x="35967" y="325200"/>
                    </a:lnTo>
                    <a:lnTo>
                      <a:pt x="35967" y="324043"/>
                    </a:lnTo>
                    <a:cubicBezTo>
                      <a:pt x="35967" y="313627"/>
                      <a:pt x="41594" y="304369"/>
                      <a:pt x="50347" y="298004"/>
                    </a:cubicBezTo>
                    <a:cubicBezTo>
                      <a:pt x="70979" y="282380"/>
                      <a:pt x="95988" y="272543"/>
                      <a:pt x="122247" y="263863"/>
                    </a:cubicBezTo>
                    <a:lnTo>
                      <a:pt x="132250" y="260970"/>
                    </a:lnTo>
                    <a:cubicBezTo>
                      <a:pt x="150382" y="271386"/>
                      <a:pt x="179142" y="277751"/>
                      <a:pt x="211028" y="277751"/>
                    </a:cubicBezTo>
                    <a:cubicBezTo>
                      <a:pt x="242914" y="277751"/>
                      <a:pt x="271674" y="271386"/>
                      <a:pt x="290430" y="260970"/>
                    </a:cubicBezTo>
                    <a:lnTo>
                      <a:pt x="299808" y="263863"/>
                    </a:lnTo>
                    <a:close/>
                    <a:moveTo>
                      <a:pt x="136002" y="144083"/>
                    </a:moveTo>
                    <a:cubicBezTo>
                      <a:pt x="178516" y="130774"/>
                      <a:pt x="239788" y="107629"/>
                      <a:pt x="267297" y="75224"/>
                    </a:cubicBezTo>
                    <a:cubicBezTo>
                      <a:pt x="272924" y="83325"/>
                      <a:pt x="279176" y="90848"/>
                      <a:pt x="286054" y="98370"/>
                    </a:cubicBezTo>
                    <a:lnTo>
                      <a:pt x="286054" y="138876"/>
                    </a:lnTo>
                    <a:cubicBezTo>
                      <a:pt x="286054" y="177066"/>
                      <a:pt x="252292" y="208313"/>
                      <a:pt x="211028" y="208313"/>
                    </a:cubicBezTo>
                    <a:cubicBezTo>
                      <a:pt x="171639" y="208313"/>
                      <a:pt x="139128" y="180538"/>
                      <a:pt x="136002" y="144083"/>
                    </a:cubicBezTo>
                    <a:close/>
                    <a:moveTo>
                      <a:pt x="161010" y="248240"/>
                    </a:moveTo>
                    <a:cubicBezTo>
                      <a:pt x="168513" y="243032"/>
                      <a:pt x="173515" y="234352"/>
                      <a:pt x="173515" y="225094"/>
                    </a:cubicBezTo>
                    <a:lnTo>
                      <a:pt x="173515" y="224515"/>
                    </a:lnTo>
                    <a:cubicBezTo>
                      <a:pt x="197273" y="233774"/>
                      <a:pt x="224782" y="233774"/>
                      <a:pt x="248541" y="224515"/>
                    </a:cubicBezTo>
                    <a:lnTo>
                      <a:pt x="248541" y="225094"/>
                    </a:lnTo>
                    <a:cubicBezTo>
                      <a:pt x="248541" y="233774"/>
                      <a:pt x="252917" y="242453"/>
                      <a:pt x="260420" y="248240"/>
                    </a:cubicBezTo>
                    <a:cubicBezTo>
                      <a:pt x="244164" y="252869"/>
                      <a:pt x="227283" y="255184"/>
                      <a:pt x="210402" y="254605"/>
                    </a:cubicBezTo>
                    <a:cubicBezTo>
                      <a:pt x="194147" y="254605"/>
                      <a:pt x="177266" y="252290"/>
                      <a:pt x="161010" y="248240"/>
                    </a:cubicBezTo>
                    <a:close/>
                  </a:path>
                </a:pathLst>
              </a:custGeom>
              <a:grpFill/>
              <a:ln w="62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0" name="Forma livre 19"/>
              <p:cNvSpPr/>
              <p:nvPr/>
            </p:nvSpPr>
            <p:spPr>
              <a:xfrm>
                <a:off x="2390873" y="3103435"/>
                <a:ext cx="337153" cy="166992"/>
              </a:xfrm>
              <a:custGeom>
                <a:avLst/>
                <a:gdLst>
                  <a:gd name="connsiteX0" fmla="*/ 316985 w 364501"/>
                  <a:gd name="connsiteY0" fmla="*/ 14466 h 180538"/>
                  <a:gd name="connsiteX1" fmla="*/ 301354 w 364501"/>
                  <a:gd name="connsiteY1" fmla="*/ 0 h 180538"/>
                  <a:gd name="connsiteX2" fmla="*/ 301354 w 364501"/>
                  <a:gd name="connsiteY2" fmla="*/ 0 h 180538"/>
                  <a:gd name="connsiteX3" fmla="*/ 63147 w 364501"/>
                  <a:gd name="connsiteY3" fmla="*/ 0 h 180538"/>
                  <a:gd name="connsiteX4" fmla="*/ 47516 w 364501"/>
                  <a:gd name="connsiteY4" fmla="*/ 14466 h 180538"/>
                  <a:gd name="connsiteX5" fmla="*/ 47516 w 364501"/>
                  <a:gd name="connsiteY5" fmla="*/ 14466 h 180538"/>
                  <a:gd name="connsiteX6" fmla="*/ 47516 w 364501"/>
                  <a:gd name="connsiteY6" fmla="*/ 158550 h 180538"/>
                  <a:gd name="connsiteX7" fmla="*/ 0 w 364501"/>
                  <a:gd name="connsiteY7" fmla="*/ 158550 h 180538"/>
                  <a:gd name="connsiteX8" fmla="*/ 0 w 364501"/>
                  <a:gd name="connsiteY8" fmla="*/ 166072 h 180538"/>
                  <a:gd name="connsiteX9" fmla="*/ 15630 w 364501"/>
                  <a:gd name="connsiteY9" fmla="*/ 180538 h 180538"/>
                  <a:gd name="connsiteX10" fmla="*/ 348871 w 364501"/>
                  <a:gd name="connsiteY10" fmla="*/ 180538 h 180538"/>
                  <a:gd name="connsiteX11" fmla="*/ 364501 w 364501"/>
                  <a:gd name="connsiteY11" fmla="*/ 166072 h 180538"/>
                  <a:gd name="connsiteX12" fmla="*/ 364501 w 364501"/>
                  <a:gd name="connsiteY12" fmla="*/ 158550 h 180538"/>
                  <a:gd name="connsiteX13" fmla="*/ 316985 w 364501"/>
                  <a:gd name="connsiteY13" fmla="*/ 158550 h 180538"/>
                  <a:gd name="connsiteX14" fmla="*/ 316985 w 364501"/>
                  <a:gd name="connsiteY14" fmla="*/ 14466 h 180538"/>
                  <a:gd name="connsiteX15" fmla="*/ 149427 w 364501"/>
                  <a:gd name="connsiteY15" fmla="*/ 109943 h 180538"/>
                  <a:gd name="connsiteX16" fmla="*/ 140674 w 364501"/>
                  <a:gd name="connsiteY16" fmla="*/ 118044 h 180538"/>
                  <a:gd name="connsiteX17" fmla="*/ 105662 w 364501"/>
                  <a:gd name="connsiteY17" fmla="*/ 85640 h 180538"/>
                  <a:gd name="connsiteX18" fmla="*/ 140674 w 364501"/>
                  <a:gd name="connsiteY18" fmla="*/ 53236 h 180538"/>
                  <a:gd name="connsiteX19" fmla="*/ 149427 w 364501"/>
                  <a:gd name="connsiteY19" fmla="*/ 61337 h 180538"/>
                  <a:gd name="connsiteX20" fmla="*/ 123168 w 364501"/>
                  <a:gd name="connsiteY20" fmla="*/ 85640 h 180538"/>
                  <a:gd name="connsiteX21" fmla="*/ 149427 w 364501"/>
                  <a:gd name="connsiteY21" fmla="*/ 109943 h 180538"/>
                  <a:gd name="connsiteX22" fmla="*/ 173185 w 364501"/>
                  <a:gd name="connsiteY22" fmla="*/ 122095 h 180538"/>
                  <a:gd name="connsiteX23" fmla="*/ 161931 w 364501"/>
                  <a:gd name="connsiteY23" fmla="*/ 117466 h 180538"/>
                  <a:gd name="connsiteX24" fmla="*/ 191316 w 364501"/>
                  <a:gd name="connsiteY24" fmla="*/ 52078 h 180538"/>
                  <a:gd name="connsiteX25" fmla="*/ 202570 w 364501"/>
                  <a:gd name="connsiteY25" fmla="*/ 56707 h 180538"/>
                  <a:gd name="connsiteX26" fmla="*/ 173185 w 364501"/>
                  <a:gd name="connsiteY26" fmla="*/ 122095 h 180538"/>
                  <a:gd name="connsiteX27" fmla="*/ 223202 w 364501"/>
                  <a:gd name="connsiteY27" fmla="*/ 118623 h 180538"/>
                  <a:gd name="connsiteX28" fmla="*/ 214449 w 364501"/>
                  <a:gd name="connsiteY28" fmla="*/ 110522 h 180538"/>
                  <a:gd name="connsiteX29" fmla="*/ 240708 w 364501"/>
                  <a:gd name="connsiteY29" fmla="*/ 86219 h 180538"/>
                  <a:gd name="connsiteX30" fmla="*/ 214449 w 364501"/>
                  <a:gd name="connsiteY30" fmla="*/ 61915 h 180538"/>
                  <a:gd name="connsiteX31" fmla="*/ 223202 w 364501"/>
                  <a:gd name="connsiteY31" fmla="*/ 53814 h 180538"/>
                  <a:gd name="connsiteX32" fmla="*/ 258214 w 364501"/>
                  <a:gd name="connsiteY32" fmla="*/ 86219 h 180538"/>
                  <a:gd name="connsiteX33" fmla="*/ 223202 w 364501"/>
                  <a:gd name="connsiteY33" fmla="*/ 118623 h 180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364501" h="180538">
                    <a:moveTo>
                      <a:pt x="316985" y="14466"/>
                    </a:moveTo>
                    <a:cubicBezTo>
                      <a:pt x="316985" y="6365"/>
                      <a:pt x="310107" y="0"/>
                      <a:pt x="301354" y="0"/>
                    </a:cubicBezTo>
                    <a:lnTo>
                      <a:pt x="301354" y="0"/>
                    </a:lnTo>
                    <a:lnTo>
                      <a:pt x="63147" y="0"/>
                    </a:lnTo>
                    <a:cubicBezTo>
                      <a:pt x="54394" y="0"/>
                      <a:pt x="47516" y="6365"/>
                      <a:pt x="47516" y="14466"/>
                    </a:cubicBezTo>
                    <a:lnTo>
                      <a:pt x="47516" y="14466"/>
                    </a:lnTo>
                    <a:lnTo>
                      <a:pt x="47516" y="158550"/>
                    </a:lnTo>
                    <a:lnTo>
                      <a:pt x="0" y="158550"/>
                    </a:lnTo>
                    <a:lnTo>
                      <a:pt x="0" y="166072"/>
                    </a:lnTo>
                    <a:cubicBezTo>
                      <a:pt x="0" y="174173"/>
                      <a:pt x="6877" y="180538"/>
                      <a:pt x="15630" y="180538"/>
                    </a:cubicBezTo>
                    <a:lnTo>
                      <a:pt x="348871" y="180538"/>
                    </a:lnTo>
                    <a:cubicBezTo>
                      <a:pt x="357624" y="180538"/>
                      <a:pt x="364501" y="174173"/>
                      <a:pt x="364501" y="166072"/>
                    </a:cubicBezTo>
                    <a:lnTo>
                      <a:pt x="364501" y="158550"/>
                    </a:lnTo>
                    <a:lnTo>
                      <a:pt x="316985" y="158550"/>
                    </a:lnTo>
                    <a:lnTo>
                      <a:pt x="316985" y="14466"/>
                    </a:lnTo>
                    <a:close/>
                    <a:moveTo>
                      <a:pt x="149427" y="109943"/>
                    </a:moveTo>
                    <a:lnTo>
                      <a:pt x="140674" y="118044"/>
                    </a:lnTo>
                    <a:lnTo>
                      <a:pt x="105662" y="85640"/>
                    </a:lnTo>
                    <a:lnTo>
                      <a:pt x="140674" y="53236"/>
                    </a:lnTo>
                    <a:lnTo>
                      <a:pt x="149427" y="61337"/>
                    </a:lnTo>
                    <a:lnTo>
                      <a:pt x="123168" y="85640"/>
                    </a:lnTo>
                    <a:lnTo>
                      <a:pt x="149427" y="109943"/>
                    </a:lnTo>
                    <a:close/>
                    <a:moveTo>
                      <a:pt x="173185" y="122095"/>
                    </a:moveTo>
                    <a:lnTo>
                      <a:pt x="161931" y="117466"/>
                    </a:lnTo>
                    <a:lnTo>
                      <a:pt x="191316" y="52078"/>
                    </a:lnTo>
                    <a:lnTo>
                      <a:pt x="202570" y="56707"/>
                    </a:lnTo>
                    <a:lnTo>
                      <a:pt x="173185" y="122095"/>
                    </a:lnTo>
                    <a:close/>
                    <a:moveTo>
                      <a:pt x="223202" y="118623"/>
                    </a:moveTo>
                    <a:lnTo>
                      <a:pt x="214449" y="110522"/>
                    </a:lnTo>
                    <a:lnTo>
                      <a:pt x="240708" y="86219"/>
                    </a:lnTo>
                    <a:lnTo>
                      <a:pt x="214449" y="61915"/>
                    </a:lnTo>
                    <a:lnTo>
                      <a:pt x="223202" y="53814"/>
                    </a:lnTo>
                    <a:lnTo>
                      <a:pt x="258214" y="86219"/>
                    </a:lnTo>
                    <a:lnTo>
                      <a:pt x="223202" y="118623"/>
                    </a:lnTo>
                    <a:close/>
                  </a:path>
                </a:pathLst>
              </a:custGeom>
              <a:grpFill/>
              <a:ln w="62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  <p:sp>
          <p:nvSpPr>
            <p:cNvPr id="36" name="Retângulo 35"/>
            <p:cNvSpPr/>
            <p:nvPr/>
          </p:nvSpPr>
          <p:spPr>
            <a:xfrm>
              <a:off x="2293448" y="3133561"/>
              <a:ext cx="168288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45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pt-BR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" panose="020B0502040204020203" pitchFamily="34" charset="0"/>
                  <a:ea typeface="Tahoma" panose="020B0604030504040204" pitchFamily="34" charset="0"/>
                  <a:cs typeface="Segoe UI" panose="020B0502040204020203" pitchFamily="34" charset="0"/>
                </a:rPr>
                <a:t>NetSales </a:t>
              </a:r>
              <a:br>
                <a:rPr kumimoji="0" lang="pt-BR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" panose="020B0502040204020203" pitchFamily="34" charset="0"/>
                  <a:ea typeface="Tahoma" panose="020B0604030504040204" pitchFamily="34" charset="0"/>
                  <a:cs typeface="Segoe UI" panose="020B0502040204020203" pitchFamily="34" charset="0"/>
                </a:rPr>
              </a:br>
              <a:r>
                <a:rPr kumimoji="0" lang="pt-BR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" panose="020B0502040204020203" pitchFamily="34" charset="0"/>
                  <a:ea typeface="Tahoma" panose="020B0604030504040204" pitchFamily="34" charset="0"/>
                  <a:cs typeface="Segoe UI" panose="020B0502040204020203" pitchFamily="34" charset="0"/>
                </a:rPr>
                <a:t>EXECUTIVO</a:t>
              </a:r>
            </a:p>
          </p:txBody>
        </p:sp>
      </p:grpSp>
      <p:cxnSp>
        <p:nvCxnSpPr>
          <p:cNvPr id="46" name="Conector: Angulado 41"/>
          <p:cNvCxnSpPr>
            <a:cxnSpLocks/>
            <a:endCxn id="15" idx="1"/>
          </p:cNvCxnSpPr>
          <p:nvPr/>
        </p:nvCxnSpPr>
        <p:spPr>
          <a:xfrm rot="16200000" flipH="1">
            <a:off x="5210248" y="4261795"/>
            <a:ext cx="826298" cy="195848"/>
          </a:xfrm>
          <a:prstGeom prst="bentConnector2">
            <a:avLst/>
          </a:prstGeom>
          <a:ln w="38100">
            <a:solidFill>
              <a:schemeClr val="bg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CaixaDeTexto 65"/>
          <p:cNvSpPr txBox="1"/>
          <p:nvPr/>
        </p:nvSpPr>
        <p:spPr>
          <a:xfrm>
            <a:off x="4049531" y="1801816"/>
            <a:ext cx="6078917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Possui produto Residencial e solicita compra de Móvel</a:t>
            </a:r>
          </a:p>
        </p:txBody>
      </p:sp>
      <p:grpSp>
        <p:nvGrpSpPr>
          <p:cNvPr id="123" name="Agrupar 122"/>
          <p:cNvGrpSpPr/>
          <p:nvPr/>
        </p:nvGrpSpPr>
        <p:grpSpPr>
          <a:xfrm>
            <a:off x="5547345" y="2517247"/>
            <a:ext cx="1628775" cy="1128431"/>
            <a:chOff x="2500976" y="5179716"/>
            <a:chExt cx="1628775" cy="1128431"/>
          </a:xfrm>
        </p:grpSpPr>
        <p:grpSp>
          <p:nvGrpSpPr>
            <p:cNvPr id="118" name="Agrupar 117"/>
            <p:cNvGrpSpPr/>
            <p:nvPr/>
          </p:nvGrpSpPr>
          <p:grpSpPr>
            <a:xfrm>
              <a:off x="2851902" y="5179716"/>
              <a:ext cx="974591" cy="549042"/>
              <a:chOff x="2970244" y="5316588"/>
              <a:chExt cx="690238" cy="388850"/>
            </a:xfrm>
          </p:grpSpPr>
          <p:sp>
            <p:nvSpPr>
              <p:cNvPr id="108" name="Forma livre 107"/>
              <p:cNvSpPr/>
              <p:nvPr/>
            </p:nvSpPr>
            <p:spPr>
              <a:xfrm>
                <a:off x="3060275" y="5316588"/>
                <a:ext cx="510176" cy="319413"/>
              </a:xfrm>
              <a:custGeom>
                <a:avLst/>
                <a:gdLst>
                  <a:gd name="connsiteX0" fmla="*/ 465161 w 510176"/>
                  <a:gd name="connsiteY0" fmla="*/ 277751 h 319413"/>
                  <a:gd name="connsiteX1" fmla="*/ 45016 w 510176"/>
                  <a:gd name="connsiteY1" fmla="*/ 277751 h 319413"/>
                  <a:gd name="connsiteX2" fmla="*/ 45016 w 510176"/>
                  <a:gd name="connsiteY2" fmla="*/ 41663 h 319413"/>
                  <a:gd name="connsiteX3" fmla="*/ 465161 w 510176"/>
                  <a:gd name="connsiteY3" fmla="*/ 41663 h 319413"/>
                  <a:gd name="connsiteX4" fmla="*/ 465161 w 510176"/>
                  <a:gd name="connsiteY4" fmla="*/ 277751 h 319413"/>
                  <a:gd name="connsiteX5" fmla="*/ 510176 w 510176"/>
                  <a:gd name="connsiteY5" fmla="*/ 27775 h 319413"/>
                  <a:gd name="connsiteX6" fmla="*/ 480166 w 510176"/>
                  <a:gd name="connsiteY6" fmla="*/ 0 h 319413"/>
                  <a:gd name="connsiteX7" fmla="*/ 30010 w 510176"/>
                  <a:gd name="connsiteY7" fmla="*/ 0 h 319413"/>
                  <a:gd name="connsiteX8" fmla="*/ 0 w 510176"/>
                  <a:gd name="connsiteY8" fmla="*/ 27775 h 319413"/>
                  <a:gd name="connsiteX9" fmla="*/ 0 w 510176"/>
                  <a:gd name="connsiteY9" fmla="*/ 319413 h 319413"/>
                  <a:gd name="connsiteX10" fmla="*/ 510176 w 510176"/>
                  <a:gd name="connsiteY10" fmla="*/ 319413 h 319413"/>
                  <a:gd name="connsiteX11" fmla="*/ 510176 w 510176"/>
                  <a:gd name="connsiteY11" fmla="*/ 27775 h 3194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10176" h="319413">
                    <a:moveTo>
                      <a:pt x="465161" y="277751"/>
                    </a:moveTo>
                    <a:lnTo>
                      <a:pt x="45016" y="277751"/>
                    </a:lnTo>
                    <a:lnTo>
                      <a:pt x="45016" y="41663"/>
                    </a:lnTo>
                    <a:lnTo>
                      <a:pt x="465161" y="41663"/>
                    </a:lnTo>
                    <a:lnTo>
                      <a:pt x="465161" y="277751"/>
                    </a:lnTo>
                    <a:close/>
                    <a:moveTo>
                      <a:pt x="510176" y="27775"/>
                    </a:moveTo>
                    <a:cubicBezTo>
                      <a:pt x="510176" y="12499"/>
                      <a:pt x="496672" y="0"/>
                      <a:pt x="480166" y="0"/>
                    </a:cubicBezTo>
                    <a:lnTo>
                      <a:pt x="30010" y="0"/>
                    </a:lnTo>
                    <a:cubicBezTo>
                      <a:pt x="13505" y="0"/>
                      <a:pt x="0" y="12499"/>
                      <a:pt x="0" y="27775"/>
                    </a:cubicBezTo>
                    <a:lnTo>
                      <a:pt x="0" y="319413"/>
                    </a:lnTo>
                    <a:lnTo>
                      <a:pt x="510176" y="319413"/>
                    </a:lnTo>
                    <a:lnTo>
                      <a:pt x="510176" y="27775"/>
                    </a:lnTo>
                    <a:close/>
                  </a:path>
                </a:pathLst>
              </a:custGeom>
              <a:solidFill>
                <a:schemeClr val="bg1"/>
              </a:solidFill>
              <a:ln w="74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09" name="Forma livre 108"/>
              <p:cNvSpPr/>
              <p:nvPr/>
            </p:nvSpPr>
            <p:spPr>
              <a:xfrm>
                <a:off x="2970244" y="5663776"/>
                <a:ext cx="690238" cy="41662"/>
              </a:xfrm>
              <a:custGeom>
                <a:avLst/>
                <a:gdLst>
                  <a:gd name="connsiteX0" fmla="*/ 390135 w 690238"/>
                  <a:gd name="connsiteY0" fmla="*/ 0 h 41662"/>
                  <a:gd name="connsiteX1" fmla="*/ 390135 w 690238"/>
                  <a:gd name="connsiteY1" fmla="*/ 6944 h 41662"/>
                  <a:gd name="connsiteX2" fmla="*/ 382632 w 690238"/>
                  <a:gd name="connsiteY2" fmla="*/ 13888 h 41662"/>
                  <a:gd name="connsiteX3" fmla="*/ 307606 w 690238"/>
                  <a:gd name="connsiteY3" fmla="*/ 13888 h 41662"/>
                  <a:gd name="connsiteX4" fmla="*/ 300104 w 690238"/>
                  <a:gd name="connsiteY4" fmla="*/ 6944 h 41662"/>
                  <a:gd name="connsiteX5" fmla="*/ 300104 w 690238"/>
                  <a:gd name="connsiteY5" fmla="*/ 0 h 41662"/>
                  <a:gd name="connsiteX6" fmla="*/ 0 w 690238"/>
                  <a:gd name="connsiteY6" fmla="*/ 0 h 41662"/>
                  <a:gd name="connsiteX7" fmla="*/ 0 w 690238"/>
                  <a:gd name="connsiteY7" fmla="*/ 13888 h 41662"/>
                  <a:gd name="connsiteX8" fmla="*/ 30010 w 690238"/>
                  <a:gd name="connsiteY8" fmla="*/ 41663 h 41662"/>
                  <a:gd name="connsiteX9" fmla="*/ 660228 w 690238"/>
                  <a:gd name="connsiteY9" fmla="*/ 41663 h 41662"/>
                  <a:gd name="connsiteX10" fmla="*/ 690239 w 690238"/>
                  <a:gd name="connsiteY10" fmla="*/ 13888 h 41662"/>
                  <a:gd name="connsiteX11" fmla="*/ 690239 w 690238"/>
                  <a:gd name="connsiteY11" fmla="*/ 0 h 41662"/>
                  <a:gd name="connsiteX12" fmla="*/ 390135 w 690238"/>
                  <a:gd name="connsiteY12" fmla="*/ 0 h 41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90238" h="41662">
                    <a:moveTo>
                      <a:pt x="390135" y="0"/>
                    </a:moveTo>
                    <a:lnTo>
                      <a:pt x="390135" y="6944"/>
                    </a:lnTo>
                    <a:cubicBezTo>
                      <a:pt x="390135" y="11110"/>
                      <a:pt x="387134" y="13888"/>
                      <a:pt x="382632" y="13888"/>
                    </a:cubicBezTo>
                    <a:lnTo>
                      <a:pt x="307606" y="13888"/>
                    </a:lnTo>
                    <a:cubicBezTo>
                      <a:pt x="303105" y="13888"/>
                      <a:pt x="300104" y="11110"/>
                      <a:pt x="300104" y="6944"/>
                    </a:cubicBezTo>
                    <a:lnTo>
                      <a:pt x="300104" y="0"/>
                    </a:lnTo>
                    <a:lnTo>
                      <a:pt x="0" y="0"/>
                    </a:lnTo>
                    <a:lnTo>
                      <a:pt x="0" y="13888"/>
                    </a:lnTo>
                    <a:cubicBezTo>
                      <a:pt x="0" y="29164"/>
                      <a:pt x="13505" y="41663"/>
                      <a:pt x="30010" y="41663"/>
                    </a:cubicBezTo>
                    <a:lnTo>
                      <a:pt x="660228" y="41663"/>
                    </a:lnTo>
                    <a:cubicBezTo>
                      <a:pt x="676734" y="41663"/>
                      <a:pt x="690239" y="29164"/>
                      <a:pt x="690239" y="13888"/>
                    </a:cubicBezTo>
                    <a:lnTo>
                      <a:pt x="690239" y="0"/>
                    </a:lnTo>
                    <a:lnTo>
                      <a:pt x="390135" y="0"/>
                    </a:lnTo>
                    <a:close/>
                  </a:path>
                </a:pathLst>
              </a:custGeom>
              <a:solidFill>
                <a:schemeClr val="bg1"/>
              </a:solidFill>
              <a:ln w="74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  <p:sp>
          <p:nvSpPr>
            <p:cNvPr id="71" name="object 4"/>
            <p:cNvSpPr txBox="1"/>
            <p:nvPr/>
          </p:nvSpPr>
          <p:spPr>
            <a:xfrm>
              <a:off x="2500976" y="5851612"/>
              <a:ext cx="1628775" cy="456535"/>
            </a:xfrm>
            <a:prstGeom prst="rect">
              <a:avLst/>
            </a:prstGeom>
          </p:spPr>
          <p:txBody>
            <a:bodyPr vert="horz" wrap="square" lIns="0" tIns="45720" rIns="0" bIns="0" rtlCol="0" anchor="t">
              <a:spAutoFit/>
            </a:bodyPr>
            <a:lstStyle/>
            <a:p>
              <a:pPr marL="12700" marR="5080" algn="ctr">
                <a:lnSpc>
                  <a:spcPts val="1430"/>
                </a:lnSpc>
                <a:spcBef>
                  <a:spcPts val="360"/>
                </a:spcBef>
              </a:pPr>
              <a:r>
                <a:rPr lang="pt-BR" sz="1400" b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CONEXÃO</a:t>
              </a:r>
            </a:p>
            <a:p>
              <a:pPr marL="12700" marR="5080" algn="ctr">
                <a:lnSpc>
                  <a:spcPts val="1430"/>
                </a:lnSpc>
                <a:spcBef>
                  <a:spcPts val="360"/>
                </a:spcBef>
              </a:pPr>
              <a:r>
                <a:rPr lang="pt-BR" sz="1400" b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EXECUTIVO</a:t>
              </a:r>
            </a:p>
          </p:txBody>
        </p:sp>
      </p:grpSp>
      <p:pic>
        <p:nvPicPr>
          <p:cNvPr id="76" name="Gráfico 75" descr="Adicionar com preenchimento sólido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6360" y="2653345"/>
            <a:ext cx="387795" cy="387795"/>
          </a:xfrm>
          <a:prstGeom prst="rect">
            <a:avLst/>
          </a:prstGeom>
        </p:spPr>
      </p:pic>
      <p:grpSp>
        <p:nvGrpSpPr>
          <p:cNvPr id="124" name="Agrupar 123"/>
          <p:cNvGrpSpPr/>
          <p:nvPr/>
        </p:nvGrpSpPr>
        <p:grpSpPr>
          <a:xfrm>
            <a:off x="7180628" y="2420888"/>
            <a:ext cx="2299748" cy="1304671"/>
            <a:chOff x="6769221" y="4966831"/>
            <a:chExt cx="2299748" cy="1304671"/>
          </a:xfrm>
        </p:grpSpPr>
        <p:grpSp>
          <p:nvGrpSpPr>
            <p:cNvPr id="119" name="Agrupar 118"/>
            <p:cNvGrpSpPr/>
            <p:nvPr/>
          </p:nvGrpSpPr>
          <p:grpSpPr>
            <a:xfrm>
              <a:off x="7601325" y="4966831"/>
              <a:ext cx="718172" cy="738123"/>
              <a:chOff x="7627109" y="5180331"/>
              <a:chExt cx="566964" cy="582714"/>
            </a:xfrm>
          </p:grpSpPr>
          <p:sp>
            <p:nvSpPr>
              <p:cNvPr id="100" name="Forma livre 99"/>
              <p:cNvSpPr/>
              <p:nvPr/>
            </p:nvSpPr>
            <p:spPr>
              <a:xfrm>
                <a:off x="7886967" y="5621304"/>
                <a:ext cx="47247" cy="62996"/>
              </a:xfrm>
              <a:custGeom>
                <a:avLst/>
                <a:gdLst>
                  <a:gd name="connsiteX0" fmla="*/ 0 w 47247"/>
                  <a:gd name="connsiteY0" fmla="*/ 0 h 62996"/>
                  <a:gd name="connsiteX1" fmla="*/ 47247 w 47247"/>
                  <a:gd name="connsiteY1" fmla="*/ 0 h 62996"/>
                  <a:gd name="connsiteX2" fmla="*/ 47247 w 47247"/>
                  <a:gd name="connsiteY2" fmla="*/ 62996 h 62996"/>
                  <a:gd name="connsiteX3" fmla="*/ 0 w 47247"/>
                  <a:gd name="connsiteY3" fmla="*/ 62996 h 62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247" h="62996">
                    <a:moveTo>
                      <a:pt x="0" y="0"/>
                    </a:moveTo>
                    <a:lnTo>
                      <a:pt x="47247" y="0"/>
                    </a:lnTo>
                    <a:lnTo>
                      <a:pt x="47247" y="62996"/>
                    </a:lnTo>
                    <a:lnTo>
                      <a:pt x="0" y="62996"/>
                    </a:lnTo>
                    <a:close/>
                  </a:path>
                </a:pathLst>
              </a:custGeom>
              <a:solidFill>
                <a:schemeClr val="bg1"/>
              </a:solidFill>
              <a:ln w="7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01" name="Forma livre 100"/>
              <p:cNvSpPr/>
              <p:nvPr/>
            </p:nvSpPr>
            <p:spPr>
              <a:xfrm>
                <a:off x="7886967" y="5715798"/>
                <a:ext cx="47247" cy="47247"/>
              </a:xfrm>
              <a:custGeom>
                <a:avLst/>
                <a:gdLst>
                  <a:gd name="connsiteX0" fmla="*/ 0 w 47247"/>
                  <a:gd name="connsiteY0" fmla="*/ 0 h 47247"/>
                  <a:gd name="connsiteX1" fmla="*/ 47247 w 47247"/>
                  <a:gd name="connsiteY1" fmla="*/ 0 h 47247"/>
                  <a:gd name="connsiteX2" fmla="*/ 47247 w 47247"/>
                  <a:gd name="connsiteY2" fmla="*/ 47247 h 47247"/>
                  <a:gd name="connsiteX3" fmla="*/ 0 w 47247"/>
                  <a:gd name="connsiteY3" fmla="*/ 47247 h 47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247" h="47247">
                    <a:moveTo>
                      <a:pt x="0" y="0"/>
                    </a:moveTo>
                    <a:lnTo>
                      <a:pt x="47247" y="0"/>
                    </a:lnTo>
                    <a:lnTo>
                      <a:pt x="47247" y="47247"/>
                    </a:lnTo>
                    <a:lnTo>
                      <a:pt x="0" y="47247"/>
                    </a:lnTo>
                    <a:close/>
                  </a:path>
                </a:pathLst>
              </a:custGeom>
              <a:solidFill>
                <a:schemeClr val="bg1"/>
              </a:solidFill>
              <a:ln w="7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02" name="Forma livre 101"/>
              <p:cNvSpPr/>
              <p:nvPr/>
            </p:nvSpPr>
            <p:spPr>
              <a:xfrm>
                <a:off x="7965713" y="5715798"/>
                <a:ext cx="228360" cy="47247"/>
              </a:xfrm>
              <a:custGeom>
                <a:avLst/>
                <a:gdLst>
                  <a:gd name="connsiteX0" fmla="*/ 0 w 228360"/>
                  <a:gd name="connsiteY0" fmla="*/ 0 h 47247"/>
                  <a:gd name="connsiteX1" fmla="*/ 228361 w 228360"/>
                  <a:gd name="connsiteY1" fmla="*/ 0 h 47247"/>
                  <a:gd name="connsiteX2" fmla="*/ 228361 w 228360"/>
                  <a:gd name="connsiteY2" fmla="*/ 47247 h 47247"/>
                  <a:gd name="connsiteX3" fmla="*/ 0 w 228360"/>
                  <a:gd name="connsiteY3" fmla="*/ 47247 h 47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8360" h="47247">
                    <a:moveTo>
                      <a:pt x="0" y="0"/>
                    </a:moveTo>
                    <a:lnTo>
                      <a:pt x="228361" y="0"/>
                    </a:lnTo>
                    <a:lnTo>
                      <a:pt x="228361" y="47247"/>
                    </a:lnTo>
                    <a:lnTo>
                      <a:pt x="0" y="47247"/>
                    </a:lnTo>
                    <a:close/>
                  </a:path>
                </a:pathLst>
              </a:custGeom>
              <a:solidFill>
                <a:schemeClr val="bg1"/>
              </a:solidFill>
              <a:ln w="7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03" name="Forma livre 102"/>
              <p:cNvSpPr/>
              <p:nvPr/>
            </p:nvSpPr>
            <p:spPr>
              <a:xfrm>
                <a:off x="7627109" y="5715798"/>
                <a:ext cx="228360" cy="47247"/>
              </a:xfrm>
              <a:custGeom>
                <a:avLst/>
                <a:gdLst>
                  <a:gd name="connsiteX0" fmla="*/ 0 w 228360"/>
                  <a:gd name="connsiteY0" fmla="*/ 0 h 47247"/>
                  <a:gd name="connsiteX1" fmla="*/ 228361 w 228360"/>
                  <a:gd name="connsiteY1" fmla="*/ 0 h 47247"/>
                  <a:gd name="connsiteX2" fmla="*/ 228361 w 228360"/>
                  <a:gd name="connsiteY2" fmla="*/ 47247 h 47247"/>
                  <a:gd name="connsiteX3" fmla="*/ 0 w 228360"/>
                  <a:gd name="connsiteY3" fmla="*/ 47247 h 47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8360" h="47247">
                    <a:moveTo>
                      <a:pt x="0" y="0"/>
                    </a:moveTo>
                    <a:lnTo>
                      <a:pt x="228361" y="0"/>
                    </a:lnTo>
                    <a:lnTo>
                      <a:pt x="228361" y="47247"/>
                    </a:lnTo>
                    <a:lnTo>
                      <a:pt x="0" y="47247"/>
                    </a:lnTo>
                    <a:close/>
                  </a:path>
                </a:pathLst>
              </a:custGeom>
              <a:solidFill>
                <a:schemeClr val="bg1"/>
              </a:solidFill>
              <a:ln w="7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04" name="Forma livre 103"/>
              <p:cNvSpPr/>
              <p:nvPr/>
            </p:nvSpPr>
            <p:spPr>
              <a:xfrm>
                <a:off x="7658607" y="5495312"/>
                <a:ext cx="503968" cy="125992"/>
              </a:xfrm>
              <a:custGeom>
                <a:avLst/>
                <a:gdLst>
                  <a:gd name="connsiteX0" fmla="*/ 475778 w 503968"/>
                  <a:gd name="connsiteY0" fmla="*/ 0 h 125992"/>
                  <a:gd name="connsiteX1" fmla="*/ 28191 w 503968"/>
                  <a:gd name="connsiteY1" fmla="*/ 0 h 125992"/>
                  <a:gd name="connsiteX2" fmla="*/ 0 w 503968"/>
                  <a:gd name="connsiteY2" fmla="*/ 28191 h 125992"/>
                  <a:gd name="connsiteX3" fmla="*/ 0 w 503968"/>
                  <a:gd name="connsiteY3" fmla="*/ 97801 h 125992"/>
                  <a:gd name="connsiteX4" fmla="*/ 28191 w 503968"/>
                  <a:gd name="connsiteY4" fmla="*/ 125992 h 125992"/>
                  <a:gd name="connsiteX5" fmla="*/ 475778 w 503968"/>
                  <a:gd name="connsiteY5" fmla="*/ 125992 h 125992"/>
                  <a:gd name="connsiteX6" fmla="*/ 503969 w 503968"/>
                  <a:gd name="connsiteY6" fmla="*/ 97801 h 125992"/>
                  <a:gd name="connsiteX7" fmla="*/ 503969 w 503968"/>
                  <a:gd name="connsiteY7" fmla="*/ 28191 h 125992"/>
                  <a:gd name="connsiteX8" fmla="*/ 475778 w 503968"/>
                  <a:gd name="connsiteY8" fmla="*/ 0 h 125992"/>
                  <a:gd name="connsiteX9" fmla="*/ 78745 w 503968"/>
                  <a:gd name="connsiteY9" fmla="*/ 78745 h 125992"/>
                  <a:gd name="connsiteX10" fmla="*/ 62996 w 503968"/>
                  <a:gd name="connsiteY10" fmla="*/ 62996 h 125992"/>
                  <a:gd name="connsiteX11" fmla="*/ 78745 w 503968"/>
                  <a:gd name="connsiteY11" fmla="*/ 47247 h 125992"/>
                  <a:gd name="connsiteX12" fmla="*/ 94494 w 503968"/>
                  <a:gd name="connsiteY12" fmla="*/ 62996 h 125992"/>
                  <a:gd name="connsiteX13" fmla="*/ 78745 w 503968"/>
                  <a:gd name="connsiteY13" fmla="*/ 78745 h 125992"/>
                  <a:gd name="connsiteX14" fmla="*/ 157490 w 503968"/>
                  <a:gd name="connsiteY14" fmla="*/ 78745 h 125992"/>
                  <a:gd name="connsiteX15" fmla="*/ 141741 w 503968"/>
                  <a:gd name="connsiteY15" fmla="*/ 62996 h 125992"/>
                  <a:gd name="connsiteX16" fmla="*/ 157490 w 503968"/>
                  <a:gd name="connsiteY16" fmla="*/ 47247 h 125992"/>
                  <a:gd name="connsiteX17" fmla="*/ 173239 w 503968"/>
                  <a:gd name="connsiteY17" fmla="*/ 62996 h 125992"/>
                  <a:gd name="connsiteX18" fmla="*/ 157490 w 503968"/>
                  <a:gd name="connsiteY18" fmla="*/ 78745 h 125992"/>
                  <a:gd name="connsiteX19" fmla="*/ 236235 w 503968"/>
                  <a:gd name="connsiteY19" fmla="*/ 78745 h 125992"/>
                  <a:gd name="connsiteX20" fmla="*/ 220486 w 503968"/>
                  <a:gd name="connsiteY20" fmla="*/ 62996 h 125992"/>
                  <a:gd name="connsiteX21" fmla="*/ 236235 w 503968"/>
                  <a:gd name="connsiteY21" fmla="*/ 47247 h 125992"/>
                  <a:gd name="connsiteX22" fmla="*/ 251984 w 503968"/>
                  <a:gd name="connsiteY22" fmla="*/ 62996 h 125992"/>
                  <a:gd name="connsiteX23" fmla="*/ 236235 w 503968"/>
                  <a:gd name="connsiteY23" fmla="*/ 78745 h 125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503968" h="125992">
                    <a:moveTo>
                      <a:pt x="475778" y="0"/>
                    </a:moveTo>
                    <a:lnTo>
                      <a:pt x="28191" y="0"/>
                    </a:lnTo>
                    <a:cubicBezTo>
                      <a:pt x="12621" y="0"/>
                      <a:pt x="0" y="12621"/>
                      <a:pt x="0" y="28191"/>
                    </a:cubicBezTo>
                    <a:lnTo>
                      <a:pt x="0" y="97801"/>
                    </a:lnTo>
                    <a:cubicBezTo>
                      <a:pt x="0" y="113371"/>
                      <a:pt x="12621" y="125992"/>
                      <a:pt x="28191" y="125992"/>
                    </a:cubicBezTo>
                    <a:lnTo>
                      <a:pt x="475778" y="125992"/>
                    </a:lnTo>
                    <a:cubicBezTo>
                      <a:pt x="491347" y="125992"/>
                      <a:pt x="503969" y="113371"/>
                      <a:pt x="503969" y="97801"/>
                    </a:cubicBezTo>
                    <a:lnTo>
                      <a:pt x="503969" y="28191"/>
                    </a:lnTo>
                    <a:cubicBezTo>
                      <a:pt x="503969" y="12621"/>
                      <a:pt x="491347" y="0"/>
                      <a:pt x="475778" y="0"/>
                    </a:cubicBezTo>
                    <a:close/>
                    <a:moveTo>
                      <a:pt x="78745" y="78745"/>
                    </a:moveTo>
                    <a:cubicBezTo>
                      <a:pt x="70047" y="78745"/>
                      <a:pt x="62996" y="71694"/>
                      <a:pt x="62996" y="62996"/>
                    </a:cubicBezTo>
                    <a:cubicBezTo>
                      <a:pt x="62996" y="54298"/>
                      <a:pt x="70047" y="47247"/>
                      <a:pt x="78745" y="47247"/>
                    </a:cubicBezTo>
                    <a:cubicBezTo>
                      <a:pt x="87443" y="47247"/>
                      <a:pt x="94494" y="54298"/>
                      <a:pt x="94494" y="62996"/>
                    </a:cubicBezTo>
                    <a:cubicBezTo>
                      <a:pt x="94494" y="71694"/>
                      <a:pt x="87443" y="78745"/>
                      <a:pt x="78745" y="78745"/>
                    </a:cubicBezTo>
                    <a:close/>
                    <a:moveTo>
                      <a:pt x="157490" y="78745"/>
                    </a:moveTo>
                    <a:cubicBezTo>
                      <a:pt x="148792" y="78745"/>
                      <a:pt x="141741" y="71694"/>
                      <a:pt x="141741" y="62996"/>
                    </a:cubicBezTo>
                    <a:cubicBezTo>
                      <a:pt x="141741" y="54298"/>
                      <a:pt x="148792" y="47247"/>
                      <a:pt x="157490" y="47247"/>
                    </a:cubicBezTo>
                    <a:cubicBezTo>
                      <a:pt x="166188" y="47247"/>
                      <a:pt x="173239" y="54298"/>
                      <a:pt x="173239" y="62996"/>
                    </a:cubicBezTo>
                    <a:cubicBezTo>
                      <a:pt x="173239" y="71694"/>
                      <a:pt x="166188" y="78745"/>
                      <a:pt x="157490" y="78745"/>
                    </a:cubicBezTo>
                    <a:close/>
                    <a:moveTo>
                      <a:pt x="236235" y="78745"/>
                    </a:moveTo>
                    <a:cubicBezTo>
                      <a:pt x="227537" y="78745"/>
                      <a:pt x="220486" y="71694"/>
                      <a:pt x="220486" y="62996"/>
                    </a:cubicBezTo>
                    <a:cubicBezTo>
                      <a:pt x="220486" y="54298"/>
                      <a:pt x="227537" y="47247"/>
                      <a:pt x="236235" y="47247"/>
                    </a:cubicBezTo>
                    <a:cubicBezTo>
                      <a:pt x="244933" y="47247"/>
                      <a:pt x="251984" y="54298"/>
                      <a:pt x="251984" y="62996"/>
                    </a:cubicBezTo>
                    <a:cubicBezTo>
                      <a:pt x="251984" y="71694"/>
                      <a:pt x="244933" y="78745"/>
                      <a:pt x="236235" y="78745"/>
                    </a:cubicBezTo>
                    <a:close/>
                  </a:path>
                </a:pathLst>
              </a:custGeom>
              <a:solidFill>
                <a:schemeClr val="bg1"/>
              </a:solidFill>
              <a:ln w="7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05" name="Forma livre 104"/>
              <p:cNvSpPr/>
              <p:nvPr/>
            </p:nvSpPr>
            <p:spPr>
              <a:xfrm>
                <a:off x="7658607" y="5337821"/>
                <a:ext cx="503968" cy="125992"/>
              </a:xfrm>
              <a:custGeom>
                <a:avLst/>
                <a:gdLst>
                  <a:gd name="connsiteX0" fmla="*/ 475778 w 503968"/>
                  <a:gd name="connsiteY0" fmla="*/ 0 h 125992"/>
                  <a:gd name="connsiteX1" fmla="*/ 28191 w 503968"/>
                  <a:gd name="connsiteY1" fmla="*/ 0 h 125992"/>
                  <a:gd name="connsiteX2" fmla="*/ 0 w 503968"/>
                  <a:gd name="connsiteY2" fmla="*/ 28191 h 125992"/>
                  <a:gd name="connsiteX3" fmla="*/ 0 w 503968"/>
                  <a:gd name="connsiteY3" fmla="*/ 97801 h 125992"/>
                  <a:gd name="connsiteX4" fmla="*/ 28191 w 503968"/>
                  <a:gd name="connsiteY4" fmla="*/ 125992 h 125992"/>
                  <a:gd name="connsiteX5" fmla="*/ 475778 w 503968"/>
                  <a:gd name="connsiteY5" fmla="*/ 125992 h 125992"/>
                  <a:gd name="connsiteX6" fmla="*/ 503969 w 503968"/>
                  <a:gd name="connsiteY6" fmla="*/ 97801 h 125992"/>
                  <a:gd name="connsiteX7" fmla="*/ 503969 w 503968"/>
                  <a:gd name="connsiteY7" fmla="*/ 28191 h 125992"/>
                  <a:gd name="connsiteX8" fmla="*/ 475778 w 503968"/>
                  <a:gd name="connsiteY8" fmla="*/ 0 h 125992"/>
                  <a:gd name="connsiteX9" fmla="*/ 78745 w 503968"/>
                  <a:gd name="connsiteY9" fmla="*/ 78745 h 125992"/>
                  <a:gd name="connsiteX10" fmla="*/ 62996 w 503968"/>
                  <a:gd name="connsiteY10" fmla="*/ 62996 h 125992"/>
                  <a:gd name="connsiteX11" fmla="*/ 78745 w 503968"/>
                  <a:gd name="connsiteY11" fmla="*/ 47247 h 125992"/>
                  <a:gd name="connsiteX12" fmla="*/ 94494 w 503968"/>
                  <a:gd name="connsiteY12" fmla="*/ 62996 h 125992"/>
                  <a:gd name="connsiteX13" fmla="*/ 78745 w 503968"/>
                  <a:gd name="connsiteY13" fmla="*/ 78745 h 125992"/>
                  <a:gd name="connsiteX14" fmla="*/ 157490 w 503968"/>
                  <a:gd name="connsiteY14" fmla="*/ 78745 h 125992"/>
                  <a:gd name="connsiteX15" fmla="*/ 141741 w 503968"/>
                  <a:gd name="connsiteY15" fmla="*/ 62996 h 125992"/>
                  <a:gd name="connsiteX16" fmla="*/ 157490 w 503968"/>
                  <a:gd name="connsiteY16" fmla="*/ 47247 h 125992"/>
                  <a:gd name="connsiteX17" fmla="*/ 173239 w 503968"/>
                  <a:gd name="connsiteY17" fmla="*/ 62996 h 125992"/>
                  <a:gd name="connsiteX18" fmla="*/ 157490 w 503968"/>
                  <a:gd name="connsiteY18" fmla="*/ 78745 h 125992"/>
                  <a:gd name="connsiteX19" fmla="*/ 236235 w 503968"/>
                  <a:gd name="connsiteY19" fmla="*/ 78745 h 125992"/>
                  <a:gd name="connsiteX20" fmla="*/ 220486 w 503968"/>
                  <a:gd name="connsiteY20" fmla="*/ 62996 h 125992"/>
                  <a:gd name="connsiteX21" fmla="*/ 236235 w 503968"/>
                  <a:gd name="connsiteY21" fmla="*/ 47247 h 125992"/>
                  <a:gd name="connsiteX22" fmla="*/ 251984 w 503968"/>
                  <a:gd name="connsiteY22" fmla="*/ 62996 h 125992"/>
                  <a:gd name="connsiteX23" fmla="*/ 236235 w 503968"/>
                  <a:gd name="connsiteY23" fmla="*/ 78745 h 125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503968" h="125992">
                    <a:moveTo>
                      <a:pt x="475778" y="0"/>
                    </a:moveTo>
                    <a:lnTo>
                      <a:pt x="28191" y="0"/>
                    </a:lnTo>
                    <a:cubicBezTo>
                      <a:pt x="12621" y="0"/>
                      <a:pt x="0" y="12621"/>
                      <a:pt x="0" y="28191"/>
                    </a:cubicBezTo>
                    <a:lnTo>
                      <a:pt x="0" y="97801"/>
                    </a:lnTo>
                    <a:cubicBezTo>
                      <a:pt x="0" y="113371"/>
                      <a:pt x="12621" y="125992"/>
                      <a:pt x="28191" y="125992"/>
                    </a:cubicBezTo>
                    <a:lnTo>
                      <a:pt x="475778" y="125992"/>
                    </a:lnTo>
                    <a:cubicBezTo>
                      <a:pt x="491347" y="125992"/>
                      <a:pt x="503969" y="113371"/>
                      <a:pt x="503969" y="97801"/>
                    </a:cubicBezTo>
                    <a:lnTo>
                      <a:pt x="503969" y="28191"/>
                    </a:lnTo>
                    <a:cubicBezTo>
                      <a:pt x="503969" y="12621"/>
                      <a:pt x="491347" y="0"/>
                      <a:pt x="475778" y="0"/>
                    </a:cubicBezTo>
                    <a:close/>
                    <a:moveTo>
                      <a:pt x="78745" y="78745"/>
                    </a:moveTo>
                    <a:cubicBezTo>
                      <a:pt x="70047" y="78745"/>
                      <a:pt x="62996" y="71694"/>
                      <a:pt x="62996" y="62996"/>
                    </a:cubicBezTo>
                    <a:cubicBezTo>
                      <a:pt x="62996" y="54298"/>
                      <a:pt x="70047" y="47247"/>
                      <a:pt x="78745" y="47247"/>
                    </a:cubicBezTo>
                    <a:cubicBezTo>
                      <a:pt x="87443" y="47247"/>
                      <a:pt x="94494" y="54298"/>
                      <a:pt x="94494" y="62996"/>
                    </a:cubicBezTo>
                    <a:cubicBezTo>
                      <a:pt x="94494" y="71694"/>
                      <a:pt x="87443" y="78745"/>
                      <a:pt x="78745" y="78745"/>
                    </a:cubicBezTo>
                    <a:close/>
                    <a:moveTo>
                      <a:pt x="157490" y="78745"/>
                    </a:moveTo>
                    <a:cubicBezTo>
                      <a:pt x="148792" y="78745"/>
                      <a:pt x="141741" y="71694"/>
                      <a:pt x="141741" y="62996"/>
                    </a:cubicBezTo>
                    <a:cubicBezTo>
                      <a:pt x="141741" y="54298"/>
                      <a:pt x="148792" y="47247"/>
                      <a:pt x="157490" y="47247"/>
                    </a:cubicBezTo>
                    <a:cubicBezTo>
                      <a:pt x="166188" y="47247"/>
                      <a:pt x="173239" y="54298"/>
                      <a:pt x="173239" y="62996"/>
                    </a:cubicBezTo>
                    <a:cubicBezTo>
                      <a:pt x="173239" y="71694"/>
                      <a:pt x="166188" y="78745"/>
                      <a:pt x="157490" y="78745"/>
                    </a:cubicBezTo>
                    <a:close/>
                    <a:moveTo>
                      <a:pt x="236235" y="78745"/>
                    </a:moveTo>
                    <a:cubicBezTo>
                      <a:pt x="227537" y="78745"/>
                      <a:pt x="220486" y="71694"/>
                      <a:pt x="220486" y="62996"/>
                    </a:cubicBezTo>
                    <a:cubicBezTo>
                      <a:pt x="220486" y="54298"/>
                      <a:pt x="227537" y="47247"/>
                      <a:pt x="236235" y="47247"/>
                    </a:cubicBezTo>
                    <a:cubicBezTo>
                      <a:pt x="244933" y="47247"/>
                      <a:pt x="251984" y="54298"/>
                      <a:pt x="251984" y="62996"/>
                    </a:cubicBezTo>
                    <a:cubicBezTo>
                      <a:pt x="251984" y="71694"/>
                      <a:pt x="244933" y="78745"/>
                      <a:pt x="236235" y="78745"/>
                    </a:cubicBezTo>
                    <a:close/>
                  </a:path>
                </a:pathLst>
              </a:custGeom>
              <a:solidFill>
                <a:schemeClr val="bg1"/>
              </a:solidFill>
              <a:ln w="7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06" name="Forma livre 105"/>
              <p:cNvSpPr/>
              <p:nvPr/>
            </p:nvSpPr>
            <p:spPr>
              <a:xfrm>
                <a:off x="7658607" y="5180331"/>
                <a:ext cx="503968" cy="125992"/>
              </a:xfrm>
              <a:custGeom>
                <a:avLst/>
                <a:gdLst>
                  <a:gd name="connsiteX0" fmla="*/ 475778 w 503968"/>
                  <a:gd name="connsiteY0" fmla="*/ 0 h 125992"/>
                  <a:gd name="connsiteX1" fmla="*/ 28191 w 503968"/>
                  <a:gd name="connsiteY1" fmla="*/ 0 h 125992"/>
                  <a:gd name="connsiteX2" fmla="*/ 0 w 503968"/>
                  <a:gd name="connsiteY2" fmla="*/ 28191 h 125992"/>
                  <a:gd name="connsiteX3" fmla="*/ 0 w 503968"/>
                  <a:gd name="connsiteY3" fmla="*/ 97801 h 125992"/>
                  <a:gd name="connsiteX4" fmla="*/ 28191 w 503968"/>
                  <a:gd name="connsiteY4" fmla="*/ 125992 h 125992"/>
                  <a:gd name="connsiteX5" fmla="*/ 475778 w 503968"/>
                  <a:gd name="connsiteY5" fmla="*/ 125992 h 125992"/>
                  <a:gd name="connsiteX6" fmla="*/ 503969 w 503968"/>
                  <a:gd name="connsiteY6" fmla="*/ 97801 h 125992"/>
                  <a:gd name="connsiteX7" fmla="*/ 503969 w 503968"/>
                  <a:gd name="connsiteY7" fmla="*/ 28191 h 125992"/>
                  <a:gd name="connsiteX8" fmla="*/ 475778 w 503968"/>
                  <a:gd name="connsiteY8" fmla="*/ 0 h 125992"/>
                  <a:gd name="connsiteX9" fmla="*/ 78745 w 503968"/>
                  <a:gd name="connsiteY9" fmla="*/ 78745 h 125992"/>
                  <a:gd name="connsiteX10" fmla="*/ 62996 w 503968"/>
                  <a:gd name="connsiteY10" fmla="*/ 62996 h 125992"/>
                  <a:gd name="connsiteX11" fmla="*/ 78745 w 503968"/>
                  <a:gd name="connsiteY11" fmla="*/ 47247 h 125992"/>
                  <a:gd name="connsiteX12" fmla="*/ 94494 w 503968"/>
                  <a:gd name="connsiteY12" fmla="*/ 62996 h 125992"/>
                  <a:gd name="connsiteX13" fmla="*/ 78745 w 503968"/>
                  <a:gd name="connsiteY13" fmla="*/ 78745 h 125992"/>
                  <a:gd name="connsiteX14" fmla="*/ 157490 w 503968"/>
                  <a:gd name="connsiteY14" fmla="*/ 78745 h 125992"/>
                  <a:gd name="connsiteX15" fmla="*/ 141741 w 503968"/>
                  <a:gd name="connsiteY15" fmla="*/ 62996 h 125992"/>
                  <a:gd name="connsiteX16" fmla="*/ 157490 w 503968"/>
                  <a:gd name="connsiteY16" fmla="*/ 47247 h 125992"/>
                  <a:gd name="connsiteX17" fmla="*/ 173239 w 503968"/>
                  <a:gd name="connsiteY17" fmla="*/ 62996 h 125992"/>
                  <a:gd name="connsiteX18" fmla="*/ 157490 w 503968"/>
                  <a:gd name="connsiteY18" fmla="*/ 78745 h 125992"/>
                  <a:gd name="connsiteX19" fmla="*/ 236235 w 503968"/>
                  <a:gd name="connsiteY19" fmla="*/ 78745 h 125992"/>
                  <a:gd name="connsiteX20" fmla="*/ 220486 w 503968"/>
                  <a:gd name="connsiteY20" fmla="*/ 62996 h 125992"/>
                  <a:gd name="connsiteX21" fmla="*/ 236235 w 503968"/>
                  <a:gd name="connsiteY21" fmla="*/ 47247 h 125992"/>
                  <a:gd name="connsiteX22" fmla="*/ 251984 w 503968"/>
                  <a:gd name="connsiteY22" fmla="*/ 62996 h 125992"/>
                  <a:gd name="connsiteX23" fmla="*/ 236235 w 503968"/>
                  <a:gd name="connsiteY23" fmla="*/ 78745 h 125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503968" h="125992">
                    <a:moveTo>
                      <a:pt x="475778" y="0"/>
                    </a:moveTo>
                    <a:lnTo>
                      <a:pt x="28191" y="0"/>
                    </a:lnTo>
                    <a:cubicBezTo>
                      <a:pt x="12621" y="0"/>
                      <a:pt x="0" y="12621"/>
                      <a:pt x="0" y="28191"/>
                    </a:cubicBezTo>
                    <a:lnTo>
                      <a:pt x="0" y="97801"/>
                    </a:lnTo>
                    <a:cubicBezTo>
                      <a:pt x="0" y="113371"/>
                      <a:pt x="12621" y="125992"/>
                      <a:pt x="28191" y="125992"/>
                    </a:cubicBezTo>
                    <a:lnTo>
                      <a:pt x="475778" y="125992"/>
                    </a:lnTo>
                    <a:cubicBezTo>
                      <a:pt x="491347" y="125992"/>
                      <a:pt x="503969" y="113371"/>
                      <a:pt x="503969" y="97801"/>
                    </a:cubicBezTo>
                    <a:lnTo>
                      <a:pt x="503969" y="28191"/>
                    </a:lnTo>
                    <a:cubicBezTo>
                      <a:pt x="503969" y="12621"/>
                      <a:pt x="491347" y="0"/>
                      <a:pt x="475778" y="0"/>
                    </a:cubicBezTo>
                    <a:close/>
                    <a:moveTo>
                      <a:pt x="78745" y="78745"/>
                    </a:moveTo>
                    <a:cubicBezTo>
                      <a:pt x="70047" y="78745"/>
                      <a:pt x="62996" y="71694"/>
                      <a:pt x="62996" y="62996"/>
                    </a:cubicBezTo>
                    <a:cubicBezTo>
                      <a:pt x="62996" y="54298"/>
                      <a:pt x="70047" y="47247"/>
                      <a:pt x="78745" y="47247"/>
                    </a:cubicBezTo>
                    <a:cubicBezTo>
                      <a:pt x="87443" y="47247"/>
                      <a:pt x="94494" y="54298"/>
                      <a:pt x="94494" y="62996"/>
                    </a:cubicBezTo>
                    <a:cubicBezTo>
                      <a:pt x="94494" y="71694"/>
                      <a:pt x="87443" y="78745"/>
                      <a:pt x="78745" y="78745"/>
                    </a:cubicBezTo>
                    <a:close/>
                    <a:moveTo>
                      <a:pt x="157490" y="78745"/>
                    </a:moveTo>
                    <a:cubicBezTo>
                      <a:pt x="148792" y="78745"/>
                      <a:pt x="141741" y="71694"/>
                      <a:pt x="141741" y="62996"/>
                    </a:cubicBezTo>
                    <a:cubicBezTo>
                      <a:pt x="141741" y="54298"/>
                      <a:pt x="148792" y="47247"/>
                      <a:pt x="157490" y="47247"/>
                    </a:cubicBezTo>
                    <a:cubicBezTo>
                      <a:pt x="166188" y="47247"/>
                      <a:pt x="173239" y="54298"/>
                      <a:pt x="173239" y="62996"/>
                    </a:cubicBezTo>
                    <a:cubicBezTo>
                      <a:pt x="173239" y="71694"/>
                      <a:pt x="166188" y="78745"/>
                      <a:pt x="157490" y="78745"/>
                    </a:cubicBezTo>
                    <a:close/>
                    <a:moveTo>
                      <a:pt x="236235" y="78745"/>
                    </a:moveTo>
                    <a:cubicBezTo>
                      <a:pt x="227537" y="78745"/>
                      <a:pt x="220486" y="71694"/>
                      <a:pt x="220486" y="62996"/>
                    </a:cubicBezTo>
                    <a:cubicBezTo>
                      <a:pt x="220486" y="54298"/>
                      <a:pt x="227537" y="47247"/>
                      <a:pt x="236235" y="47247"/>
                    </a:cubicBezTo>
                    <a:cubicBezTo>
                      <a:pt x="244933" y="47247"/>
                      <a:pt x="251984" y="54298"/>
                      <a:pt x="251984" y="62996"/>
                    </a:cubicBezTo>
                    <a:cubicBezTo>
                      <a:pt x="251984" y="71694"/>
                      <a:pt x="244933" y="78745"/>
                      <a:pt x="236235" y="78745"/>
                    </a:cubicBezTo>
                    <a:close/>
                  </a:path>
                </a:pathLst>
              </a:custGeom>
              <a:solidFill>
                <a:schemeClr val="bg1"/>
              </a:solidFill>
              <a:ln w="7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  <p:sp>
          <p:nvSpPr>
            <p:cNvPr id="78" name="object 4"/>
            <p:cNvSpPr txBox="1"/>
            <p:nvPr/>
          </p:nvSpPr>
          <p:spPr>
            <a:xfrm>
              <a:off x="6769221" y="5814967"/>
              <a:ext cx="2299748" cy="456535"/>
            </a:xfrm>
            <a:prstGeom prst="rect">
              <a:avLst/>
            </a:prstGeom>
          </p:spPr>
          <p:txBody>
            <a:bodyPr vert="horz" wrap="square" lIns="0" tIns="45720" rIns="0" bIns="0" rtlCol="0">
              <a:spAutoFit/>
            </a:bodyPr>
            <a:lstStyle/>
            <a:p>
              <a:pPr marL="12700" marR="5080" algn="ctr">
                <a:lnSpc>
                  <a:spcPts val="1430"/>
                </a:lnSpc>
                <a:spcBef>
                  <a:spcPts val="360"/>
                </a:spcBef>
              </a:pPr>
              <a:r>
                <a:rPr lang="pt-BR" sz="1400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AGREGADO INFORMATIVO</a:t>
              </a:r>
            </a:p>
            <a:p>
              <a:pPr marL="12700" marR="5080" algn="ctr">
                <a:lnSpc>
                  <a:spcPts val="1430"/>
                </a:lnSpc>
                <a:spcBef>
                  <a:spcPts val="360"/>
                </a:spcBef>
              </a:pPr>
              <a:r>
                <a:rPr lang="pt-BR" sz="1400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ASSISTENTE</a:t>
              </a:r>
            </a:p>
          </p:txBody>
        </p:sp>
      </p:grpSp>
      <p:grpSp>
        <p:nvGrpSpPr>
          <p:cNvPr id="125" name="Agrupar 124"/>
          <p:cNvGrpSpPr/>
          <p:nvPr/>
        </p:nvGrpSpPr>
        <p:grpSpPr>
          <a:xfrm>
            <a:off x="9578760" y="2437321"/>
            <a:ext cx="2277880" cy="1224031"/>
            <a:chOff x="9552304" y="5084116"/>
            <a:chExt cx="2277880" cy="1224031"/>
          </a:xfrm>
        </p:grpSpPr>
        <p:grpSp>
          <p:nvGrpSpPr>
            <p:cNvPr id="121" name="Agrupar 120"/>
            <p:cNvGrpSpPr/>
            <p:nvPr/>
          </p:nvGrpSpPr>
          <p:grpSpPr>
            <a:xfrm>
              <a:off x="10338186" y="5084116"/>
              <a:ext cx="762000" cy="647700"/>
              <a:chOff x="10382720" y="5084116"/>
              <a:chExt cx="762000" cy="647700"/>
            </a:xfrm>
          </p:grpSpPr>
          <p:sp>
            <p:nvSpPr>
              <p:cNvPr id="111" name="Forma livre 110"/>
              <p:cNvSpPr/>
              <p:nvPr/>
            </p:nvSpPr>
            <p:spPr>
              <a:xfrm>
                <a:off x="10382720" y="5084116"/>
                <a:ext cx="762000" cy="647700"/>
              </a:xfrm>
              <a:custGeom>
                <a:avLst/>
                <a:gdLst>
                  <a:gd name="connsiteX0" fmla="*/ 723900 w 762000"/>
                  <a:gd name="connsiteY0" fmla="*/ 0 h 647700"/>
                  <a:gd name="connsiteX1" fmla="*/ 38100 w 762000"/>
                  <a:gd name="connsiteY1" fmla="*/ 0 h 647700"/>
                  <a:gd name="connsiteX2" fmla="*/ 0 w 762000"/>
                  <a:gd name="connsiteY2" fmla="*/ 38100 h 647700"/>
                  <a:gd name="connsiteX3" fmla="*/ 0 w 762000"/>
                  <a:gd name="connsiteY3" fmla="*/ 495300 h 647700"/>
                  <a:gd name="connsiteX4" fmla="*/ 38100 w 762000"/>
                  <a:gd name="connsiteY4" fmla="*/ 533400 h 647700"/>
                  <a:gd name="connsiteX5" fmla="*/ 304800 w 762000"/>
                  <a:gd name="connsiteY5" fmla="*/ 533400 h 647700"/>
                  <a:gd name="connsiteX6" fmla="*/ 304800 w 762000"/>
                  <a:gd name="connsiteY6" fmla="*/ 590550 h 647700"/>
                  <a:gd name="connsiteX7" fmla="*/ 209550 w 762000"/>
                  <a:gd name="connsiteY7" fmla="*/ 590550 h 647700"/>
                  <a:gd name="connsiteX8" fmla="*/ 209550 w 762000"/>
                  <a:gd name="connsiteY8" fmla="*/ 647700 h 647700"/>
                  <a:gd name="connsiteX9" fmla="*/ 552450 w 762000"/>
                  <a:gd name="connsiteY9" fmla="*/ 647700 h 647700"/>
                  <a:gd name="connsiteX10" fmla="*/ 552450 w 762000"/>
                  <a:gd name="connsiteY10" fmla="*/ 590550 h 647700"/>
                  <a:gd name="connsiteX11" fmla="*/ 457200 w 762000"/>
                  <a:gd name="connsiteY11" fmla="*/ 590550 h 647700"/>
                  <a:gd name="connsiteX12" fmla="*/ 457200 w 762000"/>
                  <a:gd name="connsiteY12" fmla="*/ 533400 h 647700"/>
                  <a:gd name="connsiteX13" fmla="*/ 723900 w 762000"/>
                  <a:gd name="connsiteY13" fmla="*/ 533400 h 647700"/>
                  <a:gd name="connsiteX14" fmla="*/ 762000 w 762000"/>
                  <a:gd name="connsiteY14" fmla="*/ 495300 h 647700"/>
                  <a:gd name="connsiteX15" fmla="*/ 762000 w 762000"/>
                  <a:gd name="connsiteY15" fmla="*/ 38100 h 647700"/>
                  <a:gd name="connsiteX16" fmla="*/ 723900 w 762000"/>
                  <a:gd name="connsiteY16" fmla="*/ 0 h 647700"/>
                  <a:gd name="connsiteX17" fmla="*/ 309563 w 762000"/>
                  <a:gd name="connsiteY17" fmla="*/ 476250 h 647700"/>
                  <a:gd name="connsiteX18" fmla="*/ 57150 w 762000"/>
                  <a:gd name="connsiteY18" fmla="*/ 476250 h 647700"/>
                  <a:gd name="connsiteX19" fmla="*/ 57150 w 762000"/>
                  <a:gd name="connsiteY19" fmla="*/ 280989 h 647700"/>
                  <a:gd name="connsiteX20" fmla="*/ 309563 w 762000"/>
                  <a:gd name="connsiteY20" fmla="*/ 280989 h 647700"/>
                  <a:gd name="connsiteX21" fmla="*/ 309563 w 762000"/>
                  <a:gd name="connsiteY21" fmla="*/ 252414 h 647700"/>
                  <a:gd name="connsiteX22" fmla="*/ 57150 w 762000"/>
                  <a:gd name="connsiteY22" fmla="*/ 252414 h 647700"/>
                  <a:gd name="connsiteX23" fmla="*/ 57150 w 762000"/>
                  <a:gd name="connsiteY23" fmla="*/ 57150 h 647700"/>
                  <a:gd name="connsiteX24" fmla="*/ 309563 w 762000"/>
                  <a:gd name="connsiteY24" fmla="*/ 57150 h 647700"/>
                  <a:gd name="connsiteX25" fmla="*/ 704850 w 762000"/>
                  <a:gd name="connsiteY25" fmla="*/ 476250 h 647700"/>
                  <a:gd name="connsiteX26" fmla="*/ 338138 w 762000"/>
                  <a:gd name="connsiteY26" fmla="*/ 476250 h 647700"/>
                  <a:gd name="connsiteX27" fmla="*/ 338138 w 762000"/>
                  <a:gd name="connsiteY27" fmla="*/ 57150 h 647700"/>
                  <a:gd name="connsiteX28" fmla="*/ 704850 w 762000"/>
                  <a:gd name="connsiteY28" fmla="*/ 57150 h 647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762000" h="647700">
                    <a:moveTo>
                      <a:pt x="723900" y="0"/>
                    </a:moveTo>
                    <a:lnTo>
                      <a:pt x="38100" y="0"/>
                    </a:lnTo>
                    <a:cubicBezTo>
                      <a:pt x="17083" y="61"/>
                      <a:pt x="61" y="17083"/>
                      <a:pt x="0" y="38100"/>
                    </a:cubicBezTo>
                    <a:lnTo>
                      <a:pt x="0" y="495300"/>
                    </a:lnTo>
                    <a:cubicBezTo>
                      <a:pt x="61" y="516316"/>
                      <a:pt x="17083" y="533338"/>
                      <a:pt x="38100" y="533400"/>
                    </a:cubicBezTo>
                    <a:lnTo>
                      <a:pt x="304800" y="533400"/>
                    </a:lnTo>
                    <a:lnTo>
                      <a:pt x="304800" y="590550"/>
                    </a:lnTo>
                    <a:lnTo>
                      <a:pt x="209550" y="590550"/>
                    </a:lnTo>
                    <a:lnTo>
                      <a:pt x="209550" y="647700"/>
                    </a:lnTo>
                    <a:lnTo>
                      <a:pt x="552450" y="647700"/>
                    </a:lnTo>
                    <a:lnTo>
                      <a:pt x="552450" y="590550"/>
                    </a:lnTo>
                    <a:lnTo>
                      <a:pt x="457200" y="590550"/>
                    </a:lnTo>
                    <a:lnTo>
                      <a:pt x="457200" y="533400"/>
                    </a:lnTo>
                    <a:lnTo>
                      <a:pt x="723900" y="533400"/>
                    </a:lnTo>
                    <a:cubicBezTo>
                      <a:pt x="744916" y="533338"/>
                      <a:pt x="761938" y="516316"/>
                      <a:pt x="762000" y="495300"/>
                    </a:cubicBezTo>
                    <a:lnTo>
                      <a:pt x="762000" y="38100"/>
                    </a:lnTo>
                    <a:cubicBezTo>
                      <a:pt x="761938" y="17083"/>
                      <a:pt x="744916" y="62"/>
                      <a:pt x="723900" y="0"/>
                    </a:cubicBezTo>
                    <a:close/>
                    <a:moveTo>
                      <a:pt x="309563" y="476250"/>
                    </a:moveTo>
                    <a:lnTo>
                      <a:pt x="57150" y="476250"/>
                    </a:lnTo>
                    <a:lnTo>
                      <a:pt x="57150" y="280989"/>
                    </a:lnTo>
                    <a:lnTo>
                      <a:pt x="309563" y="280989"/>
                    </a:lnTo>
                    <a:close/>
                    <a:moveTo>
                      <a:pt x="309563" y="252414"/>
                    </a:moveTo>
                    <a:lnTo>
                      <a:pt x="57150" y="252414"/>
                    </a:lnTo>
                    <a:lnTo>
                      <a:pt x="57150" y="57150"/>
                    </a:lnTo>
                    <a:lnTo>
                      <a:pt x="309563" y="57150"/>
                    </a:lnTo>
                    <a:close/>
                    <a:moveTo>
                      <a:pt x="704850" y="476250"/>
                    </a:moveTo>
                    <a:lnTo>
                      <a:pt x="338138" y="476250"/>
                    </a:lnTo>
                    <a:lnTo>
                      <a:pt x="338138" y="57150"/>
                    </a:lnTo>
                    <a:lnTo>
                      <a:pt x="704850" y="57150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12" name="Forma livre 111"/>
              <p:cNvSpPr/>
              <p:nvPr/>
            </p:nvSpPr>
            <p:spPr>
              <a:xfrm>
                <a:off x="10792295" y="5341233"/>
                <a:ext cx="209559" cy="104832"/>
              </a:xfrm>
              <a:custGeom>
                <a:avLst/>
                <a:gdLst>
                  <a:gd name="connsiteX0" fmla="*/ 209551 w 209559"/>
                  <a:gd name="connsiteY0" fmla="*/ 52416 h 104832"/>
                  <a:gd name="connsiteX1" fmla="*/ 199073 w 209559"/>
                  <a:gd name="connsiteY1" fmla="*/ 31450 h 104832"/>
                  <a:gd name="connsiteX2" fmla="*/ 147850 w 209559"/>
                  <a:gd name="connsiteY2" fmla="*/ 6988 h 104832"/>
                  <a:gd name="connsiteX3" fmla="*/ 104775 w 209559"/>
                  <a:gd name="connsiteY3" fmla="*/ 0 h 104832"/>
                  <a:gd name="connsiteX4" fmla="*/ 61701 w 209559"/>
                  <a:gd name="connsiteY4" fmla="*/ 6988 h 104832"/>
                  <a:gd name="connsiteX5" fmla="*/ 10478 w 209559"/>
                  <a:gd name="connsiteY5" fmla="*/ 31450 h 104832"/>
                  <a:gd name="connsiteX6" fmla="*/ 0 w 209559"/>
                  <a:gd name="connsiteY6" fmla="*/ 52416 h 104832"/>
                  <a:gd name="connsiteX7" fmla="*/ 0 w 209559"/>
                  <a:gd name="connsiteY7" fmla="*/ 104832 h 104832"/>
                  <a:gd name="connsiteX8" fmla="*/ 209550 w 209559"/>
                  <a:gd name="connsiteY8" fmla="*/ 104832 h 104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9559" h="104832">
                    <a:moveTo>
                      <a:pt x="209551" y="52416"/>
                    </a:moveTo>
                    <a:cubicBezTo>
                      <a:pt x="209769" y="44118"/>
                      <a:pt x="205841" y="36257"/>
                      <a:pt x="199073" y="31450"/>
                    </a:cubicBezTo>
                    <a:cubicBezTo>
                      <a:pt x="183996" y="19642"/>
                      <a:pt x="166509" y="11292"/>
                      <a:pt x="147850" y="6988"/>
                    </a:cubicBezTo>
                    <a:cubicBezTo>
                      <a:pt x="133860" y="2780"/>
                      <a:pt x="119378" y="431"/>
                      <a:pt x="104775" y="0"/>
                    </a:cubicBezTo>
                    <a:cubicBezTo>
                      <a:pt x="90139" y="45"/>
                      <a:pt x="75601" y="2403"/>
                      <a:pt x="61701" y="6988"/>
                    </a:cubicBezTo>
                    <a:cubicBezTo>
                      <a:pt x="43306" y="12027"/>
                      <a:pt x="25959" y="20311"/>
                      <a:pt x="10478" y="31450"/>
                    </a:cubicBezTo>
                    <a:cubicBezTo>
                      <a:pt x="3912" y="36426"/>
                      <a:pt x="39" y="44178"/>
                      <a:pt x="0" y="52416"/>
                    </a:cubicBezTo>
                    <a:lnTo>
                      <a:pt x="0" y="104832"/>
                    </a:lnTo>
                    <a:lnTo>
                      <a:pt x="209550" y="104832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13" name="Forma livre 112"/>
              <p:cNvSpPr/>
              <p:nvPr/>
            </p:nvSpPr>
            <p:spPr>
              <a:xfrm>
                <a:off x="10844683" y="5222451"/>
                <a:ext cx="104774" cy="104775"/>
              </a:xfrm>
              <a:custGeom>
                <a:avLst/>
                <a:gdLst>
                  <a:gd name="connsiteX0" fmla="*/ 104775 w 104774"/>
                  <a:gd name="connsiteY0" fmla="*/ 52387 h 104775"/>
                  <a:gd name="connsiteX1" fmla="*/ 52387 w 104774"/>
                  <a:gd name="connsiteY1" fmla="*/ 104775 h 104775"/>
                  <a:gd name="connsiteX2" fmla="*/ 0 w 104774"/>
                  <a:gd name="connsiteY2" fmla="*/ 52387 h 104775"/>
                  <a:gd name="connsiteX3" fmla="*/ 52387 w 104774"/>
                  <a:gd name="connsiteY3" fmla="*/ 0 h 104775"/>
                  <a:gd name="connsiteX4" fmla="*/ 104775 w 104774"/>
                  <a:gd name="connsiteY4" fmla="*/ 52387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4774" h="104775">
                    <a:moveTo>
                      <a:pt x="104775" y="52387"/>
                    </a:moveTo>
                    <a:cubicBezTo>
                      <a:pt x="104775" y="81320"/>
                      <a:pt x="81320" y="104775"/>
                      <a:pt x="52387" y="104775"/>
                    </a:cubicBezTo>
                    <a:cubicBezTo>
                      <a:pt x="23455" y="104775"/>
                      <a:pt x="0" y="81320"/>
                      <a:pt x="0" y="52387"/>
                    </a:cubicBezTo>
                    <a:cubicBezTo>
                      <a:pt x="0" y="23455"/>
                      <a:pt x="23455" y="0"/>
                      <a:pt x="52387" y="0"/>
                    </a:cubicBezTo>
                    <a:cubicBezTo>
                      <a:pt x="81320" y="0"/>
                      <a:pt x="104775" y="23455"/>
                      <a:pt x="104775" y="52387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14" name="Forma livre 113"/>
              <p:cNvSpPr/>
              <p:nvPr/>
            </p:nvSpPr>
            <p:spPr>
              <a:xfrm>
                <a:off x="10501416" y="5242956"/>
                <a:ext cx="128960" cy="64513"/>
              </a:xfrm>
              <a:custGeom>
                <a:avLst/>
                <a:gdLst>
                  <a:gd name="connsiteX0" fmla="*/ 128955 w 128960"/>
                  <a:gd name="connsiteY0" fmla="*/ 32257 h 64513"/>
                  <a:gd name="connsiteX1" fmla="*/ 122507 w 128960"/>
                  <a:gd name="connsiteY1" fmla="*/ 19354 h 64513"/>
                  <a:gd name="connsiteX2" fmla="*/ 90985 w 128960"/>
                  <a:gd name="connsiteY2" fmla="*/ 4301 h 64513"/>
                  <a:gd name="connsiteX3" fmla="*/ 64477 w 128960"/>
                  <a:gd name="connsiteY3" fmla="*/ 0 h 64513"/>
                  <a:gd name="connsiteX4" fmla="*/ 37969 w 128960"/>
                  <a:gd name="connsiteY4" fmla="*/ 4301 h 64513"/>
                  <a:gd name="connsiteX5" fmla="*/ 6447 w 128960"/>
                  <a:gd name="connsiteY5" fmla="*/ 19354 h 64513"/>
                  <a:gd name="connsiteX6" fmla="*/ 0 w 128960"/>
                  <a:gd name="connsiteY6" fmla="*/ 32257 h 64513"/>
                  <a:gd name="connsiteX7" fmla="*/ 0 w 128960"/>
                  <a:gd name="connsiteY7" fmla="*/ 64514 h 64513"/>
                  <a:gd name="connsiteX8" fmla="*/ 128955 w 128960"/>
                  <a:gd name="connsiteY8" fmla="*/ 64514 h 64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8960" h="64513">
                    <a:moveTo>
                      <a:pt x="128955" y="32257"/>
                    </a:moveTo>
                    <a:cubicBezTo>
                      <a:pt x="129089" y="27150"/>
                      <a:pt x="126672" y="22312"/>
                      <a:pt x="122507" y="19354"/>
                    </a:cubicBezTo>
                    <a:cubicBezTo>
                      <a:pt x="113228" y="12088"/>
                      <a:pt x="102468" y="6949"/>
                      <a:pt x="90985" y="4301"/>
                    </a:cubicBezTo>
                    <a:cubicBezTo>
                      <a:pt x="82376" y="1712"/>
                      <a:pt x="73463" y="266"/>
                      <a:pt x="64477" y="0"/>
                    </a:cubicBezTo>
                    <a:cubicBezTo>
                      <a:pt x="55470" y="28"/>
                      <a:pt x="46523" y="1479"/>
                      <a:pt x="37969" y="4301"/>
                    </a:cubicBezTo>
                    <a:cubicBezTo>
                      <a:pt x="26649" y="7402"/>
                      <a:pt x="15974" y="12500"/>
                      <a:pt x="6447" y="19354"/>
                    </a:cubicBezTo>
                    <a:cubicBezTo>
                      <a:pt x="2407" y="22417"/>
                      <a:pt x="23" y="27187"/>
                      <a:pt x="0" y="32257"/>
                    </a:cubicBezTo>
                    <a:lnTo>
                      <a:pt x="0" y="64514"/>
                    </a:lnTo>
                    <a:lnTo>
                      <a:pt x="128955" y="64514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15" name="Forma livre 114"/>
              <p:cNvSpPr/>
              <p:nvPr/>
            </p:nvSpPr>
            <p:spPr>
              <a:xfrm>
                <a:off x="10533645" y="5169850"/>
                <a:ext cx="64495" cy="64495"/>
              </a:xfrm>
              <a:custGeom>
                <a:avLst/>
                <a:gdLst>
                  <a:gd name="connsiteX0" fmla="*/ 64495 w 64495"/>
                  <a:gd name="connsiteY0" fmla="*/ 32248 h 64495"/>
                  <a:gd name="connsiteX1" fmla="*/ 32248 w 64495"/>
                  <a:gd name="connsiteY1" fmla="*/ 64495 h 64495"/>
                  <a:gd name="connsiteX2" fmla="*/ 0 w 64495"/>
                  <a:gd name="connsiteY2" fmla="*/ 32248 h 64495"/>
                  <a:gd name="connsiteX3" fmla="*/ 32248 w 64495"/>
                  <a:gd name="connsiteY3" fmla="*/ 0 h 64495"/>
                  <a:gd name="connsiteX4" fmla="*/ 64495 w 64495"/>
                  <a:gd name="connsiteY4" fmla="*/ 32248 h 64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495" h="64495">
                    <a:moveTo>
                      <a:pt x="64495" y="32248"/>
                    </a:moveTo>
                    <a:cubicBezTo>
                      <a:pt x="64495" y="50058"/>
                      <a:pt x="50058" y="64495"/>
                      <a:pt x="32248" y="64495"/>
                    </a:cubicBezTo>
                    <a:cubicBezTo>
                      <a:pt x="14438" y="64495"/>
                      <a:pt x="0" y="50058"/>
                      <a:pt x="0" y="32248"/>
                    </a:cubicBezTo>
                    <a:cubicBezTo>
                      <a:pt x="0" y="14438"/>
                      <a:pt x="14438" y="0"/>
                      <a:pt x="32248" y="0"/>
                    </a:cubicBezTo>
                    <a:cubicBezTo>
                      <a:pt x="50058" y="0"/>
                      <a:pt x="64495" y="14438"/>
                      <a:pt x="64495" y="32248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16" name="Forma livre 115"/>
              <p:cNvSpPr/>
              <p:nvPr/>
            </p:nvSpPr>
            <p:spPr>
              <a:xfrm>
                <a:off x="10501416" y="5467278"/>
                <a:ext cx="128960" cy="64512"/>
              </a:xfrm>
              <a:custGeom>
                <a:avLst/>
                <a:gdLst>
                  <a:gd name="connsiteX0" fmla="*/ 128955 w 128960"/>
                  <a:gd name="connsiteY0" fmla="*/ 32256 h 64512"/>
                  <a:gd name="connsiteX1" fmla="*/ 122507 w 128960"/>
                  <a:gd name="connsiteY1" fmla="*/ 19353 h 64512"/>
                  <a:gd name="connsiteX2" fmla="*/ 90985 w 128960"/>
                  <a:gd name="connsiteY2" fmla="*/ 4300 h 64512"/>
                  <a:gd name="connsiteX3" fmla="*/ 64477 w 128960"/>
                  <a:gd name="connsiteY3" fmla="*/ 0 h 64512"/>
                  <a:gd name="connsiteX4" fmla="*/ 37969 w 128960"/>
                  <a:gd name="connsiteY4" fmla="*/ 4300 h 64512"/>
                  <a:gd name="connsiteX5" fmla="*/ 6447 w 128960"/>
                  <a:gd name="connsiteY5" fmla="*/ 19353 h 64512"/>
                  <a:gd name="connsiteX6" fmla="*/ 0 w 128960"/>
                  <a:gd name="connsiteY6" fmla="*/ 32256 h 64512"/>
                  <a:gd name="connsiteX7" fmla="*/ 0 w 128960"/>
                  <a:gd name="connsiteY7" fmla="*/ 64513 h 64512"/>
                  <a:gd name="connsiteX8" fmla="*/ 128955 w 128960"/>
                  <a:gd name="connsiteY8" fmla="*/ 64513 h 64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8960" h="64512">
                    <a:moveTo>
                      <a:pt x="128955" y="32256"/>
                    </a:moveTo>
                    <a:cubicBezTo>
                      <a:pt x="129089" y="27150"/>
                      <a:pt x="126672" y="22311"/>
                      <a:pt x="122507" y="19353"/>
                    </a:cubicBezTo>
                    <a:cubicBezTo>
                      <a:pt x="113228" y="12087"/>
                      <a:pt x="102468" y="6948"/>
                      <a:pt x="90985" y="4300"/>
                    </a:cubicBezTo>
                    <a:cubicBezTo>
                      <a:pt x="82376" y="1712"/>
                      <a:pt x="73463" y="266"/>
                      <a:pt x="64477" y="0"/>
                    </a:cubicBezTo>
                    <a:cubicBezTo>
                      <a:pt x="55470" y="28"/>
                      <a:pt x="46523" y="1478"/>
                      <a:pt x="37969" y="4300"/>
                    </a:cubicBezTo>
                    <a:cubicBezTo>
                      <a:pt x="26649" y="7401"/>
                      <a:pt x="15974" y="12499"/>
                      <a:pt x="6447" y="19353"/>
                    </a:cubicBezTo>
                    <a:cubicBezTo>
                      <a:pt x="2406" y="22416"/>
                      <a:pt x="23" y="27186"/>
                      <a:pt x="0" y="32256"/>
                    </a:cubicBezTo>
                    <a:lnTo>
                      <a:pt x="0" y="64513"/>
                    </a:lnTo>
                    <a:lnTo>
                      <a:pt x="128955" y="64513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17" name="Forma livre 116"/>
              <p:cNvSpPr/>
              <p:nvPr/>
            </p:nvSpPr>
            <p:spPr>
              <a:xfrm>
                <a:off x="10533645" y="5394172"/>
                <a:ext cx="64495" cy="64495"/>
              </a:xfrm>
              <a:custGeom>
                <a:avLst/>
                <a:gdLst>
                  <a:gd name="connsiteX0" fmla="*/ 64495 w 64495"/>
                  <a:gd name="connsiteY0" fmla="*/ 32248 h 64495"/>
                  <a:gd name="connsiteX1" fmla="*/ 32248 w 64495"/>
                  <a:gd name="connsiteY1" fmla="*/ 64495 h 64495"/>
                  <a:gd name="connsiteX2" fmla="*/ 0 w 64495"/>
                  <a:gd name="connsiteY2" fmla="*/ 32248 h 64495"/>
                  <a:gd name="connsiteX3" fmla="*/ 32248 w 64495"/>
                  <a:gd name="connsiteY3" fmla="*/ 0 h 64495"/>
                  <a:gd name="connsiteX4" fmla="*/ 64495 w 64495"/>
                  <a:gd name="connsiteY4" fmla="*/ 32248 h 64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495" h="64495">
                    <a:moveTo>
                      <a:pt x="64495" y="32248"/>
                    </a:moveTo>
                    <a:cubicBezTo>
                      <a:pt x="64495" y="50058"/>
                      <a:pt x="50058" y="64495"/>
                      <a:pt x="32248" y="64495"/>
                    </a:cubicBezTo>
                    <a:cubicBezTo>
                      <a:pt x="14438" y="64495"/>
                      <a:pt x="0" y="50058"/>
                      <a:pt x="0" y="32248"/>
                    </a:cubicBezTo>
                    <a:cubicBezTo>
                      <a:pt x="0" y="14438"/>
                      <a:pt x="14438" y="0"/>
                      <a:pt x="32248" y="0"/>
                    </a:cubicBezTo>
                    <a:cubicBezTo>
                      <a:pt x="50058" y="0"/>
                      <a:pt x="64495" y="14438"/>
                      <a:pt x="64495" y="32248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  <p:sp>
          <p:nvSpPr>
            <p:cNvPr id="79" name="object 4"/>
            <p:cNvSpPr txBox="1"/>
            <p:nvPr/>
          </p:nvSpPr>
          <p:spPr>
            <a:xfrm>
              <a:off x="9552304" y="5851612"/>
              <a:ext cx="2277880" cy="456535"/>
            </a:xfrm>
            <a:prstGeom prst="rect">
              <a:avLst/>
            </a:prstGeom>
          </p:spPr>
          <p:txBody>
            <a:bodyPr vert="horz" wrap="square" lIns="0" tIns="45720" rIns="0" bIns="0" rtlCol="0" anchor="t">
              <a:spAutoFit/>
            </a:bodyPr>
            <a:lstStyle/>
            <a:p>
              <a:pPr marL="12700" marR="5080" algn="ctr">
                <a:lnSpc>
                  <a:spcPts val="1430"/>
                </a:lnSpc>
                <a:spcBef>
                  <a:spcPts val="360"/>
                </a:spcBef>
              </a:pPr>
              <a:r>
                <a:rPr lang="pt-BR" sz="1400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ATIVAÇÃO SIMPLIFICADA*</a:t>
              </a:r>
            </a:p>
            <a:p>
              <a:pPr marL="12700" marR="5080" algn="ctr">
                <a:lnSpc>
                  <a:spcPts val="1430"/>
                </a:lnSpc>
                <a:spcBef>
                  <a:spcPts val="360"/>
                </a:spcBef>
              </a:pPr>
              <a:r>
                <a:rPr lang="pt-BR" sz="1400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EXECUTIVO</a:t>
              </a:r>
            </a:p>
          </p:txBody>
        </p:sp>
      </p:grpSp>
      <p:sp>
        <p:nvSpPr>
          <p:cNvPr id="82" name="CaixaDeTexto 81"/>
          <p:cNvSpPr txBox="1"/>
          <p:nvPr/>
        </p:nvSpPr>
        <p:spPr>
          <a:xfrm>
            <a:off x="9473138" y="4250259"/>
            <a:ext cx="2448272" cy="1293971"/>
          </a:xfrm>
          <a:prstGeom prst="round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pt-BR" sz="1400" b="1" dirty="0">
                <a:solidFill>
                  <a:schemeClr val="bg1"/>
                </a:solidFill>
                <a:latin typeface="Tahoma" panose="020B0604030504040204"/>
                <a:cs typeface="Tahoma" panose="020B0604030504040204"/>
              </a:rPr>
              <a:t>Modalidade de Entrega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pt-BR" sz="1400" b="1" dirty="0">
              <a:solidFill>
                <a:schemeClr val="bg1"/>
              </a:solidFill>
              <a:latin typeface="Tahoma" panose="020B0604030504040204"/>
              <a:cs typeface="Tahoma" panose="020B0604030504040204"/>
            </a:endParaRPr>
          </a:p>
          <a:p>
            <a:pPr marL="184150" indent="-184150">
              <a:buFont typeface="Arial" panose="020B0604020202020204" pitchFamily="34" charset="0"/>
              <a:buChar char="•"/>
            </a:pPr>
            <a:r>
              <a:rPr lang="pt-BR" sz="1400" b="1" dirty="0">
                <a:solidFill>
                  <a:schemeClr val="bg1"/>
                </a:solidFill>
                <a:latin typeface="Tahoma" panose="020B0604030504040204"/>
                <a:cs typeface="Tahoma" panose="020B0604030504040204"/>
              </a:rPr>
              <a:t>Finalizado em Loja*</a:t>
            </a:r>
          </a:p>
          <a:p>
            <a:pPr marL="184150" indent="-184150">
              <a:buFont typeface="Arial" panose="020B0604020202020204" pitchFamily="34" charset="0"/>
              <a:buChar char="•"/>
            </a:pPr>
            <a:r>
              <a:rPr lang="pt-BR" sz="1400" b="1" dirty="0">
                <a:solidFill>
                  <a:schemeClr val="bg1"/>
                </a:solidFill>
                <a:latin typeface="Tahoma" panose="020B0604030504040204"/>
                <a:cs typeface="Tahoma" panose="020B0604030504040204"/>
              </a:rPr>
              <a:t>Correios</a:t>
            </a:r>
          </a:p>
          <a:p>
            <a:pPr marL="184150" indent="-184150">
              <a:buFont typeface="Arial" panose="020B0604020202020204" pitchFamily="34" charset="0"/>
              <a:buChar char="•"/>
            </a:pPr>
            <a:r>
              <a:rPr lang="pt-BR" sz="1400" b="1" dirty="0">
                <a:solidFill>
                  <a:schemeClr val="bg1"/>
                </a:solidFill>
                <a:latin typeface="Tahoma" panose="020B0604030504040204"/>
                <a:cs typeface="Tahoma" panose="020B0604030504040204"/>
              </a:rPr>
              <a:t>Técnico</a:t>
            </a:r>
          </a:p>
        </p:txBody>
      </p:sp>
      <p:grpSp>
        <p:nvGrpSpPr>
          <p:cNvPr id="89" name="Agrupar 88"/>
          <p:cNvGrpSpPr/>
          <p:nvPr/>
        </p:nvGrpSpPr>
        <p:grpSpPr>
          <a:xfrm>
            <a:off x="4033066" y="2442399"/>
            <a:ext cx="1414862" cy="1270509"/>
            <a:chOff x="3074228" y="3137943"/>
            <a:chExt cx="1414862" cy="1270509"/>
          </a:xfrm>
        </p:grpSpPr>
        <p:grpSp>
          <p:nvGrpSpPr>
            <p:cNvPr id="90" name="Agrupar 89"/>
            <p:cNvGrpSpPr/>
            <p:nvPr/>
          </p:nvGrpSpPr>
          <p:grpSpPr>
            <a:xfrm>
              <a:off x="3401103" y="3137943"/>
              <a:ext cx="750953" cy="695898"/>
              <a:chOff x="4615956" y="2731150"/>
              <a:chExt cx="750953" cy="695898"/>
            </a:xfrm>
            <a:solidFill>
              <a:schemeClr val="bg1"/>
            </a:solidFill>
          </p:grpSpPr>
          <p:sp>
            <p:nvSpPr>
              <p:cNvPr id="92" name="Forma livre 91"/>
              <p:cNvSpPr/>
              <p:nvPr/>
            </p:nvSpPr>
            <p:spPr>
              <a:xfrm>
                <a:off x="4615956" y="2731150"/>
                <a:ext cx="750953" cy="695898"/>
              </a:xfrm>
              <a:custGeom>
                <a:avLst/>
                <a:gdLst>
                  <a:gd name="connsiteX0" fmla="*/ 485422 w 593646"/>
                  <a:gd name="connsiteY0" fmla="*/ 380522 h 550124"/>
                  <a:gd name="connsiteX1" fmla="*/ 438906 w 593646"/>
                  <a:gd name="connsiteY1" fmla="*/ 367329 h 550124"/>
                  <a:gd name="connsiteX2" fmla="*/ 405144 w 593646"/>
                  <a:gd name="connsiteY2" fmla="*/ 336777 h 550124"/>
                  <a:gd name="connsiteX3" fmla="*/ 451660 w 593646"/>
                  <a:gd name="connsiteY3" fmla="*/ 210400 h 550124"/>
                  <a:gd name="connsiteX4" fmla="*/ 226582 w 593646"/>
                  <a:gd name="connsiteY4" fmla="*/ 4 h 550124"/>
                  <a:gd name="connsiteX5" fmla="*/ 4 w 593646"/>
                  <a:gd name="connsiteY5" fmla="*/ 208317 h 550124"/>
                  <a:gd name="connsiteX6" fmla="*/ 225082 w 593646"/>
                  <a:gd name="connsiteY6" fmla="*/ 418019 h 550124"/>
                  <a:gd name="connsiteX7" fmla="*/ 363130 w 593646"/>
                  <a:gd name="connsiteY7" fmla="*/ 374967 h 550124"/>
                  <a:gd name="connsiteX8" fmla="*/ 396141 w 593646"/>
                  <a:gd name="connsiteY8" fmla="*/ 405520 h 550124"/>
                  <a:gd name="connsiteX9" fmla="*/ 410396 w 593646"/>
                  <a:gd name="connsiteY9" fmla="*/ 449266 h 550124"/>
                  <a:gd name="connsiteX10" fmla="*/ 504178 w 593646"/>
                  <a:gd name="connsiteY10" fmla="*/ 536063 h 550124"/>
                  <a:gd name="connsiteX11" fmla="*/ 578454 w 593646"/>
                  <a:gd name="connsiteY11" fmla="*/ 536063 h 550124"/>
                  <a:gd name="connsiteX12" fmla="*/ 578454 w 593646"/>
                  <a:gd name="connsiteY12" fmla="*/ 467320 h 550124"/>
                  <a:gd name="connsiteX13" fmla="*/ 485422 w 593646"/>
                  <a:gd name="connsiteY13" fmla="*/ 380522 h 550124"/>
                  <a:gd name="connsiteX14" fmla="*/ 226582 w 593646"/>
                  <a:gd name="connsiteY14" fmla="*/ 376356 h 550124"/>
                  <a:gd name="connsiteX15" fmla="*/ 46520 w 593646"/>
                  <a:gd name="connsiteY15" fmla="*/ 209706 h 550124"/>
                  <a:gd name="connsiteX16" fmla="*/ 226582 w 593646"/>
                  <a:gd name="connsiteY16" fmla="*/ 43055 h 550124"/>
                  <a:gd name="connsiteX17" fmla="*/ 406645 w 593646"/>
                  <a:gd name="connsiteY17" fmla="*/ 209706 h 550124"/>
                  <a:gd name="connsiteX18" fmla="*/ 226582 w 593646"/>
                  <a:gd name="connsiteY18" fmla="*/ 376356 h 550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593646" h="550124">
                    <a:moveTo>
                      <a:pt x="485422" y="380522"/>
                    </a:moveTo>
                    <a:cubicBezTo>
                      <a:pt x="473418" y="369412"/>
                      <a:pt x="455412" y="363857"/>
                      <a:pt x="438906" y="367329"/>
                    </a:cubicBezTo>
                    <a:lnTo>
                      <a:pt x="405144" y="336777"/>
                    </a:lnTo>
                    <a:cubicBezTo>
                      <a:pt x="435155" y="300669"/>
                      <a:pt x="451660" y="256229"/>
                      <a:pt x="451660" y="210400"/>
                    </a:cubicBezTo>
                    <a:cubicBezTo>
                      <a:pt x="452411" y="94439"/>
                      <a:pt x="351126" y="698"/>
                      <a:pt x="226582" y="4"/>
                    </a:cubicBezTo>
                    <a:cubicBezTo>
                      <a:pt x="102039" y="-691"/>
                      <a:pt x="754" y="93050"/>
                      <a:pt x="4" y="208317"/>
                    </a:cubicBezTo>
                    <a:cubicBezTo>
                      <a:pt x="-746" y="323584"/>
                      <a:pt x="100539" y="417324"/>
                      <a:pt x="225082" y="418019"/>
                    </a:cubicBezTo>
                    <a:cubicBezTo>
                      <a:pt x="274599" y="418019"/>
                      <a:pt x="323366" y="402743"/>
                      <a:pt x="363130" y="374967"/>
                    </a:cubicBezTo>
                    <a:lnTo>
                      <a:pt x="396141" y="405520"/>
                    </a:lnTo>
                    <a:cubicBezTo>
                      <a:pt x="393140" y="421491"/>
                      <a:pt x="398392" y="437461"/>
                      <a:pt x="410396" y="449266"/>
                    </a:cubicBezTo>
                    <a:lnTo>
                      <a:pt x="504178" y="536063"/>
                    </a:lnTo>
                    <a:cubicBezTo>
                      <a:pt x="524435" y="554811"/>
                      <a:pt x="558197" y="554811"/>
                      <a:pt x="578454" y="536063"/>
                    </a:cubicBezTo>
                    <a:cubicBezTo>
                      <a:pt x="598711" y="517315"/>
                      <a:pt x="598711" y="486068"/>
                      <a:pt x="578454" y="467320"/>
                    </a:cubicBezTo>
                    <a:lnTo>
                      <a:pt x="485422" y="380522"/>
                    </a:lnTo>
                    <a:close/>
                    <a:moveTo>
                      <a:pt x="226582" y="376356"/>
                    </a:moveTo>
                    <a:cubicBezTo>
                      <a:pt x="126798" y="376356"/>
                      <a:pt x="46520" y="302058"/>
                      <a:pt x="46520" y="209706"/>
                    </a:cubicBezTo>
                    <a:cubicBezTo>
                      <a:pt x="46520" y="117354"/>
                      <a:pt x="126798" y="43055"/>
                      <a:pt x="226582" y="43055"/>
                    </a:cubicBezTo>
                    <a:cubicBezTo>
                      <a:pt x="326367" y="43055"/>
                      <a:pt x="406645" y="117354"/>
                      <a:pt x="406645" y="209706"/>
                    </a:cubicBezTo>
                    <a:cubicBezTo>
                      <a:pt x="406645" y="301364"/>
                      <a:pt x="325617" y="376356"/>
                      <a:pt x="226582" y="376356"/>
                    </a:cubicBezTo>
                    <a:close/>
                  </a:path>
                </a:pathLst>
              </a:custGeom>
              <a:grpFill/>
              <a:ln w="74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93" name="Forma livre 92"/>
              <p:cNvSpPr/>
              <p:nvPr/>
            </p:nvSpPr>
            <p:spPr>
              <a:xfrm>
                <a:off x="4692808" y="2864035"/>
                <a:ext cx="409046" cy="277903"/>
              </a:xfrm>
              <a:custGeom>
                <a:avLst/>
                <a:gdLst>
                  <a:gd name="connsiteX0" fmla="*/ 322612 w 323361"/>
                  <a:gd name="connsiteY0" fmla="*/ 96090 h 219689"/>
                  <a:gd name="connsiteX1" fmla="*/ 279847 w 323361"/>
                  <a:gd name="connsiteY1" fmla="*/ 96090 h 219689"/>
                  <a:gd name="connsiteX2" fmla="*/ 270093 w 323361"/>
                  <a:gd name="connsiteY2" fmla="*/ 101645 h 219689"/>
                  <a:gd name="connsiteX3" fmla="*/ 241584 w 323361"/>
                  <a:gd name="connsiteY3" fmla="*/ 130115 h 219689"/>
                  <a:gd name="connsiteX4" fmla="*/ 217575 w 323361"/>
                  <a:gd name="connsiteY4" fmla="*/ 53039 h 219689"/>
                  <a:gd name="connsiteX5" fmla="*/ 201070 w 323361"/>
                  <a:gd name="connsiteY5" fmla="*/ 44706 h 219689"/>
                  <a:gd name="connsiteX6" fmla="*/ 192066 w 323361"/>
                  <a:gd name="connsiteY6" fmla="*/ 52344 h 219689"/>
                  <a:gd name="connsiteX7" fmla="*/ 147051 w 323361"/>
                  <a:gd name="connsiteY7" fmla="*/ 162750 h 219689"/>
                  <a:gd name="connsiteX8" fmla="*/ 116290 w 323361"/>
                  <a:gd name="connsiteY8" fmla="*/ 9987 h 219689"/>
                  <a:gd name="connsiteX9" fmla="*/ 101285 w 323361"/>
                  <a:gd name="connsiteY9" fmla="*/ 266 h 219689"/>
                  <a:gd name="connsiteX10" fmla="*/ 90781 w 323361"/>
                  <a:gd name="connsiteY10" fmla="*/ 8599 h 219689"/>
                  <a:gd name="connsiteX11" fmla="*/ 58520 w 323361"/>
                  <a:gd name="connsiteY11" fmla="*/ 96090 h 219689"/>
                  <a:gd name="connsiteX12" fmla="*/ 0 w 323361"/>
                  <a:gd name="connsiteY12" fmla="*/ 96090 h 219689"/>
                  <a:gd name="connsiteX13" fmla="*/ 0 w 323361"/>
                  <a:gd name="connsiteY13" fmla="*/ 123865 h 219689"/>
                  <a:gd name="connsiteX14" fmla="*/ 68274 w 323361"/>
                  <a:gd name="connsiteY14" fmla="*/ 123865 h 219689"/>
                  <a:gd name="connsiteX15" fmla="*/ 81028 w 323361"/>
                  <a:gd name="connsiteY15" fmla="*/ 113450 h 219689"/>
                  <a:gd name="connsiteX16" fmla="*/ 99784 w 323361"/>
                  <a:gd name="connsiteY16" fmla="*/ 60677 h 219689"/>
                  <a:gd name="connsiteX17" fmla="*/ 129795 w 323361"/>
                  <a:gd name="connsiteY17" fmla="*/ 209968 h 219689"/>
                  <a:gd name="connsiteX18" fmla="*/ 141799 w 323361"/>
                  <a:gd name="connsiteY18" fmla="*/ 219689 h 219689"/>
                  <a:gd name="connsiteX19" fmla="*/ 143300 w 323361"/>
                  <a:gd name="connsiteY19" fmla="*/ 219689 h 219689"/>
                  <a:gd name="connsiteX20" fmla="*/ 156054 w 323361"/>
                  <a:gd name="connsiteY20" fmla="*/ 212051 h 219689"/>
                  <a:gd name="connsiteX21" fmla="*/ 204071 w 323361"/>
                  <a:gd name="connsiteY21" fmla="*/ 95396 h 219689"/>
                  <a:gd name="connsiteX22" fmla="*/ 223577 w 323361"/>
                  <a:gd name="connsiteY22" fmla="*/ 157890 h 219689"/>
                  <a:gd name="connsiteX23" fmla="*/ 240083 w 323361"/>
                  <a:gd name="connsiteY23" fmla="*/ 166222 h 219689"/>
                  <a:gd name="connsiteX24" fmla="*/ 246085 w 323361"/>
                  <a:gd name="connsiteY24" fmla="*/ 162750 h 219689"/>
                  <a:gd name="connsiteX25" fmla="*/ 286599 w 323361"/>
                  <a:gd name="connsiteY25" fmla="*/ 123865 h 219689"/>
                  <a:gd name="connsiteX26" fmla="*/ 323362 w 323361"/>
                  <a:gd name="connsiteY26" fmla="*/ 123865 h 219689"/>
                  <a:gd name="connsiteX27" fmla="*/ 323362 w 323361"/>
                  <a:gd name="connsiteY27" fmla="*/ 96090 h 2196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23361" h="219689">
                    <a:moveTo>
                      <a:pt x="322612" y="96090"/>
                    </a:moveTo>
                    <a:lnTo>
                      <a:pt x="279847" y="96090"/>
                    </a:lnTo>
                    <a:cubicBezTo>
                      <a:pt x="276095" y="96784"/>
                      <a:pt x="272344" y="98868"/>
                      <a:pt x="270093" y="101645"/>
                    </a:cubicBezTo>
                    <a:lnTo>
                      <a:pt x="241584" y="130115"/>
                    </a:lnTo>
                    <a:lnTo>
                      <a:pt x="217575" y="53039"/>
                    </a:lnTo>
                    <a:cubicBezTo>
                      <a:pt x="215324" y="46789"/>
                      <a:pt x="207822" y="42623"/>
                      <a:pt x="201070" y="44706"/>
                    </a:cubicBezTo>
                    <a:cubicBezTo>
                      <a:pt x="197318" y="46095"/>
                      <a:pt x="193567" y="48178"/>
                      <a:pt x="192066" y="52344"/>
                    </a:cubicBezTo>
                    <a:lnTo>
                      <a:pt x="147051" y="162750"/>
                    </a:lnTo>
                    <a:lnTo>
                      <a:pt x="116290" y="9987"/>
                    </a:lnTo>
                    <a:cubicBezTo>
                      <a:pt x="114790" y="3044"/>
                      <a:pt x="108037" y="-1123"/>
                      <a:pt x="101285" y="266"/>
                    </a:cubicBezTo>
                    <a:cubicBezTo>
                      <a:pt x="96783" y="960"/>
                      <a:pt x="93032" y="4432"/>
                      <a:pt x="90781" y="8599"/>
                    </a:cubicBezTo>
                    <a:lnTo>
                      <a:pt x="58520" y="96090"/>
                    </a:lnTo>
                    <a:lnTo>
                      <a:pt x="0" y="96090"/>
                    </a:lnTo>
                    <a:lnTo>
                      <a:pt x="0" y="123865"/>
                    </a:lnTo>
                    <a:lnTo>
                      <a:pt x="68274" y="123865"/>
                    </a:lnTo>
                    <a:cubicBezTo>
                      <a:pt x="74276" y="123171"/>
                      <a:pt x="79528" y="119005"/>
                      <a:pt x="81028" y="113450"/>
                    </a:cubicBezTo>
                    <a:lnTo>
                      <a:pt x="99784" y="60677"/>
                    </a:lnTo>
                    <a:lnTo>
                      <a:pt x="129795" y="209968"/>
                    </a:lnTo>
                    <a:cubicBezTo>
                      <a:pt x="130545" y="215523"/>
                      <a:pt x="135797" y="219689"/>
                      <a:pt x="141799" y="219689"/>
                    </a:cubicBezTo>
                    <a:lnTo>
                      <a:pt x="143300" y="219689"/>
                    </a:lnTo>
                    <a:cubicBezTo>
                      <a:pt x="148551" y="219689"/>
                      <a:pt x="153803" y="216912"/>
                      <a:pt x="156054" y="212051"/>
                    </a:cubicBezTo>
                    <a:lnTo>
                      <a:pt x="204071" y="95396"/>
                    </a:lnTo>
                    <a:lnTo>
                      <a:pt x="223577" y="157890"/>
                    </a:lnTo>
                    <a:cubicBezTo>
                      <a:pt x="225828" y="164139"/>
                      <a:pt x="232580" y="168305"/>
                      <a:pt x="240083" y="166222"/>
                    </a:cubicBezTo>
                    <a:cubicBezTo>
                      <a:pt x="242334" y="165528"/>
                      <a:pt x="244585" y="164139"/>
                      <a:pt x="246085" y="162750"/>
                    </a:cubicBezTo>
                    <a:lnTo>
                      <a:pt x="286599" y="123865"/>
                    </a:lnTo>
                    <a:lnTo>
                      <a:pt x="323362" y="123865"/>
                    </a:lnTo>
                    <a:lnTo>
                      <a:pt x="323362" y="96090"/>
                    </a:lnTo>
                    <a:close/>
                  </a:path>
                </a:pathLst>
              </a:custGeom>
              <a:grpFill/>
              <a:ln w="74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  <p:sp>
          <p:nvSpPr>
            <p:cNvPr id="91" name="Retângulo 90"/>
            <p:cNvSpPr/>
            <p:nvPr/>
          </p:nvSpPr>
          <p:spPr>
            <a:xfrm>
              <a:off x="3074228" y="3906520"/>
              <a:ext cx="1414862" cy="5019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45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pt-BR" sz="133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" panose="020B0502040204020203" pitchFamily="34" charset="0"/>
                  <a:ea typeface="Tahoma" panose="020B0604030504040204" pitchFamily="34" charset="0"/>
                  <a:cs typeface="Segoe UI" panose="020B0502040204020203" pitchFamily="34" charset="0"/>
                </a:rPr>
                <a:t>BIOMETRIA </a:t>
              </a:r>
              <a:br>
                <a:rPr kumimoji="0" lang="pt-BR" sz="133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" panose="020B0502040204020203" pitchFamily="34" charset="0"/>
                  <a:ea typeface="Tahoma" panose="020B0604030504040204" pitchFamily="34" charset="0"/>
                  <a:cs typeface="Segoe UI" panose="020B0502040204020203" pitchFamily="34" charset="0"/>
                </a:rPr>
              </a:br>
              <a:r>
                <a:rPr kumimoji="0" lang="pt-BR" sz="133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" panose="020B0502040204020203" pitchFamily="34" charset="0"/>
                  <a:ea typeface="Tahoma" panose="020B0604030504040204" pitchFamily="34" charset="0"/>
                  <a:cs typeface="Segoe UI" panose="020B0502040204020203" pitchFamily="34" charset="0"/>
                </a:rPr>
                <a:t>EXECUTIVO</a:t>
              </a:r>
            </a:p>
          </p:txBody>
        </p:sp>
      </p:grpSp>
      <p:grpSp>
        <p:nvGrpSpPr>
          <p:cNvPr id="126" name="Agrupar 125"/>
          <p:cNvGrpSpPr/>
          <p:nvPr/>
        </p:nvGrpSpPr>
        <p:grpSpPr>
          <a:xfrm>
            <a:off x="5275879" y="2784261"/>
            <a:ext cx="460081" cy="229124"/>
            <a:chOff x="2647439" y="3395712"/>
            <a:chExt cx="367012" cy="182775"/>
          </a:xfrm>
        </p:grpSpPr>
        <p:sp>
          <p:nvSpPr>
            <p:cNvPr id="127" name="object 20"/>
            <p:cNvSpPr/>
            <p:nvPr/>
          </p:nvSpPr>
          <p:spPr>
            <a:xfrm>
              <a:off x="2647439" y="3395712"/>
              <a:ext cx="197773" cy="182775"/>
            </a:xfrm>
            <a:custGeom>
              <a:avLst/>
              <a:gdLst/>
              <a:ahLst/>
              <a:cxnLst/>
              <a:rect l="l" t="t" r="r" b="b"/>
              <a:pathLst>
                <a:path w="289559" h="391795">
                  <a:moveTo>
                    <a:pt x="96265" y="0"/>
                  </a:moveTo>
                  <a:lnTo>
                    <a:pt x="0" y="96520"/>
                  </a:lnTo>
                  <a:lnTo>
                    <a:pt x="99822" y="196468"/>
                  </a:lnTo>
                  <a:lnTo>
                    <a:pt x="0" y="295148"/>
                  </a:lnTo>
                  <a:lnTo>
                    <a:pt x="96265" y="391667"/>
                  </a:lnTo>
                  <a:lnTo>
                    <a:pt x="194690" y="291718"/>
                  </a:lnTo>
                  <a:lnTo>
                    <a:pt x="289559" y="196468"/>
                  </a:lnTo>
                  <a:lnTo>
                    <a:pt x="201675" y="105537"/>
                  </a:lnTo>
                  <a:lnTo>
                    <a:pt x="194690" y="96520"/>
                  </a:lnTo>
                  <a:lnTo>
                    <a:pt x="96265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74116"/>
              </a:scheme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" name="object 21"/>
            <p:cNvSpPr/>
            <p:nvPr/>
          </p:nvSpPr>
          <p:spPr>
            <a:xfrm>
              <a:off x="2817546" y="3395712"/>
              <a:ext cx="196905" cy="182775"/>
            </a:xfrm>
            <a:custGeom>
              <a:avLst/>
              <a:gdLst/>
              <a:ahLst/>
              <a:cxnLst/>
              <a:rect l="l" t="t" r="r" b="b"/>
              <a:pathLst>
                <a:path w="288290" h="391795">
                  <a:moveTo>
                    <a:pt x="94615" y="0"/>
                  </a:moveTo>
                  <a:lnTo>
                    <a:pt x="0" y="96520"/>
                  </a:lnTo>
                  <a:lnTo>
                    <a:pt x="98044" y="196468"/>
                  </a:lnTo>
                  <a:lnTo>
                    <a:pt x="0" y="295148"/>
                  </a:lnTo>
                  <a:lnTo>
                    <a:pt x="94615" y="391667"/>
                  </a:lnTo>
                  <a:lnTo>
                    <a:pt x="288035" y="196468"/>
                  </a:lnTo>
                  <a:lnTo>
                    <a:pt x="199644" y="105537"/>
                  </a:lnTo>
                  <a:lnTo>
                    <a:pt x="193421" y="96520"/>
                  </a:lnTo>
                  <a:lnTo>
                    <a:pt x="94615" y="0"/>
                  </a:lnTo>
                  <a:close/>
                </a:path>
              </a:pathLst>
            </a:custGeom>
            <a:solidFill>
              <a:schemeClr val="bg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9" name="Agrupar 128"/>
          <p:cNvGrpSpPr/>
          <p:nvPr/>
        </p:nvGrpSpPr>
        <p:grpSpPr>
          <a:xfrm>
            <a:off x="7004071" y="2763704"/>
            <a:ext cx="460081" cy="229124"/>
            <a:chOff x="2647439" y="3395712"/>
            <a:chExt cx="367012" cy="182775"/>
          </a:xfrm>
        </p:grpSpPr>
        <p:sp>
          <p:nvSpPr>
            <p:cNvPr id="130" name="object 20"/>
            <p:cNvSpPr/>
            <p:nvPr/>
          </p:nvSpPr>
          <p:spPr>
            <a:xfrm>
              <a:off x="2647439" y="3395712"/>
              <a:ext cx="197773" cy="182775"/>
            </a:xfrm>
            <a:custGeom>
              <a:avLst/>
              <a:gdLst/>
              <a:ahLst/>
              <a:cxnLst/>
              <a:rect l="l" t="t" r="r" b="b"/>
              <a:pathLst>
                <a:path w="289559" h="391795">
                  <a:moveTo>
                    <a:pt x="96265" y="0"/>
                  </a:moveTo>
                  <a:lnTo>
                    <a:pt x="0" y="96520"/>
                  </a:lnTo>
                  <a:lnTo>
                    <a:pt x="99822" y="196468"/>
                  </a:lnTo>
                  <a:lnTo>
                    <a:pt x="0" y="295148"/>
                  </a:lnTo>
                  <a:lnTo>
                    <a:pt x="96265" y="391667"/>
                  </a:lnTo>
                  <a:lnTo>
                    <a:pt x="194690" y="291718"/>
                  </a:lnTo>
                  <a:lnTo>
                    <a:pt x="289559" y="196468"/>
                  </a:lnTo>
                  <a:lnTo>
                    <a:pt x="201675" y="105537"/>
                  </a:lnTo>
                  <a:lnTo>
                    <a:pt x="194690" y="96520"/>
                  </a:lnTo>
                  <a:lnTo>
                    <a:pt x="96265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74116"/>
              </a:scheme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" name="object 21"/>
            <p:cNvSpPr/>
            <p:nvPr/>
          </p:nvSpPr>
          <p:spPr>
            <a:xfrm>
              <a:off x="2817546" y="3395712"/>
              <a:ext cx="196905" cy="182775"/>
            </a:xfrm>
            <a:custGeom>
              <a:avLst/>
              <a:gdLst/>
              <a:ahLst/>
              <a:cxnLst/>
              <a:rect l="l" t="t" r="r" b="b"/>
              <a:pathLst>
                <a:path w="288290" h="391795">
                  <a:moveTo>
                    <a:pt x="94615" y="0"/>
                  </a:moveTo>
                  <a:lnTo>
                    <a:pt x="0" y="96520"/>
                  </a:lnTo>
                  <a:lnTo>
                    <a:pt x="98044" y="196468"/>
                  </a:lnTo>
                  <a:lnTo>
                    <a:pt x="0" y="295148"/>
                  </a:lnTo>
                  <a:lnTo>
                    <a:pt x="94615" y="391667"/>
                  </a:lnTo>
                  <a:lnTo>
                    <a:pt x="288035" y="196468"/>
                  </a:lnTo>
                  <a:lnTo>
                    <a:pt x="199644" y="105537"/>
                  </a:lnTo>
                  <a:lnTo>
                    <a:pt x="193421" y="96520"/>
                  </a:lnTo>
                  <a:lnTo>
                    <a:pt x="94615" y="0"/>
                  </a:lnTo>
                  <a:close/>
                </a:path>
              </a:pathLst>
            </a:custGeom>
            <a:solidFill>
              <a:schemeClr val="bg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1" name="Agrupar 30"/>
          <p:cNvGrpSpPr/>
          <p:nvPr/>
        </p:nvGrpSpPr>
        <p:grpSpPr>
          <a:xfrm>
            <a:off x="682021" y="4118718"/>
            <a:ext cx="4333861" cy="1621427"/>
            <a:chOff x="8771009" y="2168829"/>
            <a:chExt cx="2957788" cy="1992200"/>
          </a:xfrm>
        </p:grpSpPr>
        <p:sp>
          <p:nvSpPr>
            <p:cNvPr id="25" name="Retângulo 24"/>
            <p:cNvSpPr/>
            <p:nvPr/>
          </p:nvSpPr>
          <p:spPr>
            <a:xfrm>
              <a:off x="9120337" y="2312952"/>
              <a:ext cx="2608460" cy="1848077"/>
            </a:xfrm>
            <a:prstGeom prst="roundRect">
              <a:avLst/>
            </a:prstGeom>
            <a:solidFill>
              <a:srgbClr val="FF0000">
                <a:alpha val="5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" name="CaixaDeTexto 3"/>
            <p:cNvSpPr txBox="1"/>
            <p:nvPr/>
          </p:nvSpPr>
          <p:spPr>
            <a:xfrm>
              <a:off x="9168732" y="2361971"/>
              <a:ext cx="2560065" cy="1799058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pt-BR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pt-BR" sz="1600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CHIP entregue pelo técnico ou Correio tem maior probabilidade de não ser ativado ou roubo de venda.</a:t>
              </a:r>
            </a:p>
            <a:p>
              <a:pPr marL="0" marR="0" lvl="0" indent="0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pt-BR" sz="1600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Nosso modelo de atuação é PRESENCIAL!</a:t>
              </a:r>
            </a:p>
          </p:txBody>
        </p:sp>
        <p:grpSp>
          <p:nvGrpSpPr>
            <p:cNvPr id="28" name="Agrupar 27"/>
            <p:cNvGrpSpPr/>
            <p:nvPr/>
          </p:nvGrpSpPr>
          <p:grpSpPr>
            <a:xfrm>
              <a:off x="8771009" y="2168829"/>
              <a:ext cx="397723" cy="1167384"/>
              <a:chOff x="8771009" y="2168829"/>
              <a:chExt cx="397723" cy="1167384"/>
            </a:xfrm>
          </p:grpSpPr>
          <p:sp>
            <p:nvSpPr>
              <p:cNvPr id="5" name="object 6"/>
              <p:cNvSpPr/>
              <p:nvPr/>
            </p:nvSpPr>
            <p:spPr>
              <a:xfrm>
                <a:off x="8771009" y="2385865"/>
                <a:ext cx="397723" cy="815426"/>
              </a:xfrm>
              <a:prstGeom prst="roundRect">
                <a:avLst/>
              </a:prstGeom>
              <a:solidFill>
                <a:srgbClr val="BD920E"/>
              </a:solidFill>
              <a:ln w="57912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 lang="pt-BR"/>
              </a:p>
            </p:txBody>
          </p:sp>
          <p:sp>
            <p:nvSpPr>
              <p:cNvPr id="27" name="CaixaDeTexto 26"/>
              <p:cNvSpPr txBox="1"/>
              <p:nvPr/>
            </p:nvSpPr>
            <p:spPr>
              <a:xfrm>
                <a:off x="8804610" y="2168829"/>
                <a:ext cx="319541" cy="1167384"/>
              </a:xfrm>
              <a:prstGeom prst="round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5400" b="1" dirty="0">
                    <a:solidFill>
                      <a:schemeClr val="bg1"/>
                    </a:solidFill>
                    <a:latin typeface="Segoe UI Black" panose="020B0A02040204020203" pitchFamily="34" charset="0"/>
                    <a:cs typeface="Segoe UI Black" panose="020B0A02040204020203" pitchFamily="34" charset="0"/>
                  </a:rPr>
                  <a:t>!</a:t>
                </a:r>
              </a:p>
            </p:txBody>
          </p:sp>
        </p:grpSp>
      </p:grpSp>
      <p:sp>
        <p:nvSpPr>
          <p:cNvPr id="3" name="CaixaDeTexto 2">
            <a:extLst>
              <a:ext uri="{FF2B5EF4-FFF2-40B4-BE49-F238E27FC236}">
                <a16:creationId xmlns:a16="http://schemas.microsoft.com/office/drawing/2014/main" id="{17ED1E75-236A-84CF-C379-5E49F907EF7D}"/>
              </a:ext>
            </a:extLst>
          </p:cNvPr>
          <p:cNvSpPr txBox="1"/>
          <p:nvPr/>
        </p:nvSpPr>
        <p:spPr>
          <a:xfrm>
            <a:off x="733147" y="887780"/>
            <a:ext cx="4759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  <a:latin typeface="Segoe UI Black" panose="020B0A02040204020203" pitchFamily="34" charset="0"/>
                <a:cs typeface="Segoe UI Black" panose="020B0A02040204020203" pitchFamily="34" charset="0"/>
              </a:rPr>
              <a:t>Cliente Base</a:t>
            </a:r>
            <a:endParaRPr lang="pt-BR" sz="32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animBg="1"/>
      <p:bldP spid="77" grpId="0" animBg="1"/>
      <p:bldP spid="75" grpId="0" animBg="1"/>
      <p:bldP spid="74" grpId="0" animBg="1"/>
      <p:bldP spid="4" grpId="0"/>
      <p:bldP spid="15" grpId="0" animBg="1"/>
      <p:bldP spid="66" grpId="0"/>
      <p:bldP spid="8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CaixaDeTexto 51"/>
          <p:cNvSpPr txBox="1"/>
          <p:nvPr/>
        </p:nvSpPr>
        <p:spPr>
          <a:xfrm>
            <a:off x="9144000" y="7179013"/>
            <a:ext cx="183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/>
          </a:p>
        </p:txBody>
      </p:sp>
      <p:sp>
        <p:nvSpPr>
          <p:cNvPr id="61" name="Retângulo 60"/>
          <p:cNvSpPr/>
          <p:nvPr/>
        </p:nvSpPr>
        <p:spPr>
          <a:xfrm rot="5400000">
            <a:off x="2965931" y="3536531"/>
            <a:ext cx="61648" cy="1561598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21" name="Conector Reto 20"/>
          <p:cNvCxnSpPr/>
          <p:nvPr/>
        </p:nvCxnSpPr>
        <p:spPr>
          <a:xfrm flipH="1">
            <a:off x="9999596" y="5185900"/>
            <a:ext cx="2487873" cy="1"/>
          </a:xfrm>
          <a:prstGeom prst="line">
            <a:avLst/>
          </a:prstGeom>
          <a:ln w="19050">
            <a:solidFill>
              <a:srgbClr val="E1AD0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to 21"/>
          <p:cNvCxnSpPr>
            <a:cxnSpLocks/>
          </p:cNvCxnSpPr>
          <p:nvPr/>
        </p:nvCxnSpPr>
        <p:spPr>
          <a:xfrm flipV="1">
            <a:off x="9999596" y="1628800"/>
            <a:ext cx="0" cy="3557100"/>
          </a:xfrm>
          <a:prstGeom prst="line">
            <a:avLst/>
          </a:prstGeom>
          <a:ln w="19050">
            <a:solidFill>
              <a:srgbClr val="E1AD0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m 71"/>
          <p:cNvPicPr>
            <a:picLocks noChangeAspect="1"/>
          </p:cNvPicPr>
          <p:nvPr/>
        </p:nvPicPr>
        <p:blipFill rotWithShape="1">
          <a:blip r:embed="rId3" cstate="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49269" t="-1" r="-255" b="-10522"/>
          <a:stretch>
            <a:fillRect/>
          </a:stretch>
        </p:blipFill>
        <p:spPr>
          <a:xfrm>
            <a:off x="0" y="2057465"/>
            <a:ext cx="1610685" cy="3477874"/>
          </a:xfrm>
          <a:prstGeom prst="rect">
            <a:avLst/>
          </a:prstGeom>
        </p:spPr>
      </p:pic>
      <p:sp>
        <p:nvSpPr>
          <p:cNvPr id="3" name="CaixaDeTexto 1"/>
          <p:cNvSpPr txBox="1"/>
          <p:nvPr/>
        </p:nvSpPr>
        <p:spPr>
          <a:xfrm>
            <a:off x="2080915" y="3195744"/>
            <a:ext cx="33776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 que vimos anteriormente...  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7C9B0F28-9885-EF69-7326-4CC98FC37486}"/>
              </a:ext>
            </a:extLst>
          </p:cNvPr>
          <p:cNvSpPr txBox="1"/>
          <p:nvPr/>
        </p:nvSpPr>
        <p:spPr>
          <a:xfrm>
            <a:off x="5591944" y="1633384"/>
            <a:ext cx="4190358" cy="35840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lnSpc>
                <a:spcPct val="150000"/>
              </a:lnSpc>
            </a:pPr>
            <a:r>
              <a:rPr lang="pt-BR" sz="2200" dirty="0">
                <a:solidFill>
                  <a:schemeClr val="lt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Telefonia móvel</a:t>
            </a:r>
            <a:endParaRPr lang="pt-BR" sz="2200" dirty="0">
              <a:solidFill>
                <a:schemeClr val="lt1"/>
              </a:solidFill>
              <a:latin typeface="Segoe UI" panose="020B0502040204020203" pitchFamily="34" charset="0"/>
              <a:cs typeface="Segoe UI" panose="020B0502040204020203" pitchFamily="34" charset="0"/>
              <a:sym typeface="Quattrocento Sans"/>
            </a:endParaRPr>
          </a:p>
          <a:p>
            <a:pPr lvl="0" algn="r">
              <a:lnSpc>
                <a:spcPct val="150000"/>
              </a:lnSpc>
            </a:pPr>
            <a:r>
              <a:rPr lang="pt-BR" sz="2200" dirty="0">
                <a:solidFill>
                  <a:schemeClr val="lt1"/>
                </a:solidFill>
                <a:latin typeface="Segoe UI" panose="020B0502040204020203" pitchFamily="34" charset="0"/>
                <a:cs typeface="Segoe UI" panose="020B0502040204020203" pitchFamily="34" charset="0"/>
                <a:sym typeface="Quattrocento Sans"/>
              </a:rPr>
              <a:t>Planos</a:t>
            </a:r>
          </a:p>
          <a:p>
            <a:pPr lvl="0" algn="r">
              <a:lnSpc>
                <a:spcPct val="150000"/>
              </a:lnSpc>
            </a:pPr>
            <a:r>
              <a:rPr lang="pt-BR" sz="2200" dirty="0" err="1">
                <a:solidFill>
                  <a:schemeClr val="lt1"/>
                </a:solidFill>
                <a:latin typeface="Segoe UI" panose="020B0502040204020203" pitchFamily="34" charset="0"/>
                <a:cs typeface="Segoe UI" panose="020B0502040204020203" pitchFamily="34" charset="0"/>
                <a:sym typeface="Quattrocento Sans"/>
              </a:rPr>
              <a:t>Multi</a:t>
            </a:r>
            <a:endParaRPr lang="pt-BR" sz="2200" dirty="0">
              <a:solidFill>
                <a:schemeClr val="lt1"/>
              </a:solidFill>
              <a:latin typeface="Segoe UI" panose="020B0502040204020203" pitchFamily="34" charset="0"/>
              <a:cs typeface="Segoe UI" panose="020B0502040204020203" pitchFamily="34" charset="0"/>
              <a:sym typeface="Quattrocento Sans"/>
            </a:endParaRPr>
          </a:p>
          <a:p>
            <a:pPr lvl="0" algn="r">
              <a:lnSpc>
                <a:spcPct val="150000"/>
              </a:lnSpc>
            </a:pPr>
            <a:r>
              <a:rPr lang="pt-BR" sz="2200" dirty="0">
                <a:solidFill>
                  <a:schemeClr val="lt1"/>
                </a:solidFill>
                <a:latin typeface="Segoe UI" panose="020B0502040204020203" pitchFamily="34" charset="0"/>
                <a:cs typeface="Segoe UI" panose="020B0502040204020203" pitchFamily="34" charset="0"/>
                <a:sym typeface="Quattrocento Sans"/>
              </a:rPr>
              <a:t>Portabilidade</a:t>
            </a:r>
          </a:p>
          <a:p>
            <a:pPr lvl="0" algn="r">
              <a:lnSpc>
                <a:spcPct val="150000"/>
              </a:lnSpc>
            </a:pPr>
            <a:r>
              <a:rPr lang="pt-BR" sz="2200" dirty="0">
                <a:solidFill>
                  <a:schemeClr val="lt1"/>
                </a:solidFill>
                <a:latin typeface="Segoe UI" panose="020B0502040204020203" pitchFamily="34" charset="0"/>
                <a:cs typeface="Segoe UI" panose="020B0502040204020203" pitchFamily="34" charset="0"/>
                <a:sym typeface="Quattrocento Sans"/>
              </a:rPr>
              <a:t>Claro tv+</a:t>
            </a:r>
          </a:p>
          <a:p>
            <a:pPr lvl="0" algn="r">
              <a:lnSpc>
                <a:spcPct val="150000"/>
              </a:lnSpc>
            </a:pPr>
            <a:r>
              <a:rPr lang="pt-BR" sz="2200" dirty="0">
                <a:solidFill>
                  <a:schemeClr val="lt1"/>
                </a:solidFill>
                <a:latin typeface="Segoe UI" panose="020B0502040204020203" pitchFamily="34" charset="0"/>
                <a:cs typeface="Segoe UI" panose="020B0502040204020203" pitchFamily="34" charset="0"/>
                <a:sym typeface="Quattrocento Sans"/>
              </a:rPr>
              <a:t>App Minha Claro e Claro clube</a:t>
            </a:r>
          </a:p>
          <a:p>
            <a:pPr lvl="0" algn="r">
              <a:lnSpc>
                <a:spcPct val="150000"/>
              </a:lnSpc>
            </a:pPr>
            <a:r>
              <a:rPr lang="pt-BR" sz="2200" dirty="0">
                <a:solidFill>
                  <a:schemeClr val="lt1"/>
                </a:solidFill>
                <a:latin typeface="Segoe UI" panose="020B0502040204020203" pitchFamily="34" charset="0"/>
                <a:cs typeface="Segoe UI" panose="020B0502040204020203" pitchFamily="34" charset="0"/>
                <a:sym typeface="Quattrocento Sans"/>
              </a:rPr>
              <a:t>Aprenda Mais</a:t>
            </a:r>
            <a:endParaRPr lang="pt-BR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500"/>
                            </p:stCondLst>
                            <p:childTnLst>
                              <p:par>
                                <p:cTn id="6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3" grpId="0"/>
      <p:bldP spid="5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Retângulo 6"/>
          <p:cNvSpPr/>
          <p:nvPr/>
        </p:nvSpPr>
        <p:spPr>
          <a:xfrm>
            <a:off x="634974" y="4229755"/>
            <a:ext cx="9133434" cy="1795775"/>
          </a:xfrm>
          <a:prstGeom prst="roundRect">
            <a:avLst/>
          </a:prstGeom>
          <a:noFill/>
          <a:ln w="19050">
            <a:solidFill>
              <a:srgbClr val="A27E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3" name="Retângulo 6"/>
          <p:cNvSpPr/>
          <p:nvPr/>
        </p:nvSpPr>
        <p:spPr>
          <a:xfrm>
            <a:off x="7661876" y="1933846"/>
            <a:ext cx="4104067" cy="1927366"/>
          </a:xfrm>
          <a:prstGeom prst="roundRect">
            <a:avLst/>
          </a:prstGeom>
          <a:noFill/>
          <a:ln w="19050">
            <a:solidFill>
              <a:srgbClr val="A27E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1" name="Retângulo 6"/>
          <p:cNvSpPr/>
          <p:nvPr/>
        </p:nvSpPr>
        <p:spPr>
          <a:xfrm>
            <a:off x="3637423" y="1878466"/>
            <a:ext cx="3799704" cy="1981640"/>
          </a:xfrm>
          <a:prstGeom prst="roundRect">
            <a:avLst/>
          </a:prstGeom>
          <a:noFill/>
          <a:ln w="19050">
            <a:solidFill>
              <a:srgbClr val="A27E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7" name="Retângulo 6"/>
          <p:cNvSpPr/>
          <p:nvPr/>
        </p:nvSpPr>
        <p:spPr>
          <a:xfrm>
            <a:off x="641357" y="1992656"/>
            <a:ext cx="2632795" cy="1851742"/>
          </a:xfrm>
          <a:prstGeom prst="roundRect">
            <a:avLst/>
          </a:prstGeom>
          <a:noFill/>
          <a:ln w="19050">
            <a:solidFill>
              <a:srgbClr val="A27E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Imagem 4"/>
          <p:cNvPicPr>
            <a:picLocks noChangeAspect="1"/>
          </p:cNvPicPr>
          <p:nvPr/>
        </p:nvPicPr>
        <p:blipFill rotWithShape="1">
          <a:blip r:embed="rId3" cstate="print"/>
          <a:srcRect l="53177" t="3241" r="-1335" b="-3241"/>
          <a:stretch>
            <a:fillRect/>
          </a:stretch>
        </p:blipFill>
        <p:spPr>
          <a:xfrm>
            <a:off x="47625" y="886284"/>
            <a:ext cx="553425" cy="1144747"/>
          </a:xfrm>
          <a:prstGeom prst="rect">
            <a:avLst/>
          </a:prstGeom>
        </p:spPr>
      </p:pic>
      <p:grpSp>
        <p:nvGrpSpPr>
          <p:cNvPr id="44" name="Agrupar 43"/>
          <p:cNvGrpSpPr/>
          <p:nvPr/>
        </p:nvGrpSpPr>
        <p:grpSpPr>
          <a:xfrm>
            <a:off x="4943872" y="2335049"/>
            <a:ext cx="2611181" cy="1390990"/>
            <a:chOff x="927416" y="3063532"/>
            <a:chExt cx="2611181" cy="1390990"/>
          </a:xfrm>
        </p:grpSpPr>
        <p:grpSp>
          <p:nvGrpSpPr>
            <p:cNvPr id="17" name="Gráfico 15" descr="Programador com preenchimento sólido"/>
            <p:cNvGrpSpPr/>
            <p:nvPr/>
          </p:nvGrpSpPr>
          <p:grpSpPr>
            <a:xfrm>
              <a:off x="1912579" y="3063532"/>
              <a:ext cx="696087" cy="820186"/>
              <a:chOff x="2575465" y="2887869"/>
              <a:chExt cx="370343" cy="436369"/>
            </a:xfrm>
            <a:solidFill>
              <a:schemeClr val="bg1"/>
            </a:solidFill>
          </p:grpSpPr>
          <p:sp>
            <p:nvSpPr>
              <p:cNvPr id="18" name="Forma livre 17"/>
              <p:cNvSpPr/>
              <p:nvPr/>
            </p:nvSpPr>
            <p:spPr>
              <a:xfrm>
                <a:off x="2575465" y="2887869"/>
                <a:ext cx="370343" cy="402224"/>
              </a:xfrm>
              <a:custGeom>
                <a:avLst/>
                <a:gdLst>
                  <a:gd name="connsiteX0" fmla="*/ 299808 w 421430"/>
                  <a:gd name="connsiteY0" fmla="*/ 263863 h 457710"/>
                  <a:gd name="connsiteX1" fmla="*/ 371708 w 421430"/>
                  <a:gd name="connsiteY1" fmla="*/ 298004 h 457710"/>
                  <a:gd name="connsiteX2" fmla="*/ 385463 w 421430"/>
                  <a:gd name="connsiteY2" fmla="*/ 324043 h 457710"/>
                  <a:gd name="connsiteX3" fmla="*/ 396717 w 421430"/>
                  <a:gd name="connsiteY3" fmla="*/ 413733 h 457710"/>
                  <a:gd name="connsiteX4" fmla="*/ 391715 w 421430"/>
                  <a:gd name="connsiteY4" fmla="*/ 424149 h 457710"/>
                  <a:gd name="connsiteX5" fmla="*/ 391715 w 421430"/>
                  <a:gd name="connsiteY5" fmla="*/ 424149 h 457710"/>
                  <a:gd name="connsiteX6" fmla="*/ 357954 w 421430"/>
                  <a:gd name="connsiteY6" fmla="*/ 439194 h 457710"/>
                  <a:gd name="connsiteX7" fmla="*/ 357954 w 421430"/>
                  <a:gd name="connsiteY7" fmla="*/ 457711 h 457710"/>
                  <a:gd name="connsiteX8" fmla="*/ 374834 w 421430"/>
                  <a:gd name="connsiteY8" fmla="*/ 457711 h 457710"/>
                  <a:gd name="connsiteX9" fmla="*/ 405470 w 421430"/>
                  <a:gd name="connsiteY9" fmla="*/ 443244 h 457710"/>
                  <a:gd name="connsiteX10" fmla="*/ 405470 w 421430"/>
                  <a:gd name="connsiteY10" fmla="*/ 443244 h 457710"/>
                  <a:gd name="connsiteX11" fmla="*/ 421100 w 421430"/>
                  <a:gd name="connsiteY11" fmla="*/ 410840 h 457710"/>
                  <a:gd name="connsiteX12" fmla="*/ 411097 w 421430"/>
                  <a:gd name="connsiteY12" fmla="*/ 323464 h 457710"/>
                  <a:gd name="connsiteX13" fmla="*/ 387964 w 421430"/>
                  <a:gd name="connsiteY13" fmla="*/ 280644 h 457710"/>
                  <a:gd name="connsiteX14" fmla="*/ 308561 w 421430"/>
                  <a:gd name="connsiteY14" fmla="*/ 242453 h 457710"/>
                  <a:gd name="connsiteX15" fmla="*/ 277926 w 421430"/>
                  <a:gd name="connsiteY15" fmla="*/ 230881 h 457710"/>
                  <a:gd name="connsiteX16" fmla="*/ 274175 w 421430"/>
                  <a:gd name="connsiteY16" fmla="*/ 225673 h 457710"/>
                  <a:gd name="connsiteX17" fmla="*/ 274175 w 421430"/>
                  <a:gd name="connsiteY17" fmla="*/ 211785 h 457710"/>
                  <a:gd name="connsiteX18" fmla="*/ 311688 w 421430"/>
                  <a:gd name="connsiteY18" fmla="*/ 139454 h 457710"/>
                  <a:gd name="connsiteX19" fmla="*/ 311688 w 421430"/>
                  <a:gd name="connsiteY19" fmla="*/ 118623 h 457710"/>
                  <a:gd name="connsiteX20" fmla="*/ 324192 w 421430"/>
                  <a:gd name="connsiteY20" fmla="*/ 122095 h 457710"/>
                  <a:gd name="connsiteX21" fmla="*/ 313563 w 421430"/>
                  <a:gd name="connsiteY21" fmla="*/ 93162 h 457710"/>
                  <a:gd name="connsiteX22" fmla="*/ 310437 w 421430"/>
                  <a:gd name="connsiteY22" fmla="*/ 81011 h 457710"/>
                  <a:gd name="connsiteX23" fmla="*/ 254793 w 421430"/>
                  <a:gd name="connsiteY23" fmla="*/ 10416 h 457710"/>
                  <a:gd name="connsiteX24" fmla="*/ 246665 w 421430"/>
                  <a:gd name="connsiteY24" fmla="*/ 10994 h 457710"/>
                  <a:gd name="connsiteX25" fmla="*/ 241038 w 421430"/>
                  <a:gd name="connsiteY25" fmla="*/ 15045 h 457710"/>
                  <a:gd name="connsiteX26" fmla="*/ 234786 w 421430"/>
                  <a:gd name="connsiteY26" fmla="*/ 6944 h 457710"/>
                  <a:gd name="connsiteX27" fmla="*/ 227283 w 421430"/>
                  <a:gd name="connsiteY27" fmla="*/ 1736 h 457710"/>
                  <a:gd name="connsiteX28" fmla="*/ 210402 w 421430"/>
                  <a:gd name="connsiteY28" fmla="*/ 0 h 457710"/>
                  <a:gd name="connsiteX29" fmla="*/ 110993 w 421430"/>
                  <a:gd name="connsiteY29" fmla="*/ 82747 h 457710"/>
                  <a:gd name="connsiteX30" fmla="*/ 110993 w 421430"/>
                  <a:gd name="connsiteY30" fmla="*/ 86797 h 457710"/>
                  <a:gd name="connsiteX31" fmla="*/ 110993 w 421430"/>
                  <a:gd name="connsiteY31" fmla="*/ 86797 h 457710"/>
                  <a:gd name="connsiteX32" fmla="*/ 110993 w 421430"/>
                  <a:gd name="connsiteY32" fmla="*/ 96634 h 457710"/>
                  <a:gd name="connsiteX33" fmla="*/ 102865 w 421430"/>
                  <a:gd name="connsiteY33" fmla="*/ 133089 h 457710"/>
                  <a:gd name="connsiteX34" fmla="*/ 92236 w 421430"/>
                  <a:gd name="connsiteY34" fmla="*/ 156235 h 457710"/>
                  <a:gd name="connsiteX35" fmla="*/ 112243 w 421430"/>
                  <a:gd name="connsiteY35" fmla="*/ 151027 h 457710"/>
                  <a:gd name="connsiteX36" fmla="*/ 148506 w 421430"/>
                  <a:gd name="connsiteY36" fmla="*/ 210628 h 457710"/>
                  <a:gd name="connsiteX37" fmla="*/ 148506 w 421430"/>
                  <a:gd name="connsiteY37" fmla="*/ 225094 h 457710"/>
                  <a:gd name="connsiteX38" fmla="*/ 144755 w 421430"/>
                  <a:gd name="connsiteY38" fmla="*/ 230302 h 457710"/>
                  <a:gd name="connsiteX39" fmla="*/ 114119 w 421430"/>
                  <a:gd name="connsiteY39" fmla="*/ 241875 h 457710"/>
                  <a:gd name="connsiteX40" fmla="*/ 34717 w 421430"/>
                  <a:gd name="connsiteY40" fmla="*/ 280066 h 457710"/>
                  <a:gd name="connsiteX41" fmla="*/ 10958 w 421430"/>
                  <a:gd name="connsiteY41" fmla="*/ 322886 h 457710"/>
                  <a:gd name="connsiteX42" fmla="*/ 330 w 421430"/>
                  <a:gd name="connsiteY42" fmla="*/ 410840 h 457710"/>
                  <a:gd name="connsiteX43" fmla="*/ 15960 w 421430"/>
                  <a:gd name="connsiteY43" fmla="*/ 443244 h 457710"/>
                  <a:gd name="connsiteX44" fmla="*/ 46596 w 421430"/>
                  <a:gd name="connsiteY44" fmla="*/ 457711 h 457710"/>
                  <a:gd name="connsiteX45" fmla="*/ 64102 w 421430"/>
                  <a:gd name="connsiteY45" fmla="*/ 457711 h 457710"/>
                  <a:gd name="connsiteX46" fmla="*/ 64102 w 421430"/>
                  <a:gd name="connsiteY46" fmla="*/ 439772 h 457710"/>
                  <a:gd name="connsiteX47" fmla="*/ 30340 w 421430"/>
                  <a:gd name="connsiteY47" fmla="*/ 424728 h 457710"/>
                  <a:gd name="connsiteX48" fmla="*/ 25338 w 421430"/>
                  <a:gd name="connsiteY48" fmla="*/ 414312 h 457710"/>
                  <a:gd name="connsiteX49" fmla="*/ 35967 w 421430"/>
                  <a:gd name="connsiteY49" fmla="*/ 325200 h 457710"/>
                  <a:gd name="connsiteX50" fmla="*/ 35967 w 421430"/>
                  <a:gd name="connsiteY50" fmla="*/ 324043 h 457710"/>
                  <a:gd name="connsiteX51" fmla="*/ 50347 w 421430"/>
                  <a:gd name="connsiteY51" fmla="*/ 298004 h 457710"/>
                  <a:gd name="connsiteX52" fmla="*/ 122247 w 421430"/>
                  <a:gd name="connsiteY52" fmla="*/ 263863 h 457710"/>
                  <a:gd name="connsiteX53" fmla="*/ 132250 w 421430"/>
                  <a:gd name="connsiteY53" fmla="*/ 260970 h 457710"/>
                  <a:gd name="connsiteX54" fmla="*/ 211028 w 421430"/>
                  <a:gd name="connsiteY54" fmla="*/ 277751 h 457710"/>
                  <a:gd name="connsiteX55" fmla="*/ 290430 w 421430"/>
                  <a:gd name="connsiteY55" fmla="*/ 260970 h 457710"/>
                  <a:gd name="connsiteX56" fmla="*/ 299808 w 421430"/>
                  <a:gd name="connsiteY56" fmla="*/ 263863 h 457710"/>
                  <a:gd name="connsiteX57" fmla="*/ 136002 w 421430"/>
                  <a:gd name="connsiteY57" fmla="*/ 144083 h 457710"/>
                  <a:gd name="connsiteX58" fmla="*/ 267297 w 421430"/>
                  <a:gd name="connsiteY58" fmla="*/ 75224 h 457710"/>
                  <a:gd name="connsiteX59" fmla="*/ 286054 w 421430"/>
                  <a:gd name="connsiteY59" fmla="*/ 98370 h 457710"/>
                  <a:gd name="connsiteX60" fmla="*/ 286054 w 421430"/>
                  <a:gd name="connsiteY60" fmla="*/ 138876 h 457710"/>
                  <a:gd name="connsiteX61" fmla="*/ 211028 w 421430"/>
                  <a:gd name="connsiteY61" fmla="*/ 208313 h 457710"/>
                  <a:gd name="connsiteX62" fmla="*/ 136002 w 421430"/>
                  <a:gd name="connsiteY62" fmla="*/ 144083 h 457710"/>
                  <a:gd name="connsiteX63" fmla="*/ 161010 w 421430"/>
                  <a:gd name="connsiteY63" fmla="*/ 248240 h 457710"/>
                  <a:gd name="connsiteX64" fmla="*/ 173515 w 421430"/>
                  <a:gd name="connsiteY64" fmla="*/ 225094 h 457710"/>
                  <a:gd name="connsiteX65" fmla="*/ 173515 w 421430"/>
                  <a:gd name="connsiteY65" fmla="*/ 224515 h 457710"/>
                  <a:gd name="connsiteX66" fmla="*/ 248541 w 421430"/>
                  <a:gd name="connsiteY66" fmla="*/ 224515 h 457710"/>
                  <a:gd name="connsiteX67" fmla="*/ 248541 w 421430"/>
                  <a:gd name="connsiteY67" fmla="*/ 225094 h 457710"/>
                  <a:gd name="connsiteX68" fmla="*/ 260420 w 421430"/>
                  <a:gd name="connsiteY68" fmla="*/ 248240 h 457710"/>
                  <a:gd name="connsiteX69" fmla="*/ 210402 w 421430"/>
                  <a:gd name="connsiteY69" fmla="*/ 254605 h 457710"/>
                  <a:gd name="connsiteX70" fmla="*/ 161010 w 421430"/>
                  <a:gd name="connsiteY70" fmla="*/ 248240 h 4577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</a:cxnLst>
                <a:rect l="l" t="t" r="r" b="b"/>
                <a:pathLst>
                  <a:path w="421430" h="457710">
                    <a:moveTo>
                      <a:pt x="299808" y="263863"/>
                    </a:moveTo>
                    <a:cubicBezTo>
                      <a:pt x="326068" y="272543"/>
                      <a:pt x="351076" y="282380"/>
                      <a:pt x="371708" y="298004"/>
                    </a:cubicBezTo>
                    <a:cubicBezTo>
                      <a:pt x="380461" y="304369"/>
                      <a:pt x="385463" y="313627"/>
                      <a:pt x="385463" y="324043"/>
                    </a:cubicBezTo>
                    <a:lnTo>
                      <a:pt x="396717" y="413733"/>
                    </a:lnTo>
                    <a:cubicBezTo>
                      <a:pt x="397342" y="417784"/>
                      <a:pt x="395467" y="421834"/>
                      <a:pt x="391715" y="424149"/>
                    </a:cubicBezTo>
                    <a:lnTo>
                      <a:pt x="391715" y="424149"/>
                    </a:lnTo>
                    <a:cubicBezTo>
                      <a:pt x="381087" y="430514"/>
                      <a:pt x="369833" y="435722"/>
                      <a:pt x="357954" y="439194"/>
                    </a:cubicBezTo>
                    <a:lnTo>
                      <a:pt x="357954" y="457711"/>
                    </a:lnTo>
                    <a:lnTo>
                      <a:pt x="374834" y="457711"/>
                    </a:lnTo>
                    <a:cubicBezTo>
                      <a:pt x="385463" y="453660"/>
                      <a:pt x="396092" y="449031"/>
                      <a:pt x="405470" y="443244"/>
                    </a:cubicBezTo>
                    <a:lnTo>
                      <a:pt x="405470" y="443244"/>
                    </a:lnTo>
                    <a:cubicBezTo>
                      <a:pt x="416724" y="436301"/>
                      <a:pt x="422976" y="423570"/>
                      <a:pt x="421100" y="410840"/>
                    </a:cubicBezTo>
                    <a:lnTo>
                      <a:pt x="411097" y="323464"/>
                    </a:lnTo>
                    <a:cubicBezTo>
                      <a:pt x="410472" y="306683"/>
                      <a:pt x="402344" y="291060"/>
                      <a:pt x="387964" y="280644"/>
                    </a:cubicBezTo>
                    <a:cubicBezTo>
                      <a:pt x="364831" y="262706"/>
                      <a:pt x="337321" y="251712"/>
                      <a:pt x="308561" y="242453"/>
                    </a:cubicBezTo>
                    <a:lnTo>
                      <a:pt x="277926" y="230881"/>
                    </a:lnTo>
                    <a:cubicBezTo>
                      <a:pt x="275425" y="229723"/>
                      <a:pt x="274175" y="227987"/>
                      <a:pt x="274175" y="225673"/>
                    </a:cubicBezTo>
                    <a:lnTo>
                      <a:pt x="274175" y="211785"/>
                    </a:lnTo>
                    <a:cubicBezTo>
                      <a:pt x="297933" y="194426"/>
                      <a:pt x="311688" y="167808"/>
                      <a:pt x="311688" y="139454"/>
                    </a:cubicBezTo>
                    <a:lnTo>
                      <a:pt x="311688" y="118623"/>
                    </a:lnTo>
                    <a:cubicBezTo>
                      <a:pt x="315439" y="120937"/>
                      <a:pt x="319815" y="121516"/>
                      <a:pt x="324192" y="122095"/>
                    </a:cubicBezTo>
                    <a:lnTo>
                      <a:pt x="313563" y="93162"/>
                    </a:lnTo>
                    <a:cubicBezTo>
                      <a:pt x="312313" y="89112"/>
                      <a:pt x="311062" y="85061"/>
                      <a:pt x="310437" y="81011"/>
                    </a:cubicBezTo>
                    <a:cubicBezTo>
                      <a:pt x="305435" y="48028"/>
                      <a:pt x="284178" y="24882"/>
                      <a:pt x="254793" y="10416"/>
                    </a:cubicBezTo>
                    <a:cubicBezTo>
                      <a:pt x="252292" y="9258"/>
                      <a:pt x="249166" y="9258"/>
                      <a:pt x="246665" y="10994"/>
                    </a:cubicBezTo>
                    <a:lnTo>
                      <a:pt x="241038" y="15045"/>
                    </a:lnTo>
                    <a:lnTo>
                      <a:pt x="234786" y="6944"/>
                    </a:lnTo>
                    <a:cubicBezTo>
                      <a:pt x="232910" y="4629"/>
                      <a:pt x="230409" y="2315"/>
                      <a:pt x="227283" y="1736"/>
                    </a:cubicBezTo>
                    <a:cubicBezTo>
                      <a:pt x="221656" y="579"/>
                      <a:pt x="216029" y="0"/>
                      <a:pt x="210402" y="0"/>
                    </a:cubicBezTo>
                    <a:cubicBezTo>
                      <a:pt x="161010" y="0"/>
                      <a:pt x="119746" y="35876"/>
                      <a:pt x="110993" y="82747"/>
                    </a:cubicBezTo>
                    <a:lnTo>
                      <a:pt x="110993" y="86797"/>
                    </a:lnTo>
                    <a:lnTo>
                      <a:pt x="110993" y="86797"/>
                    </a:lnTo>
                    <a:lnTo>
                      <a:pt x="110993" y="96634"/>
                    </a:lnTo>
                    <a:cubicBezTo>
                      <a:pt x="110993" y="109364"/>
                      <a:pt x="108492" y="121516"/>
                      <a:pt x="102865" y="133089"/>
                    </a:cubicBezTo>
                    <a:lnTo>
                      <a:pt x="92236" y="156235"/>
                    </a:lnTo>
                    <a:cubicBezTo>
                      <a:pt x="92236" y="156235"/>
                      <a:pt x="99739" y="154499"/>
                      <a:pt x="112243" y="151027"/>
                    </a:cubicBezTo>
                    <a:cubicBezTo>
                      <a:pt x="115369" y="174752"/>
                      <a:pt x="128499" y="196162"/>
                      <a:pt x="148506" y="210628"/>
                    </a:cubicBezTo>
                    <a:lnTo>
                      <a:pt x="148506" y="225094"/>
                    </a:lnTo>
                    <a:cubicBezTo>
                      <a:pt x="148506" y="227409"/>
                      <a:pt x="147256" y="229723"/>
                      <a:pt x="144755" y="230302"/>
                    </a:cubicBezTo>
                    <a:lnTo>
                      <a:pt x="114119" y="241875"/>
                    </a:lnTo>
                    <a:cubicBezTo>
                      <a:pt x="85359" y="251133"/>
                      <a:pt x="57850" y="262128"/>
                      <a:pt x="34717" y="280066"/>
                    </a:cubicBezTo>
                    <a:cubicBezTo>
                      <a:pt x="20337" y="290481"/>
                      <a:pt x="11584" y="306105"/>
                      <a:pt x="10958" y="322886"/>
                    </a:cubicBezTo>
                    <a:lnTo>
                      <a:pt x="330" y="410840"/>
                    </a:lnTo>
                    <a:cubicBezTo>
                      <a:pt x="-1546" y="423570"/>
                      <a:pt x="4706" y="436301"/>
                      <a:pt x="15960" y="443244"/>
                    </a:cubicBezTo>
                    <a:cubicBezTo>
                      <a:pt x="25338" y="449031"/>
                      <a:pt x="35967" y="453660"/>
                      <a:pt x="46596" y="457711"/>
                    </a:cubicBezTo>
                    <a:lnTo>
                      <a:pt x="64102" y="457711"/>
                    </a:lnTo>
                    <a:lnTo>
                      <a:pt x="64102" y="439772"/>
                    </a:lnTo>
                    <a:cubicBezTo>
                      <a:pt x="52223" y="435722"/>
                      <a:pt x="40969" y="431093"/>
                      <a:pt x="30340" y="424728"/>
                    </a:cubicBezTo>
                    <a:cubicBezTo>
                      <a:pt x="26589" y="422413"/>
                      <a:pt x="24713" y="418362"/>
                      <a:pt x="25338" y="414312"/>
                    </a:cubicBezTo>
                    <a:lnTo>
                      <a:pt x="35967" y="325200"/>
                    </a:lnTo>
                    <a:lnTo>
                      <a:pt x="35967" y="324043"/>
                    </a:lnTo>
                    <a:cubicBezTo>
                      <a:pt x="35967" y="313627"/>
                      <a:pt x="41594" y="304369"/>
                      <a:pt x="50347" y="298004"/>
                    </a:cubicBezTo>
                    <a:cubicBezTo>
                      <a:pt x="70979" y="282380"/>
                      <a:pt x="95988" y="272543"/>
                      <a:pt x="122247" y="263863"/>
                    </a:cubicBezTo>
                    <a:lnTo>
                      <a:pt x="132250" y="260970"/>
                    </a:lnTo>
                    <a:cubicBezTo>
                      <a:pt x="150382" y="271386"/>
                      <a:pt x="179142" y="277751"/>
                      <a:pt x="211028" y="277751"/>
                    </a:cubicBezTo>
                    <a:cubicBezTo>
                      <a:pt x="242914" y="277751"/>
                      <a:pt x="271674" y="271386"/>
                      <a:pt x="290430" y="260970"/>
                    </a:cubicBezTo>
                    <a:lnTo>
                      <a:pt x="299808" y="263863"/>
                    </a:lnTo>
                    <a:close/>
                    <a:moveTo>
                      <a:pt x="136002" y="144083"/>
                    </a:moveTo>
                    <a:cubicBezTo>
                      <a:pt x="178516" y="130774"/>
                      <a:pt x="239788" y="107629"/>
                      <a:pt x="267297" y="75224"/>
                    </a:cubicBezTo>
                    <a:cubicBezTo>
                      <a:pt x="272924" y="83325"/>
                      <a:pt x="279176" y="90848"/>
                      <a:pt x="286054" y="98370"/>
                    </a:cubicBezTo>
                    <a:lnTo>
                      <a:pt x="286054" y="138876"/>
                    </a:lnTo>
                    <a:cubicBezTo>
                      <a:pt x="286054" y="177066"/>
                      <a:pt x="252292" y="208313"/>
                      <a:pt x="211028" y="208313"/>
                    </a:cubicBezTo>
                    <a:cubicBezTo>
                      <a:pt x="171639" y="208313"/>
                      <a:pt x="139128" y="180538"/>
                      <a:pt x="136002" y="144083"/>
                    </a:cubicBezTo>
                    <a:close/>
                    <a:moveTo>
                      <a:pt x="161010" y="248240"/>
                    </a:moveTo>
                    <a:cubicBezTo>
                      <a:pt x="168513" y="243032"/>
                      <a:pt x="173515" y="234352"/>
                      <a:pt x="173515" y="225094"/>
                    </a:cubicBezTo>
                    <a:lnTo>
                      <a:pt x="173515" y="224515"/>
                    </a:lnTo>
                    <a:cubicBezTo>
                      <a:pt x="197273" y="233774"/>
                      <a:pt x="224782" y="233774"/>
                      <a:pt x="248541" y="224515"/>
                    </a:cubicBezTo>
                    <a:lnTo>
                      <a:pt x="248541" y="225094"/>
                    </a:lnTo>
                    <a:cubicBezTo>
                      <a:pt x="248541" y="233774"/>
                      <a:pt x="252917" y="242453"/>
                      <a:pt x="260420" y="248240"/>
                    </a:cubicBezTo>
                    <a:cubicBezTo>
                      <a:pt x="244164" y="252869"/>
                      <a:pt x="227283" y="255184"/>
                      <a:pt x="210402" y="254605"/>
                    </a:cubicBezTo>
                    <a:cubicBezTo>
                      <a:pt x="194147" y="254605"/>
                      <a:pt x="177266" y="252290"/>
                      <a:pt x="161010" y="248240"/>
                    </a:cubicBezTo>
                    <a:close/>
                  </a:path>
                </a:pathLst>
              </a:custGeom>
              <a:grpFill/>
              <a:ln w="62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0" name="Forma livre 19"/>
              <p:cNvSpPr/>
              <p:nvPr/>
            </p:nvSpPr>
            <p:spPr>
              <a:xfrm>
                <a:off x="2603927" y="3165586"/>
                <a:ext cx="320315" cy="158652"/>
              </a:xfrm>
              <a:custGeom>
                <a:avLst/>
                <a:gdLst>
                  <a:gd name="connsiteX0" fmla="*/ 316985 w 364501"/>
                  <a:gd name="connsiteY0" fmla="*/ 14466 h 180538"/>
                  <a:gd name="connsiteX1" fmla="*/ 301354 w 364501"/>
                  <a:gd name="connsiteY1" fmla="*/ 0 h 180538"/>
                  <a:gd name="connsiteX2" fmla="*/ 301354 w 364501"/>
                  <a:gd name="connsiteY2" fmla="*/ 0 h 180538"/>
                  <a:gd name="connsiteX3" fmla="*/ 63147 w 364501"/>
                  <a:gd name="connsiteY3" fmla="*/ 0 h 180538"/>
                  <a:gd name="connsiteX4" fmla="*/ 47516 w 364501"/>
                  <a:gd name="connsiteY4" fmla="*/ 14466 h 180538"/>
                  <a:gd name="connsiteX5" fmla="*/ 47516 w 364501"/>
                  <a:gd name="connsiteY5" fmla="*/ 14466 h 180538"/>
                  <a:gd name="connsiteX6" fmla="*/ 47516 w 364501"/>
                  <a:gd name="connsiteY6" fmla="*/ 158550 h 180538"/>
                  <a:gd name="connsiteX7" fmla="*/ 0 w 364501"/>
                  <a:gd name="connsiteY7" fmla="*/ 158550 h 180538"/>
                  <a:gd name="connsiteX8" fmla="*/ 0 w 364501"/>
                  <a:gd name="connsiteY8" fmla="*/ 166072 h 180538"/>
                  <a:gd name="connsiteX9" fmla="*/ 15630 w 364501"/>
                  <a:gd name="connsiteY9" fmla="*/ 180538 h 180538"/>
                  <a:gd name="connsiteX10" fmla="*/ 348871 w 364501"/>
                  <a:gd name="connsiteY10" fmla="*/ 180538 h 180538"/>
                  <a:gd name="connsiteX11" fmla="*/ 364501 w 364501"/>
                  <a:gd name="connsiteY11" fmla="*/ 166072 h 180538"/>
                  <a:gd name="connsiteX12" fmla="*/ 364501 w 364501"/>
                  <a:gd name="connsiteY12" fmla="*/ 158550 h 180538"/>
                  <a:gd name="connsiteX13" fmla="*/ 316985 w 364501"/>
                  <a:gd name="connsiteY13" fmla="*/ 158550 h 180538"/>
                  <a:gd name="connsiteX14" fmla="*/ 316985 w 364501"/>
                  <a:gd name="connsiteY14" fmla="*/ 14466 h 180538"/>
                  <a:gd name="connsiteX15" fmla="*/ 149427 w 364501"/>
                  <a:gd name="connsiteY15" fmla="*/ 109943 h 180538"/>
                  <a:gd name="connsiteX16" fmla="*/ 140674 w 364501"/>
                  <a:gd name="connsiteY16" fmla="*/ 118044 h 180538"/>
                  <a:gd name="connsiteX17" fmla="*/ 105662 w 364501"/>
                  <a:gd name="connsiteY17" fmla="*/ 85640 h 180538"/>
                  <a:gd name="connsiteX18" fmla="*/ 140674 w 364501"/>
                  <a:gd name="connsiteY18" fmla="*/ 53236 h 180538"/>
                  <a:gd name="connsiteX19" fmla="*/ 149427 w 364501"/>
                  <a:gd name="connsiteY19" fmla="*/ 61337 h 180538"/>
                  <a:gd name="connsiteX20" fmla="*/ 123168 w 364501"/>
                  <a:gd name="connsiteY20" fmla="*/ 85640 h 180538"/>
                  <a:gd name="connsiteX21" fmla="*/ 149427 w 364501"/>
                  <a:gd name="connsiteY21" fmla="*/ 109943 h 180538"/>
                  <a:gd name="connsiteX22" fmla="*/ 173185 w 364501"/>
                  <a:gd name="connsiteY22" fmla="*/ 122095 h 180538"/>
                  <a:gd name="connsiteX23" fmla="*/ 161931 w 364501"/>
                  <a:gd name="connsiteY23" fmla="*/ 117466 h 180538"/>
                  <a:gd name="connsiteX24" fmla="*/ 191316 w 364501"/>
                  <a:gd name="connsiteY24" fmla="*/ 52078 h 180538"/>
                  <a:gd name="connsiteX25" fmla="*/ 202570 w 364501"/>
                  <a:gd name="connsiteY25" fmla="*/ 56707 h 180538"/>
                  <a:gd name="connsiteX26" fmla="*/ 173185 w 364501"/>
                  <a:gd name="connsiteY26" fmla="*/ 122095 h 180538"/>
                  <a:gd name="connsiteX27" fmla="*/ 223202 w 364501"/>
                  <a:gd name="connsiteY27" fmla="*/ 118623 h 180538"/>
                  <a:gd name="connsiteX28" fmla="*/ 214449 w 364501"/>
                  <a:gd name="connsiteY28" fmla="*/ 110522 h 180538"/>
                  <a:gd name="connsiteX29" fmla="*/ 240708 w 364501"/>
                  <a:gd name="connsiteY29" fmla="*/ 86219 h 180538"/>
                  <a:gd name="connsiteX30" fmla="*/ 214449 w 364501"/>
                  <a:gd name="connsiteY30" fmla="*/ 61915 h 180538"/>
                  <a:gd name="connsiteX31" fmla="*/ 223202 w 364501"/>
                  <a:gd name="connsiteY31" fmla="*/ 53814 h 180538"/>
                  <a:gd name="connsiteX32" fmla="*/ 258214 w 364501"/>
                  <a:gd name="connsiteY32" fmla="*/ 86219 h 180538"/>
                  <a:gd name="connsiteX33" fmla="*/ 223202 w 364501"/>
                  <a:gd name="connsiteY33" fmla="*/ 118623 h 180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364501" h="180538">
                    <a:moveTo>
                      <a:pt x="316985" y="14466"/>
                    </a:moveTo>
                    <a:cubicBezTo>
                      <a:pt x="316985" y="6365"/>
                      <a:pt x="310107" y="0"/>
                      <a:pt x="301354" y="0"/>
                    </a:cubicBezTo>
                    <a:lnTo>
                      <a:pt x="301354" y="0"/>
                    </a:lnTo>
                    <a:lnTo>
                      <a:pt x="63147" y="0"/>
                    </a:lnTo>
                    <a:cubicBezTo>
                      <a:pt x="54394" y="0"/>
                      <a:pt x="47516" y="6365"/>
                      <a:pt x="47516" y="14466"/>
                    </a:cubicBezTo>
                    <a:lnTo>
                      <a:pt x="47516" y="14466"/>
                    </a:lnTo>
                    <a:lnTo>
                      <a:pt x="47516" y="158550"/>
                    </a:lnTo>
                    <a:lnTo>
                      <a:pt x="0" y="158550"/>
                    </a:lnTo>
                    <a:lnTo>
                      <a:pt x="0" y="166072"/>
                    </a:lnTo>
                    <a:cubicBezTo>
                      <a:pt x="0" y="174173"/>
                      <a:pt x="6877" y="180538"/>
                      <a:pt x="15630" y="180538"/>
                    </a:cubicBezTo>
                    <a:lnTo>
                      <a:pt x="348871" y="180538"/>
                    </a:lnTo>
                    <a:cubicBezTo>
                      <a:pt x="357624" y="180538"/>
                      <a:pt x="364501" y="174173"/>
                      <a:pt x="364501" y="166072"/>
                    </a:cubicBezTo>
                    <a:lnTo>
                      <a:pt x="364501" y="158550"/>
                    </a:lnTo>
                    <a:lnTo>
                      <a:pt x="316985" y="158550"/>
                    </a:lnTo>
                    <a:lnTo>
                      <a:pt x="316985" y="14466"/>
                    </a:lnTo>
                    <a:close/>
                    <a:moveTo>
                      <a:pt x="149427" y="109943"/>
                    </a:moveTo>
                    <a:lnTo>
                      <a:pt x="140674" y="118044"/>
                    </a:lnTo>
                    <a:lnTo>
                      <a:pt x="105662" y="85640"/>
                    </a:lnTo>
                    <a:lnTo>
                      <a:pt x="140674" y="53236"/>
                    </a:lnTo>
                    <a:lnTo>
                      <a:pt x="149427" y="61337"/>
                    </a:lnTo>
                    <a:lnTo>
                      <a:pt x="123168" y="85640"/>
                    </a:lnTo>
                    <a:lnTo>
                      <a:pt x="149427" y="109943"/>
                    </a:lnTo>
                    <a:close/>
                    <a:moveTo>
                      <a:pt x="173185" y="122095"/>
                    </a:moveTo>
                    <a:lnTo>
                      <a:pt x="161931" y="117466"/>
                    </a:lnTo>
                    <a:lnTo>
                      <a:pt x="191316" y="52078"/>
                    </a:lnTo>
                    <a:lnTo>
                      <a:pt x="202570" y="56707"/>
                    </a:lnTo>
                    <a:lnTo>
                      <a:pt x="173185" y="122095"/>
                    </a:lnTo>
                    <a:close/>
                    <a:moveTo>
                      <a:pt x="223202" y="118623"/>
                    </a:moveTo>
                    <a:lnTo>
                      <a:pt x="214449" y="110522"/>
                    </a:lnTo>
                    <a:lnTo>
                      <a:pt x="240708" y="86219"/>
                    </a:lnTo>
                    <a:lnTo>
                      <a:pt x="214449" y="61915"/>
                    </a:lnTo>
                    <a:lnTo>
                      <a:pt x="223202" y="53814"/>
                    </a:lnTo>
                    <a:lnTo>
                      <a:pt x="258214" y="86219"/>
                    </a:lnTo>
                    <a:lnTo>
                      <a:pt x="223202" y="118623"/>
                    </a:lnTo>
                    <a:close/>
                  </a:path>
                </a:pathLst>
              </a:custGeom>
              <a:grpFill/>
              <a:ln w="62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  <p:sp>
          <p:nvSpPr>
            <p:cNvPr id="36" name="Retângulo 35"/>
            <p:cNvSpPr/>
            <p:nvPr/>
          </p:nvSpPr>
          <p:spPr>
            <a:xfrm>
              <a:off x="927416" y="3952590"/>
              <a:ext cx="2611181" cy="5019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45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pt-BR" sz="133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" panose="020B0502040204020203" pitchFamily="34" charset="0"/>
                  <a:ea typeface="Tahoma" panose="020B0604030504040204" pitchFamily="34" charset="0"/>
                  <a:cs typeface="Segoe UI" panose="020B0502040204020203" pitchFamily="34" charset="0"/>
                </a:rPr>
                <a:t>ATIVAÇÃO SIMPLIFICADA</a:t>
              </a:r>
              <a:br>
                <a:rPr kumimoji="0" lang="pt-BR" sz="133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" panose="020B0502040204020203" pitchFamily="34" charset="0"/>
                  <a:ea typeface="Tahoma" panose="020B0604030504040204" pitchFamily="34" charset="0"/>
                  <a:cs typeface="Segoe UI" panose="020B0502040204020203" pitchFamily="34" charset="0"/>
                </a:rPr>
              </a:br>
              <a:r>
                <a:rPr kumimoji="0" lang="pt-BR" sz="133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" panose="020B0502040204020203" pitchFamily="34" charset="0"/>
                  <a:ea typeface="Tahoma" panose="020B0604030504040204" pitchFamily="34" charset="0"/>
                  <a:cs typeface="Segoe UI" panose="020B0502040204020203" pitchFamily="34" charset="0"/>
                </a:rPr>
                <a:t>EXECUTIVO</a:t>
              </a:r>
            </a:p>
          </p:txBody>
        </p:sp>
      </p:grpSp>
      <p:grpSp>
        <p:nvGrpSpPr>
          <p:cNvPr id="123" name="Agrupar 122"/>
          <p:cNvGrpSpPr/>
          <p:nvPr/>
        </p:nvGrpSpPr>
        <p:grpSpPr>
          <a:xfrm>
            <a:off x="2500976" y="4752165"/>
            <a:ext cx="1628775" cy="1077586"/>
            <a:chOff x="2500976" y="5192463"/>
            <a:chExt cx="1628775" cy="1077586"/>
          </a:xfrm>
        </p:grpSpPr>
        <p:grpSp>
          <p:nvGrpSpPr>
            <p:cNvPr id="118" name="Agrupar 117"/>
            <p:cNvGrpSpPr/>
            <p:nvPr/>
          </p:nvGrpSpPr>
          <p:grpSpPr>
            <a:xfrm>
              <a:off x="2851902" y="5192463"/>
              <a:ext cx="974591" cy="549043"/>
              <a:chOff x="2970244" y="5325620"/>
              <a:chExt cx="690238" cy="388851"/>
            </a:xfrm>
          </p:grpSpPr>
          <p:sp>
            <p:nvSpPr>
              <p:cNvPr id="108" name="Forma livre 107"/>
              <p:cNvSpPr/>
              <p:nvPr/>
            </p:nvSpPr>
            <p:spPr>
              <a:xfrm>
                <a:off x="3060275" y="5325620"/>
                <a:ext cx="510176" cy="319413"/>
              </a:xfrm>
              <a:custGeom>
                <a:avLst/>
                <a:gdLst>
                  <a:gd name="connsiteX0" fmla="*/ 465161 w 510176"/>
                  <a:gd name="connsiteY0" fmla="*/ 277751 h 319413"/>
                  <a:gd name="connsiteX1" fmla="*/ 45016 w 510176"/>
                  <a:gd name="connsiteY1" fmla="*/ 277751 h 319413"/>
                  <a:gd name="connsiteX2" fmla="*/ 45016 w 510176"/>
                  <a:gd name="connsiteY2" fmla="*/ 41663 h 319413"/>
                  <a:gd name="connsiteX3" fmla="*/ 465161 w 510176"/>
                  <a:gd name="connsiteY3" fmla="*/ 41663 h 319413"/>
                  <a:gd name="connsiteX4" fmla="*/ 465161 w 510176"/>
                  <a:gd name="connsiteY4" fmla="*/ 277751 h 319413"/>
                  <a:gd name="connsiteX5" fmla="*/ 510176 w 510176"/>
                  <a:gd name="connsiteY5" fmla="*/ 27775 h 319413"/>
                  <a:gd name="connsiteX6" fmla="*/ 480166 w 510176"/>
                  <a:gd name="connsiteY6" fmla="*/ 0 h 319413"/>
                  <a:gd name="connsiteX7" fmla="*/ 30010 w 510176"/>
                  <a:gd name="connsiteY7" fmla="*/ 0 h 319413"/>
                  <a:gd name="connsiteX8" fmla="*/ 0 w 510176"/>
                  <a:gd name="connsiteY8" fmla="*/ 27775 h 319413"/>
                  <a:gd name="connsiteX9" fmla="*/ 0 w 510176"/>
                  <a:gd name="connsiteY9" fmla="*/ 319413 h 319413"/>
                  <a:gd name="connsiteX10" fmla="*/ 510176 w 510176"/>
                  <a:gd name="connsiteY10" fmla="*/ 319413 h 319413"/>
                  <a:gd name="connsiteX11" fmla="*/ 510176 w 510176"/>
                  <a:gd name="connsiteY11" fmla="*/ 27775 h 3194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10176" h="319413">
                    <a:moveTo>
                      <a:pt x="465161" y="277751"/>
                    </a:moveTo>
                    <a:lnTo>
                      <a:pt x="45016" y="277751"/>
                    </a:lnTo>
                    <a:lnTo>
                      <a:pt x="45016" y="41663"/>
                    </a:lnTo>
                    <a:lnTo>
                      <a:pt x="465161" y="41663"/>
                    </a:lnTo>
                    <a:lnTo>
                      <a:pt x="465161" y="277751"/>
                    </a:lnTo>
                    <a:close/>
                    <a:moveTo>
                      <a:pt x="510176" y="27775"/>
                    </a:moveTo>
                    <a:cubicBezTo>
                      <a:pt x="510176" y="12499"/>
                      <a:pt x="496672" y="0"/>
                      <a:pt x="480166" y="0"/>
                    </a:cubicBezTo>
                    <a:lnTo>
                      <a:pt x="30010" y="0"/>
                    </a:lnTo>
                    <a:cubicBezTo>
                      <a:pt x="13505" y="0"/>
                      <a:pt x="0" y="12499"/>
                      <a:pt x="0" y="27775"/>
                    </a:cubicBezTo>
                    <a:lnTo>
                      <a:pt x="0" y="319413"/>
                    </a:lnTo>
                    <a:lnTo>
                      <a:pt x="510176" y="319413"/>
                    </a:lnTo>
                    <a:lnTo>
                      <a:pt x="510176" y="27775"/>
                    </a:lnTo>
                    <a:close/>
                  </a:path>
                </a:pathLst>
              </a:custGeom>
              <a:solidFill>
                <a:schemeClr val="bg1"/>
              </a:solidFill>
              <a:ln w="74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09" name="Forma livre 108"/>
              <p:cNvSpPr/>
              <p:nvPr/>
            </p:nvSpPr>
            <p:spPr>
              <a:xfrm>
                <a:off x="2970244" y="5672809"/>
                <a:ext cx="690238" cy="41662"/>
              </a:xfrm>
              <a:custGeom>
                <a:avLst/>
                <a:gdLst>
                  <a:gd name="connsiteX0" fmla="*/ 390135 w 690238"/>
                  <a:gd name="connsiteY0" fmla="*/ 0 h 41662"/>
                  <a:gd name="connsiteX1" fmla="*/ 390135 w 690238"/>
                  <a:gd name="connsiteY1" fmla="*/ 6944 h 41662"/>
                  <a:gd name="connsiteX2" fmla="*/ 382632 w 690238"/>
                  <a:gd name="connsiteY2" fmla="*/ 13888 h 41662"/>
                  <a:gd name="connsiteX3" fmla="*/ 307606 w 690238"/>
                  <a:gd name="connsiteY3" fmla="*/ 13888 h 41662"/>
                  <a:gd name="connsiteX4" fmla="*/ 300104 w 690238"/>
                  <a:gd name="connsiteY4" fmla="*/ 6944 h 41662"/>
                  <a:gd name="connsiteX5" fmla="*/ 300104 w 690238"/>
                  <a:gd name="connsiteY5" fmla="*/ 0 h 41662"/>
                  <a:gd name="connsiteX6" fmla="*/ 0 w 690238"/>
                  <a:gd name="connsiteY6" fmla="*/ 0 h 41662"/>
                  <a:gd name="connsiteX7" fmla="*/ 0 w 690238"/>
                  <a:gd name="connsiteY7" fmla="*/ 13888 h 41662"/>
                  <a:gd name="connsiteX8" fmla="*/ 30010 w 690238"/>
                  <a:gd name="connsiteY8" fmla="*/ 41663 h 41662"/>
                  <a:gd name="connsiteX9" fmla="*/ 660228 w 690238"/>
                  <a:gd name="connsiteY9" fmla="*/ 41663 h 41662"/>
                  <a:gd name="connsiteX10" fmla="*/ 690239 w 690238"/>
                  <a:gd name="connsiteY10" fmla="*/ 13888 h 41662"/>
                  <a:gd name="connsiteX11" fmla="*/ 690239 w 690238"/>
                  <a:gd name="connsiteY11" fmla="*/ 0 h 41662"/>
                  <a:gd name="connsiteX12" fmla="*/ 390135 w 690238"/>
                  <a:gd name="connsiteY12" fmla="*/ 0 h 41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90238" h="41662">
                    <a:moveTo>
                      <a:pt x="390135" y="0"/>
                    </a:moveTo>
                    <a:lnTo>
                      <a:pt x="390135" y="6944"/>
                    </a:lnTo>
                    <a:cubicBezTo>
                      <a:pt x="390135" y="11110"/>
                      <a:pt x="387134" y="13888"/>
                      <a:pt x="382632" y="13888"/>
                    </a:cubicBezTo>
                    <a:lnTo>
                      <a:pt x="307606" y="13888"/>
                    </a:lnTo>
                    <a:cubicBezTo>
                      <a:pt x="303105" y="13888"/>
                      <a:pt x="300104" y="11110"/>
                      <a:pt x="300104" y="6944"/>
                    </a:cubicBezTo>
                    <a:lnTo>
                      <a:pt x="300104" y="0"/>
                    </a:lnTo>
                    <a:lnTo>
                      <a:pt x="0" y="0"/>
                    </a:lnTo>
                    <a:lnTo>
                      <a:pt x="0" y="13888"/>
                    </a:lnTo>
                    <a:cubicBezTo>
                      <a:pt x="0" y="29164"/>
                      <a:pt x="13505" y="41663"/>
                      <a:pt x="30010" y="41663"/>
                    </a:cubicBezTo>
                    <a:lnTo>
                      <a:pt x="660228" y="41663"/>
                    </a:lnTo>
                    <a:cubicBezTo>
                      <a:pt x="676734" y="41663"/>
                      <a:pt x="690239" y="29164"/>
                      <a:pt x="690239" y="13888"/>
                    </a:cubicBezTo>
                    <a:lnTo>
                      <a:pt x="690239" y="0"/>
                    </a:lnTo>
                    <a:lnTo>
                      <a:pt x="390135" y="0"/>
                    </a:lnTo>
                    <a:close/>
                  </a:path>
                </a:pathLst>
              </a:custGeom>
              <a:solidFill>
                <a:schemeClr val="bg1"/>
              </a:solidFill>
              <a:ln w="74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  <p:sp>
          <p:nvSpPr>
            <p:cNvPr id="71" name="object 4"/>
            <p:cNvSpPr txBox="1"/>
            <p:nvPr/>
          </p:nvSpPr>
          <p:spPr>
            <a:xfrm>
              <a:off x="2500976" y="5813514"/>
              <a:ext cx="1628775" cy="456535"/>
            </a:xfrm>
            <a:prstGeom prst="rect">
              <a:avLst/>
            </a:prstGeom>
          </p:spPr>
          <p:txBody>
            <a:bodyPr vert="horz" wrap="square" lIns="0" tIns="45720" rIns="0" bIns="0" rtlCol="0" anchor="t">
              <a:spAutoFit/>
            </a:bodyPr>
            <a:lstStyle/>
            <a:p>
              <a:pPr marL="12700" marR="5080" algn="ctr">
                <a:lnSpc>
                  <a:spcPts val="1430"/>
                </a:lnSpc>
                <a:spcBef>
                  <a:spcPts val="360"/>
                </a:spcBef>
              </a:pPr>
              <a:r>
                <a:rPr lang="pt-BR" sz="1400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NetSales</a:t>
              </a:r>
            </a:p>
            <a:p>
              <a:pPr marL="12700" marR="5080" algn="ctr">
                <a:lnSpc>
                  <a:spcPts val="1430"/>
                </a:lnSpc>
                <a:spcBef>
                  <a:spcPts val="360"/>
                </a:spcBef>
              </a:pPr>
              <a:r>
                <a:rPr lang="pt-BR" sz="1400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ASSISTENTE</a:t>
              </a:r>
            </a:p>
          </p:txBody>
        </p:sp>
      </p:grpSp>
      <p:grpSp>
        <p:nvGrpSpPr>
          <p:cNvPr id="124" name="Agrupar 123"/>
          <p:cNvGrpSpPr/>
          <p:nvPr/>
        </p:nvGrpSpPr>
        <p:grpSpPr>
          <a:xfrm>
            <a:off x="4367808" y="4581128"/>
            <a:ext cx="2319512" cy="1296144"/>
            <a:chOff x="6810801" y="4966831"/>
            <a:chExt cx="2319512" cy="1296144"/>
          </a:xfrm>
        </p:grpSpPr>
        <p:grpSp>
          <p:nvGrpSpPr>
            <p:cNvPr id="119" name="Agrupar 118"/>
            <p:cNvGrpSpPr/>
            <p:nvPr/>
          </p:nvGrpSpPr>
          <p:grpSpPr>
            <a:xfrm>
              <a:off x="7601325" y="4966831"/>
              <a:ext cx="718172" cy="738123"/>
              <a:chOff x="7627109" y="5180331"/>
              <a:chExt cx="566964" cy="582714"/>
            </a:xfrm>
          </p:grpSpPr>
          <p:sp>
            <p:nvSpPr>
              <p:cNvPr id="100" name="Forma livre 99"/>
              <p:cNvSpPr/>
              <p:nvPr/>
            </p:nvSpPr>
            <p:spPr>
              <a:xfrm>
                <a:off x="7886967" y="5621304"/>
                <a:ext cx="47247" cy="62996"/>
              </a:xfrm>
              <a:custGeom>
                <a:avLst/>
                <a:gdLst>
                  <a:gd name="connsiteX0" fmla="*/ 0 w 47247"/>
                  <a:gd name="connsiteY0" fmla="*/ 0 h 62996"/>
                  <a:gd name="connsiteX1" fmla="*/ 47247 w 47247"/>
                  <a:gd name="connsiteY1" fmla="*/ 0 h 62996"/>
                  <a:gd name="connsiteX2" fmla="*/ 47247 w 47247"/>
                  <a:gd name="connsiteY2" fmla="*/ 62996 h 62996"/>
                  <a:gd name="connsiteX3" fmla="*/ 0 w 47247"/>
                  <a:gd name="connsiteY3" fmla="*/ 62996 h 62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247" h="62996">
                    <a:moveTo>
                      <a:pt x="0" y="0"/>
                    </a:moveTo>
                    <a:lnTo>
                      <a:pt x="47247" y="0"/>
                    </a:lnTo>
                    <a:lnTo>
                      <a:pt x="47247" y="62996"/>
                    </a:lnTo>
                    <a:lnTo>
                      <a:pt x="0" y="62996"/>
                    </a:lnTo>
                    <a:close/>
                  </a:path>
                </a:pathLst>
              </a:custGeom>
              <a:solidFill>
                <a:schemeClr val="bg1"/>
              </a:solidFill>
              <a:ln w="7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01" name="Forma livre 100"/>
              <p:cNvSpPr/>
              <p:nvPr/>
            </p:nvSpPr>
            <p:spPr>
              <a:xfrm>
                <a:off x="7886967" y="5715798"/>
                <a:ext cx="47247" cy="47247"/>
              </a:xfrm>
              <a:custGeom>
                <a:avLst/>
                <a:gdLst>
                  <a:gd name="connsiteX0" fmla="*/ 0 w 47247"/>
                  <a:gd name="connsiteY0" fmla="*/ 0 h 47247"/>
                  <a:gd name="connsiteX1" fmla="*/ 47247 w 47247"/>
                  <a:gd name="connsiteY1" fmla="*/ 0 h 47247"/>
                  <a:gd name="connsiteX2" fmla="*/ 47247 w 47247"/>
                  <a:gd name="connsiteY2" fmla="*/ 47247 h 47247"/>
                  <a:gd name="connsiteX3" fmla="*/ 0 w 47247"/>
                  <a:gd name="connsiteY3" fmla="*/ 47247 h 47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247" h="47247">
                    <a:moveTo>
                      <a:pt x="0" y="0"/>
                    </a:moveTo>
                    <a:lnTo>
                      <a:pt x="47247" y="0"/>
                    </a:lnTo>
                    <a:lnTo>
                      <a:pt x="47247" y="47247"/>
                    </a:lnTo>
                    <a:lnTo>
                      <a:pt x="0" y="47247"/>
                    </a:lnTo>
                    <a:close/>
                  </a:path>
                </a:pathLst>
              </a:custGeom>
              <a:solidFill>
                <a:schemeClr val="bg1"/>
              </a:solidFill>
              <a:ln w="7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02" name="Forma livre 101"/>
              <p:cNvSpPr/>
              <p:nvPr/>
            </p:nvSpPr>
            <p:spPr>
              <a:xfrm>
                <a:off x="7965713" y="5715798"/>
                <a:ext cx="228360" cy="47247"/>
              </a:xfrm>
              <a:custGeom>
                <a:avLst/>
                <a:gdLst>
                  <a:gd name="connsiteX0" fmla="*/ 0 w 228360"/>
                  <a:gd name="connsiteY0" fmla="*/ 0 h 47247"/>
                  <a:gd name="connsiteX1" fmla="*/ 228361 w 228360"/>
                  <a:gd name="connsiteY1" fmla="*/ 0 h 47247"/>
                  <a:gd name="connsiteX2" fmla="*/ 228361 w 228360"/>
                  <a:gd name="connsiteY2" fmla="*/ 47247 h 47247"/>
                  <a:gd name="connsiteX3" fmla="*/ 0 w 228360"/>
                  <a:gd name="connsiteY3" fmla="*/ 47247 h 47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8360" h="47247">
                    <a:moveTo>
                      <a:pt x="0" y="0"/>
                    </a:moveTo>
                    <a:lnTo>
                      <a:pt x="228361" y="0"/>
                    </a:lnTo>
                    <a:lnTo>
                      <a:pt x="228361" y="47247"/>
                    </a:lnTo>
                    <a:lnTo>
                      <a:pt x="0" y="47247"/>
                    </a:lnTo>
                    <a:close/>
                  </a:path>
                </a:pathLst>
              </a:custGeom>
              <a:solidFill>
                <a:schemeClr val="bg1"/>
              </a:solidFill>
              <a:ln w="7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03" name="Forma livre 102"/>
              <p:cNvSpPr/>
              <p:nvPr/>
            </p:nvSpPr>
            <p:spPr>
              <a:xfrm>
                <a:off x="7627109" y="5715798"/>
                <a:ext cx="228360" cy="47247"/>
              </a:xfrm>
              <a:custGeom>
                <a:avLst/>
                <a:gdLst>
                  <a:gd name="connsiteX0" fmla="*/ 0 w 228360"/>
                  <a:gd name="connsiteY0" fmla="*/ 0 h 47247"/>
                  <a:gd name="connsiteX1" fmla="*/ 228361 w 228360"/>
                  <a:gd name="connsiteY1" fmla="*/ 0 h 47247"/>
                  <a:gd name="connsiteX2" fmla="*/ 228361 w 228360"/>
                  <a:gd name="connsiteY2" fmla="*/ 47247 h 47247"/>
                  <a:gd name="connsiteX3" fmla="*/ 0 w 228360"/>
                  <a:gd name="connsiteY3" fmla="*/ 47247 h 47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8360" h="47247">
                    <a:moveTo>
                      <a:pt x="0" y="0"/>
                    </a:moveTo>
                    <a:lnTo>
                      <a:pt x="228361" y="0"/>
                    </a:lnTo>
                    <a:lnTo>
                      <a:pt x="228361" y="47247"/>
                    </a:lnTo>
                    <a:lnTo>
                      <a:pt x="0" y="47247"/>
                    </a:lnTo>
                    <a:close/>
                  </a:path>
                </a:pathLst>
              </a:custGeom>
              <a:solidFill>
                <a:schemeClr val="bg1"/>
              </a:solidFill>
              <a:ln w="7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04" name="Forma livre 103"/>
              <p:cNvSpPr/>
              <p:nvPr/>
            </p:nvSpPr>
            <p:spPr>
              <a:xfrm>
                <a:off x="7658607" y="5495312"/>
                <a:ext cx="503968" cy="125992"/>
              </a:xfrm>
              <a:custGeom>
                <a:avLst/>
                <a:gdLst>
                  <a:gd name="connsiteX0" fmla="*/ 475778 w 503968"/>
                  <a:gd name="connsiteY0" fmla="*/ 0 h 125992"/>
                  <a:gd name="connsiteX1" fmla="*/ 28191 w 503968"/>
                  <a:gd name="connsiteY1" fmla="*/ 0 h 125992"/>
                  <a:gd name="connsiteX2" fmla="*/ 0 w 503968"/>
                  <a:gd name="connsiteY2" fmla="*/ 28191 h 125992"/>
                  <a:gd name="connsiteX3" fmla="*/ 0 w 503968"/>
                  <a:gd name="connsiteY3" fmla="*/ 97801 h 125992"/>
                  <a:gd name="connsiteX4" fmla="*/ 28191 w 503968"/>
                  <a:gd name="connsiteY4" fmla="*/ 125992 h 125992"/>
                  <a:gd name="connsiteX5" fmla="*/ 475778 w 503968"/>
                  <a:gd name="connsiteY5" fmla="*/ 125992 h 125992"/>
                  <a:gd name="connsiteX6" fmla="*/ 503969 w 503968"/>
                  <a:gd name="connsiteY6" fmla="*/ 97801 h 125992"/>
                  <a:gd name="connsiteX7" fmla="*/ 503969 w 503968"/>
                  <a:gd name="connsiteY7" fmla="*/ 28191 h 125992"/>
                  <a:gd name="connsiteX8" fmla="*/ 475778 w 503968"/>
                  <a:gd name="connsiteY8" fmla="*/ 0 h 125992"/>
                  <a:gd name="connsiteX9" fmla="*/ 78745 w 503968"/>
                  <a:gd name="connsiteY9" fmla="*/ 78745 h 125992"/>
                  <a:gd name="connsiteX10" fmla="*/ 62996 w 503968"/>
                  <a:gd name="connsiteY10" fmla="*/ 62996 h 125992"/>
                  <a:gd name="connsiteX11" fmla="*/ 78745 w 503968"/>
                  <a:gd name="connsiteY11" fmla="*/ 47247 h 125992"/>
                  <a:gd name="connsiteX12" fmla="*/ 94494 w 503968"/>
                  <a:gd name="connsiteY12" fmla="*/ 62996 h 125992"/>
                  <a:gd name="connsiteX13" fmla="*/ 78745 w 503968"/>
                  <a:gd name="connsiteY13" fmla="*/ 78745 h 125992"/>
                  <a:gd name="connsiteX14" fmla="*/ 157490 w 503968"/>
                  <a:gd name="connsiteY14" fmla="*/ 78745 h 125992"/>
                  <a:gd name="connsiteX15" fmla="*/ 141741 w 503968"/>
                  <a:gd name="connsiteY15" fmla="*/ 62996 h 125992"/>
                  <a:gd name="connsiteX16" fmla="*/ 157490 w 503968"/>
                  <a:gd name="connsiteY16" fmla="*/ 47247 h 125992"/>
                  <a:gd name="connsiteX17" fmla="*/ 173239 w 503968"/>
                  <a:gd name="connsiteY17" fmla="*/ 62996 h 125992"/>
                  <a:gd name="connsiteX18" fmla="*/ 157490 w 503968"/>
                  <a:gd name="connsiteY18" fmla="*/ 78745 h 125992"/>
                  <a:gd name="connsiteX19" fmla="*/ 236235 w 503968"/>
                  <a:gd name="connsiteY19" fmla="*/ 78745 h 125992"/>
                  <a:gd name="connsiteX20" fmla="*/ 220486 w 503968"/>
                  <a:gd name="connsiteY20" fmla="*/ 62996 h 125992"/>
                  <a:gd name="connsiteX21" fmla="*/ 236235 w 503968"/>
                  <a:gd name="connsiteY21" fmla="*/ 47247 h 125992"/>
                  <a:gd name="connsiteX22" fmla="*/ 251984 w 503968"/>
                  <a:gd name="connsiteY22" fmla="*/ 62996 h 125992"/>
                  <a:gd name="connsiteX23" fmla="*/ 236235 w 503968"/>
                  <a:gd name="connsiteY23" fmla="*/ 78745 h 125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503968" h="125992">
                    <a:moveTo>
                      <a:pt x="475778" y="0"/>
                    </a:moveTo>
                    <a:lnTo>
                      <a:pt x="28191" y="0"/>
                    </a:lnTo>
                    <a:cubicBezTo>
                      <a:pt x="12621" y="0"/>
                      <a:pt x="0" y="12621"/>
                      <a:pt x="0" y="28191"/>
                    </a:cubicBezTo>
                    <a:lnTo>
                      <a:pt x="0" y="97801"/>
                    </a:lnTo>
                    <a:cubicBezTo>
                      <a:pt x="0" y="113371"/>
                      <a:pt x="12621" y="125992"/>
                      <a:pt x="28191" y="125992"/>
                    </a:cubicBezTo>
                    <a:lnTo>
                      <a:pt x="475778" y="125992"/>
                    </a:lnTo>
                    <a:cubicBezTo>
                      <a:pt x="491347" y="125992"/>
                      <a:pt x="503969" y="113371"/>
                      <a:pt x="503969" y="97801"/>
                    </a:cubicBezTo>
                    <a:lnTo>
                      <a:pt x="503969" y="28191"/>
                    </a:lnTo>
                    <a:cubicBezTo>
                      <a:pt x="503969" y="12621"/>
                      <a:pt x="491347" y="0"/>
                      <a:pt x="475778" y="0"/>
                    </a:cubicBezTo>
                    <a:close/>
                    <a:moveTo>
                      <a:pt x="78745" y="78745"/>
                    </a:moveTo>
                    <a:cubicBezTo>
                      <a:pt x="70047" y="78745"/>
                      <a:pt x="62996" y="71694"/>
                      <a:pt x="62996" y="62996"/>
                    </a:cubicBezTo>
                    <a:cubicBezTo>
                      <a:pt x="62996" y="54298"/>
                      <a:pt x="70047" y="47247"/>
                      <a:pt x="78745" y="47247"/>
                    </a:cubicBezTo>
                    <a:cubicBezTo>
                      <a:pt x="87443" y="47247"/>
                      <a:pt x="94494" y="54298"/>
                      <a:pt x="94494" y="62996"/>
                    </a:cubicBezTo>
                    <a:cubicBezTo>
                      <a:pt x="94494" y="71694"/>
                      <a:pt x="87443" y="78745"/>
                      <a:pt x="78745" y="78745"/>
                    </a:cubicBezTo>
                    <a:close/>
                    <a:moveTo>
                      <a:pt x="157490" y="78745"/>
                    </a:moveTo>
                    <a:cubicBezTo>
                      <a:pt x="148792" y="78745"/>
                      <a:pt x="141741" y="71694"/>
                      <a:pt x="141741" y="62996"/>
                    </a:cubicBezTo>
                    <a:cubicBezTo>
                      <a:pt x="141741" y="54298"/>
                      <a:pt x="148792" y="47247"/>
                      <a:pt x="157490" y="47247"/>
                    </a:cubicBezTo>
                    <a:cubicBezTo>
                      <a:pt x="166188" y="47247"/>
                      <a:pt x="173239" y="54298"/>
                      <a:pt x="173239" y="62996"/>
                    </a:cubicBezTo>
                    <a:cubicBezTo>
                      <a:pt x="173239" y="71694"/>
                      <a:pt x="166188" y="78745"/>
                      <a:pt x="157490" y="78745"/>
                    </a:cubicBezTo>
                    <a:close/>
                    <a:moveTo>
                      <a:pt x="236235" y="78745"/>
                    </a:moveTo>
                    <a:cubicBezTo>
                      <a:pt x="227537" y="78745"/>
                      <a:pt x="220486" y="71694"/>
                      <a:pt x="220486" y="62996"/>
                    </a:cubicBezTo>
                    <a:cubicBezTo>
                      <a:pt x="220486" y="54298"/>
                      <a:pt x="227537" y="47247"/>
                      <a:pt x="236235" y="47247"/>
                    </a:cubicBezTo>
                    <a:cubicBezTo>
                      <a:pt x="244933" y="47247"/>
                      <a:pt x="251984" y="54298"/>
                      <a:pt x="251984" y="62996"/>
                    </a:cubicBezTo>
                    <a:cubicBezTo>
                      <a:pt x="251984" y="71694"/>
                      <a:pt x="244933" y="78745"/>
                      <a:pt x="236235" y="78745"/>
                    </a:cubicBezTo>
                    <a:close/>
                  </a:path>
                </a:pathLst>
              </a:custGeom>
              <a:solidFill>
                <a:schemeClr val="bg1"/>
              </a:solidFill>
              <a:ln w="7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05" name="Forma livre 104"/>
              <p:cNvSpPr/>
              <p:nvPr/>
            </p:nvSpPr>
            <p:spPr>
              <a:xfrm>
                <a:off x="7658607" y="5337821"/>
                <a:ext cx="503968" cy="125992"/>
              </a:xfrm>
              <a:custGeom>
                <a:avLst/>
                <a:gdLst>
                  <a:gd name="connsiteX0" fmla="*/ 475778 w 503968"/>
                  <a:gd name="connsiteY0" fmla="*/ 0 h 125992"/>
                  <a:gd name="connsiteX1" fmla="*/ 28191 w 503968"/>
                  <a:gd name="connsiteY1" fmla="*/ 0 h 125992"/>
                  <a:gd name="connsiteX2" fmla="*/ 0 w 503968"/>
                  <a:gd name="connsiteY2" fmla="*/ 28191 h 125992"/>
                  <a:gd name="connsiteX3" fmla="*/ 0 w 503968"/>
                  <a:gd name="connsiteY3" fmla="*/ 97801 h 125992"/>
                  <a:gd name="connsiteX4" fmla="*/ 28191 w 503968"/>
                  <a:gd name="connsiteY4" fmla="*/ 125992 h 125992"/>
                  <a:gd name="connsiteX5" fmla="*/ 475778 w 503968"/>
                  <a:gd name="connsiteY5" fmla="*/ 125992 h 125992"/>
                  <a:gd name="connsiteX6" fmla="*/ 503969 w 503968"/>
                  <a:gd name="connsiteY6" fmla="*/ 97801 h 125992"/>
                  <a:gd name="connsiteX7" fmla="*/ 503969 w 503968"/>
                  <a:gd name="connsiteY7" fmla="*/ 28191 h 125992"/>
                  <a:gd name="connsiteX8" fmla="*/ 475778 w 503968"/>
                  <a:gd name="connsiteY8" fmla="*/ 0 h 125992"/>
                  <a:gd name="connsiteX9" fmla="*/ 78745 w 503968"/>
                  <a:gd name="connsiteY9" fmla="*/ 78745 h 125992"/>
                  <a:gd name="connsiteX10" fmla="*/ 62996 w 503968"/>
                  <a:gd name="connsiteY10" fmla="*/ 62996 h 125992"/>
                  <a:gd name="connsiteX11" fmla="*/ 78745 w 503968"/>
                  <a:gd name="connsiteY11" fmla="*/ 47247 h 125992"/>
                  <a:gd name="connsiteX12" fmla="*/ 94494 w 503968"/>
                  <a:gd name="connsiteY12" fmla="*/ 62996 h 125992"/>
                  <a:gd name="connsiteX13" fmla="*/ 78745 w 503968"/>
                  <a:gd name="connsiteY13" fmla="*/ 78745 h 125992"/>
                  <a:gd name="connsiteX14" fmla="*/ 157490 w 503968"/>
                  <a:gd name="connsiteY14" fmla="*/ 78745 h 125992"/>
                  <a:gd name="connsiteX15" fmla="*/ 141741 w 503968"/>
                  <a:gd name="connsiteY15" fmla="*/ 62996 h 125992"/>
                  <a:gd name="connsiteX16" fmla="*/ 157490 w 503968"/>
                  <a:gd name="connsiteY16" fmla="*/ 47247 h 125992"/>
                  <a:gd name="connsiteX17" fmla="*/ 173239 w 503968"/>
                  <a:gd name="connsiteY17" fmla="*/ 62996 h 125992"/>
                  <a:gd name="connsiteX18" fmla="*/ 157490 w 503968"/>
                  <a:gd name="connsiteY18" fmla="*/ 78745 h 125992"/>
                  <a:gd name="connsiteX19" fmla="*/ 236235 w 503968"/>
                  <a:gd name="connsiteY19" fmla="*/ 78745 h 125992"/>
                  <a:gd name="connsiteX20" fmla="*/ 220486 w 503968"/>
                  <a:gd name="connsiteY20" fmla="*/ 62996 h 125992"/>
                  <a:gd name="connsiteX21" fmla="*/ 236235 w 503968"/>
                  <a:gd name="connsiteY21" fmla="*/ 47247 h 125992"/>
                  <a:gd name="connsiteX22" fmla="*/ 251984 w 503968"/>
                  <a:gd name="connsiteY22" fmla="*/ 62996 h 125992"/>
                  <a:gd name="connsiteX23" fmla="*/ 236235 w 503968"/>
                  <a:gd name="connsiteY23" fmla="*/ 78745 h 125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503968" h="125992">
                    <a:moveTo>
                      <a:pt x="475778" y="0"/>
                    </a:moveTo>
                    <a:lnTo>
                      <a:pt x="28191" y="0"/>
                    </a:lnTo>
                    <a:cubicBezTo>
                      <a:pt x="12621" y="0"/>
                      <a:pt x="0" y="12621"/>
                      <a:pt x="0" y="28191"/>
                    </a:cubicBezTo>
                    <a:lnTo>
                      <a:pt x="0" y="97801"/>
                    </a:lnTo>
                    <a:cubicBezTo>
                      <a:pt x="0" y="113371"/>
                      <a:pt x="12621" y="125992"/>
                      <a:pt x="28191" y="125992"/>
                    </a:cubicBezTo>
                    <a:lnTo>
                      <a:pt x="475778" y="125992"/>
                    </a:lnTo>
                    <a:cubicBezTo>
                      <a:pt x="491347" y="125992"/>
                      <a:pt x="503969" y="113371"/>
                      <a:pt x="503969" y="97801"/>
                    </a:cubicBezTo>
                    <a:lnTo>
                      <a:pt x="503969" y="28191"/>
                    </a:lnTo>
                    <a:cubicBezTo>
                      <a:pt x="503969" y="12621"/>
                      <a:pt x="491347" y="0"/>
                      <a:pt x="475778" y="0"/>
                    </a:cubicBezTo>
                    <a:close/>
                    <a:moveTo>
                      <a:pt x="78745" y="78745"/>
                    </a:moveTo>
                    <a:cubicBezTo>
                      <a:pt x="70047" y="78745"/>
                      <a:pt x="62996" y="71694"/>
                      <a:pt x="62996" y="62996"/>
                    </a:cubicBezTo>
                    <a:cubicBezTo>
                      <a:pt x="62996" y="54298"/>
                      <a:pt x="70047" y="47247"/>
                      <a:pt x="78745" y="47247"/>
                    </a:cubicBezTo>
                    <a:cubicBezTo>
                      <a:pt x="87443" y="47247"/>
                      <a:pt x="94494" y="54298"/>
                      <a:pt x="94494" y="62996"/>
                    </a:cubicBezTo>
                    <a:cubicBezTo>
                      <a:pt x="94494" y="71694"/>
                      <a:pt x="87443" y="78745"/>
                      <a:pt x="78745" y="78745"/>
                    </a:cubicBezTo>
                    <a:close/>
                    <a:moveTo>
                      <a:pt x="157490" y="78745"/>
                    </a:moveTo>
                    <a:cubicBezTo>
                      <a:pt x="148792" y="78745"/>
                      <a:pt x="141741" y="71694"/>
                      <a:pt x="141741" y="62996"/>
                    </a:cubicBezTo>
                    <a:cubicBezTo>
                      <a:pt x="141741" y="54298"/>
                      <a:pt x="148792" y="47247"/>
                      <a:pt x="157490" y="47247"/>
                    </a:cubicBezTo>
                    <a:cubicBezTo>
                      <a:pt x="166188" y="47247"/>
                      <a:pt x="173239" y="54298"/>
                      <a:pt x="173239" y="62996"/>
                    </a:cubicBezTo>
                    <a:cubicBezTo>
                      <a:pt x="173239" y="71694"/>
                      <a:pt x="166188" y="78745"/>
                      <a:pt x="157490" y="78745"/>
                    </a:cubicBezTo>
                    <a:close/>
                    <a:moveTo>
                      <a:pt x="236235" y="78745"/>
                    </a:moveTo>
                    <a:cubicBezTo>
                      <a:pt x="227537" y="78745"/>
                      <a:pt x="220486" y="71694"/>
                      <a:pt x="220486" y="62996"/>
                    </a:cubicBezTo>
                    <a:cubicBezTo>
                      <a:pt x="220486" y="54298"/>
                      <a:pt x="227537" y="47247"/>
                      <a:pt x="236235" y="47247"/>
                    </a:cubicBezTo>
                    <a:cubicBezTo>
                      <a:pt x="244933" y="47247"/>
                      <a:pt x="251984" y="54298"/>
                      <a:pt x="251984" y="62996"/>
                    </a:cubicBezTo>
                    <a:cubicBezTo>
                      <a:pt x="251984" y="71694"/>
                      <a:pt x="244933" y="78745"/>
                      <a:pt x="236235" y="78745"/>
                    </a:cubicBezTo>
                    <a:close/>
                  </a:path>
                </a:pathLst>
              </a:custGeom>
              <a:solidFill>
                <a:schemeClr val="bg1"/>
              </a:solidFill>
              <a:ln w="7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06" name="Forma livre 105"/>
              <p:cNvSpPr/>
              <p:nvPr/>
            </p:nvSpPr>
            <p:spPr>
              <a:xfrm>
                <a:off x="7658607" y="5180331"/>
                <a:ext cx="503968" cy="125992"/>
              </a:xfrm>
              <a:custGeom>
                <a:avLst/>
                <a:gdLst>
                  <a:gd name="connsiteX0" fmla="*/ 475778 w 503968"/>
                  <a:gd name="connsiteY0" fmla="*/ 0 h 125992"/>
                  <a:gd name="connsiteX1" fmla="*/ 28191 w 503968"/>
                  <a:gd name="connsiteY1" fmla="*/ 0 h 125992"/>
                  <a:gd name="connsiteX2" fmla="*/ 0 w 503968"/>
                  <a:gd name="connsiteY2" fmla="*/ 28191 h 125992"/>
                  <a:gd name="connsiteX3" fmla="*/ 0 w 503968"/>
                  <a:gd name="connsiteY3" fmla="*/ 97801 h 125992"/>
                  <a:gd name="connsiteX4" fmla="*/ 28191 w 503968"/>
                  <a:gd name="connsiteY4" fmla="*/ 125992 h 125992"/>
                  <a:gd name="connsiteX5" fmla="*/ 475778 w 503968"/>
                  <a:gd name="connsiteY5" fmla="*/ 125992 h 125992"/>
                  <a:gd name="connsiteX6" fmla="*/ 503969 w 503968"/>
                  <a:gd name="connsiteY6" fmla="*/ 97801 h 125992"/>
                  <a:gd name="connsiteX7" fmla="*/ 503969 w 503968"/>
                  <a:gd name="connsiteY7" fmla="*/ 28191 h 125992"/>
                  <a:gd name="connsiteX8" fmla="*/ 475778 w 503968"/>
                  <a:gd name="connsiteY8" fmla="*/ 0 h 125992"/>
                  <a:gd name="connsiteX9" fmla="*/ 78745 w 503968"/>
                  <a:gd name="connsiteY9" fmla="*/ 78745 h 125992"/>
                  <a:gd name="connsiteX10" fmla="*/ 62996 w 503968"/>
                  <a:gd name="connsiteY10" fmla="*/ 62996 h 125992"/>
                  <a:gd name="connsiteX11" fmla="*/ 78745 w 503968"/>
                  <a:gd name="connsiteY11" fmla="*/ 47247 h 125992"/>
                  <a:gd name="connsiteX12" fmla="*/ 94494 w 503968"/>
                  <a:gd name="connsiteY12" fmla="*/ 62996 h 125992"/>
                  <a:gd name="connsiteX13" fmla="*/ 78745 w 503968"/>
                  <a:gd name="connsiteY13" fmla="*/ 78745 h 125992"/>
                  <a:gd name="connsiteX14" fmla="*/ 157490 w 503968"/>
                  <a:gd name="connsiteY14" fmla="*/ 78745 h 125992"/>
                  <a:gd name="connsiteX15" fmla="*/ 141741 w 503968"/>
                  <a:gd name="connsiteY15" fmla="*/ 62996 h 125992"/>
                  <a:gd name="connsiteX16" fmla="*/ 157490 w 503968"/>
                  <a:gd name="connsiteY16" fmla="*/ 47247 h 125992"/>
                  <a:gd name="connsiteX17" fmla="*/ 173239 w 503968"/>
                  <a:gd name="connsiteY17" fmla="*/ 62996 h 125992"/>
                  <a:gd name="connsiteX18" fmla="*/ 157490 w 503968"/>
                  <a:gd name="connsiteY18" fmla="*/ 78745 h 125992"/>
                  <a:gd name="connsiteX19" fmla="*/ 236235 w 503968"/>
                  <a:gd name="connsiteY19" fmla="*/ 78745 h 125992"/>
                  <a:gd name="connsiteX20" fmla="*/ 220486 w 503968"/>
                  <a:gd name="connsiteY20" fmla="*/ 62996 h 125992"/>
                  <a:gd name="connsiteX21" fmla="*/ 236235 w 503968"/>
                  <a:gd name="connsiteY21" fmla="*/ 47247 h 125992"/>
                  <a:gd name="connsiteX22" fmla="*/ 251984 w 503968"/>
                  <a:gd name="connsiteY22" fmla="*/ 62996 h 125992"/>
                  <a:gd name="connsiteX23" fmla="*/ 236235 w 503968"/>
                  <a:gd name="connsiteY23" fmla="*/ 78745 h 125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503968" h="125992">
                    <a:moveTo>
                      <a:pt x="475778" y="0"/>
                    </a:moveTo>
                    <a:lnTo>
                      <a:pt x="28191" y="0"/>
                    </a:lnTo>
                    <a:cubicBezTo>
                      <a:pt x="12621" y="0"/>
                      <a:pt x="0" y="12621"/>
                      <a:pt x="0" y="28191"/>
                    </a:cubicBezTo>
                    <a:lnTo>
                      <a:pt x="0" y="97801"/>
                    </a:lnTo>
                    <a:cubicBezTo>
                      <a:pt x="0" y="113371"/>
                      <a:pt x="12621" y="125992"/>
                      <a:pt x="28191" y="125992"/>
                    </a:cubicBezTo>
                    <a:lnTo>
                      <a:pt x="475778" y="125992"/>
                    </a:lnTo>
                    <a:cubicBezTo>
                      <a:pt x="491347" y="125992"/>
                      <a:pt x="503969" y="113371"/>
                      <a:pt x="503969" y="97801"/>
                    </a:cubicBezTo>
                    <a:lnTo>
                      <a:pt x="503969" y="28191"/>
                    </a:lnTo>
                    <a:cubicBezTo>
                      <a:pt x="503969" y="12621"/>
                      <a:pt x="491347" y="0"/>
                      <a:pt x="475778" y="0"/>
                    </a:cubicBezTo>
                    <a:close/>
                    <a:moveTo>
                      <a:pt x="78745" y="78745"/>
                    </a:moveTo>
                    <a:cubicBezTo>
                      <a:pt x="70047" y="78745"/>
                      <a:pt x="62996" y="71694"/>
                      <a:pt x="62996" y="62996"/>
                    </a:cubicBezTo>
                    <a:cubicBezTo>
                      <a:pt x="62996" y="54298"/>
                      <a:pt x="70047" y="47247"/>
                      <a:pt x="78745" y="47247"/>
                    </a:cubicBezTo>
                    <a:cubicBezTo>
                      <a:pt x="87443" y="47247"/>
                      <a:pt x="94494" y="54298"/>
                      <a:pt x="94494" y="62996"/>
                    </a:cubicBezTo>
                    <a:cubicBezTo>
                      <a:pt x="94494" y="71694"/>
                      <a:pt x="87443" y="78745"/>
                      <a:pt x="78745" y="78745"/>
                    </a:cubicBezTo>
                    <a:close/>
                    <a:moveTo>
                      <a:pt x="157490" y="78745"/>
                    </a:moveTo>
                    <a:cubicBezTo>
                      <a:pt x="148792" y="78745"/>
                      <a:pt x="141741" y="71694"/>
                      <a:pt x="141741" y="62996"/>
                    </a:cubicBezTo>
                    <a:cubicBezTo>
                      <a:pt x="141741" y="54298"/>
                      <a:pt x="148792" y="47247"/>
                      <a:pt x="157490" y="47247"/>
                    </a:cubicBezTo>
                    <a:cubicBezTo>
                      <a:pt x="166188" y="47247"/>
                      <a:pt x="173239" y="54298"/>
                      <a:pt x="173239" y="62996"/>
                    </a:cubicBezTo>
                    <a:cubicBezTo>
                      <a:pt x="173239" y="71694"/>
                      <a:pt x="166188" y="78745"/>
                      <a:pt x="157490" y="78745"/>
                    </a:cubicBezTo>
                    <a:close/>
                    <a:moveTo>
                      <a:pt x="236235" y="78745"/>
                    </a:moveTo>
                    <a:cubicBezTo>
                      <a:pt x="227537" y="78745"/>
                      <a:pt x="220486" y="71694"/>
                      <a:pt x="220486" y="62996"/>
                    </a:cubicBezTo>
                    <a:cubicBezTo>
                      <a:pt x="220486" y="54298"/>
                      <a:pt x="227537" y="47247"/>
                      <a:pt x="236235" y="47247"/>
                    </a:cubicBezTo>
                    <a:cubicBezTo>
                      <a:pt x="244933" y="47247"/>
                      <a:pt x="251984" y="54298"/>
                      <a:pt x="251984" y="62996"/>
                    </a:cubicBezTo>
                    <a:cubicBezTo>
                      <a:pt x="251984" y="71694"/>
                      <a:pt x="244933" y="78745"/>
                      <a:pt x="236235" y="78745"/>
                    </a:cubicBezTo>
                    <a:close/>
                  </a:path>
                </a:pathLst>
              </a:custGeom>
              <a:solidFill>
                <a:schemeClr val="bg1"/>
              </a:solidFill>
              <a:ln w="7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  <p:sp>
          <p:nvSpPr>
            <p:cNvPr id="78" name="object 4"/>
            <p:cNvSpPr txBox="1"/>
            <p:nvPr/>
          </p:nvSpPr>
          <p:spPr>
            <a:xfrm>
              <a:off x="6810801" y="5806440"/>
              <a:ext cx="2319512" cy="456535"/>
            </a:xfrm>
            <a:prstGeom prst="rect">
              <a:avLst/>
            </a:prstGeom>
          </p:spPr>
          <p:txBody>
            <a:bodyPr vert="horz" wrap="square" lIns="0" tIns="45720" rIns="0" bIns="0" rtlCol="0">
              <a:spAutoFit/>
            </a:bodyPr>
            <a:lstStyle/>
            <a:p>
              <a:pPr marL="12700" marR="5080" algn="ctr">
                <a:lnSpc>
                  <a:spcPts val="1430"/>
                </a:lnSpc>
                <a:spcBef>
                  <a:spcPts val="360"/>
                </a:spcBef>
              </a:pPr>
              <a:r>
                <a:rPr lang="pt-BR" sz="1400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AGREGADO INFORMATIVO</a:t>
              </a:r>
            </a:p>
            <a:p>
              <a:pPr marL="12700" marR="5080" algn="ctr">
                <a:lnSpc>
                  <a:spcPts val="1430"/>
                </a:lnSpc>
                <a:spcBef>
                  <a:spcPts val="360"/>
                </a:spcBef>
              </a:pPr>
              <a:r>
                <a:rPr lang="pt-BR" sz="1400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ASSISTENTE</a:t>
              </a:r>
            </a:p>
          </p:txBody>
        </p:sp>
      </p:grpSp>
      <p:grpSp>
        <p:nvGrpSpPr>
          <p:cNvPr id="125" name="Agrupar 124"/>
          <p:cNvGrpSpPr/>
          <p:nvPr/>
        </p:nvGrpSpPr>
        <p:grpSpPr>
          <a:xfrm>
            <a:off x="7111494" y="4643818"/>
            <a:ext cx="2273514" cy="1224031"/>
            <a:chOff x="9554487" y="5084116"/>
            <a:chExt cx="2273514" cy="1224031"/>
          </a:xfrm>
        </p:grpSpPr>
        <p:grpSp>
          <p:nvGrpSpPr>
            <p:cNvPr id="121" name="Agrupar 120"/>
            <p:cNvGrpSpPr/>
            <p:nvPr/>
          </p:nvGrpSpPr>
          <p:grpSpPr>
            <a:xfrm>
              <a:off x="10338186" y="5084116"/>
              <a:ext cx="762000" cy="647700"/>
              <a:chOff x="10382720" y="5084116"/>
              <a:chExt cx="762000" cy="647700"/>
            </a:xfrm>
          </p:grpSpPr>
          <p:sp>
            <p:nvSpPr>
              <p:cNvPr id="111" name="Forma livre 110"/>
              <p:cNvSpPr/>
              <p:nvPr/>
            </p:nvSpPr>
            <p:spPr>
              <a:xfrm>
                <a:off x="10382720" y="5084116"/>
                <a:ext cx="762000" cy="647700"/>
              </a:xfrm>
              <a:custGeom>
                <a:avLst/>
                <a:gdLst>
                  <a:gd name="connsiteX0" fmla="*/ 723900 w 762000"/>
                  <a:gd name="connsiteY0" fmla="*/ 0 h 647700"/>
                  <a:gd name="connsiteX1" fmla="*/ 38100 w 762000"/>
                  <a:gd name="connsiteY1" fmla="*/ 0 h 647700"/>
                  <a:gd name="connsiteX2" fmla="*/ 0 w 762000"/>
                  <a:gd name="connsiteY2" fmla="*/ 38100 h 647700"/>
                  <a:gd name="connsiteX3" fmla="*/ 0 w 762000"/>
                  <a:gd name="connsiteY3" fmla="*/ 495300 h 647700"/>
                  <a:gd name="connsiteX4" fmla="*/ 38100 w 762000"/>
                  <a:gd name="connsiteY4" fmla="*/ 533400 h 647700"/>
                  <a:gd name="connsiteX5" fmla="*/ 304800 w 762000"/>
                  <a:gd name="connsiteY5" fmla="*/ 533400 h 647700"/>
                  <a:gd name="connsiteX6" fmla="*/ 304800 w 762000"/>
                  <a:gd name="connsiteY6" fmla="*/ 590550 h 647700"/>
                  <a:gd name="connsiteX7" fmla="*/ 209550 w 762000"/>
                  <a:gd name="connsiteY7" fmla="*/ 590550 h 647700"/>
                  <a:gd name="connsiteX8" fmla="*/ 209550 w 762000"/>
                  <a:gd name="connsiteY8" fmla="*/ 647700 h 647700"/>
                  <a:gd name="connsiteX9" fmla="*/ 552450 w 762000"/>
                  <a:gd name="connsiteY9" fmla="*/ 647700 h 647700"/>
                  <a:gd name="connsiteX10" fmla="*/ 552450 w 762000"/>
                  <a:gd name="connsiteY10" fmla="*/ 590550 h 647700"/>
                  <a:gd name="connsiteX11" fmla="*/ 457200 w 762000"/>
                  <a:gd name="connsiteY11" fmla="*/ 590550 h 647700"/>
                  <a:gd name="connsiteX12" fmla="*/ 457200 w 762000"/>
                  <a:gd name="connsiteY12" fmla="*/ 533400 h 647700"/>
                  <a:gd name="connsiteX13" fmla="*/ 723900 w 762000"/>
                  <a:gd name="connsiteY13" fmla="*/ 533400 h 647700"/>
                  <a:gd name="connsiteX14" fmla="*/ 762000 w 762000"/>
                  <a:gd name="connsiteY14" fmla="*/ 495300 h 647700"/>
                  <a:gd name="connsiteX15" fmla="*/ 762000 w 762000"/>
                  <a:gd name="connsiteY15" fmla="*/ 38100 h 647700"/>
                  <a:gd name="connsiteX16" fmla="*/ 723900 w 762000"/>
                  <a:gd name="connsiteY16" fmla="*/ 0 h 647700"/>
                  <a:gd name="connsiteX17" fmla="*/ 309563 w 762000"/>
                  <a:gd name="connsiteY17" fmla="*/ 476250 h 647700"/>
                  <a:gd name="connsiteX18" fmla="*/ 57150 w 762000"/>
                  <a:gd name="connsiteY18" fmla="*/ 476250 h 647700"/>
                  <a:gd name="connsiteX19" fmla="*/ 57150 w 762000"/>
                  <a:gd name="connsiteY19" fmla="*/ 280989 h 647700"/>
                  <a:gd name="connsiteX20" fmla="*/ 309563 w 762000"/>
                  <a:gd name="connsiteY20" fmla="*/ 280989 h 647700"/>
                  <a:gd name="connsiteX21" fmla="*/ 309563 w 762000"/>
                  <a:gd name="connsiteY21" fmla="*/ 252414 h 647700"/>
                  <a:gd name="connsiteX22" fmla="*/ 57150 w 762000"/>
                  <a:gd name="connsiteY22" fmla="*/ 252414 h 647700"/>
                  <a:gd name="connsiteX23" fmla="*/ 57150 w 762000"/>
                  <a:gd name="connsiteY23" fmla="*/ 57150 h 647700"/>
                  <a:gd name="connsiteX24" fmla="*/ 309563 w 762000"/>
                  <a:gd name="connsiteY24" fmla="*/ 57150 h 647700"/>
                  <a:gd name="connsiteX25" fmla="*/ 704850 w 762000"/>
                  <a:gd name="connsiteY25" fmla="*/ 476250 h 647700"/>
                  <a:gd name="connsiteX26" fmla="*/ 338138 w 762000"/>
                  <a:gd name="connsiteY26" fmla="*/ 476250 h 647700"/>
                  <a:gd name="connsiteX27" fmla="*/ 338138 w 762000"/>
                  <a:gd name="connsiteY27" fmla="*/ 57150 h 647700"/>
                  <a:gd name="connsiteX28" fmla="*/ 704850 w 762000"/>
                  <a:gd name="connsiteY28" fmla="*/ 57150 h 647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762000" h="647700">
                    <a:moveTo>
                      <a:pt x="723900" y="0"/>
                    </a:moveTo>
                    <a:lnTo>
                      <a:pt x="38100" y="0"/>
                    </a:lnTo>
                    <a:cubicBezTo>
                      <a:pt x="17083" y="61"/>
                      <a:pt x="61" y="17083"/>
                      <a:pt x="0" y="38100"/>
                    </a:cubicBezTo>
                    <a:lnTo>
                      <a:pt x="0" y="495300"/>
                    </a:lnTo>
                    <a:cubicBezTo>
                      <a:pt x="61" y="516316"/>
                      <a:pt x="17083" y="533338"/>
                      <a:pt x="38100" y="533400"/>
                    </a:cubicBezTo>
                    <a:lnTo>
                      <a:pt x="304800" y="533400"/>
                    </a:lnTo>
                    <a:lnTo>
                      <a:pt x="304800" y="590550"/>
                    </a:lnTo>
                    <a:lnTo>
                      <a:pt x="209550" y="590550"/>
                    </a:lnTo>
                    <a:lnTo>
                      <a:pt x="209550" y="647700"/>
                    </a:lnTo>
                    <a:lnTo>
                      <a:pt x="552450" y="647700"/>
                    </a:lnTo>
                    <a:lnTo>
                      <a:pt x="552450" y="590550"/>
                    </a:lnTo>
                    <a:lnTo>
                      <a:pt x="457200" y="590550"/>
                    </a:lnTo>
                    <a:lnTo>
                      <a:pt x="457200" y="533400"/>
                    </a:lnTo>
                    <a:lnTo>
                      <a:pt x="723900" y="533400"/>
                    </a:lnTo>
                    <a:cubicBezTo>
                      <a:pt x="744916" y="533338"/>
                      <a:pt x="761938" y="516316"/>
                      <a:pt x="762000" y="495300"/>
                    </a:cubicBezTo>
                    <a:lnTo>
                      <a:pt x="762000" y="38100"/>
                    </a:lnTo>
                    <a:cubicBezTo>
                      <a:pt x="761938" y="17083"/>
                      <a:pt x="744916" y="62"/>
                      <a:pt x="723900" y="0"/>
                    </a:cubicBezTo>
                    <a:close/>
                    <a:moveTo>
                      <a:pt x="309563" y="476250"/>
                    </a:moveTo>
                    <a:lnTo>
                      <a:pt x="57150" y="476250"/>
                    </a:lnTo>
                    <a:lnTo>
                      <a:pt x="57150" y="280989"/>
                    </a:lnTo>
                    <a:lnTo>
                      <a:pt x="309563" y="280989"/>
                    </a:lnTo>
                    <a:close/>
                    <a:moveTo>
                      <a:pt x="309563" y="252414"/>
                    </a:moveTo>
                    <a:lnTo>
                      <a:pt x="57150" y="252414"/>
                    </a:lnTo>
                    <a:lnTo>
                      <a:pt x="57150" y="57150"/>
                    </a:lnTo>
                    <a:lnTo>
                      <a:pt x="309563" y="57150"/>
                    </a:lnTo>
                    <a:close/>
                    <a:moveTo>
                      <a:pt x="704850" y="476250"/>
                    </a:moveTo>
                    <a:lnTo>
                      <a:pt x="338138" y="476250"/>
                    </a:lnTo>
                    <a:lnTo>
                      <a:pt x="338138" y="57150"/>
                    </a:lnTo>
                    <a:lnTo>
                      <a:pt x="704850" y="57150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12" name="Forma livre 111"/>
              <p:cNvSpPr/>
              <p:nvPr/>
            </p:nvSpPr>
            <p:spPr>
              <a:xfrm>
                <a:off x="10792295" y="5341233"/>
                <a:ext cx="209559" cy="104832"/>
              </a:xfrm>
              <a:custGeom>
                <a:avLst/>
                <a:gdLst>
                  <a:gd name="connsiteX0" fmla="*/ 209551 w 209559"/>
                  <a:gd name="connsiteY0" fmla="*/ 52416 h 104832"/>
                  <a:gd name="connsiteX1" fmla="*/ 199073 w 209559"/>
                  <a:gd name="connsiteY1" fmla="*/ 31450 h 104832"/>
                  <a:gd name="connsiteX2" fmla="*/ 147850 w 209559"/>
                  <a:gd name="connsiteY2" fmla="*/ 6988 h 104832"/>
                  <a:gd name="connsiteX3" fmla="*/ 104775 w 209559"/>
                  <a:gd name="connsiteY3" fmla="*/ 0 h 104832"/>
                  <a:gd name="connsiteX4" fmla="*/ 61701 w 209559"/>
                  <a:gd name="connsiteY4" fmla="*/ 6988 h 104832"/>
                  <a:gd name="connsiteX5" fmla="*/ 10478 w 209559"/>
                  <a:gd name="connsiteY5" fmla="*/ 31450 h 104832"/>
                  <a:gd name="connsiteX6" fmla="*/ 0 w 209559"/>
                  <a:gd name="connsiteY6" fmla="*/ 52416 h 104832"/>
                  <a:gd name="connsiteX7" fmla="*/ 0 w 209559"/>
                  <a:gd name="connsiteY7" fmla="*/ 104832 h 104832"/>
                  <a:gd name="connsiteX8" fmla="*/ 209550 w 209559"/>
                  <a:gd name="connsiteY8" fmla="*/ 104832 h 104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9559" h="104832">
                    <a:moveTo>
                      <a:pt x="209551" y="52416"/>
                    </a:moveTo>
                    <a:cubicBezTo>
                      <a:pt x="209769" y="44118"/>
                      <a:pt x="205841" y="36257"/>
                      <a:pt x="199073" y="31450"/>
                    </a:cubicBezTo>
                    <a:cubicBezTo>
                      <a:pt x="183996" y="19642"/>
                      <a:pt x="166509" y="11292"/>
                      <a:pt x="147850" y="6988"/>
                    </a:cubicBezTo>
                    <a:cubicBezTo>
                      <a:pt x="133860" y="2780"/>
                      <a:pt x="119378" y="431"/>
                      <a:pt x="104775" y="0"/>
                    </a:cubicBezTo>
                    <a:cubicBezTo>
                      <a:pt x="90139" y="45"/>
                      <a:pt x="75601" y="2403"/>
                      <a:pt x="61701" y="6988"/>
                    </a:cubicBezTo>
                    <a:cubicBezTo>
                      <a:pt x="43306" y="12027"/>
                      <a:pt x="25959" y="20311"/>
                      <a:pt x="10478" y="31450"/>
                    </a:cubicBezTo>
                    <a:cubicBezTo>
                      <a:pt x="3912" y="36426"/>
                      <a:pt x="39" y="44178"/>
                      <a:pt x="0" y="52416"/>
                    </a:cubicBezTo>
                    <a:lnTo>
                      <a:pt x="0" y="104832"/>
                    </a:lnTo>
                    <a:lnTo>
                      <a:pt x="209550" y="104832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13" name="Forma livre 112"/>
              <p:cNvSpPr/>
              <p:nvPr/>
            </p:nvSpPr>
            <p:spPr>
              <a:xfrm>
                <a:off x="10844683" y="5222451"/>
                <a:ext cx="104774" cy="104775"/>
              </a:xfrm>
              <a:custGeom>
                <a:avLst/>
                <a:gdLst>
                  <a:gd name="connsiteX0" fmla="*/ 104775 w 104774"/>
                  <a:gd name="connsiteY0" fmla="*/ 52387 h 104775"/>
                  <a:gd name="connsiteX1" fmla="*/ 52387 w 104774"/>
                  <a:gd name="connsiteY1" fmla="*/ 104775 h 104775"/>
                  <a:gd name="connsiteX2" fmla="*/ 0 w 104774"/>
                  <a:gd name="connsiteY2" fmla="*/ 52387 h 104775"/>
                  <a:gd name="connsiteX3" fmla="*/ 52387 w 104774"/>
                  <a:gd name="connsiteY3" fmla="*/ 0 h 104775"/>
                  <a:gd name="connsiteX4" fmla="*/ 104775 w 104774"/>
                  <a:gd name="connsiteY4" fmla="*/ 52387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4774" h="104775">
                    <a:moveTo>
                      <a:pt x="104775" y="52387"/>
                    </a:moveTo>
                    <a:cubicBezTo>
                      <a:pt x="104775" y="81320"/>
                      <a:pt x="81320" y="104775"/>
                      <a:pt x="52387" y="104775"/>
                    </a:cubicBezTo>
                    <a:cubicBezTo>
                      <a:pt x="23455" y="104775"/>
                      <a:pt x="0" y="81320"/>
                      <a:pt x="0" y="52387"/>
                    </a:cubicBezTo>
                    <a:cubicBezTo>
                      <a:pt x="0" y="23455"/>
                      <a:pt x="23455" y="0"/>
                      <a:pt x="52387" y="0"/>
                    </a:cubicBezTo>
                    <a:cubicBezTo>
                      <a:pt x="81320" y="0"/>
                      <a:pt x="104775" y="23455"/>
                      <a:pt x="104775" y="52387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14" name="Forma livre 113"/>
              <p:cNvSpPr/>
              <p:nvPr/>
            </p:nvSpPr>
            <p:spPr>
              <a:xfrm>
                <a:off x="10501416" y="5242956"/>
                <a:ext cx="128960" cy="64513"/>
              </a:xfrm>
              <a:custGeom>
                <a:avLst/>
                <a:gdLst>
                  <a:gd name="connsiteX0" fmla="*/ 128955 w 128960"/>
                  <a:gd name="connsiteY0" fmla="*/ 32257 h 64513"/>
                  <a:gd name="connsiteX1" fmla="*/ 122507 w 128960"/>
                  <a:gd name="connsiteY1" fmla="*/ 19354 h 64513"/>
                  <a:gd name="connsiteX2" fmla="*/ 90985 w 128960"/>
                  <a:gd name="connsiteY2" fmla="*/ 4301 h 64513"/>
                  <a:gd name="connsiteX3" fmla="*/ 64477 w 128960"/>
                  <a:gd name="connsiteY3" fmla="*/ 0 h 64513"/>
                  <a:gd name="connsiteX4" fmla="*/ 37969 w 128960"/>
                  <a:gd name="connsiteY4" fmla="*/ 4301 h 64513"/>
                  <a:gd name="connsiteX5" fmla="*/ 6447 w 128960"/>
                  <a:gd name="connsiteY5" fmla="*/ 19354 h 64513"/>
                  <a:gd name="connsiteX6" fmla="*/ 0 w 128960"/>
                  <a:gd name="connsiteY6" fmla="*/ 32257 h 64513"/>
                  <a:gd name="connsiteX7" fmla="*/ 0 w 128960"/>
                  <a:gd name="connsiteY7" fmla="*/ 64514 h 64513"/>
                  <a:gd name="connsiteX8" fmla="*/ 128955 w 128960"/>
                  <a:gd name="connsiteY8" fmla="*/ 64514 h 64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8960" h="64513">
                    <a:moveTo>
                      <a:pt x="128955" y="32257"/>
                    </a:moveTo>
                    <a:cubicBezTo>
                      <a:pt x="129089" y="27150"/>
                      <a:pt x="126672" y="22312"/>
                      <a:pt x="122507" y="19354"/>
                    </a:cubicBezTo>
                    <a:cubicBezTo>
                      <a:pt x="113228" y="12088"/>
                      <a:pt x="102468" y="6949"/>
                      <a:pt x="90985" y="4301"/>
                    </a:cubicBezTo>
                    <a:cubicBezTo>
                      <a:pt x="82376" y="1712"/>
                      <a:pt x="73463" y="266"/>
                      <a:pt x="64477" y="0"/>
                    </a:cubicBezTo>
                    <a:cubicBezTo>
                      <a:pt x="55470" y="28"/>
                      <a:pt x="46523" y="1479"/>
                      <a:pt x="37969" y="4301"/>
                    </a:cubicBezTo>
                    <a:cubicBezTo>
                      <a:pt x="26649" y="7402"/>
                      <a:pt x="15974" y="12500"/>
                      <a:pt x="6447" y="19354"/>
                    </a:cubicBezTo>
                    <a:cubicBezTo>
                      <a:pt x="2407" y="22417"/>
                      <a:pt x="23" y="27187"/>
                      <a:pt x="0" y="32257"/>
                    </a:cubicBezTo>
                    <a:lnTo>
                      <a:pt x="0" y="64514"/>
                    </a:lnTo>
                    <a:lnTo>
                      <a:pt x="128955" y="64514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15" name="Forma livre 114"/>
              <p:cNvSpPr/>
              <p:nvPr/>
            </p:nvSpPr>
            <p:spPr>
              <a:xfrm>
                <a:off x="10533645" y="5169850"/>
                <a:ext cx="64495" cy="64495"/>
              </a:xfrm>
              <a:custGeom>
                <a:avLst/>
                <a:gdLst>
                  <a:gd name="connsiteX0" fmla="*/ 64495 w 64495"/>
                  <a:gd name="connsiteY0" fmla="*/ 32248 h 64495"/>
                  <a:gd name="connsiteX1" fmla="*/ 32248 w 64495"/>
                  <a:gd name="connsiteY1" fmla="*/ 64495 h 64495"/>
                  <a:gd name="connsiteX2" fmla="*/ 0 w 64495"/>
                  <a:gd name="connsiteY2" fmla="*/ 32248 h 64495"/>
                  <a:gd name="connsiteX3" fmla="*/ 32248 w 64495"/>
                  <a:gd name="connsiteY3" fmla="*/ 0 h 64495"/>
                  <a:gd name="connsiteX4" fmla="*/ 64495 w 64495"/>
                  <a:gd name="connsiteY4" fmla="*/ 32248 h 64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495" h="64495">
                    <a:moveTo>
                      <a:pt x="64495" y="32248"/>
                    </a:moveTo>
                    <a:cubicBezTo>
                      <a:pt x="64495" y="50058"/>
                      <a:pt x="50058" y="64495"/>
                      <a:pt x="32248" y="64495"/>
                    </a:cubicBezTo>
                    <a:cubicBezTo>
                      <a:pt x="14438" y="64495"/>
                      <a:pt x="0" y="50058"/>
                      <a:pt x="0" y="32248"/>
                    </a:cubicBezTo>
                    <a:cubicBezTo>
                      <a:pt x="0" y="14438"/>
                      <a:pt x="14438" y="0"/>
                      <a:pt x="32248" y="0"/>
                    </a:cubicBezTo>
                    <a:cubicBezTo>
                      <a:pt x="50058" y="0"/>
                      <a:pt x="64495" y="14438"/>
                      <a:pt x="64495" y="32248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16" name="Forma livre 115"/>
              <p:cNvSpPr/>
              <p:nvPr/>
            </p:nvSpPr>
            <p:spPr>
              <a:xfrm>
                <a:off x="10501416" y="5467278"/>
                <a:ext cx="128960" cy="64512"/>
              </a:xfrm>
              <a:custGeom>
                <a:avLst/>
                <a:gdLst>
                  <a:gd name="connsiteX0" fmla="*/ 128955 w 128960"/>
                  <a:gd name="connsiteY0" fmla="*/ 32256 h 64512"/>
                  <a:gd name="connsiteX1" fmla="*/ 122507 w 128960"/>
                  <a:gd name="connsiteY1" fmla="*/ 19353 h 64512"/>
                  <a:gd name="connsiteX2" fmla="*/ 90985 w 128960"/>
                  <a:gd name="connsiteY2" fmla="*/ 4300 h 64512"/>
                  <a:gd name="connsiteX3" fmla="*/ 64477 w 128960"/>
                  <a:gd name="connsiteY3" fmla="*/ 0 h 64512"/>
                  <a:gd name="connsiteX4" fmla="*/ 37969 w 128960"/>
                  <a:gd name="connsiteY4" fmla="*/ 4300 h 64512"/>
                  <a:gd name="connsiteX5" fmla="*/ 6447 w 128960"/>
                  <a:gd name="connsiteY5" fmla="*/ 19353 h 64512"/>
                  <a:gd name="connsiteX6" fmla="*/ 0 w 128960"/>
                  <a:gd name="connsiteY6" fmla="*/ 32256 h 64512"/>
                  <a:gd name="connsiteX7" fmla="*/ 0 w 128960"/>
                  <a:gd name="connsiteY7" fmla="*/ 64513 h 64512"/>
                  <a:gd name="connsiteX8" fmla="*/ 128955 w 128960"/>
                  <a:gd name="connsiteY8" fmla="*/ 64513 h 64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8960" h="64512">
                    <a:moveTo>
                      <a:pt x="128955" y="32256"/>
                    </a:moveTo>
                    <a:cubicBezTo>
                      <a:pt x="129089" y="27150"/>
                      <a:pt x="126672" y="22311"/>
                      <a:pt x="122507" y="19353"/>
                    </a:cubicBezTo>
                    <a:cubicBezTo>
                      <a:pt x="113228" y="12087"/>
                      <a:pt x="102468" y="6948"/>
                      <a:pt x="90985" y="4300"/>
                    </a:cubicBezTo>
                    <a:cubicBezTo>
                      <a:pt x="82376" y="1712"/>
                      <a:pt x="73463" y="266"/>
                      <a:pt x="64477" y="0"/>
                    </a:cubicBezTo>
                    <a:cubicBezTo>
                      <a:pt x="55470" y="28"/>
                      <a:pt x="46523" y="1478"/>
                      <a:pt x="37969" y="4300"/>
                    </a:cubicBezTo>
                    <a:cubicBezTo>
                      <a:pt x="26649" y="7401"/>
                      <a:pt x="15974" y="12499"/>
                      <a:pt x="6447" y="19353"/>
                    </a:cubicBezTo>
                    <a:cubicBezTo>
                      <a:pt x="2406" y="22416"/>
                      <a:pt x="23" y="27186"/>
                      <a:pt x="0" y="32256"/>
                    </a:cubicBezTo>
                    <a:lnTo>
                      <a:pt x="0" y="64513"/>
                    </a:lnTo>
                    <a:lnTo>
                      <a:pt x="128955" y="64513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17" name="Forma livre 116"/>
              <p:cNvSpPr/>
              <p:nvPr/>
            </p:nvSpPr>
            <p:spPr>
              <a:xfrm>
                <a:off x="10533645" y="5394172"/>
                <a:ext cx="64495" cy="64495"/>
              </a:xfrm>
              <a:custGeom>
                <a:avLst/>
                <a:gdLst>
                  <a:gd name="connsiteX0" fmla="*/ 64495 w 64495"/>
                  <a:gd name="connsiteY0" fmla="*/ 32248 h 64495"/>
                  <a:gd name="connsiteX1" fmla="*/ 32248 w 64495"/>
                  <a:gd name="connsiteY1" fmla="*/ 64495 h 64495"/>
                  <a:gd name="connsiteX2" fmla="*/ 0 w 64495"/>
                  <a:gd name="connsiteY2" fmla="*/ 32248 h 64495"/>
                  <a:gd name="connsiteX3" fmla="*/ 32248 w 64495"/>
                  <a:gd name="connsiteY3" fmla="*/ 0 h 64495"/>
                  <a:gd name="connsiteX4" fmla="*/ 64495 w 64495"/>
                  <a:gd name="connsiteY4" fmla="*/ 32248 h 64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495" h="64495">
                    <a:moveTo>
                      <a:pt x="64495" y="32248"/>
                    </a:moveTo>
                    <a:cubicBezTo>
                      <a:pt x="64495" y="50058"/>
                      <a:pt x="50058" y="64495"/>
                      <a:pt x="32248" y="64495"/>
                    </a:cubicBezTo>
                    <a:cubicBezTo>
                      <a:pt x="14438" y="64495"/>
                      <a:pt x="0" y="50058"/>
                      <a:pt x="0" y="32248"/>
                    </a:cubicBezTo>
                    <a:cubicBezTo>
                      <a:pt x="0" y="14438"/>
                      <a:pt x="14438" y="0"/>
                      <a:pt x="32248" y="0"/>
                    </a:cubicBezTo>
                    <a:cubicBezTo>
                      <a:pt x="50058" y="0"/>
                      <a:pt x="64495" y="14438"/>
                      <a:pt x="64495" y="32248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  <p:sp>
          <p:nvSpPr>
            <p:cNvPr id="79" name="object 4"/>
            <p:cNvSpPr txBox="1"/>
            <p:nvPr/>
          </p:nvSpPr>
          <p:spPr>
            <a:xfrm>
              <a:off x="9554487" y="5851612"/>
              <a:ext cx="2273514" cy="456535"/>
            </a:xfrm>
            <a:prstGeom prst="rect">
              <a:avLst/>
            </a:prstGeom>
          </p:spPr>
          <p:txBody>
            <a:bodyPr vert="horz" wrap="square" lIns="0" tIns="45720" rIns="0" bIns="0" rtlCol="0" anchor="t">
              <a:spAutoFit/>
            </a:bodyPr>
            <a:lstStyle/>
            <a:p>
              <a:pPr marL="12700" marR="5080" algn="ctr">
                <a:lnSpc>
                  <a:spcPts val="1430"/>
                </a:lnSpc>
                <a:spcBef>
                  <a:spcPts val="360"/>
                </a:spcBef>
              </a:pPr>
              <a:r>
                <a:rPr lang="pt-BR" sz="1400" b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ATIVAÇÃO SIMPLIFICADA</a:t>
              </a:r>
            </a:p>
            <a:p>
              <a:pPr marL="12700" marR="5080" algn="ctr">
                <a:lnSpc>
                  <a:spcPts val="1430"/>
                </a:lnSpc>
                <a:spcBef>
                  <a:spcPts val="360"/>
                </a:spcBef>
              </a:pPr>
              <a:r>
                <a:rPr lang="pt-BR" sz="1400" b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EXECUTIVO</a:t>
              </a:r>
            </a:p>
          </p:txBody>
        </p:sp>
      </p:grpSp>
      <p:grpSp>
        <p:nvGrpSpPr>
          <p:cNvPr id="89" name="Agrupar 88"/>
          <p:cNvGrpSpPr/>
          <p:nvPr/>
        </p:nvGrpSpPr>
        <p:grpSpPr>
          <a:xfrm>
            <a:off x="720698" y="4677318"/>
            <a:ext cx="1414862" cy="1197830"/>
            <a:chOff x="3048695" y="3136490"/>
            <a:chExt cx="1414862" cy="1197830"/>
          </a:xfrm>
        </p:grpSpPr>
        <p:grpSp>
          <p:nvGrpSpPr>
            <p:cNvPr id="90" name="Agrupar 89"/>
            <p:cNvGrpSpPr/>
            <p:nvPr/>
          </p:nvGrpSpPr>
          <p:grpSpPr>
            <a:xfrm>
              <a:off x="3401103" y="3136490"/>
              <a:ext cx="750953" cy="695898"/>
              <a:chOff x="4615956" y="2729697"/>
              <a:chExt cx="750953" cy="695898"/>
            </a:xfrm>
            <a:solidFill>
              <a:schemeClr val="bg1"/>
            </a:solidFill>
          </p:grpSpPr>
          <p:sp>
            <p:nvSpPr>
              <p:cNvPr id="92" name="Forma livre 91"/>
              <p:cNvSpPr/>
              <p:nvPr/>
            </p:nvSpPr>
            <p:spPr>
              <a:xfrm>
                <a:off x="4615956" y="2729697"/>
                <a:ext cx="750953" cy="695898"/>
              </a:xfrm>
              <a:custGeom>
                <a:avLst/>
                <a:gdLst>
                  <a:gd name="connsiteX0" fmla="*/ 485422 w 593646"/>
                  <a:gd name="connsiteY0" fmla="*/ 380522 h 550124"/>
                  <a:gd name="connsiteX1" fmla="*/ 438906 w 593646"/>
                  <a:gd name="connsiteY1" fmla="*/ 367329 h 550124"/>
                  <a:gd name="connsiteX2" fmla="*/ 405144 w 593646"/>
                  <a:gd name="connsiteY2" fmla="*/ 336777 h 550124"/>
                  <a:gd name="connsiteX3" fmla="*/ 451660 w 593646"/>
                  <a:gd name="connsiteY3" fmla="*/ 210400 h 550124"/>
                  <a:gd name="connsiteX4" fmla="*/ 226582 w 593646"/>
                  <a:gd name="connsiteY4" fmla="*/ 4 h 550124"/>
                  <a:gd name="connsiteX5" fmla="*/ 4 w 593646"/>
                  <a:gd name="connsiteY5" fmla="*/ 208317 h 550124"/>
                  <a:gd name="connsiteX6" fmla="*/ 225082 w 593646"/>
                  <a:gd name="connsiteY6" fmla="*/ 418019 h 550124"/>
                  <a:gd name="connsiteX7" fmla="*/ 363130 w 593646"/>
                  <a:gd name="connsiteY7" fmla="*/ 374967 h 550124"/>
                  <a:gd name="connsiteX8" fmla="*/ 396141 w 593646"/>
                  <a:gd name="connsiteY8" fmla="*/ 405520 h 550124"/>
                  <a:gd name="connsiteX9" fmla="*/ 410396 w 593646"/>
                  <a:gd name="connsiteY9" fmla="*/ 449266 h 550124"/>
                  <a:gd name="connsiteX10" fmla="*/ 504178 w 593646"/>
                  <a:gd name="connsiteY10" fmla="*/ 536063 h 550124"/>
                  <a:gd name="connsiteX11" fmla="*/ 578454 w 593646"/>
                  <a:gd name="connsiteY11" fmla="*/ 536063 h 550124"/>
                  <a:gd name="connsiteX12" fmla="*/ 578454 w 593646"/>
                  <a:gd name="connsiteY12" fmla="*/ 467320 h 550124"/>
                  <a:gd name="connsiteX13" fmla="*/ 485422 w 593646"/>
                  <a:gd name="connsiteY13" fmla="*/ 380522 h 550124"/>
                  <a:gd name="connsiteX14" fmla="*/ 226582 w 593646"/>
                  <a:gd name="connsiteY14" fmla="*/ 376356 h 550124"/>
                  <a:gd name="connsiteX15" fmla="*/ 46520 w 593646"/>
                  <a:gd name="connsiteY15" fmla="*/ 209706 h 550124"/>
                  <a:gd name="connsiteX16" fmla="*/ 226582 w 593646"/>
                  <a:gd name="connsiteY16" fmla="*/ 43055 h 550124"/>
                  <a:gd name="connsiteX17" fmla="*/ 406645 w 593646"/>
                  <a:gd name="connsiteY17" fmla="*/ 209706 h 550124"/>
                  <a:gd name="connsiteX18" fmla="*/ 226582 w 593646"/>
                  <a:gd name="connsiteY18" fmla="*/ 376356 h 550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593646" h="550124">
                    <a:moveTo>
                      <a:pt x="485422" y="380522"/>
                    </a:moveTo>
                    <a:cubicBezTo>
                      <a:pt x="473418" y="369412"/>
                      <a:pt x="455412" y="363857"/>
                      <a:pt x="438906" y="367329"/>
                    </a:cubicBezTo>
                    <a:lnTo>
                      <a:pt x="405144" y="336777"/>
                    </a:lnTo>
                    <a:cubicBezTo>
                      <a:pt x="435155" y="300669"/>
                      <a:pt x="451660" y="256229"/>
                      <a:pt x="451660" y="210400"/>
                    </a:cubicBezTo>
                    <a:cubicBezTo>
                      <a:pt x="452411" y="94439"/>
                      <a:pt x="351126" y="698"/>
                      <a:pt x="226582" y="4"/>
                    </a:cubicBezTo>
                    <a:cubicBezTo>
                      <a:pt x="102039" y="-691"/>
                      <a:pt x="754" y="93050"/>
                      <a:pt x="4" y="208317"/>
                    </a:cubicBezTo>
                    <a:cubicBezTo>
                      <a:pt x="-746" y="323584"/>
                      <a:pt x="100539" y="417324"/>
                      <a:pt x="225082" y="418019"/>
                    </a:cubicBezTo>
                    <a:cubicBezTo>
                      <a:pt x="274599" y="418019"/>
                      <a:pt x="323366" y="402743"/>
                      <a:pt x="363130" y="374967"/>
                    </a:cubicBezTo>
                    <a:lnTo>
                      <a:pt x="396141" y="405520"/>
                    </a:lnTo>
                    <a:cubicBezTo>
                      <a:pt x="393140" y="421491"/>
                      <a:pt x="398392" y="437461"/>
                      <a:pt x="410396" y="449266"/>
                    </a:cubicBezTo>
                    <a:lnTo>
                      <a:pt x="504178" y="536063"/>
                    </a:lnTo>
                    <a:cubicBezTo>
                      <a:pt x="524435" y="554811"/>
                      <a:pt x="558197" y="554811"/>
                      <a:pt x="578454" y="536063"/>
                    </a:cubicBezTo>
                    <a:cubicBezTo>
                      <a:pt x="598711" y="517315"/>
                      <a:pt x="598711" y="486068"/>
                      <a:pt x="578454" y="467320"/>
                    </a:cubicBezTo>
                    <a:lnTo>
                      <a:pt x="485422" y="380522"/>
                    </a:lnTo>
                    <a:close/>
                    <a:moveTo>
                      <a:pt x="226582" y="376356"/>
                    </a:moveTo>
                    <a:cubicBezTo>
                      <a:pt x="126798" y="376356"/>
                      <a:pt x="46520" y="302058"/>
                      <a:pt x="46520" y="209706"/>
                    </a:cubicBezTo>
                    <a:cubicBezTo>
                      <a:pt x="46520" y="117354"/>
                      <a:pt x="126798" y="43055"/>
                      <a:pt x="226582" y="43055"/>
                    </a:cubicBezTo>
                    <a:cubicBezTo>
                      <a:pt x="326367" y="43055"/>
                      <a:pt x="406645" y="117354"/>
                      <a:pt x="406645" y="209706"/>
                    </a:cubicBezTo>
                    <a:cubicBezTo>
                      <a:pt x="406645" y="301364"/>
                      <a:pt x="325617" y="376356"/>
                      <a:pt x="226582" y="376356"/>
                    </a:cubicBezTo>
                    <a:close/>
                  </a:path>
                </a:pathLst>
              </a:custGeom>
              <a:grpFill/>
              <a:ln w="74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93" name="Forma livre 92"/>
              <p:cNvSpPr/>
              <p:nvPr/>
            </p:nvSpPr>
            <p:spPr>
              <a:xfrm>
                <a:off x="4692808" y="2862582"/>
                <a:ext cx="409046" cy="277903"/>
              </a:xfrm>
              <a:custGeom>
                <a:avLst/>
                <a:gdLst>
                  <a:gd name="connsiteX0" fmla="*/ 322612 w 323361"/>
                  <a:gd name="connsiteY0" fmla="*/ 96090 h 219689"/>
                  <a:gd name="connsiteX1" fmla="*/ 279847 w 323361"/>
                  <a:gd name="connsiteY1" fmla="*/ 96090 h 219689"/>
                  <a:gd name="connsiteX2" fmla="*/ 270093 w 323361"/>
                  <a:gd name="connsiteY2" fmla="*/ 101645 h 219689"/>
                  <a:gd name="connsiteX3" fmla="*/ 241584 w 323361"/>
                  <a:gd name="connsiteY3" fmla="*/ 130115 h 219689"/>
                  <a:gd name="connsiteX4" fmla="*/ 217575 w 323361"/>
                  <a:gd name="connsiteY4" fmla="*/ 53039 h 219689"/>
                  <a:gd name="connsiteX5" fmla="*/ 201070 w 323361"/>
                  <a:gd name="connsiteY5" fmla="*/ 44706 h 219689"/>
                  <a:gd name="connsiteX6" fmla="*/ 192066 w 323361"/>
                  <a:gd name="connsiteY6" fmla="*/ 52344 h 219689"/>
                  <a:gd name="connsiteX7" fmla="*/ 147051 w 323361"/>
                  <a:gd name="connsiteY7" fmla="*/ 162750 h 219689"/>
                  <a:gd name="connsiteX8" fmla="*/ 116290 w 323361"/>
                  <a:gd name="connsiteY8" fmla="*/ 9987 h 219689"/>
                  <a:gd name="connsiteX9" fmla="*/ 101285 w 323361"/>
                  <a:gd name="connsiteY9" fmla="*/ 266 h 219689"/>
                  <a:gd name="connsiteX10" fmla="*/ 90781 w 323361"/>
                  <a:gd name="connsiteY10" fmla="*/ 8599 h 219689"/>
                  <a:gd name="connsiteX11" fmla="*/ 58520 w 323361"/>
                  <a:gd name="connsiteY11" fmla="*/ 96090 h 219689"/>
                  <a:gd name="connsiteX12" fmla="*/ 0 w 323361"/>
                  <a:gd name="connsiteY12" fmla="*/ 96090 h 219689"/>
                  <a:gd name="connsiteX13" fmla="*/ 0 w 323361"/>
                  <a:gd name="connsiteY13" fmla="*/ 123865 h 219689"/>
                  <a:gd name="connsiteX14" fmla="*/ 68274 w 323361"/>
                  <a:gd name="connsiteY14" fmla="*/ 123865 h 219689"/>
                  <a:gd name="connsiteX15" fmla="*/ 81028 w 323361"/>
                  <a:gd name="connsiteY15" fmla="*/ 113450 h 219689"/>
                  <a:gd name="connsiteX16" fmla="*/ 99784 w 323361"/>
                  <a:gd name="connsiteY16" fmla="*/ 60677 h 219689"/>
                  <a:gd name="connsiteX17" fmla="*/ 129795 w 323361"/>
                  <a:gd name="connsiteY17" fmla="*/ 209968 h 219689"/>
                  <a:gd name="connsiteX18" fmla="*/ 141799 w 323361"/>
                  <a:gd name="connsiteY18" fmla="*/ 219689 h 219689"/>
                  <a:gd name="connsiteX19" fmla="*/ 143300 w 323361"/>
                  <a:gd name="connsiteY19" fmla="*/ 219689 h 219689"/>
                  <a:gd name="connsiteX20" fmla="*/ 156054 w 323361"/>
                  <a:gd name="connsiteY20" fmla="*/ 212051 h 219689"/>
                  <a:gd name="connsiteX21" fmla="*/ 204071 w 323361"/>
                  <a:gd name="connsiteY21" fmla="*/ 95396 h 219689"/>
                  <a:gd name="connsiteX22" fmla="*/ 223577 w 323361"/>
                  <a:gd name="connsiteY22" fmla="*/ 157890 h 219689"/>
                  <a:gd name="connsiteX23" fmla="*/ 240083 w 323361"/>
                  <a:gd name="connsiteY23" fmla="*/ 166222 h 219689"/>
                  <a:gd name="connsiteX24" fmla="*/ 246085 w 323361"/>
                  <a:gd name="connsiteY24" fmla="*/ 162750 h 219689"/>
                  <a:gd name="connsiteX25" fmla="*/ 286599 w 323361"/>
                  <a:gd name="connsiteY25" fmla="*/ 123865 h 219689"/>
                  <a:gd name="connsiteX26" fmla="*/ 323362 w 323361"/>
                  <a:gd name="connsiteY26" fmla="*/ 123865 h 219689"/>
                  <a:gd name="connsiteX27" fmla="*/ 323362 w 323361"/>
                  <a:gd name="connsiteY27" fmla="*/ 96090 h 2196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23361" h="219689">
                    <a:moveTo>
                      <a:pt x="322612" y="96090"/>
                    </a:moveTo>
                    <a:lnTo>
                      <a:pt x="279847" y="96090"/>
                    </a:lnTo>
                    <a:cubicBezTo>
                      <a:pt x="276095" y="96784"/>
                      <a:pt x="272344" y="98868"/>
                      <a:pt x="270093" y="101645"/>
                    </a:cubicBezTo>
                    <a:lnTo>
                      <a:pt x="241584" y="130115"/>
                    </a:lnTo>
                    <a:lnTo>
                      <a:pt x="217575" y="53039"/>
                    </a:lnTo>
                    <a:cubicBezTo>
                      <a:pt x="215324" y="46789"/>
                      <a:pt x="207822" y="42623"/>
                      <a:pt x="201070" y="44706"/>
                    </a:cubicBezTo>
                    <a:cubicBezTo>
                      <a:pt x="197318" y="46095"/>
                      <a:pt x="193567" y="48178"/>
                      <a:pt x="192066" y="52344"/>
                    </a:cubicBezTo>
                    <a:lnTo>
                      <a:pt x="147051" y="162750"/>
                    </a:lnTo>
                    <a:lnTo>
                      <a:pt x="116290" y="9987"/>
                    </a:lnTo>
                    <a:cubicBezTo>
                      <a:pt x="114790" y="3044"/>
                      <a:pt x="108037" y="-1123"/>
                      <a:pt x="101285" y="266"/>
                    </a:cubicBezTo>
                    <a:cubicBezTo>
                      <a:pt x="96783" y="960"/>
                      <a:pt x="93032" y="4432"/>
                      <a:pt x="90781" y="8599"/>
                    </a:cubicBezTo>
                    <a:lnTo>
                      <a:pt x="58520" y="96090"/>
                    </a:lnTo>
                    <a:lnTo>
                      <a:pt x="0" y="96090"/>
                    </a:lnTo>
                    <a:lnTo>
                      <a:pt x="0" y="123865"/>
                    </a:lnTo>
                    <a:lnTo>
                      <a:pt x="68274" y="123865"/>
                    </a:lnTo>
                    <a:cubicBezTo>
                      <a:pt x="74276" y="123171"/>
                      <a:pt x="79528" y="119005"/>
                      <a:pt x="81028" y="113450"/>
                    </a:cubicBezTo>
                    <a:lnTo>
                      <a:pt x="99784" y="60677"/>
                    </a:lnTo>
                    <a:lnTo>
                      <a:pt x="129795" y="209968"/>
                    </a:lnTo>
                    <a:cubicBezTo>
                      <a:pt x="130545" y="215523"/>
                      <a:pt x="135797" y="219689"/>
                      <a:pt x="141799" y="219689"/>
                    </a:cubicBezTo>
                    <a:lnTo>
                      <a:pt x="143300" y="219689"/>
                    </a:lnTo>
                    <a:cubicBezTo>
                      <a:pt x="148551" y="219689"/>
                      <a:pt x="153803" y="216912"/>
                      <a:pt x="156054" y="212051"/>
                    </a:cubicBezTo>
                    <a:lnTo>
                      <a:pt x="204071" y="95396"/>
                    </a:lnTo>
                    <a:lnTo>
                      <a:pt x="223577" y="157890"/>
                    </a:lnTo>
                    <a:cubicBezTo>
                      <a:pt x="225828" y="164139"/>
                      <a:pt x="232580" y="168305"/>
                      <a:pt x="240083" y="166222"/>
                    </a:cubicBezTo>
                    <a:cubicBezTo>
                      <a:pt x="242334" y="165528"/>
                      <a:pt x="244585" y="164139"/>
                      <a:pt x="246085" y="162750"/>
                    </a:cubicBezTo>
                    <a:lnTo>
                      <a:pt x="286599" y="123865"/>
                    </a:lnTo>
                    <a:lnTo>
                      <a:pt x="323362" y="123865"/>
                    </a:lnTo>
                    <a:lnTo>
                      <a:pt x="323362" y="96090"/>
                    </a:lnTo>
                    <a:close/>
                  </a:path>
                </a:pathLst>
              </a:custGeom>
              <a:grpFill/>
              <a:ln w="74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  <p:sp>
          <p:nvSpPr>
            <p:cNvPr id="91" name="Retângulo 90"/>
            <p:cNvSpPr/>
            <p:nvPr/>
          </p:nvSpPr>
          <p:spPr>
            <a:xfrm>
              <a:off x="3048695" y="3832388"/>
              <a:ext cx="1414862" cy="5019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45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pt-BR" sz="133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" panose="020B0502040204020203" pitchFamily="34" charset="0"/>
                  <a:ea typeface="Tahoma" panose="020B0604030504040204" pitchFamily="34" charset="0"/>
                  <a:cs typeface="Segoe UI" panose="020B0502040204020203" pitchFamily="34" charset="0"/>
                </a:rPr>
                <a:t>BIOMETRIA </a:t>
              </a:r>
              <a:br>
                <a:rPr kumimoji="0" lang="pt-BR" sz="133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" panose="020B0502040204020203" pitchFamily="34" charset="0"/>
                  <a:ea typeface="Tahoma" panose="020B0604030504040204" pitchFamily="34" charset="0"/>
                  <a:cs typeface="Segoe UI" panose="020B0502040204020203" pitchFamily="34" charset="0"/>
                </a:rPr>
              </a:br>
              <a:r>
                <a:rPr kumimoji="0" lang="pt-BR" sz="133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" panose="020B0502040204020203" pitchFamily="34" charset="0"/>
                  <a:ea typeface="Tahoma" panose="020B0604030504040204" pitchFamily="34" charset="0"/>
                  <a:cs typeface="Segoe UI" panose="020B0502040204020203" pitchFamily="34" charset="0"/>
                </a:rPr>
                <a:t>EXECUTIVO</a:t>
              </a:r>
            </a:p>
          </p:txBody>
        </p:sp>
      </p:grpSp>
      <p:grpSp>
        <p:nvGrpSpPr>
          <p:cNvPr id="126" name="Agrupar 125"/>
          <p:cNvGrpSpPr/>
          <p:nvPr/>
        </p:nvGrpSpPr>
        <p:grpSpPr>
          <a:xfrm>
            <a:off x="2152072" y="4928068"/>
            <a:ext cx="460081" cy="229124"/>
            <a:chOff x="2647439" y="3395712"/>
            <a:chExt cx="367012" cy="182775"/>
          </a:xfrm>
        </p:grpSpPr>
        <p:sp>
          <p:nvSpPr>
            <p:cNvPr id="127" name="object 20"/>
            <p:cNvSpPr/>
            <p:nvPr/>
          </p:nvSpPr>
          <p:spPr>
            <a:xfrm>
              <a:off x="2647439" y="3395712"/>
              <a:ext cx="197773" cy="182775"/>
            </a:xfrm>
            <a:custGeom>
              <a:avLst/>
              <a:gdLst/>
              <a:ahLst/>
              <a:cxnLst/>
              <a:rect l="l" t="t" r="r" b="b"/>
              <a:pathLst>
                <a:path w="289559" h="391795">
                  <a:moveTo>
                    <a:pt x="96265" y="0"/>
                  </a:moveTo>
                  <a:lnTo>
                    <a:pt x="0" y="96520"/>
                  </a:lnTo>
                  <a:lnTo>
                    <a:pt x="99822" y="196468"/>
                  </a:lnTo>
                  <a:lnTo>
                    <a:pt x="0" y="295148"/>
                  </a:lnTo>
                  <a:lnTo>
                    <a:pt x="96265" y="391667"/>
                  </a:lnTo>
                  <a:lnTo>
                    <a:pt x="194690" y="291718"/>
                  </a:lnTo>
                  <a:lnTo>
                    <a:pt x="289559" y="196468"/>
                  </a:lnTo>
                  <a:lnTo>
                    <a:pt x="201675" y="105537"/>
                  </a:lnTo>
                  <a:lnTo>
                    <a:pt x="194690" y="96520"/>
                  </a:lnTo>
                  <a:lnTo>
                    <a:pt x="96265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74116"/>
              </a:scheme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" name="object 21"/>
            <p:cNvSpPr/>
            <p:nvPr/>
          </p:nvSpPr>
          <p:spPr>
            <a:xfrm>
              <a:off x="2817546" y="3395712"/>
              <a:ext cx="196905" cy="182775"/>
            </a:xfrm>
            <a:custGeom>
              <a:avLst/>
              <a:gdLst/>
              <a:ahLst/>
              <a:cxnLst/>
              <a:rect l="l" t="t" r="r" b="b"/>
              <a:pathLst>
                <a:path w="288290" h="391795">
                  <a:moveTo>
                    <a:pt x="94615" y="0"/>
                  </a:moveTo>
                  <a:lnTo>
                    <a:pt x="0" y="96520"/>
                  </a:lnTo>
                  <a:lnTo>
                    <a:pt x="98044" y="196468"/>
                  </a:lnTo>
                  <a:lnTo>
                    <a:pt x="0" y="295148"/>
                  </a:lnTo>
                  <a:lnTo>
                    <a:pt x="94615" y="391667"/>
                  </a:lnTo>
                  <a:lnTo>
                    <a:pt x="288035" y="196468"/>
                  </a:lnTo>
                  <a:lnTo>
                    <a:pt x="199644" y="105537"/>
                  </a:lnTo>
                  <a:lnTo>
                    <a:pt x="193421" y="96520"/>
                  </a:lnTo>
                  <a:lnTo>
                    <a:pt x="94615" y="0"/>
                  </a:lnTo>
                  <a:close/>
                </a:path>
              </a:pathLst>
            </a:custGeom>
            <a:solidFill>
              <a:schemeClr val="bg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9" name="Agrupar 128"/>
          <p:cNvGrpSpPr/>
          <p:nvPr/>
        </p:nvGrpSpPr>
        <p:grpSpPr>
          <a:xfrm>
            <a:off x="4145764" y="4928068"/>
            <a:ext cx="460081" cy="229124"/>
            <a:chOff x="2647439" y="3395712"/>
            <a:chExt cx="367012" cy="182775"/>
          </a:xfrm>
        </p:grpSpPr>
        <p:sp>
          <p:nvSpPr>
            <p:cNvPr id="130" name="object 20"/>
            <p:cNvSpPr/>
            <p:nvPr/>
          </p:nvSpPr>
          <p:spPr>
            <a:xfrm>
              <a:off x="2647439" y="3395712"/>
              <a:ext cx="197773" cy="182775"/>
            </a:xfrm>
            <a:custGeom>
              <a:avLst/>
              <a:gdLst/>
              <a:ahLst/>
              <a:cxnLst/>
              <a:rect l="l" t="t" r="r" b="b"/>
              <a:pathLst>
                <a:path w="289559" h="391795">
                  <a:moveTo>
                    <a:pt x="96265" y="0"/>
                  </a:moveTo>
                  <a:lnTo>
                    <a:pt x="0" y="96520"/>
                  </a:lnTo>
                  <a:lnTo>
                    <a:pt x="99822" y="196468"/>
                  </a:lnTo>
                  <a:lnTo>
                    <a:pt x="0" y="295148"/>
                  </a:lnTo>
                  <a:lnTo>
                    <a:pt x="96265" y="391667"/>
                  </a:lnTo>
                  <a:lnTo>
                    <a:pt x="194690" y="291718"/>
                  </a:lnTo>
                  <a:lnTo>
                    <a:pt x="289559" y="196468"/>
                  </a:lnTo>
                  <a:lnTo>
                    <a:pt x="201675" y="105537"/>
                  </a:lnTo>
                  <a:lnTo>
                    <a:pt x="194690" y="96520"/>
                  </a:lnTo>
                  <a:lnTo>
                    <a:pt x="96265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74116"/>
              </a:scheme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" name="object 21"/>
            <p:cNvSpPr/>
            <p:nvPr/>
          </p:nvSpPr>
          <p:spPr>
            <a:xfrm>
              <a:off x="2817546" y="3395712"/>
              <a:ext cx="196905" cy="182775"/>
            </a:xfrm>
            <a:custGeom>
              <a:avLst/>
              <a:gdLst/>
              <a:ahLst/>
              <a:cxnLst/>
              <a:rect l="l" t="t" r="r" b="b"/>
              <a:pathLst>
                <a:path w="288290" h="391795">
                  <a:moveTo>
                    <a:pt x="94615" y="0"/>
                  </a:moveTo>
                  <a:lnTo>
                    <a:pt x="0" y="96520"/>
                  </a:lnTo>
                  <a:lnTo>
                    <a:pt x="98044" y="196468"/>
                  </a:lnTo>
                  <a:lnTo>
                    <a:pt x="0" y="295148"/>
                  </a:lnTo>
                  <a:lnTo>
                    <a:pt x="94615" y="391667"/>
                  </a:lnTo>
                  <a:lnTo>
                    <a:pt x="288035" y="196468"/>
                  </a:lnTo>
                  <a:lnTo>
                    <a:pt x="199644" y="105537"/>
                  </a:lnTo>
                  <a:lnTo>
                    <a:pt x="193421" y="96520"/>
                  </a:lnTo>
                  <a:lnTo>
                    <a:pt x="94615" y="0"/>
                  </a:lnTo>
                  <a:close/>
                </a:path>
              </a:pathLst>
            </a:custGeom>
            <a:solidFill>
              <a:schemeClr val="bg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" name="Agrupar 2"/>
          <p:cNvGrpSpPr/>
          <p:nvPr/>
        </p:nvGrpSpPr>
        <p:grpSpPr>
          <a:xfrm>
            <a:off x="894297" y="2963719"/>
            <a:ext cx="2681423" cy="549042"/>
            <a:chOff x="2851902" y="5099790"/>
            <a:chExt cx="2681423" cy="549042"/>
          </a:xfrm>
        </p:grpSpPr>
        <p:grpSp>
          <p:nvGrpSpPr>
            <p:cNvPr id="6" name="Agrupar 5"/>
            <p:cNvGrpSpPr/>
            <p:nvPr/>
          </p:nvGrpSpPr>
          <p:grpSpPr>
            <a:xfrm>
              <a:off x="2851902" y="5099790"/>
              <a:ext cx="974591" cy="549042"/>
              <a:chOff x="2970244" y="5259982"/>
              <a:chExt cx="690238" cy="388850"/>
            </a:xfrm>
          </p:grpSpPr>
          <p:sp>
            <p:nvSpPr>
              <p:cNvPr id="10" name="Forma livre 9"/>
              <p:cNvSpPr/>
              <p:nvPr/>
            </p:nvSpPr>
            <p:spPr>
              <a:xfrm>
                <a:off x="3060275" y="5259982"/>
                <a:ext cx="510176" cy="319413"/>
              </a:xfrm>
              <a:custGeom>
                <a:avLst/>
                <a:gdLst>
                  <a:gd name="connsiteX0" fmla="*/ 465161 w 510176"/>
                  <a:gd name="connsiteY0" fmla="*/ 277751 h 319413"/>
                  <a:gd name="connsiteX1" fmla="*/ 45016 w 510176"/>
                  <a:gd name="connsiteY1" fmla="*/ 277751 h 319413"/>
                  <a:gd name="connsiteX2" fmla="*/ 45016 w 510176"/>
                  <a:gd name="connsiteY2" fmla="*/ 41663 h 319413"/>
                  <a:gd name="connsiteX3" fmla="*/ 465161 w 510176"/>
                  <a:gd name="connsiteY3" fmla="*/ 41663 h 319413"/>
                  <a:gd name="connsiteX4" fmla="*/ 465161 w 510176"/>
                  <a:gd name="connsiteY4" fmla="*/ 277751 h 319413"/>
                  <a:gd name="connsiteX5" fmla="*/ 510176 w 510176"/>
                  <a:gd name="connsiteY5" fmla="*/ 27775 h 319413"/>
                  <a:gd name="connsiteX6" fmla="*/ 480166 w 510176"/>
                  <a:gd name="connsiteY6" fmla="*/ 0 h 319413"/>
                  <a:gd name="connsiteX7" fmla="*/ 30010 w 510176"/>
                  <a:gd name="connsiteY7" fmla="*/ 0 h 319413"/>
                  <a:gd name="connsiteX8" fmla="*/ 0 w 510176"/>
                  <a:gd name="connsiteY8" fmla="*/ 27775 h 319413"/>
                  <a:gd name="connsiteX9" fmla="*/ 0 w 510176"/>
                  <a:gd name="connsiteY9" fmla="*/ 319413 h 319413"/>
                  <a:gd name="connsiteX10" fmla="*/ 510176 w 510176"/>
                  <a:gd name="connsiteY10" fmla="*/ 319413 h 319413"/>
                  <a:gd name="connsiteX11" fmla="*/ 510176 w 510176"/>
                  <a:gd name="connsiteY11" fmla="*/ 27775 h 3194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10176" h="319413">
                    <a:moveTo>
                      <a:pt x="465161" y="277751"/>
                    </a:moveTo>
                    <a:lnTo>
                      <a:pt x="45016" y="277751"/>
                    </a:lnTo>
                    <a:lnTo>
                      <a:pt x="45016" y="41663"/>
                    </a:lnTo>
                    <a:lnTo>
                      <a:pt x="465161" y="41663"/>
                    </a:lnTo>
                    <a:lnTo>
                      <a:pt x="465161" y="277751"/>
                    </a:lnTo>
                    <a:close/>
                    <a:moveTo>
                      <a:pt x="510176" y="27775"/>
                    </a:moveTo>
                    <a:cubicBezTo>
                      <a:pt x="510176" y="12499"/>
                      <a:pt x="496672" y="0"/>
                      <a:pt x="480166" y="0"/>
                    </a:cubicBezTo>
                    <a:lnTo>
                      <a:pt x="30010" y="0"/>
                    </a:lnTo>
                    <a:cubicBezTo>
                      <a:pt x="13505" y="0"/>
                      <a:pt x="0" y="12499"/>
                      <a:pt x="0" y="27775"/>
                    </a:cubicBezTo>
                    <a:lnTo>
                      <a:pt x="0" y="319413"/>
                    </a:lnTo>
                    <a:lnTo>
                      <a:pt x="510176" y="319413"/>
                    </a:lnTo>
                    <a:lnTo>
                      <a:pt x="510176" y="27775"/>
                    </a:lnTo>
                    <a:close/>
                  </a:path>
                </a:pathLst>
              </a:custGeom>
              <a:solidFill>
                <a:schemeClr val="bg1"/>
              </a:solidFill>
              <a:ln w="74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1" name="Forma livre 10"/>
              <p:cNvSpPr/>
              <p:nvPr/>
            </p:nvSpPr>
            <p:spPr>
              <a:xfrm>
                <a:off x="2970244" y="5607170"/>
                <a:ext cx="690238" cy="41662"/>
              </a:xfrm>
              <a:custGeom>
                <a:avLst/>
                <a:gdLst>
                  <a:gd name="connsiteX0" fmla="*/ 390135 w 690238"/>
                  <a:gd name="connsiteY0" fmla="*/ 0 h 41662"/>
                  <a:gd name="connsiteX1" fmla="*/ 390135 w 690238"/>
                  <a:gd name="connsiteY1" fmla="*/ 6944 h 41662"/>
                  <a:gd name="connsiteX2" fmla="*/ 382632 w 690238"/>
                  <a:gd name="connsiteY2" fmla="*/ 13888 h 41662"/>
                  <a:gd name="connsiteX3" fmla="*/ 307606 w 690238"/>
                  <a:gd name="connsiteY3" fmla="*/ 13888 h 41662"/>
                  <a:gd name="connsiteX4" fmla="*/ 300104 w 690238"/>
                  <a:gd name="connsiteY4" fmla="*/ 6944 h 41662"/>
                  <a:gd name="connsiteX5" fmla="*/ 300104 w 690238"/>
                  <a:gd name="connsiteY5" fmla="*/ 0 h 41662"/>
                  <a:gd name="connsiteX6" fmla="*/ 0 w 690238"/>
                  <a:gd name="connsiteY6" fmla="*/ 0 h 41662"/>
                  <a:gd name="connsiteX7" fmla="*/ 0 w 690238"/>
                  <a:gd name="connsiteY7" fmla="*/ 13888 h 41662"/>
                  <a:gd name="connsiteX8" fmla="*/ 30010 w 690238"/>
                  <a:gd name="connsiteY8" fmla="*/ 41663 h 41662"/>
                  <a:gd name="connsiteX9" fmla="*/ 660228 w 690238"/>
                  <a:gd name="connsiteY9" fmla="*/ 41663 h 41662"/>
                  <a:gd name="connsiteX10" fmla="*/ 690239 w 690238"/>
                  <a:gd name="connsiteY10" fmla="*/ 13888 h 41662"/>
                  <a:gd name="connsiteX11" fmla="*/ 690239 w 690238"/>
                  <a:gd name="connsiteY11" fmla="*/ 0 h 41662"/>
                  <a:gd name="connsiteX12" fmla="*/ 390135 w 690238"/>
                  <a:gd name="connsiteY12" fmla="*/ 0 h 41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90238" h="41662">
                    <a:moveTo>
                      <a:pt x="390135" y="0"/>
                    </a:moveTo>
                    <a:lnTo>
                      <a:pt x="390135" y="6944"/>
                    </a:lnTo>
                    <a:cubicBezTo>
                      <a:pt x="390135" y="11110"/>
                      <a:pt x="387134" y="13888"/>
                      <a:pt x="382632" y="13888"/>
                    </a:cubicBezTo>
                    <a:lnTo>
                      <a:pt x="307606" y="13888"/>
                    </a:lnTo>
                    <a:cubicBezTo>
                      <a:pt x="303105" y="13888"/>
                      <a:pt x="300104" y="11110"/>
                      <a:pt x="300104" y="6944"/>
                    </a:cubicBezTo>
                    <a:lnTo>
                      <a:pt x="300104" y="0"/>
                    </a:lnTo>
                    <a:lnTo>
                      <a:pt x="0" y="0"/>
                    </a:lnTo>
                    <a:lnTo>
                      <a:pt x="0" y="13888"/>
                    </a:lnTo>
                    <a:cubicBezTo>
                      <a:pt x="0" y="29164"/>
                      <a:pt x="13505" y="41663"/>
                      <a:pt x="30010" y="41663"/>
                    </a:cubicBezTo>
                    <a:lnTo>
                      <a:pt x="660228" y="41663"/>
                    </a:lnTo>
                    <a:cubicBezTo>
                      <a:pt x="676734" y="41663"/>
                      <a:pt x="690239" y="29164"/>
                      <a:pt x="690239" y="13888"/>
                    </a:cubicBezTo>
                    <a:lnTo>
                      <a:pt x="690239" y="0"/>
                    </a:lnTo>
                    <a:lnTo>
                      <a:pt x="390135" y="0"/>
                    </a:lnTo>
                    <a:close/>
                  </a:path>
                </a:pathLst>
              </a:custGeom>
              <a:solidFill>
                <a:schemeClr val="bg1"/>
              </a:solidFill>
              <a:ln w="74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  <p:sp>
          <p:nvSpPr>
            <p:cNvPr id="9" name="object 4"/>
            <p:cNvSpPr txBox="1"/>
            <p:nvPr/>
          </p:nvSpPr>
          <p:spPr>
            <a:xfrm>
              <a:off x="3904550" y="5160368"/>
              <a:ext cx="1628775" cy="456535"/>
            </a:xfrm>
            <a:prstGeom prst="rect">
              <a:avLst/>
            </a:prstGeom>
          </p:spPr>
          <p:txBody>
            <a:bodyPr vert="horz" wrap="square" lIns="0" tIns="45720" rIns="0" bIns="0" rtlCol="0" anchor="t">
              <a:spAutoFit/>
            </a:bodyPr>
            <a:lstStyle/>
            <a:p>
              <a:pPr marL="12700" marR="5080">
                <a:lnSpc>
                  <a:spcPts val="1430"/>
                </a:lnSpc>
                <a:spcBef>
                  <a:spcPts val="360"/>
                </a:spcBef>
              </a:pPr>
              <a:r>
                <a:rPr lang="pt-BR" sz="1600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NetSales</a:t>
              </a:r>
            </a:p>
            <a:p>
              <a:pPr marL="12700" marR="5080">
                <a:lnSpc>
                  <a:spcPts val="1430"/>
                </a:lnSpc>
                <a:spcBef>
                  <a:spcPts val="360"/>
                </a:spcBef>
              </a:pPr>
              <a:r>
                <a:rPr lang="pt-BR" sz="1600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EXECUTIVO</a:t>
              </a:r>
            </a:p>
          </p:txBody>
        </p:sp>
      </p:grpSp>
      <p:grpSp>
        <p:nvGrpSpPr>
          <p:cNvPr id="13" name="Agrupar 12"/>
          <p:cNvGrpSpPr/>
          <p:nvPr/>
        </p:nvGrpSpPr>
        <p:grpSpPr>
          <a:xfrm>
            <a:off x="3673026" y="2384193"/>
            <a:ext cx="1414862" cy="1269838"/>
            <a:chOff x="3071333" y="3127534"/>
            <a:chExt cx="1414862" cy="1269838"/>
          </a:xfrm>
        </p:grpSpPr>
        <p:grpSp>
          <p:nvGrpSpPr>
            <p:cNvPr id="14" name="Agrupar 13"/>
            <p:cNvGrpSpPr/>
            <p:nvPr/>
          </p:nvGrpSpPr>
          <p:grpSpPr>
            <a:xfrm>
              <a:off x="3401103" y="3127534"/>
              <a:ext cx="750953" cy="695898"/>
              <a:chOff x="4615956" y="2720741"/>
              <a:chExt cx="750953" cy="695898"/>
            </a:xfrm>
            <a:solidFill>
              <a:schemeClr val="bg1"/>
            </a:solidFill>
          </p:grpSpPr>
          <p:sp>
            <p:nvSpPr>
              <p:cNvPr id="19" name="Forma livre 18"/>
              <p:cNvSpPr/>
              <p:nvPr/>
            </p:nvSpPr>
            <p:spPr>
              <a:xfrm>
                <a:off x="4615956" y="2720741"/>
                <a:ext cx="750953" cy="695898"/>
              </a:xfrm>
              <a:custGeom>
                <a:avLst/>
                <a:gdLst>
                  <a:gd name="connsiteX0" fmla="*/ 485422 w 593646"/>
                  <a:gd name="connsiteY0" fmla="*/ 380522 h 550124"/>
                  <a:gd name="connsiteX1" fmla="*/ 438906 w 593646"/>
                  <a:gd name="connsiteY1" fmla="*/ 367329 h 550124"/>
                  <a:gd name="connsiteX2" fmla="*/ 405144 w 593646"/>
                  <a:gd name="connsiteY2" fmla="*/ 336777 h 550124"/>
                  <a:gd name="connsiteX3" fmla="*/ 451660 w 593646"/>
                  <a:gd name="connsiteY3" fmla="*/ 210400 h 550124"/>
                  <a:gd name="connsiteX4" fmla="*/ 226582 w 593646"/>
                  <a:gd name="connsiteY4" fmla="*/ 4 h 550124"/>
                  <a:gd name="connsiteX5" fmla="*/ 4 w 593646"/>
                  <a:gd name="connsiteY5" fmla="*/ 208317 h 550124"/>
                  <a:gd name="connsiteX6" fmla="*/ 225082 w 593646"/>
                  <a:gd name="connsiteY6" fmla="*/ 418019 h 550124"/>
                  <a:gd name="connsiteX7" fmla="*/ 363130 w 593646"/>
                  <a:gd name="connsiteY7" fmla="*/ 374967 h 550124"/>
                  <a:gd name="connsiteX8" fmla="*/ 396141 w 593646"/>
                  <a:gd name="connsiteY8" fmla="*/ 405520 h 550124"/>
                  <a:gd name="connsiteX9" fmla="*/ 410396 w 593646"/>
                  <a:gd name="connsiteY9" fmla="*/ 449266 h 550124"/>
                  <a:gd name="connsiteX10" fmla="*/ 504178 w 593646"/>
                  <a:gd name="connsiteY10" fmla="*/ 536063 h 550124"/>
                  <a:gd name="connsiteX11" fmla="*/ 578454 w 593646"/>
                  <a:gd name="connsiteY11" fmla="*/ 536063 h 550124"/>
                  <a:gd name="connsiteX12" fmla="*/ 578454 w 593646"/>
                  <a:gd name="connsiteY12" fmla="*/ 467320 h 550124"/>
                  <a:gd name="connsiteX13" fmla="*/ 485422 w 593646"/>
                  <a:gd name="connsiteY13" fmla="*/ 380522 h 550124"/>
                  <a:gd name="connsiteX14" fmla="*/ 226582 w 593646"/>
                  <a:gd name="connsiteY14" fmla="*/ 376356 h 550124"/>
                  <a:gd name="connsiteX15" fmla="*/ 46520 w 593646"/>
                  <a:gd name="connsiteY15" fmla="*/ 209706 h 550124"/>
                  <a:gd name="connsiteX16" fmla="*/ 226582 w 593646"/>
                  <a:gd name="connsiteY16" fmla="*/ 43055 h 550124"/>
                  <a:gd name="connsiteX17" fmla="*/ 406645 w 593646"/>
                  <a:gd name="connsiteY17" fmla="*/ 209706 h 550124"/>
                  <a:gd name="connsiteX18" fmla="*/ 226582 w 593646"/>
                  <a:gd name="connsiteY18" fmla="*/ 376356 h 550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593646" h="550124">
                    <a:moveTo>
                      <a:pt x="485422" y="380522"/>
                    </a:moveTo>
                    <a:cubicBezTo>
                      <a:pt x="473418" y="369412"/>
                      <a:pt x="455412" y="363857"/>
                      <a:pt x="438906" y="367329"/>
                    </a:cubicBezTo>
                    <a:lnTo>
                      <a:pt x="405144" y="336777"/>
                    </a:lnTo>
                    <a:cubicBezTo>
                      <a:pt x="435155" y="300669"/>
                      <a:pt x="451660" y="256229"/>
                      <a:pt x="451660" y="210400"/>
                    </a:cubicBezTo>
                    <a:cubicBezTo>
                      <a:pt x="452411" y="94439"/>
                      <a:pt x="351126" y="698"/>
                      <a:pt x="226582" y="4"/>
                    </a:cubicBezTo>
                    <a:cubicBezTo>
                      <a:pt x="102039" y="-691"/>
                      <a:pt x="754" y="93050"/>
                      <a:pt x="4" y="208317"/>
                    </a:cubicBezTo>
                    <a:cubicBezTo>
                      <a:pt x="-746" y="323584"/>
                      <a:pt x="100539" y="417324"/>
                      <a:pt x="225082" y="418019"/>
                    </a:cubicBezTo>
                    <a:cubicBezTo>
                      <a:pt x="274599" y="418019"/>
                      <a:pt x="323366" y="402743"/>
                      <a:pt x="363130" y="374967"/>
                    </a:cubicBezTo>
                    <a:lnTo>
                      <a:pt x="396141" y="405520"/>
                    </a:lnTo>
                    <a:cubicBezTo>
                      <a:pt x="393140" y="421491"/>
                      <a:pt x="398392" y="437461"/>
                      <a:pt x="410396" y="449266"/>
                    </a:cubicBezTo>
                    <a:lnTo>
                      <a:pt x="504178" y="536063"/>
                    </a:lnTo>
                    <a:cubicBezTo>
                      <a:pt x="524435" y="554811"/>
                      <a:pt x="558197" y="554811"/>
                      <a:pt x="578454" y="536063"/>
                    </a:cubicBezTo>
                    <a:cubicBezTo>
                      <a:pt x="598711" y="517315"/>
                      <a:pt x="598711" y="486068"/>
                      <a:pt x="578454" y="467320"/>
                    </a:cubicBezTo>
                    <a:lnTo>
                      <a:pt x="485422" y="380522"/>
                    </a:lnTo>
                    <a:close/>
                    <a:moveTo>
                      <a:pt x="226582" y="376356"/>
                    </a:moveTo>
                    <a:cubicBezTo>
                      <a:pt x="126798" y="376356"/>
                      <a:pt x="46520" y="302058"/>
                      <a:pt x="46520" y="209706"/>
                    </a:cubicBezTo>
                    <a:cubicBezTo>
                      <a:pt x="46520" y="117354"/>
                      <a:pt x="126798" y="43055"/>
                      <a:pt x="226582" y="43055"/>
                    </a:cubicBezTo>
                    <a:cubicBezTo>
                      <a:pt x="326367" y="43055"/>
                      <a:pt x="406645" y="117354"/>
                      <a:pt x="406645" y="209706"/>
                    </a:cubicBezTo>
                    <a:cubicBezTo>
                      <a:pt x="406645" y="301364"/>
                      <a:pt x="325617" y="376356"/>
                      <a:pt x="226582" y="376356"/>
                    </a:cubicBezTo>
                    <a:close/>
                  </a:path>
                </a:pathLst>
              </a:custGeom>
              <a:grpFill/>
              <a:ln w="74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1" name="Forma livre 20"/>
              <p:cNvSpPr/>
              <p:nvPr/>
            </p:nvSpPr>
            <p:spPr>
              <a:xfrm>
                <a:off x="4692808" y="2850704"/>
                <a:ext cx="409046" cy="277903"/>
              </a:xfrm>
              <a:custGeom>
                <a:avLst/>
                <a:gdLst>
                  <a:gd name="connsiteX0" fmla="*/ 322612 w 323361"/>
                  <a:gd name="connsiteY0" fmla="*/ 96090 h 219689"/>
                  <a:gd name="connsiteX1" fmla="*/ 279847 w 323361"/>
                  <a:gd name="connsiteY1" fmla="*/ 96090 h 219689"/>
                  <a:gd name="connsiteX2" fmla="*/ 270093 w 323361"/>
                  <a:gd name="connsiteY2" fmla="*/ 101645 h 219689"/>
                  <a:gd name="connsiteX3" fmla="*/ 241584 w 323361"/>
                  <a:gd name="connsiteY3" fmla="*/ 130115 h 219689"/>
                  <a:gd name="connsiteX4" fmla="*/ 217575 w 323361"/>
                  <a:gd name="connsiteY4" fmla="*/ 53039 h 219689"/>
                  <a:gd name="connsiteX5" fmla="*/ 201070 w 323361"/>
                  <a:gd name="connsiteY5" fmla="*/ 44706 h 219689"/>
                  <a:gd name="connsiteX6" fmla="*/ 192066 w 323361"/>
                  <a:gd name="connsiteY6" fmla="*/ 52344 h 219689"/>
                  <a:gd name="connsiteX7" fmla="*/ 147051 w 323361"/>
                  <a:gd name="connsiteY7" fmla="*/ 162750 h 219689"/>
                  <a:gd name="connsiteX8" fmla="*/ 116290 w 323361"/>
                  <a:gd name="connsiteY8" fmla="*/ 9987 h 219689"/>
                  <a:gd name="connsiteX9" fmla="*/ 101285 w 323361"/>
                  <a:gd name="connsiteY9" fmla="*/ 266 h 219689"/>
                  <a:gd name="connsiteX10" fmla="*/ 90781 w 323361"/>
                  <a:gd name="connsiteY10" fmla="*/ 8599 h 219689"/>
                  <a:gd name="connsiteX11" fmla="*/ 58520 w 323361"/>
                  <a:gd name="connsiteY11" fmla="*/ 96090 h 219689"/>
                  <a:gd name="connsiteX12" fmla="*/ 0 w 323361"/>
                  <a:gd name="connsiteY12" fmla="*/ 96090 h 219689"/>
                  <a:gd name="connsiteX13" fmla="*/ 0 w 323361"/>
                  <a:gd name="connsiteY13" fmla="*/ 123865 h 219689"/>
                  <a:gd name="connsiteX14" fmla="*/ 68274 w 323361"/>
                  <a:gd name="connsiteY14" fmla="*/ 123865 h 219689"/>
                  <a:gd name="connsiteX15" fmla="*/ 81028 w 323361"/>
                  <a:gd name="connsiteY15" fmla="*/ 113450 h 219689"/>
                  <a:gd name="connsiteX16" fmla="*/ 99784 w 323361"/>
                  <a:gd name="connsiteY16" fmla="*/ 60677 h 219689"/>
                  <a:gd name="connsiteX17" fmla="*/ 129795 w 323361"/>
                  <a:gd name="connsiteY17" fmla="*/ 209968 h 219689"/>
                  <a:gd name="connsiteX18" fmla="*/ 141799 w 323361"/>
                  <a:gd name="connsiteY18" fmla="*/ 219689 h 219689"/>
                  <a:gd name="connsiteX19" fmla="*/ 143300 w 323361"/>
                  <a:gd name="connsiteY19" fmla="*/ 219689 h 219689"/>
                  <a:gd name="connsiteX20" fmla="*/ 156054 w 323361"/>
                  <a:gd name="connsiteY20" fmla="*/ 212051 h 219689"/>
                  <a:gd name="connsiteX21" fmla="*/ 204071 w 323361"/>
                  <a:gd name="connsiteY21" fmla="*/ 95396 h 219689"/>
                  <a:gd name="connsiteX22" fmla="*/ 223577 w 323361"/>
                  <a:gd name="connsiteY22" fmla="*/ 157890 h 219689"/>
                  <a:gd name="connsiteX23" fmla="*/ 240083 w 323361"/>
                  <a:gd name="connsiteY23" fmla="*/ 166222 h 219689"/>
                  <a:gd name="connsiteX24" fmla="*/ 246085 w 323361"/>
                  <a:gd name="connsiteY24" fmla="*/ 162750 h 219689"/>
                  <a:gd name="connsiteX25" fmla="*/ 286599 w 323361"/>
                  <a:gd name="connsiteY25" fmla="*/ 123865 h 219689"/>
                  <a:gd name="connsiteX26" fmla="*/ 323362 w 323361"/>
                  <a:gd name="connsiteY26" fmla="*/ 123865 h 219689"/>
                  <a:gd name="connsiteX27" fmla="*/ 323362 w 323361"/>
                  <a:gd name="connsiteY27" fmla="*/ 96090 h 2196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23361" h="219689">
                    <a:moveTo>
                      <a:pt x="322612" y="96090"/>
                    </a:moveTo>
                    <a:lnTo>
                      <a:pt x="279847" y="96090"/>
                    </a:lnTo>
                    <a:cubicBezTo>
                      <a:pt x="276095" y="96784"/>
                      <a:pt x="272344" y="98868"/>
                      <a:pt x="270093" y="101645"/>
                    </a:cubicBezTo>
                    <a:lnTo>
                      <a:pt x="241584" y="130115"/>
                    </a:lnTo>
                    <a:lnTo>
                      <a:pt x="217575" y="53039"/>
                    </a:lnTo>
                    <a:cubicBezTo>
                      <a:pt x="215324" y="46789"/>
                      <a:pt x="207822" y="42623"/>
                      <a:pt x="201070" y="44706"/>
                    </a:cubicBezTo>
                    <a:cubicBezTo>
                      <a:pt x="197318" y="46095"/>
                      <a:pt x="193567" y="48178"/>
                      <a:pt x="192066" y="52344"/>
                    </a:cubicBezTo>
                    <a:lnTo>
                      <a:pt x="147051" y="162750"/>
                    </a:lnTo>
                    <a:lnTo>
                      <a:pt x="116290" y="9987"/>
                    </a:lnTo>
                    <a:cubicBezTo>
                      <a:pt x="114790" y="3044"/>
                      <a:pt x="108037" y="-1123"/>
                      <a:pt x="101285" y="266"/>
                    </a:cubicBezTo>
                    <a:cubicBezTo>
                      <a:pt x="96783" y="960"/>
                      <a:pt x="93032" y="4432"/>
                      <a:pt x="90781" y="8599"/>
                    </a:cubicBezTo>
                    <a:lnTo>
                      <a:pt x="58520" y="96090"/>
                    </a:lnTo>
                    <a:lnTo>
                      <a:pt x="0" y="96090"/>
                    </a:lnTo>
                    <a:lnTo>
                      <a:pt x="0" y="123865"/>
                    </a:lnTo>
                    <a:lnTo>
                      <a:pt x="68274" y="123865"/>
                    </a:lnTo>
                    <a:cubicBezTo>
                      <a:pt x="74276" y="123171"/>
                      <a:pt x="79528" y="119005"/>
                      <a:pt x="81028" y="113450"/>
                    </a:cubicBezTo>
                    <a:lnTo>
                      <a:pt x="99784" y="60677"/>
                    </a:lnTo>
                    <a:lnTo>
                      <a:pt x="129795" y="209968"/>
                    </a:lnTo>
                    <a:cubicBezTo>
                      <a:pt x="130545" y="215523"/>
                      <a:pt x="135797" y="219689"/>
                      <a:pt x="141799" y="219689"/>
                    </a:cubicBezTo>
                    <a:lnTo>
                      <a:pt x="143300" y="219689"/>
                    </a:lnTo>
                    <a:cubicBezTo>
                      <a:pt x="148551" y="219689"/>
                      <a:pt x="153803" y="216912"/>
                      <a:pt x="156054" y="212051"/>
                    </a:cubicBezTo>
                    <a:lnTo>
                      <a:pt x="204071" y="95396"/>
                    </a:lnTo>
                    <a:lnTo>
                      <a:pt x="223577" y="157890"/>
                    </a:lnTo>
                    <a:cubicBezTo>
                      <a:pt x="225828" y="164139"/>
                      <a:pt x="232580" y="168305"/>
                      <a:pt x="240083" y="166222"/>
                    </a:cubicBezTo>
                    <a:cubicBezTo>
                      <a:pt x="242334" y="165528"/>
                      <a:pt x="244585" y="164139"/>
                      <a:pt x="246085" y="162750"/>
                    </a:cubicBezTo>
                    <a:lnTo>
                      <a:pt x="286599" y="123865"/>
                    </a:lnTo>
                    <a:lnTo>
                      <a:pt x="323362" y="123865"/>
                    </a:lnTo>
                    <a:lnTo>
                      <a:pt x="323362" y="96090"/>
                    </a:lnTo>
                    <a:close/>
                  </a:path>
                </a:pathLst>
              </a:custGeom>
              <a:grpFill/>
              <a:ln w="74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  <p:sp>
          <p:nvSpPr>
            <p:cNvPr id="16" name="Retângulo 15"/>
            <p:cNvSpPr/>
            <p:nvPr/>
          </p:nvSpPr>
          <p:spPr>
            <a:xfrm>
              <a:off x="3071333" y="3895440"/>
              <a:ext cx="1414862" cy="5019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45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pt-BR" sz="133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" panose="020B0502040204020203" pitchFamily="34" charset="0"/>
                  <a:ea typeface="Tahoma" panose="020B0604030504040204" pitchFamily="34" charset="0"/>
                  <a:cs typeface="Segoe UI" panose="020B0502040204020203" pitchFamily="34" charset="0"/>
                </a:rPr>
                <a:t>BIOMETRIA </a:t>
              </a:r>
              <a:br>
                <a:rPr kumimoji="0" lang="pt-BR" sz="133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" panose="020B0502040204020203" pitchFamily="34" charset="0"/>
                  <a:ea typeface="Tahoma" panose="020B0604030504040204" pitchFamily="34" charset="0"/>
                  <a:cs typeface="Segoe UI" panose="020B0502040204020203" pitchFamily="34" charset="0"/>
                </a:rPr>
              </a:br>
              <a:r>
                <a:rPr kumimoji="0" lang="pt-BR" sz="133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" panose="020B0502040204020203" pitchFamily="34" charset="0"/>
                  <a:ea typeface="Tahoma" panose="020B0604030504040204" pitchFamily="34" charset="0"/>
                  <a:cs typeface="Segoe UI" panose="020B0502040204020203" pitchFamily="34" charset="0"/>
                </a:rPr>
                <a:t>EXECUTIVO</a:t>
              </a:r>
            </a:p>
          </p:txBody>
        </p:sp>
      </p:grpSp>
      <p:grpSp>
        <p:nvGrpSpPr>
          <p:cNvPr id="22" name="Agrupar 21"/>
          <p:cNvGrpSpPr/>
          <p:nvPr/>
        </p:nvGrpSpPr>
        <p:grpSpPr>
          <a:xfrm>
            <a:off x="5087888" y="2654990"/>
            <a:ext cx="460081" cy="229124"/>
            <a:chOff x="2647439" y="3395712"/>
            <a:chExt cx="367012" cy="182775"/>
          </a:xfrm>
        </p:grpSpPr>
        <p:sp>
          <p:nvSpPr>
            <p:cNvPr id="23" name="object 20"/>
            <p:cNvSpPr/>
            <p:nvPr/>
          </p:nvSpPr>
          <p:spPr>
            <a:xfrm>
              <a:off x="2647439" y="3395712"/>
              <a:ext cx="197773" cy="182775"/>
            </a:xfrm>
            <a:custGeom>
              <a:avLst/>
              <a:gdLst/>
              <a:ahLst/>
              <a:cxnLst/>
              <a:rect l="l" t="t" r="r" b="b"/>
              <a:pathLst>
                <a:path w="289559" h="391795">
                  <a:moveTo>
                    <a:pt x="96265" y="0"/>
                  </a:moveTo>
                  <a:lnTo>
                    <a:pt x="0" y="96520"/>
                  </a:lnTo>
                  <a:lnTo>
                    <a:pt x="99822" y="196468"/>
                  </a:lnTo>
                  <a:lnTo>
                    <a:pt x="0" y="295148"/>
                  </a:lnTo>
                  <a:lnTo>
                    <a:pt x="96265" y="391667"/>
                  </a:lnTo>
                  <a:lnTo>
                    <a:pt x="194690" y="291718"/>
                  </a:lnTo>
                  <a:lnTo>
                    <a:pt x="289559" y="196468"/>
                  </a:lnTo>
                  <a:lnTo>
                    <a:pt x="201675" y="105537"/>
                  </a:lnTo>
                  <a:lnTo>
                    <a:pt x="194690" y="96520"/>
                  </a:lnTo>
                  <a:lnTo>
                    <a:pt x="96265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74116"/>
              </a:scheme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1"/>
            <p:cNvSpPr/>
            <p:nvPr/>
          </p:nvSpPr>
          <p:spPr>
            <a:xfrm>
              <a:off x="2817546" y="3395712"/>
              <a:ext cx="196905" cy="182775"/>
            </a:xfrm>
            <a:custGeom>
              <a:avLst/>
              <a:gdLst/>
              <a:ahLst/>
              <a:cxnLst/>
              <a:rect l="l" t="t" r="r" b="b"/>
              <a:pathLst>
                <a:path w="288290" h="391795">
                  <a:moveTo>
                    <a:pt x="94615" y="0"/>
                  </a:moveTo>
                  <a:lnTo>
                    <a:pt x="0" y="96520"/>
                  </a:lnTo>
                  <a:lnTo>
                    <a:pt x="98044" y="196468"/>
                  </a:lnTo>
                  <a:lnTo>
                    <a:pt x="0" y="295148"/>
                  </a:lnTo>
                  <a:lnTo>
                    <a:pt x="94615" y="391667"/>
                  </a:lnTo>
                  <a:lnTo>
                    <a:pt x="288035" y="196468"/>
                  </a:lnTo>
                  <a:lnTo>
                    <a:pt x="199644" y="105537"/>
                  </a:lnTo>
                  <a:lnTo>
                    <a:pt x="193421" y="96520"/>
                  </a:lnTo>
                  <a:lnTo>
                    <a:pt x="94615" y="0"/>
                  </a:lnTo>
                  <a:close/>
                </a:path>
              </a:pathLst>
            </a:custGeom>
            <a:solidFill>
              <a:schemeClr val="bg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5" name="Agrupar 94"/>
          <p:cNvGrpSpPr/>
          <p:nvPr/>
        </p:nvGrpSpPr>
        <p:grpSpPr>
          <a:xfrm>
            <a:off x="8944625" y="2344793"/>
            <a:ext cx="3165766" cy="1359007"/>
            <a:chOff x="749662" y="3049189"/>
            <a:chExt cx="3165766" cy="1359007"/>
          </a:xfrm>
        </p:grpSpPr>
        <p:grpSp>
          <p:nvGrpSpPr>
            <p:cNvPr id="96" name="Gráfico 15" descr="Programador com preenchimento sólido"/>
            <p:cNvGrpSpPr/>
            <p:nvPr/>
          </p:nvGrpSpPr>
          <p:grpSpPr>
            <a:xfrm>
              <a:off x="1912575" y="3049189"/>
              <a:ext cx="709294" cy="834531"/>
              <a:chOff x="2575466" y="2880238"/>
              <a:chExt cx="377370" cy="444001"/>
            </a:xfrm>
            <a:solidFill>
              <a:schemeClr val="bg1"/>
            </a:solidFill>
          </p:grpSpPr>
          <p:sp>
            <p:nvSpPr>
              <p:cNvPr id="98" name="Forma livre 97"/>
              <p:cNvSpPr/>
              <p:nvPr/>
            </p:nvSpPr>
            <p:spPr>
              <a:xfrm>
                <a:off x="2575466" y="2880238"/>
                <a:ext cx="377370" cy="409856"/>
              </a:xfrm>
              <a:custGeom>
                <a:avLst/>
                <a:gdLst>
                  <a:gd name="connsiteX0" fmla="*/ 299808 w 421430"/>
                  <a:gd name="connsiteY0" fmla="*/ 263863 h 457710"/>
                  <a:gd name="connsiteX1" fmla="*/ 371708 w 421430"/>
                  <a:gd name="connsiteY1" fmla="*/ 298004 h 457710"/>
                  <a:gd name="connsiteX2" fmla="*/ 385463 w 421430"/>
                  <a:gd name="connsiteY2" fmla="*/ 324043 h 457710"/>
                  <a:gd name="connsiteX3" fmla="*/ 396717 w 421430"/>
                  <a:gd name="connsiteY3" fmla="*/ 413733 h 457710"/>
                  <a:gd name="connsiteX4" fmla="*/ 391715 w 421430"/>
                  <a:gd name="connsiteY4" fmla="*/ 424149 h 457710"/>
                  <a:gd name="connsiteX5" fmla="*/ 391715 w 421430"/>
                  <a:gd name="connsiteY5" fmla="*/ 424149 h 457710"/>
                  <a:gd name="connsiteX6" fmla="*/ 357954 w 421430"/>
                  <a:gd name="connsiteY6" fmla="*/ 439194 h 457710"/>
                  <a:gd name="connsiteX7" fmla="*/ 357954 w 421430"/>
                  <a:gd name="connsiteY7" fmla="*/ 457711 h 457710"/>
                  <a:gd name="connsiteX8" fmla="*/ 374834 w 421430"/>
                  <a:gd name="connsiteY8" fmla="*/ 457711 h 457710"/>
                  <a:gd name="connsiteX9" fmla="*/ 405470 w 421430"/>
                  <a:gd name="connsiteY9" fmla="*/ 443244 h 457710"/>
                  <a:gd name="connsiteX10" fmla="*/ 405470 w 421430"/>
                  <a:gd name="connsiteY10" fmla="*/ 443244 h 457710"/>
                  <a:gd name="connsiteX11" fmla="*/ 421100 w 421430"/>
                  <a:gd name="connsiteY11" fmla="*/ 410840 h 457710"/>
                  <a:gd name="connsiteX12" fmla="*/ 411097 w 421430"/>
                  <a:gd name="connsiteY12" fmla="*/ 323464 h 457710"/>
                  <a:gd name="connsiteX13" fmla="*/ 387964 w 421430"/>
                  <a:gd name="connsiteY13" fmla="*/ 280644 h 457710"/>
                  <a:gd name="connsiteX14" fmla="*/ 308561 w 421430"/>
                  <a:gd name="connsiteY14" fmla="*/ 242453 h 457710"/>
                  <a:gd name="connsiteX15" fmla="*/ 277926 w 421430"/>
                  <a:gd name="connsiteY15" fmla="*/ 230881 h 457710"/>
                  <a:gd name="connsiteX16" fmla="*/ 274175 w 421430"/>
                  <a:gd name="connsiteY16" fmla="*/ 225673 h 457710"/>
                  <a:gd name="connsiteX17" fmla="*/ 274175 w 421430"/>
                  <a:gd name="connsiteY17" fmla="*/ 211785 h 457710"/>
                  <a:gd name="connsiteX18" fmla="*/ 311688 w 421430"/>
                  <a:gd name="connsiteY18" fmla="*/ 139454 h 457710"/>
                  <a:gd name="connsiteX19" fmla="*/ 311688 w 421430"/>
                  <a:gd name="connsiteY19" fmla="*/ 118623 h 457710"/>
                  <a:gd name="connsiteX20" fmla="*/ 324192 w 421430"/>
                  <a:gd name="connsiteY20" fmla="*/ 122095 h 457710"/>
                  <a:gd name="connsiteX21" fmla="*/ 313563 w 421430"/>
                  <a:gd name="connsiteY21" fmla="*/ 93162 h 457710"/>
                  <a:gd name="connsiteX22" fmla="*/ 310437 w 421430"/>
                  <a:gd name="connsiteY22" fmla="*/ 81011 h 457710"/>
                  <a:gd name="connsiteX23" fmla="*/ 254793 w 421430"/>
                  <a:gd name="connsiteY23" fmla="*/ 10416 h 457710"/>
                  <a:gd name="connsiteX24" fmla="*/ 246665 w 421430"/>
                  <a:gd name="connsiteY24" fmla="*/ 10994 h 457710"/>
                  <a:gd name="connsiteX25" fmla="*/ 241038 w 421430"/>
                  <a:gd name="connsiteY25" fmla="*/ 15045 h 457710"/>
                  <a:gd name="connsiteX26" fmla="*/ 234786 w 421430"/>
                  <a:gd name="connsiteY26" fmla="*/ 6944 h 457710"/>
                  <a:gd name="connsiteX27" fmla="*/ 227283 w 421430"/>
                  <a:gd name="connsiteY27" fmla="*/ 1736 h 457710"/>
                  <a:gd name="connsiteX28" fmla="*/ 210402 w 421430"/>
                  <a:gd name="connsiteY28" fmla="*/ 0 h 457710"/>
                  <a:gd name="connsiteX29" fmla="*/ 110993 w 421430"/>
                  <a:gd name="connsiteY29" fmla="*/ 82747 h 457710"/>
                  <a:gd name="connsiteX30" fmla="*/ 110993 w 421430"/>
                  <a:gd name="connsiteY30" fmla="*/ 86797 h 457710"/>
                  <a:gd name="connsiteX31" fmla="*/ 110993 w 421430"/>
                  <a:gd name="connsiteY31" fmla="*/ 86797 h 457710"/>
                  <a:gd name="connsiteX32" fmla="*/ 110993 w 421430"/>
                  <a:gd name="connsiteY32" fmla="*/ 96634 h 457710"/>
                  <a:gd name="connsiteX33" fmla="*/ 102865 w 421430"/>
                  <a:gd name="connsiteY33" fmla="*/ 133089 h 457710"/>
                  <a:gd name="connsiteX34" fmla="*/ 92236 w 421430"/>
                  <a:gd name="connsiteY34" fmla="*/ 156235 h 457710"/>
                  <a:gd name="connsiteX35" fmla="*/ 112243 w 421430"/>
                  <a:gd name="connsiteY35" fmla="*/ 151027 h 457710"/>
                  <a:gd name="connsiteX36" fmla="*/ 148506 w 421430"/>
                  <a:gd name="connsiteY36" fmla="*/ 210628 h 457710"/>
                  <a:gd name="connsiteX37" fmla="*/ 148506 w 421430"/>
                  <a:gd name="connsiteY37" fmla="*/ 225094 h 457710"/>
                  <a:gd name="connsiteX38" fmla="*/ 144755 w 421430"/>
                  <a:gd name="connsiteY38" fmla="*/ 230302 h 457710"/>
                  <a:gd name="connsiteX39" fmla="*/ 114119 w 421430"/>
                  <a:gd name="connsiteY39" fmla="*/ 241875 h 457710"/>
                  <a:gd name="connsiteX40" fmla="*/ 34717 w 421430"/>
                  <a:gd name="connsiteY40" fmla="*/ 280066 h 457710"/>
                  <a:gd name="connsiteX41" fmla="*/ 10958 w 421430"/>
                  <a:gd name="connsiteY41" fmla="*/ 322886 h 457710"/>
                  <a:gd name="connsiteX42" fmla="*/ 330 w 421430"/>
                  <a:gd name="connsiteY42" fmla="*/ 410840 h 457710"/>
                  <a:gd name="connsiteX43" fmla="*/ 15960 w 421430"/>
                  <a:gd name="connsiteY43" fmla="*/ 443244 h 457710"/>
                  <a:gd name="connsiteX44" fmla="*/ 46596 w 421430"/>
                  <a:gd name="connsiteY44" fmla="*/ 457711 h 457710"/>
                  <a:gd name="connsiteX45" fmla="*/ 64102 w 421430"/>
                  <a:gd name="connsiteY45" fmla="*/ 457711 h 457710"/>
                  <a:gd name="connsiteX46" fmla="*/ 64102 w 421430"/>
                  <a:gd name="connsiteY46" fmla="*/ 439772 h 457710"/>
                  <a:gd name="connsiteX47" fmla="*/ 30340 w 421430"/>
                  <a:gd name="connsiteY47" fmla="*/ 424728 h 457710"/>
                  <a:gd name="connsiteX48" fmla="*/ 25338 w 421430"/>
                  <a:gd name="connsiteY48" fmla="*/ 414312 h 457710"/>
                  <a:gd name="connsiteX49" fmla="*/ 35967 w 421430"/>
                  <a:gd name="connsiteY49" fmla="*/ 325200 h 457710"/>
                  <a:gd name="connsiteX50" fmla="*/ 35967 w 421430"/>
                  <a:gd name="connsiteY50" fmla="*/ 324043 h 457710"/>
                  <a:gd name="connsiteX51" fmla="*/ 50347 w 421430"/>
                  <a:gd name="connsiteY51" fmla="*/ 298004 h 457710"/>
                  <a:gd name="connsiteX52" fmla="*/ 122247 w 421430"/>
                  <a:gd name="connsiteY52" fmla="*/ 263863 h 457710"/>
                  <a:gd name="connsiteX53" fmla="*/ 132250 w 421430"/>
                  <a:gd name="connsiteY53" fmla="*/ 260970 h 457710"/>
                  <a:gd name="connsiteX54" fmla="*/ 211028 w 421430"/>
                  <a:gd name="connsiteY54" fmla="*/ 277751 h 457710"/>
                  <a:gd name="connsiteX55" fmla="*/ 290430 w 421430"/>
                  <a:gd name="connsiteY55" fmla="*/ 260970 h 457710"/>
                  <a:gd name="connsiteX56" fmla="*/ 299808 w 421430"/>
                  <a:gd name="connsiteY56" fmla="*/ 263863 h 457710"/>
                  <a:gd name="connsiteX57" fmla="*/ 136002 w 421430"/>
                  <a:gd name="connsiteY57" fmla="*/ 144083 h 457710"/>
                  <a:gd name="connsiteX58" fmla="*/ 267297 w 421430"/>
                  <a:gd name="connsiteY58" fmla="*/ 75224 h 457710"/>
                  <a:gd name="connsiteX59" fmla="*/ 286054 w 421430"/>
                  <a:gd name="connsiteY59" fmla="*/ 98370 h 457710"/>
                  <a:gd name="connsiteX60" fmla="*/ 286054 w 421430"/>
                  <a:gd name="connsiteY60" fmla="*/ 138876 h 457710"/>
                  <a:gd name="connsiteX61" fmla="*/ 211028 w 421430"/>
                  <a:gd name="connsiteY61" fmla="*/ 208313 h 457710"/>
                  <a:gd name="connsiteX62" fmla="*/ 136002 w 421430"/>
                  <a:gd name="connsiteY62" fmla="*/ 144083 h 457710"/>
                  <a:gd name="connsiteX63" fmla="*/ 161010 w 421430"/>
                  <a:gd name="connsiteY63" fmla="*/ 248240 h 457710"/>
                  <a:gd name="connsiteX64" fmla="*/ 173515 w 421430"/>
                  <a:gd name="connsiteY64" fmla="*/ 225094 h 457710"/>
                  <a:gd name="connsiteX65" fmla="*/ 173515 w 421430"/>
                  <a:gd name="connsiteY65" fmla="*/ 224515 h 457710"/>
                  <a:gd name="connsiteX66" fmla="*/ 248541 w 421430"/>
                  <a:gd name="connsiteY66" fmla="*/ 224515 h 457710"/>
                  <a:gd name="connsiteX67" fmla="*/ 248541 w 421430"/>
                  <a:gd name="connsiteY67" fmla="*/ 225094 h 457710"/>
                  <a:gd name="connsiteX68" fmla="*/ 260420 w 421430"/>
                  <a:gd name="connsiteY68" fmla="*/ 248240 h 457710"/>
                  <a:gd name="connsiteX69" fmla="*/ 210402 w 421430"/>
                  <a:gd name="connsiteY69" fmla="*/ 254605 h 457710"/>
                  <a:gd name="connsiteX70" fmla="*/ 161010 w 421430"/>
                  <a:gd name="connsiteY70" fmla="*/ 248240 h 4577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</a:cxnLst>
                <a:rect l="l" t="t" r="r" b="b"/>
                <a:pathLst>
                  <a:path w="421430" h="457710">
                    <a:moveTo>
                      <a:pt x="299808" y="263863"/>
                    </a:moveTo>
                    <a:cubicBezTo>
                      <a:pt x="326068" y="272543"/>
                      <a:pt x="351076" y="282380"/>
                      <a:pt x="371708" y="298004"/>
                    </a:cubicBezTo>
                    <a:cubicBezTo>
                      <a:pt x="380461" y="304369"/>
                      <a:pt x="385463" y="313627"/>
                      <a:pt x="385463" y="324043"/>
                    </a:cubicBezTo>
                    <a:lnTo>
                      <a:pt x="396717" y="413733"/>
                    </a:lnTo>
                    <a:cubicBezTo>
                      <a:pt x="397342" y="417784"/>
                      <a:pt x="395467" y="421834"/>
                      <a:pt x="391715" y="424149"/>
                    </a:cubicBezTo>
                    <a:lnTo>
                      <a:pt x="391715" y="424149"/>
                    </a:lnTo>
                    <a:cubicBezTo>
                      <a:pt x="381087" y="430514"/>
                      <a:pt x="369833" y="435722"/>
                      <a:pt x="357954" y="439194"/>
                    </a:cubicBezTo>
                    <a:lnTo>
                      <a:pt x="357954" y="457711"/>
                    </a:lnTo>
                    <a:lnTo>
                      <a:pt x="374834" y="457711"/>
                    </a:lnTo>
                    <a:cubicBezTo>
                      <a:pt x="385463" y="453660"/>
                      <a:pt x="396092" y="449031"/>
                      <a:pt x="405470" y="443244"/>
                    </a:cubicBezTo>
                    <a:lnTo>
                      <a:pt x="405470" y="443244"/>
                    </a:lnTo>
                    <a:cubicBezTo>
                      <a:pt x="416724" y="436301"/>
                      <a:pt x="422976" y="423570"/>
                      <a:pt x="421100" y="410840"/>
                    </a:cubicBezTo>
                    <a:lnTo>
                      <a:pt x="411097" y="323464"/>
                    </a:lnTo>
                    <a:cubicBezTo>
                      <a:pt x="410472" y="306683"/>
                      <a:pt x="402344" y="291060"/>
                      <a:pt x="387964" y="280644"/>
                    </a:cubicBezTo>
                    <a:cubicBezTo>
                      <a:pt x="364831" y="262706"/>
                      <a:pt x="337321" y="251712"/>
                      <a:pt x="308561" y="242453"/>
                    </a:cubicBezTo>
                    <a:lnTo>
                      <a:pt x="277926" y="230881"/>
                    </a:lnTo>
                    <a:cubicBezTo>
                      <a:pt x="275425" y="229723"/>
                      <a:pt x="274175" y="227987"/>
                      <a:pt x="274175" y="225673"/>
                    </a:cubicBezTo>
                    <a:lnTo>
                      <a:pt x="274175" y="211785"/>
                    </a:lnTo>
                    <a:cubicBezTo>
                      <a:pt x="297933" y="194426"/>
                      <a:pt x="311688" y="167808"/>
                      <a:pt x="311688" y="139454"/>
                    </a:cubicBezTo>
                    <a:lnTo>
                      <a:pt x="311688" y="118623"/>
                    </a:lnTo>
                    <a:cubicBezTo>
                      <a:pt x="315439" y="120937"/>
                      <a:pt x="319815" y="121516"/>
                      <a:pt x="324192" y="122095"/>
                    </a:cubicBezTo>
                    <a:lnTo>
                      <a:pt x="313563" y="93162"/>
                    </a:lnTo>
                    <a:cubicBezTo>
                      <a:pt x="312313" y="89112"/>
                      <a:pt x="311062" y="85061"/>
                      <a:pt x="310437" y="81011"/>
                    </a:cubicBezTo>
                    <a:cubicBezTo>
                      <a:pt x="305435" y="48028"/>
                      <a:pt x="284178" y="24882"/>
                      <a:pt x="254793" y="10416"/>
                    </a:cubicBezTo>
                    <a:cubicBezTo>
                      <a:pt x="252292" y="9258"/>
                      <a:pt x="249166" y="9258"/>
                      <a:pt x="246665" y="10994"/>
                    </a:cubicBezTo>
                    <a:lnTo>
                      <a:pt x="241038" y="15045"/>
                    </a:lnTo>
                    <a:lnTo>
                      <a:pt x="234786" y="6944"/>
                    </a:lnTo>
                    <a:cubicBezTo>
                      <a:pt x="232910" y="4629"/>
                      <a:pt x="230409" y="2315"/>
                      <a:pt x="227283" y="1736"/>
                    </a:cubicBezTo>
                    <a:cubicBezTo>
                      <a:pt x="221656" y="579"/>
                      <a:pt x="216029" y="0"/>
                      <a:pt x="210402" y="0"/>
                    </a:cubicBezTo>
                    <a:cubicBezTo>
                      <a:pt x="161010" y="0"/>
                      <a:pt x="119746" y="35876"/>
                      <a:pt x="110993" y="82747"/>
                    </a:cubicBezTo>
                    <a:lnTo>
                      <a:pt x="110993" y="86797"/>
                    </a:lnTo>
                    <a:lnTo>
                      <a:pt x="110993" y="86797"/>
                    </a:lnTo>
                    <a:lnTo>
                      <a:pt x="110993" y="96634"/>
                    </a:lnTo>
                    <a:cubicBezTo>
                      <a:pt x="110993" y="109364"/>
                      <a:pt x="108492" y="121516"/>
                      <a:pt x="102865" y="133089"/>
                    </a:cubicBezTo>
                    <a:lnTo>
                      <a:pt x="92236" y="156235"/>
                    </a:lnTo>
                    <a:cubicBezTo>
                      <a:pt x="92236" y="156235"/>
                      <a:pt x="99739" y="154499"/>
                      <a:pt x="112243" y="151027"/>
                    </a:cubicBezTo>
                    <a:cubicBezTo>
                      <a:pt x="115369" y="174752"/>
                      <a:pt x="128499" y="196162"/>
                      <a:pt x="148506" y="210628"/>
                    </a:cubicBezTo>
                    <a:lnTo>
                      <a:pt x="148506" y="225094"/>
                    </a:lnTo>
                    <a:cubicBezTo>
                      <a:pt x="148506" y="227409"/>
                      <a:pt x="147256" y="229723"/>
                      <a:pt x="144755" y="230302"/>
                    </a:cubicBezTo>
                    <a:lnTo>
                      <a:pt x="114119" y="241875"/>
                    </a:lnTo>
                    <a:cubicBezTo>
                      <a:pt x="85359" y="251133"/>
                      <a:pt x="57850" y="262128"/>
                      <a:pt x="34717" y="280066"/>
                    </a:cubicBezTo>
                    <a:cubicBezTo>
                      <a:pt x="20337" y="290481"/>
                      <a:pt x="11584" y="306105"/>
                      <a:pt x="10958" y="322886"/>
                    </a:cubicBezTo>
                    <a:lnTo>
                      <a:pt x="330" y="410840"/>
                    </a:lnTo>
                    <a:cubicBezTo>
                      <a:pt x="-1546" y="423570"/>
                      <a:pt x="4706" y="436301"/>
                      <a:pt x="15960" y="443244"/>
                    </a:cubicBezTo>
                    <a:cubicBezTo>
                      <a:pt x="25338" y="449031"/>
                      <a:pt x="35967" y="453660"/>
                      <a:pt x="46596" y="457711"/>
                    </a:cubicBezTo>
                    <a:lnTo>
                      <a:pt x="64102" y="457711"/>
                    </a:lnTo>
                    <a:lnTo>
                      <a:pt x="64102" y="439772"/>
                    </a:lnTo>
                    <a:cubicBezTo>
                      <a:pt x="52223" y="435722"/>
                      <a:pt x="40969" y="431093"/>
                      <a:pt x="30340" y="424728"/>
                    </a:cubicBezTo>
                    <a:cubicBezTo>
                      <a:pt x="26589" y="422413"/>
                      <a:pt x="24713" y="418362"/>
                      <a:pt x="25338" y="414312"/>
                    </a:cubicBezTo>
                    <a:lnTo>
                      <a:pt x="35967" y="325200"/>
                    </a:lnTo>
                    <a:lnTo>
                      <a:pt x="35967" y="324043"/>
                    </a:lnTo>
                    <a:cubicBezTo>
                      <a:pt x="35967" y="313627"/>
                      <a:pt x="41594" y="304369"/>
                      <a:pt x="50347" y="298004"/>
                    </a:cubicBezTo>
                    <a:cubicBezTo>
                      <a:pt x="70979" y="282380"/>
                      <a:pt x="95988" y="272543"/>
                      <a:pt x="122247" y="263863"/>
                    </a:cubicBezTo>
                    <a:lnTo>
                      <a:pt x="132250" y="260970"/>
                    </a:lnTo>
                    <a:cubicBezTo>
                      <a:pt x="150382" y="271386"/>
                      <a:pt x="179142" y="277751"/>
                      <a:pt x="211028" y="277751"/>
                    </a:cubicBezTo>
                    <a:cubicBezTo>
                      <a:pt x="242914" y="277751"/>
                      <a:pt x="271674" y="271386"/>
                      <a:pt x="290430" y="260970"/>
                    </a:cubicBezTo>
                    <a:lnTo>
                      <a:pt x="299808" y="263863"/>
                    </a:lnTo>
                    <a:close/>
                    <a:moveTo>
                      <a:pt x="136002" y="144083"/>
                    </a:moveTo>
                    <a:cubicBezTo>
                      <a:pt x="178516" y="130774"/>
                      <a:pt x="239788" y="107629"/>
                      <a:pt x="267297" y="75224"/>
                    </a:cubicBezTo>
                    <a:cubicBezTo>
                      <a:pt x="272924" y="83325"/>
                      <a:pt x="279176" y="90848"/>
                      <a:pt x="286054" y="98370"/>
                    </a:cubicBezTo>
                    <a:lnTo>
                      <a:pt x="286054" y="138876"/>
                    </a:lnTo>
                    <a:cubicBezTo>
                      <a:pt x="286054" y="177066"/>
                      <a:pt x="252292" y="208313"/>
                      <a:pt x="211028" y="208313"/>
                    </a:cubicBezTo>
                    <a:cubicBezTo>
                      <a:pt x="171639" y="208313"/>
                      <a:pt x="139128" y="180538"/>
                      <a:pt x="136002" y="144083"/>
                    </a:cubicBezTo>
                    <a:close/>
                    <a:moveTo>
                      <a:pt x="161010" y="248240"/>
                    </a:moveTo>
                    <a:cubicBezTo>
                      <a:pt x="168513" y="243032"/>
                      <a:pt x="173515" y="234352"/>
                      <a:pt x="173515" y="225094"/>
                    </a:cubicBezTo>
                    <a:lnTo>
                      <a:pt x="173515" y="224515"/>
                    </a:lnTo>
                    <a:cubicBezTo>
                      <a:pt x="197273" y="233774"/>
                      <a:pt x="224782" y="233774"/>
                      <a:pt x="248541" y="224515"/>
                    </a:cubicBezTo>
                    <a:lnTo>
                      <a:pt x="248541" y="225094"/>
                    </a:lnTo>
                    <a:cubicBezTo>
                      <a:pt x="248541" y="233774"/>
                      <a:pt x="252917" y="242453"/>
                      <a:pt x="260420" y="248240"/>
                    </a:cubicBezTo>
                    <a:cubicBezTo>
                      <a:pt x="244164" y="252869"/>
                      <a:pt x="227283" y="255184"/>
                      <a:pt x="210402" y="254605"/>
                    </a:cubicBezTo>
                    <a:cubicBezTo>
                      <a:pt x="194147" y="254605"/>
                      <a:pt x="177266" y="252290"/>
                      <a:pt x="161010" y="248240"/>
                    </a:cubicBezTo>
                    <a:close/>
                  </a:path>
                </a:pathLst>
              </a:custGeom>
              <a:grpFill/>
              <a:ln w="62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99" name="Forma livre 98"/>
              <p:cNvSpPr/>
              <p:nvPr/>
            </p:nvSpPr>
            <p:spPr>
              <a:xfrm>
                <a:off x="2603931" y="3162576"/>
                <a:ext cx="326392" cy="161663"/>
              </a:xfrm>
              <a:custGeom>
                <a:avLst/>
                <a:gdLst>
                  <a:gd name="connsiteX0" fmla="*/ 316985 w 364501"/>
                  <a:gd name="connsiteY0" fmla="*/ 14466 h 180538"/>
                  <a:gd name="connsiteX1" fmla="*/ 301354 w 364501"/>
                  <a:gd name="connsiteY1" fmla="*/ 0 h 180538"/>
                  <a:gd name="connsiteX2" fmla="*/ 301354 w 364501"/>
                  <a:gd name="connsiteY2" fmla="*/ 0 h 180538"/>
                  <a:gd name="connsiteX3" fmla="*/ 63147 w 364501"/>
                  <a:gd name="connsiteY3" fmla="*/ 0 h 180538"/>
                  <a:gd name="connsiteX4" fmla="*/ 47516 w 364501"/>
                  <a:gd name="connsiteY4" fmla="*/ 14466 h 180538"/>
                  <a:gd name="connsiteX5" fmla="*/ 47516 w 364501"/>
                  <a:gd name="connsiteY5" fmla="*/ 14466 h 180538"/>
                  <a:gd name="connsiteX6" fmla="*/ 47516 w 364501"/>
                  <a:gd name="connsiteY6" fmla="*/ 158550 h 180538"/>
                  <a:gd name="connsiteX7" fmla="*/ 0 w 364501"/>
                  <a:gd name="connsiteY7" fmla="*/ 158550 h 180538"/>
                  <a:gd name="connsiteX8" fmla="*/ 0 w 364501"/>
                  <a:gd name="connsiteY8" fmla="*/ 166072 h 180538"/>
                  <a:gd name="connsiteX9" fmla="*/ 15630 w 364501"/>
                  <a:gd name="connsiteY9" fmla="*/ 180538 h 180538"/>
                  <a:gd name="connsiteX10" fmla="*/ 348871 w 364501"/>
                  <a:gd name="connsiteY10" fmla="*/ 180538 h 180538"/>
                  <a:gd name="connsiteX11" fmla="*/ 364501 w 364501"/>
                  <a:gd name="connsiteY11" fmla="*/ 166072 h 180538"/>
                  <a:gd name="connsiteX12" fmla="*/ 364501 w 364501"/>
                  <a:gd name="connsiteY12" fmla="*/ 158550 h 180538"/>
                  <a:gd name="connsiteX13" fmla="*/ 316985 w 364501"/>
                  <a:gd name="connsiteY13" fmla="*/ 158550 h 180538"/>
                  <a:gd name="connsiteX14" fmla="*/ 316985 w 364501"/>
                  <a:gd name="connsiteY14" fmla="*/ 14466 h 180538"/>
                  <a:gd name="connsiteX15" fmla="*/ 149427 w 364501"/>
                  <a:gd name="connsiteY15" fmla="*/ 109943 h 180538"/>
                  <a:gd name="connsiteX16" fmla="*/ 140674 w 364501"/>
                  <a:gd name="connsiteY16" fmla="*/ 118044 h 180538"/>
                  <a:gd name="connsiteX17" fmla="*/ 105662 w 364501"/>
                  <a:gd name="connsiteY17" fmla="*/ 85640 h 180538"/>
                  <a:gd name="connsiteX18" fmla="*/ 140674 w 364501"/>
                  <a:gd name="connsiteY18" fmla="*/ 53236 h 180538"/>
                  <a:gd name="connsiteX19" fmla="*/ 149427 w 364501"/>
                  <a:gd name="connsiteY19" fmla="*/ 61337 h 180538"/>
                  <a:gd name="connsiteX20" fmla="*/ 123168 w 364501"/>
                  <a:gd name="connsiteY20" fmla="*/ 85640 h 180538"/>
                  <a:gd name="connsiteX21" fmla="*/ 149427 w 364501"/>
                  <a:gd name="connsiteY21" fmla="*/ 109943 h 180538"/>
                  <a:gd name="connsiteX22" fmla="*/ 173185 w 364501"/>
                  <a:gd name="connsiteY22" fmla="*/ 122095 h 180538"/>
                  <a:gd name="connsiteX23" fmla="*/ 161931 w 364501"/>
                  <a:gd name="connsiteY23" fmla="*/ 117466 h 180538"/>
                  <a:gd name="connsiteX24" fmla="*/ 191316 w 364501"/>
                  <a:gd name="connsiteY24" fmla="*/ 52078 h 180538"/>
                  <a:gd name="connsiteX25" fmla="*/ 202570 w 364501"/>
                  <a:gd name="connsiteY25" fmla="*/ 56707 h 180538"/>
                  <a:gd name="connsiteX26" fmla="*/ 173185 w 364501"/>
                  <a:gd name="connsiteY26" fmla="*/ 122095 h 180538"/>
                  <a:gd name="connsiteX27" fmla="*/ 223202 w 364501"/>
                  <a:gd name="connsiteY27" fmla="*/ 118623 h 180538"/>
                  <a:gd name="connsiteX28" fmla="*/ 214449 w 364501"/>
                  <a:gd name="connsiteY28" fmla="*/ 110522 h 180538"/>
                  <a:gd name="connsiteX29" fmla="*/ 240708 w 364501"/>
                  <a:gd name="connsiteY29" fmla="*/ 86219 h 180538"/>
                  <a:gd name="connsiteX30" fmla="*/ 214449 w 364501"/>
                  <a:gd name="connsiteY30" fmla="*/ 61915 h 180538"/>
                  <a:gd name="connsiteX31" fmla="*/ 223202 w 364501"/>
                  <a:gd name="connsiteY31" fmla="*/ 53814 h 180538"/>
                  <a:gd name="connsiteX32" fmla="*/ 258214 w 364501"/>
                  <a:gd name="connsiteY32" fmla="*/ 86219 h 180538"/>
                  <a:gd name="connsiteX33" fmla="*/ 223202 w 364501"/>
                  <a:gd name="connsiteY33" fmla="*/ 118623 h 180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364501" h="180538">
                    <a:moveTo>
                      <a:pt x="316985" y="14466"/>
                    </a:moveTo>
                    <a:cubicBezTo>
                      <a:pt x="316985" y="6365"/>
                      <a:pt x="310107" y="0"/>
                      <a:pt x="301354" y="0"/>
                    </a:cubicBezTo>
                    <a:lnTo>
                      <a:pt x="301354" y="0"/>
                    </a:lnTo>
                    <a:lnTo>
                      <a:pt x="63147" y="0"/>
                    </a:lnTo>
                    <a:cubicBezTo>
                      <a:pt x="54394" y="0"/>
                      <a:pt x="47516" y="6365"/>
                      <a:pt x="47516" y="14466"/>
                    </a:cubicBezTo>
                    <a:lnTo>
                      <a:pt x="47516" y="14466"/>
                    </a:lnTo>
                    <a:lnTo>
                      <a:pt x="47516" y="158550"/>
                    </a:lnTo>
                    <a:lnTo>
                      <a:pt x="0" y="158550"/>
                    </a:lnTo>
                    <a:lnTo>
                      <a:pt x="0" y="166072"/>
                    </a:lnTo>
                    <a:cubicBezTo>
                      <a:pt x="0" y="174173"/>
                      <a:pt x="6877" y="180538"/>
                      <a:pt x="15630" y="180538"/>
                    </a:cubicBezTo>
                    <a:lnTo>
                      <a:pt x="348871" y="180538"/>
                    </a:lnTo>
                    <a:cubicBezTo>
                      <a:pt x="357624" y="180538"/>
                      <a:pt x="364501" y="174173"/>
                      <a:pt x="364501" y="166072"/>
                    </a:cubicBezTo>
                    <a:lnTo>
                      <a:pt x="364501" y="158550"/>
                    </a:lnTo>
                    <a:lnTo>
                      <a:pt x="316985" y="158550"/>
                    </a:lnTo>
                    <a:lnTo>
                      <a:pt x="316985" y="14466"/>
                    </a:lnTo>
                    <a:close/>
                    <a:moveTo>
                      <a:pt x="149427" y="109943"/>
                    </a:moveTo>
                    <a:lnTo>
                      <a:pt x="140674" y="118044"/>
                    </a:lnTo>
                    <a:lnTo>
                      <a:pt x="105662" y="85640"/>
                    </a:lnTo>
                    <a:lnTo>
                      <a:pt x="140674" y="53236"/>
                    </a:lnTo>
                    <a:lnTo>
                      <a:pt x="149427" y="61337"/>
                    </a:lnTo>
                    <a:lnTo>
                      <a:pt x="123168" y="85640"/>
                    </a:lnTo>
                    <a:lnTo>
                      <a:pt x="149427" y="109943"/>
                    </a:lnTo>
                    <a:close/>
                    <a:moveTo>
                      <a:pt x="173185" y="122095"/>
                    </a:moveTo>
                    <a:lnTo>
                      <a:pt x="161931" y="117466"/>
                    </a:lnTo>
                    <a:lnTo>
                      <a:pt x="191316" y="52078"/>
                    </a:lnTo>
                    <a:lnTo>
                      <a:pt x="202570" y="56707"/>
                    </a:lnTo>
                    <a:lnTo>
                      <a:pt x="173185" y="122095"/>
                    </a:lnTo>
                    <a:close/>
                    <a:moveTo>
                      <a:pt x="223202" y="118623"/>
                    </a:moveTo>
                    <a:lnTo>
                      <a:pt x="214449" y="110522"/>
                    </a:lnTo>
                    <a:lnTo>
                      <a:pt x="240708" y="86219"/>
                    </a:lnTo>
                    <a:lnTo>
                      <a:pt x="214449" y="61915"/>
                    </a:lnTo>
                    <a:lnTo>
                      <a:pt x="223202" y="53814"/>
                    </a:lnTo>
                    <a:lnTo>
                      <a:pt x="258214" y="86219"/>
                    </a:lnTo>
                    <a:lnTo>
                      <a:pt x="223202" y="118623"/>
                    </a:lnTo>
                    <a:close/>
                  </a:path>
                </a:pathLst>
              </a:custGeom>
              <a:grpFill/>
              <a:ln w="62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  <p:sp>
          <p:nvSpPr>
            <p:cNvPr id="97" name="Retângulo 96"/>
            <p:cNvSpPr/>
            <p:nvPr/>
          </p:nvSpPr>
          <p:spPr>
            <a:xfrm>
              <a:off x="749662" y="3906520"/>
              <a:ext cx="3165766" cy="5016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45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pt-BR" sz="133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" panose="020B0502040204020203" pitchFamily="34" charset="0"/>
                  <a:ea typeface="Tahoma" panose="020B0604030504040204" pitchFamily="34" charset="0"/>
                  <a:cs typeface="Segoe UI" panose="020B0502040204020203" pitchFamily="34" charset="0"/>
                </a:rPr>
                <a:t>ABERTURA DE PROTOCOLO</a:t>
              </a:r>
            </a:p>
            <a:p>
              <a:pPr marL="0" marR="0" lvl="0" indent="0" algn="ctr" defTabSz="45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pt-BR" sz="133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" panose="020B0502040204020203" pitchFamily="34" charset="0"/>
                  <a:ea typeface="Tahoma" panose="020B0604030504040204" pitchFamily="34" charset="0"/>
                  <a:cs typeface="Segoe UI" panose="020B0502040204020203" pitchFamily="34" charset="0"/>
                </a:rPr>
                <a:t>PS8</a:t>
              </a:r>
              <a:r>
                <a:rPr lang="pt-BR" sz="1330" b="1" dirty="0">
                  <a:solidFill>
                    <a:schemeClr val="bg1"/>
                  </a:solidFill>
                  <a:latin typeface="Segoe UI" panose="020B0502040204020203" pitchFamily="34" charset="0"/>
                  <a:ea typeface="Tahoma" panose="020B0604030504040204" pitchFamily="34" charset="0"/>
                  <a:cs typeface="Segoe UI" panose="020B0502040204020203" pitchFamily="34" charset="0"/>
                </a:rPr>
                <a:t> </a:t>
              </a:r>
              <a:r>
                <a:rPr kumimoji="0" lang="pt-BR" sz="133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" panose="020B0502040204020203" pitchFamily="34" charset="0"/>
                  <a:ea typeface="Tahoma" panose="020B0604030504040204" pitchFamily="34" charset="0"/>
                  <a:cs typeface="Segoe UI" panose="020B0502040204020203" pitchFamily="34" charset="0"/>
                </a:rPr>
                <a:t>ASSISTENTE</a:t>
              </a:r>
            </a:p>
          </p:txBody>
        </p:sp>
      </p:grpSp>
      <p:grpSp>
        <p:nvGrpSpPr>
          <p:cNvPr id="133" name="Agrupar 132"/>
          <p:cNvGrpSpPr/>
          <p:nvPr/>
        </p:nvGrpSpPr>
        <p:grpSpPr>
          <a:xfrm>
            <a:off x="9232657" y="2711780"/>
            <a:ext cx="460081" cy="229124"/>
            <a:chOff x="2647439" y="3395712"/>
            <a:chExt cx="367012" cy="182775"/>
          </a:xfrm>
        </p:grpSpPr>
        <p:sp>
          <p:nvSpPr>
            <p:cNvPr id="134" name="object 20"/>
            <p:cNvSpPr/>
            <p:nvPr/>
          </p:nvSpPr>
          <p:spPr>
            <a:xfrm>
              <a:off x="2647439" y="3395712"/>
              <a:ext cx="197773" cy="182775"/>
            </a:xfrm>
            <a:custGeom>
              <a:avLst/>
              <a:gdLst/>
              <a:ahLst/>
              <a:cxnLst/>
              <a:rect l="l" t="t" r="r" b="b"/>
              <a:pathLst>
                <a:path w="289559" h="391795">
                  <a:moveTo>
                    <a:pt x="96265" y="0"/>
                  </a:moveTo>
                  <a:lnTo>
                    <a:pt x="0" y="96520"/>
                  </a:lnTo>
                  <a:lnTo>
                    <a:pt x="99822" y="196468"/>
                  </a:lnTo>
                  <a:lnTo>
                    <a:pt x="0" y="295148"/>
                  </a:lnTo>
                  <a:lnTo>
                    <a:pt x="96265" y="391667"/>
                  </a:lnTo>
                  <a:lnTo>
                    <a:pt x="194690" y="291718"/>
                  </a:lnTo>
                  <a:lnTo>
                    <a:pt x="289559" y="196468"/>
                  </a:lnTo>
                  <a:lnTo>
                    <a:pt x="201675" y="105537"/>
                  </a:lnTo>
                  <a:lnTo>
                    <a:pt x="194690" y="96520"/>
                  </a:lnTo>
                  <a:lnTo>
                    <a:pt x="96265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74116"/>
              </a:scheme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" name="object 21"/>
            <p:cNvSpPr/>
            <p:nvPr/>
          </p:nvSpPr>
          <p:spPr>
            <a:xfrm>
              <a:off x="2817546" y="3395712"/>
              <a:ext cx="196905" cy="182775"/>
            </a:xfrm>
            <a:custGeom>
              <a:avLst/>
              <a:gdLst/>
              <a:ahLst/>
              <a:cxnLst/>
              <a:rect l="l" t="t" r="r" b="b"/>
              <a:pathLst>
                <a:path w="288290" h="391795">
                  <a:moveTo>
                    <a:pt x="94615" y="0"/>
                  </a:moveTo>
                  <a:lnTo>
                    <a:pt x="0" y="96520"/>
                  </a:lnTo>
                  <a:lnTo>
                    <a:pt x="98044" y="196468"/>
                  </a:lnTo>
                  <a:lnTo>
                    <a:pt x="0" y="295148"/>
                  </a:lnTo>
                  <a:lnTo>
                    <a:pt x="94615" y="391667"/>
                  </a:lnTo>
                  <a:lnTo>
                    <a:pt x="288035" y="196468"/>
                  </a:lnTo>
                  <a:lnTo>
                    <a:pt x="199644" y="105537"/>
                  </a:lnTo>
                  <a:lnTo>
                    <a:pt x="193421" y="96520"/>
                  </a:lnTo>
                  <a:lnTo>
                    <a:pt x="94615" y="0"/>
                  </a:lnTo>
                  <a:close/>
                </a:path>
              </a:pathLst>
            </a:custGeom>
            <a:solidFill>
              <a:schemeClr val="bg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7" name="Agrupar 136"/>
          <p:cNvGrpSpPr/>
          <p:nvPr/>
        </p:nvGrpSpPr>
        <p:grpSpPr>
          <a:xfrm>
            <a:off x="7648481" y="2488809"/>
            <a:ext cx="1628775" cy="1126939"/>
            <a:chOff x="2500976" y="5099790"/>
            <a:chExt cx="1628775" cy="1126939"/>
          </a:xfrm>
        </p:grpSpPr>
        <p:grpSp>
          <p:nvGrpSpPr>
            <p:cNvPr id="138" name="Agrupar 137"/>
            <p:cNvGrpSpPr/>
            <p:nvPr/>
          </p:nvGrpSpPr>
          <p:grpSpPr>
            <a:xfrm>
              <a:off x="2851902" y="5099790"/>
              <a:ext cx="974591" cy="549042"/>
              <a:chOff x="2970244" y="5259982"/>
              <a:chExt cx="690238" cy="388850"/>
            </a:xfrm>
          </p:grpSpPr>
          <p:sp>
            <p:nvSpPr>
              <p:cNvPr id="140" name="Forma livre 139"/>
              <p:cNvSpPr/>
              <p:nvPr/>
            </p:nvSpPr>
            <p:spPr>
              <a:xfrm>
                <a:off x="3060275" y="5259982"/>
                <a:ext cx="510176" cy="319413"/>
              </a:xfrm>
              <a:custGeom>
                <a:avLst/>
                <a:gdLst>
                  <a:gd name="connsiteX0" fmla="*/ 465161 w 510176"/>
                  <a:gd name="connsiteY0" fmla="*/ 277751 h 319413"/>
                  <a:gd name="connsiteX1" fmla="*/ 45016 w 510176"/>
                  <a:gd name="connsiteY1" fmla="*/ 277751 h 319413"/>
                  <a:gd name="connsiteX2" fmla="*/ 45016 w 510176"/>
                  <a:gd name="connsiteY2" fmla="*/ 41663 h 319413"/>
                  <a:gd name="connsiteX3" fmla="*/ 465161 w 510176"/>
                  <a:gd name="connsiteY3" fmla="*/ 41663 h 319413"/>
                  <a:gd name="connsiteX4" fmla="*/ 465161 w 510176"/>
                  <a:gd name="connsiteY4" fmla="*/ 277751 h 319413"/>
                  <a:gd name="connsiteX5" fmla="*/ 510176 w 510176"/>
                  <a:gd name="connsiteY5" fmla="*/ 27775 h 319413"/>
                  <a:gd name="connsiteX6" fmla="*/ 480166 w 510176"/>
                  <a:gd name="connsiteY6" fmla="*/ 0 h 319413"/>
                  <a:gd name="connsiteX7" fmla="*/ 30010 w 510176"/>
                  <a:gd name="connsiteY7" fmla="*/ 0 h 319413"/>
                  <a:gd name="connsiteX8" fmla="*/ 0 w 510176"/>
                  <a:gd name="connsiteY8" fmla="*/ 27775 h 319413"/>
                  <a:gd name="connsiteX9" fmla="*/ 0 w 510176"/>
                  <a:gd name="connsiteY9" fmla="*/ 319413 h 319413"/>
                  <a:gd name="connsiteX10" fmla="*/ 510176 w 510176"/>
                  <a:gd name="connsiteY10" fmla="*/ 319413 h 319413"/>
                  <a:gd name="connsiteX11" fmla="*/ 510176 w 510176"/>
                  <a:gd name="connsiteY11" fmla="*/ 27775 h 3194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10176" h="319413">
                    <a:moveTo>
                      <a:pt x="465161" y="277751"/>
                    </a:moveTo>
                    <a:lnTo>
                      <a:pt x="45016" y="277751"/>
                    </a:lnTo>
                    <a:lnTo>
                      <a:pt x="45016" y="41663"/>
                    </a:lnTo>
                    <a:lnTo>
                      <a:pt x="465161" y="41663"/>
                    </a:lnTo>
                    <a:lnTo>
                      <a:pt x="465161" y="277751"/>
                    </a:lnTo>
                    <a:close/>
                    <a:moveTo>
                      <a:pt x="510176" y="27775"/>
                    </a:moveTo>
                    <a:cubicBezTo>
                      <a:pt x="510176" y="12499"/>
                      <a:pt x="496672" y="0"/>
                      <a:pt x="480166" y="0"/>
                    </a:cubicBezTo>
                    <a:lnTo>
                      <a:pt x="30010" y="0"/>
                    </a:lnTo>
                    <a:cubicBezTo>
                      <a:pt x="13505" y="0"/>
                      <a:pt x="0" y="12499"/>
                      <a:pt x="0" y="27775"/>
                    </a:cubicBezTo>
                    <a:lnTo>
                      <a:pt x="0" y="319413"/>
                    </a:lnTo>
                    <a:lnTo>
                      <a:pt x="510176" y="319413"/>
                    </a:lnTo>
                    <a:lnTo>
                      <a:pt x="510176" y="27775"/>
                    </a:lnTo>
                    <a:close/>
                  </a:path>
                </a:pathLst>
              </a:custGeom>
              <a:solidFill>
                <a:schemeClr val="bg1"/>
              </a:solidFill>
              <a:ln w="74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41" name="Forma livre 140"/>
              <p:cNvSpPr/>
              <p:nvPr/>
            </p:nvSpPr>
            <p:spPr>
              <a:xfrm>
                <a:off x="2970244" y="5607170"/>
                <a:ext cx="690238" cy="41662"/>
              </a:xfrm>
              <a:custGeom>
                <a:avLst/>
                <a:gdLst>
                  <a:gd name="connsiteX0" fmla="*/ 390135 w 690238"/>
                  <a:gd name="connsiteY0" fmla="*/ 0 h 41662"/>
                  <a:gd name="connsiteX1" fmla="*/ 390135 w 690238"/>
                  <a:gd name="connsiteY1" fmla="*/ 6944 h 41662"/>
                  <a:gd name="connsiteX2" fmla="*/ 382632 w 690238"/>
                  <a:gd name="connsiteY2" fmla="*/ 13888 h 41662"/>
                  <a:gd name="connsiteX3" fmla="*/ 307606 w 690238"/>
                  <a:gd name="connsiteY3" fmla="*/ 13888 h 41662"/>
                  <a:gd name="connsiteX4" fmla="*/ 300104 w 690238"/>
                  <a:gd name="connsiteY4" fmla="*/ 6944 h 41662"/>
                  <a:gd name="connsiteX5" fmla="*/ 300104 w 690238"/>
                  <a:gd name="connsiteY5" fmla="*/ 0 h 41662"/>
                  <a:gd name="connsiteX6" fmla="*/ 0 w 690238"/>
                  <a:gd name="connsiteY6" fmla="*/ 0 h 41662"/>
                  <a:gd name="connsiteX7" fmla="*/ 0 w 690238"/>
                  <a:gd name="connsiteY7" fmla="*/ 13888 h 41662"/>
                  <a:gd name="connsiteX8" fmla="*/ 30010 w 690238"/>
                  <a:gd name="connsiteY8" fmla="*/ 41663 h 41662"/>
                  <a:gd name="connsiteX9" fmla="*/ 660228 w 690238"/>
                  <a:gd name="connsiteY9" fmla="*/ 41663 h 41662"/>
                  <a:gd name="connsiteX10" fmla="*/ 690239 w 690238"/>
                  <a:gd name="connsiteY10" fmla="*/ 13888 h 41662"/>
                  <a:gd name="connsiteX11" fmla="*/ 690239 w 690238"/>
                  <a:gd name="connsiteY11" fmla="*/ 0 h 41662"/>
                  <a:gd name="connsiteX12" fmla="*/ 390135 w 690238"/>
                  <a:gd name="connsiteY12" fmla="*/ 0 h 41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90238" h="41662">
                    <a:moveTo>
                      <a:pt x="390135" y="0"/>
                    </a:moveTo>
                    <a:lnTo>
                      <a:pt x="390135" y="6944"/>
                    </a:lnTo>
                    <a:cubicBezTo>
                      <a:pt x="390135" y="11110"/>
                      <a:pt x="387134" y="13888"/>
                      <a:pt x="382632" y="13888"/>
                    </a:cubicBezTo>
                    <a:lnTo>
                      <a:pt x="307606" y="13888"/>
                    </a:lnTo>
                    <a:cubicBezTo>
                      <a:pt x="303105" y="13888"/>
                      <a:pt x="300104" y="11110"/>
                      <a:pt x="300104" y="6944"/>
                    </a:cubicBezTo>
                    <a:lnTo>
                      <a:pt x="300104" y="0"/>
                    </a:lnTo>
                    <a:lnTo>
                      <a:pt x="0" y="0"/>
                    </a:lnTo>
                    <a:lnTo>
                      <a:pt x="0" y="13888"/>
                    </a:lnTo>
                    <a:cubicBezTo>
                      <a:pt x="0" y="29164"/>
                      <a:pt x="13505" y="41663"/>
                      <a:pt x="30010" y="41663"/>
                    </a:cubicBezTo>
                    <a:lnTo>
                      <a:pt x="660228" y="41663"/>
                    </a:lnTo>
                    <a:cubicBezTo>
                      <a:pt x="676734" y="41663"/>
                      <a:pt x="690239" y="29164"/>
                      <a:pt x="690239" y="13888"/>
                    </a:cubicBezTo>
                    <a:lnTo>
                      <a:pt x="690239" y="0"/>
                    </a:lnTo>
                    <a:lnTo>
                      <a:pt x="390135" y="0"/>
                    </a:lnTo>
                    <a:close/>
                  </a:path>
                </a:pathLst>
              </a:custGeom>
              <a:solidFill>
                <a:schemeClr val="bg1"/>
              </a:solidFill>
              <a:ln w="74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  <p:sp>
          <p:nvSpPr>
            <p:cNvPr id="139" name="object 4"/>
            <p:cNvSpPr txBox="1"/>
            <p:nvPr/>
          </p:nvSpPr>
          <p:spPr>
            <a:xfrm>
              <a:off x="2500976" y="5770194"/>
              <a:ext cx="1628775" cy="456535"/>
            </a:xfrm>
            <a:prstGeom prst="rect">
              <a:avLst/>
            </a:prstGeom>
          </p:spPr>
          <p:txBody>
            <a:bodyPr vert="horz" wrap="square" lIns="0" tIns="45720" rIns="0" bIns="0" rtlCol="0" anchor="t">
              <a:spAutoFit/>
            </a:bodyPr>
            <a:lstStyle/>
            <a:p>
              <a:pPr marL="12700" marR="5080" algn="ctr">
                <a:lnSpc>
                  <a:spcPts val="1430"/>
                </a:lnSpc>
                <a:spcBef>
                  <a:spcPts val="360"/>
                </a:spcBef>
              </a:pPr>
              <a:r>
                <a:rPr lang="pt-BR" sz="1400" b="1" spc="-9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CONEXÃO</a:t>
              </a:r>
            </a:p>
            <a:p>
              <a:pPr marL="12700" marR="5080" algn="ctr">
                <a:lnSpc>
                  <a:spcPts val="1430"/>
                </a:lnSpc>
                <a:spcBef>
                  <a:spcPts val="360"/>
                </a:spcBef>
              </a:pPr>
              <a:r>
                <a:rPr lang="pt-BR" sz="1400" b="1" spc="-1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EXECUTIVO</a:t>
              </a:r>
              <a:endParaRPr lang="pt-BR" sz="1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48" name="Agrupar 147"/>
          <p:cNvGrpSpPr/>
          <p:nvPr/>
        </p:nvGrpSpPr>
        <p:grpSpPr>
          <a:xfrm>
            <a:off x="6635858" y="4928068"/>
            <a:ext cx="460081" cy="229124"/>
            <a:chOff x="2647439" y="3395712"/>
            <a:chExt cx="367012" cy="182775"/>
          </a:xfrm>
        </p:grpSpPr>
        <p:sp>
          <p:nvSpPr>
            <p:cNvPr id="149" name="object 20"/>
            <p:cNvSpPr/>
            <p:nvPr/>
          </p:nvSpPr>
          <p:spPr>
            <a:xfrm>
              <a:off x="2647439" y="3395712"/>
              <a:ext cx="197773" cy="182775"/>
            </a:xfrm>
            <a:custGeom>
              <a:avLst/>
              <a:gdLst/>
              <a:ahLst/>
              <a:cxnLst/>
              <a:rect l="l" t="t" r="r" b="b"/>
              <a:pathLst>
                <a:path w="289559" h="391795">
                  <a:moveTo>
                    <a:pt x="96265" y="0"/>
                  </a:moveTo>
                  <a:lnTo>
                    <a:pt x="0" y="96520"/>
                  </a:lnTo>
                  <a:lnTo>
                    <a:pt x="99822" y="196468"/>
                  </a:lnTo>
                  <a:lnTo>
                    <a:pt x="0" y="295148"/>
                  </a:lnTo>
                  <a:lnTo>
                    <a:pt x="96265" y="391667"/>
                  </a:lnTo>
                  <a:lnTo>
                    <a:pt x="194690" y="291718"/>
                  </a:lnTo>
                  <a:lnTo>
                    <a:pt x="289559" y="196468"/>
                  </a:lnTo>
                  <a:lnTo>
                    <a:pt x="201675" y="105537"/>
                  </a:lnTo>
                  <a:lnTo>
                    <a:pt x="194690" y="96520"/>
                  </a:lnTo>
                  <a:lnTo>
                    <a:pt x="96265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74116"/>
              </a:scheme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" name="object 21"/>
            <p:cNvSpPr/>
            <p:nvPr/>
          </p:nvSpPr>
          <p:spPr>
            <a:xfrm>
              <a:off x="2817546" y="3395712"/>
              <a:ext cx="196905" cy="182775"/>
            </a:xfrm>
            <a:custGeom>
              <a:avLst/>
              <a:gdLst/>
              <a:ahLst/>
              <a:cxnLst/>
              <a:rect l="l" t="t" r="r" b="b"/>
              <a:pathLst>
                <a:path w="288290" h="391795">
                  <a:moveTo>
                    <a:pt x="94615" y="0"/>
                  </a:moveTo>
                  <a:lnTo>
                    <a:pt x="0" y="96520"/>
                  </a:lnTo>
                  <a:lnTo>
                    <a:pt x="98044" y="196468"/>
                  </a:lnTo>
                  <a:lnTo>
                    <a:pt x="0" y="295148"/>
                  </a:lnTo>
                  <a:lnTo>
                    <a:pt x="94615" y="391667"/>
                  </a:lnTo>
                  <a:lnTo>
                    <a:pt x="288035" y="196468"/>
                  </a:lnTo>
                  <a:lnTo>
                    <a:pt x="199644" y="105537"/>
                  </a:lnTo>
                  <a:lnTo>
                    <a:pt x="193421" y="96520"/>
                  </a:lnTo>
                  <a:lnTo>
                    <a:pt x="94615" y="0"/>
                  </a:lnTo>
                  <a:close/>
                </a:path>
              </a:pathLst>
            </a:custGeom>
            <a:solidFill>
              <a:schemeClr val="bg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CaixaDeTexto 4">
            <a:extLst>
              <a:ext uri="{FF2B5EF4-FFF2-40B4-BE49-F238E27FC236}">
                <a16:creationId xmlns:a16="http://schemas.microsoft.com/office/drawing/2014/main" id="{060D05DD-9CCF-21EF-1954-0391374D0163}"/>
              </a:ext>
            </a:extLst>
          </p:cNvPr>
          <p:cNvSpPr txBox="1"/>
          <p:nvPr/>
        </p:nvSpPr>
        <p:spPr>
          <a:xfrm>
            <a:off x="525027" y="916694"/>
            <a:ext cx="4759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  <a:latin typeface="Segoe UI Black" panose="020B0A02040204020203" pitchFamily="34" charset="0"/>
                <a:cs typeface="Segoe UI Black" panose="020B0A02040204020203" pitchFamily="34" charset="0"/>
              </a:rPr>
              <a:t>Cliente Base</a:t>
            </a:r>
            <a:endParaRPr lang="pt-BR" sz="32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3" name="Retângulo 6"/>
          <p:cNvSpPr/>
          <p:nvPr/>
        </p:nvSpPr>
        <p:spPr>
          <a:xfrm>
            <a:off x="641132" y="1751193"/>
            <a:ext cx="2662151" cy="885719"/>
          </a:xfrm>
          <a:prstGeom prst="roundRect">
            <a:avLst/>
          </a:prstGeom>
          <a:solidFill>
            <a:srgbClr val="A27E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Multi e solicita UP ou Down dos Produtos Residenciais</a:t>
            </a:r>
          </a:p>
        </p:txBody>
      </p:sp>
      <p:sp>
        <p:nvSpPr>
          <p:cNvPr id="144" name="Retângulo 6"/>
          <p:cNvSpPr/>
          <p:nvPr/>
        </p:nvSpPr>
        <p:spPr>
          <a:xfrm>
            <a:off x="3637423" y="1747857"/>
            <a:ext cx="3436433" cy="426157"/>
          </a:xfrm>
          <a:prstGeom prst="roundRect">
            <a:avLst/>
          </a:prstGeom>
          <a:solidFill>
            <a:srgbClr val="A27E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Multi e solicita UP  do Móvel</a:t>
            </a:r>
          </a:p>
        </p:txBody>
      </p:sp>
      <p:sp>
        <p:nvSpPr>
          <p:cNvPr id="145" name="Retângulo 6"/>
          <p:cNvSpPr/>
          <p:nvPr/>
        </p:nvSpPr>
        <p:spPr>
          <a:xfrm>
            <a:off x="7667078" y="1749453"/>
            <a:ext cx="3544537" cy="426483"/>
          </a:xfrm>
          <a:prstGeom prst="roundRect">
            <a:avLst/>
          </a:prstGeom>
          <a:solidFill>
            <a:srgbClr val="A27E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Multi e solicita UP do Móvel</a:t>
            </a:r>
          </a:p>
        </p:txBody>
      </p:sp>
      <p:sp>
        <p:nvSpPr>
          <p:cNvPr id="146" name="Retângulo 6"/>
          <p:cNvSpPr/>
          <p:nvPr/>
        </p:nvSpPr>
        <p:spPr>
          <a:xfrm>
            <a:off x="627054" y="4065140"/>
            <a:ext cx="4687885" cy="426483"/>
          </a:xfrm>
          <a:prstGeom prst="roundRect">
            <a:avLst/>
          </a:prstGeom>
          <a:solidFill>
            <a:srgbClr val="A27E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Multi e solicita Aquisição de Dependente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5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5" grpId="0" animBg="1"/>
      <p:bldP spid="153" grpId="0" animBg="1"/>
      <p:bldP spid="151" grpId="0" animBg="1"/>
      <p:bldP spid="147" grpId="0" animBg="1"/>
      <p:bldP spid="143" grpId="0" animBg="1"/>
      <p:bldP spid="144" grpId="0" animBg="1"/>
      <p:bldP spid="145" grpId="0" animBg="1"/>
      <p:bldP spid="14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15"/>
          <p:cNvSpPr txBox="1"/>
          <p:nvPr/>
        </p:nvSpPr>
        <p:spPr>
          <a:xfrm>
            <a:off x="2943233" y="5193265"/>
            <a:ext cx="6091222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dirty="0">
                <a:solidFill>
                  <a:schemeClr val="lt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Executivo, após os passos anteriores, verifique o status!</a:t>
            </a:r>
            <a:endParaRPr sz="2400" dirty="0">
              <a:solidFill>
                <a:schemeClr val="lt1"/>
              </a:solidFill>
              <a:latin typeface="Segoe UI" panose="020B0502040204020203" pitchFamily="34" charset="0"/>
              <a:ea typeface="Quattrocento Sans"/>
              <a:cs typeface="Segoe UI" panose="020B0502040204020203" pitchFamily="34" charset="0"/>
              <a:sym typeface="Quattrocento Sans"/>
            </a:endParaRPr>
          </a:p>
        </p:txBody>
      </p:sp>
      <p:sp>
        <p:nvSpPr>
          <p:cNvPr id="422" name="Google Shape;422;p15"/>
          <p:cNvSpPr txBox="1"/>
          <p:nvPr/>
        </p:nvSpPr>
        <p:spPr>
          <a:xfrm>
            <a:off x="4179344" y="1412936"/>
            <a:ext cx="3493084" cy="468012"/>
          </a:xfrm>
          <a:prstGeom prst="roundRect">
            <a:avLst/>
          </a:prstGeom>
          <a:solidFill>
            <a:srgbClr val="A27E0F"/>
          </a:solidFill>
          <a:ln>
            <a:noFill/>
          </a:ln>
        </p:spPr>
        <p:txBody>
          <a:bodyPr spcFirstLastPara="1" wrap="square" lIns="15225" tIns="15225" rIns="15225" bIns="1522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Quattrocento Sans"/>
              <a:buNone/>
            </a:pPr>
            <a:r>
              <a:rPr lang="pt-BR" sz="2400" b="1" dirty="0">
                <a:solidFill>
                  <a:schemeClr val="lt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Verificação de Status</a:t>
            </a:r>
            <a:endParaRPr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1970973" y="2406636"/>
            <a:ext cx="8877555" cy="1476233"/>
            <a:chOff x="1970973" y="2406636"/>
            <a:chExt cx="8877555" cy="1476233"/>
          </a:xfrm>
        </p:grpSpPr>
        <p:sp>
          <p:nvSpPr>
            <p:cNvPr id="423" name="Google Shape;423;p15"/>
            <p:cNvSpPr/>
            <p:nvPr/>
          </p:nvSpPr>
          <p:spPr>
            <a:xfrm>
              <a:off x="1970973" y="2406636"/>
              <a:ext cx="2975057" cy="1310396"/>
            </a:xfrm>
            <a:prstGeom prst="roundRect">
              <a:avLst/>
            </a:prstGeom>
            <a:solidFill>
              <a:srgbClr val="52DE1A">
                <a:alpha val="65098"/>
              </a:srgbClr>
            </a:solidFill>
            <a:ln w="12700" cap="flat" cmpd="sng">
              <a:noFill/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>
                <a:lnSpc>
                  <a:spcPct val="90000"/>
                </a:lnSpc>
                <a:buClr>
                  <a:schemeClr val="lt1"/>
                </a:buClr>
                <a:buSzPts val="2400"/>
              </a:pPr>
              <a:r>
                <a:rPr lang="en-GB" sz="2400" b="1" dirty="0">
                  <a:solidFill>
                    <a:schemeClr val="lt1"/>
                  </a:solidFill>
                  <a:latin typeface="Segoe UI Black" panose="020B0A02040204020203" pitchFamily="34" charset="0"/>
                  <a:cs typeface="Segoe UI Black" panose="020B0A02040204020203" pitchFamily="34" charset="0"/>
                </a:rPr>
                <a:t>Status </a:t>
              </a:r>
              <a:r>
                <a:rPr lang="en-GB" sz="2400" b="1" dirty="0" err="1">
                  <a:solidFill>
                    <a:schemeClr val="lt1"/>
                  </a:solidFill>
                  <a:latin typeface="Segoe UI Black" panose="020B0A02040204020203" pitchFamily="34" charset="0"/>
                  <a:cs typeface="Segoe UI Black" panose="020B0A02040204020203" pitchFamily="34" charset="0"/>
                </a:rPr>
                <a:t>Pedido</a:t>
              </a:r>
              <a:r>
                <a:rPr lang="en-GB" sz="2400" b="1" dirty="0">
                  <a:solidFill>
                    <a:schemeClr val="lt1"/>
                  </a:solidFill>
                  <a:latin typeface="Segoe UI Black" panose="020B0A02040204020203" pitchFamily="34" charset="0"/>
                  <a:cs typeface="Segoe UI Black" panose="020B0A02040204020203" pitchFamily="34" charset="0"/>
                </a:rPr>
                <a:t> </a:t>
              </a:r>
              <a:r>
                <a:rPr lang="en-GB" sz="2400" b="1" dirty="0" err="1">
                  <a:solidFill>
                    <a:schemeClr val="lt1"/>
                  </a:solidFill>
                  <a:latin typeface="Segoe UI Black" panose="020B0A02040204020203" pitchFamily="34" charset="0"/>
                  <a:cs typeface="Segoe UI Black" panose="020B0A02040204020203" pitchFamily="34" charset="0"/>
                </a:rPr>
                <a:t>Aprovado</a:t>
              </a:r>
              <a:endParaRPr sz="2400" b="1" dirty="0">
                <a:solidFill>
                  <a:schemeClr val="lt1"/>
                </a:solidFill>
                <a:latin typeface="Segoe UI Black" panose="020B0A02040204020203" pitchFamily="34" charset="0"/>
                <a:cs typeface="Segoe UI Black" panose="020B0A02040204020203" pitchFamily="34" charset="0"/>
              </a:endParaRPr>
            </a:p>
          </p:txBody>
        </p:sp>
        <p:sp>
          <p:nvSpPr>
            <p:cNvPr id="426" name="Google Shape;426;p15"/>
            <p:cNvSpPr txBox="1"/>
            <p:nvPr/>
          </p:nvSpPr>
          <p:spPr>
            <a:xfrm>
              <a:off x="5646909" y="2413104"/>
              <a:ext cx="5201619" cy="1469765"/>
            </a:xfrm>
            <a:prstGeom prst="roundRect">
              <a:avLst/>
            </a:prstGeom>
            <a:solidFill>
              <a:srgbClr val="F40342">
                <a:alpha val="65098"/>
              </a:srgbClr>
            </a:solidFill>
            <a:ln>
              <a:noFill/>
            </a:ln>
          </p:spPr>
          <p:txBody>
            <a:bodyPr spcFirstLastPara="1" wrap="square" lIns="15225" tIns="15225" rIns="15225" bIns="152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Quattrocento Sans"/>
                <a:buNone/>
              </a:pPr>
              <a:r>
                <a:rPr lang="pt-BR" sz="2400" b="1" dirty="0">
                  <a:solidFill>
                    <a:schemeClr val="lt1"/>
                  </a:solidFill>
                  <a:latin typeface="Segoe UI Black" panose="020B0A02040204020203" pitchFamily="34" charset="0"/>
                  <a:ea typeface="Quattrocento Sans"/>
                  <a:cs typeface="Segoe UI Black" panose="020B0A02040204020203" pitchFamily="34" charset="0"/>
                  <a:sym typeface="Quattrocento Sans"/>
                </a:rPr>
                <a:t>Status Pedido Reprovado </a:t>
              </a:r>
              <a:br>
                <a:rPr lang="pt-BR" sz="2400" b="1" i="0" dirty="0">
                  <a:solidFill>
                    <a:schemeClr val="lt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</a:br>
              <a:r>
                <a:rPr lang="pt-BR" dirty="0">
                  <a:solidFill>
                    <a:schemeClr val="lt1"/>
                  </a:solidFill>
                  <a:latin typeface="Segoe UI" panose="020B0502040204020203" pitchFamily="34" charset="0"/>
                  <a:ea typeface="Quattrocento Sans"/>
                  <a:cs typeface="Segoe UI" panose="020B0502040204020203" pitchFamily="34" charset="0"/>
                  <a:sym typeface="Quattrocento Sans"/>
                </a:rPr>
                <a:t>Verifica o motivo e se for passível de tratamento, realiza correção para reenvio do pedido</a:t>
              </a:r>
              <a:endParaRPr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428" name="Google Shape;428;p15"/>
          <p:cNvSpPr/>
          <p:nvPr/>
        </p:nvSpPr>
        <p:spPr>
          <a:xfrm>
            <a:off x="4805676" y="4249188"/>
            <a:ext cx="2004705" cy="461665"/>
          </a:xfrm>
          <a:prstGeom prst="roundRect">
            <a:avLst/>
          </a:prstGeom>
          <a:solidFill>
            <a:srgbClr val="A27E0F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GB" sz="2400" b="1" dirty="0">
                <a:solidFill>
                  <a:schemeClr val="lt1"/>
                </a:solidFill>
                <a:latin typeface="Segoe UI" panose="020B0502040204020203" pitchFamily="34" charset="0"/>
                <a:cs typeface="Segoe UI" panose="020B0502040204020203" pitchFamily="34" charset="0"/>
                <a:sym typeface="Calibri" panose="020F0502020204030204"/>
              </a:rPr>
              <a:t>FIM</a:t>
            </a:r>
            <a:endParaRPr sz="2400" b="1" dirty="0">
              <a:solidFill>
                <a:schemeClr val="lt1"/>
              </a:solidFill>
              <a:latin typeface="Segoe UI" panose="020B0502040204020203" pitchFamily="34" charset="0"/>
              <a:cs typeface="Segoe UI" panose="020B0502040204020203" pitchFamily="34" charset="0"/>
              <a:sym typeface="Calibri" panose="020F0502020204030204"/>
            </a:endParaRPr>
          </a:p>
        </p:txBody>
      </p:sp>
      <p:pic>
        <p:nvPicPr>
          <p:cNvPr id="3" name="Gráfico 2"/>
          <p:cNvPicPr>
            <a:picLocks noChangeAspect="1"/>
          </p:cNvPicPr>
          <p:nvPr/>
        </p:nvPicPr>
        <p:blipFill rotWithShape="1">
          <a:blip r:embed="rId3" cstate="print"/>
          <a:srcRect l="53177" t="3241" r="-1335" b="-3241"/>
          <a:stretch>
            <a:fillRect/>
          </a:stretch>
        </p:blipFill>
        <p:spPr>
          <a:xfrm>
            <a:off x="47625" y="886284"/>
            <a:ext cx="553425" cy="1144747"/>
          </a:xfrm>
          <a:prstGeom prst="rect">
            <a:avLst/>
          </a:prstGeom>
        </p:spPr>
      </p:pic>
      <p:grpSp>
        <p:nvGrpSpPr>
          <p:cNvPr id="43" name="Group 42"/>
          <p:cNvGrpSpPr/>
          <p:nvPr/>
        </p:nvGrpSpPr>
        <p:grpSpPr>
          <a:xfrm>
            <a:off x="3458502" y="1880948"/>
            <a:ext cx="4789216" cy="532156"/>
            <a:chOff x="3458502" y="1880948"/>
            <a:chExt cx="4789216" cy="532156"/>
          </a:xfrm>
        </p:grpSpPr>
        <p:cxnSp>
          <p:nvCxnSpPr>
            <p:cNvPr id="12" name="Elbow Connector 11"/>
            <p:cNvCxnSpPr>
              <a:stCxn id="422" idx="2"/>
              <a:endCxn id="423" idx="0"/>
            </p:cNvCxnSpPr>
            <p:nvPr/>
          </p:nvCxnSpPr>
          <p:spPr>
            <a:xfrm rot="5400000">
              <a:off x="4429350" y="910100"/>
              <a:ext cx="525688" cy="2467384"/>
            </a:xfrm>
            <a:prstGeom prst="bentConnector3">
              <a:avLst/>
            </a:prstGeom>
            <a:ln w="190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Elbow Connector 33"/>
            <p:cNvCxnSpPr>
              <a:stCxn id="422" idx="2"/>
              <a:endCxn id="426" idx="0"/>
            </p:cNvCxnSpPr>
            <p:nvPr/>
          </p:nvCxnSpPr>
          <p:spPr>
            <a:xfrm rot="16200000" flipH="1">
              <a:off x="6820724" y="986109"/>
              <a:ext cx="532156" cy="2321833"/>
            </a:xfrm>
            <a:prstGeom prst="bentConnector3">
              <a:avLst>
                <a:gd name="adj1" fmla="val 50000"/>
              </a:avLst>
            </a:prstGeom>
            <a:ln w="190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7" name="Elbow Connector 36"/>
          <p:cNvCxnSpPr>
            <a:stCxn id="423" idx="2"/>
            <a:endCxn id="428" idx="1"/>
          </p:cNvCxnSpPr>
          <p:nvPr/>
        </p:nvCxnSpPr>
        <p:spPr>
          <a:xfrm rot="16200000" flipH="1">
            <a:off x="3750595" y="3424939"/>
            <a:ext cx="762989" cy="1347174"/>
          </a:xfrm>
          <a:prstGeom prst="bentConnector2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Elbow Connector 41"/>
          <p:cNvCxnSpPr>
            <a:stCxn id="426" idx="2"/>
            <a:endCxn id="428" idx="3"/>
          </p:cNvCxnSpPr>
          <p:nvPr/>
        </p:nvCxnSpPr>
        <p:spPr>
          <a:xfrm rot="5400000">
            <a:off x="7230474" y="3462776"/>
            <a:ext cx="597152" cy="1437338"/>
          </a:xfrm>
          <a:prstGeom prst="bentConnector2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Picture 3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773" y="2180691"/>
            <a:ext cx="741858" cy="741858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464" y="2116033"/>
            <a:ext cx="779454" cy="7794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2" grpId="0" animBg="1"/>
      <p:bldP spid="42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ângulo 18"/>
          <p:cNvSpPr/>
          <p:nvPr/>
        </p:nvSpPr>
        <p:spPr>
          <a:xfrm rot="5400000">
            <a:off x="5486924" y="3776459"/>
            <a:ext cx="96276" cy="1561598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/>
          <p:cNvSpPr txBox="1"/>
          <p:nvPr/>
        </p:nvSpPr>
        <p:spPr>
          <a:xfrm>
            <a:off x="4453526" y="2016754"/>
            <a:ext cx="1884913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pt-BR" sz="2000" b="1" dirty="0">
                <a:solidFill>
                  <a:schemeClr val="bg1"/>
                </a:solidFill>
                <a:latin typeface="Segoe UI Black" panose="020B0A02040204020203"/>
                <a:ea typeface="Segoe UI Black" panose="020B0A02040204020203"/>
                <a:cs typeface="Segoe UI" panose="020B0502040204020203" pitchFamily="34" charset="0"/>
              </a:rPr>
              <a:t>Sistemas</a:t>
            </a:r>
          </a:p>
        </p:txBody>
      </p:sp>
      <p:pic>
        <p:nvPicPr>
          <p:cNvPr id="6" name="Gráfico 5"/>
          <p:cNvPicPr>
            <a:picLocks noChangeAspect="1"/>
          </p:cNvPicPr>
          <p:nvPr/>
        </p:nvPicPr>
        <p:blipFill rotWithShape="1">
          <a:blip r:embed="rId3" cstate="print"/>
          <a:srcRect l="53177" t="3241" r="-1335" b="-3241"/>
          <a:stretch>
            <a:fillRect/>
          </a:stretch>
        </p:blipFill>
        <p:spPr>
          <a:xfrm>
            <a:off x="47625" y="886284"/>
            <a:ext cx="553425" cy="1144747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1104237" y="2655153"/>
            <a:ext cx="527979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8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Para o funcionamento</a:t>
            </a:r>
            <a:r>
              <a:rPr kumimoji="0" lang="pt-BR" sz="280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dos sistemas, necessário </a:t>
            </a:r>
            <a:r>
              <a:rPr kumimoji="0" lang="pt-BR" sz="28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conhecer e instalar alguns</a:t>
            </a:r>
            <a:r>
              <a:rPr kumimoji="0" lang="pt-BR" sz="2800" b="1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kumimoji="0" lang="pt-BR" sz="28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aplicativos para instalar em seu celular.</a:t>
            </a:r>
          </a:p>
        </p:txBody>
      </p:sp>
      <p:pic>
        <p:nvPicPr>
          <p:cNvPr id="9" name="Imagem 10" descr="Desenho de uma mulher&#10;&#10;Descrição gerada automaticament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8883" y="2036250"/>
            <a:ext cx="5449613" cy="3731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533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4" grpId="0"/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3F3F1B-83CC-48DD-D162-5EBB23FC75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áfico 5">
            <a:extLst>
              <a:ext uri="{FF2B5EF4-FFF2-40B4-BE49-F238E27FC236}">
                <a16:creationId xmlns:a16="http://schemas.microsoft.com/office/drawing/2014/main" id="{0EDE5774-D945-E315-406E-166853C9D24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53177" t="3241" r="-1335" b="-3241"/>
          <a:stretch>
            <a:fillRect/>
          </a:stretch>
        </p:blipFill>
        <p:spPr>
          <a:xfrm>
            <a:off x="47625" y="886284"/>
            <a:ext cx="553425" cy="1144747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69A0538D-FE98-2B00-0E80-5DE35CAA9AA8}"/>
              </a:ext>
            </a:extLst>
          </p:cNvPr>
          <p:cNvSpPr/>
          <p:nvPr/>
        </p:nvSpPr>
        <p:spPr>
          <a:xfrm>
            <a:off x="595189" y="1218395"/>
            <a:ext cx="7661051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Aplicativos para uso do executivo</a:t>
            </a:r>
            <a:endParaRPr kumimoji="0" lang="pt-BR" sz="2400" b="1" i="0" u="none" strike="sng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87478483-75C7-B14A-6C99-DCB2519F1526}"/>
              </a:ext>
            </a:extLst>
          </p:cNvPr>
          <p:cNvSpPr/>
          <p:nvPr/>
        </p:nvSpPr>
        <p:spPr>
          <a:xfrm>
            <a:off x="1911723" y="2020325"/>
            <a:ext cx="3940511" cy="155427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kumimoji="0" lang="pt-BR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DUO MOBILE</a:t>
            </a:r>
          </a:p>
          <a:p>
            <a:pPr defTabSz="457200">
              <a:spcAft>
                <a:spcPts val="600"/>
              </a:spcAft>
              <a:defRPr/>
            </a:pPr>
            <a:r>
              <a:rPr lang="pt-BR" dirty="0">
                <a:solidFill>
                  <a:schemeClr val="bg1"/>
                </a:solidFill>
                <a:ea typeface="+mn-lt"/>
                <a:cs typeface="+mn-lt"/>
              </a:rPr>
              <a:t>Aplicativo </a:t>
            </a:r>
            <a:r>
              <a:rPr kumimoji="0" lang="pt-BR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lt"/>
                <a:cs typeface="+mn-lt"/>
              </a:rPr>
              <a:t>de autenticação </a:t>
            </a:r>
            <a:r>
              <a:rPr lang="pt-BR" dirty="0">
                <a:solidFill>
                  <a:schemeClr val="bg1"/>
                </a:solidFill>
                <a:ea typeface="+mn-lt"/>
                <a:cs typeface="+mn-lt"/>
              </a:rPr>
              <a:t>em </a:t>
            </a:r>
            <a:r>
              <a:rPr kumimoji="0" lang="pt-BR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lt"/>
                <a:cs typeface="+mn-lt"/>
              </a:rPr>
              <a:t>dois fatores </a:t>
            </a:r>
            <a:r>
              <a:rPr lang="pt-BR" dirty="0">
                <a:solidFill>
                  <a:schemeClr val="bg1"/>
                </a:solidFill>
                <a:ea typeface="+mn-lt"/>
                <a:cs typeface="+mn-lt"/>
              </a:rPr>
              <a:t>que </a:t>
            </a:r>
            <a:r>
              <a:rPr kumimoji="0" lang="pt-BR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lt"/>
                <a:cs typeface="+mn-lt"/>
              </a:rPr>
              <a:t>gera códigos </a:t>
            </a:r>
            <a:r>
              <a:rPr lang="pt-BR" dirty="0">
                <a:solidFill>
                  <a:schemeClr val="bg1"/>
                </a:solidFill>
                <a:ea typeface="+mn-lt"/>
                <a:cs typeface="+mn-lt"/>
              </a:rPr>
              <a:t>ou libera </a:t>
            </a:r>
            <a:r>
              <a:rPr kumimoji="0" lang="pt-BR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lt"/>
                <a:cs typeface="+mn-lt"/>
              </a:rPr>
              <a:t>o acesso </a:t>
            </a:r>
            <a:r>
              <a:rPr lang="pt-BR" dirty="0">
                <a:solidFill>
                  <a:schemeClr val="bg1"/>
                </a:solidFill>
                <a:ea typeface="+mn-lt"/>
                <a:cs typeface="+mn-lt"/>
              </a:rPr>
              <a:t>por </a:t>
            </a:r>
            <a:r>
              <a:rPr kumimoji="0" lang="pt-BR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lt"/>
                <a:cs typeface="+mn-lt"/>
              </a:rPr>
              <a:t>notificação, </a:t>
            </a:r>
            <a:r>
              <a:rPr lang="pt-BR" dirty="0">
                <a:solidFill>
                  <a:schemeClr val="bg1"/>
                </a:solidFill>
                <a:ea typeface="+mn-lt"/>
                <a:cs typeface="+mn-lt"/>
              </a:rPr>
              <a:t>garantindo </a:t>
            </a:r>
            <a:r>
              <a:rPr kumimoji="0" lang="pt-BR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lt"/>
                <a:cs typeface="+mn-lt"/>
              </a:rPr>
              <a:t>mais </a:t>
            </a:r>
            <a:r>
              <a:rPr lang="pt-BR" dirty="0">
                <a:solidFill>
                  <a:schemeClr val="bg1"/>
                </a:solidFill>
                <a:ea typeface="+mn-lt"/>
                <a:cs typeface="+mn-lt"/>
              </a:rPr>
              <a:t>segurança no login</a:t>
            </a:r>
            <a:r>
              <a:rPr kumimoji="0" lang="pt-BR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lt"/>
                <a:cs typeface="+mn-lt"/>
              </a:rPr>
              <a:t>.</a:t>
            </a:r>
            <a:endParaRPr lang="pt-BR" dirty="0">
              <a:solidFill>
                <a:schemeClr val="bg1"/>
              </a:solidFill>
              <a:ea typeface="+mn-lt"/>
              <a:cs typeface="+mn-lt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1704EFB0-9956-BCC6-4162-076D562A79F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300" t="5612" r="5612" b="7300"/>
          <a:stretch>
            <a:fillRect/>
          </a:stretch>
        </p:blipFill>
        <p:spPr>
          <a:xfrm>
            <a:off x="595189" y="2104620"/>
            <a:ext cx="1184496" cy="1195799"/>
          </a:xfrm>
          <a:prstGeom prst="ellipse">
            <a:avLst/>
          </a:pr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1621A24D-63B5-C682-B489-1B801F52F899}"/>
              </a:ext>
            </a:extLst>
          </p:cNvPr>
          <p:cNvSpPr/>
          <p:nvPr/>
        </p:nvSpPr>
        <p:spPr>
          <a:xfrm>
            <a:off x="1847528" y="4077072"/>
            <a:ext cx="3966779" cy="1440160"/>
          </a:xfrm>
          <a:prstGeom prst="rect">
            <a:avLst/>
          </a:prstGeom>
        </p:spPr>
        <p:txBody>
          <a:bodyPr wrap="square" lIns="91440" tIns="45720" rIns="91440" bIns="45720" anchor="t">
            <a:no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kumimoji="0" lang="pt-BR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ORACLE Autenticathor </a:t>
            </a:r>
          </a:p>
          <a:p>
            <a:pPr defTabSz="457200">
              <a:spcAft>
                <a:spcPts val="600"/>
              </a:spcAft>
              <a:defRPr/>
            </a:pPr>
            <a:r>
              <a:rPr lang="pt-BR" dirty="0">
                <a:solidFill>
                  <a:prstClr val="white"/>
                </a:solidFill>
                <a:ea typeface="+mn-lt"/>
                <a:cs typeface="+mn-lt"/>
              </a:rPr>
              <a:t>Ferramenta </a:t>
            </a:r>
            <a:r>
              <a:rPr kumimoji="0" lang="pt-BR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lt"/>
                <a:cs typeface="+mn-lt"/>
              </a:rPr>
              <a:t>de autenticação</a:t>
            </a:r>
            <a:r>
              <a:rPr lang="pt-BR" dirty="0">
                <a:solidFill>
                  <a:prstClr val="white"/>
                </a:solidFill>
                <a:ea typeface="+mn-lt"/>
                <a:cs typeface="+mn-lt"/>
              </a:rPr>
              <a:t> que valida o acesso por </a:t>
            </a:r>
            <a:r>
              <a:rPr kumimoji="0" lang="pt-BR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lt"/>
                <a:cs typeface="+mn-lt"/>
              </a:rPr>
              <a:t>código único </a:t>
            </a:r>
            <a:r>
              <a:rPr lang="pt-BR" dirty="0">
                <a:solidFill>
                  <a:prstClr val="white"/>
                </a:solidFill>
                <a:ea typeface="+mn-lt"/>
                <a:cs typeface="+mn-lt"/>
              </a:rPr>
              <a:t>ou aprovação rápida via notificação no celular</a:t>
            </a:r>
            <a:r>
              <a:rPr kumimoji="0" lang="pt-BR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lt"/>
                <a:cs typeface="+mn-lt"/>
              </a:rPr>
              <a:t>.</a:t>
            </a:r>
            <a:endParaRPr lang="pt-BR" dirty="0">
              <a:solidFill>
                <a:prstClr val="white"/>
              </a:solidFill>
              <a:ea typeface="+mn-lt"/>
              <a:cs typeface="+mn-lt"/>
            </a:endParaRP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90FAF01C-E325-7A32-684C-07AE9F50E9A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4583" t="8009" r="5390" b="5326"/>
          <a:stretch>
            <a:fillRect/>
          </a:stretch>
        </p:blipFill>
        <p:spPr>
          <a:xfrm>
            <a:off x="626832" y="4077072"/>
            <a:ext cx="1114397" cy="1173843"/>
          </a:xfrm>
          <a:prstGeom prst="roundRect">
            <a:avLst>
              <a:gd name="adj" fmla="val 21287"/>
            </a:avLst>
          </a:prstGeom>
        </p:spPr>
      </p:pic>
      <p:pic>
        <p:nvPicPr>
          <p:cNvPr id="15" name="Picture 2" descr="Resultado de imagem para claro autentica">
            <a:extLst>
              <a:ext uri="{FF2B5EF4-FFF2-40B4-BE49-F238E27FC236}">
                <a16:creationId xmlns:a16="http://schemas.microsoft.com/office/drawing/2014/main" id="{86CCB51E-121D-A7E8-6F64-A57ED366AF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8656" y="4158162"/>
            <a:ext cx="1114146" cy="1133964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tângulo 15">
            <a:extLst>
              <a:ext uri="{FF2B5EF4-FFF2-40B4-BE49-F238E27FC236}">
                <a16:creationId xmlns:a16="http://schemas.microsoft.com/office/drawing/2014/main" id="{048D8F3F-F6C5-9887-4FFB-9D7E34B89353}"/>
              </a:ext>
            </a:extLst>
          </p:cNvPr>
          <p:cNvSpPr/>
          <p:nvPr/>
        </p:nvSpPr>
        <p:spPr>
          <a:xfrm>
            <a:off x="7473943" y="4087279"/>
            <a:ext cx="4166673" cy="127727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kumimoji="0" lang="pt-BR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cs typeface="Segoe UI"/>
              </a:rPr>
              <a:t>Claro autentica</a:t>
            </a:r>
            <a:endParaRPr lang="pt-BR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cs typeface="Segoe UI"/>
            </a:endParaRPr>
          </a:p>
          <a:p>
            <a:pPr defTabSz="457200">
              <a:spcAft>
                <a:spcPts val="600"/>
              </a:spcAft>
              <a:defRPr/>
            </a:pPr>
            <a:r>
              <a:rPr kumimoji="0" lang="pt-BR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lt"/>
                <a:cs typeface="+mn-lt"/>
              </a:rPr>
              <a:t>Aplicativo </a:t>
            </a:r>
            <a:r>
              <a:rPr lang="pt-BR" dirty="0">
                <a:solidFill>
                  <a:prstClr val="white"/>
                </a:solidFill>
                <a:ea typeface="+mn-lt"/>
                <a:cs typeface="+mn-lt"/>
              </a:rPr>
              <a:t>para </a:t>
            </a:r>
            <a:r>
              <a:rPr kumimoji="0" lang="pt-BR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lt"/>
                <a:cs typeface="+mn-lt"/>
              </a:rPr>
              <a:t>captura de </a:t>
            </a:r>
            <a:r>
              <a:rPr lang="pt-BR" dirty="0">
                <a:solidFill>
                  <a:prstClr val="white"/>
                </a:solidFill>
                <a:ea typeface="+mn-lt"/>
                <a:cs typeface="+mn-lt"/>
              </a:rPr>
              <a:t>dados de </a:t>
            </a:r>
            <a:r>
              <a:rPr kumimoji="0" lang="pt-BR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lt"/>
                <a:cs typeface="+mn-lt"/>
              </a:rPr>
              <a:t>identificação do cliente, </a:t>
            </a:r>
            <a:r>
              <a:rPr lang="pt-BR" dirty="0">
                <a:solidFill>
                  <a:prstClr val="white"/>
                </a:solidFill>
                <a:ea typeface="+mn-lt"/>
                <a:cs typeface="+mn-lt"/>
              </a:rPr>
              <a:t>tornando o </a:t>
            </a:r>
            <a:r>
              <a:rPr kumimoji="0" lang="pt-BR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lt"/>
                <a:cs typeface="+mn-lt"/>
              </a:rPr>
              <a:t>processo de vendas </a:t>
            </a:r>
            <a:r>
              <a:rPr lang="pt-BR" dirty="0">
                <a:solidFill>
                  <a:prstClr val="white"/>
                </a:solidFill>
                <a:ea typeface="+mn-lt"/>
                <a:cs typeface="+mn-lt"/>
              </a:rPr>
              <a:t>mais ágil e eficiente</a:t>
            </a:r>
            <a:r>
              <a:rPr kumimoji="0" lang="pt-BR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lt"/>
                <a:cs typeface="+mn-lt"/>
              </a:rPr>
              <a:t>.</a:t>
            </a:r>
            <a:endParaRPr lang="pt-BR" dirty="0">
              <a:solidFill>
                <a:prstClr val="white"/>
              </a:solidFill>
              <a:ea typeface="+mn-lt"/>
              <a:cs typeface="+mn-lt"/>
            </a:endParaRPr>
          </a:p>
        </p:txBody>
      </p:sp>
      <p:pic>
        <p:nvPicPr>
          <p:cNvPr id="19" name="Imagem 18">
            <a:extLst>
              <a:ext uri="{FF2B5EF4-FFF2-40B4-BE49-F238E27FC236}">
                <a16:creationId xmlns:a16="http://schemas.microsoft.com/office/drawing/2014/main" id="{89A33A33-7414-206A-DA06-7A2C53C34A6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796" t="13661" r="7422" b="8987"/>
          <a:stretch>
            <a:fillRect/>
          </a:stretch>
        </p:blipFill>
        <p:spPr>
          <a:xfrm>
            <a:off x="6281765" y="2174930"/>
            <a:ext cx="1087928" cy="1087616"/>
          </a:xfrm>
          <a:prstGeom prst="roundRect">
            <a:avLst>
              <a:gd name="adj" fmla="val 21475"/>
            </a:avLst>
          </a:prstGeom>
        </p:spPr>
      </p:pic>
      <p:sp>
        <p:nvSpPr>
          <p:cNvPr id="20" name="Retângulo 19">
            <a:extLst>
              <a:ext uri="{FF2B5EF4-FFF2-40B4-BE49-F238E27FC236}">
                <a16:creationId xmlns:a16="http://schemas.microsoft.com/office/drawing/2014/main" id="{169F1ED2-3407-A30E-8C5F-04A28A2B16CE}"/>
              </a:ext>
            </a:extLst>
          </p:cNvPr>
          <p:cNvSpPr/>
          <p:nvPr/>
        </p:nvSpPr>
        <p:spPr>
          <a:xfrm>
            <a:off x="7473943" y="2072090"/>
            <a:ext cx="3983047" cy="127727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kumimoji="0" lang="pt-BR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Authenticator Microsoft Office365</a:t>
            </a:r>
          </a:p>
          <a:p>
            <a:pPr defTabSz="457200">
              <a:spcAft>
                <a:spcPts val="600"/>
              </a:spcAft>
              <a:defRPr/>
            </a:pPr>
            <a:r>
              <a:rPr lang="pt-BR" dirty="0">
                <a:solidFill>
                  <a:prstClr val="white"/>
                </a:solidFill>
                <a:ea typeface="+mn-lt"/>
                <a:cs typeface="+mn-lt"/>
              </a:rPr>
              <a:t>Aplicativo </a:t>
            </a:r>
            <a:r>
              <a:rPr kumimoji="0" lang="pt-BR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lt"/>
                <a:cs typeface="+mn-lt"/>
              </a:rPr>
              <a:t>oficial da</a:t>
            </a:r>
            <a:r>
              <a:rPr lang="pt-BR" dirty="0">
                <a:solidFill>
                  <a:prstClr val="white"/>
                </a:solidFill>
                <a:ea typeface="+mn-lt"/>
                <a:cs typeface="+mn-lt"/>
              </a:rPr>
              <a:t> </a:t>
            </a:r>
            <a:r>
              <a:rPr kumimoji="0" lang="pt-BR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lt"/>
                <a:cs typeface="+mn-lt"/>
              </a:rPr>
              <a:t>Microsoft </a:t>
            </a:r>
            <a:r>
              <a:rPr kumimoji="0" lang="pt-BR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lt"/>
                <a:cs typeface="+mn-lt"/>
              </a:rPr>
              <a:t>que </a:t>
            </a:r>
            <a:r>
              <a:rPr lang="pt-BR" dirty="0">
                <a:solidFill>
                  <a:prstClr val="white"/>
                </a:solidFill>
                <a:ea typeface="+mn-lt"/>
                <a:cs typeface="+mn-lt"/>
              </a:rPr>
              <a:t>gera </a:t>
            </a:r>
            <a:r>
              <a:rPr kumimoji="0" lang="pt-BR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lt"/>
                <a:cs typeface="+mn-lt"/>
              </a:rPr>
              <a:t>códigos para validação em </a:t>
            </a:r>
            <a:r>
              <a:rPr lang="pt-BR" dirty="0">
                <a:solidFill>
                  <a:prstClr val="white"/>
                </a:solidFill>
                <a:ea typeface="+mn-lt"/>
                <a:cs typeface="+mn-lt"/>
              </a:rPr>
              <a:t>duas etapas de forma simples e segura</a:t>
            </a:r>
            <a:r>
              <a:rPr kumimoji="0" lang="pt-BR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lt"/>
                <a:cs typeface="+mn-lt"/>
              </a:rPr>
              <a:t>.</a:t>
            </a:r>
            <a:endParaRPr lang="pt-BR" dirty="0">
              <a:solidFill>
                <a:prstClr val="white"/>
              </a:solidFill>
              <a:ea typeface="+mn-lt"/>
              <a:cs typeface="+mn-lt"/>
            </a:endParaRPr>
          </a:p>
        </p:txBody>
      </p:sp>
      <p:cxnSp>
        <p:nvCxnSpPr>
          <p:cNvPr id="30" name="Conector Reto 151"/>
          <p:cNvCxnSpPr/>
          <p:nvPr/>
        </p:nvCxnSpPr>
        <p:spPr>
          <a:xfrm flipH="1">
            <a:off x="626834" y="3790621"/>
            <a:ext cx="5037118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ctor Reto 151"/>
          <p:cNvCxnSpPr/>
          <p:nvPr/>
        </p:nvCxnSpPr>
        <p:spPr>
          <a:xfrm flipH="1">
            <a:off x="6225772" y="3790621"/>
            <a:ext cx="519882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824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25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75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1" grpId="0"/>
      <p:bldP spid="16" grpId="0"/>
      <p:bldP spid="2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600881-4A00-1638-346A-898376524B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10">
            <a:extLst>
              <a:ext uri="{FF2B5EF4-FFF2-40B4-BE49-F238E27FC236}">
                <a16:creationId xmlns:a16="http://schemas.microsoft.com/office/drawing/2014/main" id="{869A7597-1D48-9A8C-C445-8BC6B9922884}"/>
              </a:ext>
            </a:extLst>
          </p:cNvPr>
          <p:cNvSpPr txBox="1"/>
          <p:nvPr/>
        </p:nvSpPr>
        <p:spPr>
          <a:xfrm>
            <a:off x="2078743" y="571593"/>
            <a:ext cx="4108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502040204020203" pitchFamily="34" charset="0"/>
                <a:ea typeface="+mn-ea"/>
                <a:cs typeface="Segoe UI Black" panose="020B0502040204020203" pitchFamily="34" charset="0"/>
              </a:rPr>
              <a:t>O que vamos ver</a:t>
            </a: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83A50898-BBAD-0228-6C63-703A95624639}"/>
              </a:ext>
            </a:extLst>
          </p:cNvPr>
          <p:cNvSpPr/>
          <p:nvPr/>
        </p:nvSpPr>
        <p:spPr>
          <a:xfrm rot="5400000">
            <a:off x="5259480" y="545743"/>
            <a:ext cx="83941" cy="1561598"/>
          </a:xfrm>
          <a:prstGeom prst="rect">
            <a:avLst/>
          </a:prstGeom>
          <a:solidFill>
            <a:srgbClr val="A27E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pic>
        <p:nvPicPr>
          <p:cNvPr id="13" name="Gráfico 12">
            <a:extLst>
              <a:ext uri="{FF2B5EF4-FFF2-40B4-BE49-F238E27FC236}">
                <a16:creationId xmlns:a16="http://schemas.microsoft.com/office/drawing/2014/main" id="{AF40DD37-C74A-4AEF-3DB5-A0B05F6F2BF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6933" t="-566" r="8744" b="-2460"/>
          <a:stretch/>
        </p:blipFill>
        <p:spPr>
          <a:xfrm>
            <a:off x="5750814" y="533400"/>
            <a:ext cx="4665666" cy="6132389"/>
          </a:xfrm>
          <a:prstGeom prst="rect">
            <a:avLst/>
          </a:prstGeom>
        </p:spPr>
      </p:pic>
      <p:cxnSp>
        <p:nvCxnSpPr>
          <p:cNvPr id="32" name="Conector Reto 31">
            <a:extLst>
              <a:ext uri="{FF2B5EF4-FFF2-40B4-BE49-F238E27FC236}">
                <a16:creationId xmlns:a16="http://schemas.microsoft.com/office/drawing/2014/main" id="{E66A31ED-B9D4-10FE-D966-DCAE706ECA54}"/>
              </a:ext>
            </a:extLst>
          </p:cNvPr>
          <p:cNvCxnSpPr>
            <a:cxnSpLocks/>
          </p:cNvCxnSpPr>
          <p:nvPr/>
        </p:nvCxnSpPr>
        <p:spPr>
          <a:xfrm flipH="1">
            <a:off x="6082249" y="5365263"/>
            <a:ext cx="974574" cy="0"/>
          </a:xfrm>
          <a:prstGeom prst="line">
            <a:avLst/>
          </a:prstGeom>
          <a:ln w="19050">
            <a:solidFill>
              <a:srgbClr val="E1AD0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ector Reto 33">
            <a:extLst>
              <a:ext uri="{FF2B5EF4-FFF2-40B4-BE49-F238E27FC236}">
                <a16:creationId xmlns:a16="http://schemas.microsoft.com/office/drawing/2014/main" id="{43D234CA-A74D-22B6-A689-E1AF7082F5DF}"/>
              </a:ext>
            </a:extLst>
          </p:cNvPr>
          <p:cNvCxnSpPr>
            <a:cxnSpLocks/>
          </p:cNvCxnSpPr>
          <p:nvPr/>
        </p:nvCxnSpPr>
        <p:spPr>
          <a:xfrm flipV="1">
            <a:off x="6082249" y="2022764"/>
            <a:ext cx="0" cy="3342499"/>
          </a:xfrm>
          <a:prstGeom prst="line">
            <a:avLst/>
          </a:prstGeom>
          <a:ln w="19050">
            <a:solidFill>
              <a:srgbClr val="E1AD0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780733F2-E285-DCC9-C474-6AAD95665436}"/>
              </a:ext>
            </a:extLst>
          </p:cNvPr>
          <p:cNvSpPr txBox="1"/>
          <p:nvPr/>
        </p:nvSpPr>
        <p:spPr>
          <a:xfrm>
            <a:off x="2698782" y="2581741"/>
            <a:ext cx="3109299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Fluxo de vendas produtos fixos + móvel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200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Fluxo de vendas produtos fixos + móvel – venda base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200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Financeiro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4617DAB7-7DC7-8E96-DDFF-C6CCFBB76920}"/>
              </a:ext>
            </a:extLst>
          </p:cNvPr>
          <p:cNvSpPr/>
          <p:nvPr/>
        </p:nvSpPr>
        <p:spPr>
          <a:xfrm>
            <a:off x="3863752" y="4581128"/>
            <a:ext cx="1932902" cy="369332"/>
          </a:xfrm>
          <a:prstGeom prst="rect">
            <a:avLst/>
          </a:prstGeom>
          <a:solidFill>
            <a:srgbClr val="F50242"/>
          </a:solidFill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502040204020203" pitchFamily="34" charset="0"/>
                <a:ea typeface="+mn-ea"/>
                <a:cs typeface="Segoe UI Black" panose="020B0502040204020203" pitchFamily="34" charset="0"/>
              </a:rPr>
              <a:t>Financeiro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93377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3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8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3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8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9" grpId="0" animBg="1"/>
      <p:bldP spid="37" grpId="0" uiExpand="1" build="p"/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"/>
          <p:cNvSpPr/>
          <p:nvPr/>
        </p:nvSpPr>
        <p:spPr>
          <a:xfrm rot="5400000">
            <a:off x="3967823" y="3637506"/>
            <a:ext cx="82818" cy="1561598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3" name="Imagem 17" descr="Padrão do plano de fundo, Círculo&#10;&#10;Descrição gerada automaticamente"/>
          <p:cNvPicPr>
            <a:picLocks noChangeAspect="1"/>
          </p:cNvPicPr>
          <p:nvPr/>
        </p:nvPicPr>
        <p:blipFill rotWithShape="1">
          <a:blip r:embed="rId3"/>
          <a:srcRect l="55600" t="1539" r="-3758" b="-1539"/>
          <a:stretch>
            <a:fillRect/>
          </a:stretch>
        </p:blipFill>
        <p:spPr>
          <a:xfrm>
            <a:off x="0" y="1286219"/>
            <a:ext cx="2315848" cy="4790279"/>
          </a:xfrm>
          <a:prstGeom prst="rect">
            <a:avLst/>
          </a:prstGeom>
        </p:spPr>
      </p:pic>
      <p:sp>
        <p:nvSpPr>
          <p:cNvPr id="4" name="Google Shape;376;p13"/>
          <p:cNvSpPr txBox="1"/>
          <p:nvPr/>
        </p:nvSpPr>
        <p:spPr>
          <a:xfrm>
            <a:off x="3127221" y="1960485"/>
            <a:ext cx="6591161" cy="2246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Iremos conhecer as </a:t>
            </a: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formas de pagamento</a:t>
            </a: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, entender a importância</a:t>
            </a:r>
            <a:b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</a:b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do </a:t>
            </a: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pagamento em débito automático</a:t>
            </a: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, conhecer a </a:t>
            </a: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Fatura Claro</a:t>
            </a: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, o processo de </a:t>
            </a: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Faturamento</a:t>
            </a: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 e os </a:t>
            </a: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tipos de cobrança</a:t>
            </a: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8806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4"/>
          <p:cNvPicPr>
            <a:picLocks noChangeAspect="1"/>
          </p:cNvPicPr>
          <p:nvPr/>
        </p:nvPicPr>
        <p:blipFill rotWithShape="1">
          <a:blip r:embed="rId3"/>
          <a:srcRect l="53177" t="3241" r="-1335" b="-3241"/>
          <a:stretch>
            <a:fillRect/>
          </a:stretch>
        </p:blipFill>
        <p:spPr>
          <a:xfrm>
            <a:off x="47625" y="886284"/>
            <a:ext cx="553425" cy="1144747"/>
          </a:xfrm>
          <a:prstGeom prst="rect">
            <a:avLst/>
          </a:prstGeom>
        </p:spPr>
      </p:pic>
      <p:sp>
        <p:nvSpPr>
          <p:cNvPr id="9" name="CaixaDeTexto 5">
            <a:extLst>
              <a:ext uri="{FF2B5EF4-FFF2-40B4-BE49-F238E27FC236}">
                <a16:creationId xmlns:a16="http://schemas.microsoft.com/office/drawing/2014/main" id="{CF72FC11-98BA-04FB-DD8D-39A11E434C22}"/>
              </a:ext>
            </a:extLst>
          </p:cNvPr>
          <p:cNvSpPr txBox="1"/>
          <p:nvPr/>
        </p:nvSpPr>
        <p:spPr>
          <a:xfrm>
            <a:off x="1082194" y="2831444"/>
            <a:ext cx="43011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b="1" dirty="0">
                <a:solidFill>
                  <a:schemeClr val="bg1"/>
                </a:solidFill>
                <a:latin typeface="Segoe UI Black" panose="020B0A02040204020203" pitchFamily="34" charset="0"/>
                <a:cs typeface="Segoe UI Black" panose="020B0A02040204020203" pitchFamily="34" charset="0"/>
              </a:rPr>
              <a:t>FORMAS DE PAGAMENTO</a:t>
            </a:r>
          </a:p>
        </p:txBody>
      </p:sp>
      <p:sp>
        <p:nvSpPr>
          <p:cNvPr id="10" name="Retângulo 7">
            <a:extLst>
              <a:ext uri="{FF2B5EF4-FFF2-40B4-BE49-F238E27FC236}">
                <a16:creationId xmlns:a16="http://schemas.microsoft.com/office/drawing/2014/main" id="{028EDF37-1861-B92E-C217-401A340E7465}"/>
              </a:ext>
            </a:extLst>
          </p:cNvPr>
          <p:cNvSpPr/>
          <p:nvPr/>
        </p:nvSpPr>
        <p:spPr>
          <a:xfrm rot="5400000">
            <a:off x="2090379" y="3534205"/>
            <a:ext cx="88710" cy="1895493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t-BR"/>
          </a:p>
        </p:txBody>
      </p:sp>
      <p:pic>
        <p:nvPicPr>
          <p:cNvPr id="11" name="Imagem 9">
            <a:extLst>
              <a:ext uri="{FF2B5EF4-FFF2-40B4-BE49-F238E27FC236}">
                <a16:creationId xmlns:a16="http://schemas.microsoft.com/office/drawing/2014/main" id="{43DBBF8A-A752-8924-2518-1DD409648AA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12" r="16894"/>
          <a:stretch/>
        </p:blipFill>
        <p:spPr>
          <a:xfrm>
            <a:off x="6825922" y="1720960"/>
            <a:ext cx="4179091" cy="4095558"/>
          </a:xfrm>
          <a:prstGeom prst="ellipse">
            <a:avLst/>
          </a:prstGeom>
        </p:spPr>
      </p:pic>
      <p:grpSp>
        <p:nvGrpSpPr>
          <p:cNvPr id="12" name="Agrupar 6">
            <a:extLst>
              <a:ext uri="{FF2B5EF4-FFF2-40B4-BE49-F238E27FC236}">
                <a16:creationId xmlns:a16="http://schemas.microsoft.com/office/drawing/2014/main" id="{18A7418D-FB74-D55A-00A3-C0B78B23DE4B}"/>
              </a:ext>
            </a:extLst>
          </p:cNvPr>
          <p:cNvGrpSpPr/>
          <p:nvPr/>
        </p:nvGrpSpPr>
        <p:grpSpPr>
          <a:xfrm rot="3257991">
            <a:off x="5879817" y="807943"/>
            <a:ext cx="5870261" cy="5915908"/>
            <a:chOff x="639910" y="1436821"/>
            <a:chExt cx="9569330" cy="9569330"/>
          </a:xfrm>
        </p:grpSpPr>
        <p:sp>
          <p:nvSpPr>
            <p:cNvPr id="13" name="Oval 14">
              <a:extLst>
                <a:ext uri="{FF2B5EF4-FFF2-40B4-BE49-F238E27FC236}">
                  <a16:creationId xmlns:a16="http://schemas.microsoft.com/office/drawing/2014/main" id="{6B29CC0D-7C9E-46BD-D336-97768F178DAB}"/>
                </a:ext>
              </a:extLst>
            </p:cNvPr>
            <p:cNvSpPr/>
            <p:nvPr/>
          </p:nvSpPr>
          <p:spPr>
            <a:xfrm>
              <a:off x="639910" y="1436821"/>
              <a:ext cx="9569330" cy="9569330"/>
            </a:xfrm>
            <a:prstGeom prst="ellipse">
              <a:avLst/>
            </a:prstGeom>
            <a:noFill/>
            <a:ln w="12700">
              <a:gradFill flip="none" rotWithShape="1">
                <a:gsLst>
                  <a:gs pos="0">
                    <a:srgbClr val="BD920E"/>
                  </a:gs>
                  <a:gs pos="8000">
                    <a:srgbClr val="8A6B15"/>
                  </a:gs>
                  <a:gs pos="34000">
                    <a:srgbClr val="151415"/>
                  </a:gs>
                  <a:gs pos="73000">
                    <a:srgbClr val="6B540E"/>
                  </a:gs>
                  <a:gs pos="91000">
                    <a:srgbClr val="BD920E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>
                <a:solidFill>
                  <a:schemeClr val="lt1"/>
                </a:solidFill>
              </a:endParaRPr>
            </a:p>
          </p:txBody>
        </p:sp>
        <p:sp>
          <p:nvSpPr>
            <p:cNvPr id="14" name="Oval 21">
              <a:extLst>
                <a:ext uri="{FF2B5EF4-FFF2-40B4-BE49-F238E27FC236}">
                  <a16:creationId xmlns:a16="http://schemas.microsoft.com/office/drawing/2014/main" id="{CCDD1042-333D-3FD4-CC3F-062BDAA5BFB9}"/>
                </a:ext>
              </a:extLst>
            </p:cNvPr>
            <p:cNvSpPr/>
            <p:nvPr/>
          </p:nvSpPr>
          <p:spPr>
            <a:xfrm>
              <a:off x="1150298" y="1947209"/>
              <a:ext cx="8548554" cy="8548554"/>
            </a:xfrm>
            <a:prstGeom prst="ellipse">
              <a:avLst/>
            </a:prstGeom>
            <a:noFill/>
            <a:ln w="12700">
              <a:gradFill flip="none" rotWithShape="1">
                <a:gsLst>
                  <a:gs pos="0">
                    <a:srgbClr val="BD920E"/>
                  </a:gs>
                  <a:gs pos="8000">
                    <a:srgbClr val="8A6B15"/>
                  </a:gs>
                  <a:gs pos="34000">
                    <a:srgbClr val="151415"/>
                  </a:gs>
                  <a:gs pos="73000">
                    <a:srgbClr val="6B540E"/>
                  </a:gs>
                  <a:gs pos="91000">
                    <a:srgbClr val="BD920E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>
                <a:solidFill>
                  <a:schemeClr val="lt1"/>
                </a:solidFill>
              </a:endParaRPr>
            </a:p>
          </p:txBody>
        </p:sp>
        <p:sp>
          <p:nvSpPr>
            <p:cNvPr id="16" name="Oval 22">
              <a:extLst>
                <a:ext uri="{FF2B5EF4-FFF2-40B4-BE49-F238E27FC236}">
                  <a16:creationId xmlns:a16="http://schemas.microsoft.com/office/drawing/2014/main" id="{2130CEDB-724F-1184-2A25-5023441D2ED5}"/>
                </a:ext>
              </a:extLst>
            </p:cNvPr>
            <p:cNvSpPr/>
            <p:nvPr/>
          </p:nvSpPr>
          <p:spPr>
            <a:xfrm>
              <a:off x="1893331" y="2563158"/>
              <a:ext cx="7193037" cy="7193037"/>
            </a:xfrm>
            <a:prstGeom prst="ellipse">
              <a:avLst/>
            </a:prstGeom>
            <a:noFill/>
            <a:ln w="12700">
              <a:gradFill flip="none" rotWithShape="1">
                <a:gsLst>
                  <a:gs pos="0">
                    <a:srgbClr val="BD920E"/>
                  </a:gs>
                  <a:gs pos="8000">
                    <a:srgbClr val="8A6B15"/>
                  </a:gs>
                  <a:gs pos="34000">
                    <a:srgbClr val="151415"/>
                  </a:gs>
                  <a:gs pos="73000">
                    <a:srgbClr val="6B540E"/>
                  </a:gs>
                  <a:gs pos="91000">
                    <a:srgbClr val="BD920E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>
                <a:solidFill>
                  <a:schemeClr val="lt1"/>
                </a:solidFill>
              </a:endParaRPr>
            </a:p>
          </p:txBody>
        </p:sp>
        <p:sp>
          <p:nvSpPr>
            <p:cNvPr id="19" name="Oval 23">
              <a:extLst>
                <a:ext uri="{FF2B5EF4-FFF2-40B4-BE49-F238E27FC236}">
                  <a16:creationId xmlns:a16="http://schemas.microsoft.com/office/drawing/2014/main" id="{2231C395-0790-5E90-1C7B-E842C2AE84FD}"/>
                </a:ext>
              </a:extLst>
            </p:cNvPr>
            <p:cNvSpPr/>
            <p:nvPr/>
          </p:nvSpPr>
          <p:spPr>
            <a:xfrm>
              <a:off x="2496966" y="3206898"/>
              <a:ext cx="5976566" cy="5976566"/>
            </a:xfrm>
            <a:prstGeom prst="ellipse">
              <a:avLst/>
            </a:prstGeom>
            <a:noFill/>
            <a:ln w="12700">
              <a:gradFill flip="none" rotWithShape="1">
                <a:gsLst>
                  <a:gs pos="0">
                    <a:srgbClr val="BD920E"/>
                  </a:gs>
                  <a:gs pos="8000">
                    <a:srgbClr val="8A6B15"/>
                  </a:gs>
                  <a:gs pos="34000">
                    <a:srgbClr val="151415"/>
                  </a:gs>
                  <a:gs pos="73000">
                    <a:srgbClr val="6B540E"/>
                  </a:gs>
                  <a:gs pos="91000">
                    <a:srgbClr val="BD920E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>
                <a:solidFill>
                  <a:schemeClr val="lt1"/>
                </a:solidFill>
              </a:endParaRPr>
            </a:p>
          </p:txBody>
        </p:sp>
      </p:grpSp>
      <p:sp>
        <p:nvSpPr>
          <p:cNvPr id="22" name="CaixaDeTexto 4">
            <a:extLst>
              <a:ext uri="{FF2B5EF4-FFF2-40B4-BE49-F238E27FC236}">
                <a16:creationId xmlns:a16="http://schemas.microsoft.com/office/drawing/2014/main" id="{CA961116-156D-7DD8-4A6A-FD1F21C7A475}"/>
              </a:ext>
            </a:extLst>
          </p:cNvPr>
          <p:cNvSpPr txBox="1"/>
          <p:nvPr/>
        </p:nvSpPr>
        <p:spPr>
          <a:xfrm>
            <a:off x="790841" y="1269362"/>
            <a:ext cx="16277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Segoe UI Black" panose="020B0A02040204020203" pitchFamily="34" charset="0"/>
              </a:rPr>
              <a:t>Financeiro</a:t>
            </a: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64249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790841" y="1698904"/>
            <a:ext cx="69966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FORMAS DE PAGAMENTO</a:t>
            </a: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6" name="Gráfico 5"/>
          <p:cNvPicPr>
            <a:picLocks noChangeAspect="1"/>
          </p:cNvPicPr>
          <p:nvPr/>
        </p:nvPicPr>
        <p:blipFill rotWithShape="1">
          <a:blip r:embed="rId3"/>
          <a:srcRect l="53177" t="3241" r="-1335" b="-3241"/>
          <a:stretch>
            <a:fillRect/>
          </a:stretch>
        </p:blipFill>
        <p:spPr>
          <a:xfrm>
            <a:off x="47625" y="886284"/>
            <a:ext cx="553425" cy="1144747"/>
          </a:xfrm>
          <a:prstGeom prst="rect">
            <a:avLst/>
          </a:prstGeom>
        </p:spPr>
      </p:pic>
      <p:sp>
        <p:nvSpPr>
          <p:cNvPr id="7" name="CaixaDeTexto 1">
            <a:extLst>
              <a:ext uri="{FF2B5EF4-FFF2-40B4-BE49-F238E27FC236}">
                <a16:creationId xmlns:a16="http://schemas.microsoft.com/office/drawing/2014/main" id="{C754DBDD-1B49-5620-6B28-B5F824B9FC5B}"/>
              </a:ext>
            </a:extLst>
          </p:cNvPr>
          <p:cNvSpPr txBox="1"/>
          <p:nvPr/>
        </p:nvSpPr>
        <p:spPr>
          <a:xfrm>
            <a:off x="790841" y="3033868"/>
            <a:ext cx="4827834" cy="1796252"/>
          </a:xfrm>
          <a:prstGeom prst="rect">
            <a:avLst/>
          </a:prstGeom>
          <a:noFill/>
        </p:spPr>
        <p:txBody>
          <a:bodyPr wrap="square" lIns="90000" tIns="36000" rIns="90000" bIns="3600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No momento do cadastro,</a:t>
            </a:r>
            <a:b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o cliente escolhe a forma que irá pagar sua fatura, podendo optar pelo pagamento em:</a:t>
            </a:r>
          </a:p>
        </p:txBody>
      </p:sp>
      <p:sp>
        <p:nvSpPr>
          <p:cNvPr id="9" name="CaixaDeTexto 1">
            <a:extLst>
              <a:ext uri="{FF2B5EF4-FFF2-40B4-BE49-F238E27FC236}">
                <a16:creationId xmlns:a16="http://schemas.microsoft.com/office/drawing/2014/main" id="{6256F37A-549B-5B2B-302D-629F2432E1FD}"/>
              </a:ext>
            </a:extLst>
          </p:cNvPr>
          <p:cNvSpPr txBox="1"/>
          <p:nvPr/>
        </p:nvSpPr>
        <p:spPr>
          <a:xfrm>
            <a:off x="6852276" y="2070183"/>
            <a:ext cx="3564342" cy="3088913"/>
          </a:xfrm>
          <a:prstGeom prst="rect">
            <a:avLst/>
          </a:prstGeom>
          <a:noFill/>
        </p:spPr>
        <p:txBody>
          <a:bodyPr wrap="square" lIns="90000" tIns="36000" rIns="90000" bIns="36000" rtlCol="0" anchor="t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Débito em conta;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BR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Pix;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BR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Cartão de crédito;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BR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Boleto bancário.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75F7D59-7E43-15F4-BE9C-E1A0C350109B}"/>
              </a:ext>
            </a:extLst>
          </p:cNvPr>
          <p:cNvCxnSpPr/>
          <p:nvPr/>
        </p:nvCxnSpPr>
        <p:spPr>
          <a:xfrm>
            <a:off x="6740165" y="2070183"/>
            <a:ext cx="0" cy="3088913"/>
          </a:xfrm>
          <a:prstGeom prst="line">
            <a:avLst/>
          </a:prstGeom>
          <a:ln w="19050">
            <a:solidFill>
              <a:srgbClr val="E1AD0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tângulo 7">
            <a:extLst>
              <a:ext uri="{FF2B5EF4-FFF2-40B4-BE49-F238E27FC236}">
                <a16:creationId xmlns:a16="http://schemas.microsoft.com/office/drawing/2014/main" id="{289486DA-0E69-DFA4-7CD5-C60C35F876CB}"/>
              </a:ext>
            </a:extLst>
          </p:cNvPr>
          <p:cNvSpPr/>
          <p:nvPr/>
        </p:nvSpPr>
        <p:spPr>
          <a:xfrm rot="5400000">
            <a:off x="2704781" y="242856"/>
            <a:ext cx="58369" cy="3886251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CaixaDeTexto 4">
            <a:extLst>
              <a:ext uri="{FF2B5EF4-FFF2-40B4-BE49-F238E27FC236}">
                <a16:creationId xmlns:a16="http://schemas.microsoft.com/office/drawing/2014/main" id="{B4EE9BA3-6312-A849-776D-7FF32C562FD1}"/>
              </a:ext>
            </a:extLst>
          </p:cNvPr>
          <p:cNvSpPr txBox="1"/>
          <p:nvPr/>
        </p:nvSpPr>
        <p:spPr>
          <a:xfrm>
            <a:off x="790841" y="1269362"/>
            <a:ext cx="16277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Segoe UI Black" panose="020B0A02040204020203" pitchFamily="34" charset="0"/>
              </a:rPr>
              <a:t>Financeiro</a:t>
            </a: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9" grpId="0"/>
      <p:bldP spid="2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4"/>
          <p:cNvPicPr>
            <a:picLocks noChangeAspect="1"/>
          </p:cNvPicPr>
          <p:nvPr/>
        </p:nvPicPr>
        <p:blipFill rotWithShape="1">
          <a:blip r:embed="rId3"/>
          <a:srcRect l="53177" t="3241" r="-1335" b="-3241"/>
          <a:stretch>
            <a:fillRect/>
          </a:stretch>
        </p:blipFill>
        <p:spPr>
          <a:xfrm>
            <a:off x="47625" y="886284"/>
            <a:ext cx="553425" cy="1144747"/>
          </a:xfrm>
          <a:prstGeom prst="rect">
            <a:avLst/>
          </a:prstGeom>
        </p:spPr>
      </p:pic>
      <p:sp>
        <p:nvSpPr>
          <p:cNvPr id="9" name="CaixaDeTexto 5">
            <a:extLst>
              <a:ext uri="{FF2B5EF4-FFF2-40B4-BE49-F238E27FC236}">
                <a16:creationId xmlns:a16="http://schemas.microsoft.com/office/drawing/2014/main" id="{CF72FC11-98BA-04FB-DD8D-39A11E434C22}"/>
              </a:ext>
            </a:extLst>
          </p:cNvPr>
          <p:cNvSpPr txBox="1"/>
          <p:nvPr/>
        </p:nvSpPr>
        <p:spPr>
          <a:xfrm>
            <a:off x="1082194" y="2489591"/>
            <a:ext cx="364199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b="1" dirty="0">
                <a:solidFill>
                  <a:schemeClr val="bg1"/>
                </a:solidFill>
                <a:latin typeface="Segoe UI Black" panose="020B0A02040204020203" pitchFamily="34" charset="0"/>
                <a:cs typeface="Segoe UI Black" panose="020B0A02040204020203" pitchFamily="34" charset="0"/>
              </a:rPr>
              <a:t>DÉBITO</a:t>
            </a:r>
            <a:br>
              <a:rPr lang="pt-BR" sz="4800" b="1" dirty="0">
                <a:solidFill>
                  <a:schemeClr val="bg1"/>
                </a:solidFill>
                <a:latin typeface="Segoe UI Black" panose="020B0A02040204020203" pitchFamily="34" charset="0"/>
                <a:cs typeface="Segoe UI Black" panose="020B0A02040204020203" pitchFamily="34" charset="0"/>
              </a:rPr>
            </a:br>
            <a:r>
              <a:rPr lang="pt-BR" sz="4800" b="1" dirty="0">
                <a:solidFill>
                  <a:schemeClr val="bg1"/>
                </a:solidFill>
                <a:latin typeface="Segoe UI Black" panose="020B0A02040204020203" pitchFamily="34" charset="0"/>
                <a:cs typeface="Segoe UI Black" panose="020B0A02040204020203" pitchFamily="34" charset="0"/>
              </a:rPr>
              <a:t>EM CONTA CORRENTE</a:t>
            </a:r>
          </a:p>
        </p:txBody>
      </p:sp>
      <p:sp>
        <p:nvSpPr>
          <p:cNvPr id="10" name="Retângulo 7">
            <a:extLst>
              <a:ext uri="{FF2B5EF4-FFF2-40B4-BE49-F238E27FC236}">
                <a16:creationId xmlns:a16="http://schemas.microsoft.com/office/drawing/2014/main" id="{028EDF37-1861-B92E-C217-401A340E7465}"/>
              </a:ext>
            </a:extLst>
          </p:cNvPr>
          <p:cNvSpPr/>
          <p:nvPr/>
        </p:nvSpPr>
        <p:spPr>
          <a:xfrm rot="5400000">
            <a:off x="2090379" y="3890305"/>
            <a:ext cx="88710" cy="1895493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t-BR"/>
          </a:p>
        </p:txBody>
      </p:sp>
      <p:pic>
        <p:nvPicPr>
          <p:cNvPr id="11" name="Imagem 9">
            <a:extLst>
              <a:ext uri="{FF2B5EF4-FFF2-40B4-BE49-F238E27FC236}">
                <a16:creationId xmlns:a16="http://schemas.microsoft.com/office/drawing/2014/main" id="{43DBBF8A-A752-8924-2518-1DD409648AA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88" r="11902"/>
          <a:stretch/>
        </p:blipFill>
        <p:spPr>
          <a:xfrm>
            <a:off x="6825922" y="1720960"/>
            <a:ext cx="4179091" cy="4095558"/>
          </a:xfrm>
          <a:prstGeom prst="ellipse">
            <a:avLst/>
          </a:prstGeom>
        </p:spPr>
      </p:pic>
      <p:grpSp>
        <p:nvGrpSpPr>
          <p:cNvPr id="12" name="Agrupar 6">
            <a:extLst>
              <a:ext uri="{FF2B5EF4-FFF2-40B4-BE49-F238E27FC236}">
                <a16:creationId xmlns:a16="http://schemas.microsoft.com/office/drawing/2014/main" id="{18A7418D-FB74-D55A-00A3-C0B78B23DE4B}"/>
              </a:ext>
            </a:extLst>
          </p:cNvPr>
          <p:cNvGrpSpPr/>
          <p:nvPr/>
        </p:nvGrpSpPr>
        <p:grpSpPr>
          <a:xfrm rot="3257991">
            <a:off x="5879817" y="807943"/>
            <a:ext cx="5870261" cy="5915908"/>
            <a:chOff x="639910" y="1436821"/>
            <a:chExt cx="9569330" cy="9569330"/>
          </a:xfrm>
        </p:grpSpPr>
        <p:sp>
          <p:nvSpPr>
            <p:cNvPr id="13" name="Oval 14">
              <a:extLst>
                <a:ext uri="{FF2B5EF4-FFF2-40B4-BE49-F238E27FC236}">
                  <a16:creationId xmlns:a16="http://schemas.microsoft.com/office/drawing/2014/main" id="{6B29CC0D-7C9E-46BD-D336-97768F178DAB}"/>
                </a:ext>
              </a:extLst>
            </p:cNvPr>
            <p:cNvSpPr/>
            <p:nvPr/>
          </p:nvSpPr>
          <p:spPr>
            <a:xfrm>
              <a:off x="639910" y="1436821"/>
              <a:ext cx="9569330" cy="9569330"/>
            </a:xfrm>
            <a:prstGeom prst="ellipse">
              <a:avLst/>
            </a:prstGeom>
            <a:noFill/>
            <a:ln w="12700">
              <a:gradFill flip="none" rotWithShape="1">
                <a:gsLst>
                  <a:gs pos="0">
                    <a:srgbClr val="BD920E"/>
                  </a:gs>
                  <a:gs pos="8000">
                    <a:srgbClr val="8A6B15"/>
                  </a:gs>
                  <a:gs pos="34000">
                    <a:srgbClr val="151415"/>
                  </a:gs>
                  <a:gs pos="73000">
                    <a:srgbClr val="6B540E"/>
                  </a:gs>
                  <a:gs pos="91000">
                    <a:srgbClr val="BD920E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>
                <a:solidFill>
                  <a:schemeClr val="lt1"/>
                </a:solidFill>
              </a:endParaRPr>
            </a:p>
          </p:txBody>
        </p:sp>
        <p:sp>
          <p:nvSpPr>
            <p:cNvPr id="14" name="Oval 21">
              <a:extLst>
                <a:ext uri="{FF2B5EF4-FFF2-40B4-BE49-F238E27FC236}">
                  <a16:creationId xmlns:a16="http://schemas.microsoft.com/office/drawing/2014/main" id="{CCDD1042-333D-3FD4-CC3F-062BDAA5BFB9}"/>
                </a:ext>
              </a:extLst>
            </p:cNvPr>
            <p:cNvSpPr/>
            <p:nvPr/>
          </p:nvSpPr>
          <p:spPr>
            <a:xfrm>
              <a:off x="1150298" y="1947209"/>
              <a:ext cx="8548554" cy="8548554"/>
            </a:xfrm>
            <a:prstGeom prst="ellipse">
              <a:avLst/>
            </a:prstGeom>
            <a:noFill/>
            <a:ln w="12700">
              <a:gradFill flip="none" rotWithShape="1">
                <a:gsLst>
                  <a:gs pos="0">
                    <a:srgbClr val="BD920E"/>
                  </a:gs>
                  <a:gs pos="8000">
                    <a:srgbClr val="8A6B15"/>
                  </a:gs>
                  <a:gs pos="34000">
                    <a:srgbClr val="151415"/>
                  </a:gs>
                  <a:gs pos="73000">
                    <a:srgbClr val="6B540E"/>
                  </a:gs>
                  <a:gs pos="91000">
                    <a:srgbClr val="BD920E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>
                <a:solidFill>
                  <a:schemeClr val="lt1"/>
                </a:solidFill>
              </a:endParaRPr>
            </a:p>
          </p:txBody>
        </p:sp>
        <p:sp>
          <p:nvSpPr>
            <p:cNvPr id="16" name="Oval 22">
              <a:extLst>
                <a:ext uri="{FF2B5EF4-FFF2-40B4-BE49-F238E27FC236}">
                  <a16:creationId xmlns:a16="http://schemas.microsoft.com/office/drawing/2014/main" id="{2130CEDB-724F-1184-2A25-5023441D2ED5}"/>
                </a:ext>
              </a:extLst>
            </p:cNvPr>
            <p:cNvSpPr/>
            <p:nvPr/>
          </p:nvSpPr>
          <p:spPr>
            <a:xfrm>
              <a:off x="1893331" y="2563158"/>
              <a:ext cx="7193037" cy="7193037"/>
            </a:xfrm>
            <a:prstGeom prst="ellipse">
              <a:avLst/>
            </a:prstGeom>
            <a:noFill/>
            <a:ln w="12700">
              <a:gradFill flip="none" rotWithShape="1">
                <a:gsLst>
                  <a:gs pos="0">
                    <a:srgbClr val="BD920E"/>
                  </a:gs>
                  <a:gs pos="8000">
                    <a:srgbClr val="8A6B15"/>
                  </a:gs>
                  <a:gs pos="34000">
                    <a:srgbClr val="151415"/>
                  </a:gs>
                  <a:gs pos="73000">
                    <a:srgbClr val="6B540E"/>
                  </a:gs>
                  <a:gs pos="91000">
                    <a:srgbClr val="BD920E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>
                <a:solidFill>
                  <a:schemeClr val="lt1"/>
                </a:solidFill>
              </a:endParaRPr>
            </a:p>
          </p:txBody>
        </p:sp>
        <p:sp>
          <p:nvSpPr>
            <p:cNvPr id="19" name="Oval 23">
              <a:extLst>
                <a:ext uri="{FF2B5EF4-FFF2-40B4-BE49-F238E27FC236}">
                  <a16:creationId xmlns:a16="http://schemas.microsoft.com/office/drawing/2014/main" id="{2231C395-0790-5E90-1C7B-E842C2AE84FD}"/>
                </a:ext>
              </a:extLst>
            </p:cNvPr>
            <p:cNvSpPr/>
            <p:nvPr/>
          </p:nvSpPr>
          <p:spPr>
            <a:xfrm>
              <a:off x="2496966" y="3206898"/>
              <a:ext cx="5976566" cy="5976566"/>
            </a:xfrm>
            <a:prstGeom prst="ellipse">
              <a:avLst/>
            </a:prstGeom>
            <a:noFill/>
            <a:ln w="12700">
              <a:gradFill flip="none" rotWithShape="1">
                <a:gsLst>
                  <a:gs pos="0">
                    <a:srgbClr val="BD920E"/>
                  </a:gs>
                  <a:gs pos="8000">
                    <a:srgbClr val="8A6B15"/>
                  </a:gs>
                  <a:gs pos="34000">
                    <a:srgbClr val="151415"/>
                  </a:gs>
                  <a:gs pos="73000">
                    <a:srgbClr val="6B540E"/>
                  </a:gs>
                  <a:gs pos="91000">
                    <a:srgbClr val="BD920E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>
                <a:solidFill>
                  <a:schemeClr val="lt1"/>
                </a:solidFill>
              </a:endParaRPr>
            </a:p>
          </p:txBody>
        </p:sp>
      </p:grpSp>
      <p:sp>
        <p:nvSpPr>
          <p:cNvPr id="3" name="CaixaDeTexto 4">
            <a:extLst>
              <a:ext uri="{FF2B5EF4-FFF2-40B4-BE49-F238E27FC236}">
                <a16:creationId xmlns:a16="http://schemas.microsoft.com/office/drawing/2014/main" id="{FD5F9B89-B288-14FD-8663-CA4964C7A5C6}"/>
              </a:ext>
            </a:extLst>
          </p:cNvPr>
          <p:cNvSpPr txBox="1"/>
          <p:nvPr/>
        </p:nvSpPr>
        <p:spPr>
          <a:xfrm>
            <a:off x="790841" y="1269362"/>
            <a:ext cx="16277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Segoe UI Black" panose="020B0A02040204020203" pitchFamily="34" charset="0"/>
              </a:rPr>
              <a:t>Financeiro</a:t>
            </a: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6836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790841" y="1269362"/>
            <a:ext cx="16277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Segoe UI Black" panose="020B0A02040204020203" pitchFamily="34" charset="0"/>
              </a:rPr>
              <a:t>Financeiro</a:t>
            </a: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pic>
        <p:nvPicPr>
          <p:cNvPr id="6" name="Gráfico 5"/>
          <p:cNvPicPr>
            <a:picLocks noChangeAspect="1"/>
          </p:cNvPicPr>
          <p:nvPr/>
        </p:nvPicPr>
        <p:blipFill rotWithShape="1">
          <a:blip r:embed="rId3"/>
          <a:srcRect l="53177" t="3241" r="-1335" b="-3241"/>
          <a:stretch>
            <a:fillRect/>
          </a:stretch>
        </p:blipFill>
        <p:spPr>
          <a:xfrm>
            <a:off x="47625" y="886284"/>
            <a:ext cx="553425" cy="1144747"/>
          </a:xfrm>
          <a:prstGeom prst="rect">
            <a:avLst/>
          </a:prstGeom>
        </p:spPr>
      </p:pic>
      <p:sp>
        <p:nvSpPr>
          <p:cNvPr id="8" name="CaixaDeTexto 1">
            <a:extLst>
              <a:ext uri="{FF2B5EF4-FFF2-40B4-BE49-F238E27FC236}">
                <a16:creationId xmlns:a16="http://schemas.microsoft.com/office/drawing/2014/main" id="{79317F18-BBB7-151C-46A5-64DB27094EF7}"/>
              </a:ext>
            </a:extLst>
          </p:cNvPr>
          <p:cNvSpPr txBox="1"/>
          <p:nvPr/>
        </p:nvSpPr>
        <p:spPr>
          <a:xfrm>
            <a:off x="1262182" y="2602282"/>
            <a:ext cx="540882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BR" sz="28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 pagamento por débito em conta oferece várias vantagens tanto para os consumidores quanto para a empresa. Aqui iremos ver algumas das principais vantagens!</a:t>
            </a:r>
          </a:p>
        </p:txBody>
      </p:sp>
      <p:sp>
        <p:nvSpPr>
          <p:cNvPr id="3" name="Retângulo 17">
            <a:extLst>
              <a:ext uri="{FF2B5EF4-FFF2-40B4-BE49-F238E27FC236}">
                <a16:creationId xmlns:a16="http://schemas.microsoft.com/office/drawing/2014/main" id="{7A676306-97B9-29E0-3C02-BFD134164A31}"/>
              </a:ext>
            </a:extLst>
          </p:cNvPr>
          <p:cNvSpPr/>
          <p:nvPr/>
        </p:nvSpPr>
        <p:spPr>
          <a:xfrm rot="5400000">
            <a:off x="5679818" y="4488348"/>
            <a:ext cx="80401" cy="1663582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3">
            <a:extLst>
              <a:ext uri="{FF2B5EF4-FFF2-40B4-BE49-F238E27FC236}">
                <a16:creationId xmlns:a16="http://schemas.microsoft.com/office/drawing/2014/main" id="{DB70EEDE-A25A-9496-D3EF-E063A1AC73C3}"/>
              </a:ext>
            </a:extLst>
          </p:cNvPr>
          <p:cNvSpPr txBox="1"/>
          <p:nvPr/>
        </p:nvSpPr>
        <p:spPr>
          <a:xfrm>
            <a:off x="790842" y="1698904"/>
            <a:ext cx="5294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0850">
              <a:defRPr/>
            </a:pPr>
            <a:r>
              <a:rPr lang="pt-BR" sz="2400" b="1" dirty="0">
                <a:solidFill>
                  <a:prstClr val="white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DÉBITO EM CONTA CORRENTE</a:t>
            </a:r>
          </a:p>
        </p:txBody>
      </p:sp>
      <p:pic>
        <p:nvPicPr>
          <p:cNvPr id="14" name="Picture 13" descr="A person holding a credit card and a phone&#10;&#10;Description automatically generated">
            <a:extLst>
              <a:ext uri="{FF2B5EF4-FFF2-40B4-BE49-F238E27FC236}">
                <a16:creationId xmlns:a16="http://schemas.microsoft.com/office/drawing/2014/main" id="{A87CCD5E-DCF6-7C5D-F927-571211D787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97712" y="1815583"/>
            <a:ext cx="5294288" cy="3544757"/>
          </a:xfrm>
          <a:prstGeom prst="rect">
            <a:avLst/>
          </a:prstGeom>
        </p:spPr>
      </p:pic>
      <p:sp>
        <p:nvSpPr>
          <p:cNvPr id="4" name="Retângulo 7">
            <a:extLst>
              <a:ext uri="{FF2B5EF4-FFF2-40B4-BE49-F238E27FC236}">
                <a16:creationId xmlns:a16="http://schemas.microsoft.com/office/drawing/2014/main" id="{0148A532-CC1E-6398-9A22-C5780E63D1B4}"/>
              </a:ext>
            </a:extLst>
          </p:cNvPr>
          <p:cNvSpPr/>
          <p:nvPr/>
        </p:nvSpPr>
        <p:spPr>
          <a:xfrm rot="5400000">
            <a:off x="3043104" y="25597"/>
            <a:ext cx="57600" cy="4320000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772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 animBg="1"/>
      <p:bldP spid="11" grpId="0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3"/>
          <p:cNvSpPr txBox="1"/>
          <p:nvPr/>
        </p:nvSpPr>
        <p:spPr>
          <a:xfrm>
            <a:off x="1551335" y="1607856"/>
            <a:ext cx="4731398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 dirty="0">
                <a:solidFill>
                  <a:schemeClr val="lt1"/>
                </a:solidFill>
                <a:latin typeface="Segoe UI Black" panose="020B0A02040204020203" pitchFamily="34" charset="0"/>
                <a:ea typeface="Quattrocento Sans"/>
                <a:cs typeface="Segoe UI Black" panose="020B0A02040204020203" pitchFamily="34" charset="0"/>
                <a:sym typeface="Quattrocento Sans"/>
              </a:rPr>
              <a:t>O que vamos ver hoje:</a:t>
            </a:r>
            <a:endParaRPr b="1" dirty="0">
              <a:latin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175" name="Google Shape;175;p3"/>
          <p:cNvSpPr/>
          <p:nvPr/>
        </p:nvSpPr>
        <p:spPr>
          <a:xfrm rot="5400000">
            <a:off x="5359336" y="2643755"/>
            <a:ext cx="65768" cy="1531910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76" name="Google Shape;176;p3"/>
          <p:cNvSpPr/>
          <p:nvPr/>
        </p:nvSpPr>
        <p:spPr>
          <a:xfrm>
            <a:off x="2908706" y="2686784"/>
            <a:ext cx="3348995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>
                <a:solidFill>
                  <a:schemeClr val="lt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Fluxo de Vendas</a:t>
            </a:r>
            <a:endParaRPr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77" name="Google Shape;177;p3"/>
          <p:cNvSpPr/>
          <p:nvPr/>
        </p:nvSpPr>
        <p:spPr>
          <a:xfrm>
            <a:off x="2131666" y="3596913"/>
            <a:ext cx="4126035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dirty="0">
                <a:solidFill>
                  <a:schemeClr val="lt1"/>
                </a:solidFill>
                <a:latin typeface="Segoe UI" panose="020B0502040204020203" pitchFamily="34" charset="0"/>
                <a:ea typeface="Calibri" panose="020F0502020204030204"/>
                <a:cs typeface="Segoe UI" panose="020B0502040204020203" pitchFamily="34" charset="0"/>
                <a:sym typeface="Calibri" panose="020F0502020204030204"/>
              </a:rPr>
              <a:t>Agora vamos ver como funciona o fluxo de vendas, e o papel do Executivo e do Assistente para que esse processo seja bem-sucedido</a:t>
            </a:r>
            <a:endParaRPr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" name="Imagem 15" descr="Uma imagem contendo Padrão do plano de fundo&#10;&#10;Descrição gerada automaticamente"/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74096" t="2049" r="-1654" b="-2049"/>
          <a:stretch>
            <a:fillRect/>
          </a:stretch>
        </p:blipFill>
        <p:spPr>
          <a:xfrm>
            <a:off x="1" y="1094158"/>
            <a:ext cx="1347010" cy="4869178"/>
          </a:xfrm>
          <a:prstGeom prst="rect">
            <a:avLst/>
          </a:prstGeom>
        </p:spPr>
      </p:pic>
      <p:pic>
        <p:nvPicPr>
          <p:cNvPr id="4" name="Imagem 4" descr="Homem em pé com terno e gravata&#10;&#10;Descrição gerada automaticamente"/>
          <p:cNvPicPr>
            <a:picLocks noChangeAspect="1"/>
          </p:cNvPicPr>
          <p:nvPr/>
        </p:nvPicPr>
        <p:blipFill rotWithShape="1">
          <a:blip r:embed="rId5"/>
          <a:srcRect l="4762" t="-86" r="5873" b="244"/>
          <a:stretch>
            <a:fillRect/>
          </a:stretch>
        </p:blipFill>
        <p:spPr>
          <a:xfrm>
            <a:off x="6614556" y="1717984"/>
            <a:ext cx="5573276" cy="40321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790841" y="1269362"/>
            <a:ext cx="16277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Segoe UI Black" panose="020B0A02040204020203" pitchFamily="34" charset="0"/>
              </a:rPr>
              <a:t>Financeiro</a:t>
            </a: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pic>
        <p:nvPicPr>
          <p:cNvPr id="6" name="Gráfico 5"/>
          <p:cNvPicPr>
            <a:picLocks noChangeAspect="1"/>
          </p:cNvPicPr>
          <p:nvPr/>
        </p:nvPicPr>
        <p:blipFill rotWithShape="1">
          <a:blip r:embed="rId3"/>
          <a:srcRect l="53177" t="3241" r="-1335" b="-3241"/>
          <a:stretch>
            <a:fillRect/>
          </a:stretch>
        </p:blipFill>
        <p:spPr>
          <a:xfrm>
            <a:off x="47625" y="886284"/>
            <a:ext cx="553425" cy="1144747"/>
          </a:xfrm>
          <a:prstGeom prst="rect">
            <a:avLst/>
          </a:prstGeom>
        </p:spPr>
      </p:pic>
      <p:sp>
        <p:nvSpPr>
          <p:cNvPr id="11" name="CaixaDeTexto 3">
            <a:extLst>
              <a:ext uri="{FF2B5EF4-FFF2-40B4-BE49-F238E27FC236}">
                <a16:creationId xmlns:a16="http://schemas.microsoft.com/office/drawing/2014/main" id="{DB70EEDE-A25A-9496-D3EF-E063A1AC73C3}"/>
              </a:ext>
            </a:extLst>
          </p:cNvPr>
          <p:cNvSpPr txBox="1"/>
          <p:nvPr/>
        </p:nvSpPr>
        <p:spPr>
          <a:xfrm>
            <a:off x="790842" y="1698904"/>
            <a:ext cx="5294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0850">
              <a:defRPr/>
            </a:pPr>
            <a:r>
              <a:rPr lang="pt-BR" sz="2400" b="1" dirty="0">
                <a:solidFill>
                  <a:prstClr val="white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DÉBITO EM CONTA CORRENTE</a:t>
            </a:r>
          </a:p>
        </p:txBody>
      </p:sp>
      <p:sp>
        <p:nvSpPr>
          <p:cNvPr id="4" name="CaixaDeTexto 1">
            <a:extLst>
              <a:ext uri="{FF2B5EF4-FFF2-40B4-BE49-F238E27FC236}">
                <a16:creationId xmlns:a16="http://schemas.microsoft.com/office/drawing/2014/main" id="{5BBFCFB5-117B-180D-BDE3-0126CC337394}"/>
              </a:ext>
            </a:extLst>
          </p:cNvPr>
          <p:cNvSpPr txBox="1"/>
          <p:nvPr/>
        </p:nvSpPr>
        <p:spPr>
          <a:xfrm>
            <a:off x="790841" y="2675649"/>
            <a:ext cx="8485134" cy="3088913"/>
          </a:xfrm>
          <a:prstGeom prst="rect">
            <a:avLst/>
          </a:prstGeom>
          <a:noFill/>
        </p:spPr>
        <p:txBody>
          <a:bodyPr wrap="square" lIns="90000" tIns="36000" rIns="90000" bIns="36000" rtlCol="0" anchor="t">
            <a:spAutoFit/>
          </a:bodyPr>
          <a:lstStyle/>
          <a:p>
            <a:pPr lvl="0">
              <a:defRPr/>
            </a:pPr>
            <a:r>
              <a:rPr lang="pt-BR" sz="2800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 débito em conta corrente tem por objetivo fornecer aos clientes recebedores dos bancos uma </a:t>
            </a:r>
            <a:r>
              <a:rPr lang="pt-BR" sz="2800" b="1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facilidade na cobrança </a:t>
            </a:r>
            <a:r>
              <a:rPr lang="pt-BR" sz="2800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 um determinado serviço.</a:t>
            </a:r>
          </a:p>
          <a:p>
            <a:pPr lvl="0">
              <a:defRPr/>
            </a:pPr>
            <a:endParaRPr lang="pt-BR" sz="2800" dirty="0">
              <a:solidFill>
                <a:srgbClr val="FFFFFF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0">
              <a:defRPr/>
            </a:pPr>
            <a:r>
              <a:rPr lang="pt-BR" sz="2800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Nessa modalidade, o consumidor cadastra o</a:t>
            </a:r>
            <a:br>
              <a:rPr lang="pt-BR" sz="2800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pt-BR" sz="2800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débito no seu banco e todos os meses o valor é </a:t>
            </a:r>
            <a:r>
              <a:rPr lang="pt-BR" sz="2800" b="1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automaticamente debitado </a:t>
            </a:r>
            <a:r>
              <a:rPr lang="pt-BR" sz="2800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em sua conta corrente.</a:t>
            </a:r>
          </a:p>
        </p:txBody>
      </p:sp>
      <p:sp>
        <p:nvSpPr>
          <p:cNvPr id="2" name="Retângulo 7">
            <a:extLst>
              <a:ext uri="{FF2B5EF4-FFF2-40B4-BE49-F238E27FC236}">
                <a16:creationId xmlns:a16="http://schemas.microsoft.com/office/drawing/2014/main" id="{E532B4DD-E794-A722-638B-05BCE772617C}"/>
              </a:ext>
            </a:extLst>
          </p:cNvPr>
          <p:cNvSpPr/>
          <p:nvPr/>
        </p:nvSpPr>
        <p:spPr>
          <a:xfrm rot="5400000">
            <a:off x="3043104" y="25597"/>
            <a:ext cx="57600" cy="4320000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4128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790841" y="1269362"/>
            <a:ext cx="16277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Segoe UI Black" panose="020B0A02040204020203" pitchFamily="34" charset="0"/>
              </a:rPr>
              <a:t>Financeiro</a:t>
            </a: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pic>
        <p:nvPicPr>
          <p:cNvPr id="6" name="Gráfico 5"/>
          <p:cNvPicPr>
            <a:picLocks noChangeAspect="1"/>
          </p:cNvPicPr>
          <p:nvPr/>
        </p:nvPicPr>
        <p:blipFill rotWithShape="1">
          <a:blip r:embed="rId3"/>
          <a:srcRect l="53177" t="3241" r="-1335" b="-3241"/>
          <a:stretch>
            <a:fillRect/>
          </a:stretch>
        </p:blipFill>
        <p:spPr>
          <a:xfrm>
            <a:off x="47625" y="886284"/>
            <a:ext cx="553425" cy="1144747"/>
          </a:xfrm>
          <a:prstGeom prst="rect">
            <a:avLst/>
          </a:prstGeom>
        </p:spPr>
      </p:pic>
      <p:sp>
        <p:nvSpPr>
          <p:cNvPr id="11" name="CaixaDeTexto 3">
            <a:extLst>
              <a:ext uri="{FF2B5EF4-FFF2-40B4-BE49-F238E27FC236}">
                <a16:creationId xmlns:a16="http://schemas.microsoft.com/office/drawing/2014/main" id="{DB70EEDE-A25A-9496-D3EF-E063A1AC73C3}"/>
              </a:ext>
            </a:extLst>
          </p:cNvPr>
          <p:cNvSpPr txBox="1"/>
          <p:nvPr/>
        </p:nvSpPr>
        <p:spPr>
          <a:xfrm>
            <a:off x="790842" y="1698904"/>
            <a:ext cx="5294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0850">
              <a:defRPr/>
            </a:pPr>
            <a:r>
              <a:rPr lang="pt-BR" sz="2400" b="1" dirty="0">
                <a:solidFill>
                  <a:prstClr val="white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DÉBITO EM CONTA CORRENTE</a:t>
            </a:r>
          </a:p>
        </p:txBody>
      </p:sp>
      <p:sp>
        <p:nvSpPr>
          <p:cNvPr id="4" name="CaixaDeTexto 1">
            <a:extLst>
              <a:ext uri="{FF2B5EF4-FFF2-40B4-BE49-F238E27FC236}">
                <a16:creationId xmlns:a16="http://schemas.microsoft.com/office/drawing/2014/main" id="{5BBFCFB5-117B-180D-BDE3-0126CC337394}"/>
              </a:ext>
            </a:extLst>
          </p:cNvPr>
          <p:cNvSpPr txBox="1"/>
          <p:nvPr/>
        </p:nvSpPr>
        <p:spPr>
          <a:xfrm>
            <a:off x="790840" y="2534247"/>
            <a:ext cx="10709861" cy="3519801"/>
          </a:xfrm>
          <a:prstGeom prst="rect">
            <a:avLst/>
          </a:prstGeom>
          <a:noFill/>
        </p:spPr>
        <p:txBody>
          <a:bodyPr wrap="square" lIns="90000" tIns="36000" rIns="90000" bIns="36000" rtlCol="0" anchor="t">
            <a:spAutoFit/>
          </a:bodyPr>
          <a:lstStyle/>
          <a:p>
            <a:pPr lvl="0">
              <a:defRPr/>
            </a:pPr>
            <a:r>
              <a:rPr lang="pt-BR" sz="2800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No momento da venda, devemos sempre oferecer como primeira opção o débito em conta corrente. Clientes que utilizam débito automático podem ter acesso facilitado a determinados serviços e/ou benefícios adicionais.</a:t>
            </a:r>
          </a:p>
          <a:p>
            <a:pPr lvl="0">
              <a:defRPr/>
            </a:pPr>
            <a:endParaRPr lang="pt-BR" sz="2800" dirty="0">
              <a:solidFill>
                <a:srgbClr val="FFFFFF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0">
              <a:defRPr/>
            </a:pPr>
            <a:r>
              <a:rPr lang="pt-BR" sz="2800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Muitos clientes não realizam o pagamento da primeira mensalidade quando opta por boleto, portanto, enfatize</a:t>
            </a:r>
            <a:br>
              <a:rPr lang="pt-BR" sz="2800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pt-BR" sz="2800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as vantagens do débito.</a:t>
            </a:r>
          </a:p>
        </p:txBody>
      </p:sp>
      <p:sp>
        <p:nvSpPr>
          <p:cNvPr id="2" name="Retângulo 7">
            <a:extLst>
              <a:ext uri="{FF2B5EF4-FFF2-40B4-BE49-F238E27FC236}">
                <a16:creationId xmlns:a16="http://schemas.microsoft.com/office/drawing/2014/main" id="{53126F19-F2AF-BE1D-9BB7-BDE55C50C3EE}"/>
              </a:ext>
            </a:extLst>
          </p:cNvPr>
          <p:cNvSpPr/>
          <p:nvPr/>
        </p:nvSpPr>
        <p:spPr>
          <a:xfrm rot="5400000">
            <a:off x="3043104" y="25597"/>
            <a:ext cx="57600" cy="4320000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7293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790841" y="1269362"/>
            <a:ext cx="16277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Segoe UI Black" panose="020B0A02040204020203" pitchFamily="34" charset="0"/>
              </a:rPr>
              <a:t>Financeiro</a:t>
            </a: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pic>
        <p:nvPicPr>
          <p:cNvPr id="6" name="Gráfico 5"/>
          <p:cNvPicPr>
            <a:picLocks noChangeAspect="1"/>
          </p:cNvPicPr>
          <p:nvPr/>
        </p:nvPicPr>
        <p:blipFill rotWithShape="1">
          <a:blip r:embed="rId3"/>
          <a:srcRect l="53177" t="3241" r="-1335" b="-3241"/>
          <a:stretch>
            <a:fillRect/>
          </a:stretch>
        </p:blipFill>
        <p:spPr>
          <a:xfrm>
            <a:off x="47625" y="886284"/>
            <a:ext cx="553425" cy="1144747"/>
          </a:xfrm>
          <a:prstGeom prst="rect">
            <a:avLst/>
          </a:prstGeom>
        </p:spPr>
      </p:pic>
      <p:sp>
        <p:nvSpPr>
          <p:cNvPr id="11" name="CaixaDeTexto 3">
            <a:extLst>
              <a:ext uri="{FF2B5EF4-FFF2-40B4-BE49-F238E27FC236}">
                <a16:creationId xmlns:a16="http://schemas.microsoft.com/office/drawing/2014/main" id="{DB70EEDE-A25A-9496-D3EF-E063A1AC73C3}"/>
              </a:ext>
            </a:extLst>
          </p:cNvPr>
          <p:cNvSpPr txBox="1"/>
          <p:nvPr/>
        </p:nvSpPr>
        <p:spPr>
          <a:xfrm>
            <a:off x="790842" y="1698904"/>
            <a:ext cx="5294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0850">
              <a:defRPr/>
            </a:pPr>
            <a:r>
              <a:rPr lang="pt-BR" sz="2400" b="1" dirty="0">
                <a:solidFill>
                  <a:prstClr val="white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DÉBITO EM CONTA CORRENTE</a:t>
            </a:r>
          </a:p>
        </p:txBody>
      </p:sp>
      <p:sp>
        <p:nvSpPr>
          <p:cNvPr id="4" name="CaixaDeTexto 1">
            <a:extLst>
              <a:ext uri="{FF2B5EF4-FFF2-40B4-BE49-F238E27FC236}">
                <a16:creationId xmlns:a16="http://schemas.microsoft.com/office/drawing/2014/main" id="{5BBFCFB5-117B-180D-BDE3-0126CC337394}"/>
              </a:ext>
            </a:extLst>
          </p:cNvPr>
          <p:cNvSpPr txBox="1"/>
          <p:nvPr/>
        </p:nvSpPr>
        <p:spPr>
          <a:xfrm>
            <a:off x="790840" y="3514634"/>
            <a:ext cx="4714414" cy="503590"/>
          </a:xfrm>
          <a:prstGeom prst="rect">
            <a:avLst/>
          </a:prstGeom>
          <a:noFill/>
        </p:spPr>
        <p:txBody>
          <a:bodyPr wrap="square" lIns="90000" tIns="36000" rIns="90000" bIns="36000" rtlCol="0" anchor="t">
            <a:spAutoFit/>
          </a:bodyPr>
          <a:lstStyle/>
          <a:p>
            <a:pPr lvl="0">
              <a:defRPr/>
            </a:pPr>
            <a:r>
              <a:rPr lang="pt-BR" sz="2800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Os </a:t>
            </a:r>
            <a:r>
              <a:rPr lang="pt-BR" sz="2800" b="1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benefícios</a:t>
            </a:r>
            <a:r>
              <a:rPr lang="pt-BR" sz="2800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para o cliente:</a:t>
            </a:r>
          </a:p>
        </p:txBody>
      </p:sp>
      <p:sp>
        <p:nvSpPr>
          <p:cNvPr id="2" name="Retângulo 12">
            <a:extLst>
              <a:ext uri="{FF2B5EF4-FFF2-40B4-BE49-F238E27FC236}">
                <a16:creationId xmlns:a16="http://schemas.microsoft.com/office/drawing/2014/main" id="{59AFB68A-24EC-DDCA-5B2D-3E8DE86626E0}"/>
              </a:ext>
            </a:extLst>
          </p:cNvPr>
          <p:cNvSpPr/>
          <p:nvPr/>
        </p:nvSpPr>
        <p:spPr>
          <a:xfrm>
            <a:off x="5695046" y="886284"/>
            <a:ext cx="5994192" cy="5759612"/>
          </a:xfrm>
          <a:prstGeom prst="rect">
            <a:avLst/>
          </a:prstGeom>
          <a:solidFill>
            <a:srgbClr val="BD920E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3220" indent="-271145">
              <a:buFont typeface="Arial" panose="020B0604020202020204" pitchFamily="34" charset="0"/>
              <a:buChar char="•"/>
            </a:pPr>
            <a:r>
              <a:rPr lang="pt-BR" sz="1800" dirty="0">
                <a:solidFill>
                  <a:schemeClr val="bg1"/>
                </a:solidFill>
                <a:latin typeface="Segoe UI"/>
                <a:ea typeface="Quattrocento Sans"/>
                <a:cs typeface="Segoe UI"/>
                <a:sym typeface="+mn-ea"/>
              </a:rPr>
              <a:t>Débito automático + Fatura Digital ganha desconto na mensalidade, </a:t>
            </a:r>
            <a:r>
              <a:rPr lang="pt-BR" dirty="0">
                <a:solidFill>
                  <a:schemeClr val="bg1"/>
                </a:solidFill>
                <a:latin typeface="Segoe UI"/>
                <a:ea typeface="Quattrocento Sans"/>
                <a:cs typeface="Segoe UI"/>
                <a:sym typeface="+mn-ea"/>
              </a:rPr>
              <a:t>receberá</a:t>
            </a:r>
            <a:r>
              <a:rPr lang="pt-BR" sz="1800" dirty="0">
                <a:solidFill>
                  <a:schemeClr val="bg1"/>
                </a:solidFill>
                <a:latin typeface="Segoe UI"/>
                <a:ea typeface="Quattrocento Sans"/>
                <a:cs typeface="Segoe UI"/>
                <a:sym typeface="+mn-ea"/>
              </a:rPr>
              <a:t> a fatura por e-mail todos</a:t>
            </a:r>
            <a:br>
              <a:rPr lang="pt-BR" sz="1800" dirty="0">
                <a:latin typeface="Segoe UI" panose="020B0502040204020203" pitchFamily="34" charset="0"/>
                <a:ea typeface="Quattrocento Sans"/>
                <a:cs typeface="Segoe UI" panose="020B0502040204020203" pitchFamily="34" charset="0"/>
              </a:rPr>
            </a:br>
            <a:r>
              <a:rPr lang="pt-BR" sz="1800" dirty="0">
                <a:solidFill>
                  <a:schemeClr val="bg1"/>
                </a:solidFill>
                <a:latin typeface="Segoe UI"/>
                <a:ea typeface="Quattrocento Sans"/>
                <a:cs typeface="Segoe UI"/>
                <a:sym typeface="+mn-ea"/>
              </a:rPr>
              <a:t>os meses, além de contribuir para a redução</a:t>
            </a:r>
            <a:br>
              <a:rPr lang="pt-BR" sz="1800" dirty="0">
                <a:latin typeface="Segoe UI" panose="020B0502040204020203" pitchFamily="34" charset="0"/>
                <a:ea typeface="Quattrocento Sans"/>
                <a:cs typeface="Segoe UI" panose="020B0502040204020203" pitchFamily="34" charset="0"/>
              </a:rPr>
            </a:br>
            <a:r>
              <a:rPr lang="pt-BR" sz="1800" dirty="0">
                <a:solidFill>
                  <a:schemeClr val="bg1"/>
                </a:solidFill>
                <a:latin typeface="Segoe UI"/>
                <a:ea typeface="Quattrocento Sans"/>
                <a:cs typeface="Segoe UI"/>
                <a:sym typeface="+mn-ea"/>
              </a:rPr>
              <a:t>do consumo e descarte de papel.</a:t>
            </a:r>
            <a:endParaRPr lang="pt-BR">
              <a:solidFill>
                <a:schemeClr val="bg1"/>
              </a:solidFill>
              <a:latin typeface="Segoe UI"/>
              <a:cs typeface="Segoe UI"/>
            </a:endParaRPr>
          </a:p>
          <a:p>
            <a:pPr marL="363220" indent="-271145">
              <a:buFont typeface="Arial" panose="020B0604020202020204" pitchFamily="34" charset="0"/>
              <a:buChar char="•"/>
            </a:pPr>
            <a:endParaRPr lang="pt-BR" sz="1800" dirty="0">
              <a:solidFill>
                <a:schemeClr val="bg1"/>
              </a:solidFill>
              <a:latin typeface="Segoe UI" panose="020B0502040204020203" pitchFamily="34" charset="0"/>
              <a:ea typeface="Quattrocento Sans"/>
              <a:cs typeface="Segoe UI" panose="020B0502040204020203" pitchFamily="34" charset="0"/>
            </a:endParaRPr>
          </a:p>
          <a:p>
            <a:pPr marL="363220" indent="-271145">
              <a:buFont typeface="Arial" panose="020B0604020202020204" pitchFamily="34" charset="0"/>
              <a:buChar char="•"/>
            </a:pPr>
            <a:r>
              <a:rPr lang="pt-BR" sz="1800" dirty="0">
                <a:solidFill>
                  <a:schemeClr val="bg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+mn-ea"/>
              </a:rPr>
              <a:t>Comodidade e Praticidade: O débito em</a:t>
            </a:r>
            <a:br>
              <a:rPr lang="pt-BR" sz="1800" dirty="0">
                <a:solidFill>
                  <a:schemeClr val="bg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+mn-ea"/>
              </a:rPr>
            </a:br>
            <a:r>
              <a:rPr lang="pt-BR" sz="1800" dirty="0">
                <a:solidFill>
                  <a:schemeClr val="bg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+mn-ea"/>
              </a:rPr>
              <a:t>conta permite que as contas sejam pagas automaticamente, sem a necessidade de</a:t>
            </a:r>
            <a:br>
              <a:rPr lang="pt-BR" sz="1800" dirty="0">
                <a:solidFill>
                  <a:schemeClr val="bg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+mn-ea"/>
              </a:rPr>
            </a:br>
            <a:r>
              <a:rPr lang="pt-BR" sz="1800" dirty="0">
                <a:solidFill>
                  <a:schemeClr val="bg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+mn-ea"/>
              </a:rPr>
              <a:t>intervenção manual a cada mês. </a:t>
            </a:r>
            <a:endParaRPr lang="pt-BR" sz="1800" dirty="0">
              <a:solidFill>
                <a:schemeClr val="bg1"/>
              </a:solidFill>
              <a:latin typeface="Segoe UI" panose="020B0502040204020203" pitchFamily="34" charset="0"/>
              <a:ea typeface="Quattrocento Sans"/>
              <a:cs typeface="Segoe UI" panose="020B0502040204020203" pitchFamily="34" charset="0"/>
            </a:endParaRPr>
          </a:p>
          <a:p>
            <a:pPr marL="363220" indent="-271145">
              <a:buFont typeface="Arial" panose="020B0604020202020204" pitchFamily="34" charset="0"/>
              <a:buChar char="•"/>
            </a:pPr>
            <a:endParaRPr lang="pt-BR" sz="1800" dirty="0">
              <a:solidFill>
                <a:schemeClr val="bg1"/>
              </a:solidFill>
              <a:latin typeface="Segoe UI" panose="020B0502040204020203" pitchFamily="34" charset="0"/>
              <a:ea typeface="Quattrocento Sans"/>
              <a:cs typeface="Segoe UI" panose="020B0502040204020203" pitchFamily="34" charset="0"/>
            </a:endParaRPr>
          </a:p>
          <a:p>
            <a:pPr marL="363220" indent="-271145">
              <a:buFont typeface="Arial" panose="020B0604020202020204" pitchFamily="34" charset="0"/>
              <a:buChar char="•"/>
            </a:pPr>
            <a:r>
              <a:rPr lang="pt-BR" sz="1800" dirty="0">
                <a:solidFill>
                  <a:schemeClr val="bg1"/>
                </a:solidFill>
                <a:latin typeface="Segoe UI"/>
                <a:ea typeface="Quattrocento Sans"/>
                <a:cs typeface="Segoe UI"/>
                <a:sym typeface="+mn-ea"/>
              </a:rPr>
              <a:t>Redução de Esquecimentos: Com o débito automático, o risco de esquecer de pagar uma</a:t>
            </a:r>
            <a:br>
              <a:rPr lang="pt-BR" sz="1800" dirty="0">
                <a:latin typeface="Segoe UI" panose="020B0502040204020203" pitchFamily="34" charset="0"/>
                <a:ea typeface="Quattrocento Sans"/>
                <a:cs typeface="Segoe UI" panose="020B0502040204020203" pitchFamily="34" charset="0"/>
              </a:rPr>
            </a:br>
            <a:r>
              <a:rPr lang="pt-BR" sz="1800" dirty="0">
                <a:solidFill>
                  <a:schemeClr val="bg1"/>
                </a:solidFill>
                <a:latin typeface="Segoe UI"/>
                <a:ea typeface="Quattrocento Sans"/>
                <a:cs typeface="Segoe UI"/>
                <a:sym typeface="+mn-ea"/>
              </a:rPr>
              <a:t>conta é minimizado, evitando multas por atraso</a:t>
            </a:r>
            <a:br>
              <a:rPr lang="pt-BR" sz="1800" dirty="0">
                <a:latin typeface="Segoe UI" panose="020B0502040204020203" pitchFamily="34" charset="0"/>
                <a:ea typeface="Quattrocento Sans"/>
                <a:cs typeface="Segoe UI" panose="020B0502040204020203" pitchFamily="34" charset="0"/>
              </a:rPr>
            </a:br>
            <a:r>
              <a:rPr lang="pt-BR" sz="1800" dirty="0">
                <a:solidFill>
                  <a:schemeClr val="bg1"/>
                </a:solidFill>
                <a:latin typeface="Segoe UI"/>
                <a:ea typeface="Quattrocento Sans"/>
                <a:cs typeface="Segoe UI"/>
                <a:sym typeface="+mn-ea"/>
              </a:rPr>
              <a:t>e interrupções de serviços.</a:t>
            </a:r>
            <a:endParaRPr lang="pt-BR" sz="1800" dirty="0">
              <a:solidFill>
                <a:schemeClr val="bg1"/>
              </a:solidFill>
              <a:latin typeface="Segoe UI"/>
              <a:ea typeface="Quattrocento Sans"/>
              <a:cs typeface="Segoe UI"/>
            </a:endParaRPr>
          </a:p>
          <a:p>
            <a:pPr marL="363220" indent="-271145">
              <a:buFont typeface="Arial" panose="020B0604020202020204" pitchFamily="34" charset="0"/>
              <a:buChar char="•"/>
            </a:pPr>
            <a:endParaRPr lang="pt-BR" sz="1800" dirty="0">
              <a:solidFill>
                <a:schemeClr val="bg1"/>
              </a:solidFill>
              <a:latin typeface="Segoe UI" panose="020B0502040204020203" pitchFamily="34" charset="0"/>
              <a:ea typeface="Quattrocento Sans"/>
              <a:cs typeface="Segoe UI" panose="020B0502040204020203" pitchFamily="34" charset="0"/>
            </a:endParaRPr>
          </a:p>
          <a:p>
            <a:pPr marL="363220" indent="-271145">
              <a:buFont typeface="Arial" panose="020B0604020202020204" pitchFamily="34" charset="0"/>
              <a:buChar char="•"/>
            </a:pPr>
            <a:r>
              <a:rPr lang="pt-BR" sz="1800" dirty="0">
                <a:solidFill>
                  <a:schemeClr val="bg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+mn-ea"/>
              </a:rPr>
              <a:t>Reduz a necessidade de andar com dinheiro ou fazer pagamentos em espécie, aumentando a segurança pessoal e todas as transações ficam registradas no extrato bancário, facilitando o controle.</a:t>
            </a:r>
            <a:endParaRPr lang="pt-BR" sz="1800" dirty="0">
              <a:solidFill>
                <a:schemeClr val="bg1"/>
              </a:solidFill>
              <a:latin typeface="Segoe UI" panose="020B0502040204020203" pitchFamily="34" charset="0"/>
              <a:ea typeface="Quattrocento Sans"/>
              <a:cs typeface="Segoe UI" panose="020B0502040204020203" pitchFamily="34" charset="0"/>
            </a:endParaRPr>
          </a:p>
        </p:txBody>
      </p:sp>
      <p:sp>
        <p:nvSpPr>
          <p:cNvPr id="3" name="Retângulo 7">
            <a:extLst>
              <a:ext uri="{FF2B5EF4-FFF2-40B4-BE49-F238E27FC236}">
                <a16:creationId xmlns:a16="http://schemas.microsoft.com/office/drawing/2014/main" id="{24853EBD-648D-49E8-B8E4-956579AC4BD9}"/>
              </a:ext>
            </a:extLst>
          </p:cNvPr>
          <p:cNvSpPr/>
          <p:nvPr/>
        </p:nvSpPr>
        <p:spPr>
          <a:xfrm rot="5400000">
            <a:off x="3043104" y="25597"/>
            <a:ext cx="57600" cy="4320000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2229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animBg="1"/>
      <p:bldP spid="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790841" y="1269362"/>
            <a:ext cx="16277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Segoe UI Black" panose="020B0A02040204020203" pitchFamily="34" charset="0"/>
              </a:rPr>
              <a:t>Financeiro</a:t>
            </a: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pic>
        <p:nvPicPr>
          <p:cNvPr id="6" name="Gráfico 5"/>
          <p:cNvPicPr>
            <a:picLocks noChangeAspect="1"/>
          </p:cNvPicPr>
          <p:nvPr/>
        </p:nvPicPr>
        <p:blipFill rotWithShape="1">
          <a:blip r:embed="rId3"/>
          <a:srcRect l="53177" t="3241" r="-1335" b="-3241"/>
          <a:stretch>
            <a:fillRect/>
          </a:stretch>
        </p:blipFill>
        <p:spPr>
          <a:xfrm>
            <a:off x="47625" y="886284"/>
            <a:ext cx="553425" cy="1144747"/>
          </a:xfrm>
          <a:prstGeom prst="rect">
            <a:avLst/>
          </a:prstGeom>
        </p:spPr>
      </p:pic>
      <p:sp>
        <p:nvSpPr>
          <p:cNvPr id="11" name="CaixaDeTexto 3">
            <a:extLst>
              <a:ext uri="{FF2B5EF4-FFF2-40B4-BE49-F238E27FC236}">
                <a16:creationId xmlns:a16="http://schemas.microsoft.com/office/drawing/2014/main" id="{DB70EEDE-A25A-9496-D3EF-E063A1AC73C3}"/>
              </a:ext>
            </a:extLst>
          </p:cNvPr>
          <p:cNvSpPr txBox="1"/>
          <p:nvPr/>
        </p:nvSpPr>
        <p:spPr>
          <a:xfrm>
            <a:off x="790842" y="1698904"/>
            <a:ext cx="5294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0850">
              <a:defRPr/>
            </a:pPr>
            <a:r>
              <a:rPr lang="pt-BR" sz="2400" b="1" dirty="0">
                <a:solidFill>
                  <a:prstClr val="white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DÉBITO EM CONTA CORRENTE</a:t>
            </a:r>
          </a:p>
        </p:txBody>
      </p:sp>
      <p:sp>
        <p:nvSpPr>
          <p:cNvPr id="4" name="CaixaDeTexto 1">
            <a:extLst>
              <a:ext uri="{FF2B5EF4-FFF2-40B4-BE49-F238E27FC236}">
                <a16:creationId xmlns:a16="http://schemas.microsoft.com/office/drawing/2014/main" id="{5BBFCFB5-117B-180D-BDE3-0126CC337394}"/>
              </a:ext>
            </a:extLst>
          </p:cNvPr>
          <p:cNvSpPr txBox="1"/>
          <p:nvPr/>
        </p:nvSpPr>
        <p:spPr>
          <a:xfrm>
            <a:off x="790839" y="3514634"/>
            <a:ext cx="5016071" cy="503590"/>
          </a:xfrm>
          <a:prstGeom prst="rect">
            <a:avLst/>
          </a:prstGeom>
          <a:noFill/>
        </p:spPr>
        <p:txBody>
          <a:bodyPr wrap="square" lIns="90000" tIns="36000" rIns="90000" bIns="36000" rtlCol="0" anchor="t">
            <a:spAutoFit/>
          </a:bodyPr>
          <a:lstStyle/>
          <a:p>
            <a:pPr lvl="0">
              <a:defRPr/>
            </a:pPr>
            <a:r>
              <a:rPr lang="pt-BR" sz="2800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As </a:t>
            </a:r>
            <a:r>
              <a:rPr lang="pt-BR" sz="2800" b="1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vantagens</a:t>
            </a:r>
            <a:r>
              <a:rPr lang="pt-BR" sz="2800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para a empresa:</a:t>
            </a:r>
          </a:p>
        </p:txBody>
      </p:sp>
      <p:sp>
        <p:nvSpPr>
          <p:cNvPr id="2" name="Retângulo 12">
            <a:extLst>
              <a:ext uri="{FF2B5EF4-FFF2-40B4-BE49-F238E27FC236}">
                <a16:creationId xmlns:a16="http://schemas.microsoft.com/office/drawing/2014/main" id="{59AFB68A-24EC-DDCA-5B2D-3E8DE86626E0}"/>
              </a:ext>
            </a:extLst>
          </p:cNvPr>
          <p:cNvSpPr/>
          <p:nvPr/>
        </p:nvSpPr>
        <p:spPr>
          <a:xfrm>
            <a:off x="5986020" y="1102936"/>
            <a:ext cx="5788058" cy="5326308"/>
          </a:xfrm>
          <a:prstGeom prst="rect">
            <a:avLst/>
          </a:prstGeom>
          <a:solidFill>
            <a:srgbClr val="F40342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3538" indent="-271463"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+mn-ea"/>
              </a:rPr>
              <a:t>Melhoria no fluxo de caixa: A empresa recebe</a:t>
            </a:r>
            <a:br>
              <a:rPr lang="pt-BR" dirty="0">
                <a:solidFill>
                  <a:schemeClr val="bg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+mn-ea"/>
              </a:rPr>
            </a:b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+mn-ea"/>
              </a:rPr>
              <a:t>o pagamento na data prevista, o que melhora o fluxo de caixa e facilita o planejamento financeiro.</a:t>
            </a:r>
          </a:p>
          <a:p>
            <a:pPr marL="92075"/>
            <a:endParaRPr lang="pt-BR" dirty="0">
              <a:solidFill>
                <a:schemeClr val="bg1"/>
              </a:solidFill>
              <a:latin typeface="Segoe UI" panose="020B0502040204020203" pitchFamily="34" charset="0"/>
              <a:ea typeface="Quattrocento Sans"/>
              <a:cs typeface="Segoe UI" panose="020B0502040204020203" pitchFamily="34" charset="0"/>
              <a:sym typeface="+mn-ea"/>
            </a:endParaRPr>
          </a:p>
          <a:p>
            <a:pPr marL="363538" indent="-271463"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+mn-ea"/>
              </a:rPr>
              <a:t>Redução de inadimplência: O débito automático reduz significativamente o risco de inadimplência. Muitos clientes deixam de realizar o pagamento da primeira fatura, o que causa já que os pagamentos são processados diretamente na conta do cliente.</a:t>
            </a:r>
          </a:p>
          <a:p>
            <a:pPr marL="363538" indent="-271463">
              <a:buFont typeface="Arial" panose="020B0604020202020204" pitchFamily="34" charset="0"/>
              <a:buChar char="•"/>
            </a:pPr>
            <a:endParaRPr lang="pt-BR" dirty="0">
              <a:solidFill>
                <a:schemeClr val="bg1"/>
              </a:solidFill>
              <a:latin typeface="Segoe UI" panose="020B0502040204020203" pitchFamily="34" charset="0"/>
              <a:ea typeface="Quattrocento Sans"/>
              <a:cs typeface="Segoe UI" panose="020B0502040204020203" pitchFamily="34" charset="0"/>
              <a:sym typeface="+mn-ea"/>
            </a:endParaRPr>
          </a:p>
          <a:p>
            <a:pPr marL="363538" indent="-271463"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+mn-ea"/>
              </a:rPr>
              <a:t>Menor custo administrativo: Reduz a necessidade de enviar boletos ou faturas físicas.</a:t>
            </a:r>
          </a:p>
          <a:p>
            <a:pPr marL="363538" indent="-271463">
              <a:buFont typeface="Arial" panose="020B0604020202020204" pitchFamily="34" charset="0"/>
              <a:buChar char="•"/>
            </a:pPr>
            <a:endParaRPr lang="pt-BR" dirty="0">
              <a:solidFill>
                <a:schemeClr val="bg1"/>
              </a:solidFill>
              <a:latin typeface="Segoe UI" panose="020B0502040204020203" pitchFamily="34" charset="0"/>
              <a:ea typeface="Quattrocento Sans"/>
              <a:cs typeface="Segoe UI" panose="020B0502040204020203" pitchFamily="34" charset="0"/>
              <a:sym typeface="+mn-ea"/>
            </a:endParaRPr>
          </a:p>
          <a:p>
            <a:pPr marL="363538" indent="-271463"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+mn-ea"/>
              </a:rPr>
              <a:t>Melhoria na satisfação do cliente: Oferecer</a:t>
            </a:r>
            <a:br>
              <a:rPr lang="pt-BR" dirty="0">
                <a:solidFill>
                  <a:schemeClr val="bg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+mn-ea"/>
              </a:rPr>
            </a:b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+mn-ea"/>
              </a:rPr>
              <a:t>a opção de débito automático pode ser um diferencial positivo para os clientes, aumentando</a:t>
            </a:r>
            <a:br>
              <a:rPr lang="pt-BR" dirty="0">
                <a:solidFill>
                  <a:schemeClr val="bg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+mn-ea"/>
              </a:rPr>
            </a:b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+mn-ea"/>
              </a:rPr>
              <a:t>a fidelidade.</a:t>
            </a:r>
          </a:p>
        </p:txBody>
      </p:sp>
      <p:sp>
        <p:nvSpPr>
          <p:cNvPr id="3" name="Retângulo 7">
            <a:extLst>
              <a:ext uri="{FF2B5EF4-FFF2-40B4-BE49-F238E27FC236}">
                <a16:creationId xmlns:a16="http://schemas.microsoft.com/office/drawing/2014/main" id="{7B14DB32-A543-C259-500C-19F61ADA44B2}"/>
              </a:ext>
            </a:extLst>
          </p:cNvPr>
          <p:cNvSpPr/>
          <p:nvPr/>
        </p:nvSpPr>
        <p:spPr>
          <a:xfrm rot="5400000">
            <a:off x="3043104" y="25597"/>
            <a:ext cx="57600" cy="4320000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3816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animBg="1"/>
      <p:bldP spid="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790841" y="1269362"/>
            <a:ext cx="16277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Segoe UI Black" panose="020B0A02040204020203" pitchFamily="34" charset="0"/>
              </a:rPr>
              <a:t>Financeiro</a:t>
            </a: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pic>
        <p:nvPicPr>
          <p:cNvPr id="6" name="Gráfico 5"/>
          <p:cNvPicPr>
            <a:picLocks noChangeAspect="1"/>
          </p:cNvPicPr>
          <p:nvPr/>
        </p:nvPicPr>
        <p:blipFill rotWithShape="1">
          <a:blip r:embed="rId3"/>
          <a:srcRect l="53177" t="3241" r="-1335" b="-3241"/>
          <a:stretch>
            <a:fillRect/>
          </a:stretch>
        </p:blipFill>
        <p:spPr>
          <a:xfrm>
            <a:off x="47625" y="886284"/>
            <a:ext cx="553425" cy="1144747"/>
          </a:xfrm>
          <a:prstGeom prst="rect">
            <a:avLst/>
          </a:prstGeom>
        </p:spPr>
      </p:pic>
      <p:sp>
        <p:nvSpPr>
          <p:cNvPr id="11" name="CaixaDeTexto 3">
            <a:extLst>
              <a:ext uri="{FF2B5EF4-FFF2-40B4-BE49-F238E27FC236}">
                <a16:creationId xmlns:a16="http://schemas.microsoft.com/office/drawing/2014/main" id="{DB70EEDE-A25A-9496-D3EF-E063A1AC73C3}"/>
              </a:ext>
            </a:extLst>
          </p:cNvPr>
          <p:cNvSpPr txBox="1"/>
          <p:nvPr/>
        </p:nvSpPr>
        <p:spPr>
          <a:xfrm>
            <a:off x="790842" y="1698904"/>
            <a:ext cx="5294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0850">
              <a:defRPr/>
            </a:pPr>
            <a:r>
              <a:rPr lang="pt-BR" sz="2400" b="1" dirty="0">
                <a:solidFill>
                  <a:prstClr val="white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DÉBITO EM CONTA CORRENTE</a:t>
            </a:r>
          </a:p>
        </p:txBody>
      </p:sp>
      <p:sp>
        <p:nvSpPr>
          <p:cNvPr id="4" name="CaixaDeTexto 1">
            <a:extLst>
              <a:ext uri="{FF2B5EF4-FFF2-40B4-BE49-F238E27FC236}">
                <a16:creationId xmlns:a16="http://schemas.microsoft.com/office/drawing/2014/main" id="{5BBFCFB5-117B-180D-BDE3-0126CC337394}"/>
              </a:ext>
            </a:extLst>
          </p:cNvPr>
          <p:cNvSpPr txBox="1"/>
          <p:nvPr/>
        </p:nvSpPr>
        <p:spPr>
          <a:xfrm>
            <a:off x="665999" y="2420888"/>
            <a:ext cx="5939898" cy="3088913"/>
          </a:xfrm>
          <a:prstGeom prst="rect">
            <a:avLst/>
          </a:prstGeom>
          <a:noFill/>
        </p:spPr>
        <p:txBody>
          <a:bodyPr wrap="square" lIns="90000" tIns="36000" rIns="90000" bIns="36000" rtlCol="0" anchor="t">
            <a:spAutoFit/>
          </a:bodyPr>
          <a:lstStyle/>
          <a:p>
            <a:pPr lvl="0">
              <a:defRPr/>
            </a:pPr>
            <a:r>
              <a:rPr lang="pt-BR" sz="2800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 autorização do débito pode ser realizada através dos canais de atendimento do banco.</a:t>
            </a:r>
          </a:p>
          <a:p>
            <a:pPr lvl="0">
              <a:defRPr/>
            </a:pPr>
            <a:endParaRPr lang="pt-BR" sz="2800" dirty="0">
              <a:solidFill>
                <a:srgbClr val="FFFFFF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0">
              <a:defRPr/>
            </a:pPr>
            <a:r>
              <a:rPr lang="pt-BR" sz="2800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Possuímos convênio para o débito automático em conta corrente ou poupança com os bancos: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D425C40-C26E-A0DA-EF6B-33D3FB7ACCE5}"/>
              </a:ext>
            </a:extLst>
          </p:cNvPr>
          <p:cNvGrpSpPr/>
          <p:nvPr/>
        </p:nvGrpSpPr>
        <p:grpSpPr>
          <a:xfrm>
            <a:off x="7126664" y="1915720"/>
            <a:ext cx="4138367" cy="3563332"/>
            <a:chOff x="7060677" y="1698904"/>
            <a:chExt cx="4138367" cy="356333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C3DEAFD-E887-3A98-53A0-49A85E192BB0}"/>
                </a:ext>
              </a:extLst>
            </p:cNvPr>
            <p:cNvSpPr/>
            <p:nvPr/>
          </p:nvSpPr>
          <p:spPr>
            <a:xfrm>
              <a:off x="7060677" y="1698904"/>
              <a:ext cx="4138367" cy="3563332"/>
            </a:xfrm>
            <a:prstGeom prst="rect">
              <a:avLst/>
            </a:prstGeom>
            <a:ln w="15875">
              <a:gradFill flip="none" rotWithShape="1">
                <a:gsLst>
                  <a:gs pos="0">
                    <a:srgbClr val="E1AD09"/>
                  </a:gs>
                  <a:gs pos="100000">
                    <a:srgbClr val="F50242"/>
                  </a:gs>
                </a:gsLst>
                <a:lin ang="10800000" scaled="0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828560BA-728E-7F7E-7C90-0CB17FBAF39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70" t="5635" r="25189" b="5291"/>
            <a:stretch/>
          </p:blipFill>
          <p:spPr bwMode="auto">
            <a:xfrm>
              <a:off x="7863812" y="2187977"/>
              <a:ext cx="997671" cy="10172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4FE3FA2F-B217-C19E-E33F-36A222B75D3C}"/>
                </a:ext>
              </a:extLst>
            </p:cNvPr>
            <p:cNvGrpSpPr/>
            <p:nvPr/>
          </p:nvGrpSpPr>
          <p:grpSpPr>
            <a:xfrm>
              <a:off x="9309887" y="2187978"/>
              <a:ext cx="1086021" cy="1017208"/>
              <a:chOff x="9489517" y="1991646"/>
              <a:chExt cx="1235171" cy="1156907"/>
            </a:xfrm>
          </p:grpSpPr>
          <p:sp>
            <p:nvSpPr>
              <p:cNvPr id="7" name="Rounded Rectangle 6">
                <a:extLst>
                  <a:ext uri="{FF2B5EF4-FFF2-40B4-BE49-F238E27FC236}">
                    <a16:creationId xmlns:a16="http://schemas.microsoft.com/office/drawing/2014/main" id="{060F3CBF-3E13-7320-B270-7057ADFFB4BC}"/>
                  </a:ext>
                </a:extLst>
              </p:cNvPr>
              <p:cNvSpPr/>
              <p:nvPr/>
            </p:nvSpPr>
            <p:spPr>
              <a:xfrm>
                <a:off x="9489517" y="1991646"/>
                <a:ext cx="1235171" cy="1156907"/>
              </a:xfrm>
              <a:prstGeom prst="roundRect">
                <a:avLst>
                  <a:gd name="adj" fmla="val 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030" name="Picture 6">
                <a:extLst>
                  <a:ext uri="{FF2B5EF4-FFF2-40B4-BE49-F238E27FC236}">
                    <a16:creationId xmlns:a16="http://schemas.microsoft.com/office/drawing/2014/main" id="{37FB1086-6D03-D008-D2F6-166CD7D86EA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530324" y="2063350"/>
                <a:ext cx="1153558" cy="101349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05A6E87D-0762-6A5C-3E26-9789E193C76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473838" y="3722003"/>
              <a:ext cx="1004650" cy="1017208"/>
            </a:xfrm>
            <a:prstGeom prst="rect">
              <a:avLst/>
            </a:prstGeom>
          </p:spPr>
        </p:pic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6933CE21-C2D8-91E6-033E-995A18BCDAB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834411" y="3977483"/>
              <a:ext cx="1951471" cy="622045"/>
            </a:xfrm>
            <a:prstGeom prst="rect">
              <a:avLst/>
            </a:prstGeom>
          </p:spPr>
        </p:pic>
      </p:grpSp>
      <p:sp>
        <p:nvSpPr>
          <p:cNvPr id="9" name="Retângulo 7">
            <a:extLst>
              <a:ext uri="{FF2B5EF4-FFF2-40B4-BE49-F238E27FC236}">
                <a16:creationId xmlns:a16="http://schemas.microsoft.com/office/drawing/2014/main" id="{48AF0E83-C6C8-641B-7F69-F5FE505C31DD}"/>
              </a:ext>
            </a:extLst>
          </p:cNvPr>
          <p:cNvSpPr/>
          <p:nvPr/>
        </p:nvSpPr>
        <p:spPr>
          <a:xfrm rot="5400000">
            <a:off x="3043104" y="25597"/>
            <a:ext cx="57600" cy="4320000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7023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5B6D95-9FAD-9AA6-A222-57A810091F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48E287A3-51BC-D85C-1396-DC70725C35C7}"/>
              </a:ext>
            </a:extLst>
          </p:cNvPr>
          <p:cNvSpPr txBox="1"/>
          <p:nvPr/>
        </p:nvSpPr>
        <p:spPr>
          <a:xfrm>
            <a:off x="2388914" y="3135547"/>
            <a:ext cx="30054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Segoe UI Black" panose="020B0A02040204020203" pitchFamily="34" charset="0"/>
              </a:rPr>
              <a:t>ATENÇÃO</a:t>
            </a:r>
          </a:p>
        </p:txBody>
      </p:sp>
      <p:pic>
        <p:nvPicPr>
          <p:cNvPr id="6" name="Imagem 2">
            <a:extLst>
              <a:ext uri="{FF2B5EF4-FFF2-40B4-BE49-F238E27FC236}">
                <a16:creationId xmlns:a16="http://schemas.microsoft.com/office/drawing/2014/main" id="{AEAB89DA-0D6D-3AE3-1F1C-B0DA5BA96DE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66964" r="-634"/>
          <a:stretch>
            <a:fillRect/>
          </a:stretch>
        </p:blipFill>
        <p:spPr>
          <a:xfrm>
            <a:off x="-2287" y="557533"/>
            <a:ext cx="1895494" cy="5607771"/>
          </a:xfrm>
          <a:prstGeom prst="rect">
            <a:avLst/>
          </a:prstGeom>
        </p:spPr>
      </p:pic>
      <p:sp>
        <p:nvSpPr>
          <p:cNvPr id="7" name="Retângulo 7">
            <a:extLst>
              <a:ext uri="{FF2B5EF4-FFF2-40B4-BE49-F238E27FC236}">
                <a16:creationId xmlns:a16="http://schemas.microsoft.com/office/drawing/2014/main" id="{9E4A2714-DB17-F435-042D-CAAAD671B711}"/>
              </a:ext>
            </a:extLst>
          </p:cNvPr>
          <p:cNvSpPr/>
          <p:nvPr/>
        </p:nvSpPr>
        <p:spPr>
          <a:xfrm rot="5400000">
            <a:off x="3822826" y="2678801"/>
            <a:ext cx="100093" cy="2529977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CaixaDeTexto 1">
            <a:extLst>
              <a:ext uri="{FF2B5EF4-FFF2-40B4-BE49-F238E27FC236}">
                <a16:creationId xmlns:a16="http://schemas.microsoft.com/office/drawing/2014/main" id="{FC440141-5548-FB25-99EB-60CC5E000B71}"/>
              </a:ext>
            </a:extLst>
          </p:cNvPr>
          <p:cNvSpPr txBox="1"/>
          <p:nvPr/>
        </p:nvSpPr>
        <p:spPr>
          <a:xfrm>
            <a:off x="5852538" y="1659285"/>
            <a:ext cx="506799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800" dirty="0">
                <a:solidFill>
                  <a:schemeClr val="bg1"/>
                </a:solidFill>
                <a:latin typeface="AMX" pitchFamily="2" charset="0"/>
              </a:rPr>
              <a:t>Lembre-se de informar ao cliente que para os bancos </a:t>
            </a:r>
            <a:r>
              <a:rPr lang="pt-BR" sz="2800" b="1" dirty="0">
                <a:solidFill>
                  <a:schemeClr val="bg1"/>
                </a:solidFill>
                <a:latin typeface="AMX" pitchFamily="2" charset="0"/>
              </a:rPr>
              <a:t>Caixa econômica e Banco do Brasil é necessário autorização no banco para que o débito seja realizado</a:t>
            </a:r>
            <a:r>
              <a:rPr lang="pt-BR" sz="2800" dirty="0">
                <a:solidFill>
                  <a:schemeClr val="bg1"/>
                </a:solidFill>
                <a:latin typeface="AMX" pitchFamily="2" charset="0"/>
              </a:rPr>
              <a:t>, esse processo tem de ocorrer em até 48 horas.</a:t>
            </a:r>
          </a:p>
        </p:txBody>
      </p:sp>
    </p:spTree>
    <p:extLst>
      <p:ext uri="{BB962C8B-B14F-4D97-AF65-F5344CB8AC3E}">
        <p14:creationId xmlns:p14="http://schemas.microsoft.com/office/powerpoint/2010/main" val="1125505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4"/>
          <p:cNvPicPr>
            <a:picLocks noChangeAspect="1"/>
          </p:cNvPicPr>
          <p:nvPr/>
        </p:nvPicPr>
        <p:blipFill rotWithShape="1">
          <a:blip r:embed="rId3"/>
          <a:srcRect l="53177" t="3241" r="-1335" b="-3241"/>
          <a:stretch>
            <a:fillRect/>
          </a:stretch>
        </p:blipFill>
        <p:spPr>
          <a:xfrm>
            <a:off x="47625" y="886284"/>
            <a:ext cx="553425" cy="1144747"/>
          </a:xfrm>
          <a:prstGeom prst="rect">
            <a:avLst/>
          </a:prstGeom>
        </p:spPr>
      </p:pic>
      <p:sp>
        <p:nvSpPr>
          <p:cNvPr id="9" name="CaixaDeTexto 5">
            <a:extLst>
              <a:ext uri="{FF2B5EF4-FFF2-40B4-BE49-F238E27FC236}">
                <a16:creationId xmlns:a16="http://schemas.microsoft.com/office/drawing/2014/main" id="{CF72FC11-98BA-04FB-DD8D-39A11E434C22}"/>
              </a:ext>
            </a:extLst>
          </p:cNvPr>
          <p:cNvSpPr txBox="1"/>
          <p:nvPr/>
        </p:nvSpPr>
        <p:spPr>
          <a:xfrm>
            <a:off x="1082194" y="3191821"/>
            <a:ext cx="28393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b="1" dirty="0">
                <a:solidFill>
                  <a:schemeClr val="bg1"/>
                </a:solidFill>
                <a:latin typeface="Segoe UI Black" panose="020B0A02040204020203" pitchFamily="34" charset="0"/>
                <a:cs typeface="Segoe UI Black" panose="020B0A02040204020203" pitchFamily="34" charset="0"/>
              </a:rPr>
              <a:t>FATURA</a:t>
            </a:r>
          </a:p>
        </p:txBody>
      </p:sp>
      <p:sp>
        <p:nvSpPr>
          <p:cNvPr id="10" name="Retângulo 7">
            <a:extLst>
              <a:ext uri="{FF2B5EF4-FFF2-40B4-BE49-F238E27FC236}">
                <a16:creationId xmlns:a16="http://schemas.microsoft.com/office/drawing/2014/main" id="{028EDF37-1861-B92E-C217-401A340E7465}"/>
              </a:ext>
            </a:extLst>
          </p:cNvPr>
          <p:cNvSpPr/>
          <p:nvPr/>
        </p:nvSpPr>
        <p:spPr>
          <a:xfrm rot="5400000">
            <a:off x="2090379" y="3119427"/>
            <a:ext cx="88710" cy="1895493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t-BR"/>
          </a:p>
        </p:txBody>
      </p:sp>
      <p:pic>
        <p:nvPicPr>
          <p:cNvPr id="11" name="Imagem 9">
            <a:extLst>
              <a:ext uri="{FF2B5EF4-FFF2-40B4-BE49-F238E27FC236}">
                <a16:creationId xmlns:a16="http://schemas.microsoft.com/office/drawing/2014/main" id="{43DBBF8A-A752-8924-2518-1DD409648AA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4" r="24171"/>
          <a:stretch/>
        </p:blipFill>
        <p:spPr>
          <a:xfrm>
            <a:off x="6825922" y="1720960"/>
            <a:ext cx="4179091" cy="4095558"/>
          </a:xfrm>
          <a:prstGeom prst="ellipse">
            <a:avLst/>
          </a:prstGeom>
        </p:spPr>
      </p:pic>
      <p:grpSp>
        <p:nvGrpSpPr>
          <p:cNvPr id="12" name="Agrupar 6">
            <a:extLst>
              <a:ext uri="{FF2B5EF4-FFF2-40B4-BE49-F238E27FC236}">
                <a16:creationId xmlns:a16="http://schemas.microsoft.com/office/drawing/2014/main" id="{18A7418D-FB74-D55A-00A3-C0B78B23DE4B}"/>
              </a:ext>
            </a:extLst>
          </p:cNvPr>
          <p:cNvGrpSpPr/>
          <p:nvPr/>
        </p:nvGrpSpPr>
        <p:grpSpPr>
          <a:xfrm rot="3257991">
            <a:off x="5879817" y="807943"/>
            <a:ext cx="5870261" cy="5915908"/>
            <a:chOff x="639910" y="1436821"/>
            <a:chExt cx="9569330" cy="9569330"/>
          </a:xfrm>
        </p:grpSpPr>
        <p:sp>
          <p:nvSpPr>
            <p:cNvPr id="13" name="Oval 14">
              <a:extLst>
                <a:ext uri="{FF2B5EF4-FFF2-40B4-BE49-F238E27FC236}">
                  <a16:creationId xmlns:a16="http://schemas.microsoft.com/office/drawing/2014/main" id="{6B29CC0D-7C9E-46BD-D336-97768F178DAB}"/>
                </a:ext>
              </a:extLst>
            </p:cNvPr>
            <p:cNvSpPr/>
            <p:nvPr/>
          </p:nvSpPr>
          <p:spPr>
            <a:xfrm>
              <a:off x="639910" y="1436821"/>
              <a:ext cx="9569330" cy="9569330"/>
            </a:xfrm>
            <a:prstGeom prst="ellipse">
              <a:avLst/>
            </a:prstGeom>
            <a:noFill/>
            <a:ln w="12700">
              <a:gradFill flip="none" rotWithShape="1">
                <a:gsLst>
                  <a:gs pos="0">
                    <a:srgbClr val="BD920E"/>
                  </a:gs>
                  <a:gs pos="8000">
                    <a:srgbClr val="8A6B15"/>
                  </a:gs>
                  <a:gs pos="34000">
                    <a:srgbClr val="151415"/>
                  </a:gs>
                  <a:gs pos="73000">
                    <a:srgbClr val="6B540E"/>
                  </a:gs>
                  <a:gs pos="91000">
                    <a:srgbClr val="BD920E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>
                <a:solidFill>
                  <a:schemeClr val="lt1"/>
                </a:solidFill>
              </a:endParaRPr>
            </a:p>
          </p:txBody>
        </p:sp>
        <p:sp>
          <p:nvSpPr>
            <p:cNvPr id="14" name="Oval 21">
              <a:extLst>
                <a:ext uri="{FF2B5EF4-FFF2-40B4-BE49-F238E27FC236}">
                  <a16:creationId xmlns:a16="http://schemas.microsoft.com/office/drawing/2014/main" id="{CCDD1042-333D-3FD4-CC3F-062BDAA5BFB9}"/>
                </a:ext>
              </a:extLst>
            </p:cNvPr>
            <p:cNvSpPr/>
            <p:nvPr/>
          </p:nvSpPr>
          <p:spPr>
            <a:xfrm>
              <a:off x="1150298" y="1947209"/>
              <a:ext cx="8548554" cy="8548554"/>
            </a:xfrm>
            <a:prstGeom prst="ellipse">
              <a:avLst/>
            </a:prstGeom>
            <a:noFill/>
            <a:ln w="12700">
              <a:gradFill flip="none" rotWithShape="1">
                <a:gsLst>
                  <a:gs pos="0">
                    <a:srgbClr val="BD920E"/>
                  </a:gs>
                  <a:gs pos="8000">
                    <a:srgbClr val="8A6B15"/>
                  </a:gs>
                  <a:gs pos="34000">
                    <a:srgbClr val="151415"/>
                  </a:gs>
                  <a:gs pos="73000">
                    <a:srgbClr val="6B540E"/>
                  </a:gs>
                  <a:gs pos="91000">
                    <a:srgbClr val="BD920E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>
                <a:solidFill>
                  <a:schemeClr val="lt1"/>
                </a:solidFill>
              </a:endParaRPr>
            </a:p>
          </p:txBody>
        </p:sp>
        <p:sp>
          <p:nvSpPr>
            <p:cNvPr id="16" name="Oval 22">
              <a:extLst>
                <a:ext uri="{FF2B5EF4-FFF2-40B4-BE49-F238E27FC236}">
                  <a16:creationId xmlns:a16="http://schemas.microsoft.com/office/drawing/2014/main" id="{2130CEDB-724F-1184-2A25-5023441D2ED5}"/>
                </a:ext>
              </a:extLst>
            </p:cNvPr>
            <p:cNvSpPr/>
            <p:nvPr/>
          </p:nvSpPr>
          <p:spPr>
            <a:xfrm>
              <a:off x="1893331" y="2563158"/>
              <a:ext cx="7193037" cy="7193037"/>
            </a:xfrm>
            <a:prstGeom prst="ellipse">
              <a:avLst/>
            </a:prstGeom>
            <a:noFill/>
            <a:ln w="12700">
              <a:gradFill flip="none" rotWithShape="1">
                <a:gsLst>
                  <a:gs pos="0">
                    <a:srgbClr val="BD920E"/>
                  </a:gs>
                  <a:gs pos="8000">
                    <a:srgbClr val="8A6B15"/>
                  </a:gs>
                  <a:gs pos="34000">
                    <a:srgbClr val="151415"/>
                  </a:gs>
                  <a:gs pos="73000">
                    <a:srgbClr val="6B540E"/>
                  </a:gs>
                  <a:gs pos="91000">
                    <a:srgbClr val="BD920E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>
                <a:solidFill>
                  <a:schemeClr val="lt1"/>
                </a:solidFill>
              </a:endParaRPr>
            </a:p>
          </p:txBody>
        </p:sp>
        <p:sp>
          <p:nvSpPr>
            <p:cNvPr id="19" name="Oval 23">
              <a:extLst>
                <a:ext uri="{FF2B5EF4-FFF2-40B4-BE49-F238E27FC236}">
                  <a16:creationId xmlns:a16="http://schemas.microsoft.com/office/drawing/2014/main" id="{2231C395-0790-5E90-1C7B-E842C2AE84FD}"/>
                </a:ext>
              </a:extLst>
            </p:cNvPr>
            <p:cNvSpPr/>
            <p:nvPr/>
          </p:nvSpPr>
          <p:spPr>
            <a:xfrm>
              <a:off x="2496966" y="3206898"/>
              <a:ext cx="5976566" cy="5976566"/>
            </a:xfrm>
            <a:prstGeom prst="ellipse">
              <a:avLst/>
            </a:prstGeom>
            <a:noFill/>
            <a:ln w="12700">
              <a:gradFill flip="none" rotWithShape="1">
                <a:gsLst>
                  <a:gs pos="0">
                    <a:srgbClr val="BD920E"/>
                  </a:gs>
                  <a:gs pos="8000">
                    <a:srgbClr val="8A6B15"/>
                  </a:gs>
                  <a:gs pos="34000">
                    <a:srgbClr val="151415"/>
                  </a:gs>
                  <a:gs pos="73000">
                    <a:srgbClr val="6B540E"/>
                  </a:gs>
                  <a:gs pos="91000">
                    <a:srgbClr val="BD920E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>
                <a:solidFill>
                  <a:schemeClr val="lt1"/>
                </a:solidFill>
              </a:endParaRPr>
            </a:p>
          </p:txBody>
        </p:sp>
      </p:grpSp>
      <p:sp>
        <p:nvSpPr>
          <p:cNvPr id="22" name="CaixaDeTexto 4">
            <a:extLst>
              <a:ext uri="{FF2B5EF4-FFF2-40B4-BE49-F238E27FC236}">
                <a16:creationId xmlns:a16="http://schemas.microsoft.com/office/drawing/2014/main" id="{CA961116-156D-7DD8-4A6A-FD1F21C7A475}"/>
              </a:ext>
            </a:extLst>
          </p:cNvPr>
          <p:cNvSpPr txBox="1"/>
          <p:nvPr/>
        </p:nvSpPr>
        <p:spPr>
          <a:xfrm>
            <a:off x="790841" y="1269362"/>
            <a:ext cx="16277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Segoe UI Black" panose="020B0A02040204020203" pitchFamily="34" charset="0"/>
              </a:rPr>
              <a:t>Financeiro</a:t>
            </a: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9508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790841" y="1269362"/>
            <a:ext cx="16277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Segoe UI Black" panose="020B0A02040204020203" pitchFamily="34" charset="0"/>
              </a:rPr>
              <a:t>Financeiro</a:t>
            </a: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pic>
        <p:nvPicPr>
          <p:cNvPr id="6" name="Gráfico 5"/>
          <p:cNvPicPr>
            <a:picLocks noChangeAspect="1"/>
          </p:cNvPicPr>
          <p:nvPr/>
        </p:nvPicPr>
        <p:blipFill rotWithShape="1">
          <a:blip r:embed="rId3"/>
          <a:srcRect l="53177" t="3241" r="-1335" b="-3241"/>
          <a:stretch>
            <a:fillRect/>
          </a:stretch>
        </p:blipFill>
        <p:spPr>
          <a:xfrm>
            <a:off x="47625" y="886284"/>
            <a:ext cx="553425" cy="1144747"/>
          </a:xfrm>
          <a:prstGeom prst="rect">
            <a:avLst/>
          </a:prstGeom>
        </p:spPr>
      </p:pic>
      <p:sp>
        <p:nvSpPr>
          <p:cNvPr id="8" name="CaixaDeTexto 1">
            <a:extLst>
              <a:ext uri="{FF2B5EF4-FFF2-40B4-BE49-F238E27FC236}">
                <a16:creationId xmlns:a16="http://schemas.microsoft.com/office/drawing/2014/main" id="{79317F18-BBB7-151C-46A5-64DB27094EF7}"/>
              </a:ext>
            </a:extLst>
          </p:cNvPr>
          <p:cNvSpPr txBox="1"/>
          <p:nvPr/>
        </p:nvSpPr>
        <p:spPr>
          <a:xfrm>
            <a:off x="1074681" y="2486657"/>
            <a:ext cx="502131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BR" sz="2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Esse é um tema que sempre gera dúvidas. Entender a fatura, seus elementos e itens obrigatórios, serve para que você possa identificar com clareza os serviços contratados e cobranças.</a:t>
            </a:r>
          </a:p>
          <a:p>
            <a:pPr algn="r"/>
            <a:r>
              <a:rPr lang="pt-BR" sz="2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Vamos conhecer a Fatura Claro!</a:t>
            </a:r>
          </a:p>
        </p:txBody>
      </p:sp>
      <p:sp>
        <p:nvSpPr>
          <p:cNvPr id="3" name="Retângulo 17">
            <a:extLst>
              <a:ext uri="{FF2B5EF4-FFF2-40B4-BE49-F238E27FC236}">
                <a16:creationId xmlns:a16="http://schemas.microsoft.com/office/drawing/2014/main" id="{7A676306-97B9-29E0-3C02-BFD134164A31}"/>
              </a:ext>
            </a:extLst>
          </p:cNvPr>
          <p:cNvSpPr/>
          <p:nvPr/>
        </p:nvSpPr>
        <p:spPr>
          <a:xfrm rot="5400000">
            <a:off x="5102648" y="4386868"/>
            <a:ext cx="80401" cy="1663582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3">
            <a:extLst>
              <a:ext uri="{FF2B5EF4-FFF2-40B4-BE49-F238E27FC236}">
                <a16:creationId xmlns:a16="http://schemas.microsoft.com/office/drawing/2014/main" id="{DB70EEDE-A25A-9496-D3EF-E063A1AC73C3}"/>
              </a:ext>
            </a:extLst>
          </p:cNvPr>
          <p:cNvSpPr txBox="1"/>
          <p:nvPr/>
        </p:nvSpPr>
        <p:spPr>
          <a:xfrm>
            <a:off x="790842" y="1698904"/>
            <a:ext cx="5294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0850">
              <a:defRPr/>
            </a:pPr>
            <a:r>
              <a:rPr lang="pt-BR" sz="2400" b="1" dirty="0">
                <a:solidFill>
                  <a:prstClr val="white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FATURA</a:t>
            </a:r>
          </a:p>
        </p:txBody>
      </p:sp>
      <p:pic>
        <p:nvPicPr>
          <p:cNvPr id="7" name="Picture 6" descr="A person sitting at a table holding a pen and paper&#10;&#10;Description automatically generated">
            <a:extLst>
              <a:ext uri="{FF2B5EF4-FFF2-40B4-BE49-F238E27FC236}">
                <a16:creationId xmlns:a16="http://schemas.microsoft.com/office/drawing/2014/main" id="{ADA1C0D1-BFD2-2148-A094-9221AA625D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88"/>
          <a:stretch/>
        </p:blipFill>
        <p:spPr>
          <a:xfrm>
            <a:off x="6244751" y="1722789"/>
            <a:ext cx="5947249" cy="3958329"/>
          </a:xfrm>
          <a:prstGeom prst="rect">
            <a:avLst/>
          </a:prstGeom>
        </p:spPr>
      </p:pic>
      <p:sp>
        <p:nvSpPr>
          <p:cNvPr id="4" name="Retângulo 7">
            <a:extLst>
              <a:ext uri="{FF2B5EF4-FFF2-40B4-BE49-F238E27FC236}">
                <a16:creationId xmlns:a16="http://schemas.microsoft.com/office/drawing/2014/main" id="{FF9EAF68-1186-F444-1707-C0376D92AF7F}"/>
              </a:ext>
            </a:extLst>
          </p:cNvPr>
          <p:cNvSpPr/>
          <p:nvPr/>
        </p:nvSpPr>
        <p:spPr>
          <a:xfrm rot="5400000">
            <a:off x="1404264" y="1627597"/>
            <a:ext cx="57600" cy="1116000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4949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 animBg="1"/>
      <p:bldP spid="11" grpId="0"/>
      <p:bldP spid="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790841" y="1269362"/>
            <a:ext cx="16277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Segoe UI Black" panose="020B0A02040204020203" pitchFamily="34" charset="0"/>
              </a:rPr>
              <a:t>Financeiro</a:t>
            </a: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pic>
        <p:nvPicPr>
          <p:cNvPr id="6" name="Gráfico 5"/>
          <p:cNvPicPr>
            <a:picLocks noChangeAspect="1"/>
          </p:cNvPicPr>
          <p:nvPr/>
        </p:nvPicPr>
        <p:blipFill rotWithShape="1">
          <a:blip r:embed="rId3"/>
          <a:srcRect l="53177" t="3241" r="-1335" b="-3241"/>
          <a:stretch>
            <a:fillRect/>
          </a:stretch>
        </p:blipFill>
        <p:spPr>
          <a:xfrm>
            <a:off x="47625" y="886284"/>
            <a:ext cx="553425" cy="1144747"/>
          </a:xfrm>
          <a:prstGeom prst="rect">
            <a:avLst/>
          </a:prstGeom>
        </p:spPr>
      </p:pic>
      <p:sp>
        <p:nvSpPr>
          <p:cNvPr id="11" name="CaixaDeTexto 3">
            <a:extLst>
              <a:ext uri="{FF2B5EF4-FFF2-40B4-BE49-F238E27FC236}">
                <a16:creationId xmlns:a16="http://schemas.microsoft.com/office/drawing/2014/main" id="{DB70EEDE-A25A-9496-D3EF-E063A1AC73C3}"/>
              </a:ext>
            </a:extLst>
          </p:cNvPr>
          <p:cNvSpPr txBox="1"/>
          <p:nvPr/>
        </p:nvSpPr>
        <p:spPr>
          <a:xfrm>
            <a:off x="790842" y="1698904"/>
            <a:ext cx="5294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0850">
              <a:defRPr/>
            </a:pPr>
            <a:r>
              <a:rPr lang="pt-BR" sz="2400" b="1" dirty="0">
                <a:solidFill>
                  <a:prstClr val="white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FATURA</a:t>
            </a:r>
          </a:p>
        </p:txBody>
      </p:sp>
      <p:sp>
        <p:nvSpPr>
          <p:cNvPr id="4" name="Retângulo 15">
            <a:extLst>
              <a:ext uri="{FF2B5EF4-FFF2-40B4-BE49-F238E27FC236}">
                <a16:creationId xmlns:a16="http://schemas.microsoft.com/office/drawing/2014/main" id="{78354675-0FBE-D22A-ECF4-9BCF73FE59D9}"/>
              </a:ext>
            </a:extLst>
          </p:cNvPr>
          <p:cNvSpPr/>
          <p:nvPr/>
        </p:nvSpPr>
        <p:spPr>
          <a:xfrm rot="5400000">
            <a:off x="1403841" y="965333"/>
            <a:ext cx="3602543" cy="6410227"/>
          </a:xfrm>
          <a:prstGeom prst="rect">
            <a:avLst/>
          </a:prstGeom>
          <a:solidFill>
            <a:srgbClr val="BD920E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x-none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roduct Sans" panose="020B0403030502040203" pitchFamily="34" charset="0"/>
              <a:ea typeface="+mn-ea"/>
              <a:cs typeface="+mn-cs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97C30E1-A9DD-72EE-937D-D46E75C673BD}"/>
              </a:ext>
            </a:extLst>
          </p:cNvPr>
          <p:cNvGrpSpPr/>
          <p:nvPr/>
        </p:nvGrpSpPr>
        <p:grpSpPr>
          <a:xfrm>
            <a:off x="2418591" y="950438"/>
            <a:ext cx="3921634" cy="5473519"/>
            <a:chOff x="2757957" y="1102687"/>
            <a:chExt cx="3812552" cy="5321270"/>
          </a:xfrm>
        </p:grpSpPr>
        <p:pic>
          <p:nvPicPr>
            <p:cNvPr id="9" name="Google Shape;155;g202d170bba6_0_20">
              <a:extLst>
                <a:ext uri="{FF2B5EF4-FFF2-40B4-BE49-F238E27FC236}">
                  <a16:creationId xmlns:a16="http://schemas.microsoft.com/office/drawing/2014/main" id="{59FB6CFC-CCAF-2985-E02B-3AC5C74763E3}"/>
                </a:ext>
              </a:extLst>
            </p:cNvPr>
            <p:cNvPicPr preferRelativeResize="0"/>
            <p:nvPr/>
          </p:nvPicPr>
          <p:blipFill rotWithShape="1">
            <a:blip r:embed="rId4"/>
            <a:srcRect l="3123" t="2997" r="6438" b="4835"/>
            <a:stretch/>
          </p:blipFill>
          <p:spPr>
            <a:xfrm>
              <a:off x="2757957" y="1102687"/>
              <a:ext cx="3680094" cy="5321270"/>
            </a:xfrm>
            <a:prstGeom prst="rect">
              <a:avLst/>
            </a:prstGeom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E802D7C4-7844-ED66-EB6F-C62F561370D1}"/>
                </a:ext>
              </a:extLst>
            </p:cNvPr>
            <p:cNvSpPr/>
            <p:nvPr/>
          </p:nvSpPr>
          <p:spPr>
            <a:xfrm>
              <a:off x="6282509" y="1147573"/>
              <a:ext cx="288000" cy="288000"/>
            </a:xfrm>
            <a:prstGeom prst="ellipse">
              <a:avLst/>
            </a:prstGeom>
            <a:solidFill>
              <a:srgbClr val="F4034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1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274A7517-5C03-7D2F-8DB9-2BFF36BB298A}"/>
                </a:ext>
              </a:extLst>
            </p:cNvPr>
            <p:cNvSpPr/>
            <p:nvPr/>
          </p:nvSpPr>
          <p:spPr>
            <a:xfrm>
              <a:off x="5952571" y="1109865"/>
              <a:ext cx="288000" cy="288000"/>
            </a:xfrm>
            <a:prstGeom prst="ellipse">
              <a:avLst/>
            </a:prstGeom>
            <a:solidFill>
              <a:srgbClr val="F4034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2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8A1FA13B-A3E9-2977-7C12-CFDAB7522F77}"/>
                </a:ext>
              </a:extLst>
            </p:cNvPr>
            <p:cNvSpPr/>
            <p:nvPr/>
          </p:nvSpPr>
          <p:spPr>
            <a:xfrm>
              <a:off x="3303639" y="2307069"/>
              <a:ext cx="288000" cy="288000"/>
            </a:xfrm>
            <a:prstGeom prst="ellipse">
              <a:avLst/>
            </a:prstGeom>
            <a:solidFill>
              <a:srgbClr val="F4034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3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9443E7C-1602-4AA2-B631-9525B28F3D23}"/>
                </a:ext>
              </a:extLst>
            </p:cNvPr>
            <p:cNvSpPr/>
            <p:nvPr/>
          </p:nvSpPr>
          <p:spPr>
            <a:xfrm>
              <a:off x="5170146" y="2325923"/>
              <a:ext cx="288000" cy="288000"/>
            </a:xfrm>
            <a:prstGeom prst="ellipse">
              <a:avLst/>
            </a:prstGeom>
            <a:solidFill>
              <a:srgbClr val="F4034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4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B7BAC59-4598-7F3D-26DF-068386B7DFA9}"/>
                </a:ext>
              </a:extLst>
            </p:cNvPr>
            <p:cNvSpPr/>
            <p:nvPr/>
          </p:nvSpPr>
          <p:spPr>
            <a:xfrm>
              <a:off x="4717660" y="2552166"/>
              <a:ext cx="288000" cy="288000"/>
            </a:xfrm>
            <a:prstGeom prst="ellipse">
              <a:avLst/>
            </a:prstGeom>
            <a:solidFill>
              <a:srgbClr val="F4034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5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99E14416-228C-FC8C-C857-BE0375B6FE18}"/>
                </a:ext>
              </a:extLst>
            </p:cNvPr>
            <p:cNvSpPr/>
            <p:nvPr/>
          </p:nvSpPr>
          <p:spPr>
            <a:xfrm>
              <a:off x="4434856" y="3749370"/>
              <a:ext cx="288000" cy="288000"/>
            </a:xfrm>
            <a:prstGeom prst="ellipse">
              <a:avLst/>
            </a:prstGeom>
            <a:solidFill>
              <a:srgbClr val="F4034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6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66B2A50-49DB-941A-3A70-2CEFF30F8D8B}"/>
                </a:ext>
              </a:extLst>
            </p:cNvPr>
            <p:cNvSpPr/>
            <p:nvPr/>
          </p:nvSpPr>
          <p:spPr>
            <a:xfrm>
              <a:off x="5000465" y="5738426"/>
              <a:ext cx="288000" cy="288000"/>
            </a:xfrm>
            <a:prstGeom prst="ellipse">
              <a:avLst/>
            </a:prstGeom>
            <a:solidFill>
              <a:srgbClr val="F4034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7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158507AB-05CF-4295-BDA9-5457CF59D9FE}"/>
                </a:ext>
              </a:extLst>
            </p:cNvPr>
            <p:cNvSpPr/>
            <p:nvPr/>
          </p:nvSpPr>
          <p:spPr>
            <a:xfrm>
              <a:off x="5368110" y="6049511"/>
              <a:ext cx="288000" cy="288000"/>
            </a:xfrm>
            <a:prstGeom prst="ellipse">
              <a:avLst/>
            </a:prstGeom>
            <a:solidFill>
              <a:srgbClr val="F4034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8</a:t>
              </a:r>
            </a:p>
          </p:txBody>
        </p:sp>
      </p:grpSp>
      <p:sp>
        <p:nvSpPr>
          <p:cNvPr id="19" name="CaixaDeTexto 1">
            <a:extLst>
              <a:ext uri="{FF2B5EF4-FFF2-40B4-BE49-F238E27FC236}">
                <a16:creationId xmlns:a16="http://schemas.microsoft.com/office/drawing/2014/main" id="{C506FE99-5DA7-EA54-005A-E1E872BD364C}"/>
              </a:ext>
            </a:extLst>
          </p:cNvPr>
          <p:cNvSpPr txBox="1"/>
          <p:nvPr/>
        </p:nvSpPr>
        <p:spPr>
          <a:xfrm>
            <a:off x="6658988" y="950438"/>
            <a:ext cx="4992541" cy="719034"/>
          </a:xfrm>
          <a:prstGeom prst="rect">
            <a:avLst/>
          </a:prstGeom>
          <a:noFill/>
        </p:spPr>
        <p:txBody>
          <a:bodyPr wrap="square" lIns="90000" tIns="36000" rIns="90000" bIns="36000" rtlCol="0" anchor="t">
            <a:spAutoFit/>
          </a:bodyPr>
          <a:lstStyle/>
          <a:p>
            <a:pPr lvl="0">
              <a:defRPr/>
            </a:pPr>
            <a:r>
              <a:rPr lang="pt-BR" sz="1400" b="1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Cabeçalho: </a:t>
            </a:r>
            <a:r>
              <a:rPr lang="pt-BR" sz="1400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aqui você encontra as principais informações</a:t>
            </a:r>
            <a:br>
              <a:rPr lang="pt-BR" sz="1400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pt-BR" sz="1400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da sua fatura, como código do cliente, a data de vencimento,</a:t>
            </a:r>
            <a:br>
              <a:rPr lang="pt-BR" sz="1400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pt-BR" sz="1400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 forma de pagamento escolhida e o valor da mensalidade.</a:t>
            </a:r>
          </a:p>
        </p:txBody>
      </p:sp>
      <p:sp>
        <p:nvSpPr>
          <p:cNvPr id="22" name="CaixaDeTexto 1">
            <a:extLst>
              <a:ext uri="{FF2B5EF4-FFF2-40B4-BE49-F238E27FC236}">
                <a16:creationId xmlns:a16="http://schemas.microsoft.com/office/drawing/2014/main" id="{627B5524-49A6-84EA-B212-DD6622299335}"/>
              </a:ext>
            </a:extLst>
          </p:cNvPr>
          <p:cNvSpPr txBox="1"/>
          <p:nvPr/>
        </p:nvSpPr>
        <p:spPr>
          <a:xfrm>
            <a:off x="6658989" y="1745344"/>
            <a:ext cx="4873658" cy="503590"/>
          </a:xfrm>
          <a:prstGeom prst="rect">
            <a:avLst/>
          </a:prstGeom>
          <a:noFill/>
        </p:spPr>
        <p:txBody>
          <a:bodyPr wrap="square" lIns="90000" tIns="36000" rIns="90000" bIns="36000" rtlCol="0" anchor="t">
            <a:spAutoFit/>
          </a:bodyPr>
          <a:lstStyle/>
          <a:p>
            <a:pPr lvl="0">
              <a:defRPr/>
            </a:pPr>
            <a:r>
              <a:rPr lang="pt-BR" sz="1400" b="1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Total a pagar: </a:t>
            </a:r>
            <a:r>
              <a:rPr lang="pt-BR" sz="1400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esse é o valor referente aos produtos</a:t>
            </a:r>
            <a:br>
              <a:rPr lang="pt-BR" sz="1400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pt-BR" sz="1400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 serviços prestados no período apurado.</a:t>
            </a:r>
          </a:p>
        </p:txBody>
      </p:sp>
      <p:sp>
        <p:nvSpPr>
          <p:cNvPr id="23" name="CaixaDeTexto 1">
            <a:extLst>
              <a:ext uri="{FF2B5EF4-FFF2-40B4-BE49-F238E27FC236}">
                <a16:creationId xmlns:a16="http://schemas.microsoft.com/office/drawing/2014/main" id="{58BE14D2-F4DB-5D9B-52F1-516A5AF6F502}"/>
              </a:ext>
            </a:extLst>
          </p:cNvPr>
          <p:cNvSpPr txBox="1"/>
          <p:nvPr/>
        </p:nvSpPr>
        <p:spPr>
          <a:xfrm>
            <a:off x="6658989" y="2324806"/>
            <a:ext cx="4873658" cy="503590"/>
          </a:xfrm>
          <a:prstGeom prst="rect">
            <a:avLst/>
          </a:prstGeom>
          <a:noFill/>
        </p:spPr>
        <p:txBody>
          <a:bodyPr wrap="square" lIns="90000" tIns="36000" rIns="90000" bIns="36000" rtlCol="0" anchor="t">
            <a:spAutoFit/>
          </a:bodyPr>
          <a:lstStyle/>
          <a:p>
            <a:pPr lvl="0">
              <a:defRPr/>
            </a:pPr>
            <a:r>
              <a:rPr lang="pt-BR" sz="1400" b="1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Campo importante: </a:t>
            </a:r>
            <a:r>
              <a:rPr lang="pt-BR" sz="1400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 tivermos algum comunicado importante, ele estará aqui.</a:t>
            </a:r>
          </a:p>
        </p:txBody>
      </p:sp>
      <p:sp>
        <p:nvSpPr>
          <p:cNvPr id="24" name="CaixaDeTexto 1">
            <a:extLst>
              <a:ext uri="{FF2B5EF4-FFF2-40B4-BE49-F238E27FC236}">
                <a16:creationId xmlns:a16="http://schemas.microsoft.com/office/drawing/2014/main" id="{C704AA43-7DB6-3CFA-67CE-A476B9F3BDAB}"/>
              </a:ext>
            </a:extLst>
          </p:cNvPr>
          <p:cNvSpPr txBox="1"/>
          <p:nvPr/>
        </p:nvSpPr>
        <p:spPr>
          <a:xfrm>
            <a:off x="6658989" y="2904268"/>
            <a:ext cx="5331906" cy="719034"/>
          </a:xfrm>
          <a:prstGeom prst="rect">
            <a:avLst/>
          </a:prstGeom>
          <a:noFill/>
        </p:spPr>
        <p:txBody>
          <a:bodyPr wrap="square" lIns="90000" tIns="36000" rIns="90000" bIns="36000" rtlCol="0" anchor="t">
            <a:spAutoFit/>
          </a:bodyPr>
          <a:lstStyle/>
          <a:p>
            <a:pPr lvl="0">
              <a:defRPr/>
            </a:pPr>
            <a:r>
              <a:rPr lang="pt-BR" sz="1400" b="1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Resumo da fatura: </a:t>
            </a:r>
            <a:r>
              <a:rPr lang="pt-BR" sz="1400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relação dos serviços contratados e os respectivos valores: TV, internet, telefone e outros serviços como ponto adicional ou revista. Aqui você verá os valores contratados.</a:t>
            </a:r>
          </a:p>
        </p:txBody>
      </p:sp>
      <p:sp>
        <p:nvSpPr>
          <p:cNvPr id="25" name="CaixaDeTexto 1">
            <a:extLst>
              <a:ext uri="{FF2B5EF4-FFF2-40B4-BE49-F238E27FC236}">
                <a16:creationId xmlns:a16="http://schemas.microsoft.com/office/drawing/2014/main" id="{479A96FC-E15F-F451-552E-45BC1D564A10}"/>
              </a:ext>
            </a:extLst>
          </p:cNvPr>
          <p:cNvSpPr txBox="1"/>
          <p:nvPr/>
        </p:nvSpPr>
        <p:spPr>
          <a:xfrm>
            <a:off x="6658989" y="3699174"/>
            <a:ext cx="4873658" cy="503590"/>
          </a:xfrm>
          <a:prstGeom prst="rect">
            <a:avLst/>
          </a:prstGeom>
          <a:noFill/>
        </p:spPr>
        <p:txBody>
          <a:bodyPr wrap="square" lIns="90000" tIns="36000" rIns="90000" bIns="36000" rtlCol="0" anchor="t">
            <a:spAutoFit/>
          </a:bodyPr>
          <a:lstStyle/>
          <a:p>
            <a:pPr lvl="0">
              <a:defRPr/>
            </a:pPr>
            <a:r>
              <a:rPr lang="pt-BR" sz="1400" b="1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Claro clube: </a:t>
            </a:r>
            <a:r>
              <a:rPr lang="pt-BR" sz="1400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informações sobre saldo e pontos resgatados referente ao programa de relacionamento Claro clube.</a:t>
            </a:r>
          </a:p>
        </p:txBody>
      </p:sp>
      <p:sp>
        <p:nvSpPr>
          <p:cNvPr id="26" name="CaixaDeTexto 1">
            <a:extLst>
              <a:ext uri="{FF2B5EF4-FFF2-40B4-BE49-F238E27FC236}">
                <a16:creationId xmlns:a16="http://schemas.microsoft.com/office/drawing/2014/main" id="{6C4CEA0B-0771-082D-E8CE-79A1648956D7}"/>
              </a:ext>
            </a:extLst>
          </p:cNvPr>
          <p:cNvSpPr txBox="1"/>
          <p:nvPr/>
        </p:nvSpPr>
        <p:spPr>
          <a:xfrm>
            <a:off x="6658989" y="4278636"/>
            <a:ext cx="4873658" cy="503590"/>
          </a:xfrm>
          <a:prstGeom prst="rect">
            <a:avLst/>
          </a:prstGeom>
          <a:noFill/>
        </p:spPr>
        <p:txBody>
          <a:bodyPr wrap="square" lIns="90000" tIns="36000" rIns="90000" bIns="36000" rtlCol="0" anchor="t">
            <a:spAutoFit/>
          </a:bodyPr>
          <a:lstStyle/>
          <a:p>
            <a:pPr lvl="0">
              <a:defRPr/>
            </a:pPr>
            <a:r>
              <a:rPr lang="pt-BR" sz="1400" b="1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Demonstrativo financeiro: </a:t>
            </a:r>
            <a:r>
              <a:rPr lang="pt-BR" sz="1400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aqui estão todos os detalhes</a:t>
            </a:r>
            <a:br>
              <a:rPr lang="pt-BR" sz="1400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pt-BR" sz="1400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dos produtos e serviços do mês de referência.</a:t>
            </a:r>
          </a:p>
        </p:txBody>
      </p:sp>
      <p:sp>
        <p:nvSpPr>
          <p:cNvPr id="27" name="CaixaDeTexto 1">
            <a:extLst>
              <a:ext uri="{FF2B5EF4-FFF2-40B4-BE49-F238E27FC236}">
                <a16:creationId xmlns:a16="http://schemas.microsoft.com/office/drawing/2014/main" id="{1EA4B3B6-FC22-848C-D414-53236F498DFA}"/>
              </a:ext>
            </a:extLst>
          </p:cNvPr>
          <p:cNvSpPr txBox="1"/>
          <p:nvPr/>
        </p:nvSpPr>
        <p:spPr>
          <a:xfrm>
            <a:off x="6658989" y="4858098"/>
            <a:ext cx="4992540" cy="288147"/>
          </a:xfrm>
          <a:prstGeom prst="rect">
            <a:avLst/>
          </a:prstGeom>
          <a:noFill/>
        </p:spPr>
        <p:txBody>
          <a:bodyPr wrap="square" lIns="90000" tIns="36000" rIns="90000" bIns="36000" rtlCol="0" anchor="t">
            <a:spAutoFit/>
          </a:bodyPr>
          <a:lstStyle/>
          <a:p>
            <a:pPr lvl="0">
              <a:defRPr/>
            </a:pPr>
            <a:r>
              <a:rPr lang="pt-BR" sz="1400" b="1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Código Débito Automático: </a:t>
            </a:r>
            <a:r>
              <a:rPr lang="pt-BR" sz="1400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deixe sua vida ainda mais fácil.</a:t>
            </a:r>
          </a:p>
        </p:txBody>
      </p:sp>
      <p:sp>
        <p:nvSpPr>
          <p:cNvPr id="28" name="CaixaDeTexto 1">
            <a:extLst>
              <a:ext uri="{FF2B5EF4-FFF2-40B4-BE49-F238E27FC236}">
                <a16:creationId xmlns:a16="http://schemas.microsoft.com/office/drawing/2014/main" id="{CC6C1676-C95C-981E-FE19-4BD5B2160E80}"/>
              </a:ext>
            </a:extLst>
          </p:cNvPr>
          <p:cNvSpPr txBox="1"/>
          <p:nvPr/>
        </p:nvSpPr>
        <p:spPr>
          <a:xfrm>
            <a:off x="6658989" y="5222119"/>
            <a:ext cx="4992541" cy="934478"/>
          </a:xfrm>
          <a:prstGeom prst="rect">
            <a:avLst/>
          </a:prstGeom>
          <a:noFill/>
        </p:spPr>
        <p:txBody>
          <a:bodyPr wrap="square" lIns="90000" tIns="36000" rIns="90000" bIns="36000" rtlCol="0" anchor="t">
            <a:spAutoFit/>
          </a:bodyPr>
          <a:lstStyle/>
          <a:p>
            <a:pPr lvl="0">
              <a:defRPr/>
            </a:pPr>
            <a:r>
              <a:rPr lang="pt-BR" sz="1400" b="1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Código de barras: </a:t>
            </a:r>
            <a:r>
              <a:rPr lang="pt-BR" sz="1400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com esse código, realiza o pagamento</a:t>
            </a:r>
            <a:br>
              <a:rPr lang="pt-BR" sz="1400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pt-BR" sz="1400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da fatura pela internet selecionando a opção de pagamentos de títulos e boletos, da mesma maneira como paga contas de água e energia.</a:t>
            </a:r>
          </a:p>
        </p:txBody>
      </p:sp>
      <p:cxnSp>
        <p:nvCxnSpPr>
          <p:cNvPr id="30" name="Elbow Connector 29">
            <a:extLst>
              <a:ext uri="{FF2B5EF4-FFF2-40B4-BE49-F238E27FC236}">
                <a16:creationId xmlns:a16="http://schemas.microsoft.com/office/drawing/2014/main" id="{F7746BA4-CA75-E593-1B52-469E04941BDE}"/>
              </a:ext>
            </a:extLst>
          </p:cNvPr>
          <p:cNvCxnSpPr>
            <a:stCxn id="10" idx="6"/>
            <a:endCxn id="19" idx="1"/>
          </p:cNvCxnSpPr>
          <p:nvPr/>
        </p:nvCxnSpPr>
        <p:spPr>
          <a:xfrm>
            <a:off x="6340225" y="1144728"/>
            <a:ext cx="318763" cy="165227"/>
          </a:xfrm>
          <a:prstGeom prst="bentConnector3">
            <a:avLst/>
          </a:prstGeom>
          <a:ln w="28575">
            <a:solidFill>
              <a:srgbClr val="F403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Elbow Connector 30">
            <a:extLst>
              <a:ext uri="{FF2B5EF4-FFF2-40B4-BE49-F238E27FC236}">
                <a16:creationId xmlns:a16="http://schemas.microsoft.com/office/drawing/2014/main" id="{B002F82B-7C21-9A65-3708-7122A0AD4366}"/>
              </a:ext>
            </a:extLst>
          </p:cNvPr>
          <p:cNvCxnSpPr>
            <a:cxnSpLocks/>
            <a:stCxn id="12" idx="4"/>
            <a:endCxn id="22" idx="1"/>
          </p:cNvCxnSpPr>
          <p:nvPr/>
        </p:nvCxnSpPr>
        <p:spPr>
          <a:xfrm rot="16200000" flipH="1">
            <a:off x="5884319" y="1222469"/>
            <a:ext cx="743078" cy="806262"/>
          </a:xfrm>
          <a:prstGeom prst="bentConnector2">
            <a:avLst/>
          </a:prstGeom>
          <a:ln w="28575">
            <a:solidFill>
              <a:srgbClr val="F403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Elbow Connector 33">
            <a:extLst>
              <a:ext uri="{FF2B5EF4-FFF2-40B4-BE49-F238E27FC236}">
                <a16:creationId xmlns:a16="http://schemas.microsoft.com/office/drawing/2014/main" id="{8351D3C0-7257-B104-CAB4-745148A0D9B9}"/>
              </a:ext>
            </a:extLst>
          </p:cNvPr>
          <p:cNvCxnSpPr>
            <a:cxnSpLocks/>
          </p:cNvCxnSpPr>
          <p:nvPr/>
        </p:nvCxnSpPr>
        <p:spPr>
          <a:xfrm rot="16200000" flipH="1">
            <a:off x="4699836" y="645537"/>
            <a:ext cx="387322" cy="3530983"/>
          </a:xfrm>
          <a:prstGeom prst="bentConnector4">
            <a:avLst>
              <a:gd name="adj1" fmla="val -34682"/>
              <a:gd name="adj2" fmla="val 63844"/>
            </a:avLst>
          </a:prstGeom>
          <a:ln w="28575">
            <a:solidFill>
              <a:srgbClr val="F403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Elbow Connector 38">
            <a:extLst>
              <a:ext uri="{FF2B5EF4-FFF2-40B4-BE49-F238E27FC236}">
                <a16:creationId xmlns:a16="http://schemas.microsoft.com/office/drawing/2014/main" id="{18E0383D-0573-6169-1249-F6ACA7745DA7}"/>
              </a:ext>
            </a:extLst>
          </p:cNvPr>
          <p:cNvCxnSpPr>
            <a:cxnSpLocks/>
            <a:stCxn id="14" idx="4"/>
            <a:endCxn id="24" idx="1"/>
          </p:cNvCxnSpPr>
          <p:nvPr/>
        </p:nvCxnSpPr>
        <p:spPr>
          <a:xfrm rot="16200000" flipH="1">
            <a:off x="5474016" y="2078811"/>
            <a:ext cx="758873" cy="1611073"/>
          </a:xfrm>
          <a:prstGeom prst="bentConnector2">
            <a:avLst/>
          </a:prstGeom>
          <a:ln w="28575">
            <a:solidFill>
              <a:srgbClr val="F403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Elbow Connector 41">
            <a:extLst>
              <a:ext uri="{FF2B5EF4-FFF2-40B4-BE49-F238E27FC236}">
                <a16:creationId xmlns:a16="http://schemas.microsoft.com/office/drawing/2014/main" id="{DE69B22C-E9F7-5ECE-06E8-D13EEE527D29}"/>
              </a:ext>
            </a:extLst>
          </p:cNvPr>
          <p:cNvCxnSpPr>
            <a:cxnSpLocks/>
            <a:stCxn id="15" idx="4"/>
            <a:endCxn id="25" idx="1"/>
          </p:cNvCxnSpPr>
          <p:nvPr/>
        </p:nvCxnSpPr>
        <p:spPr>
          <a:xfrm rot="16200000" flipH="1">
            <a:off x="5014066" y="2306046"/>
            <a:ext cx="1213340" cy="2076505"/>
          </a:xfrm>
          <a:prstGeom prst="bentConnector2">
            <a:avLst/>
          </a:prstGeom>
          <a:ln w="28575">
            <a:solidFill>
              <a:srgbClr val="F403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Elbow Connector 44">
            <a:extLst>
              <a:ext uri="{FF2B5EF4-FFF2-40B4-BE49-F238E27FC236}">
                <a16:creationId xmlns:a16="http://schemas.microsoft.com/office/drawing/2014/main" id="{BC698AC7-D17F-FAE2-9402-5642CC936690}"/>
              </a:ext>
            </a:extLst>
          </p:cNvPr>
          <p:cNvCxnSpPr>
            <a:cxnSpLocks/>
            <a:stCxn id="16" idx="4"/>
            <a:endCxn id="26" idx="1"/>
          </p:cNvCxnSpPr>
          <p:nvPr/>
        </p:nvCxnSpPr>
        <p:spPr>
          <a:xfrm rot="16200000" flipH="1">
            <a:off x="5194616" y="3066057"/>
            <a:ext cx="561345" cy="2367401"/>
          </a:xfrm>
          <a:prstGeom prst="bentConnector2">
            <a:avLst/>
          </a:prstGeom>
          <a:ln w="28575">
            <a:solidFill>
              <a:srgbClr val="F403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Elbow Connector 47">
            <a:extLst>
              <a:ext uri="{FF2B5EF4-FFF2-40B4-BE49-F238E27FC236}">
                <a16:creationId xmlns:a16="http://schemas.microsoft.com/office/drawing/2014/main" id="{D3C3CD3D-5C1F-0302-6A2C-21F8C649C622}"/>
              </a:ext>
            </a:extLst>
          </p:cNvPr>
          <p:cNvCxnSpPr>
            <a:cxnSpLocks/>
            <a:stCxn id="17" idx="0"/>
            <a:endCxn id="27" idx="1"/>
          </p:cNvCxnSpPr>
          <p:nvPr/>
        </p:nvCxnSpPr>
        <p:spPr>
          <a:xfrm rot="5400000" flipH="1" flipV="1">
            <a:off x="5407864" y="4467688"/>
            <a:ext cx="716640" cy="1785609"/>
          </a:xfrm>
          <a:prstGeom prst="bentConnector2">
            <a:avLst/>
          </a:prstGeom>
          <a:ln w="28575">
            <a:solidFill>
              <a:srgbClr val="F403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Elbow Connector 50">
            <a:extLst>
              <a:ext uri="{FF2B5EF4-FFF2-40B4-BE49-F238E27FC236}">
                <a16:creationId xmlns:a16="http://schemas.microsoft.com/office/drawing/2014/main" id="{B66D88B6-08B3-48A7-8716-2C2A8AAD0F32}"/>
              </a:ext>
            </a:extLst>
          </p:cNvPr>
          <p:cNvCxnSpPr>
            <a:cxnSpLocks/>
            <a:stCxn id="18" idx="6"/>
            <a:endCxn id="28" idx="1"/>
          </p:cNvCxnSpPr>
          <p:nvPr/>
        </p:nvCxnSpPr>
        <p:spPr>
          <a:xfrm flipV="1">
            <a:off x="5399664" y="5689358"/>
            <a:ext cx="1259325" cy="497560"/>
          </a:xfrm>
          <a:prstGeom prst="bentConnector3">
            <a:avLst>
              <a:gd name="adj1" fmla="val 50000"/>
            </a:avLst>
          </a:prstGeom>
          <a:ln w="28575">
            <a:solidFill>
              <a:srgbClr val="F403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tângulo 7">
            <a:extLst>
              <a:ext uri="{FF2B5EF4-FFF2-40B4-BE49-F238E27FC236}">
                <a16:creationId xmlns:a16="http://schemas.microsoft.com/office/drawing/2014/main" id="{926D0CB0-BC55-3CC0-A690-D1BACE5F9325}"/>
              </a:ext>
            </a:extLst>
          </p:cNvPr>
          <p:cNvSpPr/>
          <p:nvPr/>
        </p:nvSpPr>
        <p:spPr>
          <a:xfrm rot="5400000">
            <a:off x="1404264" y="1627597"/>
            <a:ext cx="57600" cy="1116000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0915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2891480" y="2967335"/>
            <a:ext cx="20569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>
                <a:solidFill>
                  <a:schemeClr val="bg1"/>
                </a:solidFill>
                <a:latin typeface="Segoe UI Black" panose="020B0A02040204020203" pitchFamily="34" charset="0"/>
                <a:cs typeface="Segoe UI Black" panose="020B0A02040204020203" pitchFamily="34" charset="0"/>
              </a:rPr>
              <a:t>DICA</a:t>
            </a:r>
          </a:p>
        </p:txBody>
      </p:sp>
      <p:pic>
        <p:nvPicPr>
          <p:cNvPr id="7" name="Imagem 2"/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6964" r="-634"/>
          <a:stretch>
            <a:fillRect/>
          </a:stretch>
        </p:blipFill>
        <p:spPr>
          <a:xfrm>
            <a:off x="-2287" y="807633"/>
            <a:ext cx="1895494" cy="5607771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 rot="5400000">
            <a:off x="3899665" y="2990352"/>
            <a:ext cx="88710" cy="1895493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/>
          <p:cNvSpPr txBox="1"/>
          <p:nvPr/>
        </p:nvSpPr>
        <p:spPr>
          <a:xfrm>
            <a:off x="5749858" y="2736503"/>
            <a:ext cx="563772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8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Incentive a adesão à fatura digital. Cliente receberá a fatura por e-mail e ganha desconto.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7B6E57-DC65-4487-94F7-F3274C8A2C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10">
            <a:extLst>
              <a:ext uri="{FF2B5EF4-FFF2-40B4-BE49-F238E27FC236}">
                <a16:creationId xmlns:a16="http://schemas.microsoft.com/office/drawing/2014/main" id="{7DE5C23C-8C50-19B1-EF43-5B8CA68E05FA}"/>
              </a:ext>
            </a:extLst>
          </p:cNvPr>
          <p:cNvSpPr txBox="1"/>
          <p:nvPr/>
        </p:nvSpPr>
        <p:spPr>
          <a:xfrm>
            <a:off x="2078743" y="571593"/>
            <a:ext cx="4108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502040204020203" pitchFamily="34" charset="0"/>
                <a:ea typeface="+mn-ea"/>
                <a:cs typeface="Segoe UI Black" panose="020B0502040204020203" pitchFamily="34" charset="0"/>
              </a:rPr>
              <a:t>O que vamos ver</a:t>
            </a: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47C56697-5EB5-6C50-C336-0085F036E303}"/>
              </a:ext>
            </a:extLst>
          </p:cNvPr>
          <p:cNvSpPr/>
          <p:nvPr/>
        </p:nvSpPr>
        <p:spPr>
          <a:xfrm rot="5400000">
            <a:off x="5259480" y="545743"/>
            <a:ext cx="83941" cy="1561598"/>
          </a:xfrm>
          <a:prstGeom prst="rect">
            <a:avLst/>
          </a:prstGeom>
          <a:solidFill>
            <a:srgbClr val="A27E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pic>
        <p:nvPicPr>
          <p:cNvPr id="13" name="Gráfico 12">
            <a:extLst>
              <a:ext uri="{FF2B5EF4-FFF2-40B4-BE49-F238E27FC236}">
                <a16:creationId xmlns:a16="http://schemas.microsoft.com/office/drawing/2014/main" id="{B4E52526-945D-AC01-8936-1E85A2990D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6933" t="-566" r="8744" b="-2460"/>
          <a:stretch/>
        </p:blipFill>
        <p:spPr>
          <a:xfrm>
            <a:off x="5750814" y="533400"/>
            <a:ext cx="4665666" cy="6132389"/>
          </a:xfrm>
          <a:prstGeom prst="rect">
            <a:avLst/>
          </a:prstGeom>
        </p:spPr>
      </p:pic>
      <p:cxnSp>
        <p:nvCxnSpPr>
          <p:cNvPr id="32" name="Conector Reto 31">
            <a:extLst>
              <a:ext uri="{FF2B5EF4-FFF2-40B4-BE49-F238E27FC236}">
                <a16:creationId xmlns:a16="http://schemas.microsoft.com/office/drawing/2014/main" id="{04A714FF-AC9A-F940-CF1E-F0D79E94AF90}"/>
              </a:ext>
            </a:extLst>
          </p:cNvPr>
          <p:cNvCxnSpPr>
            <a:cxnSpLocks/>
          </p:cNvCxnSpPr>
          <p:nvPr/>
        </p:nvCxnSpPr>
        <p:spPr>
          <a:xfrm flipH="1">
            <a:off x="6082249" y="5365263"/>
            <a:ext cx="974574" cy="0"/>
          </a:xfrm>
          <a:prstGeom prst="line">
            <a:avLst/>
          </a:prstGeom>
          <a:ln w="19050">
            <a:solidFill>
              <a:srgbClr val="E1AD0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ector Reto 33">
            <a:extLst>
              <a:ext uri="{FF2B5EF4-FFF2-40B4-BE49-F238E27FC236}">
                <a16:creationId xmlns:a16="http://schemas.microsoft.com/office/drawing/2014/main" id="{6407B7D4-E47F-8DE2-C9B7-6E28B9558E4A}"/>
              </a:ext>
            </a:extLst>
          </p:cNvPr>
          <p:cNvCxnSpPr>
            <a:cxnSpLocks/>
          </p:cNvCxnSpPr>
          <p:nvPr/>
        </p:nvCxnSpPr>
        <p:spPr>
          <a:xfrm flipV="1">
            <a:off x="6082249" y="2022764"/>
            <a:ext cx="0" cy="3342499"/>
          </a:xfrm>
          <a:prstGeom prst="line">
            <a:avLst/>
          </a:prstGeom>
          <a:ln w="19050">
            <a:solidFill>
              <a:srgbClr val="E1AD0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4C2109CA-EDF8-1F3C-6F7A-550AD0188BD7}"/>
              </a:ext>
            </a:extLst>
          </p:cNvPr>
          <p:cNvSpPr txBox="1"/>
          <p:nvPr/>
        </p:nvSpPr>
        <p:spPr>
          <a:xfrm>
            <a:off x="2698782" y="2581741"/>
            <a:ext cx="3109299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Fluxo de vendas produtos fixos + móvel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200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Fluxo de vendas produtos fixos + móvel – venda base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200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Financeiro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45CF1E6D-A7C2-6DBF-0DA3-E4842091E182}"/>
              </a:ext>
            </a:extLst>
          </p:cNvPr>
          <p:cNvSpPr/>
          <p:nvPr/>
        </p:nvSpPr>
        <p:spPr>
          <a:xfrm>
            <a:off x="2707200" y="2645262"/>
            <a:ext cx="3100881" cy="646331"/>
          </a:xfrm>
          <a:prstGeom prst="rect">
            <a:avLst/>
          </a:prstGeom>
          <a:solidFill>
            <a:srgbClr val="F50242"/>
          </a:solidFill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502040204020203" pitchFamily="34" charset="0"/>
                <a:ea typeface="+mn-ea"/>
                <a:cs typeface="Segoe UI Black" panose="020B0502040204020203" pitchFamily="34" charset="0"/>
              </a:rPr>
              <a:t>Fluxo de vendas produtos</a:t>
            </a:r>
            <a:r>
              <a:rPr kumimoji="0" lang="pt-BR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502040204020203" pitchFamily="34" charset="0"/>
                <a:ea typeface="+mn-ea"/>
                <a:cs typeface="Segoe UI Black" panose="020B0502040204020203" pitchFamily="34" charset="0"/>
              </a:rPr>
              <a:t> fixos + móvel</a:t>
            </a:r>
            <a:endParaRPr kumimoji="0" lang="pt-BR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Black" panose="020B0502040204020203" pitchFamily="34" charset="0"/>
              <a:ea typeface="+mn-ea"/>
              <a:cs typeface="Segoe UI Black" panose="020B0502040204020203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501895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3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8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3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8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9" grpId="0" animBg="1"/>
      <p:bldP spid="37" grpId="0" uiExpand="1" build="p"/>
      <p:bldP spid="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4"/>
          <p:cNvPicPr>
            <a:picLocks noChangeAspect="1"/>
          </p:cNvPicPr>
          <p:nvPr/>
        </p:nvPicPr>
        <p:blipFill rotWithShape="1">
          <a:blip r:embed="rId3"/>
          <a:srcRect l="53177" t="3241" r="-1335" b="-3241"/>
          <a:stretch>
            <a:fillRect/>
          </a:stretch>
        </p:blipFill>
        <p:spPr>
          <a:xfrm>
            <a:off x="47625" y="886284"/>
            <a:ext cx="553425" cy="1144747"/>
          </a:xfrm>
          <a:prstGeom prst="rect">
            <a:avLst/>
          </a:prstGeom>
        </p:spPr>
      </p:pic>
      <p:sp>
        <p:nvSpPr>
          <p:cNvPr id="9" name="CaixaDeTexto 5">
            <a:extLst>
              <a:ext uri="{FF2B5EF4-FFF2-40B4-BE49-F238E27FC236}">
                <a16:creationId xmlns:a16="http://schemas.microsoft.com/office/drawing/2014/main" id="{CF72FC11-98BA-04FB-DD8D-39A11E434C22}"/>
              </a:ext>
            </a:extLst>
          </p:cNvPr>
          <p:cNvSpPr txBox="1"/>
          <p:nvPr/>
        </p:nvSpPr>
        <p:spPr>
          <a:xfrm>
            <a:off x="1082194" y="3191821"/>
            <a:ext cx="44419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b="1" dirty="0">
                <a:solidFill>
                  <a:schemeClr val="bg1"/>
                </a:solidFill>
                <a:latin typeface="Segoe UI Black" panose="020B0A02040204020203" pitchFamily="34" charset="0"/>
                <a:cs typeface="Segoe UI Black" panose="020B0A02040204020203" pitchFamily="34" charset="0"/>
              </a:rPr>
              <a:t>VENCIMENTO</a:t>
            </a:r>
          </a:p>
        </p:txBody>
      </p:sp>
      <p:sp>
        <p:nvSpPr>
          <p:cNvPr id="10" name="Retângulo 7">
            <a:extLst>
              <a:ext uri="{FF2B5EF4-FFF2-40B4-BE49-F238E27FC236}">
                <a16:creationId xmlns:a16="http://schemas.microsoft.com/office/drawing/2014/main" id="{028EDF37-1861-B92E-C217-401A340E7465}"/>
              </a:ext>
            </a:extLst>
          </p:cNvPr>
          <p:cNvSpPr/>
          <p:nvPr/>
        </p:nvSpPr>
        <p:spPr>
          <a:xfrm rot="5400000">
            <a:off x="2090379" y="3119427"/>
            <a:ext cx="88710" cy="1895493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t-BR"/>
          </a:p>
        </p:txBody>
      </p:sp>
      <p:pic>
        <p:nvPicPr>
          <p:cNvPr id="11" name="Imagem 9">
            <a:extLst>
              <a:ext uri="{FF2B5EF4-FFF2-40B4-BE49-F238E27FC236}">
                <a16:creationId xmlns:a16="http://schemas.microsoft.com/office/drawing/2014/main" id="{43DBBF8A-A752-8924-2518-1DD409648AA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53" r="24763"/>
          <a:stretch/>
        </p:blipFill>
        <p:spPr>
          <a:xfrm>
            <a:off x="6825922" y="1720960"/>
            <a:ext cx="4179091" cy="4095558"/>
          </a:xfrm>
          <a:prstGeom prst="ellipse">
            <a:avLst/>
          </a:prstGeom>
        </p:spPr>
      </p:pic>
      <p:grpSp>
        <p:nvGrpSpPr>
          <p:cNvPr id="12" name="Agrupar 6">
            <a:extLst>
              <a:ext uri="{FF2B5EF4-FFF2-40B4-BE49-F238E27FC236}">
                <a16:creationId xmlns:a16="http://schemas.microsoft.com/office/drawing/2014/main" id="{18A7418D-FB74-D55A-00A3-C0B78B23DE4B}"/>
              </a:ext>
            </a:extLst>
          </p:cNvPr>
          <p:cNvGrpSpPr/>
          <p:nvPr/>
        </p:nvGrpSpPr>
        <p:grpSpPr>
          <a:xfrm rot="3257991">
            <a:off x="5879817" y="807943"/>
            <a:ext cx="5870261" cy="5915908"/>
            <a:chOff x="639910" y="1436821"/>
            <a:chExt cx="9569330" cy="9569330"/>
          </a:xfrm>
        </p:grpSpPr>
        <p:sp>
          <p:nvSpPr>
            <p:cNvPr id="13" name="Oval 14">
              <a:extLst>
                <a:ext uri="{FF2B5EF4-FFF2-40B4-BE49-F238E27FC236}">
                  <a16:creationId xmlns:a16="http://schemas.microsoft.com/office/drawing/2014/main" id="{6B29CC0D-7C9E-46BD-D336-97768F178DAB}"/>
                </a:ext>
              </a:extLst>
            </p:cNvPr>
            <p:cNvSpPr/>
            <p:nvPr/>
          </p:nvSpPr>
          <p:spPr>
            <a:xfrm>
              <a:off x="639910" y="1436821"/>
              <a:ext cx="9569330" cy="9569330"/>
            </a:xfrm>
            <a:prstGeom prst="ellipse">
              <a:avLst/>
            </a:prstGeom>
            <a:noFill/>
            <a:ln w="12700">
              <a:gradFill flip="none" rotWithShape="1">
                <a:gsLst>
                  <a:gs pos="0">
                    <a:srgbClr val="BD920E"/>
                  </a:gs>
                  <a:gs pos="8000">
                    <a:srgbClr val="8A6B15"/>
                  </a:gs>
                  <a:gs pos="34000">
                    <a:srgbClr val="151415"/>
                  </a:gs>
                  <a:gs pos="73000">
                    <a:srgbClr val="6B540E"/>
                  </a:gs>
                  <a:gs pos="91000">
                    <a:srgbClr val="BD920E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>
                <a:solidFill>
                  <a:schemeClr val="lt1"/>
                </a:solidFill>
              </a:endParaRPr>
            </a:p>
          </p:txBody>
        </p:sp>
        <p:sp>
          <p:nvSpPr>
            <p:cNvPr id="14" name="Oval 21">
              <a:extLst>
                <a:ext uri="{FF2B5EF4-FFF2-40B4-BE49-F238E27FC236}">
                  <a16:creationId xmlns:a16="http://schemas.microsoft.com/office/drawing/2014/main" id="{CCDD1042-333D-3FD4-CC3F-062BDAA5BFB9}"/>
                </a:ext>
              </a:extLst>
            </p:cNvPr>
            <p:cNvSpPr/>
            <p:nvPr/>
          </p:nvSpPr>
          <p:spPr>
            <a:xfrm>
              <a:off x="1150298" y="1947209"/>
              <a:ext cx="8548554" cy="8548554"/>
            </a:xfrm>
            <a:prstGeom prst="ellipse">
              <a:avLst/>
            </a:prstGeom>
            <a:noFill/>
            <a:ln w="12700">
              <a:gradFill flip="none" rotWithShape="1">
                <a:gsLst>
                  <a:gs pos="0">
                    <a:srgbClr val="BD920E"/>
                  </a:gs>
                  <a:gs pos="8000">
                    <a:srgbClr val="8A6B15"/>
                  </a:gs>
                  <a:gs pos="34000">
                    <a:srgbClr val="151415"/>
                  </a:gs>
                  <a:gs pos="73000">
                    <a:srgbClr val="6B540E"/>
                  </a:gs>
                  <a:gs pos="91000">
                    <a:srgbClr val="BD920E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>
                <a:solidFill>
                  <a:schemeClr val="lt1"/>
                </a:solidFill>
              </a:endParaRPr>
            </a:p>
          </p:txBody>
        </p:sp>
        <p:sp>
          <p:nvSpPr>
            <p:cNvPr id="16" name="Oval 22">
              <a:extLst>
                <a:ext uri="{FF2B5EF4-FFF2-40B4-BE49-F238E27FC236}">
                  <a16:creationId xmlns:a16="http://schemas.microsoft.com/office/drawing/2014/main" id="{2130CEDB-724F-1184-2A25-5023441D2ED5}"/>
                </a:ext>
              </a:extLst>
            </p:cNvPr>
            <p:cNvSpPr/>
            <p:nvPr/>
          </p:nvSpPr>
          <p:spPr>
            <a:xfrm>
              <a:off x="1893331" y="2563158"/>
              <a:ext cx="7193037" cy="7193037"/>
            </a:xfrm>
            <a:prstGeom prst="ellipse">
              <a:avLst/>
            </a:prstGeom>
            <a:noFill/>
            <a:ln w="12700">
              <a:gradFill flip="none" rotWithShape="1">
                <a:gsLst>
                  <a:gs pos="0">
                    <a:srgbClr val="BD920E"/>
                  </a:gs>
                  <a:gs pos="8000">
                    <a:srgbClr val="8A6B15"/>
                  </a:gs>
                  <a:gs pos="34000">
                    <a:srgbClr val="151415"/>
                  </a:gs>
                  <a:gs pos="73000">
                    <a:srgbClr val="6B540E"/>
                  </a:gs>
                  <a:gs pos="91000">
                    <a:srgbClr val="BD920E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>
                <a:solidFill>
                  <a:schemeClr val="lt1"/>
                </a:solidFill>
              </a:endParaRPr>
            </a:p>
          </p:txBody>
        </p:sp>
        <p:sp>
          <p:nvSpPr>
            <p:cNvPr id="19" name="Oval 23">
              <a:extLst>
                <a:ext uri="{FF2B5EF4-FFF2-40B4-BE49-F238E27FC236}">
                  <a16:creationId xmlns:a16="http://schemas.microsoft.com/office/drawing/2014/main" id="{2231C395-0790-5E90-1C7B-E842C2AE84FD}"/>
                </a:ext>
              </a:extLst>
            </p:cNvPr>
            <p:cNvSpPr/>
            <p:nvPr/>
          </p:nvSpPr>
          <p:spPr>
            <a:xfrm>
              <a:off x="2496966" y="3206898"/>
              <a:ext cx="5976566" cy="5976566"/>
            </a:xfrm>
            <a:prstGeom prst="ellipse">
              <a:avLst/>
            </a:prstGeom>
            <a:noFill/>
            <a:ln w="12700">
              <a:gradFill flip="none" rotWithShape="1">
                <a:gsLst>
                  <a:gs pos="0">
                    <a:srgbClr val="BD920E"/>
                  </a:gs>
                  <a:gs pos="8000">
                    <a:srgbClr val="8A6B15"/>
                  </a:gs>
                  <a:gs pos="34000">
                    <a:srgbClr val="151415"/>
                  </a:gs>
                  <a:gs pos="73000">
                    <a:srgbClr val="6B540E"/>
                  </a:gs>
                  <a:gs pos="91000">
                    <a:srgbClr val="BD920E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>
                <a:solidFill>
                  <a:schemeClr val="lt1"/>
                </a:solidFill>
              </a:endParaRPr>
            </a:p>
          </p:txBody>
        </p:sp>
      </p:grpSp>
      <p:sp>
        <p:nvSpPr>
          <p:cNvPr id="3" name="CaixaDeTexto 4">
            <a:extLst>
              <a:ext uri="{FF2B5EF4-FFF2-40B4-BE49-F238E27FC236}">
                <a16:creationId xmlns:a16="http://schemas.microsoft.com/office/drawing/2014/main" id="{B6EC4625-AC55-4203-62C6-C4239764A724}"/>
              </a:ext>
            </a:extLst>
          </p:cNvPr>
          <p:cNvSpPr txBox="1"/>
          <p:nvPr/>
        </p:nvSpPr>
        <p:spPr>
          <a:xfrm>
            <a:off x="790841" y="1269362"/>
            <a:ext cx="16277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Segoe UI Black" panose="020B0A02040204020203" pitchFamily="34" charset="0"/>
              </a:rPr>
              <a:t>Financeiro</a:t>
            </a: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1020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8ABB0E-14F5-BEA9-7E2C-8D6D29489D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C612CC32-0474-D7EF-6DC8-D0C3D4AA3E86}"/>
              </a:ext>
            </a:extLst>
          </p:cNvPr>
          <p:cNvGrpSpPr/>
          <p:nvPr/>
        </p:nvGrpSpPr>
        <p:grpSpPr>
          <a:xfrm>
            <a:off x="6889340" y="2279723"/>
            <a:ext cx="4545500" cy="3091867"/>
            <a:chOff x="7022978" y="2392845"/>
            <a:chExt cx="4545500" cy="3091867"/>
          </a:xfrm>
        </p:grpSpPr>
        <p:pic>
          <p:nvPicPr>
            <p:cNvPr id="9" name="Google Shape;172;g202d170bba6_0_9">
              <a:extLst>
                <a:ext uri="{FF2B5EF4-FFF2-40B4-BE49-F238E27FC236}">
                  <a16:creationId xmlns:a16="http://schemas.microsoft.com/office/drawing/2014/main" id="{834E1A8F-9955-7DE9-295D-2B37705D851B}"/>
                </a:ext>
              </a:extLst>
            </p:cNvPr>
            <p:cNvPicPr preferRelativeResize="0"/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PencilSketch/>
                      </a14:imgEffect>
                      <a14:imgEffect>
                        <a14:brightnessContrast bright="4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>
            <a:xfrm>
              <a:off x="7236752" y="2671383"/>
              <a:ext cx="4117952" cy="25347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Google Shape;173;g202d170bba6_0_9">
              <a:extLst>
                <a:ext uri="{FF2B5EF4-FFF2-40B4-BE49-F238E27FC236}">
                  <a16:creationId xmlns:a16="http://schemas.microsoft.com/office/drawing/2014/main" id="{67FCC1BE-0EB0-78CF-84D5-4FDCA5F2A067}"/>
                </a:ext>
              </a:extLst>
            </p:cNvPr>
            <p:cNvSpPr/>
            <p:nvPr/>
          </p:nvSpPr>
          <p:spPr>
            <a:xfrm>
              <a:off x="7022978" y="2392845"/>
              <a:ext cx="4545500" cy="3091867"/>
            </a:xfrm>
            <a:prstGeom prst="roundRect">
              <a:avLst>
                <a:gd name="adj" fmla="val 0"/>
              </a:avLst>
            </a:prstGeom>
            <a:ln w="28575">
              <a:gradFill flip="none" rotWithShape="1">
                <a:gsLst>
                  <a:gs pos="0">
                    <a:srgbClr val="E1AD09"/>
                  </a:gs>
                  <a:gs pos="100000">
                    <a:srgbClr val="F50242"/>
                  </a:gs>
                </a:gsLst>
                <a:lin ang="10800000" scaled="0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 panose="020B0604020202020204"/>
              </a:endParaRPr>
            </a:p>
          </p:txBody>
        </p:sp>
      </p:grpSp>
      <p:pic>
        <p:nvPicPr>
          <p:cNvPr id="6" name="Gráfico 5">
            <a:extLst>
              <a:ext uri="{FF2B5EF4-FFF2-40B4-BE49-F238E27FC236}">
                <a16:creationId xmlns:a16="http://schemas.microsoft.com/office/drawing/2014/main" id="{AC1970C2-D696-DAB1-520F-D231A39DF5F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3177" t="3241" r="-1335" b="-3241"/>
          <a:stretch>
            <a:fillRect/>
          </a:stretch>
        </p:blipFill>
        <p:spPr>
          <a:xfrm>
            <a:off x="0" y="895711"/>
            <a:ext cx="553425" cy="1144747"/>
          </a:xfrm>
          <a:prstGeom prst="rect">
            <a:avLst/>
          </a:prstGeom>
        </p:spPr>
      </p:pic>
      <p:sp>
        <p:nvSpPr>
          <p:cNvPr id="11" name="CaixaDeTexto 3">
            <a:extLst>
              <a:ext uri="{FF2B5EF4-FFF2-40B4-BE49-F238E27FC236}">
                <a16:creationId xmlns:a16="http://schemas.microsoft.com/office/drawing/2014/main" id="{4298A896-53BA-E372-B89B-C90E9662F1CF}"/>
              </a:ext>
            </a:extLst>
          </p:cNvPr>
          <p:cNvSpPr txBox="1"/>
          <p:nvPr/>
        </p:nvSpPr>
        <p:spPr>
          <a:xfrm>
            <a:off x="657203" y="1671191"/>
            <a:ext cx="5294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VENCIMENTO</a:t>
            </a:r>
          </a:p>
        </p:txBody>
      </p:sp>
      <p:sp>
        <p:nvSpPr>
          <p:cNvPr id="4" name="CaixaDeTexto 1">
            <a:extLst>
              <a:ext uri="{FF2B5EF4-FFF2-40B4-BE49-F238E27FC236}">
                <a16:creationId xmlns:a16="http://schemas.microsoft.com/office/drawing/2014/main" id="{75523FE7-1E7A-0C8A-8A34-66E72EEF4B25}"/>
              </a:ext>
            </a:extLst>
          </p:cNvPr>
          <p:cNvSpPr txBox="1"/>
          <p:nvPr/>
        </p:nvSpPr>
        <p:spPr>
          <a:xfrm>
            <a:off x="657204" y="2279723"/>
            <a:ext cx="5609958" cy="3088913"/>
          </a:xfrm>
          <a:prstGeom prst="rect">
            <a:avLst/>
          </a:prstGeom>
          <a:noFill/>
        </p:spPr>
        <p:txBody>
          <a:bodyPr wrap="square" lIns="90000" tIns="36000" rIns="90000" bIns="36000" rtlCol="0" anchor="t">
            <a:spAutoFit/>
          </a:bodyPr>
          <a:lstStyle/>
          <a:p>
            <a:pPr lvl="0">
              <a:defRPr/>
            </a:pPr>
            <a:r>
              <a:rPr lang="pt-BR" sz="2800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 vencimento corresponde ao dia em que a fatura deve ser paga.</a:t>
            </a:r>
          </a:p>
          <a:p>
            <a:pPr lvl="0">
              <a:defRPr/>
            </a:pPr>
            <a:endParaRPr lang="pt-BR" sz="2800" dirty="0">
              <a:solidFill>
                <a:srgbClr val="FFFFFF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0">
              <a:defRPr/>
            </a:pPr>
            <a:r>
              <a:rPr lang="pt-BR" sz="2800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Durante a contratação, o cliente pode escolher a data de vencimento desejada, entre </a:t>
            </a:r>
          </a:p>
          <a:p>
            <a:pPr lvl="0">
              <a:defRPr/>
            </a:pPr>
            <a:r>
              <a:rPr lang="pt-BR" sz="2800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seis opções oferecidas.</a:t>
            </a:r>
            <a:endParaRPr kumimoji="0" lang="pt-BR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4CAFBB3-C6BF-4ABD-70D5-1AB20F78AA19}"/>
              </a:ext>
            </a:extLst>
          </p:cNvPr>
          <p:cNvSpPr/>
          <p:nvPr/>
        </p:nvSpPr>
        <p:spPr>
          <a:xfrm>
            <a:off x="9566543" y="2403834"/>
            <a:ext cx="509048" cy="509048"/>
          </a:xfrm>
          <a:prstGeom prst="ellipse">
            <a:avLst/>
          </a:prstGeom>
          <a:noFill/>
          <a:ln w="28575">
            <a:solidFill>
              <a:srgbClr val="F4034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4D9AD26-CAC6-6F11-3592-5A1C65968B0C}"/>
              </a:ext>
            </a:extLst>
          </p:cNvPr>
          <p:cNvSpPr/>
          <p:nvPr/>
        </p:nvSpPr>
        <p:spPr>
          <a:xfrm>
            <a:off x="7021306" y="2988296"/>
            <a:ext cx="509048" cy="509048"/>
          </a:xfrm>
          <a:prstGeom prst="ellipse">
            <a:avLst/>
          </a:prstGeom>
          <a:noFill/>
          <a:ln w="28575">
            <a:solidFill>
              <a:srgbClr val="F4034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FEF295C-510A-4C56-AEFD-86ECBB1AF8DE}"/>
              </a:ext>
            </a:extLst>
          </p:cNvPr>
          <p:cNvSpPr/>
          <p:nvPr/>
        </p:nvSpPr>
        <p:spPr>
          <a:xfrm>
            <a:off x="8284498" y="2988296"/>
            <a:ext cx="509048" cy="509048"/>
          </a:xfrm>
          <a:prstGeom prst="ellipse">
            <a:avLst/>
          </a:prstGeom>
          <a:noFill/>
          <a:ln w="28575">
            <a:solidFill>
              <a:srgbClr val="F4034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BBF59CA-EAEF-57C0-6BFE-2F59C212C14E}"/>
              </a:ext>
            </a:extLst>
          </p:cNvPr>
          <p:cNvSpPr/>
          <p:nvPr/>
        </p:nvSpPr>
        <p:spPr>
          <a:xfrm>
            <a:off x="7021306" y="3572758"/>
            <a:ext cx="509048" cy="509048"/>
          </a:xfrm>
          <a:prstGeom prst="ellipse">
            <a:avLst/>
          </a:prstGeom>
          <a:noFill/>
          <a:ln w="28575">
            <a:solidFill>
              <a:srgbClr val="F4034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A8D44D3-9C2F-8AD8-8B82-01ABFBFBB5BC}"/>
              </a:ext>
            </a:extLst>
          </p:cNvPr>
          <p:cNvSpPr/>
          <p:nvPr/>
        </p:nvSpPr>
        <p:spPr>
          <a:xfrm>
            <a:off x="10188713" y="3572758"/>
            <a:ext cx="509048" cy="509048"/>
          </a:xfrm>
          <a:prstGeom prst="ellipse">
            <a:avLst/>
          </a:prstGeom>
          <a:noFill/>
          <a:ln w="28575">
            <a:solidFill>
              <a:srgbClr val="F4034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9EC6C3F-6A2D-1883-90EE-8535DCCA38A5}"/>
              </a:ext>
            </a:extLst>
          </p:cNvPr>
          <p:cNvSpPr/>
          <p:nvPr/>
        </p:nvSpPr>
        <p:spPr>
          <a:xfrm>
            <a:off x="8925521" y="4147793"/>
            <a:ext cx="509048" cy="509048"/>
          </a:xfrm>
          <a:prstGeom prst="ellipse">
            <a:avLst/>
          </a:prstGeom>
          <a:noFill/>
          <a:ln w="28575">
            <a:solidFill>
              <a:srgbClr val="F4034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Retângulo 7">
            <a:extLst>
              <a:ext uri="{FF2B5EF4-FFF2-40B4-BE49-F238E27FC236}">
                <a16:creationId xmlns:a16="http://schemas.microsoft.com/office/drawing/2014/main" id="{8B7074F9-FCB3-3BB1-C40D-F513CF15AE49}"/>
              </a:ext>
            </a:extLst>
          </p:cNvPr>
          <p:cNvSpPr/>
          <p:nvPr/>
        </p:nvSpPr>
        <p:spPr>
          <a:xfrm rot="5400000">
            <a:off x="1728667" y="1176921"/>
            <a:ext cx="45719" cy="1957589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72D8D549-1DDC-9282-37C0-2455EFF5A023}"/>
              </a:ext>
            </a:extLst>
          </p:cNvPr>
          <p:cNvSpPr txBox="1"/>
          <p:nvPr/>
        </p:nvSpPr>
        <p:spPr>
          <a:xfrm>
            <a:off x="790841" y="1269362"/>
            <a:ext cx="16277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Segoe UI Black" panose="020B0A02040204020203" pitchFamily="34" charset="0"/>
              </a:rPr>
              <a:t>Financeiro</a:t>
            </a: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8648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1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1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" grpId="0"/>
      <p:bldP spid="12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2891480" y="2967335"/>
            <a:ext cx="20569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Segoe UI Black" panose="020B0A02040204020203" pitchFamily="34" charset="0"/>
              </a:rPr>
              <a:t>DICA</a:t>
            </a:r>
          </a:p>
        </p:txBody>
      </p:sp>
      <p:pic>
        <p:nvPicPr>
          <p:cNvPr id="7" name="Imagem 2"/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6964" r="-634"/>
          <a:stretch>
            <a:fillRect/>
          </a:stretch>
        </p:blipFill>
        <p:spPr>
          <a:xfrm>
            <a:off x="-2287" y="807633"/>
            <a:ext cx="1895494" cy="5607771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 rot="5400000">
            <a:off x="3899665" y="2990352"/>
            <a:ext cx="88710" cy="1895493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5749858" y="2521059"/>
            <a:ext cx="513810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Informe os dias 20 e 25</a:t>
            </a:r>
            <a:b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como uma última opção,</a:t>
            </a:r>
            <a:b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pois apresentam uma taxa de inadimplência mais elevada.</a:t>
            </a:r>
          </a:p>
        </p:txBody>
      </p:sp>
    </p:spTree>
    <p:extLst>
      <p:ext uri="{BB962C8B-B14F-4D97-AF65-F5344CB8AC3E}">
        <p14:creationId xmlns:p14="http://schemas.microsoft.com/office/powerpoint/2010/main" val="1933592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4"/>
          <p:cNvPicPr>
            <a:picLocks noChangeAspect="1"/>
          </p:cNvPicPr>
          <p:nvPr/>
        </p:nvPicPr>
        <p:blipFill rotWithShape="1">
          <a:blip r:embed="rId3"/>
          <a:srcRect l="53177" t="3241" r="-1335" b="-3241"/>
          <a:stretch>
            <a:fillRect/>
          </a:stretch>
        </p:blipFill>
        <p:spPr>
          <a:xfrm>
            <a:off x="47625" y="886284"/>
            <a:ext cx="553425" cy="1144747"/>
          </a:xfrm>
          <a:prstGeom prst="rect">
            <a:avLst/>
          </a:prstGeom>
        </p:spPr>
      </p:pic>
      <p:sp>
        <p:nvSpPr>
          <p:cNvPr id="9" name="CaixaDeTexto 5">
            <a:extLst>
              <a:ext uri="{FF2B5EF4-FFF2-40B4-BE49-F238E27FC236}">
                <a16:creationId xmlns:a16="http://schemas.microsoft.com/office/drawing/2014/main" id="{CF72FC11-98BA-04FB-DD8D-39A11E434C22}"/>
              </a:ext>
            </a:extLst>
          </p:cNvPr>
          <p:cNvSpPr txBox="1"/>
          <p:nvPr/>
        </p:nvSpPr>
        <p:spPr>
          <a:xfrm>
            <a:off x="790841" y="2831444"/>
            <a:ext cx="50138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b="1" dirty="0">
                <a:solidFill>
                  <a:schemeClr val="bg1"/>
                </a:solidFill>
                <a:latin typeface="Segoe UI Black" panose="020B0A02040204020203" pitchFamily="34" charset="0"/>
                <a:cs typeface="Segoe UI Black" panose="020B0A02040204020203" pitchFamily="34" charset="0"/>
              </a:rPr>
              <a:t>CICLO DE FATURAMENTO</a:t>
            </a:r>
          </a:p>
        </p:txBody>
      </p:sp>
      <p:sp>
        <p:nvSpPr>
          <p:cNvPr id="10" name="Retângulo 7">
            <a:extLst>
              <a:ext uri="{FF2B5EF4-FFF2-40B4-BE49-F238E27FC236}">
                <a16:creationId xmlns:a16="http://schemas.microsoft.com/office/drawing/2014/main" id="{028EDF37-1861-B92E-C217-401A340E7465}"/>
              </a:ext>
            </a:extLst>
          </p:cNvPr>
          <p:cNvSpPr/>
          <p:nvPr/>
        </p:nvSpPr>
        <p:spPr>
          <a:xfrm rot="5400000">
            <a:off x="1799026" y="3534205"/>
            <a:ext cx="88710" cy="1895493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t-BR"/>
          </a:p>
        </p:txBody>
      </p:sp>
      <p:pic>
        <p:nvPicPr>
          <p:cNvPr id="11" name="Imagem 9">
            <a:extLst>
              <a:ext uri="{FF2B5EF4-FFF2-40B4-BE49-F238E27FC236}">
                <a16:creationId xmlns:a16="http://schemas.microsoft.com/office/drawing/2014/main" id="{43DBBF8A-A752-8924-2518-1DD409648AA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09" r="4966"/>
          <a:stretch/>
        </p:blipFill>
        <p:spPr>
          <a:xfrm>
            <a:off x="6825922" y="1720960"/>
            <a:ext cx="4179091" cy="4095558"/>
          </a:xfrm>
          <a:prstGeom prst="ellipse">
            <a:avLst/>
          </a:prstGeom>
        </p:spPr>
      </p:pic>
      <p:grpSp>
        <p:nvGrpSpPr>
          <p:cNvPr id="12" name="Agrupar 6">
            <a:extLst>
              <a:ext uri="{FF2B5EF4-FFF2-40B4-BE49-F238E27FC236}">
                <a16:creationId xmlns:a16="http://schemas.microsoft.com/office/drawing/2014/main" id="{18A7418D-FB74-D55A-00A3-C0B78B23DE4B}"/>
              </a:ext>
            </a:extLst>
          </p:cNvPr>
          <p:cNvGrpSpPr/>
          <p:nvPr/>
        </p:nvGrpSpPr>
        <p:grpSpPr>
          <a:xfrm rot="3257991">
            <a:off x="5879817" y="807943"/>
            <a:ext cx="5870261" cy="5915908"/>
            <a:chOff x="639910" y="1436821"/>
            <a:chExt cx="9569330" cy="9569330"/>
          </a:xfrm>
        </p:grpSpPr>
        <p:sp>
          <p:nvSpPr>
            <p:cNvPr id="13" name="Oval 14">
              <a:extLst>
                <a:ext uri="{FF2B5EF4-FFF2-40B4-BE49-F238E27FC236}">
                  <a16:creationId xmlns:a16="http://schemas.microsoft.com/office/drawing/2014/main" id="{6B29CC0D-7C9E-46BD-D336-97768F178DAB}"/>
                </a:ext>
              </a:extLst>
            </p:cNvPr>
            <p:cNvSpPr/>
            <p:nvPr/>
          </p:nvSpPr>
          <p:spPr>
            <a:xfrm>
              <a:off x="639910" y="1436821"/>
              <a:ext cx="9569330" cy="9569330"/>
            </a:xfrm>
            <a:prstGeom prst="ellipse">
              <a:avLst/>
            </a:prstGeom>
            <a:noFill/>
            <a:ln w="12700">
              <a:gradFill flip="none" rotWithShape="1">
                <a:gsLst>
                  <a:gs pos="0">
                    <a:srgbClr val="BD920E"/>
                  </a:gs>
                  <a:gs pos="8000">
                    <a:srgbClr val="8A6B15"/>
                  </a:gs>
                  <a:gs pos="34000">
                    <a:srgbClr val="151415"/>
                  </a:gs>
                  <a:gs pos="73000">
                    <a:srgbClr val="6B540E"/>
                  </a:gs>
                  <a:gs pos="91000">
                    <a:srgbClr val="BD920E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>
                <a:solidFill>
                  <a:schemeClr val="lt1"/>
                </a:solidFill>
              </a:endParaRPr>
            </a:p>
          </p:txBody>
        </p:sp>
        <p:sp>
          <p:nvSpPr>
            <p:cNvPr id="14" name="Oval 21">
              <a:extLst>
                <a:ext uri="{FF2B5EF4-FFF2-40B4-BE49-F238E27FC236}">
                  <a16:creationId xmlns:a16="http://schemas.microsoft.com/office/drawing/2014/main" id="{CCDD1042-333D-3FD4-CC3F-062BDAA5BFB9}"/>
                </a:ext>
              </a:extLst>
            </p:cNvPr>
            <p:cNvSpPr/>
            <p:nvPr/>
          </p:nvSpPr>
          <p:spPr>
            <a:xfrm>
              <a:off x="1150298" y="1947209"/>
              <a:ext cx="8548554" cy="8548554"/>
            </a:xfrm>
            <a:prstGeom prst="ellipse">
              <a:avLst/>
            </a:prstGeom>
            <a:noFill/>
            <a:ln w="12700">
              <a:gradFill flip="none" rotWithShape="1">
                <a:gsLst>
                  <a:gs pos="0">
                    <a:srgbClr val="BD920E"/>
                  </a:gs>
                  <a:gs pos="8000">
                    <a:srgbClr val="8A6B15"/>
                  </a:gs>
                  <a:gs pos="34000">
                    <a:srgbClr val="151415"/>
                  </a:gs>
                  <a:gs pos="73000">
                    <a:srgbClr val="6B540E"/>
                  </a:gs>
                  <a:gs pos="91000">
                    <a:srgbClr val="BD920E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>
                <a:solidFill>
                  <a:schemeClr val="lt1"/>
                </a:solidFill>
              </a:endParaRPr>
            </a:p>
          </p:txBody>
        </p:sp>
        <p:sp>
          <p:nvSpPr>
            <p:cNvPr id="16" name="Oval 22">
              <a:extLst>
                <a:ext uri="{FF2B5EF4-FFF2-40B4-BE49-F238E27FC236}">
                  <a16:creationId xmlns:a16="http://schemas.microsoft.com/office/drawing/2014/main" id="{2130CEDB-724F-1184-2A25-5023441D2ED5}"/>
                </a:ext>
              </a:extLst>
            </p:cNvPr>
            <p:cNvSpPr/>
            <p:nvPr/>
          </p:nvSpPr>
          <p:spPr>
            <a:xfrm>
              <a:off x="1893331" y="2563158"/>
              <a:ext cx="7193037" cy="7193037"/>
            </a:xfrm>
            <a:prstGeom prst="ellipse">
              <a:avLst/>
            </a:prstGeom>
            <a:noFill/>
            <a:ln w="12700">
              <a:gradFill flip="none" rotWithShape="1">
                <a:gsLst>
                  <a:gs pos="0">
                    <a:srgbClr val="BD920E"/>
                  </a:gs>
                  <a:gs pos="8000">
                    <a:srgbClr val="8A6B15"/>
                  </a:gs>
                  <a:gs pos="34000">
                    <a:srgbClr val="151415"/>
                  </a:gs>
                  <a:gs pos="73000">
                    <a:srgbClr val="6B540E"/>
                  </a:gs>
                  <a:gs pos="91000">
                    <a:srgbClr val="BD920E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>
                <a:solidFill>
                  <a:schemeClr val="lt1"/>
                </a:solidFill>
              </a:endParaRPr>
            </a:p>
          </p:txBody>
        </p:sp>
        <p:sp>
          <p:nvSpPr>
            <p:cNvPr id="19" name="Oval 23">
              <a:extLst>
                <a:ext uri="{FF2B5EF4-FFF2-40B4-BE49-F238E27FC236}">
                  <a16:creationId xmlns:a16="http://schemas.microsoft.com/office/drawing/2014/main" id="{2231C395-0790-5E90-1C7B-E842C2AE84FD}"/>
                </a:ext>
              </a:extLst>
            </p:cNvPr>
            <p:cNvSpPr/>
            <p:nvPr/>
          </p:nvSpPr>
          <p:spPr>
            <a:xfrm>
              <a:off x="2496966" y="3206898"/>
              <a:ext cx="5976566" cy="5976566"/>
            </a:xfrm>
            <a:prstGeom prst="ellipse">
              <a:avLst/>
            </a:prstGeom>
            <a:noFill/>
            <a:ln w="12700">
              <a:gradFill flip="none" rotWithShape="1">
                <a:gsLst>
                  <a:gs pos="0">
                    <a:srgbClr val="BD920E"/>
                  </a:gs>
                  <a:gs pos="8000">
                    <a:srgbClr val="8A6B15"/>
                  </a:gs>
                  <a:gs pos="34000">
                    <a:srgbClr val="151415"/>
                  </a:gs>
                  <a:gs pos="73000">
                    <a:srgbClr val="6B540E"/>
                  </a:gs>
                  <a:gs pos="91000">
                    <a:srgbClr val="BD920E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>
                <a:solidFill>
                  <a:schemeClr val="lt1"/>
                </a:solidFill>
              </a:endParaRPr>
            </a:p>
          </p:txBody>
        </p:sp>
      </p:grpSp>
      <p:sp>
        <p:nvSpPr>
          <p:cNvPr id="22" name="CaixaDeTexto 4">
            <a:extLst>
              <a:ext uri="{FF2B5EF4-FFF2-40B4-BE49-F238E27FC236}">
                <a16:creationId xmlns:a16="http://schemas.microsoft.com/office/drawing/2014/main" id="{CA961116-156D-7DD8-4A6A-FD1F21C7A475}"/>
              </a:ext>
            </a:extLst>
          </p:cNvPr>
          <p:cNvSpPr txBox="1"/>
          <p:nvPr/>
        </p:nvSpPr>
        <p:spPr>
          <a:xfrm>
            <a:off x="790841" y="1269362"/>
            <a:ext cx="16277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Segoe UI Black" panose="020B0A02040204020203" pitchFamily="34" charset="0"/>
              </a:rPr>
              <a:t>Financeiro</a:t>
            </a: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4407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AA7D8F-43BC-747F-867A-12E9950500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4">
            <a:extLst>
              <a:ext uri="{FF2B5EF4-FFF2-40B4-BE49-F238E27FC236}">
                <a16:creationId xmlns:a16="http://schemas.microsoft.com/office/drawing/2014/main" id="{135BF685-E09A-10A1-B11C-75B74D3AA5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177" t="3241" r="-1335" b="-3241"/>
          <a:stretch>
            <a:fillRect/>
          </a:stretch>
        </p:blipFill>
        <p:spPr>
          <a:xfrm>
            <a:off x="0" y="890124"/>
            <a:ext cx="553425" cy="1144747"/>
          </a:xfrm>
          <a:prstGeom prst="rect">
            <a:avLst/>
          </a:prstGeom>
        </p:spPr>
      </p:pic>
      <p:pic>
        <p:nvPicPr>
          <p:cNvPr id="11" name="Imagem 9">
            <a:extLst>
              <a:ext uri="{FF2B5EF4-FFF2-40B4-BE49-F238E27FC236}">
                <a16:creationId xmlns:a16="http://schemas.microsoft.com/office/drawing/2014/main" id="{BFC95220-611B-74C0-F7BC-E5B144D23F5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09" r="4966"/>
          <a:stretch/>
        </p:blipFill>
        <p:spPr>
          <a:xfrm>
            <a:off x="9633836" y="2267890"/>
            <a:ext cx="2751771" cy="2696768"/>
          </a:xfrm>
          <a:prstGeom prst="ellipse">
            <a:avLst/>
          </a:prstGeom>
        </p:spPr>
      </p:pic>
      <p:grpSp>
        <p:nvGrpSpPr>
          <p:cNvPr id="12" name="Agrupar 6">
            <a:extLst>
              <a:ext uri="{FF2B5EF4-FFF2-40B4-BE49-F238E27FC236}">
                <a16:creationId xmlns:a16="http://schemas.microsoft.com/office/drawing/2014/main" id="{BBEF7880-3BB6-FE5F-2202-07C3AC0EA57F}"/>
              </a:ext>
            </a:extLst>
          </p:cNvPr>
          <p:cNvGrpSpPr/>
          <p:nvPr/>
        </p:nvGrpSpPr>
        <p:grpSpPr>
          <a:xfrm rot="3257991">
            <a:off x="8520212" y="1122794"/>
            <a:ext cx="4979016" cy="4986958"/>
            <a:chOff x="639910" y="1436821"/>
            <a:chExt cx="9569330" cy="9569330"/>
          </a:xfrm>
        </p:grpSpPr>
        <p:sp>
          <p:nvSpPr>
            <p:cNvPr id="13" name="Oval 14">
              <a:extLst>
                <a:ext uri="{FF2B5EF4-FFF2-40B4-BE49-F238E27FC236}">
                  <a16:creationId xmlns:a16="http://schemas.microsoft.com/office/drawing/2014/main" id="{673DC654-3336-6488-8F5A-1B664FA55A90}"/>
                </a:ext>
              </a:extLst>
            </p:cNvPr>
            <p:cNvSpPr/>
            <p:nvPr/>
          </p:nvSpPr>
          <p:spPr>
            <a:xfrm>
              <a:off x="639910" y="1436821"/>
              <a:ext cx="9569330" cy="9569330"/>
            </a:xfrm>
            <a:prstGeom prst="ellipse">
              <a:avLst/>
            </a:prstGeom>
            <a:noFill/>
            <a:ln w="12700">
              <a:gradFill flip="none" rotWithShape="1">
                <a:gsLst>
                  <a:gs pos="0">
                    <a:srgbClr val="BD920E"/>
                  </a:gs>
                  <a:gs pos="8000">
                    <a:srgbClr val="8A6B15"/>
                  </a:gs>
                  <a:gs pos="34000">
                    <a:srgbClr val="151415"/>
                  </a:gs>
                  <a:gs pos="73000">
                    <a:srgbClr val="6B540E"/>
                  </a:gs>
                  <a:gs pos="91000">
                    <a:srgbClr val="BD920E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Oval 21">
              <a:extLst>
                <a:ext uri="{FF2B5EF4-FFF2-40B4-BE49-F238E27FC236}">
                  <a16:creationId xmlns:a16="http://schemas.microsoft.com/office/drawing/2014/main" id="{795297B2-B123-01F4-1C57-3FF7BEEA4F99}"/>
                </a:ext>
              </a:extLst>
            </p:cNvPr>
            <p:cNvSpPr/>
            <p:nvPr/>
          </p:nvSpPr>
          <p:spPr>
            <a:xfrm>
              <a:off x="1150298" y="1947209"/>
              <a:ext cx="8548554" cy="8548554"/>
            </a:xfrm>
            <a:prstGeom prst="ellipse">
              <a:avLst/>
            </a:prstGeom>
            <a:noFill/>
            <a:ln w="12700">
              <a:gradFill flip="none" rotWithShape="1">
                <a:gsLst>
                  <a:gs pos="0">
                    <a:srgbClr val="BD920E"/>
                  </a:gs>
                  <a:gs pos="8000">
                    <a:srgbClr val="8A6B15"/>
                  </a:gs>
                  <a:gs pos="34000">
                    <a:srgbClr val="151415"/>
                  </a:gs>
                  <a:gs pos="73000">
                    <a:srgbClr val="6B540E"/>
                  </a:gs>
                  <a:gs pos="91000">
                    <a:srgbClr val="BD920E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Oval 22">
              <a:extLst>
                <a:ext uri="{FF2B5EF4-FFF2-40B4-BE49-F238E27FC236}">
                  <a16:creationId xmlns:a16="http://schemas.microsoft.com/office/drawing/2014/main" id="{71AE31D2-C76F-3850-2548-1CD9A8B445C4}"/>
                </a:ext>
              </a:extLst>
            </p:cNvPr>
            <p:cNvSpPr/>
            <p:nvPr/>
          </p:nvSpPr>
          <p:spPr>
            <a:xfrm>
              <a:off x="1893331" y="2563158"/>
              <a:ext cx="7193037" cy="7193037"/>
            </a:xfrm>
            <a:prstGeom prst="ellipse">
              <a:avLst/>
            </a:prstGeom>
            <a:noFill/>
            <a:ln w="12700">
              <a:gradFill flip="none" rotWithShape="1">
                <a:gsLst>
                  <a:gs pos="0">
                    <a:srgbClr val="BD920E"/>
                  </a:gs>
                  <a:gs pos="8000">
                    <a:srgbClr val="8A6B15"/>
                  </a:gs>
                  <a:gs pos="34000">
                    <a:srgbClr val="151415"/>
                  </a:gs>
                  <a:gs pos="73000">
                    <a:srgbClr val="6B540E"/>
                  </a:gs>
                  <a:gs pos="91000">
                    <a:srgbClr val="BD920E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Oval 23">
              <a:extLst>
                <a:ext uri="{FF2B5EF4-FFF2-40B4-BE49-F238E27FC236}">
                  <a16:creationId xmlns:a16="http://schemas.microsoft.com/office/drawing/2014/main" id="{F13898F5-E8C3-99AC-1E57-2EAD50D0F70F}"/>
                </a:ext>
              </a:extLst>
            </p:cNvPr>
            <p:cNvSpPr/>
            <p:nvPr/>
          </p:nvSpPr>
          <p:spPr>
            <a:xfrm>
              <a:off x="2496966" y="3206898"/>
              <a:ext cx="5976566" cy="5976566"/>
            </a:xfrm>
            <a:prstGeom prst="ellipse">
              <a:avLst/>
            </a:prstGeom>
            <a:noFill/>
            <a:ln w="12700">
              <a:gradFill flip="none" rotWithShape="1">
                <a:gsLst>
                  <a:gs pos="0">
                    <a:srgbClr val="BD920E"/>
                  </a:gs>
                  <a:gs pos="8000">
                    <a:srgbClr val="8A6B15"/>
                  </a:gs>
                  <a:gs pos="34000">
                    <a:srgbClr val="151415"/>
                  </a:gs>
                  <a:gs pos="73000">
                    <a:srgbClr val="6B540E"/>
                  </a:gs>
                  <a:gs pos="91000">
                    <a:srgbClr val="BD920E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2" name="CaixaDeTexto 4">
            <a:extLst>
              <a:ext uri="{FF2B5EF4-FFF2-40B4-BE49-F238E27FC236}">
                <a16:creationId xmlns:a16="http://schemas.microsoft.com/office/drawing/2014/main" id="{5DAF155C-1ED8-FE2F-087D-15786CD19223}"/>
              </a:ext>
            </a:extLst>
          </p:cNvPr>
          <p:cNvSpPr txBox="1"/>
          <p:nvPr/>
        </p:nvSpPr>
        <p:spPr>
          <a:xfrm>
            <a:off x="715919" y="1647214"/>
            <a:ext cx="39084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Segoe UI Black" panose="020B0A02040204020203" pitchFamily="34" charset="0"/>
              </a:rPr>
              <a:t>CICLO DE FATURAMENTO</a:t>
            </a: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3" name="CaixaDeTexto 1">
            <a:extLst>
              <a:ext uri="{FF2B5EF4-FFF2-40B4-BE49-F238E27FC236}">
                <a16:creationId xmlns:a16="http://schemas.microsoft.com/office/drawing/2014/main" id="{7B9C8902-9511-4E2F-8072-91E454723FA9}"/>
              </a:ext>
            </a:extLst>
          </p:cNvPr>
          <p:cNvSpPr txBox="1"/>
          <p:nvPr/>
        </p:nvSpPr>
        <p:spPr>
          <a:xfrm>
            <a:off x="715919" y="2129414"/>
            <a:ext cx="7639297" cy="3027358"/>
          </a:xfrm>
          <a:prstGeom prst="rect">
            <a:avLst/>
          </a:prstGeom>
          <a:noFill/>
        </p:spPr>
        <p:txBody>
          <a:bodyPr wrap="square" lIns="90000" tIns="36000" rIns="90000" bIns="36000" rtlCol="0" anchor="t">
            <a:spAutoFit/>
          </a:bodyPr>
          <a:lstStyle/>
          <a:p>
            <a:pPr lvl="0">
              <a:defRPr/>
            </a:pPr>
            <a:r>
              <a:rPr lang="pt-BR" sz="2400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 ciclo de faturamento é composto pelas </a:t>
            </a:r>
            <a:r>
              <a:rPr lang="pt-BR" sz="2400" b="1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datas de vencimento</a:t>
            </a:r>
            <a:r>
              <a:rPr lang="pt-BR" sz="2400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pt-BR" sz="2400" b="1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fechamento</a:t>
            </a:r>
            <a:r>
              <a:rPr lang="pt-BR" sz="2400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e </a:t>
            </a:r>
            <a:r>
              <a:rPr lang="pt-BR" sz="2400" b="1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envio da fatura</a:t>
            </a:r>
            <a:r>
              <a:rPr lang="pt-BR" sz="2400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  <a:p>
            <a:pPr lvl="0">
              <a:defRPr/>
            </a:pPr>
            <a:endParaRPr lang="pt-BR" sz="2400" dirty="0">
              <a:solidFill>
                <a:srgbClr val="FFFFFF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0">
              <a:defRPr/>
            </a:pPr>
            <a:r>
              <a:rPr lang="pt-BR" sz="2400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 fechamento da fatura ocorre quando a operadora encerra os gastos que serão incluídos naquela fatura específica. Em outras palavras, é quando os gastos do mês são compilados e a fatura passa do status de aberta para fechada.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DF523333-CD3D-2924-82FE-2133F85C99E9}"/>
              </a:ext>
            </a:extLst>
          </p:cNvPr>
          <p:cNvSpPr txBox="1"/>
          <p:nvPr/>
        </p:nvSpPr>
        <p:spPr>
          <a:xfrm>
            <a:off x="790841" y="1269362"/>
            <a:ext cx="16277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Segoe UI Black" panose="020B0A02040204020203" pitchFamily="34" charset="0"/>
              </a:rPr>
              <a:t>Financeiro</a:t>
            </a: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4" name="Retângulo 7">
            <a:extLst>
              <a:ext uri="{FF2B5EF4-FFF2-40B4-BE49-F238E27FC236}">
                <a16:creationId xmlns:a16="http://schemas.microsoft.com/office/drawing/2014/main" id="{F47C8426-60BD-07B8-06A1-96099ED6C95E}"/>
              </a:ext>
            </a:extLst>
          </p:cNvPr>
          <p:cNvSpPr/>
          <p:nvPr/>
        </p:nvSpPr>
        <p:spPr>
          <a:xfrm rot="5400000">
            <a:off x="2400911" y="453988"/>
            <a:ext cx="45719" cy="3168000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7132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2388914" y="3135547"/>
            <a:ext cx="30054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Segoe UI Black" panose="020B0A02040204020203" pitchFamily="34" charset="0"/>
              </a:rPr>
              <a:t>ATENÇÃO</a:t>
            </a:r>
          </a:p>
        </p:txBody>
      </p:sp>
      <p:pic>
        <p:nvPicPr>
          <p:cNvPr id="7" name="Imagem 2"/>
          <p:cNvPicPr>
            <a:picLocks noChangeAspect="1"/>
          </p:cNvPicPr>
          <p:nvPr/>
        </p:nvPicPr>
        <p:blipFill rotWithShape="1">
          <a:blip r:embed="rId3"/>
          <a:srcRect l="66964" r="-634"/>
          <a:stretch>
            <a:fillRect/>
          </a:stretch>
        </p:blipFill>
        <p:spPr>
          <a:xfrm>
            <a:off x="-2287" y="807633"/>
            <a:ext cx="1895494" cy="5607771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 rot="5400000">
            <a:off x="3822826" y="2678801"/>
            <a:ext cx="100093" cy="2529977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5890040" y="2057246"/>
            <a:ext cx="528061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Para cada mês há uma</a:t>
            </a:r>
            <a:b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tabela diferente de datas</a:t>
            </a:r>
            <a:b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de fechamento, que podem variar de acordo com finais de semana e feriados. Lembre-se de solicitar a tabela do mês vigente ao seu gestor.​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4"/>
          <p:cNvPicPr>
            <a:picLocks noChangeAspect="1"/>
          </p:cNvPicPr>
          <p:nvPr/>
        </p:nvPicPr>
        <p:blipFill rotWithShape="1">
          <a:blip r:embed="rId3"/>
          <a:srcRect l="53177" t="3241" r="-1335" b="-3241"/>
          <a:stretch>
            <a:fillRect/>
          </a:stretch>
        </p:blipFill>
        <p:spPr>
          <a:xfrm>
            <a:off x="47625" y="886284"/>
            <a:ext cx="553425" cy="1144747"/>
          </a:xfrm>
          <a:prstGeom prst="rect">
            <a:avLst/>
          </a:prstGeom>
        </p:spPr>
      </p:pic>
      <p:sp>
        <p:nvSpPr>
          <p:cNvPr id="9" name="CaixaDeTexto 5">
            <a:extLst>
              <a:ext uri="{FF2B5EF4-FFF2-40B4-BE49-F238E27FC236}">
                <a16:creationId xmlns:a16="http://schemas.microsoft.com/office/drawing/2014/main" id="{CF72FC11-98BA-04FB-DD8D-39A11E434C22}"/>
              </a:ext>
            </a:extLst>
          </p:cNvPr>
          <p:cNvSpPr txBox="1"/>
          <p:nvPr/>
        </p:nvSpPr>
        <p:spPr>
          <a:xfrm>
            <a:off x="1082194" y="2831444"/>
            <a:ext cx="38103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b="1" dirty="0">
                <a:solidFill>
                  <a:schemeClr val="bg1"/>
                </a:solidFill>
                <a:latin typeface="Segoe UI Black" panose="020B0A02040204020203" pitchFamily="34" charset="0"/>
                <a:cs typeface="Segoe UI Black" panose="020B0A02040204020203" pitchFamily="34" charset="0"/>
              </a:rPr>
              <a:t>COBRANÇA VENCIDO</a:t>
            </a:r>
          </a:p>
        </p:txBody>
      </p:sp>
      <p:sp>
        <p:nvSpPr>
          <p:cNvPr id="10" name="Retângulo 7">
            <a:extLst>
              <a:ext uri="{FF2B5EF4-FFF2-40B4-BE49-F238E27FC236}">
                <a16:creationId xmlns:a16="http://schemas.microsoft.com/office/drawing/2014/main" id="{028EDF37-1861-B92E-C217-401A340E7465}"/>
              </a:ext>
            </a:extLst>
          </p:cNvPr>
          <p:cNvSpPr/>
          <p:nvPr/>
        </p:nvSpPr>
        <p:spPr>
          <a:xfrm rot="5400000">
            <a:off x="2090379" y="3534205"/>
            <a:ext cx="88710" cy="1895493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t-BR"/>
          </a:p>
        </p:txBody>
      </p:sp>
      <p:pic>
        <p:nvPicPr>
          <p:cNvPr id="11" name="Imagem 9">
            <a:extLst>
              <a:ext uri="{FF2B5EF4-FFF2-40B4-BE49-F238E27FC236}">
                <a16:creationId xmlns:a16="http://schemas.microsoft.com/office/drawing/2014/main" id="{43DBBF8A-A752-8924-2518-1DD409648AA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67" r="8897"/>
          <a:stretch/>
        </p:blipFill>
        <p:spPr>
          <a:xfrm>
            <a:off x="6825922" y="1720960"/>
            <a:ext cx="4179091" cy="4095558"/>
          </a:xfrm>
          <a:prstGeom prst="ellipse">
            <a:avLst/>
          </a:prstGeom>
        </p:spPr>
      </p:pic>
      <p:grpSp>
        <p:nvGrpSpPr>
          <p:cNvPr id="12" name="Agrupar 6">
            <a:extLst>
              <a:ext uri="{FF2B5EF4-FFF2-40B4-BE49-F238E27FC236}">
                <a16:creationId xmlns:a16="http://schemas.microsoft.com/office/drawing/2014/main" id="{18A7418D-FB74-D55A-00A3-C0B78B23DE4B}"/>
              </a:ext>
            </a:extLst>
          </p:cNvPr>
          <p:cNvGrpSpPr/>
          <p:nvPr/>
        </p:nvGrpSpPr>
        <p:grpSpPr>
          <a:xfrm rot="3257991">
            <a:off x="5879817" y="807943"/>
            <a:ext cx="5870261" cy="5915908"/>
            <a:chOff x="639910" y="1436821"/>
            <a:chExt cx="9569330" cy="9569330"/>
          </a:xfrm>
        </p:grpSpPr>
        <p:sp>
          <p:nvSpPr>
            <p:cNvPr id="13" name="Oval 14">
              <a:extLst>
                <a:ext uri="{FF2B5EF4-FFF2-40B4-BE49-F238E27FC236}">
                  <a16:creationId xmlns:a16="http://schemas.microsoft.com/office/drawing/2014/main" id="{6B29CC0D-7C9E-46BD-D336-97768F178DAB}"/>
                </a:ext>
              </a:extLst>
            </p:cNvPr>
            <p:cNvSpPr/>
            <p:nvPr/>
          </p:nvSpPr>
          <p:spPr>
            <a:xfrm>
              <a:off x="639910" y="1436821"/>
              <a:ext cx="9569330" cy="9569330"/>
            </a:xfrm>
            <a:prstGeom prst="ellipse">
              <a:avLst/>
            </a:prstGeom>
            <a:noFill/>
            <a:ln w="12700">
              <a:gradFill flip="none" rotWithShape="1">
                <a:gsLst>
                  <a:gs pos="0">
                    <a:srgbClr val="BD920E"/>
                  </a:gs>
                  <a:gs pos="8000">
                    <a:srgbClr val="8A6B15"/>
                  </a:gs>
                  <a:gs pos="34000">
                    <a:srgbClr val="151415"/>
                  </a:gs>
                  <a:gs pos="73000">
                    <a:srgbClr val="6B540E"/>
                  </a:gs>
                  <a:gs pos="91000">
                    <a:srgbClr val="BD920E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>
                <a:solidFill>
                  <a:schemeClr val="lt1"/>
                </a:solidFill>
              </a:endParaRPr>
            </a:p>
          </p:txBody>
        </p:sp>
        <p:sp>
          <p:nvSpPr>
            <p:cNvPr id="14" name="Oval 21">
              <a:extLst>
                <a:ext uri="{FF2B5EF4-FFF2-40B4-BE49-F238E27FC236}">
                  <a16:creationId xmlns:a16="http://schemas.microsoft.com/office/drawing/2014/main" id="{CCDD1042-333D-3FD4-CC3F-062BDAA5BFB9}"/>
                </a:ext>
              </a:extLst>
            </p:cNvPr>
            <p:cNvSpPr/>
            <p:nvPr/>
          </p:nvSpPr>
          <p:spPr>
            <a:xfrm>
              <a:off x="1150298" y="1947209"/>
              <a:ext cx="8548554" cy="8548554"/>
            </a:xfrm>
            <a:prstGeom prst="ellipse">
              <a:avLst/>
            </a:prstGeom>
            <a:noFill/>
            <a:ln w="12700">
              <a:gradFill flip="none" rotWithShape="1">
                <a:gsLst>
                  <a:gs pos="0">
                    <a:srgbClr val="BD920E"/>
                  </a:gs>
                  <a:gs pos="8000">
                    <a:srgbClr val="8A6B15"/>
                  </a:gs>
                  <a:gs pos="34000">
                    <a:srgbClr val="151415"/>
                  </a:gs>
                  <a:gs pos="73000">
                    <a:srgbClr val="6B540E"/>
                  </a:gs>
                  <a:gs pos="91000">
                    <a:srgbClr val="BD920E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>
                <a:solidFill>
                  <a:schemeClr val="lt1"/>
                </a:solidFill>
              </a:endParaRPr>
            </a:p>
          </p:txBody>
        </p:sp>
        <p:sp>
          <p:nvSpPr>
            <p:cNvPr id="16" name="Oval 22">
              <a:extLst>
                <a:ext uri="{FF2B5EF4-FFF2-40B4-BE49-F238E27FC236}">
                  <a16:creationId xmlns:a16="http://schemas.microsoft.com/office/drawing/2014/main" id="{2130CEDB-724F-1184-2A25-5023441D2ED5}"/>
                </a:ext>
              </a:extLst>
            </p:cNvPr>
            <p:cNvSpPr/>
            <p:nvPr/>
          </p:nvSpPr>
          <p:spPr>
            <a:xfrm>
              <a:off x="1893331" y="2563158"/>
              <a:ext cx="7193037" cy="7193037"/>
            </a:xfrm>
            <a:prstGeom prst="ellipse">
              <a:avLst/>
            </a:prstGeom>
            <a:noFill/>
            <a:ln w="12700">
              <a:gradFill flip="none" rotWithShape="1">
                <a:gsLst>
                  <a:gs pos="0">
                    <a:srgbClr val="BD920E"/>
                  </a:gs>
                  <a:gs pos="8000">
                    <a:srgbClr val="8A6B15"/>
                  </a:gs>
                  <a:gs pos="34000">
                    <a:srgbClr val="151415"/>
                  </a:gs>
                  <a:gs pos="73000">
                    <a:srgbClr val="6B540E"/>
                  </a:gs>
                  <a:gs pos="91000">
                    <a:srgbClr val="BD920E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>
                <a:solidFill>
                  <a:schemeClr val="lt1"/>
                </a:solidFill>
              </a:endParaRPr>
            </a:p>
          </p:txBody>
        </p:sp>
        <p:sp>
          <p:nvSpPr>
            <p:cNvPr id="19" name="Oval 23">
              <a:extLst>
                <a:ext uri="{FF2B5EF4-FFF2-40B4-BE49-F238E27FC236}">
                  <a16:creationId xmlns:a16="http://schemas.microsoft.com/office/drawing/2014/main" id="{2231C395-0790-5E90-1C7B-E842C2AE84FD}"/>
                </a:ext>
              </a:extLst>
            </p:cNvPr>
            <p:cNvSpPr/>
            <p:nvPr/>
          </p:nvSpPr>
          <p:spPr>
            <a:xfrm>
              <a:off x="2496966" y="3206898"/>
              <a:ext cx="5976566" cy="5976566"/>
            </a:xfrm>
            <a:prstGeom prst="ellipse">
              <a:avLst/>
            </a:prstGeom>
            <a:noFill/>
            <a:ln w="12700">
              <a:gradFill flip="none" rotWithShape="1">
                <a:gsLst>
                  <a:gs pos="0">
                    <a:srgbClr val="BD920E"/>
                  </a:gs>
                  <a:gs pos="8000">
                    <a:srgbClr val="8A6B15"/>
                  </a:gs>
                  <a:gs pos="34000">
                    <a:srgbClr val="151415"/>
                  </a:gs>
                  <a:gs pos="73000">
                    <a:srgbClr val="6B540E"/>
                  </a:gs>
                  <a:gs pos="91000">
                    <a:srgbClr val="BD920E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>
                <a:solidFill>
                  <a:schemeClr val="lt1"/>
                </a:solidFill>
              </a:endParaRPr>
            </a:p>
          </p:txBody>
        </p:sp>
      </p:grpSp>
      <p:sp>
        <p:nvSpPr>
          <p:cNvPr id="22" name="CaixaDeTexto 4">
            <a:extLst>
              <a:ext uri="{FF2B5EF4-FFF2-40B4-BE49-F238E27FC236}">
                <a16:creationId xmlns:a16="http://schemas.microsoft.com/office/drawing/2014/main" id="{CA961116-156D-7DD8-4A6A-FD1F21C7A475}"/>
              </a:ext>
            </a:extLst>
          </p:cNvPr>
          <p:cNvSpPr txBox="1"/>
          <p:nvPr/>
        </p:nvSpPr>
        <p:spPr>
          <a:xfrm>
            <a:off x="790841" y="1269362"/>
            <a:ext cx="16277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Segoe UI Black" panose="020B0A02040204020203" pitchFamily="34" charset="0"/>
              </a:rPr>
              <a:t>Financeiro</a:t>
            </a: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2291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áfico 5"/>
          <p:cNvPicPr>
            <a:picLocks noChangeAspect="1"/>
          </p:cNvPicPr>
          <p:nvPr/>
        </p:nvPicPr>
        <p:blipFill rotWithShape="1">
          <a:blip r:embed="rId3"/>
          <a:srcRect l="53177" t="3241" r="-1335" b="-3241"/>
          <a:stretch>
            <a:fillRect/>
          </a:stretch>
        </p:blipFill>
        <p:spPr>
          <a:xfrm>
            <a:off x="0" y="886284"/>
            <a:ext cx="553425" cy="1144747"/>
          </a:xfrm>
          <a:prstGeom prst="rect">
            <a:avLst/>
          </a:prstGeom>
        </p:spPr>
      </p:pic>
      <p:sp>
        <p:nvSpPr>
          <p:cNvPr id="11" name="CaixaDeTexto 3">
            <a:extLst>
              <a:ext uri="{FF2B5EF4-FFF2-40B4-BE49-F238E27FC236}">
                <a16:creationId xmlns:a16="http://schemas.microsoft.com/office/drawing/2014/main" id="{DB70EEDE-A25A-9496-D3EF-E063A1AC73C3}"/>
              </a:ext>
            </a:extLst>
          </p:cNvPr>
          <p:cNvSpPr txBox="1"/>
          <p:nvPr/>
        </p:nvSpPr>
        <p:spPr>
          <a:xfrm>
            <a:off x="790841" y="1769487"/>
            <a:ext cx="5294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COBRANÇA VENCIDA</a:t>
            </a:r>
          </a:p>
        </p:txBody>
      </p:sp>
      <p:sp>
        <p:nvSpPr>
          <p:cNvPr id="4" name="CaixaDeTexto 1">
            <a:extLst>
              <a:ext uri="{FF2B5EF4-FFF2-40B4-BE49-F238E27FC236}">
                <a16:creationId xmlns:a16="http://schemas.microsoft.com/office/drawing/2014/main" id="{DF1B684D-AE42-537D-A2D3-EB6B4A11EA86}"/>
              </a:ext>
            </a:extLst>
          </p:cNvPr>
          <p:cNvSpPr txBox="1"/>
          <p:nvPr/>
        </p:nvSpPr>
        <p:spPr>
          <a:xfrm>
            <a:off x="906763" y="2611824"/>
            <a:ext cx="9470759" cy="2473360"/>
          </a:xfrm>
          <a:prstGeom prst="rect">
            <a:avLst/>
          </a:prstGeom>
          <a:noFill/>
        </p:spPr>
        <p:txBody>
          <a:bodyPr wrap="square" lIns="90000" tIns="36000" rIns="90000" bIns="3600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 Claro utiliza o modelo de </a:t>
            </a:r>
            <a:r>
              <a:rPr kumimoji="0" lang="pt-BR" sz="2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cobrança vencida</a:t>
            </a:r>
            <a:r>
              <a:rPr kumimoji="0" lang="pt-BR" sz="2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, ou seja, o cliente </a:t>
            </a:r>
            <a:r>
              <a:rPr kumimoji="0" lang="pt-BR" sz="2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usa os serviços primeiro </a:t>
            </a:r>
            <a:r>
              <a:rPr kumimoji="0" lang="pt-BR" sz="2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(como internet ou telefonia) e </a:t>
            </a:r>
            <a:r>
              <a:rPr kumimoji="0" lang="pt-BR" sz="2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paga depois</a:t>
            </a:r>
            <a:r>
              <a:rPr kumimoji="0" lang="pt-BR" sz="2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. Por exemplo, o uso feito em janeiro será cobrado na fatura emitida em fevereiro.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Primeiro usa, depois paga.</a:t>
            </a:r>
          </a:p>
        </p:txBody>
      </p:sp>
      <p:sp>
        <p:nvSpPr>
          <p:cNvPr id="16" name="Retângulo 7">
            <a:extLst>
              <a:ext uri="{FF2B5EF4-FFF2-40B4-BE49-F238E27FC236}">
                <a16:creationId xmlns:a16="http://schemas.microsoft.com/office/drawing/2014/main" id="{D199F8B5-6649-B411-BDAA-4EC5CAC199A5}"/>
              </a:ext>
            </a:extLst>
          </p:cNvPr>
          <p:cNvSpPr/>
          <p:nvPr/>
        </p:nvSpPr>
        <p:spPr>
          <a:xfrm rot="5400000" flipH="1">
            <a:off x="2426918" y="696022"/>
            <a:ext cx="45719" cy="3115980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A03AFFBA-B3C9-9F25-9C1E-00BAD0CF055A}"/>
              </a:ext>
            </a:extLst>
          </p:cNvPr>
          <p:cNvSpPr txBox="1"/>
          <p:nvPr/>
        </p:nvSpPr>
        <p:spPr>
          <a:xfrm>
            <a:off x="790841" y="1269362"/>
            <a:ext cx="16277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Segoe UI Black" panose="020B0A02040204020203" pitchFamily="34" charset="0"/>
              </a:rPr>
              <a:t>Financeiro</a:t>
            </a: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0264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" grpId="0"/>
      <p:bldP spid="16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4"/>
          <p:cNvPicPr>
            <a:picLocks noChangeAspect="1"/>
          </p:cNvPicPr>
          <p:nvPr/>
        </p:nvPicPr>
        <p:blipFill rotWithShape="1">
          <a:blip r:embed="rId3"/>
          <a:srcRect l="53177" t="3241" r="-1335" b="-3241"/>
          <a:stretch>
            <a:fillRect/>
          </a:stretch>
        </p:blipFill>
        <p:spPr>
          <a:xfrm>
            <a:off x="47625" y="886284"/>
            <a:ext cx="553425" cy="1144747"/>
          </a:xfrm>
          <a:prstGeom prst="rect">
            <a:avLst/>
          </a:prstGeom>
        </p:spPr>
      </p:pic>
      <p:sp>
        <p:nvSpPr>
          <p:cNvPr id="9" name="CaixaDeTexto 5">
            <a:extLst>
              <a:ext uri="{FF2B5EF4-FFF2-40B4-BE49-F238E27FC236}">
                <a16:creationId xmlns:a16="http://schemas.microsoft.com/office/drawing/2014/main" id="{CF72FC11-98BA-04FB-DD8D-39A11E434C22}"/>
              </a:ext>
            </a:extLst>
          </p:cNvPr>
          <p:cNvSpPr txBox="1"/>
          <p:nvPr/>
        </p:nvSpPr>
        <p:spPr>
          <a:xfrm>
            <a:off x="1082194" y="3191821"/>
            <a:ext cx="44419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b="1" dirty="0">
                <a:solidFill>
                  <a:schemeClr val="bg1"/>
                </a:solidFill>
                <a:latin typeface="Segoe UI Black" panose="020B0A02040204020203" pitchFamily="34" charset="0"/>
                <a:cs typeface="Segoe UI Black" panose="020B0A02040204020203" pitchFamily="34" charset="0"/>
              </a:rPr>
              <a:t>PRÓ RATA</a:t>
            </a:r>
          </a:p>
        </p:txBody>
      </p:sp>
      <p:sp>
        <p:nvSpPr>
          <p:cNvPr id="10" name="Retângulo 7">
            <a:extLst>
              <a:ext uri="{FF2B5EF4-FFF2-40B4-BE49-F238E27FC236}">
                <a16:creationId xmlns:a16="http://schemas.microsoft.com/office/drawing/2014/main" id="{028EDF37-1861-B92E-C217-401A340E7465}"/>
              </a:ext>
            </a:extLst>
          </p:cNvPr>
          <p:cNvSpPr/>
          <p:nvPr/>
        </p:nvSpPr>
        <p:spPr>
          <a:xfrm rot="5400000">
            <a:off x="2090379" y="3119427"/>
            <a:ext cx="88710" cy="1895493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t-BR"/>
          </a:p>
        </p:txBody>
      </p:sp>
      <p:pic>
        <p:nvPicPr>
          <p:cNvPr id="11" name="Imagem 9">
            <a:extLst>
              <a:ext uri="{FF2B5EF4-FFF2-40B4-BE49-F238E27FC236}">
                <a16:creationId xmlns:a16="http://schemas.microsoft.com/office/drawing/2014/main" id="{43DBBF8A-A752-8924-2518-1DD409648AA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76" t="8282" r="25885" b="338"/>
          <a:stretch/>
        </p:blipFill>
        <p:spPr>
          <a:xfrm>
            <a:off x="6825922" y="1720960"/>
            <a:ext cx="4179091" cy="4095558"/>
          </a:xfrm>
          <a:prstGeom prst="ellipse">
            <a:avLst/>
          </a:prstGeom>
        </p:spPr>
      </p:pic>
      <p:grpSp>
        <p:nvGrpSpPr>
          <p:cNvPr id="12" name="Agrupar 6">
            <a:extLst>
              <a:ext uri="{FF2B5EF4-FFF2-40B4-BE49-F238E27FC236}">
                <a16:creationId xmlns:a16="http://schemas.microsoft.com/office/drawing/2014/main" id="{18A7418D-FB74-D55A-00A3-C0B78B23DE4B}"/>
              </a:ext>
            </a:extLst>
          </p:cNvPr>
          <p:cNvGrpSpPr/>
          <p:nvPr/>
        </p:nvGrpSpPr>
        <p:grpSpPr>
          <a:xfrm rot="3257991">
            <a:off x="5879817" y="807943"/>
            <a:ext cx="5870261" cy="5915908"/>
            <a:chOff x="639910" y="1436821"/>
            <a:chExt cx="9569330" cy="9569330"/>
          </a:xfrm>
        </p:grpSpPr>
        <p:sp>
          <p:nvSpPr>
            <p:cNvPr id="13" name="Oval 14">
              <a:extLst>
                <a:ext uri="{FF2B5EF4-FFF2-40B4-BE49-F238E27FC236}">
                  <a16:creationId xmlns:a16="http://schemas.microsoft.com/office/drawing/2014/main" id="{6B29CC0D-7C9E-46BD-D336-97768F178DAB}"/>
                </a:ext>
              </a:extLst>
            </p:cNvPr>
            <p:cNvSpPr/>
            <p:nvPr/>
          </p:nvSpPr>
          <p:spPr>
            <a:xfrm>
              <a:off x="639910" y="1436821"/>
              <a:ext cx="9569330" cy="9569330"/>
            </a:xfrm>
            <a:prstGeom prst="ellipse">
              <a:avLst/>
            </a:prstGeom>
            <a:noFill/>
            <a:ln w="12700">
              <a:gradFill flip="none" rotWithShape="1">
                <a:gsLst>
                  <a:gs pos="0">
                    <a:srgbClr val="BD920E"/>
                  </a:gs>
                  <a:gs pos="8000">
                    <a:srgbClr val="8A6B15"/>
                  </a:gs>
                  <a:gs pos="34000">
                    <a:srgbClr val="151415"/>
                  </a:gs>
                  <a:gs pos="73000">
                    <a:srgbClr val="6B540E"/>
                  </a:gs>
                  <a:gs pos="91000">
                    <a:srgbClr val="BD920E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>
                <a:solidFill>
                  <a:schemeClr val="lt1"/>
                </a:solidFill>
              </a:endParaRPr>
            </a:p>
          </p:txBody>
        </p:sp>
        <p:sp>
          <p:nvSpPr>
            <p:cNvPr id="14" name="Oval 21">
              <a:extLst>
                <a:ext uri="{FF2B5EF4-FFF2-40B4-BE49-F238E27FC236}">
                  <a16:creationId xmlns:a16="http://schemas.microsoft.com/office/drawing/2014/main" id="{CCDD1042-333D-3FD4-CC3F-062BDAA5BFB9}"/>
                </a:ext>
              </a:extLst>
            </p:cNvPr>
            <p:cNvSpPr/>
            <p:nvPr/>
          </p:nvSpPr>
          <p:spPr>
            <a:xfrm>
              <a:off x="1150298" y="1947209"/>
              <a:ext cx="8548554" cy="8548554"/>
            </a:xfrm>
            <a:prstGeom prst="ellipse">
              <a:avLst/>
            </a:prstGeom>
            <a:noFill/>
            <a:ln w="12700">
              <a:gradFill flip="none" rotWithShape="1">
                <a:gsLst>
                  <a:gs pos="0">
                    <a:srgbClr val="BD920E"/>
                  </a:gs>
                  <a:gs pos="8000">
                    <a:srgbClr val="8A6B15"/>
                  </a:gs>
                  <a:gs pos="34000">
                    <a:srgbClr val="151415"/>
                  </a:gs>
                  <a:gs pos="73000">
                    <a:srgbClr val="6B540E"/>
                  </a:gs>
                  <a:gs pos="91000">
                    <a:srgbClr val="BD920E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>
                <a:solidFill>
                  <a:schemeClr val="lt1"/>
                </a:solidFill>
              </a:endParaRPr>
            </a:p>
          </p:txBody>
        </p:sp>
        <p:sp>
          <p:nvSpPr>
            <p:cNvPr id="16" name="Oval 22">
              <a:extLst>
                <a:ext uri="{FF2B5EF4-FFF2-40B4-BE49-F238E27FC236}">
                  <a16:creationId xmlns:a16="http://schemas.microsoft.com/office/drawing/2014/main" id="{2130CEDB-724F-1184-2A25-5023441D2ED5}"/>
                </a:ext>
              </a:extLst>
            </p:cNvPr>
            <p:cNvSpPr/>
            <p:nvPr/>
          </p:nvSpPr>
          <p:spPr>
            <a:xfrm>
              <a:off x="1893331" y="2563158"/>
              <a:ext cx="7193037" cy="7193037"/>
            </a:xfrm>
            <a:prstGeom prst="ellipse">
              <a:avLst/>
            </a:prstGeom>
            <a:noFill/>
            <a:ln w="12700">
              <a:gradFill flip="none" rotWithShape="1">
                <a:gsLst>
                  <a:gs pos="0">
                    <a:srgbClr val="BD920E"/>
                  </a:gs>
                  <a:gs pos="8000">
                    <a:srgbClr val="8A6B15"/>
                  </a:gs>
                  <a:gs pos="34000">
                    <a:srgbClr val="151415"/>
                  </a:gs>
                  <a:gs pos="73000">
                    <a:srgbClr val="6B540E"/>
                  </a:gs>
                  <a:gs pos="91000">
                    <a:srgbClr val="BD920E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>
                <a:solidFill>
                  <a:schemeClr val="lt1"/>
                </a:solidFill>
              </a:endParaRPr>
            </a:p>
          </p:txBody>
        </p:sp>
        <p:sp>
          <p:nvSpPr>
            <p:cNvPr id="19" name="Oval 23">
              <a:extLst>
                <a:ext uri="{FF2B5EF4-FFF2-40B4-BE49-F238E27FC236}">
                  <a16:creationId xmlns:a16="http://schemas.microsoft.com/office/drawing/2014/main" id="{2231C395-0790-5E90-1C7B-E842C2AE84FD}"/>
                </a:ext>
              </a:extLst>
            </p:cNvPr>
            <p:cNvSpPr/>
            <p:nvPr/>
          </p:nvSpPr>
          <p:spPr>
            <a:xfrm>
              <a:off x="2496966" y="3206898"/>
              <a:ext cx="5976566" cy="5976566"/>
            </a:xfrm>
            <a:prstGeom prst="ellipse">
              <a:avLst/>
            </a:prstGeom>
            <a:noFill/>
            <a:ln w="12700">
              <a:gradFill flip="none" rotWithShape="1">
                <a:gsLst>
                  <a:gs pos="0">
                    <a:srgbClr val="BD920E"/>
                  </a:gs>
                  <a:gs pos="8000">
                    <a:srgbClr val="8A6B15"/>
                  </a:gs>
                  <a:gs pos="34000">
                    <a:srgbClr val="151415"/>
                  </a:gs>
                  <a:gs pos="73000">
                    <a:srgbClr val="6B540E"/>
                  </a:gs>
                  <a:gs pos="91000">
                    <a:srgbClr val="BD920E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>
                <a:solidFill>
                  <a:schemeClr val="lt1"/>
                </a:solidFill>
              </a:endParaRPr>
            </a:p>
          </p:txBody>
        </p:sp>
      </p:grpSp>
      <p:sp>
        <p:nvSpPr>
          <p:cNvPr id="22" name="CaixaDeTexto 4">
            <a:extLst>
              <a:ext uri="{FF2B5EF4-FFF2-40B4-BE49-F238E27FC236}">
                <a16:creationId xmlns:a16="http://schemas.microsoft.com/office/drawing/2014/main" id="{CA961116-156D-7DD8-4A6A-FD1F21C7A475}"/>
              </a:ext>
            </a:extLst>
          </p:cNvPr>
          <p:cNvSpPr txBox="1"/>
          <p:nvPr/>
        </p:nvSpPr>
        <p:spPr>
          <a:xfrm>
            <a:off x="790841" y="1269362"/>
            <a:ext cx="16277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Segoe UI Black" panose="020B0A02040204020203" pitchFamily="34" charset="0"/>
              </a:rPr>
              <a:t>Financeiro</a:t>
            </a: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2803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790841" y="1269362"/>
            <a:ext cx="16277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Segoe UI Black" panose="020B0A02040204020203" pitchFamily="34" charset="0"/>
              </a:rPr>
              <a:t>Financeiro</a:t>
            </a: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pic>
        <p:nvPicPr>
          <p:cNvPr id="6" name="Gráfico 5"/>
          <p:cNvPicPr>
            <a:picLocks noChangeAspect="1"/>
          </p:cNvPicPr>
          <p:nvPr/>
        </p:nvPicPr>
        <p:blipFill rotWithShape="1">
          <a:blip r:embed="rId3"/>
          <a:srcRect l="53177" t="3241" r="-1335" b="-3241"/>
          <a:stretch>
            <a:fillRect/>
          </a:stretch>
        </p:blipFill>
        <p:spPr>
          <a:xfrm>
            <a:off x="47625" y="886284"/>
            <a:ext cx="553425" cy="1144747"/>
          </a:xfrm>
          <a:prstGeom prst="rect">
            <a:avLst/>
          </a:prstGeom>
        </p:spPr>
      </p:pic>
      <p:sp>
        <p:nvSpPr>
          <p:cNvPr id="8" name="CaixaDeTexto 1">
            <a:extLst>
              <a:ext uri="{FF2B5EF4-FFF2-40B4-BE49-F238E27FC236}">
                <a16:creationId xmlns:a16="http://schemas.microsoft.com/office/drawing/2014/main" id="{79317F18-BBB7-151C-46A5-64DB27094EF7}"/>
              </a:ext>
            </a:extLst>
          </p:cNvPr>
          <p:cNvSpPr txBox="1"/>
          <p:nvPr/>
        </p:nvSpPr>
        <p:spPr>
          <a:xfrm>
            <a:off x="1187777" y="2498587"/>
            <a:ext cx="548323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BR" sz="2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Na primeira fatura do cliente, o valor</a:t>
            </a:r>
            <a:br>
              <a:rPr lang="pt-BR" sz="2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pt-BR" sz="2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pode vir diferente ao pacote contratado, podendo ser maior ou menor. Isso acontece porque fazemos o cálculo proporcional,</a:t>
            </a:r>
            <a:br>
              <a:rPr lang="pt-BR" sz="2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pt-BR" sz="2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 que chamamos de Pró rata. Isso garante que o consumidor pague exatamente pelo período que utilizou o serviço do mês.</a:t>
            </a:r>
          </a:p>
          <a:p>
            <a:pPr algn="r"/>
            <a:r>
              <a:rPr lang="pt-BR" sz="2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Vamos compreender melhor essa cobrança.</a:t>
            </a:r>
          </a:p>
        </p:txBody>
      </p:sp>
      <p:sp>
        <p:nvSpPr>
          <p:cNvPr id="3" name="Retângulo 17">
            <a:extLst>
              <a:ext uri="{FF2B5EF4-FFF2-40B4-BE49-F238E27FC236}">
                <a16:creationId xmlns:a16="http://schemas.microsoft.com/office/drawing/2014/main" id="{7A676306-97B9-29E0-3C02-BFD134164A31}"/>
              </a:ext>
            </a:extLst>
          </p:cNvPr>
          <p:cNvSpPr/>
          <p:nvPr/>
        </p:nvSpPr>
        <p:spPr>
          <a:xfrm rot="5400000">
            <a:off x="5679818" y="4267457"/>
            <a:ext cx="80401" cy="1663582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3">
            <a:extLst>
              <a:ext uri="{FF2B5EF4-FFF2-40B4-BE49-F238E27FC236}">
                <a16:creationId xmlns:a16="http://schemas.microsoft.com/office/drawing/2014/main" id="{DB70EEDE-A25A-9496-D3EF-E063A1AC73C3}"/>
              </a:ext>
            </a:extLst>
          </p:cNvPr>
          <p:cNvSpPr txBox="1"/>
          <p:nvPr/>
        </p:nvSpPr>
        <p:spPr>
          <a:xfrm>
            <a:off x="790842" y="1698904"/>
            <a:ext cx="17543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0850">
              <a:defRPr/>
            </a:pPr>
            <a:r>
              <a:rPr lang="pt-BR" sz="2400" b="1" dirty="0">
                <a:solidFill>
                  <a:prstClr val="white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PRÓ RATA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87CCD5E-DCF6-7C5D-F927-571211D787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897712" y="1823199"/>
            <a:ext cx="5294288" cy="3529525"/>
          </a:xfrm>
          <a:prstGeom prst="rect">
            <a:avLst/>
          </a:prstGeom>
        </p:spPr>
      </p:pic>
      <p:sp>
        <p:nvSpPr>
          <p:cNvPr id="4" name="Retângulo 7">
            <a:extLst>
              <a:ext uri="{FF2B5EF4-FFF2-40B4-BE49-F238E27FC236}">
                <a16:creationId xmlns:a16="http://schemas.microsoft.com/office/drawing/2014/main" id="{F0A1B55B-F454-D477-CE47-E9D6B5F23E99}"/>
              </a:ext>
            </a:extLst>
          </p:cNvPr>
          <p:cNvSpPr/>
          <p:nvPr/>
        </p:nvSpPr>
        <p:spPr>
          <a:xfrm rot="5400000" flipH="1">
            <a:off x="1574353" y="1525724"/>
            <a:ext cx="45719" cy="1404000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7770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 animBg="1"/>
      <p:bldP spid="11" grpId="0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>
          <a:extLst>
            <a:ext uri="{FF2B5EF4-FFF2-40B4-BE49-F238E27FC236}">
              <a16:creationId xmlns:a16="http://schemas.microsoft.com/office/drawing/2014/main" id="{847BD7DA-1851-A7F3-CFBC-8031AE79A8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5">
            <a:extLst>
              <a:ext uri="{FF2B5EF4-FFF2-40B4-BE49-F238E27FC236}">
                <a16:creationId xmlns:a16="http://schemas.microsoft.com/office/drawing/2014/main" id="{00A16EC2-1F85-7B21-21CF-7EEA416D29CC}"/>
              </a:ext>
            </a:extLst>
          </p:cNvPr>
          <p:cNvSpPr txBox="1"/>
          <p:nvPr/>
        </p:nvSpPr>
        <p:spPr>
          <a:xfrm>
            <a:off x="3486094" y="1008938"/>
            <a:ext cx="678813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pt-BR" sz="3600" b="1" dirty="0">
                <a:solidFill>
                  <a:schemeClr val="lt1"/>
                </a:solidFill>
                <a:latin typeface="Segoe UI Black" panose="020B0A02040204020203" pitchFamily="34" charset="0"/>
                <a:ea typeface="Quattrocento Sans"/>
                <a:cs typeface="Segoe UI Black" panose="020B0A02040204020203" pitchFamily="34" charset="0"/>
                <a:sym typeface="Quattrocento Sans"/>
              </a:rPr>
              <a:t>Sistema Solar (Salesforce) </a:t>
            </a:r>
            <a:endParaRPr sz="2800" b="1" dirty="0">
              <a:solidFill>
                <a:schemeClr val="lt1"/>
              </a:solidFill>
              <a:latin typeface="Segoe UI Black" panose="020B0A02040204020203" pitchFamily="34" charset="0"/>
              <a:ea typeface="Quattrocento Sans"/>
              <a:cs typeface="Segoe UI Black" panose="020B0A02040204020203" pitchFamily="34" charset="0"/>
              <a:sym typeface="Quattrocento Sans"/>
            </a:endParaRPr>
          </a:p>
        </p:txBody>
      </p:sp>
      <p:sp>
        <p:nvSpPr>
          <p:cNvPr id="211" name="Google Shape;211;p5">
            <a:extLst>
              <a:ext uri="{FF2B5EF4-FFF2-40B4-BE49-F238E27FC236}">
                <a16:creationId xmlns:a16="http://schemas.microsoft.com/office/drawing/2014/main" id="{58399B14-B091-6E97-694E-16A637631A09}"/>
              </a:ext>
            </a:extLst>
          </p:cNvPr>
          <p:cNvSpPr txBox="1"/>
          <p:nvPr/>
        </p:nvSpPr>
        <p:spPr>
          <a:xfrm>
            <a:off x="3515589" y="1822212"/>
            <a:ext cx="6396835" cy="3046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pt-BR" sz="2400" dirty="0">
                <a:solidFill>
                  <a:schemeClr val="lt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O direcionamento da Claro é claro: o Sistema Solar (Salesforce) é o coração das nossas operações comerciais.</a:t>
            </a:r>
          </a:p>
          <a:p>
            <a:pPr lvl="0"/>
            <a:r>
              <a:rPr lang="pt-BR" sz="2400" b="1" dirty="0">
                <a:solidFill>
                  <a:schemeClr val="lt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Prepare-se para ouvir muito sobre ele! </a:t>
            </a:r>
            <a:r>
              <a:rPr lang="pt-BR" sz="2400" dirty="0">
                <a:solidFill>
                  <a:schemeClr val="lt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Essa plataforma </a:t>
            </a:r>
            <a:r>
              <a:rPr lang="pt-BR" sz="2400" b="1" dirty="0">
                <a:solidFill>
                  <a:schemeClr val="lt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vai transformar </a:t>
            </a:r>
            <a:r>
              <a:rPr lang="pt-BR" sz="2400" dirty="0">
                <a:solidFill>
                  <a:schemeClr val="lt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a forma como </a:t>
            </a:r>
            <a:r>
              <a:rPr lang="pt-BR" sz="2400" b="1" dirty="0">
                <a:solidFill>
                  <a:schemeClr val="lt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vendemos</a:t>
            </a:r>
            <a:r>
              <a:rPr lang="pt-BR" sz="2400" dirty="0">
                <a:solidFill>
                  <a:schemeClr val="lt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, </a:t>
            </a:r>
            <a:r>
              <a:rPr lang="pt-BR" sz="2400" b="1" dirty="0">
                <a:solidFill>
                  <a:schemeClr val="lt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atendemos </a:t>
            </a:r>
            <a:r>
              <a:rPr lang="pt-BR" sz="2400" dirty="0">
                <a:solidFill>
                  <a:schemeClr val="lt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e </a:t>
            </a:r>
            <a:r>
              <a:rPr lang="pt-BR" sz="2400" b="1" dirty="0">
                <a:solidFill>
                  <a:schemeClr val="lt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conectamos</a:t>
            </a:r>
            <a:r>
              <a:rPr lang="pt-BR" sz="2400" dirty="0">
                <a:solidFill>
                  <a:schemeClr val="lt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 nossos clientes, com mais </a:t>
            </a:r>
            <a:r>
              <a:rPr lang="pt-BR" sz="2400" b="1" dirty="0">
                <a:solidFill>
                  <a:schemeClr val="lt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agilidade</a:t>
            </a:r>
            <a:r>
              <a:rPr lang="pt-BR" sz="2400" dirty="0">
                <a:solidFill>
                  <a:schemeClr val="lt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, </a:t>
            </a:r>
            <a:r>
              <a:rPr lang="pt-BR" sz="2400" b="1" dirty="0">
                <a:solidFill>
                  <a:schemeClr val="lt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integração</a:t>
            </a:r>
            <a:r>
              <a:rPr lang="pt-BR" sz="2400" dirty="0">
                <a:solidFill>
                  <a:schemeClr val="lt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 e </a:t>
            </a:r>
            <a:r>
              <a:rPr lang="pt-BR" sz="2400" b="1" dirty="0">
                <a:solidFill>
                  <a:schemeClr val="lt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inteligência</a:t>
            </a:r>
            <a:r>
              <a:rPr lang="pt-BR" sz="2400" dirty="0">
                <a:solidFill>
                  <a:schemeClr val="lt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.</a:t>
            </a:r>
            <a:endParaRPr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3" name="Google Shape;213;p5">
            <a:extLst>
              <a:ext uri="{FF2B5EF4-FFF2-40B4-BE49-F238E27FC236}">
                <a16:creationId xmlns:a16="http://schemas.microsoft.com/office/drawing/2014/main" id="{E7D28403-EB0A-5E85-AF8C-5302DE537453}"/>
              </a:ext>
            </a:extLst>
          </p:cNvPr>
          <p:cNvSpPr/>
          <p:nvPr/>
        </p:nvSpPr>
        <p:spPr>
          <a:xfrm>
            <a:off x="3276878" y="2893464"/>
            <a:ext cx="82818" cy="1561598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3" name="Imagem 17" descr="Padrão do plano de fundo, Círculo&#10;&#10;Descrição gerada automaticamente">
            <a:extLst>
              <a:ext uri="{FF2B5EF4-FFF2-40B4-BE49-F238E27FC236}">
                <a16:creationId xmlns:a16="http://schemas.microsoft.com/office/drawing/2014/main" id="{330417B9-DA4B-0973-4D1B-E3BD0B50106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55600" t="1539" r="-3758" b="-1539"/>
          <a:stretch>
            <a:fillRect/>
          </a:stretch>
        </p:blipFill>
        <p:spPr>
          <a:xfrm>
            <a:off x="47625" y="1286219"/>
            <a:ext cx="2315848" cy="4790279"/>
          </a:xfrm>
          <a:prstGeom prst="rect">
            <a:avLst/>
          </a:prstGeom>
        </p:spPr>
      </p:pic>
      <p:sp>
        <p:nvSpPr>
          <p:cNvPr id="2" name="Google Shape;211;p5">
            <a:extLst>
              <a:ext uri="{FF2B5EF4-FFF2-40B4-BE49-F238E27FC236}">
                <a16:creationId xmlns:a16="http://schemas.microsoft.com/office/drawing/2014/main" id="{7DA152BA-0BA9-990A-8696-7AEC958D84A5}"/>
              </a:ext>
            </a:extLst>
          </p:cNvPr>
          <p:cNvSpPr txBox="1"/>
          <p:nvPr/>
        </p:nvSpPr>
        <p:spPr>
          <a:xfrm>
            <a:off x="4344773" y="5118324"/>
            <a:ext cx="5047893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pt-BR" sz="2400" dirty="0">
                <a:solidFill>
                  <a:schemeClr val="lt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Confira um vídeo da </a:t>
            </a:r>
            <a:r>
              <a:rPr lang="pt-BR" sz="2400" b="1" dirty="0">
                <a:solidFill>
                  <a:schemeClr val="lt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importância do Solar!</a:t>
            </a:r>
          </a:p>
        </p:txBody>
      </p:sp>
      <p:pic>
        <p:nvPicPr>
          <p:cNvPr id="4" name="Gráfico 4" descr="Claquete com preenchimento sólido">
            <a:extLst>
              <a:ext uri="{FF2B5EF4-FFF2-40B4-BE49-F238E27FC236}">
                <a16:creationId xmlns:a16="http://schemas.microsoft.com/office/drawing/2014/main" id="{82F0A62D-B55D-5294-0239-F9D8AF11B8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86187" y="5027377"/>
            <a:ext cx="993911" cy="993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156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F61C2395-7F4D-7BAB-095D-0B021F1A693C}"/>
              </a:ext>
            </a:extLst>
          </p:cNvPr>
          <p:cNvGrpSpPr/>
          <p:nvPr/>
        </p:nvGrpSpPr>
        <p:grpSpPr>
          <a:xfrm>
            <a:off x="6955631" y="1692154"/>
            <a:ext cx="4545500" cy="3091867"/>
            <a:chOff x="7022978" y="2392845"/>
            <a:chExt cx="4545500" cy="3091867"/>
          </a:xfrm>
        </p:grpSpPr>
        <p:pic>
          <p:nvPicPr>
            <p:cNvPr id="9" name="Google Shape;172;g202d170bba6_0_9">
              <a:extLst>
                <a:ext uri="{FF2B5EF4-FFF2-40B4-BE49-F238E27FC236}">
                  <a16:creationId xmlns:a16="http://schemas.microsoft.com/office/drawing/2014/main" id="{7D51D394-B2FD-5200-A9BD-262AB4C9D62F}"/>
                </a:ext>
              </a:extLst>
            </p:cNvPr>
            <p:cNvPicPr preferRelativeResize="0"/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PencilSketch/>
                      </a14:imgEffect>
                      <a14:imgEffect>
                        <a14:brightnessContrast bright="4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>
            <a:xfrm>
              <a:off x="7236752" y="2671383"/>
              <a:ext cx="4117952" cy="25347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Google Shape;173;g202d170bba6_0_9">
              <a:extLst>
                <a:ext uri="{FF2B5EF4-FFF2-40B4-BE49-F238E27FC236}">
                  <a16:creationId xmlns:a16="http://schemas.microsoft.com/office/drawing/2014/main" id="{BF5BFC00-1D59-57B1-F21B-244B5CA71A4D}"/>
                </a:ext>
              </a:extLst>
            </p:cNvPr>
            <p:cNvSpPr/>
            <p:nvPr/>
          </p:nvSpPr>
          <p:spPr>
            <a:xfrm>
              <a:off x="7022978" y="2392845"/>
              <a:ext cx="4545500" cy="3091867"/>
            </a:xfrm>
            <a:prstGeom prst="roundRect">
              <a:avLst>
                <a:gd name="adj" fmla="val 0"/>
              </a:avLst>
            </a:prstGeom>
            <a:ln w="28575">
              <a:gradFill flip="none" rotWithShape="1">
                <a:gsLst>
                  <a:gs pos="0">
                    <a:srgbClr val="E1AD09"/>
                  </a:gs>
                  <a:gs pos="100000">
                    <a:srgbClr val="F50242"/>
                  </a:gs>
                </a:gsLst>
                <a:lin ang="10800000" scaled="0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 panose="020B0604020202020204"/>
              </a:endParaRPr>
            </a:p>
          </p:txBody>
        </p:sp>
      </p:grpSp>
      <p:pic>
        <p:nvPicPr>
          <p:cNvPr id="6" name="Gráfico 5"/>
          <p:cNvPicPr>
            <a:picLocks noChangeAspect="1"/>
          </p:cNvPicPr>
          <p:nvPr/>
        </p:nvPicPr>
        <p:blipFill rotWithShape="1">
          <a:blip r:embed="rId5"/>
          <a:srcRect l="53177" t="3241" r="-1335" b="-3241"/>
          <a:stretch>
            <a:fillRect/>
          </a:stretch>
        </p:blipFill>
        <p:spPr>
          <a:xfrm>
            <a:off x="0" y="917532"/>
            <a:ext cx="553425" cy="1144747"/>
          </a:xfrm>
          <a:prstGeom prst="rect">
            <a:avLst/>
          </a:prstGeom>
        </p:spPr>
      </p:pic>
      <p:sp>
        <p:nvSpPr>
          <p:cNvPr id="4" name="CaixaDeTexto 1">
            <a:extLst>
              <a:ext uri="{FF2B5EF4-FFF2-40B4-BE49-F238E27FC236}">
                <a16:creationId xmlns:a16="http://schemas.microsoft.com/office/drawing/2014/main" id="{DF1B684D-AE42-537D-A2D3-EB6B4A11EA86}"/>
              </a:ext>
            </a:extLst>
          </p:cNvPr>
          <p:cNvSpPr txBox="1"/>
          <p:nvPr/>
        </p:nvSpPr>
        <p:spPr>
          <a:xfrm>
            <a:off x="928656" y="1692154"/>
            <a:ext cx="5496311" cy="4166131"/>
          </a:xfrm>
          <a:prstGeom prst="rect">
            <a:avLst/>
          </a:prstGeom>
          <a:noFill/>
        </p:spPr>
        <p:txBody>
          <a:bodyPr wrap="square" lIns="90000" tIns="36000" rIns="90000" bIns="3600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O fechamento da venda ocorreu</a:t>
            </a:r>
            <a:r>
              <a:rPr kumimoji="0" lang="pt-BR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pt-BR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em 02 de Janeiro.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Instalação foi no dia 6 de Janeiro,</a:t>
            </a:r>
            <a:r>
              <a:rPr kumimoji="0" lang="pt-BR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pt-BR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com o vencimento para todo dia 10.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O início do ciclo de faturamento</a:t>
            </a:r>
            <a:r>
              <a:rPr kumimoji="0" lang="pt-BR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pt-BR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será do dia 7 até o fechamento</a:t>
            </a:r>
            <a:r>
              <a:rPr kumimoji="0" lang="pt-BR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pt-BR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do mês em 31 de Janeiro.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Portanto, o cliente utilizou por 25 dias.</a:t>
            </a:r>
          </a:p>
          <a:p>
            <a:pPr lvl="0">
              <a:spcBef>
                <a:spcPts val="1200"/>
              </a:spcBef>
              <a:defRPr/>
            </a:pP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Desta forma, é </a:t>
            </a:r>
            <a:r>
              <a:rPr lang="pt-BR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muito importante informar ao cliente que na primeira fatura pode aparecer essa cobrança proporcional, chamada pro rata</a:t>
            </a: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 Isso acontece porque ela considera os dias entre a ativação do serviço e o fechamento do ciclo. </a:t>
            </a:r>
          </a:p>
          <a:p>
            <a:pPr lvl="0">
              <a:spcBef>
                <a:spcPts val="1200"/>
              </a:spcBef>
              <a:defRPr/>
            </a:pPr>
            <a:r>
              <a:rPr lang="pt-BR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É normal e acontece só uma vez, ok?</a:t>
            </a:r>
            <a:endParaRPr kumimoji="0" lang="pt-BR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CaixaDeTexto 3">
            <a:extLst>
              <a:ext uri="{FF2B5EF4-FFF2-40B4-BE49-F238E27FC236}">
                <a16:creationId xmlns:a16="http://schemas.microsoft.com/office/drawing/2014/main" id="{DB70EEDE-A25A-9496-D3EF-E063A1AC73C3}"/>
              </a:ext>
            </a:extLst>
          </p:cNvPr>
          <p:cNvSpPr txBox="1"/>
          <p:nvPr/>
        </p:nvSpPr>
        <p:spPr>
          <a:xfrm>
            <a:off x="903733" y="1211930"/>
            <a:ext cx="5294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PR</a:t>
            </a:r>
            <a:r>
              <a:rPr lang="pt-BR" sz="2400" b="1" dirty="0">
                <a:solidFill>
                  <a:prstClr val="white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O</a:t>
            </a: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 RATA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D446389-6B4D-D13F-6458-A86DD7544A1D}"/>
              </a:ext>
            </a:extLst>
          </p:cNvPr>
          <p:cNvSpPr/>
          <p:nvPr/>
        </p:nvSpPr>
        <p:spPr>
          <a:xfrm>
            <a:off x="10264430" y="1816265"/>
            <a:ext cx="509048" cy="509048"/>
          </a:xfrm>
          <a:prstGeom prst="ellipse">
            <a:avLst/>
          </a:prstGeom>
          <a:noFill/>
          <a:ln w="28575">
            <a:solidFill>
              <a:srgbClr val="F4034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A9664221-0B71-3797-2797-1E24AB5AFF5B}"/>
              </a:ext>
            </a:extLst>
          </p:cNvPr>
          <p:cNvSpPr/>
          <p:nvPr/>
        </p:nvSpPr>
        <p:spPr>
          <a:xfrm>
            <a:off x="7728620" y="1816265"/>
            <a:ext cx="509048" cy="509048"/>
          </a:xfrm>
          <a:prstGeom prst="ellipse">
            <a:avLst/>
          </a:prstGeom>
          <a:noFill/>
          <a:ln w="28575">
            <a:solidFill>
              <a:srgbClr val="BD92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181C062-515F-8EB1-75F8-B2ED80294D0D}"/>
              </a:ext>
            </a:extLst>
          </p:cNvPr>
          <p:cNvGrpSpPr/>
          <p:nvPr/>
        </p:nvGrpSpPr>
        <p:grpSpPr>
          <a:xfrm>
            <a:off x="7068745" y="1799244"/>
            <a:ext cx="4317476" cy="2854491"/>
            <a:chOff x="7041824" y="1566681"/>
            <a:chExt cx="4317476" cy="2854491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BA79A7B6-6C42-AA32-2068-13BA9DCB914F}"/>
                </a:ext>
              </a:extLst>
            </p:cNvPr>
            <p:cNvSpPr/>
            <p:nvPr/>
          </p:nvSpPr>
          <p:spPr>
            <a:xfrm>
              <a:off x="7041824" y="2160569"/>
              <a:ext cx="4317476" cy="526070"/>
            </a:xfrm>
            <a:prstGeom prst="roundRect">
              <a:avLst>
                <a:gd name="adj" fmla="val 50000"/>
              </a:avLst>
            </a:prstGeom>
            <a:solidFill>
              <a:schemeClr val="tx1">
                <a:alpha val="6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9943E31E-2AD8-7DD5-EC43-AD0EA676E19F}"/>
                </a:ext>
              </a:extLst>
            </p:cNvPr>
            <p:cNvSpPr/>
            <p:nvPr/>
          </p:nvSpPr>
          <p:spPr>
            <a:xfrm>
              <a:off x="10850250" y="1566681"/>
              <a:ext cx="509049" cy="526070"/>
            </a:xfrm>
            <a:prstGeom prst="roundRect">
              <a:avLst>
                <a:gd name="adj" fmla="val 50000"/>
              </a:avLst>
            </a:prstGeom>
            <a:solidFill>
              <a:schemeClr val="tx1">
                <a:alpha val="6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003F0810-E3B5-1A35-54F6-4F3672D2B356}"/>
                </a:ext>
              </a:extLst>
            </p:cNvPr>
            <p:cNvSpPr/>
            <p:nvPr/>
          </p:nvSpPr>
          <p:spPr>
            <a:xfrm>
              <a:off x="7041824" y="2735605"/>
              <a:ext cx="4317476" cy="526070"/>
            </a:xfrm>
            <a:prstGeom prst="roundRect">
              <a:avLst>
                <a:gd name="adj" fmla="val 50000"/>
              </a:avLst>
            </a:prstGeom>
            <a:solidFill>
              <a:schemeClr val="tx1">
                <a:alpha val="6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2FE36D39-839B-7D8E-496B-83EDC0C9A48D}"/>
                </a:ext>
              </a:extLst>
            </p:cNvPr>
            <p:cNvSpPr/>
            <p:nvPr/>
          </p:nvSpPr>
          <p:spPr>
            <a:xfrm>
              <a:off x="7041824" y="3310640"/>
              <a:ext cx="4317476" cy="526070"/>
            </a:xfrm>
            <a:prstGeom prst="roundRect">
              <a:avLst>
                <a:gd name="adj" fmla="val 50000"/>
              </a:avLst>
            </a:prstGeom>
            <a:solidFill>
              <a:schemeClr val="tx1">
                <a:alpha val="6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2BCC8507-12BC-4C75-FBA7-E69953DF338C}"/>
                </a:ext>
              </a:extLst>
            </p:cNvPr>
            <p:cNvSpPr/>
            <p:nvPr/>
          </p:nvSpPr>
          <p:spPr>
            <a:xfrm>
              <a:off x="7041824" y="3895102"/>
              <a:ext cx="1828799" cy="526070"/>
            </a:xfrm>
            <a:prstGeom prst="roundRect">
              <a:avLst>
                <a:gd name="adj" fmla="val 50000"/>
              </a:avLst>
            </a:prstGeom>
            <a:solidFill>
              <a:schemeClr val="tx1">
                <a:alpha val="6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E0D88B8-40C3-E611-B1F4-AE478A71503C}"/>
              </a:ext>
            </a:extLst>
          </p:cNvPr>
          <p:cNvGrpSpPr/>
          <p:nvPr/>
        </p:nvGrpSpPr>
        <p:grpSpPr>
          <a:xfrm>
            <a:off x="6979316" y="5107752"/>
            <a:ext cx="4545500" cy="523220"/>
            <a:chOff x="6916202" y="4875189"/>
            <a:chExt cx="4581693" cy="523220"/>
          </a:xfrm>
        </p:grpSpPr>
        <p:sp>
          <p:nvSpPr>
            <p:cNvPr id="24" name="Oval 52">
              <a:extLst>
                <a:ext uri="{FF2B5EF4-FFF2-40B4-BE49-F238E27FC236}">
                  <a16:creationId xmlns:a16="http://schemas.microsoft.com/office/drawing/2014/main" id="{F07152B0-05F5-175A-99E9-8BDC61B1095B}"/>
                </a:ext>
              </a:extLst>
            </p:cNvPr>
            <p:cNvSpPr/>
            <p:nvPr/>
          </p:nvSpPr>
          <p:spPr>
            <a:xfrm>
              <a:off x="9978571" y="4913621"/>
              <a:ext cx="446357" cy="446357"/>
            </a:xfrm>
            <a:prstGeom prst="ellipse">
              <a:avLst/>
            </a:prstGeom>
            <a:solidFill>
              <a:schemeClr val="tx1">
                <a:alpha val="6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Rectangle 58">
              <a:extLst>
                <a:ext uri="{FF2B5EF4-FFF2-40B4-BE49-F238E27FC236}">
                  <a16:creationId xmlns:a16="http://schemas.microsoft.com/office/drawing/2014/main" id="{B79FAFEB-9FDF-F1E3-E0DA-0BA720EC6DF7}"/>
                </a:ext>
              </a:extLst>
            </p:cNvPr>
            <p:cNvSpPr/>
            <p:nvPr/>
          </p:nvSpPr>
          <p:spPr>
            <a:xfrm>
              <a:off x="8834020" y="4875189"/>
              <a:ext cx="976853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b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Data da </a:t>
              </a:r>
            </a:p>
            <a:p>
              <a:pPr marL="0" marR="0" lvl="0" indent="0" algn="l" defTabSz="914400" rtl="0" eaLnBrk="1" fontAlgn="b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Instalação</a:t>
              </a:r>
            </a:p>
          </p:txBody>
        </p:sp>
        <p:sp>
          <p:nvSpPr>
            <p:cNvPr id="26" name="Oval 61">
              <a:extLst>
                <a:ext uri="{FF2B5EF4-FFF2-40B4-BE49-F238E27FC236}">
                  <a16:creationId xmlns:a16="http://schemas.microsoft.com/office/drawing/2014/main" id="{94CA971D-4874-A172-89D5-25DD92186502}"/>
                </a:ext>
              </a:extLst>
            </p:cNvPr>
            <p:cNvSpPr/>
            <p:nvPr/>
          </p:nvSpPr>
          <p:spPr>
            <a:xfrm>
              <a:off x="8359229" y="4907837"/>
              <a:ext cx="457925" cy="457925"/>
            </a:xfrm>
            <a:prstGeom prst="ellipse">
              <a:avLst/>
            </a:prstGeom>
            <a:noFill/>
            <a:ln w="28575">
              <a:solidFill>
                <a:srgbClr val="F4034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Rectangle 62">
              <a:extLst>
                <a:ext uri="{FF2B5EF4-FFF2-40B4-BE49-F238E27FC236}">
                  <a16:creationId xmlns:a16="http://schemas.microsoft.com/office/drawing/2014/main" id="{C1381B06-5786-A6E8-DD96-F531EE87121A}"/>
                </a:ext>
              </a:extLst>
            </p:cNvPr>
            <p:cNvSpPr/>
            <p:nvPr/>
          </p:nvSpPr>
          <p:spPr>
            <a:xfrm>
              <a:off x="10441795" y="4875189"/>
              <a:ext cx="105610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b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Período de utilização</a:t>
              </a:r>
            </a:p>
          </p:txBody>
        </p:sp>
        <p:sp>
          <p:nvSpPr>
            <p:cNvPr id="28" name="Fluxograma: Conector 23">
              <a:extLst>
                <a:ext uri="{FF2B5EF4-FFF2-40B4-BE49-F238E27FC236}">
                  <a16:creationId xmlns:a16="http://schemas.microsoft.com/office/drawing/2014/main" id="{CFA3831A-C97E-E4D4-5326-ADA35256C2F7}"/>
                </a:ext>
              </a:extLst>
            </p:cNvPr>
            <p:cNvSpPr/>
            <p:nvPr/>
          </p:nvSpPr>
          <p:spPr>
            <a:xfrm>
              <a:off x="6916202" y="4922465"/>
              <a:ext cx="456640" cy="428668"/>
            </a:xfrm>
            <a:prstGeom prst="flowChartConnector">
              <a:avLst/>
            </a:prstGeom>
            <a:noFill/>
            <a:ln w="28575">
              <a:solidFill>
                <a:srgbClr val="BD920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CaixaDeTexto 3">
              <a:extLst>
                <a:ext uri="{FF2B5EF4-FFF2-40B4-BE49-F238E27FC236}">
                  <a16:creationId xmlns:a16="http://schemas.microsoft.com/office/drawing/2014/main" id="{9E88E888-9423-7AEE-8700-CA2BCC24EFB8}"/>
                </a:ext>
              </a:extLst>
            </p:cNvPr>
            <p:cNvSpPr txBox="1"/>
            <p:nvPr/>
          </p:nvSpPr>
          <p:spPr>
            <a:xfrm>
              <a:off x="7389708" y="4875189"/>
              <a:ext cx="80182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Data da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venda</a:t>
              </a:r>
            </a:p>
          </p:txBody>
        </p:sp>
      </p:grpSp>
      <p:sp>
        <p:nvSpPr>
          <p:cNvPr id="34" name="Retângulo 7">
            <a:extLst>
              <a:ext uri="{FF2B5EF4-FFF2-40B4-BE49-F238E27FC236}">
                <a16:creationId xmlns:a16="http://schemas.microsoft.com/office/drawing/2014/main" id="{51E1DE07-EB48-7E6D-A057-3AEB5DBD1D69}"/>
              </a:ext>
            </a:extLst>
          </p:cNvPr>
          <p:cNvSpPr/>
          <p:nvPr/>
        </p:nvSpPr>
        <p:spPr>
          <a:xfrm rot="5400000" flipH="1">
            <a:off x="1702535" y="875893"/>
            <a:ext cx="45719" cy="1553287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AB59DE54-EDF2-106E-C3F2-A9B4D1B70433}"/>
              </a:ext>
            </a:extLst>
          </p:cNvPr>
          <p:cNvSpPr txBox="1"/>
          <p:nvPr/>
        </p:nvSpPr>
        <p:spPr>
          <a:xfrm>
            <a:off x="903733" y="836712"/>
            <a:ext cx="16277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Segoe UI Black" panose="020B0A02040204020203" pitchFamily="34" charset="0"/>
              </a:rPr>
              <a:t>Financeiro</a:t>
            </a: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8445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750"/>
                            </p:stCondLst>
                            <p:childTnLst>
                              <p:par>
                                <p:cTn id="2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12" grpId="0" animBg="1"/>
      <p:bldP spid="3" grpId="0" animBg="1"/>
      <p:bldP spid="34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áfico 5"/>
          <p:cNvPicPr>
            <a:picLocks noChangeAspect="1"/>
          </p:cNvPicPr>
          <p:nvPr/>
        </p:nvPicPr>
        <p:blipFill rotWithShape="1">
          <a:blip r:embed="rId3"/>
          <a:srcRect l="53177" t="3241" r="-1335" b="-3241"/>
          <a:stretch>
            <a:fillRect/>
          </a:stretch>
        </p:blipFill>
        <p:spPr>
          <a:xfrm>
            <a:off x="0" y="876857"/>
            <a:ext cx="553425" cy="1144747"/>
          </a:xfrm>
          <a:prstGeom prst="rect">
            <a:avLst/>
          </a:prstGeom>
        </p:spPr>
      </p:pic>
      <p:sp>
        <p:nvSpPr>
          <p:cNvPr id="4" name="CaixaDeTexto 1">
            <a:extLst>
              <a:ext uri="{FF2B5EF4-FFF2-40B4-BE49-F238E27FC236}">
                <a16:creationId xmlns:a16="http://schemas.microsoft.com/office/drawing/2014/main" id="{DF1B684D-AE42-537D-A2D3-EB6B4A11EA86}"/>
              </a:ext>
            </a:extLst>
          </p:cNvPr>
          <p:cNvSpPr txBox="1"/>
          <p:nvPr/>
        </p:nvSpPr>
        <p:spPr>
          <a:xfrm>
            <a:off x="790842" y="2279723"/>
            <a:ext cx="10841834" cy="934478"/>
          </a:xfrm>
          <a:prstGeom prst="rect">
            <a:avLst/>
          </a:prstGeom>
          <a:noFill/>
        </p:spPr>
        <p:txBody>
          <a:bodyPr wrap="square" lIns="90000" tIns="36000" rIns="90000" bIns="3600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Se o cliente usou por 25 dias os serviço em Janeiro, para o pagamento em 10 de Fevereiro, será cobrado o valor de </a:t>
            </a:r>
            <a:r>
              <a:rPr kumimoji="0" lang="pt-BR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R</a:t>
            </a: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$ 324,91.</a:t>
            </a:r>
          </a:p>
        </p:txBody>
      </p:sp>
      <p:sp>
        <p:nvSpPr>
          <p:cNvPr id="11" name="CaixaDeTexto 3">
            <a:extLst>
              <a:ext uri="{FF2B5EF4-FFF2-40B4-BE49-F238E27FC236}">
                <a16:creationId xmlns:a16="http://schemas.microsoft.com/office/drawing/2014/main" id="{DB70EEDE-A25A-9496-D3EF-E063A1AC73C3}"/>
              </a:ext>
            </a:extLst>
          </p:cNvPr>
          <p:cNvSpPr txBox="1"/>
          <p:nvPr/>
        </p:nvSpPr>
        <p:spPr>
          <a:xfrm>
            <a:off x="790842" y="1585782"/>
            <a:ext cx="5294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PRO RATA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6905F51-9F30-FFF2-B4C9-E34A3EF25571}"/>
              </a:ext>
            </a:extLst>
          </p:cNvPr>
          <p:cNvSpPr/>
          <p:nvPr/>
        </p:nvSpPr>
        <p:spPr>
          <a:xfrm>
            <a:off x="2484578" y="3849019"/>
            <a:ext cx="2640516" cy="1470582"/>
          </a:xfrm>
          <a:prstGeom prst="rect">
            <a:avLst/>
          </a:prstGeom>
          <a:solidFill>
            <a:srgbClr val="BD920E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207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Quattrocento Sans"/>
                <a:cs typeface="Segoe UI" panose="020B0502040204020203" pitchFamily="34" charset="0"/>
              </a:rPr>
              <a:t>Mês: Janeiro</a:t>
            </a:r>
          </a:p>
          <a:p>
            <a:pPr marL="9207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Quattrocento Sans"/>
                <a:cs typeface="Segoe UI" panose="020B0502040204020203" pitchFamily="34" charset="0"/>
              </a:rPr>
              <a:t>Fatura: </a:t>
            </a:r>
            <a:r>
              <a:rPr kumimoji="0" lang="pt-B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Quattrocento Sans"/>
                <a:cs typeface="Segoe UI" panose="020B0502040204020203" pitchFamily="34" charset="0"/>
              </a:rPr>
              <a:t>R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Quattrocento Sans"/>
                <a:cs typeface="Segoe UI" panose="020B0502040204020203" pitchFamily="34" charset="0"/>
              </a:rPr>
              <a:t>$ 389,90</a:t>
            </a:r>
          </a:p>
          <a:p>
            <a:pPr marL="9207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Quattrocento Sans"/>
              <a:cs typeface="Segoe UI" panose="020B0502040204020203" pitchFamily="34" charset="0"/>
            </a:endParaRPr>
          </a:p>
          <a:p>
            <a:pPr marL="9207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Quattrocento Sans"/>
                <a:cs typeface="Segoe UI" panose="020B0502040204020203" pitchFamily="34" charset="0"/>
              </a:rPr>
              <a:t>389,90/30 = 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Quattrocento Sans"/>
                <a:cs typeface="Segoe UI" panose="020B0502040204020203" pitchFamily="34" charset="0"/>
              </a:rPr>
              <a:t>R$12,99</a:t>
            </a:r>
          </a:p>
        </p:txBody>
      </p:sp>
      <p:cxnSp>
        <p:nvCxnSpPr>
          <p:cNvPr id="16" name="Conector de Seta Reta 4">
            <a:extLst>
              <a:ext uri="{FF2B5EF4-FFF2-40B4-BE49-F238E27FC236}">
                <a16:creationId xmlns:a16="http://schemas.microsoft.com/office/drawing/2014/main" id="{7B51FB9C-7105-A631-29FD-1EF6071F3398}"/>
              </a:ext>
            </a:extLst>
          </p:cNvPr>
          <p:cNvCxnSpPr>
            <a:cxnSpLocks/>
          </p:cNvCxnSpPr>
          <p:nvPr/>
        </p:nvCxnSpPr>
        <p:spPr>
          <a:xfrm>
            <a:off x="5609693" y="4541178"/>
            <a:ext cx="972614" cy="0"/>
          </a:xfrm>
          <a:prstGeom prst="straightConnector1">
            <a:avLst/>
          </a:prstGeom>
          <a:ln w="19050">
            <a:solidFill>
              <a:srgbClr val="F4034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9817539E-360B-F707-CD90-58887B2A5895}"/>
              </a:ext>
            </a:extLst>
          </p:cNvPr>
          <p:cNvSpPr/>
          <p:nvPr/>
        </p:nvSpPr>
        <p:spPr>
          <a:xfrm>
            <a:off x="7066906" y="3849019"/>
            <a:ext cx="2812385" cy="1470582"/>
          </a:xfrm>
          <a:prstGeom prst="rect">
            <a:avLst/>
          </a:prstGeom>
          <a:solidFill>
            <a:srgbClr val="BD920E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207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Quattrocento Sans"/>
                <a:cs typeface="Segoe UI" panose="020B0502040204020203" pitchFamily="34" charset="0"/>
              </a:rPr>
              <a:t>Dias utilizados: 25 dias</a:t>
            </a:r>
          </a:p>
          <a:p>
            <a:pPr marL="9207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Quattrocento Sans"/>
              <a:cs typeface="Segoe UI" panose="020B0502040204020203" pitchFamily="34" charset="0"/>
            </a:endParaRPr>
          </a:p>
          <a:p>
            <a:pPr marL="9207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Quattrocento Sans"/>
                <a:cs typeface="Segoe UI" panose="020B0502040204020203" pitchFamily="34" charset="0"/>
              </a:rPr>
              <a:t>25 </a:t>
            </a:r>
            <a:r>
              <a:rPr kumimoji="0" lang="pt-B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Quattrocento Sans"/>
                <a:cs typeface="Segoe UI" panose="020B0502040204020203" pitchFamily="34" charset="0"/>
              </a:rPr>
              <a:t>x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Quattrocento Sans"/>
                <a:cs typeface="Segoe UI" panose="020B0502040204020203" pitchFamily="34" charset="0"/>
              </a:rPr>
              <a:t> 12,99 = </a:t>
            </a:r>
            <a:r>
              <a:rPr kumimoji="0" lang="pt-BR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Quattrocento Sans"/>
                <a:cs typeface="Segoe UI" panose="020B0502040204020203" pitchFamily="34" charset="0"/>
              </a:rPr>
              <a:t>R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Quattrocento Sans"/>
                <a:cs typeface="Segoe UI" panose="020B0502040204020203" pitchFamily="34" charset="0"/>
              </a:rPr>
              <a:t>$ 324,91</a:t>
            </a:r>
          </a:p>
        </p:txBody>
      </p:sp>
      <p:sp>
        <p:nvSpPr>
          <p:cNvPr id="19" name="Retângulo 7">
            <a:extLst>
              <a:ext uri="{FF2B5EF4-FFF2-40B4-BE49-F238E27FC236}">
                <a16:creationId xmlns:a16="http://schemas.microsoft.com/office/drawing/2014/main" id="{B86D1E9C-7BA9-28B0-408A-3FF8C7FEBF36}"/>
              </a:ext>
            </a:extLst>
          </p:cNvPr>
          <p:cNvSpPr/>
          <p:nvPr/>
        </p:nvSpPr>
        <p:spPr>
          <a:xfrm rot="5400000" flipH="1">
            <a:off x="1612103" y="1247944"/>
            <a:ext cx="45719" cy="1553287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B3EC7BEE-2C70-1519-7CD0-03557A158E12}"/>
              </a:ext>
            </a:extLst>
          </p:cNvPr>
          <p:cNvSpPr txBox="1"/>
          <p:nvPr/>
        </p:nvSpPr>
        <p:spPr>
          <a:xfrm>
            <a:off x="790841" y="1124744"/>
            <a:ext cx="16277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Segoe UI Black" panose="020B0A02040204020203" pitchFamily="34" charset="0"/>
              </a:rPr>
              <a:t>Financeiro</a:t>
            </a: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4057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2" grpId="0" animBg="1"/>
      <p:bldP spid="17" grpId="0" animBg="1"/>
      <p:bldP spid="19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áfico 5"/>
          <p:cNvPicPr>
            <a:picLocks noChangeAspect="1"/>
          </p:cNvPicPr>
          <p:nvPr/>
        </p:nvPicPr>
        <p:blipFill rotWithShape="1">
          <a:blip r:embed="rId3"/>
          <a:srcRect l="53177" t="3241" r="-1335" b="-3241"/>
          <a:stretch>
            <a:fillRect/>
          </a:stretch>
        </p:blipFill>
        <p:spPr>
          <a:xfrm>
            <a:off x="-22676" y="894003"/>
            <a:ext cx="553425" cy="1144747"/>
          </a:xfrm>
          <a:prstGeom prst="rect">
            <a:avLst/>
          </a:prstGeom>
        </p:spPr>
      </p:pic>
      <p:sp>
        <p:nvSpPr>
          <p:cNvPr id="4" name="CaixaDeTexto 1">
            <a:extLst>
              <a:ext uri="{FF2B5EF4-FFF2-40B4-BE49-F238E27FC236}">
                <a16:creationId xmlns:a16="http://schemas.microsoft.com/office/drawing/2014/main" id="{DF1B684D-AE42-537D-A2D3-EB6B4A11EA86}"/>
              </a:ext>
            </a:extLst>
          </p:cNvPr>
          <p:cNvSpPr txBox="1"/>
          <p:nvPr/>
        </p:nvSpPr>
        <p:spPr>
          <a:xfrm>
            <a:off x="706296" y="2038750"/>
            <a:ext cx="10841834" cy="442035"/>
          </a:xfrm>
          <a:prstGeom prst="rect">
            <a:avLst/>
          </a:prstGeom>
          <a:noFill/>
        </p:spPr>
        <p:txBody>
          <a:bodyPr wrap="square" lIns="90000" tIns="36000" rIns="90000" bIns="3600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Vamos entender como é feito esse cálculo:</a:t>
            </a:r>
          </a:p>
        </p:txBody>
      </p:sp>
      <p:sp>
        <p:nvSpPr>
          <p:cNvPr id="11" name="CaixaDeTexto 3">
            <a:extLst>
              <a:ext uri="{FF2B5EF4-FFF2-40B4-BE49-F238E27FC236}">
                <a16:creationId xmlns:a16="http://schemas.microsoft.com/office/drawing/2014/main" id="{DB70EEDE-A25A-9496-D3EF-E063A1AC73C3}"/>
              </a:ext>
            </a:extLst>
          </p:cNvPr>
          <p:cNvSpPr txBox="1"/>
          <p:nvPr/>
        </p:nvSpPr>
        <p:spPr>
          <a:xfrm>
            <a:off x="706296" y="1441729"/>
            <a:ext cx="5294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PR</a:t>
            </a:r>
            <a:r>
              <a:rPr lang="pt-BR" sz="2400" b="1" dirty="0">
                <a:solidFill>
                  <a:prstClr val="white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O</a:t>
            </a: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 RATA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03EE4E9-1D32-B396-EDDB-3168DABF8DF0}"/>
              </a:ext>
            </a:extLst>
          </p:cNvPr>
          <p:cNvSpPr/>
          <p:nvPr/>
        </p:nvSpPr>
        <p:spPr>
          <a:xfrm>
            <a:off x="819416" y="2692517"/>
            <a:ext cx="1990066" cy="1181233"/>
          </a:xfrm>
          <a:prstGeom prst="rect">
            <a:avLst/>
          </a:prstGeom>
          <a:solidFill>
            <a:srgbClr val="BD920E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938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Quattrocento Sans"/>
                <a:cs typeface="Segoe UI" panose="020B0502040204020203" pitchFamily="34" charset="0"/>
              </a:rPr>
              <a:t>Valor do pacote:</a:t>
            </a:r>
          </a:p>
          <a:p>
            <a:pPr marL="7938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Quattrocento Sans"/>
                <a:cs typeface="Segoe UI" panose="020B0502040204020203" pitchFamily="34" charset="0"/>
              </a:rPr>
              <a:t>R$389,90</a:t>
            </a:r>
          </a:p>
        </p:txBody>
      </p:sp>
      <p:sp>
        <p:nvSpPr>
          <p:cNvPr id="7" name="Division 6">
            <a:extLst>
              <a:ext uri="{FF2B5EF4-FFF2-40B4-BE49-F238E27FC236}">
                <a16:creationId xmlns:a16="http://schemas.microsoft.com/office/drawing/2014/main" id="{711A7D08-D9FE-48B8-A701-E017438ADE1E}"/>
              </a:ext>
            </a:extLst>
          </p:cNvPr>
          <p:cNvSpPr/>
          <p:nvPr/>
        </p:nvSpPr>
        <p:spPr>
          <a:xfrm>
            <a:off x="2953493" y="2899907"/>
            <a:ext cx="659876" cy="766453"/>
          </a:xfrm>
          <a:prstGeom prst="mathDivide">
            <a:avLst>
              <a:gd name="adj1" fmla="val 8761"/>
              <a:gd name="adj2" fmla="val 5880"/>
              <a:gd name="adj3" fmla="val 10530"/>
            </a:avLst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F7C329B-0FCC-1D60-1703-F068925DC8C3}"/>
              </a:ext>
            </a:extLst>
          </p:cNvPr>
          <p:cNvSpPr/>
          <p:nvPr/>
        </p:nvSpPr>
        <p:spPr>
          <a:xfrm>
            <a:off x="3757380" y="2692517"/>
            <a:ext cx="1990066" cy="1181233"/>
          </a:xfrm>
          <a:prstGeom prst="rect">
            <a:avLst/>
          </a:prstGeom>
          <a:solidFill>
            <a:srgbClr val="BD920E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938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Quattrocento Sans"/>
                <a:cs typeface="Segoe UI" panose="020B0502040204020203" pitchFamily="34" charset="0"/>
              </a:rPr>
              <a:t>30 dias:</a:t>
            </a:r>
          </a:p>
          <a:p>
            <a:pPr marL="7938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Quattrocento Sans"/>
                <a:cs typeface="Segoe UI" panose="020B0502040204020203" pitchFamily="34" charset="0"/>
              </a:rPr>
              <a:t>30</a:t>
            </a:r>
          </a:p>
        </p:txBody>
      </p:sp>
      <p:sp>
        <p:nvSpPr>
          <p:cNvPr id="9" name="Equals 8">
            <a:extLst>
              <a:ext uri="{FF2B5EF4-FFF2-40B4-BE49-F238E27FC236}">
                <a16:creationId xmlns:a16="http://schemas.microsoft.com/office/drawing/2014/main" id="{1E36ADD3-AF81-C75D-A076-54FEB368AF52}"/>
              </a:ext>
            </a:extLst>
          </p:cNvPr>
          <p:cNvSpPr/>
          <p:nvPr/>
        </p:nvSpPr>
        <p:spPr>
          <a:xfrm>
            <a:off x="5891457" y="2970608"/>
            <a:ext cx="529341" cy="625050"/>
          </a:xfrm>
          <a:prstGeom prst="mathEqual">
            <a:avLst>
              <a:gd name="adj1" fmla="val 14471"/>
              <a:gd name="adj2" fmla="val 11760"/>
            </a:avLst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8671F04-6907-5E6E-DBE0-08DC8FA7CDBD}"/>
              </a:ext>
            </a:extLst>
          </p:cNvPr>
          <p:cNvSpPr/>
          <p:nvPr/>
        </p:nvSpPr>
        <p:spPr>
          <a:xfrm>
            <a:off x="6564809" y="2692517"/>
            <a:ext cx="1990066" cy="1181233"/>
          </a:xfrm>
          <a:prstGeom prst="rect">
            <a:avLst/>
          </a:prstGeom>
          <a:solidFill>
            <a:srgbClr val="BD920E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938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Quattrocento Sans"/>
                <a:cs typeface="Segoe UI" panose="020B0502040204020203" pitchFamily="34" charset="0"/>
              </a:rPr>
              <a:t>Valor diário:</a:t>
            </a:r>
          </a:p>
          <a:p>
            <a:pPr marL="7938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Quattrocento Sans"/>
                <a:cs typeface="Segoe UI" panose="020B0502040204020203" pitchFamily="34" charset="0"/>
              </a:rPr>
              <a:t>12,99</a:t>
            </a:r>
          </a:p>
        </p:txBody>
      </p:sp>
      <p:sp>
        <p:nvSpPr>
          <p:cNvPr id="12" name="Multiply 11">
            <a:extLst>
              <a:ext uri="{FF2B5EF4-FFF2-40B4-BE49-F238E27FC236}">
                <a16:creationId xmlns:a16="http://schemas.microsoft.com/office/drawing/2014/main" id="{7B5AB841-EA8A-41F3-685F-330D2E8C10D5}"/>
              </a:ext>
            </a:extLst>
          </p:cNvPr>
          <p:cNvSpPr/>
          <p:nvPr/>
        </p:nvSpPr>
        <p:spPr>
          <a:xfrm>
            <a:off x="8698886" y="2984749"/>
            <a:ext cx="596769" cy="596769"/>
          </a:xfrm>
          <a:prstGeom prst="mathMultiply">
            <a:avLst>
              <a:gd name="adj1" fmla="val 17201"/>
            </a:avLst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F6CE3AD-15EB-93B6-6EF9-5C6C1E7AD4B7}"/>
              </a:ext>
            </a:extLst>
          </p:cNvPr>
          <p:cNvSpPr/>
          <p:nvPr/>
        </p:nvSpPr>
        <p:spPr>
          <a:xfrm>
            <a:off x="9439668" y="2692517"/>
            <a:ext cx="1990066" cy="1181233"/>
          </a:xfrm>
          <a:prstGeom prst="rect">
            <a:avLst/>
          </a:prstGeom>
          <a:solidFill>
            <a:srgbClr val="BD920E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938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Quattrocento Sans"/>
                <a:cs typeface="Segoe UI" panose="020B0502040204020203" pitchFamily="34" charset="0"/>
              </a:rPr>
              <a:t>Dias utilizados:</a:t>
            </a:r>
          </a:p>
          <a:p>
            <a:pPr marL="7938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Quattrocento Sans"/>
                <a:cs typeface="Segoe UI" panose="020B0502040204020203" pitchFamily="34" charset="0"/>
              </a:rPr>
              <a:t>25</a:t>
            </a:r>
          </a:p>
        </p:txBody>
      </p:sp>
      <p:sp>
        <p:nvSpPr>
          <p:cNvPr id="14" name="Google Shape;241;p12">
            <a:extLst>
              <a:ext uri="{FF2B5EF4-FFF2-40B4-BE49-F238E27FC236}">
                <a16:creationId xmlns:a16="http://schemas.microsoft.com/office/drawing/2014/main" id="{853C2D9F-1421-0CF7-E59B-CEF7AE64CC85}"/>
              </a:ext>
            </a:extLst>
          </p:cNvPr>
          <p:cNvSpPr/>
          <p:nvPr/>
        </p:nvSpPr>
        <p:spPr>
          <a:xfrm rot="-5400000">
            <a:off x="8686911" y="1734208"/>
            <a:ext cx="662700" cy="5059737"/>
          </a:xfrm>
          <a:prstGeom prst="leftBrace">
            <a:avLst>
              <a:gd name="adj1" fmla="val 0"/>
              <a:gd name="adj2" fmla="val 49627"/>
            </a:avLst>
          </a:prstGeom>
          <a:noFill/>
          <a:ln w="28575" cap="flat" cmpd="sng">
            <a:solidFill>
              <a:srgbClr val="F4034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Calibri" panose="020F0502020204030204"/>
              <a:cs typeface="Segoe UI" panose="020B0502040204020203" pitchFamily="34" charset="0"/>
              <a:sym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DBF7B72-047C-3F58-3F03-B79D69AEFD47}"/>
              </a:ext>
            </a:extLst>
          </p:cNvPr>
          <p:cNvSpPr/>
          <p:nvPr/>
        </p:nvSpPr>
        <p:spPr>
          <a:xfrm>
            <a:off x="8002237" y="4683793"/>
            <a:ext cx="1990066" cy="1181233"/>
          </a:xfrm>
          <a:prstGeom prst="rect">
            <a:avLst/>
          </a:prstGeom>
          <a:solidFill>
            <a:srgbClr val="F40342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938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Quattrocento Sans"/>
                <a:cs typeface="Segoe UI" panose="020B0502040204020203" pitchFamily="34" charset="0"/>
              </a:rPr>
              <a:t>Total de Pró rata:</a:t>
            </a:r>
          </a:p>
          <a:p>
            <a:pPr marL="7938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Quattrocento Sans"/>
                <a:cs typeface="Segoe UI" panose="020B0502040204020203" pitchFamily="34" charset="0"/>
              </a:rPr>
              <a:t>R</a:t>
            </a: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Quattrocento Sans"/>
                <a:cs typeface="Segoe UI" panose="020B0502040204020203" pitchFamily="34" charset="0"/>
              </a:rPr>
              <a:t>$ 324,91</a:t>
            </a:r>
          </a:p>
        </p:txBody>
      </p:sp>
      <p:sp>
        <p:nvSpPr>
          <p:cNvPr id="25" name="Retângulo 7">
            <a:extLst>
              <a:ext uri="{FF2B5EF4-FFF2-40B4-BE49-F238E27FC236}">
                <a16:creationId xmlns:a16="http://schemas.microsoft.com/office/drawing/2014/main" id="{5C2D7062-2BDB-C448-412E-1582AA884B50}"/>
              </a:ext>
            </a:extLst>
          </p:cNvPr>
          <p:cNvSpPr/>
          <p:nvPr/>
        </p:nvSpPr>
        <p:spPr>
          <a:xfrm rot="5400000" flipH="1">
            <a:off x="1522960" y="1126750"/>
            <a:ext cx="45719" cy="1553287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954A2DF2-BE62-2437-7E92-C2B10C9DBCAF}"/>
              </a:ext>
            </a:extLst>
          </p:cNvPr>
          <p:cNvSpPr txBox="1"/>
          <p:nvPr/>
        </p:nvSpPr>
        <p:spPr>
          <a:xfrm>
            <a:off x="790841" y="1052736"/>
            <a:ext cx="16277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Segoe UI Black" panose="020B0A02040204020203" pitchFamily="34" charset="0"/>
              </a:rPr>
              <a:t>Financeiro</a:t>
            </a: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1036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3" grpId="0" animBg="1"/>
      <p:bldP spid="7" grpId="0" animBg="1"/>
      <p:bldP spid="8" grpId="0" animBg="1"/>
      <p:bldP spid="9" grpId="0" animBg="1"/>
      <p:bldP spid="10" grpId="0" animBg="1"/>
      <p:bldP spid="12" grpId="0" animBg="1"/>
      <p:bldP spid="13" grpId="0" animBg="1"/>
      <p:bldP spid="14" grpId="0" animBg="1"/>
      <p:bldP spid="15" grpId="0" animBg="1"/>
      <p:bldP spid="25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2331764" y="2849797"/>
            <a:ext cx="30054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Segoe UI Black" panose="020B0A02040204020203" pitchFamily="34" charset="0"/>
              </a:rPr>
              <a:t>ATENÇÃO</a:t>
            </a:r>
          </a:p>
        </p:txBody>
      </p:sp>
      <p:pic>
        <p:nvPicPr>
          <p:cNvPr id="7" name="Imagem 2"/>
          <p:cNvPicPr>
            <a:picLocks noChangeAspect="1"/>
          </p:cNvPicPr>
          <p:nvPr/>
        </p:nvPicPr>
        <p:blipFill rotWithShape="1">
          <a:blip r:embed="rId3"/>
          <a:srcRect l="66964" r="-634"/>
          <a:stretch>
            <a:fillRect/>
          </a:stretch>
        </p:blipFill>
        <p:spPr>
          <a:xfrm>
            <a:off x="-2287" y="807633"/>
            <a:ext cx="1895494" cy="5607771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 rot="5400000">
            <a:off x="3765676" y="2393051"/>
            <a:ext cx="100093" cy="2529977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5994710" y="1507484"/>
            <a:ext cx="508265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Outras situações que geram cobrança de Pr</a:t>
            </a:r>
            <a:r>
              <a:rPr lang="pt-BR" sz="2800" b="1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</a:t>
            </a: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Rata: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BR" sz="2800" b="1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</a:t>
            </a:r>
            <a:r>
              <a:rPr kumimoji="0" lang="pt-BR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igração</a:t>
            </a: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de pacote;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BR" sz="2800" b="1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</a:t>
            </a:r>
            <a:r>
              <a:rPr kumimoji="0" lang="pt-BR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udança</a:t>
            </a: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de endereço;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BR" sz="2800" b="1" dirty="0" err="1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</a:t>
            </a:r>
            <a:r>
              <a:rPr kumimoji="0" lang="pt-BR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esabilitação</a:t>
            </a: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e reabilitação do serviço;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BR" sz="2800" b="1" dirty="0" err="1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</a:t>
            </a:r>
            <a:r>
              <a:rPr kumimoji="0" lang="pt-BR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esconexão</a:t>
            </a: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;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BR" sz="2800" b="1" dirty="0" err="1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</a:t>
            </a:r>
            <a:r>
              <a:rPr kumimoji="0" lang="pt-BR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einstalação</a:t>
            </a: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;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BR" sz="2800" b="1" dirty="0" err="1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</a:t>
            </a:r>
            <a:r>
              <a:rPr kumimoji="0" lang="pt-BR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uspensão</a:t>
            </a: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temporária e cancelamento.</a:t>
            </a:r>
          </a:p>
        </p:txBody>
      </p:sp>
    </p:spTree>
    <p:extLst>
      <p:ext uri="{BB962C8B-B14F-4D97-AF65-F5344CB8AC3E}">
        <p14:creationId xmlns:p14="http://schemas.microsoft.com/office/powerpoint/2010/main" val="1639080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4"/>
          <p:cNvPicPr>
            <a:picLocks noChangeAspect="1"/>
          </p:cNvPicPr>
          <p:nvPr/>
        </p:nvPicPr>
        <p:blipFill rotWithShape="1">
          <a:blip r:embed="rId3"/>
          <a:srcRect l="53177" t="3241" r="-1335" b="-3241"/>
          <a:stretch>
            <a:fillRect/>
          </a:stretch>
        </p:blipFill>
        <p:spPr>
          <a:xfrm>
            <a:off x="47625" y="886284"/>
            <a:ext cx="553425" cy="1144747"/>
          </a:xfrm>
          <a:prstGeom prst="rect">
            <a:avLst/>
          </a:prstGeom>
        </p:spPr>
      </p:pic>
      <p:sp>
        <p:nvSpPr>
          <p:cNvPr id="9" name="CaixaDeTexto 5">
            <a:extLst>
              <a:ext uri="{FF2B5EF4-FFF2-40B4-BE49-F238E27FC236}">
                <a16:creationId xmlns:a16="http://schemas.microsoft.com/office/drawing/2014/main" id="{CF72FC11-98BA-04FB-DD8D-39A11E434C22}"/>
              </a:ext>
            </a:extLst>
          </p:cNvPr>
          <p:cNvSpPr txBox="1"/>
          <p:nvPr/>
        </p:nvSpPr>
        <p:spPr>
          <a:xfrm>
            <a:off x="789204" y="3191822"/>
            <a:ext cx="50138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b="1" dirty="0">
                <a:solidFill>
                  <a:schemeClr val="bg1"/>
                </a:solidFill>
                <a:latin typeface="Segoe UI Black" panose="020B0A02040204020203" pitchFamily="34" charset="0"/>
                <a:cs typeface="Segoe UI Black" panose="020B0A02040204020203" pitchFamily="34" charset="0"/>
              </a:rPr>
              <a:t>FATURA SALDO</a:t>
            </a:r>
          </a:p>
        </p:txBody>
      </p:sp>
      <p:sp>
        <p:nvSpPr>
          <p:cNvPr id="10" name="Retângulo 7">
            <a:extLst>
              <a:ext uri="{FF2B5EF4-FFF2-40B4-BE49-F238E27FC236}">
                <a16:creationId xmlns:a16="http://schemas.microsoft.com/office/drawing/2014/main" id="{028EDF37-1861-B92E-C217-401A340E7465}"/>
              </a:ext>
            </a:extLst>
          </p:cNvPr>
          <p:cNvSpPr/>
          <p:nvPr/>
        </p:nvSpPr>
        <p:spPr>
          <a:xfrm rot="5400000">
            <a:off x="1797389" y="3119428"/>
            <a:ext cx="88710" cy="1895493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t-BR"/>
          </a:p>
        </p:txBody>
      </p:sp>
      <p:pic>
        <p:nvPicPr>
          <p:cNvPr id="11" name="Imagem 9">
            <a:extLst>
              <a:ext uri="{FF2B5EF4-FFF2-40B4-BE49-F238E27FC236}">
                <a16:creationId xmlns:a16="http://schemas.microsoft.com/office/drawing/2014/main" id="{43DBBF8A-A752-8924-2518-1DD409648A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90" r="17890"/>
          <a:stretch/>
        </p:blipFill>
        <p:spPr>
          <a:xfrm>
            <a:off x="6825922" y="1720960"/>
            <a:ext cx="4179091" cy="4095558"/>
          </a:xfrm>
          <a:prstGeom prst="ellipse">
            <a:avLst/>
          </a:prstGeom>
        </p:spPr>
      </p:pic>
      <p:grpSp>
        <p:nvGrpSpPr>
          <p:cNvPr id="12" name="Agrupar 6">
            <a:extLst>
              <a:ext uri="{FF2B5EF4-FFF2-40B4-BE49-F238E27FC236}">
                <a16:creationId xmlns:a16="http://schemas.microsoft.com/office/drawing/2014/main" id="{18A7418D-FB74-D55A-00A3-C0B78B23DE4B}"/>
              </a:ext>
            </a:extLst>
          </p:cNvPr>
          <p:cNvGrpSpPr/>
          <p:nvPr/>
        </p:nvGrpSpPr>
        <p:grpSpPr>
          <a:xfrm rot="3257991">
            <a:off x="5879817" y="807943"/>
            <a:ext cx="5870261" cy="5915908"/>
            <a:chOff x="639910" y="1436821"/>
            <a:chExt cx="9569330" cy="9569330"/>
          </a:xfrm>
        </p:grpSpPr>
        <p:sp>
          <p:nvSpPr>
            <p:cNvPr id="13" name="Oval 14">
              <a:extLst>
                <a:ext uri="{FF2B5EF4-FFF2-40B4-BE49-F238E27FC236}">
                  <a16:creationId xmlns:a16="http://schemas.microsoft.com/office/drawing/2014/main" id="{6B29CC0D-7C9E-46BD-D336-97768F178DAB}"/>
                </a:ext>
              </a:extLst>
            </p:cNvPr>
            <p:cNvSpPr/>
            <p:nvPr/>
          </p:nvSpPr>
          <p:spPr>
            <a:xfrm>
              <a:off x="639910" y="1436821"/>
              <a:ext cx="9569330" cy="9569330"/>
            </a:xfrm>
            <a:prstGeom prst="ellipse">
              <a:avLst/>
            </a:prstGeom>
            <a:noFill/>
            <a:ln w="12700">
              <a:gradFill flip="none" rotWithShape="1">
                <a:gsLst>
                  <a:gs pos="0">
                    <a:srgbClr val="BD920E"/>
                  </a:gs>
                  <a:gs pos="8000">
                    <a:srgbClr val="8A6B15"/>
                  </a:gs>
                  <a:gs pos="34000">
                    <a:srgbClr val="151415"/>
                  </a:gs>
                  <a:gs pos="73000">
                    <a:srgbClr val="6B540E"/>
                  </a:gs>
                  <a:gs pos="91000">
                    <a:srgbClr val="BD920E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>
                <a:solidFill>
                  <a:schemeClr val="lt1"/>
                </a:solidFill>
              </a:endParaRPr>
            </a:p>
          </p:txBody>
        </p:sp>
        <p:sp>
          <p:nvSpPr>
            <p:cNvPr id="14" name="Oval 21">
              <a:extLst>
                <a:ext uri="{FF2B5EF4-FFF2-40B4-BE49-F238E27FC236}">
                  <a16:creationId xmlns:a16="http://schemas.microsoft.com/office/drawing/2014/main" id="{CCDD1042-333D-3FD4-CC3F-062BDAA5BFB9}"/>
                </a:ext>
              </a:extLst>
            </p:cNvPr>
            <p:cNvSpPr/>
            <p:nvPr/>
          </p:nvSpPr>
          <p:spPr>
            <a:xfrm>
              <a:off x="1150298" y="1947209"/>
              <a:ext cx="8548554" cy="8548554"/>
            </a:xfrm>
            <a:prstGeom prst="ellipse">
              <a:avLst/>
            </a:prstGeom>
            <a:noFill/>
            <a:ln w="12700">
              <a:gradFill flip="none" rotWithShape="1">
                <a:gsLst>
                  <a:gs pos="0">
                    <a:srgbClr val="BD920E"/>
                  </a:gs>
                  <a:gs pos="8000">
                    <a:srgbClr val="8A6B15"/>
                  </a:gs>
                  <a:gs pos="34000">
                    <a:srgbClr val="151415"/>
                  </a:gs>
                  <a:gs pos="73000">
                    <a:srgbClr val="6B540E"/>
                  </a:gs>
                  <a:gs pos="91000">
                    <a:srgbClr val="BD920E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>
                <a:solidFill>
                  <a:schemeClr val="lt1"/>
                </a:solidFill>
              </a:endParaRPr>
            </a:p>
          </p:txBody>
        </p:sp>
        <p:sp>
          <p:nvSpPr>
            <p:cNvPr id="16" name="Oval 22">
              <a:extLst>
                <a:ext uri="{FF2B5EF4-FFF2-40B4-BE49-F238E27FC236}">
                  <a16:creationId xmlns:a16="http://schemas.microsoft.com/office/drawing/2014/main" id="{2130CEDB-724F-1184-2A25-5023441D2ED5}"/>
                </a:ext>
              </a:extLst>
            </p:cNvPr>
            <p:cNvSpPr/>
            <p:nvPr/>
          </p:nvSpPr>
          <p:spPr>
            <a:xfrm>
              <a:off x="1893331" y="2563158"/>
              <a:ext cx="7193037" cy="7193037"/>
            </a:xfrm>
            <a:prstGeom prst="ellipse">
              <a:avLst/>
            </a:prstGeom>
            <a:noFill/>
            <a:ln w="12700">
              <a:gradFill flip="none" rotWithShape="1">
                <a:gsLst>
                  <a:gs pos="0">
                    <a:srgbClr val="BD920E"/>
                  </a:gs>
                  <a:gs pos="8000">
                    <a:srgbClr val="8A6B15"/>
                  </a:gs>
                  <a:gs pos="34000">
                    <a:srgbClr val="151415"/>
                  </a:gs>
                  <a:gs pos="73000">
                    <a:srgbClr val="6B540E"/>
                  </a:gs>
                  <a:gs pos="91000">
                    <a:srgbClr val="BD920E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>
                <a:solidFill>
                  <a:schemeClr val="lt1"/>
                </a:solidFill>
              </a:endParaRPr>
            </a:p>
          </p:txBody>
        </p:sp>
        <p:sp>
          <p:nvSpPr>
            <p:cNvPr id="19" name="Oval 23">
              <a:extLst>
                <a:ext uri="{FF2B5EF4-FFF2-40B4-BE49-F238E27FC236}">
                  <a16:creationId xmlns:a16="http://schemas.microsoft.com/office/drawing/2014/main" id="{2231C395-0790-5E90-1C7B-E842C2AE84FD}"/>
                </a:ext>
              </a:extLst>
            </p:cNvPr>
            <p:cNvSpPr/>
            <p:nvPr/>
          </p:nvSpPr>
          <p:spPr>
            <a:xfrm>
              <a:off x="2496966" y="3206898"/>
              <a:ext cx="5976566" cy="5976566"/>
            </a:xfrm>
            <a:prstGeom prst="ellipse">
              <a:avLst/>
            </a:prstGeom>
            <a:noFill/>
            <a:ln w="12700">
              <a:gradFill flip="none" rotWithShape="1">
                <a:gsLst>
                  <a:gs pos="0">
                    <a:srgbClr val="BD920E"/>
                  </a:gs>
                  <a:gs pos="8000">
                    <a:srgbClr val="8A6B15"/>
                  </a:gs>
                  <a:gs pos="34000">
                    <a:srgbClr val="151415"/>
                  </a:gs>
                  <a:gs pos="73000">
                    <a:srgbClr val="6B540E"/>
                  </a:gs>
                  <a:gs pos="91000">
                    <a:srgbClr val="BD920E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>
                <a:solidFill>
                  <a:schemeClr val="lt1"/>
                </a:solidFill>
              </a:endParaRPr>
            </a:p>
          </p:txBody>
        </p:sp>
      </p:grpSp>
      <p:sp>
        <p:nvSpPr>
          <p:cNvPr id="22" name="CaixaDeTexto 4">
            <a:extLst>
              <a:ext uri="{FF2B5EF4-FFF2-40B4-BE49-F238E27FC236}">
                <a16:creationId xmlns:a16="http://schemas.microsoft.com/office/drawing/2014/main" id="{CA961116-156D-7DD8-4A6A-FD1F21C7A475}"/>
              </a:ext>
            </a:extLst>
          </p:cNvPr>
          <p:cNvSpPr txBox="1"/>
          <p:nvPr/>
        </p:nvSpPr>
        <p:spPr>
          <a:xfrm>
            <a:off x="790841" y="1269362"/>
            <a:ext cx="16277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Segoe UI Black" panose="020B0A02040204020203" pitchFamily="34" charset="0"/>
              </a:rPr>
              <a:t>Financeiro</a:t>
            </a: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8606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áfico 5"/>
          <p:cNvPicPr>
            <a:picLocks noChangeAspect="1"/>
          </p:cNvPicPr>
          <p:nvPr/>
        </p:nvPicPr>
        <p:blipFill rotWithShape="1">
          <a:blip r:embed="rId3"/>
          <a:srcRect l="53177" t="3241" r="-1335" b="-3241"/>
          <a:stretch>
            <a:fillRect/>
          </a:stretch>
        </p:blipFill>
        <p:spPr>
          <a:xfrm>
            <a:off x="0" y="886284"/>
            <a:ext cx="553425" cy="1144747"/>
          </a:xfrm>
          <a:prstGeom prst="rect">
            <a:avLst/>
          </a:prstGeom>
        </p:spPr>
      </p:pic>
      <p:sp>
        <p:nvSpPr>
          <p:cNvPr id="8" name="CaixaDeTexto 1">
            <a:extLst>
              <a:ext uri="{FF2B5EF4-FFF2-40B4-BE49-F238E27FC236}">
                <a16:creationId xmlns:a16="http://schemas.microsoft.com/office/drawing/2014/main" id="{79317F18-BBB7-151C-46A5-64DB27094EF7}"/>
              </a:ext>
            </a:extLst>
          </p:cNvPr>
          <p:cNvSpPr txBox="1"/>
          <p:nvPr/>
        </p:nvSpPr>
        <p:spPr>
          <a:xfrm>
            <a:off x="1376719" y="2432189"/>
            <a:ext cx="529428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É considerada Fatura Saldo quando o cliente recebe a 1ª fatura com a data de vencimento diferente da data escolhida, ou seja, a instalação ocorreu após o fechamento da fatura por esse motivo, não tivemos tempo hábil para realizar a cobrança e a fatura será enviada com o vencimento diferente.</a:t>
            </a:r>
          </a:p>
        </p:txBody>
      </p:sp>
      <p:sp>
        <p:nvSpPr>
          <p:cNvPr id="3" name="Retângulo 17">
            <a:extLst>
              <a:ext uri="{FF2B5EF4-FFF2-40B4-BE49-F238E27FC236}">
                <a16:creationId xmlns:a16="http://schemas.microsoft.com/office/drawing/2014/main" id="{7A676306-97B9-29E0-3C02-BFD134164A31}"/>
              </a:ext>
            </a:extLst>
          </p:cNvPr>
          <p:cNvSpPr/>
          <p:nvPr/>
        </p:nvSpPr>
        <p:spPr>
          <a:xfrm rot="5400000">
            <a:off x="5679818" y="4441366"/>
            <a:ext cx="80401" cy="1663582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CaixaDeTexto 3">
            <a:extLst>
              <a:ext uri="{FF2B5EF4-FFF2-40B4-BE49-F238E27FC236}">
                <a16:creationId xmlns:a16="http://schemas.microsoft.com/office/drawing/2014/main" id="{DB70EEDE-A25A-9496-D3EF-E063A1AC73C3}"/>
              </a:ext>
            </a:extLst>
          </p:cNvPr>
          <p:cNvSpPr txBox="1"/>
          <p:nvPr/>
        </p:nvSpPr>
        <p:spPr>
          <a:xfrm>
            <a:off x="4244501" y="1771959"/>
            <a:ext cx="24802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FATURA SALDO</a:t>
            </a:r>
          </a:p>
        </p:txBody>
      </p:sp>
      <p:pic>
        <p:nvPicPr>
          <p:cNvPr id="7" name="Picture 6" descr="A person holding a credit card and using a computer&#10;&#10;Description automatically generated">
            <a:extLst>
              <a:ext uri="{FF2B5EF4-FFF2-40B4-BE49-F238E27FC236}">
                <a16:creationId xmlns:a16="http://schemas.microsoft.com/office/drawing/2014/main" id="{B7C69E3B-8C1A-84FB-4EED-1A5748C7A20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97" b="5735"/>
          <a:stretch>
            <a:fillRect/>
          </a:stretch>
        </p:blipFill>
        <p:spPr>
          <a:xfrm>
            <a:off x="6897710" y="1856802"/>
            <a:ext cx="5294290" cy="3759974"/>
          </a:xfrm>
          <a:prstGeom prst="rect">
            <a:avLst/>
          </a:prstGeom>
        </p:spPr>
      </p:pic>
      <p:sp>
        <p:nvSpPr>
          <p:cNvPr id="4" name="Retângulo 7">
            <a:extLst>
              <a:ext uri="{FF2B5EF4-FFF2-40B4-BE49-F238E27FC236}">
                <a16:creationId xmlns:a16="http://schemas.microsoft.com/office/drawing/2014/main" id="{5FB3A5FB-35AD-C862-C322-D60DF80E804E}"/>
              </a:ext>
            </a:extLst>
          </p:cNvPr>
          <p:cNvSpPr/>
          <p:nvPr/>
        </p:nvSpPr>
        <p:spPr>
          <a:xfrm rot="5400000" flipH="1">
            <a:off x="5443192" y="1264020"/>
            <a:ext cx="45719" cy="2124000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AB65A3FF-8192-5D8C-809F-46561DC4CA96}"/>
              </a:ext>
            </a:extLst>
          </p:cNvPr>
          <p:cNvSpPr txBox="1"/>
          <p:nvPr/>
        </p:nvSpPr>
        <p:spPr>
          <a:xfrm>
            <a:off x="4756282" y="1268760"/>
            <a:ext cx="16277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Segoe UI Black" panose="020B0A02040204020203" pitchFamily="34" charset="0"/>
              </a:rPr>
              <a:t>Financeiro</a:t>
            </a: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72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 animBg="1"/>
      <p:bldP spid="11" grpId="0"/>
      <p:bldP spid="4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áfico 5"/>
          <p:cNvPicPr>
            <a:picLocks noChangeAspect="1"/>
          </p:cNvPicPr>
          <p:nvPr/>
        </p:nvPicPr>
        <p:blipFill rotWithShape="1">
          <a:blip r:embed="rId3"/>
          <a:srcRect l="53177" t="3241" r="-1335" b="-3241"/>
          <a:stretch>
            <a:fillRect/>
          </a:stretch>
        </p:blipFill>
        <p:spPr>
          <a:xfrm>
            <a:off x="2015" y="886284"/>
            <a:ext cx="553425" cy="1144747"/>
          </a:xfrm>
          <a:prstGeom prst="rect">
            <a:avLst/>
          </a:prstGeom>
        </p:spPr>
      </p:pic>
      <p:sp>
        <p:nvSpPr>
          <p:cNvPr id="4" name="CaixaDeTexto 1">
            <a:extLst>
              <a:ext uri="{FF2B5EF4-FFF2-40B4-BE49-F238E27FC236}">
                <a16:creationId xmlns:a16="http://schemas.microsoft.com/office/drawing/2014/main" id="{DF1B684D-AE42-537D-A2D3-EB6B4A11EA86}"/>
              </a:ext>
            </a:extLst>
          </p:cNvPr>
          <p:cNvSpPr txBox="1"/>
          <p:nvPr/>
        </p:nvSpPr>
        <p:spPr>
          <a:xfrm>
            <a:off x="540608" y="1669791"/>
            <a:ext cx="11324958" cy="411257"/>
          </a:xfrm>
          <a:prstGeom prst="rect">
            <a:avLst/>
          </a:prstGeom>
          <a:noFill/>
        </p:spPr>
        <p:txBody>
          <a:bodyPr wrap="square" lIns="90000" tIns="36000" rIns="90000" bIns="3600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Nesse exemplo, iremos ver as situações em que haverá a cobrança da Fatura saldo:</a:t>
            </a:r>
          </a:p>
        </p:txBody>
      </p:sp>
      <p:sp>
        <p:nvSpPr>
          <p:cNvPr id="11" name="CaixaDeTexto 3">
            <a:extLst>
              <a:ext uri="{FF2B5EF4-FFF2-40B4-BE49-F238E27FC236}">
                <a16:creationId xmlns:a16="http://schemas.microsoft.com/office/drawing/2014/main" id="{DB70EEDE-A25A-9496-D3EF-E063A1AC73C3}"/>
              </a:ext>
            </a:extLst>
          </p:cNvPr>
          <p:cNvSpPr txBox="1"/>
          <p:nvPr/>
        </p:nvSpPr>
        <p:spPr>
          <a:xfrm>
            <a:off x="540608" y="1127331"/>
            <a:ext cx="5294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FATURA SALDO</a:t>
            </a:r>
          </a:p>
        </p:txBody>
      </p:sp>
      <p:graphicFrame>
        <p:nvGraphicFramePr>
          <p:cNvPr id="2" name="Google Shape;283;g202dee2c624_0_213">
            <a:extLst>
              <a:ext uri="{FF2B5EF4-FFF2-40B4-BE49-F238E27FC236}">
                <a16:creationId xmlns:a16="http://schemas.microsoft.com/office/drawing/2014/main" id="{C19F282B-C64C-BCD4-B2A6-02F5E556E98D}"/>
              </a:ext>
            </a:extLst>
          </p:cNvPr>
          <p:cNvGraphicFramePr/>
          <p:nvPr/>
        </p:nvGraphicFramePr>
        <p:xfrm>
          <a:off x="628071" y="2216133"/>
          <a:ext cx="10997873" cy="3616859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4543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43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852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7885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02505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6646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 panose="020B0604020202020204"/>
                        <a:buNone/>
                      </a:pPr>
                      <a:r>
                        <a:rPr lang="pt-BR" sz="1400" b="1" u="none" strike="noStrike" cap="none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Quattrocento Sans"/>
                          <a:cs typeface="Segoe UI" panose="020B0502040204020203" pitchFamily="34" charset="0"/>
                          <a:sym typeface="Quattrocento Sans"/>
                        </a:rPr>
                        <a:t>DATA DE VENCIMENTO</a:t>
                      </a: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rgbClr val="BD920E">
                          <a:alpha val="6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D920E">
                          <a:alpha val="6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D920E">
                          <a:alpha val="6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920E">
                        <a:alpha val="6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 panose="020B0604020202020204"/>
                        <a:buNone/>
                      </a:pPr>
                      <a:r>
                        <a:rPr lang="pt-BR" sz="1400" b="1" u="none" strike="noStrike" cap="none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Quattrocento Sans"/>
                          <a:cs typeface="Segoe UI" panose="020B0502040204020203" pitchFamily="34" charset="0"/>
                          <a:sym typeface="Quattrocento Sans"/>
                        </a:rPr>
                        <a:t>DATA DE INSTALAÇÃO</a:t>
                      </a: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D920E">
                          <a:alpha val="6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D920E">
                          <a:alpha val="6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920E">
                        <a:alpha val="6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 panose="020B0604020202020204"/>
                        <a:buNone/>
                      </a:pPr>
                      <a:r>
                        <a:rPr lang="pt-BR" sz="1400" b="1" u="none" strike="noStrike" cap="none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Quattrocento Sans"/>
                          <a:cs typeface="Segoe UI" panose="020B0502040204020203" pitchFamily="34" charset="0"/>
                          <a:sym typeface="Quattrocento Sans"/>
                        </a:rPr>
                        <a:t>DATA DE FECHAMENTO</a:t>
                      </a:r>
                      <a:br>
                        <a:rPr lang="pt-BR" sz="1400" b="1" u="none" strike="noStrike" cap="none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Quattrocento Sans"/>
                          <a:cs typeface="Segoe UI" panose="020B0502040204020203" pitchFamily="34" charset="0"/>
                          <a:sym typeface="Quattrocento Sans"/>
                        </a:rPr>
                      </a:br>
                      <a:r>
                        <a:rPr lang="pt-BR" sz="1400" b="1" u="none" strike="noStrike" cap="none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Quattrocento Sans"/>
                          <a:cs typeface="Segoe UI" panose="020B0502040204020203" pitchFamily="34" charset="0"/>
                          <a:sym typeface="Quattrocento Sans"/>
                        </a:rPr>
                        <a:t>DA FATURA</a:t>
                      </a: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D920E">
                          <a:alpha val="6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D920E">
                          <a:alpha val="6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920E">
                        <a:alpha val="6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 panose="020B0604020202020204"/>
                        <a:buNone/>
                      </a:pPr>
                      <a:r>
                        <a:rPr lang="pt-BR" sz="1400" b="1" u="none" strike="noStrike" cap="none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Quattrocento Sans"/>
                          <a:cs typeface="Segoe UI" panose="020B0502040204020203" pitchFamily="34" charset="0"/>
                          <a:sym typeface="Quattrocento Sans"/>
                        </a:rPr>
                        <a:t>FATURA SALDO</a:t>
                      </a: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D920E">
                          <a:alpha val="6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D920E">
                          <a:alpha val="6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920E">
                        <a:alpha val="6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 panose="020B0604020202020204"/>
                        <a:buNone/>
                      </a:pPr>
                      <a:r>
                        <a:rPr lang="pt-BR" sz="1400" b="1" u="none" strike="noStrike" cap="none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Quattrocento Sans"/>
                          <a:cs typeface="Segoe UI" panose="020B0502040204020203" pitchFamily="34" charset="0"/>
                          <a:sym typeface="Quattrocento Sans"/>
                        </a:rPr>
                        <a:t>PRIMEIRA FATURA</a:t>
                      </a: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D920E">
                          <a:alpha val="6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D920E">
                          <a:alpha val="6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D920E">
                          <a:alpha val="6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920E">
                        <a:alpha val="6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6518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 panose="020B0604020202020204"/>
                        <a:buNone/>
                      </a:pPr>
                      <a:r>
                        <a:rPr lang="pt-BR" sz="1600" u="none" strike="noStrike" cap="none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Quattrocento Sans"/>
                          <a:cs typeface="Segoe UI" panose="020B0502040204020203" pitchFamily="34" charset="0"/>
                          <a:sym typeface="Quattrocento Sans"/>
                        </a:rPr>
                        <a:t>Dia 8</a:t>
                      </a: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rgbClr val="BD920E">
                          <a:alpha val="6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D920E">
                          <a:alpha val="6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D920E">
                          <a:alpha val="6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D920E">
                          <a:alpha val="6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 panose="020B0604020202020204"/>
                        <a:buNone/>
                      </a:pPr>
                      <a:r>
                        <a:rPr lang="pt-BR" sz="1600" u="none" strike="noStrike" cap="none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Quattrocento Sans"/>
                          <a:cs typeface="Segoe UI" panose="020B0502040204020203" pitchFamily="34" charset="0"/>
                          <a:sym typeface="Quattrocento Sans"/>
                        </a:rPr>
                        <a:t>Dia 16</a:t>
                      </a: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rgbClr val="BD920E">
                          <a:alpha val="6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D920E">
                          <a:alpha val="6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D920E">
                          <a:alpha val="6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D920E">
                          <a:alpha val="6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 panose="020B0604020202020204"/>
                        <a:buNone/>
                      </a:pPr>
                      <a:r>
                        <a:rPr lang="pt-BR" sz="1600" u="none" strike="noStrike" cap="none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Quattrocento Sans"/>
                          <a:cs typeface="Segoe UI" panose="020B0502040204020203" pitchFamily="34" charset="0"/>
                          <a:sym typeface="Quattrocento Sans"/>
                        </a:rPr>
                        <a:t>Dia 10</a:t>
                      </a: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rgbClr val="BD920E">
                          <a:alpha val="6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D920E">
                          <a:alpha val="6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D920E">
                          <a:alpha val="6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D920E">
                          <a:alpha val="6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 panose="020B0604020202020204"/>
                        <a:buNone/>
                      </a:pPr>
                      <a:r>
                        <a:rPr lang="pt-BR" sz="1600" b="0" u="none" strike="noStrike" cap="none" dirty="0">
                          <a:solidFill>
                            <a:schemeClr val="bg1"/>
                          </a:solidFill>
                          <a:latin typeface="Segoe UI"/>
                          <a:ea typeface="Quattrocento Sans"/>
                          <a:cs typeface="Segoe UI"/>
                          <a:sym typeface="Quattrocento Sans"/>
                        </a:rPr>
                        <a:t>Não</a:t>
                      </a: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rgbClr val="BD920E">
                          <a:alpha val="6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D920E">
                          <a:alpha val="6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D920E">
                          <a:alpha val="6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D920E">
                          <a:alpha val="6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 panose="020B0604020202020204"/>
                        <a:buNone/>
                      </a:pPr>
                      <a:r>
                        <a:rPr lang="pt-BR" sz="1600" u="none" strike="noStrike" cap="none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Quattrocento Sans"/>
                          <a:cs typeface="Segoe UI" panose="020B0502040204020203" pitchFamily="34" charset="0"/>
                          <a:sym typeface="Quattrocento Sans"/>
                        </a:rPr>
                        <a:t>A data da instalação ocorreu</a:t>
                      </a:r>
                      <a:r>
                        <a:rPr lang="pt-BR" sz="1600" b="1" u="none" strike="noStrike" cap="none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Quattrocento Sans"/>
                          <a:cs typeface="Segoe UI" panose="020B0502040204020203" pitchFamily="34" charset="0"/>
                          <a:sym typeface="Quattrocento Sans"/>
                        </a:rPr>
                        <a:t> antes da data de fechamento</a:t>
                      </a:r>
                      <a:r>
                        <a:rPr lang="pt-BR" sz="1600" u="none" strike="noStrike" cap="none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Quattrocento Sans"/>
                          <a:cs typeface="Segoe UI" panose="020B0502040204020203" pitchFamily="34" charset="0"/>
                          <a:sym typeface="Quattrocento Sans"/>
                        </a:rPr>
                        <a:t>, por este motivo o cliente irá receber</a:t>
                      </a:r>
                      <a:br>
                        <a:rPr lang="pt-BR" sz="1600" u="none" strike="noStrike" cap="none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Quattrocento Sans"/>
                          <a:cs typeface="Segoe UI" panose="020B0502040204020203" pitchFamily="34" charset="0"/>
                          <a:sym typeface="Quattrocento Sans"/>
                        </a:rPr>
                      </a:br>
                      <a:r>
                        <a:rPr lang="pt-BR" sz="1600" u="none" strike="noStrike" cap="none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Quattrocento Sans"/>
                          <a:cs typeface="Segoe UI" panose="020B0502040204020203" pitchFamily="34" charset="0"/>
                          <a:sym typeface="Quattrocento Sans"/>
                        </a:rPr>
                        <a:t>a 1ª fatura com vencimento na data escolhida.</a:t>
                      </a:r>
                      <a:endParaRPr sz="2000" u="none" strike="noStrike" cap="none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ea typeface="Quattrocento Sans"/>
                        <a:cs typeface="Segoe UI" panose="020B0502040204020203" pitchFamily="34" charset="0"/>
                        <a:sym typeface="Quattrocento Sans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rgbClr val="BD920E">
                          <a:alpha val="6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D920E">
                          <a:alpha val="6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D920E">
                          <a:alpha val="6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D920E">
                          <a:alpha val="6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563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 panose="020B0604020202020204"/>
                        <a:buNone/>
                      </a:pPr>
                      <a:r>
                        <a:rPr lang="pt-BR" sz="1600" u="none" strike="noStrike" cap="none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Quattrocento Sans"/>
                          <a:cs typeface="Segoe UI" panose="020B0502040204020203" pitchFamily="34" charset="0"/>
                          <a:sym typeface="Quattrocento Sans"/>
                        </a:rPr>
                        <a:t>Dia 10</a:t>
                      </a: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rgbClr val="BD920E">
                          <a:alpha val="6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D920E">
                          <a:alpha val="6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D920E">
                          <a:alpha val="6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D920E">
                          <a:alpha val="6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 panose="020B0604020202020204"/>
                        <a:buNone/>
                      </a:pPr>
                      <a:r>
                        <a:rPr lang="pt-BR" sz="1600" u="none" strike="noStrike" cap="none" dirty="0">
                          <a:solidFill>
                            <a:schemeClr val="bg1"/>
                          </a:solidFill>
                          <a:latin typeface="Segoe UI"/>
                          <a:ea typeface="Quattrocento Sans"/>
                          <a:cs typeface="Segoe UI"/>
                          <a:sym typeface="Quattrocento Sans"/>
                        </a:rPr>
                        <a:t>Dia 25</a:t>
                      </a: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rgbClr val="BD920E">
                          <a:alpha val="6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D920E">
                          <a:alpha val="6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D920E">
                          <a:alpha val="6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D920E">
                          <a:alpha val="6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 panose="020B0604020202020204"/>
                        <a:buNone/>
                      </a:pPr>
                      <a:r>
                        <a:rPr lang="pt-BR" sz="1600" u="none" strike="noStrike" cap="none" dirty="0">
                          <a:solidFill>
                            <a:schemeClr val="bg1"/>
                          </a:solidFill>
                          <a:latin typeface="Segoe UI"/>
                          <a:ea typeface="Quattrocento Sans"/>
                          <a:cs typeface="Segoe UI"/>
                          <a:sym typeface="Quattrocento Sans"/>
                        </a:rPr>
                        <a:t>Dia 22</a:t>
                      </a: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rgbClr val="BD920E">
                          <a:alpha val="6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D920E">
                          <a:alpha val="6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D920E">
                          <a:alpha val="6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D920E">
                          <a:alpha val="6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 panose="020B0604020202020204"/>
                        <a:buNone/>
                      </a:pPr>
                      <a:r>
                        <a:rPr lang="pt-BR" sz="1600" b="1" u="none" strike="noStrike" cap="none" dirty="0">
                          <a:solidFill>
                            <a:schemeClr val="bg1"/>
                          </a:solidFill>
                          <a:latin typeface="Segoe UI"/>
                          <a:ea typeface="Quattrocento Sans"/>
                          <a:cs typeface="Segoe UI"/>
                          <a:sym typeface="Quattrocento Sans"/>
                        </a:rPr>
                        <a:t>Sim</a:t>
                      </a: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rgbClr val="BD920E">
                          <a:alpha val="6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D920E">
                          <a:alpha val="6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D920E">
                          <a:alpha val="6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D920E">
                          <a:alpha val="6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 panose="020B0604020202020204"/>
                        <a:buNone/>
                      </a:pPr>
                      <a:r>
                        <a:rPr lang="pt-BR" sz="1600" u="none" strike="noStrike" cap="none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Quattrocento Sans"/>
                          <a:cs typeface="Segoe UI" panose="020B0502040204020203" pitchFamily="34" charset="0"/>
                          <a:sym typeface="Quattrocento Sans"/>
                        </a:rPr>
                        <a:t>A data da instalação ocorreu </a:t>
                      </a:r>
                      <a:r>
                        <a:rPr lang="pt-BR" sz="1600" b="1" u="none" strike="noStrike" cap="none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Quattrocento Sans"/>
                          <a:cs typeface="Segoe UI" panose="020B0502040204020203" pitchFamily="34" charset="0"/>
                          <a:sym typeface="Quattrocento Sans"/>
                        </a:rPr>
                        <a:t>depois da data de fechamento</a:t>
                      </a:r>
                      <a:r>
                        <a:rPr lang="pt-BR" sz="1600" u="none" strike="noStrike" cap="none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Quattrocento Sans"/>
                          <a:cs typeface="Segoe UI" panose="020B0502040204020203" pitchFamily="34" charset="0"/>
                          <a:sym typeface="Quattrocento Sans"/>
                        </a:rPr>
                        <a:t>, por este motivo o cliente irá receber</a:t>
                      </a:r>
                      <a:br>
                        <a:rPr lang="pt-BR" sz="1600" u="none" strike="noStrike" cap="none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Quattrocento Sans"/>
                          <a:cs typeface="Segoe UI" panose="020B0502040204020203" pitchFamily="34" charset="0"/>
                          <a:sym typeface="Quattrocento Sans"/>
                        </a:rPr>
                      </a:br>
                      <a:r>
                        <a:rPr lang="pt-BR" sz="1600" u="none" strike="noStrike" cap="none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Quattrocento Sans"/>
                          <a:cs typeface="Segoe UI" panose="020B0502040204020203" pitchFamily="34" charset="0"/>
                          <a:sym typeface="Quattrocento Sans"/>
                        </a:rPr>
                        <a:t>a 1ª fatura com vencimento diferente do escolhido. </a:t>
                      </a:r>
                      <a:endParaRPr sz="1600" u="none" strike="noStrike" cap="none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ea typeface="Quattrocento Sans"/>
                        <a:cs typeface="Segoe UI" panose="020B0502040204020203" pitchFamily="34" charset="0"/>
                        <a:sym typeface="Quattrocento Sans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rgbClr val="BD920E">
                          <a:alpha val="6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D920E">
                          <a:alpha val="6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D920E">
                          <a:alpha val="6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D920E">
                          <a:alpha val="6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1617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 panose="020B0604020202020204"/>
                        <a:buNone/>
                      </a:pPr>
                      <a:r>
                        <a:rPr lang="pt-BR" sz="1600" u="none" strike="noStrike" cap="none" dirty="0">
                          <a:solidFill>
                            <a:schemeClr val="bg1"/>
                          </a:solidFill>
                          <a:latin typeface="Segoe UI"/>
                          <a:ea typeface="Quattrocento Sans"/>
                          <a:cs typeface="Segoe UI"/>
                          <a:sym typeface="Quattrocento Sans"/>
                        </a:rPr>
                        <a:t>Dia 20</a:t>
                      </a: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rgbClr val="BD920E">
                          <a:alpha val="6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D920E">
                          <a:alpha val="6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D920E">
                          <a:alpha val="6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D920E">
                          <a:alpha val="6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 panose="020B0604020202020204"/>
                        <a:buNone/>
                      </a:pPr>
                      <a:r>
                        <a:rPr lang="pt-BR" sz="1600" u="none" strike="noStrike" cap="none" dirty="0">
                          <a:solidFill>
                            <a:schemeClr val="bg1"/>
                          </a:solidFill>
                          <a:latin typeface="Segoe UI"/>
                          <a:ea typeface="Quattrocento Sans"/>
                          <a:cs typeface="Segoe UI"/>
                          <a:sym typeface="Quattrocento Sans"/>
                        </a:rPr>
                        <a:t>Dia 10</a:t>
                      </a: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rgbClr val="BD920E">
                          <a:alpha val="6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D920E">
                          <a:alpha val="6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D920E">
                          <a:alpha val="6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D920E">
                          <a:alpha val="6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 panose="020B0604020202020204"/>
                        <a:buNone/>
                      </a:pPr>
                      <a:r>
                        <a:rPr lang="pt-BR" sz="1600" u="none" strike="noStrike" cap="none" dirty="0">
                          <a:solidFill>
                            <a:schemeClr val="bg1"/>
                          </a:solidFill>
                          <a:latin typeface="Segoe UI"/>
                          <a:ea typeface="Quattrocento Sans"/>
                          <a:cs typeface="Segoe UI"/>
                          <a:sym typeface="Quattrocento Sans"/>
                        </a:rPr>
                        <a:t>Dia 11</a:t>
                      </a: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rgbClr val="BD920E">
                          <a:alpha val="6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D920E">
                          <a:alpha val="6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D920E">
                          <a:alpha val="6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D920E">
                          <a:alpha val="6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 panose="020B0604020202020204"/>
                        <a:buNone/>
                      </a:pPr>
                      <a:r>
                        <a:rPr lang="pt-BR" sz="1600" b="0" u="none" strike="noStrike" cap="none" dirty="0">
                          <a:solidFill>
                            <a:schemeClr val="bg1"/>
                          </a:solidFill>
                          <a:latin typeface="Segoe UI"/>
                          <a:ea typeface="Quattrocento Sans"/>
                          <a:cs typeface="Segoe UI"/>
                          <a:sym typeface="Quattrocento Sans"/>
                        </a:rPr>
                        <a:t>Não</a:t>
                      </a: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rgbClr val="BD920E">
                          <a:alpha val="6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D920E">
                          <a:alpha val="6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D920E">
                          <a:alpha val="6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D920E">
                          <a:alpha val="6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 panose="020B0604020202020204"/>
                        <a:buNone/>
                      </a:pPr>
                      <a:r>
                        <a:rPr lang="pt-BR" sz="1600" u="none" strike="noStrike" cap="none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Quattrocento Sans"/>
                          <a:cs typeface="Segoe UI" panose="020B0502040204020203" pitchFamily="34" charset="0"/>
                          <a:sym typeface="Quattrocento Sans"/>
                        </a:rPr>
                        <a:t>Quando escolhido a data escolhida foi 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 panose="020B0604020202020204"/>
                        <a:buNone/>
                      </a:pPr>
                      <a:r>
                        <a:rPr lang="pt-BR" sz="1600" u="none" strike="noStrike" cap="none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Quattrocento Sans"/>
                          <a:cs typeface="Segoe UI" panose="020B0502040204020203" pitchFamily="34" charset="0"/>
                          <a:sym typeface="Quattrocento Sans"/>
                        </a:rPr>
                        <a:t>dia 20 ou 25,</a:t>
                      </a:r>
                      <a:r>
                        <a:rPr lang="pt-BR" sz="1600" b="1" u="none" strike="noStrike" cap="none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Quattrocento Sans"/>
                          <a:cs typeface="Segoe UI" panose="020B0502040204020203" pitchFamily="34" charset="0"/>
                          <a:sym typeface="Quattrocento Sans"/>
                        </a:rPr>
                        <a:t> não haverá Fatura Saldo 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 panose="020B0604020202020204"/>
                        <a:buNone/>
                      </a:pPr>
                      <a:r>
                        <a:rPr lang="pt-BR" sz="1600" u="none" strike="noStrike" cap="none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Quattrocento Sans"/>
                          <a:cs typeface="Segoe UI" panose="020B0502040204020203" pitchFamily="34" charset="0"/>
                          <a:sym typeface="Quattrocento Sans"/>
                        </a:rPr>
                        <a:t>independente da data de instalação.</a:t>
                      </a:r>
                      <a:endParaRPr sz="1600" u="none" strike="noStrike" cap="none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ea typeface="Quattrocento Sans"/>
                        <a:cs typeface="Segoe UI" panose="020B0502040204020203" pitchFamily="34" charset="0"/>
                        <a:sym typeface="Quattrocento Sans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rgbClr val="BD920E">
                          <a:alpha val="6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D920E">
                          <a:alpha val="6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D920E">
                          <a:alpha val="6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D920E">
                          <a:alpha val="6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7" name="Retângulo 7">
            <a:extLst>
              <a:ext uri="{FF2B5EF4-FFF2-40B4-BE49-F238E27FC236}">
                <a16:creationId xmlns:a16="http://schemas.microsoft.com/office/drawing/2014/main" id="{FA99302B-B3D7-A6C7-2FD2-33850154B94A}"/>
              </a:ext>
            </a:extLst>
          </p:cNvPr>
          <p:cNvSpPr/>
          <p:nvPr/>
        </p:nvSpPr>
        <p:spPr>
          <a:xfrm rot="5400000" flipH="1">
            <a:off x="1733113" y="461092"/>
            <a:ext cx="45719" cy="2255806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A60FCE0D-5E44-140E-F036-1F33783662FF}"/>
              </a:ext>
            </a:extLst>
          </p:cNvPr>
          <p:cNvSpPr txBox="1"/>
          <p:nvPr/>
        </p:nvSpPr>
        <p:spPr>
          <a:xfrm>
            <a:off x="623392" y="764704"/>
            <a:ext cx="16277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Segoe UI Black" panose="020B0A02040204020203" pitchFamily="34" charset="0"/>
              </a:rPr>
              <a:t>Financeiro</a:t>
            </a: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3920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17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4"/>
          <p:cNvPicPr>
            <a:picLocks noChangeAspect="1"/>
          </p:cNvPicPr>
          <p:nvPr/>
        </p:nvPicPr>
        <p:blipFill rotWithShape="1">
          <a:blip r:embed="rId3"/>
          <a:srcRect l="53177" t="3241" r="-1335" b="-3241"/>
          <a:stretch>
            <a:fillRect/>
          </a:stretch>
        </p:blipFill>
        <p:spPr>
          <a:xfrm>
            <a:off x="47625" y="886284"/>
            <a:ext cx="553425" cy="1144747"/>
          </a:xfrm>
          <a:prstGeom prst="rect">
            <a:avLst/>
          </a:prstGeom>
        </p:spPr>
      </p:pic>
      <p:sp>
        <p:nvSpPr>
          <p:cNvPr id="9" name="CaixaDeTexto 5">
            <a:extLst>
              <a:ext uri="{FF2B5EF4-FFF2-40B4-BE49-F238E27FC236}">
                <a16:creationId xmlns:a16="http://schemas.microsoft.com/office/drawing/2014/main" id="{CF72FC11-98BA-04FB-DD8D-39A11E434C22}"/>
              </a:ext>
            </a:extLst>
          </p:cNvPr>
          <p:cNvSpPr txBox="1"/>
          <p:nvPr/>
        </p:nvSpPr>
        <p:spPr>
          <a:xfrm>
            <a:off x="792911" y="2831445"/>
            <a:ext cx="53289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b="1" dirty="0">
                <a:solidFill>
                  <a:schemeClr val="bg1"/>
                </a:solidFill>
                <a:latin typeface="Segoe UI Black" panose="020B0A02040204020203" pitchFamily="34" charset="0"/>
                <a:cs typeface="Segoe UI Black" panose="020B0A02040204020203" pitchFamily="34" charset="0"/>
              </a:rPr>
              <a:t>FIRST PAYMENT DEFAULT - FDP</a:t>
            </a:r>
          </a:p>
        </p:txBody>
      </p:sp>
      <p:sp>
        <p:nvSpPr>
          <p:cNvPr id="10" name="Retângulo 7">
            <a:extLst>
              <a:ext uri="{FF2B5EF4-FFF2-40B4-BE49-F238E27FC236}">
                <a16:creationId xmlns:a16="http://schemas.microsoft.com/office/drawing/2014/main" id="{028EDF37-1861-B92E-C217-401A340E7465}"/>
              </a:ext>
            </a:extLst>
          </p:cNvPr>
          <p:cNvSpPr/>
          <p:nvPr/>
        </p:nvSpPr>
        <p:spPr>
          <a:xfrm rot="5400000">
            <a:off x="1801097" y="3534206"/>
            <a:ext cx="88710" cy="1895493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t-BR"/>
          </a:p>
        </p:txBody>
      </p:sp>
      <p:pic>
        <p:nvPicPr>
          <p:cNvPr id="11" name="Imagem 9">
            <a:extLst>
              <a:ext uri="{FF2B5EF4-FFF2-40B4-BE49-F238E27FC236}">
                <a16:creationId xmlns:a16="http://schemas.microsoft.com/office/drawing/2014/main" id="{43DBBF8A-A752-8924-2518-1DD409648AA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29" r="10260"/>
          <a:stretch/>
        </p:blipFill>
        <p:spPr>
          <a:xfrm>
            <a:off x="6825922" y="1720960"/>
            <a:ext cx="4179091" cy="4095558"/>
          </a:xfrm>
          <a:prstGeom prst="ellipse">
            <a:avLst/>
          </a:prstGeom>
        </p:spPr>
      </p:pic>
      <p:grpSp>
        <p:nvGrpSpPr>
          <p:cNvPr id="12" name="Agrupar 6">
            <a:extLst>
              <a:ext uri="{FF2B5EF4-FFF2-40B4-BE49-F238E27FC236}">
                <a16:creationId xmlns:a16="http://schemas.microsoft.com/office/drawing/2014/main" id="{18A7418D-FB74-D55A-00A3-C0B78B23DE4B}"/>
              </a:ext>
            </a:extLst>
          </p:cNvPr>
          <p:cNvGrpSpPr/>
          <p:nvPr/>
        </p:nvGrpSpPr>
        <p:grpSpPr>
          <a:xfrm rot="3257991">
            <a:off x="5879817" y="807943"/>
            <a:ext cx="5870261" cy="5915908"/>
            <a:chOff x="639910" y="1436821"/>
            <a:chExt cx="9569330" cy="9569330"/>
          </a:xfrm>
        </p:grpSpPr>
        <p:sp>
          <p:nvSpPr>
            <p:cNvPr id="13" name="Oval 14">
              <a:extLst>
                <a:ext uri="{FF2B5EF4-FFF2-40B4-BE49-F238E27FC236}">
                  <a16:creationId xmlns:a16="http://schemas.microsoft.com/office/drawing/2014/main" id="{6B29CC0D-7C9E-46BD-D336-97768F178DAB}"/>
                </a:ext>
              </a:extLst>
            </p:cNvPr>
            <p:cNvSpPr/>
            <p:nvPr/>
          </p:nvSpPr>
          <p:spPr>
            <a:xfrm>
              <a:off x="639910" y="1436821"/>
              <a:ext cx="9569330" cy="9569330"/>
            </a:xfrm>
            <a:prstGeom prst="ellipse">
              <a:avLst/>
            </a:prstGeom>
            <a:noFill/>
            <a:ln w="12700">
              <a:gradFill flip="none" rotWithShape="1">
                <a:gsLst>
                  <a:gs pos="0">
                    <a:srgbClr val="BD920E"/>
                  </a:gs>
                  <a:gs pos="8000">
                    <a:srgbClr val="8A6B15"/>
                  </a:gs>
                  <a:gs pos="34000">
                    <a:srgbClr val="151415"/>
                  </a:gs>
                  <a:gs pos="73000">
                    <a:srgbClr val="6B540E"/>
                  </a:gs>
                  <a:gs pos="91000">
                    <a:srgbClr val="BD920E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>
                <a:solidFill>
                  <a:schemeClr val="lt1"/>
                </a:solidFill>
              </a:endParaRPr>
            </a:p>
          </p:txBody>
        </p:sp>
        <p:sp>
          <p:nvSpPr>
            <p:cNvPr id="14" name="Oval 21">
              <a:extLst>
                <a:ext uri="{FF2B5EF4-FFF2-40B4-BE49-F238E27FC236}">
                  <a16:creationId xmlns:a16="http://schemas.microsoft.com/office/drawing/2014/main" id="{CCDD1042-333D-3FD4-CC3F-062BDAA5BFB9}"/>
                </a:ext>
              </a:extLst>
            </p:cNvPr>
            <p:cNvSpPr/>
            <p:nvPr/>
          </p:nvSpPr>
          <p:spPr>
            <a:xfrm>
              <a:off x="1150298" y="1947209"/>
              <a:ext cx="8548554" cy="8548554"/>
            </a:xfrm>
            <a:prstGeom prst="ellipse">
              <a:avLst/>
            </a:prstGeom>
            <a:noFill/>
            <a:ln w="12700">
              <a:gradFill flip="none" rotWithShape="1">
                <a:gsLst>
                  <a:gs pos="0">
                    <a:srgbClr val="BD920E"/>
                  </a:gs>
                  <a:gs pos="8000">
                    <a:srgbClr val="8A6B15"/>
                  </a:gs>
                  <a:gs pos="34000">
                    <a:srgbClr val="151415"/>
                  </a:gs>
                  <a:gs pos="73000">
                    <a:srgbClr val="6B540E"/>
                  </a:gs>
                  <a:gs pos="91000">
                    <a:srgbClr val="BD920E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>
                <a:solidFill>
                  <a:schemeClr val="lt1"/>
                </a:solidFill>
              </a:endParaRPr>
            </a:p>
          </p:txBody>
        </p:sp>
        <p:sp>
          <p:nvSpPr>
            <p:cNvPr id="16" name="Oval 22">
              <a:extLst>
                <a:ext uri="{FF2B5EF4-FFF2-40B4-BE49-F238E27FC236}">
                  <a16:creationId xmlns:a16="http://schemas.microsoft.com/office/drawing/2014/main" id="{2130CEDB-724F-1184-2A25-5023441D2ED5}"/>
                </a:ext>
              </a:extLst>
            </p:cNvPr>
            <p:cNvSpPr/>
            <p:nvPr/>
          </p:nvSpPr>
          <p:spPr>
            <a:xfrm>
              <a:off x="1893331" y="2563158"/>
              <a:ext cx="7193037" cy="7193037"/>
            </a:xfrm>
            <a:prstGeom prst="ellipse">
              <a:avLst/>
            </a:prstGeom>
            <a:noFill/>
            <a:ln w="12700">
              <a:gradFill flip="none" rotWithShape="1">
                <a:gsLst>
                  <a:gs pos="0">
                    <a:srgbClr val="BD920E"/>
                  </a:gs>
                  <a:gs pos="8000">
                    <a:srgbClr val="8A6B15"/>
                  </a:gs>
                  <a:gs pos="34000">
                    <a:srgbClr val="151415"/>
                  </a:gs>
                  <a:gs pos="73000">
                    <a:srgbClr val="6B540E"/>
                  </a:gs>
                  <a:gs pos="91000">
                    <a:srgbClr val="BD920E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>
                <a:solidFill>
                  <a:schemeClr val="lt1"/>
                </a:solidFill>
              </a:endParaRPr>
            </a:p>
          </p:txBody>
        </p:sp>
        <p:sp>
          <p:nvSpPr>
            <p:cNvPr id="19" name="Oval 23">
              <a:extLst>
                <a:ext uri="{FF2B5EF4-FFF2-40B4-BE49-F238E27FC236}">
                  <a16:creationId xmlns:a16="http://schemas.microsoft.com/office/drawing/2014/main" id="{2231C395-0790-5E90-1C7B-E842C2AE84FD}"/>
                </a:ext>
              </a:extLst>
            </p:cNvPr>
            <p:cNvSpPr/>
            <p:nvPr/>
          </p:nvSpPr>
          <p:spPr>
            <a:xfrm>
              <a:off x="2496966" y="3206898"/>
              <a:ext cx="5976566" cy="5976566"/>
            </a:xfrm>
            <a:prstGeom prst="ellipse">
              <a:avLst/>
            </a:prstGeom>
            <a:noFill/>
            <a:ln w="12700">
              <a:gradFill flip="none" rotWithShape="1">
                <a:gsLst>
                  <a:gs pos="0">
                    <a:srgbClr val="BD920E"/>
                  </a:gs>
                  <a:gs pos="8000">
                    <a:srgbClr val="8A6B15"/>
                  </a:gs>
                  <a:gs pos="34000">
                    <a:srgbClr val="151415"/>
                  </a:gs>
                  <a:gs pos="73000">
                    <a:srgbClr val="6B540E"/>
                  </a:gs>
                  <a:gs pos="91000">
                    <a:srgbClr val="BD920E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>
                <a:solidFill>
                  <a:schemeClr val="lt1"/>
                </a:solidFill>
              </a:endParaRPr>
            </a:p>
          </p:txBody>
        </p:sp>
      </p:grpSp>
      <p:sp>
        <p:nvSpPr>
          <p:cNvPr id="22" name="CaixaDeTexto 4">
            <a:extLst>
              <a:ext uri="{FF2B5EF4-FFF2-40B4-BE49-F238E27FC236}">
                <a16:creationId xmlns:a16="http://schemas.microsoft.com/office/drawing/2014/main" id="{CA961116-156D-7DD8-4A6A-FD1F21C7A475}"/>
              </a:ext>
            </a:extLst>
          </p:cNvPr>
          <p:cNvSpPr txBox="1"/>
          <p:nvPr/>
        </p:nvSpPr>
        <p:spPr>
          <a:xfrm>
            <a:off x="790841" y="1269362"/>
            <a:ext cx="16277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Segoe UI Black" panose="020B0A02040204020203" pitchFamily="34" charset="0"/>
              </a:rPr>
              <a:t>Financeiro</a:t>
            </a: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2281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F8535E-E1E3-BF2E-36BD-F6A171DAD5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áfico 5">
            <a:extLst>
              <a:ext uri="{FF2B5EF4-FFF2-40B4-BE49-F238E27FC236}">
                <a16:creationId xmlns:a16="http://schemas.microsoft.com/office/drawing/2014/main" id="{2DCF785A-7354-A965-7DD8-75D01BC79F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177" t="3241" r="-1335" b="-3241"/>
          <a:stretch>
            <a:fillRect/>
          </a:stretch>
        </p:blipFill>
        <p:spPr>
          <a:xfrm>
            <a:off x="0" y="870682"/>
            <a:ext cx="553425" cy="1144747"/>
          </a:xfrm>
          <a:prstGeom prst="rect">
            <a:avLst/>
          </a:prstGeom>
        </p:spPr>
      </p:pic>
      <p:sp>
        <p:nvSpPr>
          <p:cNvPr id="11" name="CaixaDeTexto 3">
            <a:extLst>
              <a:ext uri="{FF2B5EF4-FFF2-40B4-BE49-F238E27FC236}">
                <a16:creationId xmlns:a16="http://schemas.microsoft.com/office/drawing/2014/main" id="{8651AC19-B922-0EF0-2443-426A7CA673E9}"/>
              </a:ext>
            </a:extLst>
          </p:cNvPr>
          <p:cNvSpPr txBox="1"/>
          <p:nvPr/>
        </p:nvSpPr>
        <p:spPr>
          <a:xfrm>
            <a:off x="790840" y="1328178"/>
            <a:ext cx="92936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FIRST PAYMENT DEFAULT [PRIMEIRO PAGAMENTO PADRÃO]</a:t>
            </a:r>
          </a:p>
        </p:txBody>
      </p:sp>
      <p:sp>
        <p:nvSpPr>
          <p:cNvPr id="4" name="CaixaDeTexto 1">
            <a:extLst>
              <a:ext uri="{FF2B5EF4-FFF2-40B4-BE49-F238E27FC236}">
                <a16:creationId xmlns:a16="http://schemas.microsoft.com/office/drawing/2014/main" id="{23E9CE62-FB66-1427-AF48-D7DC001CE934}"/>
              </a:ext>
            </a:extLst>
          </p:cNvPr>
          <p:cNvSpPr txBox="1"/>
          <p:nvPr/>
        </p:nvSpPr>
        <p:spPr>
          <a:xfrm>
            <a:off x="790840" y="1969709"/>
            <a:ext cx="10893159" cy="3519801"/>
          </a:xfrm>
          <a:prstGeom prst="rect">
            <a:avLst/>
          </a:prstGeom>
          <a:noFill/>
        </p:spPr>
        <p:txBody>
          <a:bodyPr wrap="square" lIns="90000" tIns="36000" rIns="90000" bIns="36000" rtlCol="0" anchor="t">
            <a:spAutoFit/>
          </a:bodyPr>
          <a:lstStyle/>
          <a:p>
            <a:pPr lvl="0">
              <a:defRPr/>
            </a:pPr>
            <a:r>
              <a:rPr lang="pt-BR" sz="2800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É um indicador que mede </a:t>
            </a:r>
            <a:r>
              <a:rPr lang="pt-BR" sz="2800" b="1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 percentual de clientes que</a:t>
            </a:r>
            <a:br>
              <a:rPr lang="pt-BR" sz="2800" b="1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pt-BR" sz="2800" b="1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não realizam o pagamento da 1ª fatura </a:t>
            </a:r>
            <a:r>
              <a:rPr lang="pt-BR" sz="2800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em até 60 dias.</a:t>
            </a:r>
          </a:p>
          <a:p>
            <a:pPr lvl="0">
              <a:defRPr/>
            </a:pPr>
            <a:endParaRPr lang="pt-BR" sz="2800" dirty="0">
              <a:solidFill>
                <a:srgbClr val="FFFFFF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0">
              <a:defRPr/>
            </a:pPr>
            <a:r>
              <a:rPr lang="pt-BR" sz="2800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Muitos clientes deixam de efetuar o pagamento da fatura por não compreenderem a cobrança. É essencial fornecer dados claros desde o início para manter uma relação de confiança e fidelizar nossos clientes. Assim, melhoramos a experiência do cliente e reduzimos a inadimplência.</a:t>
            </a:r>
          </a:p>
        </p:txBody>
      </p:sp>
      <p:sp>
        <p:nvSpPr>
          <p:cNvPr id="19" name="Retângulo 7">
            <a:extLst>
              <a:ext uri="{FF2B5EF4-FFF2-40B4-BE49-F238E27FC236}">
                <a16:creationId xmlns:a16="http://schemas.microsoft.com/office/drawing/2014/main" id="{67D91DFC-4B3A-6014-369A-7F7F9F7DAC09}"/>
              </a:ext>
            </a:extLst>
          </p:cNvPr>
          <p:cNvSpPr/>
          <p:nvPr/>
        </p:nvSpPr>
        <p:spPr>
          <a:xfrm rot="5400000" flipH="1">
            <a:off x="5361304" y="-2806772"/>
            <a:ext cx="45719" cy="9147510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83BA82C7-F4D5-40A9-B85A-BC91BF4CF9B5}"/>
              </a:ext>
            </a:extLst>
          </p:cNvPr>
          <p:cNvSpPr txBox="1"/>
          <p:nvPr/>
        </p:nvSpPr>
        <p:spPr>
          <a:xfrm>
            <a:off x="795842" y="908720"/>
            <a:ext cx="16277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Segoe UI Black" panose="020B0A02040204020203" pitchFamily="34" charset="0"/>
              </a:rPr>
              <a:t>Financeiro</a:t>
            </a: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3944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" grpId="0"/>
      <p:bldP spid="19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5F0458-B699-D316-0302-7592113BE1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4DD957A7-79D6-AD1B-B1DF-EE9AE4727443}"/>
              </a:ext>
            </a:extLst>
          </p:cNvPr>
          <p:cNvSpPr txBox="1"/>
          <p:nvPr/>
        </p:nvSpPr>
        <p:spPr>
          <a:xfrm>
            <a:off x="2331764" y="2849797"/>
            <a:ext cx="30054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Segoe UI Black" panose="020B0A02040204020203" pitchFamily="34" charset="0"/>
              </a:rPr>
              <a:t>ATENÇÃO</a:t>
            </a:r>
          </a:p>
        </p:txBody>
      </p:sp>
      <p:pic>
        <p:nvPicPr>
          <p:cNvPr id="7" name="Imagem 2">
            <a:extLst>
              <a:ext uri="{FF2B5EF4-FFF2-40B4-BE49-F238E27FC236}">
                <a16:creationId xmlns:a16="http://schemas.microsoft.com/office/drawing/2014/main" id="{B83C0D92-54DC-5B13-7DAB-06FB4D7F6D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964" r="-634"/>
          <a:stretch>
            <a:fillRect/>
          </a:stretch>
        </p:blipFill>
        <p:spPr>
          <a:xfrm>
            <a:off x="-2287" y="807633"/>
            <a:ext cx="1895494" cy="5607771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432A81FA-1C0E-7451-61B9-DF271B0343F9}"/>
              </a:ext>
            </a:extLst>
          </p:cNvPr>
          <p:cNvSpPr/>
          <p:nvPr/>
        </p:nvSpPr>
        <p:spPr>
          <a:xfrm rot="5400000">
            <a:off x="3765676" y="2393051"/>
            <a:ext cx="100093" cy="2529977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72E85266-1B04-8ABD-4902-E30132B273A7}"/>
              </a:ext>
            </a:extLst>
          </p:cNvPr>
          <p:cNvSpPr txBox="1"/>
          <p:nvPr/>
        </p:nvSpPr>
        <p:spPr>
          <a:xfrm>
            <a:off x="5994710" y="2295799"/>
            <a:ext cx="508265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defTabSz="457200">
              <a:defRPr/>
            </a:pPr>
            <a:r>
              <a:rPr lang="pt-BR" sz="2800" b="1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Indicador importantíssimo.</a:t>
            </a:r>
          </a:p>
          <a:p>
            <a:pPr lvl="0" defTabSz="457200">
              <a:defRPr/>
            </a:pPr>
            <a:endParaRPr lang="pt-BR" sz="2800" b="1" dirty="0">
              <a:solidFill>
                <a:prstClr val="white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0" defTabSz="457200">
              <a:defRPr/>
            </a:pPr>
            <a:r>
              <a:rPr lang="pt-BR" sz="2800" b="1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Reforce o débito em conta para seu cliente!!!</a:t>
            </a:r>
          </a:p>
        </p:txBody>
      </p:sp>
    </p:spTree>
    <p:extLst>
      <p:ext uri="{BB962C8B-B14F-4D97-AF65-F5344CB8AC3E}">
        <p14:creationId xmlns:p14="http://schemas.microsoft.com/office/powerpoint/2010/main" val="3895018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lytmwQfqQQM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29583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16"/>
          <p:cNvSpPr txBox="1"/>
          <p:nvPr/>
        </p:nvSpPr>
        <p:spPr>
          <a:xfrm>
            <a:off x="1242645" y="2701341"/>
            <a:ext cx="4557553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r"/>
            <a:r>
              <a:rPr lang="pt-BR" sz="3200" b="1" dirty="0">
                <a:solidFill>
                  <a:schemeClr val="lt1"/>
                </a:solidFill>
                <a:latin typeface="Segoe UI" panose="020B0502040204020203"/>
                <a:ea typeface="Quattrocento Sans"/>
                <a:cs typeface="Segoe UI" panose="020B0502040204020203"/>
                <a:sym typeface="Quattrocento Sans"/>
              </a:rPr>
              <a:t>Agora vamos para uma atividade</a:t>
            </a:r>
            <a:endParaRPr dirty="0">
              <a:solidFill>
                <a:schemeClr val="lt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42" name="Google Shape;442;p16"/>
          <p:cNvSpPr/>
          <p:nvPr/>
        </p:nvSpPr>
        <p:spPr>
          <a:xfrm rot="5400000">
            <a:off x="4879330" y="3182856"/>
            <a:ext cx="82818" cy="1561598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3" name="Gráfico 2"/>
          <p:cNvPicPr>
            <a:picLocks noChangeAspect="1"/>
          </p:cNvPicPr>
          <p:nvPr/>
        </p:nvPicPr>
        <p:blipFill rotWithShape="1">
          <a:blip r:embed="rId3"/>
          <a:srcRect l="53177" t="3241" r="-1335" b="-3241"/>
          <a:stretch>
            <a:fillRect/>
          </a:stretch>
        </p:blipFill>
        <p:spPr>
          <a:xfrm>
            <a:off x="47625" y="886284"/>
            <a:ext cx="553425" cy="1144747"/>
          </a:xfrm>
          <a:prstGeom prst="rect">
            <a:avLst/>
          </a:prstGeom>
        </p:spPr>
      </p:pic>
      <p:pic>
        <p:nvPicPr>
          <p:cNvPr id="4" name="Imagem 4"/>
          <p:cNvPicPr>
            <a:picLocks noChangeAspect="1"/>
          </p:cNvPicPr>
          <p:nvPr/>
        </p:nvPicPr>
        <p:blipFill rotWithShape="1">
          <a:blip r:embed="rId4"/>
          <a:srcRect l="27446" t="9538" r="112" b="16351"/>
          <a:stretch>
            <a:fillRect/>
          </a:stretch>
        </p:blipFill>
        <p:spPr>
          <a:xfrm>
            <a:off x="6285122" y="1647014"/>
            <a:ext cx="5911069" cy="39464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 flipH="1">
            <a:off x="5248809" y="1970378"/>
            <a:ext cx="6348937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2400" b="1">
                <a:solidFill>
                  <a:schemeClr val="bg1"/>
                </a:solidFill>
                <a:latin typeface="Segoe UI" panose="020B0502040204020203"/>
                <a:cs typeface="Segoe UI" panose="020B0502040204020203"/>
              </a:rPr>
              <a:t>1) </a:t>
            </a:r>
            <a:r>
              <a:rPr lang="pt-BR" sz="2400" b="1">
                <a:solidFill>
                  <a:schemeClr val="lt1"/>
                </a:solidFill>
                <a:latin typeface="Segoe UI" panose="020B0502040204020203"/>
                <a:cs typeface="Segoe UI" panose="020B0502040204020203"/>
              </a:rPr>
              <a:t>Os documentos que o Executivo envia para o Assistente NÃO podem estar: </a:t>
            </a:r>
            <a:endParaRPr lang="pt-BR" sz="2400">
              <a:solidFill>
                <a:schemeClr val="lt1"/>
              </a:solidFill>
              <a:latin typeface="Segoe UI" panose="020B0502040204020203"/>
              <a:cs typeface="Segoe UI" panose="020B0502040204020203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354317" y="3406140"/>
            <a:ext cx="3341369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pt-BR" sz="3600" b="1">
                <a:solidFill>
                  <a:schemeClr val="bg1"/>
                </a:solidFill>
                <a:latin typeface="Segoe UI Black" panose="020B0A02040204020203"/>
                <a:ea typeface="Segoe UI Black" panose="020B0A02040204020203"/>
                <a:cs typeface="Segoe UI Black" panose="020B0A02040204020203" pitchFamily="34" charset="0"/>
              </a:rPr>
              <a:t>ATIVIDADE</a:t>
            </a:r>
            <a:endParaRPr lang="pt-BR" sz="3600" b="1">
              <a:solidFill>
                <a:schemeClr val="bg1"/>
              </a:solidFill>
              <a:latin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2" name="Retângulo 1"/>
          <p:cNvSpPr/>
          <p:nvPr/>
        </p:nvSpPr>
        <p:spPr>
          <a:xfrm rot="5400000">
            <a:off x="2009252" y="2705893"/>
            <a:ext cx="101240" cy="2794397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Google Shape;525;p19"/>
          <p:cNvSpPr/>
          <p:nvPr/>
        </p:nvSpPr>
        <p:spPr>
          <a:xfrm>
            <a:off x="5315487" y="3015197"/>
            <a:ext cx="4645289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 panose="020F0502020204030204"/>
              <a:buAutoNum type="alphaLcParenR"/>
            </a:pPr>
            <a:r>
              <a:rPr lang="pt-BR" sz="2000" dirty="0">
                <a:solidFill>
                  <a:schemeClr val="lt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Ilegível, completo ou ausente.</a:t>
            </a:r>
            <a:endParaRPr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 panose="020F0502020204030204"/>
              <a:buAutoNum type="alphaLcParenR"/>
            </a:pPr>
            <a:r>
              <a:rPr lang="pt-BR" sz="2000" dirty="0">
                <a:solidFill>
                  <a:schemeClr val="lt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Legível, incompleto ou ausente.</a:t>
            </a:r>
            <a:endParaRPr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 panose="020F0502020204030204"/>
              <a:buAutoNum type="alphaLcParenR"/>
            </a:pPr>
            <a:r>
              <a:rPr lang="pt-BR" sz="2000" dirty="0">
                <a:solidFill>
                  <a:schemeClr val="lt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Ilegível, incompleto ou ausente.</a:t>
            </a:r>
            <a:endParaRPr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 panose="020F0502020204030204"/>
              <a:buAutoNum type="alphaLcParenR"/>
            </a:pPr>
            <a:r>
              <a:rPr lang="pt-BR" sz="2000" dirty="0">
                <a:solidFill>
                  <a:schemeClr val="lt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Ilegível, incompleto ou presente.</a:t>
            </a:r>
            <a:endParaRPr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7" name="Google Shape;526;p19"/>
          <p:cNvGrpSpPr/>
          <p:nvPr/>
        </p:nvGrpSpPr>
        <p:grpSpPr>
          <a:xfrm>
            <a:off x="5303912" y="4052471"/>
            <a:ext cx="4729063" cy="400110"/>
            <a:chOff x="5584383" y="4052471"/>
            <a:chExt cx="4729063" cy="400110"/>
          </a:xfrm>
        </p:grpSpPr>
        <p:sp>
          <p:nvSpPr>
            <p:cNvPr id="8" name="Google Shape;527;p19"/>
            <p:cNvSpPr/>
            <p:nvPr/>
          </p:nvSpPr>
          <p:spPr>
            <a:xfrm>
              <a:off x="5584383" y="4052471"/>
              <a:ext cx="4729063" cy="40011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2000" b="1">
                  <a:solidFill>
                    <a:srgbClr val="F40342"/>
                  </a:solidFill>
                  <a:latin typeface="Segoe UI" panose="020B0502040204020203" pitchFamily="34" charset="0"/>
                  <a:ea typeface="Quattrocento Sans"/>
                  <a:cs typeface="Segoe UI" panose="020B0502040204020203" pitchFamily="34" charset="0"/>
                  <a:sym typeface="Quattrocento Sans"/>
                </a:rPr>
                <a:t>Ilegível, incompleto ou ausente.</a:t>
              </a:r>
              <a:endParaRPr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pic>
          <p:nvPicPr>
            <p:cNvPr id="9" name="Google Shape;528;p19" descr="Selo Tick1 com preenchimento sólido"/>
            <p:cNvPicPr preferRelativeResize="0"/>
            <p:nvPr/>
          </p:nvPicPr>
          <p:blipFill rotWithShape="1">
            <a:blip r:embed="rId3" cstate="print"/>
            <a:srcRect/>
            <a:stretch>
              <a:fillRect/>
            </a:stretch>
          </p:blipFill>
          <p:spPr>
            <a:xfrm>
              <a:off x="5634893" y="4070943"/>
              <a:ext cx="340015" cy="34001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2" grpId="0" animBg="1"/>
      <p:bldP spid="6" grpId="0" build="p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 flipH="1">
            <a:off x="5920680" y="2232570"/>
            <a:ext cx="5513196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2400" b="1">
                <a:solidFill>
                  <a:schemeClr val="lt1"/>
                </a:solidFill>
                <a:latin typeface="Segoe UI" panose="020B0502040204020203"/>
                <a:cs typeface="Segoe UI" panose="020B0502040204020203"/>
              </a:rPr>
              <a:t>2) Qual o nome do aplicativo que realiza a biometria e digitalização dos documentos do cliente?</a:t>
            </a:r>
            <a:endParaRPr lang="pt-BR">
              <a:solidFill>
                <a:schemeClr val="lt1"/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354317" y="3406140"/>
            <a:ext cx="3341369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pt-BR" sz="3600" b="1">
                <a:solidFill>
                  <a:schemeClr val="bg1"/>
                </a:solidFill>
                <a:latin typeface="Segoe UI Black" panose="020B0A02040204020203"/>
                <a:ea typeface="Segoe UI Black" panose="020B0A02040204020203"/>
                <a:cs typeface="Segoe UI Black" panose="020B0A02040204020203" pitchFamily="34" charset="0"/>
              </a:rPr>
              <a:t>ATIVIDADE</a:t>
            </a:r>
            <a:endParaRPr lang="pt-BR" sz="3600" b="1">
              <a:solidFill>
                <a:schemeClr val="bg1"/>
              </a:solidFill>
              <a:latin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2" name="Retângulo 1"/>
          <p:cNvSpPr/>
          <p:nvPr/>
        </p:nvSpPr>
        <p:spPr>
          <a:xfrm rot="5400000">
            <a:off x="2009252" y="2705893"/>
            <a:ext cx="101240" cy="2794397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Google Shape;537;p20"/>
          <p:cNvSpPr/>
          <p:nvPr/>
        </p:nvSpPr>
        <p:spPr>
          <a:xfrm>
            <a:off x="7000074" y="3990885"/>
            <a:ext cx="2861387" cy="4616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rgbClr val="F40342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Claro autentica</a:t>
            </a:r>
            <a:endParaRPr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0" name="Google Shape;538;p20"/>
          <p:cNvCxnSpPr/>
          <p:nvPr/>
        </p:nvCxnSpPr>
        <p:spPr>
          <a:xfrm>
            <a:off x="6023992" y="4663594"/>
            <a:ext cx="4916209" cy="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 flipH="1">
            <a:off x="5211100" y="930888"/>
            <a:ext cx="6035077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2400" b="1">
                <a:solidFill>
                  <a:schemeClr val="bg1"/>
                </a:solidFill>
                <a:latin typeface="Segoe UI" panose="020B0502040204020203"/>
                <a:cs typeface="Segoe UI" panose="020B0502040204020203"/>
              </a:rPr>
              <a:t>3) </a:t>
            </a:r>
            <a:r>
              <a:rPr lang="pt-BR" sz="2400" b="1">
                <a:solidFill>
                  <a:schemeClr val="lt1"/>
                </a:solidFill>
                <a:latin typeface="Segoe UI" panose="020B0502040204020203"/>
                <a:cs typeface="Segoe UI" panose="020B0502040204020203"/>
              </a:rPr>
              <a:t>Caio adquiriu um plano </a:t>
            </a:r>
            <a:r>
              <a:rPr lang="pt-BR" sz="2400" b="1" err="1">
                <a:solidFill>
                  <a:schemeClr val="lt1"/>
                </a:solidFill>
                <a:latin typeface="Segoe UI" panose="020B0502040204020203"/>
                <a:cs typeface="Segoe UI" panose="020B0502040204020203"/>
              </a:rPr>
              <a:t>Multi</a:t>
            </a:r>
            <a:br>
              <a:rPr lang="pt-BR" sz="2400" b="1">
                <a:solidFill>
                  <a:schemeClr val="lt1"/>
                </a:solidFill>
                <a:latin typeface="Segoe UI" panose="020B0502040204020203"/>
                <a:cs typeface="Segoe UI" panose="020B0502040204020203"/>
              </a:rPr>
            </a:br>
            <a:r>
              <a:rPr lang="pt-BR" sz="2400" b="1">
                <a:solidFill>
                  <a:schemeClr val="lt1"/>
                </a:solidFill>
                <a:latin typeface="Segoe UI" panose="020B0502040204020203"/>
                <a:cs typeface="Segoe UI" panose="020B0502040204020203"/>
              </a:rPr>
              <a:t>por </a:t>
            </a:r>
            <a:r>
              <a:rPr lang="pt-BR" sz="2400" b="1" err="1">
                <a:solidFill>
                  <a:schemeClr val="lt1"/>
                </a:solidFill>
                <a:latin typeface="Segoe UI" panose="020B0502040204020203"/>
                <a:cs typeface="Segoe UI" panose="020B0502040204020203"/>
              </a:rPr>
              <a:t>R</a:t>
            </a:r>
            <a:r>
              <a:rPr lang="pt-BR" sz="2400" b="1">
                <a:solidFill>
                  <a:schemeClr val="lt1"/>
                </a:solidFill>
                <a:latin typeface="Segoe UI" panose="020B0502040204020203"/>
                <a:cs typeface="Segoe UI" panose="020B0502040204020203"/>
              </a:rPr>
              <a:t>$ 296,70 reais, a instalação do</a:t>
            </a:r>
            <a:br>
              <a:rPr lang="pt-BR" sz="2400" b="1">
                <a:solidFill>
                  <a:schemeClr val="lt1"/>
                </a:solidFill>
                <a:latin typeface="Segoe UI" panose="020B0502040204020203"/>
                <a:cs typeface="Segoe UI" panose="020B0502040204020203"/>
              </a:rPr>
            </a:br>
            <a:r>
              <a:rPr lang="pt-BR" sz="2400" b="1">
                <a:solidFill>
                  <a:schemeClr val="lt1"/>
                </a:solidFill>
                <a:latin typeface="Segoe UI" panose="020B0502040204020203"/>
                <a:cs typeface="Segoe UI" panose="020B0502040204020203"/>
              </a:rPr>
              <a:t>seu produto foi concluída dia 24/12, com vencimento todo dia 05.</a:t>
            </a:r>
            <a:br>
              <a:rPr lang="pt-BR" sz="2400" b="1">
                <a:solidFill>
                  <a:schemeClr val="lt1"/>
                </a:solidFill>
                <a:latin typeface="Segoe UI" panose="020B0502040204020203"/>
                <a:cs typeface="Segoe UI" panose="020B0502040204020203"/>
              </a:rPr>
            </a:br>
            <a:r>
              <a:rPr lang="pt-BR" sz="2400" b="1">
                <a:solidFill>
                  <a:schemeClr val="lt1"/>
                </a:solidFill>
                <a:latin typeface="Segoe UI" panose="020B0502040204020203"/>
                <a:cs typeface="Segoe UI" panose="020B0502040204020203"/>
              </a:rPr>
              <a:t>Quantos dias de utilização será cobrado?</a:t>
            </a:r>
            <a:endParaRPr lang="pt-BR" sz="2400">
              <a:solidFill>
                <a:schemeClr val="lt1"/>
              </a:solidFill>
              <a:latin typeface="Segoe UI" panose="020B0502040204020203"/>
              <a:cs typeface="Segoe UI" panose="020B0502040204020203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354317" y="3406140"/>
            <a:ext cx="3341369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pt-BR" sz="3600" b="1">
                <a:solidFill>
                  <a:schemeClr val="bg1"/>
                </a:solidFill>
                <a:latin typeface="Segoe UI Black" panose="020B0A02040204020203"/>
                <a:ea typeface="Segoe UI Black" panose="020B0A02040204020203"/>
                <a:cs typeface="Segoe UI Black" panose="020B0A02040204020203" pitchFamily="34" charset="0"/>
              </a:rPr>
              <a:t>ATIVIDADE</a:t>
            </a:r>
            <a:endParaRPr lang="pt-BR" sz="3600" b="1">
              <a:solidFill>
                <a:schemeClr val="bg1"/>
              </a:solidFill>
              <a:latin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2" name="Retângulo 1"/>
          <p:cNvSpPr/>
          <p:nvPr/>
        </p:nvSpPr>
        <p:spPr>
          <a:xfrm rot="5400000">
            <a:off x="2009252" y="2705893"/>
            <a:ext cx="101240" cy="2794397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Google Shape;525;p19"/>
          <p:cNvSpPr/>
          <p:nvPr/>
        </p:nvSpPr>
        <p:spPr>
          <a:xfrm>
            <a:off x="5222678" y="2911503"/>
            <a:ext cx="4581200" cy="31700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342900" lvl="0" indent="-342900">
              <a:spcBef>
                <a:spcPts val="1200"/>
              </a:spcBef>
              <a:buClr>
                <a:schemeClr val="lt1"/>
              </a:buClr>
              <a:buSzPts val="2000"/>
              <a:buFont typeface="Calibri" panose="020F0502020204030204"/>
              <a:buAutoNum type="alphaLcParenR"/>
            </a:pPr>
            <a:r>
              <a:rPr lang="pt-BR" sz="2000">
                <a:solidFill>
                  <a:schemeClr val="lt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Será cobrado 7 dias de utilização, no valor de </a:t>
            </a:r>
            <a:r>
              <a:rPr lang="pt-BR" sz="2000" err="1">
                <a:solidFill>
                  <a:schemeClr val="lt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R</a:t>
            </a:r>
            <a:r>
              <a:rPr lang="pt-BR" sz="2000">
                <a:solidFill>
                  <a:schemeClr val="lt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$ 69,23 reais.</a:t>
            </a:r>
            <a:endParaRPr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lvl="0" indent="-342900">
              <a:spcBef>
                <a:spcPts val="1200"/>
              </a:spcBef>
              <a:buClr>
                <a:schemeClr val="lt1"/>
              </a:buClr>
              <a:buSzPts val="2000"/>
              <a:buFont typeface="Calibri" panose="020F0502020204030204"/>
              <a:buAutoNum type="alphaLcParenR"/>
            </a:pPr>
            <a:r>
              <a:rPr lang="pt-BR" sz="2000">
                <a:solidFill>
                  <a:schemeClr val="lt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Será cobrado 11 dias de utilização, no valor de </a:t>
            </a:r>
            <a:r>
              <a:rPr lang="pt-BR" sz="2000" err="1">
                <a:solidFill>
                  <a:schemeClr val="lt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R</a:t>
            </a:r>
            <a:r>
              <a:rPr lang="pt-BR" sz="2000">
                <a:solidFill>
                  <a:schemeClr val="lt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$ 108,79 reais.</a:t>
            </a:r>
            <a:endParaRPr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lvl="0" indent="-342900">
              <a:spcBef>
                <a:spcPts val="1200"/>
              </a:spcBef>
              <a:buClr>
                <a:schemeClr val="lt1"/>
              </a:buClr>
              <a:buSzPts val="2000"/>
              <a:buFont typeface="Calibri" panose="020F0502020204030204"/>
              <a:buAutoNum type="alphaLcParenR"/>
            </a:pPr>
            <a:r>
              <a:rPr lang="pt-BR" sz="2000">
                <a:solidFill>
                  <a:schemeClr val="lt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Será cobrado 8 dias de utilização, no valor de </a:t>
            </a:r>
            <a:r>
              <a:rPr lang="pt-BR" sz="2000" err="1">
                <a:solidFill>
                  <a:schemeClr val="lt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R</a:t>
            </a:r>
            <a:r>
              <a:rPr lang="pt-BR" sz="2000">
                <a:solidFill>
                  <a:schemeClr val="lt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$ 79,12 reais.</a:t>
            </a:r>
            <a:endParaRPr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lvl="0" indent="-342900">
              <a:spcBef>
                <a:spcPts val="1200"/>
              </a:spcBef>
              <a:buClr>
                <a:schemeClr val="lt1"/>
              </a:buClr>
              <a:buSzPts val="2000"/>
              <a:buFont typeface="Calibri" panose="020F0502020204030204"/>
              <a:buAutoNum type="alphaLcParenR"/>
            </a:pPr>
            <a:r>
              <a:rPr lang="pt-BR" sz="2000">
                <a:solidFill>
                  <a:schemeClr val="lt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Será cobrado 12 dias de utilização, no valor de </a:t>
            </a:r>
            <a:r>
              <a:rPr lang="pt-BR" sz="2000" err="1">
                <a:solidFill>
                  <a:schemeClr val="lt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R</a:t>
            </a:r>
            <a:r>
              <a:rPr lang="pt-BR" sz="2000">
                <a:solidFill>
                  <a:schemeClr val="lt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$ 118,68 reais.</a:t>
            </a:r>
            <a:endParaRPr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7" name="Google Shape;526;p19"/>
          <p:cNvGrpSpPr/>
          <p:nvPr/>
        </p:nvGrpSpPr>
        <p:grpSpPr>
          <a:xfrm>
            <a:off x="5224709" y="3009186"/>
            <a:ext cx="4729063" cy="707846"/>
            <a:chOff x="5597990" y="3848171"/>
            <a:chExt cx="4729063" cy="707846"/>
          </a:xfrm>
        </p:grpSpPr>
        <p:sp>
          <p:nvSpPr>
            <p:cNvPr id="8" name="Google Shape;527;p19"/>
            <p:cNvSpPr/>
            <p:nvPr/>
          </p:nvSpPr>
          <p:spPr>
            <a:xfrm>
              <a:off x="5597990" y="3848171"/>
              <a:ext cx="4729063" cy="707846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363538" marR="0" lvl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2000" b="1">
                  <a:solidFill>
                    <a:srgbClr val="F40342"/>
                  </a:solidFill>
                  <a:latin typeface="Segoe UI" panose="020B0502040204020203" pitchFamily="34" charset="0"/>
                  <a:ea typeface="Quattrocento Sans"/>
                  <a:cs typeface="Segoe UI" panose="020B0502040204020203" pitchFamily="34" charset="0"/>
                  <a:sym typeface="Quattrocento Sans"/>
                </a:rPr>
                <a:t>Será cobrado 7 dias de utilização, no valor de </a:t>
              </a:r>
              <a:r>
                <a:rPr lang="pt-BR" sz="2000" b="1" err="1">
                  <a:solidFill>
                    <a:srgbClr val="F40342"/>
                  </a:solidFill>
                  <a:latin typeface="Segoe UI" panose="020B0502040204020203" pitchFamily="34" charset="0"/>
                  <a:ea typeface="Quattrocento Sans"/>
                  <a:cs typeface="Segoe UI" panose="020B0502040204020203" pitchFamily="34" charset="0"/>
                  <a:sym typeface="Quattrocento Sans"/>
                </a:rPr>
                <a:t>R</a:t>
              </a:r>
              <a:r>
                <a:rPr lang="pt-BR" sz="2000" b="1">
                  <a:solidFill>
                    <a:srgbClr val="F40342"/>
                  </a:solidFill>
                  <a:latin typeface="Segoe UI" panose="020B0502040204020203" pitchFamily="34" charset="0"/>
                  <a:ea typeface="Quattrocento Sans"/>
                  <a:cs typeface="Segoe UI" panose="020B0502040204020203" pitchFamily="34" charset="0"/>
                  <a:sym typeface="Quattrocento Sans"/>
                </a:rPr>
                <a:t>$ 69,23 reais.</a:t>
              </a:r>
            </a:p>
          </p:txBody>
        </p:sp>
        <p:pic>
          <p:nvPicPr>
            <p:cNvPr id="9" name="Google Shape;528;p19" descr="Selo Tick1 com preenchimento sólido"/>
            <p:cNvPicPr preferRelativeResize="0"/>
            <p:nvPr/>
          </p:nvPicPr>
          <p:blipFill rotWithShape="1">
            <a:blip r:embed="rId3" cstate="print"/>
            <a:srcRect/>
            <a:stretch>
              <a:fillRect/>
            </a:stretch>
          </p:blipFill>
          <p:spPr>
            <a:xfrm>
              <a:off x="5634893" y="4070943"/>
              <a:ext cx="340015" cy="340015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578829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2" grpId="0" animBg="1"/>
      <p:bldP spid="6" grpId="0" build="p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 flipH="1">
            <a:off x="5211100" y="930888"/>
            <a:ext cx="5478896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2400" b="1">
                <a:solidFill>
                  <a:schemeClr val="bg1"/>
                </a:solidFill>
                <a:latin typeface="Segoe UI" panose="020B0502040204020203"/>
                <a:cs typeface="Segoe UI" panose="020B0502040204020203"/>
              </a:rPr>
              <a:t>4) </a:t>
            </a:r>
            <a:r>
              <a:rPr lang="pt-BR" sz="2400" b="1">
                <a:solidFill>
                  <a:schemeClr val="lt1"/>
                </a:solidFill>
                <a:latin typeface="Segoe UI" panose="020B0502040204020203"/>
                <a:cs typeface="Segoe UI" panose="020B0502040204020203"/>
              </a:rPr>
              <a:t>Mariana recebeu sua fatura</a:t>
            </a:r>
            <a:br>
              <a:rPr lang="pt-BR" sz="2400" b="1">
                <a:solidFill>
                  <a:schemeClr val="lt1"/>
                </a:solidFill>
                <a:latin typeface="Segoe UI" panose="020B0502040204020203"/>
                <a:cs typeface="Segoe UI" panose="020B0502040204020203"/>
              </a:rPr>
            </a:br>
            <a:r>
              <a:rPr lang="pt-BR" sz="2400" b="1">
                <a:solidFill>
                  <a:schemeClr val="lt1"/>
                </a:solidFill>
                <a:latin typeface="Segoe UI" panose="020B0502040204020203"/>
                <a:cs typeface="Segoe UI" panose="020B0502040204020203"/>
              </a:rPr>
              <a:t>com vencimento para o dia 08/01, com fechamento no dia 16/12.</a:t>
            </a:r>
            <a:br>
              <a:rPr lang="pt-BR" sz="2400" b="1">
                <a:solidFill>
                  <a:schemeClr val="lt1"/>
                </a:solidFill>
                <a:latin typeface="Segoe UI" panose="020B0502040204020203"/>
                <a:cs typeface="Segoe UI" panose="020B0502040204020203"/>
              </a:rPr>
            </a:br>
            <a:r>
              <a:rPr lang="pt-BR" sz="2400" b="1">
                <a:solidFill>
                  <a:schemeClr val="lt1"/>
                </a:solidFill>
                <a:latin typeface="Segoe UI" panose="020B0502040204020203"/>
                <a:cs typeface="Segoe UI" panose="020B0502040204020203"/>
              </a:rPr>
              <a:t>A instalação foi concluída em 10/12. Nesse caso haverá Fatura Saldo?​</a:t>
            </a:r>
            <a:endParaRPr lang="pt-BR" sz="2400">
              <a:solidFill>
                <a:schemeClr val="lt1"/>
              </a:solidFill>
              <a:latin typeface="Segoe UI" panose="020B0502040204020203"/>
              <a:cs typeface="Segoe UI" panose="020B0502040204020203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354317" y="3406140"/>
            <a:ext cx="3341369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pt-BR" sz="3600" b="1">
                <a:solidFill>
                  <a:schemeClr val="bg1"/>
                </a:solidFill>
                <a:latin typeface="Segoe UI Black" panose="020B0A02040204020203"/>
                <a:ea typeface="Segoe UI Black" panose="020B0A02040204020203"/>
                <a:cs typeface="Segoe UI Black" panose="020B0A02040204020203" pitchFamily="34" charset="0"/>
              </a:rPr>
              <a:t>ATIVIDADE</a:t>
            </a:r>
            <a:endParaRPr lang="pt-BR" sz="3600" b="1">
              <a:solidFill>
                <a:schemeClr val="bg1"/>
              </a:solidFill>
              <a:latin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2" name="Retângulo 1"/>
          <p:cNvSpPr/>
          <p:nvPr/>
        </p:nvSpPr>
        <p:spPr>
          <a:xfrm rot="5400000">
            <a:off x="2009252" y="2705893"/>
            <a:ext cx="101240" cy="2794397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Google Shape;525;p19"/>
          <p:cNvSpPr/>
          <p:nvPr/>
        </p:nvSpPr>
        <p:spPr>
          <a:xfrm>
            <a:off x="5222678" y="2911503"/>
            <a:ext cx="5467318" cy="31700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342900" lvl="0" indent="-342900">
              <a:spcBef>
                <a:spcPts val="1200"/>
              </a:spcBef>
              <a:buClr>
                <a:schemeClr val="lt1"/>
              </a:buClr>
              <a:buSzPts val="2000"/>
              <a:buFont typeface="Calibri" panose="020F0502020204030204"/>
              <a:buAutoNum type="alphaLcParenR"/>
            </a:pPr>
            <a:r>
              <a:rPr lang="pt-BR" sz="2000">
                <a:solidFill>
                  <a:schemeClr val="lt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Sim, independente da data de instalação haverá cobrança da fatura saldo.</a:t>
            </a:r>
            <a:endParaRPr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lvl="0" indent="-342900">
              <a:spcBef>
                <a:spcPts val="1200"/>
              </a:spcBef>
              <a:buClr>
                <a:schemeClr val="lt1"/>
              </a:buClr>
              <a:buSzPts val="2000"/>
              <a:buFont typeface="Calibri" panose="020F0502020204030204"/>
              <a:buAutoNum type="alphaLcParenR"/>
            </a:pPr>
            <a:r>
              <a:rPr lang="pt-BR" sz="2000">
                <a:solidFill>
                  <a:schemeClr val="lt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Sim, haverá  fatura saldo porque o fechamento ocorreu antes da instalação.</a:t>
            </a:r>
            <a:endParaRPr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lvl="0" indent="-342900">
              <a:spcBef>
                <a:spcPts val="1200"/>
              </a:spcBef>
              <a:buClr>
                <a:schemeClr val="lt1"/>
              </a:buClr>
              <a:buSzPts val="2000"/>
              <a:buFont typeface="Calibri" panose="020F0502020204030204"/>
              <a:buAutoNum type="alphaLcParenR"/>
            </a:pPr>
            <a:r>
              <a:rPr lang="pt-BR" sz="2000">
                <a:solidFill>
                  <a:schemeClr val="lt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Não, a instalação ocorreu antes da data</a:t>
            </a:r>
            <a:br>
              <a:rPr lang="pt-BR" sz="2000">
                <a:solidFill>
                  <a:schemeClr val="lt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</a:br>
            <a:r>
              <a:rPr lang="pt-BR" sz="2000">
                <a:solidFill>
                  <a:schemeClr val="lt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de fechamento da fatura.</a:t>
            </a:r>
            <a:endParaRPr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lvl="0" indent="-342900">
              <a:spcBef>
                <a:spcPts val="1200"/>
              </a:spcBef>
              <a:buClr>
                <a:schemeClr val="lt1"/>
              </a:buClr>
              <a:buSzPts val="2000"/>
              <a:buFont typeface="Calibri" panose="020F0502020204030204"/>
              <a:buAutoNum type="alphaLcParenR"/>
            </a:pPr>
            <a:r>
              <a:rPr lang="pt-BR" sz="2000">
                <a:solidFill>
                  <a:schemeClr val="lt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Não, independente da data de instalação não haverá cobrança da fatura saldo.</a:t>
            </a:r>
            <a:endParaRPr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7" name="Google Shape;526;p19"/>
          <p:cNvGrpSpPr/>
          <p:nvPr/>
        </p:nvGrpSpPr>
        <p:grpSpPr>
          <a:xfrm>
            <a:off x="5215280" y="4509120"/>
            <a:ext cx="5328065" cy="707846"/>
            <a:chOff x="5597990" y="3803353"/>
            <a:chExt cx="5328065" cy="707846"/>
          </a:xfrm>
        </p:grpSpPr>
        <p:sp>
          <p:nvSpPr>
            <p:cNvPr id="8" name="Google Shape;527;p19"/>
            <p:cNvSpPr/>
            <p:nvPr/>
          </p:nvSpPr>
          <p:spPr>
            <a:xfrm>
              <a:off x="5597990" y="3803353"/>
              <a:ext cx="5328065" cy="707846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363538" marR="0" lvl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2000" b="1">
                  <a:solidFill>
                    <a:srgbClr val="F40342"/>
                  </a:solidFill>
                  <a:latin typeface="Segoe UI" panose="020B0502040204020203" pitchFamily="34" charset="0"/>
                  <a:ea typeface="Quattrocento Sans"/>
                  <a:cs typeface="Segoe UI" panose="020B0502040204020203" pitchFamily="34" charset="0"/>
                  <a:sym typeface="Quattrocento Sans"/>
                </a:rPr>
                <a:t>Não, a instalação ocorreu antes da data de fechamento da fatura.</a:t>
              </a:r>
            </a:p>
          </p:txBody>
        </p:sp>
        <p:pic>
          <p:nvPicPr>
            <p:cNvPr id="9" name="Google Shape;528;p19" descr="Selo Tick1 com preenchimento sólido"/>
            <p:cNvPicPr preferRelativeResize="0"/>
            <p:nvPr/>
          </p:nvPicPr>
          <p:blipFill rotWithShape="1">
            <a:blip r:embed="rId3" cstate="print"/>
            <a:srcRect/>
            <a:stretch>
              <a:fillRect/>
            </a:stretch>
          </p:blipFill>
          <p:spPr>
            <a:xfrm>
              <a:off x="5634893" y="4070943"/>
              <a:ext cx="340015" cy="340015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910893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2" grpId="0" animBg="1"/>
      <p:bldP spid="6" grpId="0" build="p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 flipH="1">
            <a:off x="4928296" y="1285967"/>
            <a:ext cx="4800166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  <a:latin typeface="Segoe UI" panose="020B0502040204020203"/>
                <a:cs typeface="Segoe UI" panose="020B0502040204020203"/>
              </a:rPr>
              <a:t>5) </a:t>
            </a:r>
            <a:r>
              <a:rPr lang="pt-BR" sz="2400" b="1" dirty="0">
                <a:solidFill>
                  <a:schemeClr val="lt1"/>
                </a:solidFill>
                <a:latin typeface="Segoe UI" panose="020B0502040204020203"/>
                <a:cs typeface="Segoe UI" panose="020B0502040204020203"/>
              </a:rPr>
              <a:t>Quais são as vantagens o cliente terá adquirindo o débito em </a:t>
            </a:r>
            <a:r>
              <a:rPr lang="pt-BR" sz="2400" b="1" dirty="0">
                <a:solidFill>
                  <a:schemeClr val="l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conta</a:t>
            </a:r>
            <a:r>
              <a:rPr lang="pt-BR" sz="2400" b="1" dirty="0">
                <a:solidFill>
                  <a:schemeClr val="lt1"/>
                </a:solidFill>
                <a:latin typeface="Segoe UI" panose="020B0502040204020203"/>
                <a:cs typeface="Segoe UI" panose="020B0502040204020203"/>
              </a:rPr>
              <a:t> + Fatura digital?​</a:t>
            </a:r>
            <a:endParaRPr lang="pt-BR" sz="2400" dirty="0">
              <a:solidFill>
                <a:schemeClr val="lt1"/>
              </a:solidFill>
              <a:latin typeface="Segoe UI" panose="020B0502040204020203"/>
              <a:cs typeface="Segoe UI" panose="020B0502040204020203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354317" y="3406140"/>
            <a:ext cx="3341369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pt-BR" sz="3600" b="1">
                <a:solidFill>
                  <a:schemeClr val="bg1"/>
                </a:solidFill>
                <a:latin typeface="Segoe UI Black" panose="020B0A02040204020203"/>
                <a:ea typeface="Segoe UI Black" panose="020B0A02040204020203"/>
                <a:cs typeface="Segoe UI Black" panose="020B0A02040204020203" pitchFamily="34" charset="0"/>
              </a:rPr>
              <a:t>ATIVIDADE</a:t>
            </a:r>
            <a:endParaRPr lang="pt-BR" sz="3600" b="1">
              <a:solidFill>
                <a:schemeClr val="bg1"/>
              </a:solidFill>
              <a:latin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2" name="Retângulo 1"/>
          <p:cNvSpPr/>
          <p:nvPr/>
        </p:nvSpPr>
        <p:spPr>
          <a:xfrm rot="5400000">
            <a:off x="2009252" y="2705893"/>
            <a:ext cx="101240" cy="2794397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Google Shape;525;p19"/>
          <p:cNvSpPr/>
          <p:nvPr/>
        </p:nvSpPr>
        <p:spPr>
          <a:xfrm>
            <a:off x="4939873" y="2486296"/>
            <a:ext cx="5976365" cy="31700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342900" lvl="0" indent="-342900">
              <a:spcBef>
                <a:spcPts val="1200"/>
              </a:spcBef>
              <a:buClr>
                <a:schemeClr val="lt1"/>
              </a:buClr>
              <a:buSzPts val="2000"/>
              <a:buFont typeface="Calibri" panose="020F0502020204030204"/>
              <a:buAutoNum type="alphaLcParenR"/>
            </a:pPr>
            <a:r>
              <a:rPr lang="pt-BR" sz="2000" dirty="0">
                <a:solidFill>
                  <a:schemeClr val="lt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A empresa recebe o pagamento na data prevista, o que melhora o fluxo de caixa.</a:t>
            </a:r>
            <a:endParaRPr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lvl="0" indent="-342900">
              <a:spcBef>
                <a:spcPts val="1200"/>
              </a:spcBef>
              <a:buClr>
                <a:schemeClr val="lt1"/>
              </a:buClr>
              <a:buSzPts val="2000"/>
              <a:buFont typeface="Calibri" panose="020F0502020204030204"/>
              <a:buAutoNum type="alphaLcParenR"/>
            </a:pPr>
            <a:r>
              <a:rPr lang="pt-BR" sz="2000" dirty="0">
                <a:solidFill>
                  <a:schemeClr val="lt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Evita cobrança de pró rata, pois, o risco de esquecer de pagar uma conta é minimizado.</a:t>
            </a:r>
            <a:endParaRPr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lvl="0" indent="-342900">
              <a:spcBef>
                <a:spcPts val="1200"/>
              </a:spcBef>
              <a:buClr>
                <a:schemeClr val="lt1"/>
              </a:buClr>
              <a:buSzPts val="2000"/>
              <a:buFont typeface="Calibri" panose="020F0502020204030204"/>
              <a:buAutoNum type="alphaLcParenR"/>
            </a:pPr>
            <a:r>
              <a:rPr lang="pt-BR" sz="2000" dirty="0">
                <a:solidFill>
                  <a:schemeClr val="lt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O diferencial é que o valor gasto deve ser pago.</a:t>
            </a:r>
          </a:p>
          <a:p>
            <a:pPr marL="342900" lvl="0" indent="-342900">
              <a:spcBef>
                <a:spcPts val="1200"/>
              </a:spcBef>
              <a:buClr>
                <a:schemeClr val="lt1"/>
              </a:buClr>
              <a:buSzPts val="2000"/>
              <a:buFont typeface="Calibri" panose="020F0502020204030204"/>
              <a:buAutoNum type="alphaLcParenR"/>
            </a:pPr>
            <a:r>
              <a:rPr lang="pt-BR" sz="2000" dirty="0">
                <a:solidFill>
                  <a:schemeClr val="lt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Recebe desconto na mensalidade, receberá</a:t>
            </a:r>
            <a:br>
              <a:rPr lang="pt-BR" sz="2000" dirty="0">
                <a:solidFill>
                  <a:schemeClr val="lt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</a:br>
            <a:r>
              <a:rPr lang="pt-BR" sz="2000" dirty="0">
                <a:solidFill>
                  <a:schemeClr val="lt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a fatura por e-mail e ajuda a reduzir a redução do consumo e descarte de papel.</a:t>
            </a:r>
          </a:p>
        </p:txBody>
      </p:sp>
      <p:grpSp>
        <p:nvGrpSpPr>
          <p:cNvPr id="7" name="Google Shape;526;p19"/>
          <p:cNvGrpSpPr/>
          <p:nvPr/>
        </p:nvGrpSpPr>
        <p:grpSpPr>
          <a:xfrm>
            <a:off x="4943872" y="4581128"/>
            <a:ext cx="6167053" cy="1015622"/>
            <a:chOff x="5467430" y="3228898"/>
            <a:chExt cx="6167053" cy="1015622"/>
          </a:xfrm>
        </p:grpSpPr>
        <p:sp>
          <p:nvSpPr>
            <p:cNvPr id="8" name="Google Shape;527;p19"/>
            <p:cNvSpPr/>
            <p:nvPr/>
          </p:nvSpPr>
          <p:spPr>
            <a:xfrm>
              <a:off x="5467430" y="3228898"/>
              <a:ext cx="6167053" cy="101562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363538" marR="0" lvl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2000" b="1" dirty="0">
                  <a:solidFill>
                    <a:srgbClr val="F40342"/>
                  </a:solidFill>
                  <a:latin typeface="Segoe UI" panose="020B0502040204020203" pitchFamily="34" charset="0"/>
                  <a:ea typeface="Quattrocento Sans"/>
                  <a:cs typeface="Segoe UI" panose="020B0502040204020203" pitchFamily="34" charset="0"/>
                  <a:sym typeface="Quattrocento Sans"/>
                </a:rPr>
                <a:t>Recebe desconto na mensalidade, receberá</a:t>
              </a:r>
              <a:br>
                <a:rPr lang="pt-BR" sz="2000" b="1" dirty="0">
                  <a:solidFill>
                    <a:srgbClr val="F40342"/>
                  </a:solidFill>
                  <a:latin typeface="Segoe UI" panose="020B0502040204020203" pitchFamily="34" charset="0"/>
                  <a:ea typeface="Quattrocento Sans"/>
                  <a:cs typeface="Segoe UI" panose="020B0502040204020203" pitchFamily="34" charset="0"/>
                  <a:sym typeface="Quattrocento Sans"/>
                </a:rPr>
              </a:br>
              <a:r>
                <a:rPr lang="pt-BR" sz="2000" b="1" dirty="0">
                  <a:solidFill>
                    <a:srgbClr val="F40342"/>
                  </a:solidFill>
                  <a:latin typeface="Segoe UI" panose="020B0502040204020203" pitchFamily="34" charset="0"/>
                  <a:ea typeface="Quattrocento Sans"/>
                  <a:cs typeface="Segoe UI" panose="020B0502040204020203" pitchFamily="34" charset="0"/>
                  <a:sym typeface="Quattrocento Sans"/>
                </a:rPr>
                <a:t>a fatura por e-mail e ajuda a reduzir a redução do consumo e descarte de papel.</a:t>
              </a:r>
            </a:p>
          </p:txBody>
        </p:sp>
        <p:pic>
          <p:nvPicPr>
            <p:cNvPr id="9" name="Google Shape;528;p19" descr="Selo Tick1 com preenchimento sólido"/>
            <p:cNvPicPr preferRelativeResize="0"/>
            <p:nvPr/>
          </p:nvPicPr>
          <p:blipFill rotWithShape="1">
            <a:blip r:embed="rId3" cstate="print"/>
            <a:srcRect/>
            <a:stretch>
              <a:fillRect/>
            </a:stretch>
          </p:blipFill>
          <p:spPr>
            <a:xfrm>
              <a:off x="5487455" y="3300906"/>
              <a:ext cx="340015" cy="340015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00036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2" grpId="0" animBg="1"/>
      <p:bldP spid="6" grpId="0" build="allAtOnce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10"/>
          <p:cNvSpPr txBox="1"/>
          <p:nvPr/>
        </p:nvSpPr>
        <p:spPr>
          <a:xfrm>
            <a:off x="1226626" y="2155446"/>
            <a:ext cx="5395513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pt-BR" sz="3200" b="1">
                <a:solidFill>
                  <a:schemeClr val="bg1"/>
                </a:solidFill>
                <a:latin typeface="Segoe UI Black" panose="020B0A02040204020203"/>
                <a:ea typeface="Segoe UI Black" panose="020B0A02040204020203"/>
              </a:rPr>
              <a:t>MUITO BEM!</a:t>
            </a:r>
            <a:endParaRPr lang="pt-BR" sz="3200">
              <a:solidFill>
                <a:schemeClr val="bg1"/>
              </a:solidFill>
            </a:endParaRPr>
          </a:p>
        </p:txBody>
      </p:sp>
      <p:pic>
        <p:nvPicPr>
          <p:cNvPr id="16" name="Imagem 15"/>
          <p:cNvPicPr>
            <a:picLocks noChangeAspect="1"/>
          </p:cNvPicPr>
          <p:nvPr/>
        </p:nvPicPr>
        <p:blipFill rotWithShape="1">
          <a:blip r:embed="rId3" cstate="print"/>
          <a:srcRect l="74096" t="2049" r="-1654" b="-2049"/>
          <a:stretch>
            <a:fillRect/>
          </a:stretch>
        </p:blipFill>
        <p:spPr>
          <a:xfrm>
            <a:off x="1" y="1094158"/>
            <a:ext cx="1347010" cy="4869178"/>
          </a:xfrm>
          <a:prstGeom prst="rect">
            <a:avLst/>
          </a:prstGeom>
        </p:spPr>
      </p:pic>
      <p:sp>
        <p:nvSpPr>
          <p:cNvPr id="19" name="Retângulo 18"/>
          <p:cNvSpPr/>
          <p:nvPr/>
        </p:nvSpPr>
        <p:spPr>
          <a:xfrm rot="5400000">
            <a:off x="5713500" y="4424531"/>
            <a:ext cx="96276" cy="1561598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/>
          <p:cNvSpPr txBox="1"/>
          <p:nvPr/>
        </p:nvSpPr>
        <p:spPr>
          <a:xfrm>
            <a:off x="1963099" y="2829269"/>
            <a:ext cx="4752490" cy="224676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pt-BR" sz="2800">
                <a:solidFill>
                  <a:schemeClr val="lt1"/>
                </a:solidFill>
                <a:latin typeface="Segoe UI" panose="020B0502040204020203"/>
                <a:cs typeface="Segoe UI" panose="020B0502040204020203"/>
              </a:rPr>
              <a:t>Agora é preciso colocar </a:t>
            </a:r>
            <a:br>
              <a:rPr lang="pt-BR" sz="2800">
                <a:solidFill>
                  <a:schemeClr val="lt1"/>
                </a:solidFill>
                <a:latin typeface="Segoe UI" panose="020B0502040204020203"/>
                <a:cs typeface="Segoe UI" panose="020B0502040204020203"/>
              </a:rPr>
            </a:br>
            <a:r>
              <a:rPr lang="pt-BR" sz="2800">
                <a:solidFill>
                  <a:schemeClr val="lt1"/>
                </a:solidFill>
                <a:latin typeface="Segoe UI" panose="020B0502040204020203"/>
                <a:cs typeface="Segoe UI" panose="020B0502040204020203"/>
              </a:rPr>
              <a:t>em prática o que aprendeu, e lembre-se de seguir todos os passos para uma venda de sucesso!</a:t>
            </a:r>
            <a:endParaRPr lang="pt-BR">
              <a:solidFill>
                <a:schemeClr val="lt1"/>
              </a:solidFill>
              <a:cs typeface="Calibri" panose="020F0502020204030204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rcRect l="5275" r="5275"/>
          <a:stretch>
            <a:fillRect/>
          </a:stretch>
        </p:blipFill>
        <p:spPr>
          <a:xfrm>
            <a:off x="6919492" y="2024643"/>
            <a:ext cx="5272508" cy="38512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9" grpId="0" animBg="1"/>
      <p:bldP spid="10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0510203" y="289448"/>
            <a:ext cx="1135183" cy="461665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r>
              <a:rPr lang="pt-BR" sz="2400" i="1" dirty="0">
                <a:solidFill>
                  <a:schemeClr val="bg2">
                    <a:lumMod val="90000"/>
                  </a:schemeClr>
                </a:solidFill>
                <a:latin typeface="Segoe UI" panose="020B0502040204020203"/>
                <a:cs typeface="Segoe UI" panose="020B0502040204020203"/>
              </a:rPr>
              <a:t>parte 4</a:t>
            </a:r>
            <a:endParaRPr lang="pt-BR" sz="2400" i="1" dirty="0">
              <a:solidFill>
                <a:schemeClr val="bg2">
                  <a:lumMod val="9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8" name="Conector Reto 7"/>
          <p:cNvCxnSpPr/>
          <p:nvPr/>
        </p:nvCxnSpPr>
        <p:spPr>
          <a:xfrm flipV="1">
            <a:off x="11760428" y="289448"/>
            <a:ext cx="0" cy="461665"/>
          </a:xfrm>
          <a:prstGeom prst="line">
            <a:avLst/>
          </a:prstGeom>
          <a:ln w="15875">
            <a:solidFill>
              <a:srgbClr val="BD92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ector Reto 13">
            <a:extLst>
              <a:ext uri="{FF2B5EF4-FFF2-40B4-BE49-F238E27FC236}">
                <a16:creationId xmlns:a16="http://schemas.microsoft.com/office/drawing/2014/main" id="{5BC3DE55-45AE-5DB1-7AE8-D335F15A0B22}"/>
              </a:ext>
            </a:extLst>
          </p:cNvPr>
          <p:cNvCxnSpPr>
            <a:cxnSpLocks/>
          </p:cNvCxnSpPr>
          <p:nvPr/>
        </p:nvCxnSpPr>
        <p:spPr>
          <a:xfrm>
            <a:off x="8616280" y="2254651"/>
            <a:ext cx="2462380" cy="0"/>
          </a:xfrm>
          <a:prstGeom prst="line">
            <a:avLst/>
          </a:prstGeom>
          <a:noFill/>
          <a:ln w="15875" cap="flat" cmpd="sng" algn="ctr">
            <a:gradFill flip="none" rotWithShape="1">
              <a:gsLst>
                <a:gs pos="0">
                  <a:srgbClr val="E1AD09"/>
                </a:gs>
                <a:gs pos="100000">
                  <a:srgbClr val="F50242"/>
                </a:gs>
              </a:gsLst>
              <a:lin ang="108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35" name="Oval 24">
            <a:extLst>
              <a:ext uri="{FF2B5EF4-FFF2-40B4-BE49-F238E27FC236}">
                <a16:creationId xmlns:a16="http://schemas.microsoft.com/office/drawing/2014/main" id="{E50D9679-FCD4-699C-F5C0-19DD33855ECE}"/>
              </a:ext>
            </a:extLst>
          </p:cNvPr>
          <p:cNvSpPr/>
          <p:nvPr/>
        </p:nvSpPr>
        <p:spPr>
          <a:xfrm rot="7062917">
            <a:off x="-5527468" y="1168834"/>
            <a:ext cx="7991807" cy="7991807"/>
          </a:xfrm>
          <a:prstGeom prst="ellipse">
            <a:avLst/>
          </a:prstGeom>
          <a:gradFill>
            <a:gsLst>
              <a:gs pos="100000">
                <a:srgbClr val="222122"/>
              </a:gs>
              <a:gs pos="0">
                <a:sysClr val="windowText" lastClr="000000"/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>
            <a:outerShdw blurRad="888975" dist="100972" dir="10020000" rotWithShape="0">
              <a:sysClr val="window" lastClr="FFFFFF">
                <a:alpha val="19737"/>
              </a:sys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6" name="Agrupar 45">
            <a:extLst>
              <a:ext uri="{FF2B5EF4-FFF2-40B4-BE49-F238E27FC236}">
                <a16:creationId xmlns:a16="http://schemas.microsoft.com/office/drawing/2014/main" id="{FEE35E86-C1B1-CCFC-EE37-BC05D796F30F}"/>
              </a:ext>
            </a:extLst>
          </p:cNvPr>
          <p:cNvGrpSpPr/>
          <p:nvPr/>
        </p:nvGrpSpPr>
        <p:grpSpPr>
          <a:xfrm rot="4946910">
            <a:off x="-5024177" y="1343806"/>
            <a:ext cx="7159957" cy="7214032"/>
            <a:chOff x="-3473330" y="1692107"/>
            <a:chExt cx="9569330" cy="9569330"/>
          </a:xfrm>
        </p:grpSpPr>
        <p:sp>
          <p:nvSpPr>
            <p:cNvPr id="37" name="Oval 26">
              <a:extLst>
                <a:ext uri="{FF2B5EF4-FFF2-40B4-BE49-F238E27FC236}">
                  <a16:creationId xmlns:a16="http://schemas.microsoft.com/office/drawing/2014/main" id="{FB0C1D70-294E-1552-D475-BC07F3CF5791}"/>
                </a:ext>
              </a:extLst>
            </p:cNvPr>
            <p:cNvSpPr/>
            <p:nvPr userDrawn="1"/>
          </p:nvSpPr>
          <p:spPr>
            <a:xfrm>
              <a:off x="-3473330" y="1692107"/>
              <a:ext cx="9569330" cy="9569330"/>
            </a:xfrm>
            <a:prstGeom prst="ellipse">
              <a:avLst/>
            </a:prstGeom>
            <a:noFill/>
            <a:ln w="28575" cap="flat" cmpd="sng" algn="ctr">
              <a:gradFill flip="none" rotWithShape="1">
                <a:gsLst>
                  <a:gs pos="0">
                    <a:srgbClr val="151415"/>
                  </a:gs>
                  <a:gs pos="45000">
                    <a:srgbClr val="3D2E06"/>
                  </a:gs>
                  <a:gs pos="91000">
                    <a:srgbClr val="F50242"/>
                  </a:gs>
                </a:gsLst>
                <a:lin ang="0" scaled="1"/>
                <a:tileRect/>
              </a:gra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Oval 27">
              <a:extLst>
                <a:ext uri="{FF2B5EF4-FFF2-40B4-BE49-F238E27FC236}">
                  <a16:creationId xmlns:a16="http://schemas.microsoft.com/office/drawing/2014/main" id="{390B791D-F809-1BBF-3588-3C0CDF1EE873}"/>
                </a:ext>
              </a:extLst>
            </p:cNvPr>
            <p:cNvSpPr/>
            <p:nvPr userDrawn="1"/>
          </p:nvSpPr>
          <p:spPr>
            <a:xfrm>
              <a:off x="-2962942" y="2202495"/>
              <a:ext cx="8548554" cy="8548554"/>
            </a:xfrm>
            <a:prstGeom prst="ellipse">
              <a:avLst/>
            </a:prstGeom>
            <a:noFill/>
            <a:ln w="28575" cap="flat" cmpd="sng" algn="ctr">
              <a:gradFill flip="none" rotWithShape="1">
                <a:gsLst>
                  <a:gs pos="0">
                    <a:srgbClr val="151415"/>
                  </a:gs>
                  <a:gs pos="45000">
                    <a:srgbClr val="3D2E06"/>
                  </a:gs>
                  <a:gs pos="91000">
                    <a:srgbClr val="F50242"/>
                  </a:gs>
                </a:gsLst>
                <a:lin ang="0" scaled="1"/>
                <a:tileRect/>
              </a:gra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Oval 28">
              <a:extLst>
                <a:ext uri="{FF2B5EF4-FFF2-40B4-BE49-F238E27FC236}">
                  <a16:creationId xmlns:a16="http://schemas.microsoft.com/office/drawing/2014/main" id="{D1F7F5C1-9565-A80A-C040-2FFD1C2B0E7E}"/>
                </a:ext>
              </a:extLst>
            </p:cNvPr>
            <p:cNvSpPr/>
            <p:nvPr userDrawn="1"/>
          </p:nvSpPr>
          <p:spPr>
            <a:xfrm>
              <a:off x="-2219909" y="2818444"/>
              <a:ext cx="7193037" cy="7193037"/>
            </a:xfrm>
            <a:prstGeom prst="ellipse">
              <a:avLst/>
            </a:prstGeom>
            <a:noFill/>
            <a:ln w="28575" cap="flat" cmpd="sng" algn="ctr">
              <a:gradFill flip="none" rotWithShape="1">
                <a:gsLst>
                  <a:gs pos="0">
                    <a:srgbClr val="151415"/>
                  </a:gs>
                  <a:gs pos="45000">
                    <a:srgbClr val="3D2E06"/>
                  </a:gs>
                  <a:gs pos="91000">
                    <a:srgbClr val="F50242"/>
                  </a:gs>
                </a:gsLst>
                <a:lin ang="0" scaled="1"/>
                <a:tileRect/>
              </a:gra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Oval 29">
              <a:extLst>
                <a:ext uri="{FF2B5EF4-FFF2-40B4-BE49-F238E27FC236}">
                  <a16:creationId xmlns:a16="http://schemas.microsoft.com/office/drawing/2014/main" id="{D35BBB95-7674-62F9-6455-4DC134AE85F1}"/>
                </a:ext>
              </a:extLst>
            </p:cNvPr>
            <p:cNvSpPr/>
            <p:nvPr userDrawn="1"/>
          </p:nvSpPr>
          <p:spPr>
            <a:xfrm>
              <a:off x="-1616274" y="3462184"/>
              <a:ext cx="5976566" cy="5976566"/>
            </a:xfrm>
            <a:prstGeom prst="ellipse">
              <a:avLst/>
            </a:prstGeom>
            <a:noFill/>
            <a:ln w="28575" cap="flat" cmpd="sng" algn="ctr">
              <a:gradFill flip="none" rotWithShape="1">
                <a:gsLst>
                  <a:gs pos="0">
                    <a:srgbClr val="151415"/>
                  </a:gs>
                  <a:gs pos="45000">
                    <a:srgbClr val="3D2E06"/>
                  </a:gs>
                  <a:gs pos="91000">
                    <a:srgbClr val="F50242"/>
                  </a:gs>
                </a:gsLst>
                <a:lin ang="0" scaled="1"/>
                <a:tileRect/>
              </a:gra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1" name="Imagem 52" descr="Uma imagem contendo Gráfico&#10;&#10;O conteúdo gerado por IA pode estar incorreto.">
            <a:extLst>
              <a:ext uri="{FF2B5EF4-FFF2-40B4-BE49-F238E27FC236}">
                <a16:creationId xmlns:a16="http://schemas.microsoft.com/office/drawing/2014/main" id="{C6FCB7B5-F387-6B85-C46F-995FDD752D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18" b="23988"/>
          <a:stretch>
            <a:fillRect/>
          </a:stretch>
        </p:blipFill>
        <p:spPr>
          <a:xfrm>
            <a:off x="2690022" y="4170992"/>
            <a:ext cx="7582442" cy="2959855"/>
          </a:xfrm>
          <a:prstGeom prst="rect">
            <a:avLst/>
          </a:prstGeom>
        </p:spPr>
      </p:pic>
      <p:pic>
        <p:nvPicPr>
          <p:cNvPr id="42" name="Imagem 53" descr="Logotipo&#10;&#10;O conteúdo gerado por IA pode estar incorreto.">
            <a:extLst>
              <a:ext uri="{FF2B5EF4-FFF2-40B4-BE49-F238E27FC236}">
                <a16:creationId xmlns:a16="http://schemas.microsoft.com/office/drawing/2014/main" id="{381D7DEF-AA54-2AA1-894C-3302F13FBE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861" y="1875215"/>
            <a:ext cx="5700970" cy="676766"/>
          </a:xfrm>
          <a:prstGeom prst="rect">
            <a:avLst/>
          </a:prstGeom>
        </p:spPr>
      </p:pic>
      <p:pic>
        <p:nvPicPr>
          <p:cNvPr id="43" name="Imagem 55" descr="Imagem em preto e branco&#10;&#10;Descrição gerada automaticamente">
            <a:extLst>
              <a:ext uri="{FF2B5EF4-FFF2-40B4-BE49-F238E27FC236}">
                <a16:creationId xmlns:a16="http://schemas.microsoft.com/office/drawing/2014/main" id="{627AC3E5-E2B1-0D17-A093-517AA0D2854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1173" t="40879" r="42450" b="38612"/>
          <a:stretch/>
        </p:blipFill>
        <p:spPr>
          <a:xfrm>
            <a:off x="1941031" y="3815849"/>
            <a:ext cx="726301" cy="828168"/>
          </a:xfrm>
          <a:prstGeom prst="rect">
            <a:avLst/>
          </a:prstGeom>
        </p:spPr>
      </p:pic>
      <p:pic>
        <p:nvPicPr>
          <p:cNvPr id="44" name="Imagem 56" descr="Imagem em preto e branco&#10;&#10;Descrição gerada automaticamente">
            <a:extLst>
              <a:ext uri="{FF2B5EF4-FFF2-40B4-BE49-F238E27FC236}">
                <a16:creationId xmlns:a16="http://schemas.microsoft.com/office/drawing/2014/main" id="{E52C47C2-A654-31F6-1CF7-4DA53363F6B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1173" t="40879" r="42450" b="38612"/>
          <a:stretch/>
        </p:blipFill>
        <p:spPr>
          <a:xfrm>
            <a:off x="8216301" y="1917803"/>
            <a:ext cx="674706" cy="769336"/>
          </a:xfrm>
          <a:prstGeom prst="rect">
            <a:avLst/>
          </a:prstGeom>
        </p:spPr>
      </p:pic>
      <p:pic>
        <p:nvPicPr>
          <p:cNvPr id="45" name="Imagem 57" descr="Imagem em preto e branco&#10;&#10;Descrição gerada automaticamente">
            <a:extLst>
              <a:ext uri="{FF2B5EF4-FFF2-40B4-BE49-F238E27FC236}">
                <a16:creationId xmlns:a16="http://schemas.microsoft.com/office/drawing/2014/main" id="{4B2A244B-EB2E-F273-AA13-C06A29AECB7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1173" t="40879" r="42450" b="38612"/>
          <a:stretch/>
        </p:blipFill>
        <p:spPr>
          <a:xfrm>
            <a:off x="6213382" y="1582625"/>
            <a:ext cx="674706" cy="769336"/>
          </a:xfrm>
          <a:prstGeom prst="rect">
            <a:avLst/>
          </a:prstGeom>
        </p:spPr>
      </p:pic>
      <p:pic>
        <p:nvPicPr>
          <p:cNvPr id="46" name="Imagem 61" descr="Logotipo&#10;&#10;O conteúdo gerado por IA pode estar incorreto.">
            <a:extLst>
              <a:ext uri="{FF2B5EF4-FFF2-40B4-BE49-F238E27FC236}">
                <a16:creationId xmlns:a16="http://schemas.microsoft.com/office/drawing/2014/main" id="{6576F030-D51B-0E7F-8C8D-7209924399E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861" y="2822297"/>
            <a:ext cx="9229946" cy="1399128"/>
          </a:xfrm>
          <a:prstGeom prst="rect">
            <a:avLst/>
          </a:prstGeom>
        </p:spPr>
      </p:pic>
      <p:pic>
        <p:nvPicPr>
          <p:cNvPr id="47" name="Imagem 63" descr="Imagem em preto e branco&#10;&#10;Descrição gerada automaticamente">
            <a:extLst>
              <a:ext uri="{FF2B5EF4-FFF2-40B4-BE49-F238E27FC236}">
                <a16:creationId xmlns:a16="http://schemas.microsoft.com/office/drawing/2014/main" id="{F0EF9A43-EEA1-195D-9854-7DF6C273844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1173" t="40879" r="42450" b="38612"/>
          <a:stretch/>
        </p:blipFill>
        <p:spPr>
          <a:xfrm>
            <a:off x="1947522" y="2463041"/>
            <a:ext cx="726301" cy="828168"/>
          </a:xfrm>
          <a:prstGeom prst="rect">
            <a:avLst/>
          </a:prstGeom>
        </p:spPr>
      </p:pic>
      <p:pic>
        <p:nvPicPr>
          <p:cNvPr id="18" name="Imagem 55" descr="Imagem em preto e branco&#10;&#10;Descrição gerada automaticamente">
            <a:extLst>
              <a:ext uri="{FF2B5EF4-FFF2-40B4-BE49-F238E27FC236}">
                <a16:creationId xmlns:a16="http://schemas.microsoft.com/office/drawing/2014/main" id="{627AC3E5-E2B1-0D17-A093-517AA0D2854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1173" t="40879" r="42450" b="38612"/>
          <a:stretch/>
        </p:blipFill>
        <p:spPr>
          <a:xfrm>
            <a:off x="11148200" y="3837565"/>
            <a:ext cx="726301" cy="828168"/>
          </a:xfrm>
          <a:prstGeom prst="rect">
            <a:avLst/>
          </a:prstGeom>
        </p:spPr>
      </p:pic>
      <p:pic>
        <p:nvPicPr>
          <p:cNvPr id="19" name="Imagem 63" descr="Imagem em preto e branco&#10;&#10;Descrição gerada automaticamente">
            <a:extLst>
              <a:ext uri="{FF2B5EF4-FFF2-40B4-BE49-F238E27FC236}">
                <a16:creationId xmlns:a16="http://schemas.microsoft.com/office/drawing/2014/main" id="{F0EF9A43-EEA1-195D-9854-7DF6C273844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1173" t="40879" r="42450" b="38612"/>
          <a:stretch/>
        </p:blipFill>
        <p:spPr>
          <a:xfrm>
            <a:off x="11025467" y="2464312"/>
            <a:ext cx="726301" cy="828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320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>
          <a:extLst>
            <a:ext uri="{FF2B5EF4-FFF2-40B4-BE49-F238E27FC236}">
              <a16:creationId xmlns:a16="http://schemas.microsoft.com/office/drawing/2014/main" id="{40EACDA3-0AB5-7918-D73C-6B8BAA0E83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">
            <a:extLst>
              <a:ext uri="{FF2B5EF4-FFF2-40B4-BE49-F238E27FC236}">
                <a16:creationId xmlns:a16="http://schemas.microsoft.com/office/drawing/2014/main" id="{623EC889-83EF-6CE1-04F4-8113B6DA1936}"/>
              </a:ext>
            </a:extLst>
          </p:cNvPr>
          <p:cNvSpPr txBox="1"/>
          <p:nvPr/>
        </p:nvSpPr>
        <p:spPr>
          <a:xfrm>
            <a:off x="3503712" y="2204864"/>
            <a:ext cx="5948788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pt-BR" sz="2400" dirty="0">
                <a:solidFill>
                  <a:schemeClr val="lt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</a:rPr>
              <a:t>Após o </a:t>
            </a:r>
            <a:r>
              <a:rPr lang="pt-BR" sz="2400" b="1" dirty="0">
                <a:solidFill>
                  <a:schemeClr val="lt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</a:rPr>
              <a:t>vídeo da </a:t>
            </a:r>
            <a:r>
              <a:rPr lang="pt-BR" sz="2400" b="1" dirty="0" err="1">
                <a:solidFill>
                  <a:schemeClr val="lt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</a:rPr>
              <a:t>Salesforce</a:t>
            </a:r>
            <a:r>
              <a:rPr lang="pt-BR" sz="2400" dirty="0">
                <a:solidFill>
                  <a:schemeClr val="lt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</a:rPr>
              <a:t>, reforçando como como a </a:t>
            </a:r>
            <a:r>
              <a:rPr lang="pt-BR" sz="2400" b="1" dirty="0">
                <a:solidFill>
                  <a:schemeClr val="lt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</a:rPr>
              <a:t>Claro</a:t>
            </a:r>
            <a:r>
              <a:rPr lang="pt-BR" sz="2400" dirty="0">
                <a:solidFill>
                  <a:schemeClr val="lt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</a:rPr>
              <a:t> melhorou a eficiência com uma </a:t>
            </a:r>
            <a:r>
              <a:rPr lang="pt-BR" sz="2400" b="1" dirty="0">
                <a:solidFill>
                  <a:schemeClr val="lt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</a:rPr>
              <a:t>Visão Única do Cliente</a:t>
            </a:r>
            <a:r>
              <a:rPr lang="pt-BR" sz="2400" dirty="0">
                <a:solidFill>
                  <a:schemeClr val="lt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</a:rPr>
              <a:t>...</a:t>
            </a:r>
          </a:p>
        </p:txBody>
      </p:sp>
      <p:sp>
        <p:nvSpPr>
          <p:cNvPr id="213" name="Google Shape;213;p5">
            <a:extLst>
              <a:ext uri="{FF2B5EF4-FFF2-40B4-BE49-F238E27FC236}">
                <a16:creationId xmlns:a16="http://schemas.microsoft.com/office/drawing/2014/main" id="{08592545-357D-094F-D37F-6184D63FABDC}"/>
              </a:ext>
            </a:extLst>
          </p:cNvPr>
          <p:cNvSpPr/>
          <p:nvPr/>
        </p:nvSpPr>
        <p:spPr>
          <a:xfrm>
            <a:off x="3359696" y="2065132"/>
            <a:ext cx="72008" cy="1444193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3" name="Imagem 17" descr="Padrão do plano de fundo, Círculo&#10;&#10;Descrição gerada automaticamente">
            <a:extLst>
              <a:ext uri="{FF2B5EF4-FFF2-40B4-BE49-F238E27FC236}">
                <a16:creationId xmlns:a16="http://schemas.microsoft.com/office/drawing/2014/main" id="{BD71306C-27E2-2B2A-5DD3-0DEE304419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55600" t="1539" r="-3758" b="-1539"/>
          <a:stretch>
            <a:fillRect/>
          </a:stretch>
        </p:blipFill>
        <p:spPr>
          <a:xfrm>
            <a:off x="47625" y="1286219"/>
            <a:ext cx="2315848" cy="4790279"/>
          </a:xfrm>
          <a:prstGeom prst="rect">
            <a:avLst/>
          </a:prstGeom>
        </p:spPr>
      </p:pic>
      <p:sp>
        <p:nvSpPr>
          <p:cNvPr id="17" name="Google Shape;211;p5">
            <a:extLst>
              <a:ext uri="{FF2B5EF4-FFF2-40B4-BE49-F238E27FC236}">
                <a16:creationId xmlns:a16="http://schemas.microsoft.com/office/drawing/2014/main" id="{623EC889-83EF-6CE1-04F4-8113B6DA1936}"/>
              </a:ext>
            </a:extLst>
          </p:cNvPr>
          <p:cNvSpPr txBox="1"/>
          <p:nvPr/>
        </p:nvSpPr>
        <p:spPr>
          <a:xfrm>
            <a:off x="4347013" y="3837446"/>
            <a:ext cx="5105487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pt-BR" sz="2400" dirty="0">
                <a:solidFill>
                  <a:schemeClr val="lt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...vamos assistir um vídeo sobre a </a:t>
            </a:r>
            <a:r>
              <a:rPr lang="pt-BR" sz="2400" b="1" dirty="0">
                <a:solidFill>
                  <a:schemeClr val="lt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integração com os nossos sistemas legados.</a:t>
            </a:r>
          </a:p>
        </p:txBody>
      </p:sp>
      <p:pic>
        <p:nvPicPr>
          <p:cNvPr id="18" name="Gráfico 4" descr="Claquete com preenchimento sólido">
            <a:extLst>
              <a:ext uri="{FF2B5EF4-FFF2-40B4-BE49-F238E27FC236}">
                <a16:creationId xmlns:a16="http://schemas.microsoft.com/office/drawing/2014/main" id="{87703C72-7261-FAAD-8699-6E8F3AF4EC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87688" y="3964065"/>
            <a:ext cx="947051" cy="947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258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>
          <a:extLst>
            <a:ext uri="{FF2B5EF4-FFF2-40B4-BE49-F238E27FC236}">
              <a16:creationId xmlns:a16="http://schemas.microsoft.com/office/drawing/2014/main" id="{8C16A0DE-BEB6-B9CE-AFC7-0E24682144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17" descr="Padrão do plano de fundo, Círculo&#10;&#10;Descrição gerada automaticamente">
            <a:extLst>
              <a:ext uri="{FF2B5EF4-FFF2-40B4-BE49-F238E27FC236}">
                <a16:creationId xmlns:a16="http://schemas.microsoft.com/office/drawing/2014/main" id="{003E4A05-3AE1-6FC8-A0AA-A1DB50B2105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55600" t="1539" r="-3758" b="-1539"/>
          <a:stretch>
            <a:fillRect/>
          </a:stretch>
        </p:blipFill>
        <p:spPr>
          <a:xfrm>
            <a:off x="47625" y="1286219"/>
            <a:ext cx="2315848" cy="4790279"/>
          </a:xfrm>
          <a:prstGeom prst="rect">
            <a:avLst/>
          </a:prstGeom>
        </p:spPr>
      </p:pic>
      <p:pic>
        <p:nvPicPr>
          <p:cNvPr id="4" name="Mídia1">
            <a:hlinkClick r:id="" action="ppaction://media"/>
            <a:extLst>
              <a:ext uri="{FF2B5EF4-FFF2-40B4-BE49-F238E27FC236}">
                <a16:creationId xmlns:a16="http://schemas.microsoft.com/office/drawing/2014/main" id="{1B92C4DA-D77D-C3A0-C40A-6D75AF28B53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780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68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6450" y="2077413"/>
            <a:ext cx="8039100" cy="4023746"/>
          </a:xfrm>
          <a:prstGeom prst="rect">
            <a:avLst/>
          </a:prstGeom>
        </p:spPr>
      </p:pic>
      <p:sp>
        <p:nvSpPr>
          <p:cNvPr id="24" name="CaixaDeTexto 23"/>
          <p:cNvSpPr txBox="1"/>
          <p:nvPr/>
        </p:nvSpPr>
        <p:spPr>
          <a:xfrm>
            <a:off x="915825" y="1474490"/>
            <a:ext cx="33708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Visão do sistema</a:t>
            </a:r>
            <a:endParaRPr lang="pt-BR" sz="24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5" name="CaixaDeTexto 24"/>
          <p:cNvSpPr txBox="1"/>
          <p:nvPr/>
        </p:nvSpPr>
        <p:spPr>
          <a:xfrm>
            <a:off x="915825" y="1052736"/>
            <a:ext cx="33708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chemeClr val="bg1"/>
                </a:solidFill>
                <a:latin typeface="Segoe UI Black" panose="020B0A02040204020203" pitchFamily="34" charset="0"/>
                <a:cs typeface="Segoe UI Black" panose="020B0A02040204020203" pitchFamily="34" charset="0"/>
              </a:rPr>
              <a:t>Solar</a:t>
            </a:r>
            <a:endParaRPr lang="pt-BR" sz="20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41" name="Gráfico 40"/>
          <p:cNvPicPr>
            <a:picLocks noChangeAspect="1"/>
          </p:cNvPicPr>
          <p:nvPr/>
        </p:nvPicPr>
        <p:blipFill rotWithShape="1">
          <a:blip r:embed="rId4"/>
          <a:srcRect l="53177" t="3241" r="-1335" b="-3241"/>
          <a:stretch>
            <a:fillRect/>
          </a:stretch>
        </p:blipFill>
        <p:spPr>
          <a:xfrm>
            <a:off x="28963" y="886284"/>
            <a:ext cx="553425" cy="11447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30BAA0BFA4660643A687B2FDCEE2805C" ma:contentTypeVersion="16" ma:contentTypeDescription="Crie um novo documento." ma:contentTypeScope="" ma:versionID="647acb2a824c6431a37f6af358d67c65">
  <xsd:schema xmlns:xsd="http://www.w3.org/2001/XMLSchema" xmlns:xs="http://www.w3.org/2001/XMLSchema" xmlns:p="http://schemas.microsoft.com/office/2006/metadata/properties" xmlns:ns2="05ec3496-d55f-4088-b91d-c078abc80e92" xmlns:ns3="81d509b4-a50c-4eb4-9c41-c741e6a75022" targetNamespace="http://schemas.microsoft.com/office/2006/metadata/properties" ma:root="true" ma:fieldsID="017b5abd3d24e432af8a16732bc6ba5e" ns2:_="" ns3:_="">
    <xsd:import namespace="05ec3496-d55f-4088-b91d-c078abc80e92"/>
    <xsd:import namespace="81d509b4-a50c-4eb4-9c41-c741e6a7502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5ec3496-d55f-4088-b91d-c078abc80e9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Marcações de imagem" ma:readOnly="false" ma:fieldId="{5cf76f15-5ced-4ddc-b409-7134ff3c332f}" ma:taxonomyMulti="true" ma:sspId="b62656bb-9f06-4eb9-a633-2fef78b9ad9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d509b4-a50c-4eb4-9c41-c741e6a75022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2c19a5d-29b4-4c37-a0bc-18ab980d9013}" ma:internalName="TaxCatchAll" ma:showField="CatchAllData" ma:web="81d509b4-a50c-4eb4-9c41-c741e6a7502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5ec3496-d55f-4088-b91d-c078abc80e92">
      <Terms xmlns="http://schemas.microsoft.com/office/infopath/2007/PartnerControls"/>
    </lcf76f155ced4ddcb4097134ff3c332f>
    <TaxCatchAll xmlns="81d509b4-a50c-4eb4-9c41-c741e6a75022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3F38CD2-BF1C-42B5-862E-068DEBA4EF1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5ec3496-d55f-4088-b91d-c078abc80e92"/>
    <ds:schemaRef ds:uri="81d509b4-a50c-4eb4-9c41-c741e6a7502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ACC2569-886D-4615-B292-55AB5A511505}">
  <ds:schemaRefs>
    <ds:schemaRef ds:uri="http://schemas.microsoft.com/office/2006/metadata/properties"/>
    <ds:schemaRef ds:uri="http://schemas.openxmlformats.org/package/2006/metadata/core-properties"/>
    <ds:schemaRef ds:uri="05ec3496-d55f-4088-b91d-c078abc80e92"/>
    <ds:schemaRef ds:uri="http://schemas.microsoft.com/office/2006/documentManagement/types"/>
    <ds:schemaRef ds:uri="http://purl.org/dc/terms/"/>
    <ds:schemaRef ds:uri="http://purl.org/dc/elements/1.1/"/>
    <ds:schemaRef ds:uri="http://www.w3.org/XML/1998/namespace"/>
    <ds:schemaRef ds:uri="http://purl.org/dc/dcmitype/"/>
    <ds:schemaRef ds:uri="http://schemas.microsoft.com/office/infopath/2007/PartnerControls"/>
    <ds:schemaRef ds:uri="81d509b4-a50c-4eb4-9c41-c741e6a75022"/>
  </ds:schemaRefs>
</ds:datastoreItem>
</file>

<file path=customXml/itemProps3.xml><?xml version="1.0" encoding="utf-8"?>
<ds:datastoreItem xmlns:ds="http://schemas.openxmlformats.org/officeDocument/2006/customXml" ds:itemID="{90BCA756-656F-4A28-AF6A-F5D2AC00A7CB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1432</TotalTime>
  <Words>3561</Words>
  <Application>Microsoft Macintosh PowerPoint</Application>
  <PresentationFormat>Widescreen</PresentationFormat>
  <Paragraphs>472</Paragraphs>
  <Slides>67</Slides>
  <Notes>64</Notes>
  <HiddenSlides>1</HiddenSlides>
  <MMClips>2</MMClips>
  <ScaleCrop>false</ScaleCrop>
  <HeadingPairs>
    <vt:vector size="6" baseType="variant">
      <vt:variant>
        <vt:lpstr>Fontes usadas</vt:lpstr>
      </vt:variant>
      <vt:variant>
        <vt:i4>10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67</vt:i4>
      </vt:variant>
    </vt:vector>
  </HeadingPairs>
  <TitlesOfParts>
    <vt:vector size="79" baseType="lpstr">
      <vt:lpstr>Calibri</vt:lpstr>
      <vt:lpstr>Quattrocento Sans</vt:lpstr>
      <vt:lpstr>Segoe UI Black</vt:lpstr>
      <vt:lpstr>Tahoma</vt:lpstr>
      <vt:lpstr>Segoe UI</vt:lpstr>
      <vt:lpstr>Calibri Light</vt:lpstr>
      <vt:lpstr>AMX</vt:lpstr>
      <vt:lpstr>Courier New</vt:lpstr>
      <vt:lpstr>Arial</vt:lpstr>
      <vt:lpstr>Product Sans</vt:lpstr>
      <vt:lpstr>Tema do Office</vt:lpstr>
      <vt:lpstr>1_Tema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Fernanda Bassani</dc:creator>
  <cp:lastModifiedBy>RF003</cp:lastModifiedBy>
  <cp:revision>282</cp:revision>
  <dcterms:created xsi:type="dcterms:W3CDTF">2023-05-29T13:39:00Z</dcterms:created>
  <dcterms:modified xsi:type="dcterms:W3CDTF">2026-01-18T12:34:01Z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0x01010030BAA0BFA4660643A687B2FDCEE2805C</vt:lpwstr>
  </property>
  <property fmtid="{D5CDD505-2E9C-101B-9397-08002B2CF9AE}" pid="3" name="Order">
    <vt:r8>23200</vt:r8>
  </property>
  <property fmtid="{D5CDD505-2E9C-101B-9397-08002B2CF9AE}" pid="4" name="ComplianceAssetId">
    <vt:lpwstr/>
  </property>
  <property fmtid="{D5CDD505-2E9C-101B-9397-08002B2CF9AE}" pid="5" name="_ExtendedDescription">
    <vt:lpwstr/>
  </property>
  <property fmtid="{D5CDD505-2E9C-101B-9397-08002B2CF9AE}" pid="6" name="TriggerFlowInfo">
    <vt:lpwstr/>
  </property>
  <property fmtid="{D5CDD505-2E9C-101B-9397-08002B2CF9AE}" pid="7" name="MediaServiceImageTags">
    <vt:lpwstr/>
  </property>
  <property fmtid="{D5CDD505-2E9C-101B-9397-08002B2CF9AE}" pid="8" name="ICV">
    <vt:lpwstr>02FCBC48C6014915802CD94E772DA544_13</vt:lpwstr>
  </property>
  <property fmtid="{D5CDD505-2E9C-101B-9397-08002B2CF9AE}" pid="9" name="KSOProductBuildVer">
    <vt:lpwstr>1046-12.2.0.16909</vt:lpwstr>
  </property>
</Properties>
</file>