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0.xml" ContentType="application/vnd.openxmlformats-officedocument.presentationml.tags+xml"/>
  <Override PartName="/ppt/notesSlides/notesSlide61.xml" ContentType="application/vnd.openxmlformats-officedocument.presentationml.notesSlide+xml"/>
  <Override PartName="/ppt/tags/tag21.xml" ContentType="application/vnd.openxmlformats-officedocument.presentationml.tags+xml"/>
  <Override PartName="/ppt/notesSlides/notesSlide62.xml" ContentType="application/vnd.openxmlformats-officedocument.presentationml.notesSlide+xml"/>
  <Override PartName="/ppt/tags/tag22.xml" ContentType="application/vnd.openxmlformats-officedocument.presentationml.tags+xml"/>
  <Override PartName="/ppt/notesSlides/notesSlide63.xml" ContentType="application/vnd.openxmlformats-officedocument.presentationml.notesSlide+xml"/>
  <Override PartName="/ppt/tags/tag23.xml" ContentType="application/vnd.openxmlformats-officedocument.presentationml.tags+xml"/>
  <Override PartName="/ppt/notesSlides/notesSlide64.xml" ContentType="application/vnd.openxmlformats-officedocument.presentationml.notesSlide+xml"/>
  <Override PartName="/ppt/tags/tag24.xml" ContentType="application/vnd.openxmlformats-officedocument.presentationml.tags+xml"/>
  <Override PartName="/ppt/notesSlides/notesSlide65.xml" ContentType="application/vnd.openxmlformats-officedocument.presentationml.notesSlide+xml"/>
  <Override PartName="/ppt/tags/tag25.xml" ContentType="application/vnd.openxmlformats-officedocument.presentationml.tags+xml"/>
  <Override PartName="/ppt/notesSlides/notesSlide66.xml" ContentType="application/vnd.openxmlformats-officedocument.presentationml.notesSlide+xml"/>
  <Override PartName="/ppt/tags/tag26.xml" ContentType="application/vnd.openxmlformats-officedocument.presentationml.tags+xml"/>
  <Override PartName="/ppt/notesSlides/notesSlide67.xml" ContentType="application/vnd.openxmlformats-officedocument.presentationml.notesSlide+xml"/>
  <Override PartName="/ppt/tags/tag27.xml" ContentType="application/vnd.openxmlformats-officedocument.presentationml.tags+xml"/>
  <Override PartName="/ppt/notesSlides/notesSlide68.xml" ContentType="application/vnd.openxmlformats-officedocument.presentationml.notesSlide+xml"/>
  <Override PartName="/ppt/tags/tag28.xml" ContentType="application/vnd.openxmlformats-officedocument.presentationml.tags+xml"/>
  <Override PartName="/ppt/notesSlides/notesSlide69.xml" ContentType="application/vnd.openxmlformats-officedocument.presentationml.notesSlide+xml"/>
  <Override PartName="/ppt/tags/tag29.xml" ContentType="application/vnd.openxmlformats-officedocument.presentationml.tags+xml"/>
  <Override PartName="/ppt/notesSlides/notesSlide70.xml" ContentType="application/vnd.openxmlformats-officedocument.presentationml.notesSlide+xml"/>
  <Override PartName="/ppt/tags/tag30.xml" ContentType="application/vnd.openxmlformats-officedocument.presentationml.tags+xml"/>
  <Override PartName="/ppt/notesSlides/notesSlide71.xml" ContentType="application/vnd.openxmlformats-officedocument.presentationml.notesSlide+xml"/>
  <Override PartName="/ppt/tags/tag31.xml" ContentType="application/vnd.openxmlformats-officedocument.presentationml.tags+xml"/>
  <Override PartName="/ppt/notesSlides/notesSlide72.xml" ContentType="application/vnd.openxmlformats-officedocument.presentationml.notesSlide+xml"/>
  <Override PartName="/ppt/tags/tag32.xml" ContentType="application/vnd.openxmlformats-officedocument.presentationml.tags+xml"/>
  <Override PartName="/ppt/notesSlides/notesSlide73.xml" ContentType="application/vnd.openxmlformats-officedocument.presentationml.notesSlide+xml"/>
  <Override PartName="/ppt/tags/tag33.xml" ContentType="application/vnd.openxmlformats-officedocument.presentationml.tags+xml"/>
  <Override PartName="/ppt/notesSlides/notesSlide74.xml" ContentType="application/vnd.openxmlformats-officedocument.presentationml.notesSlide+xml"/>
  <Override PartName="/ppt/tags/tag34.xml" ContentType="application/vnd.openxmlformats-officedocument.presentationml.tags+xml"/>
  <Override PartName="/ppt/notesSlides/notesSlide75.xml" ContentType="application/vnd.openxmlformats-officedocument.presentationml.notesSlide+xml"/>
  <Override PartName="/ppt/tags/tag35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36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37.xml" ContentType="application/vnd.openxmlformats-officedocument.presentationml.tags+xml"/>
  <Override PartName="/ppt/notesSlides/notesSlide9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9" r:id="rId4"/>
    <p:sldMasterId id="2147483885" r:id="rId5"/>
  </p:sldMasterIdLst>
  <p:notesMasterIdLst>
    <p:notesMasterId r:id="rId125"/>
  </p:notesMasterIdLst>
  <p:handoutMasterIdLst>
    <p:handoutMasterId r:id="rId126"/>
  </p:handoutMasterIdLst>
  <p:sldIdLst>
    <p:sldId id="256" r:id="rId6"/>
    <p:sldId id="346" r:id="rId7"/>
    <p:sldId id="259" r:id="rId8"/>
    <p:sldId id="2147471202" r:id="rId9"/>
    <p:sldId id="260" r:id="rId10"/>
    <p:sldId id="2147471177" r:id="rId11"/>
    <p:sldId id="2147471123" r:id="rId12"/>
    <p:sldId id="2147471230" r:id="rId13"/>
    <p:sldId id="2147471207" r:id="rId14"/>
    <p:sldId id="2147471178" r:id="rId15"/>
    <p:sldId id="2147471249" r:id="rId16"/>
    <p:sldId id="2147471250" r:id="rId17"/>
    <p:sldId id="2147471204" r:id="rId18"/>
    <p:sldId id="266" r:id="rId19"/>
    <p:sldId id="2147471251" r:id="rId20"/>
    <p:sldId id="2147471206" r:id="rId21"/>
    <p:sldId id="2147471252" r:id="rId22"/>
    <p:sldId id="2147471227" r:id="rId23"/>
    <p:sldId id="2147471212" r:id="rId24"/>
    <p:sldId id="2147471265" r:id="rId25"/>
    <p:sldId id="2147471226" r:id="rId26"/>
    <p:sldId id="2147471221" r:id="rId27"/>
    <p:sldId id="2147471162" r:id="rId28"/>
    <p:sldId id="2147471253" r:id="rId29"/>
    <p:sldId id="2147471254" r:id="rId30"/>
    <p:sldId id="2147471214" r:id="rId31"/>
    <p:sldId id="279" r:id="rId32"/>
    <p:sldId id="2147471262" r:id="rId33"/>
    <p:sldId id="2147471256" r:id="rId34"/>
    <p:sldId id="2147471263" r:id="rId35"/>
    <p:sldId id="2147471264" r:id="rId36"/>
    <p:sldId id="2147471228" r:id="rId37"/>
    <p:sldId id="2147471274" r:id="rId38"/>
    <p:sldId id="2147471229" r:id="rId39"/>
    <p:sldId id="2147471100" r:id="rId40"/>
    <p:sldId id="11826821" r:id="rId41"/>
    <p:sldId id="16764464" r:id="rId42"/>
    <p:sldId id="11826847" r:id="rId43"/>
    <p:sldId id="2147471222" r:id="rId44"/>
    <p:sldId id="2147471196" r:id="rId45"/>
    <p:sldId id="2147471089" r:id="rId46"/>
    <p:sldId id="2147471223" r:id="rId47"/>
    <p:sldId id="2147471197" r:id="rId48"/>
    <p:sldId id="2147471224" r:id="rId49"/>
    <p:sldId id="2147471117" r:id="rId50"/>
    <p:sldId id="301" r:id="rId51"/>
    <p:sldId id="2147471231" r:id="rId52"/>
    <p:sldId id="2147471271" r:id="rId53"/>
    <p:sldId id="2147471137" r:id="rId54"/>
    <p:sldId id="2147471272" r:id="rId55"/>
    <p:sldId id="2147471134" r:id="rId56"/>
    <p:sldId id="2147471273" r:id="rId57"/>
    <p:sldId id="2147471125" r:id="rId58"/>
    <p:sldId id="2147471270" r:id="rId59"/>
    <p:sldId id="383" r:id="rId60"/>
    <p:sldId id="2147471151" r:id="rId61"/>
    <p:sldId id="2147471144" r:id="rId62"/>
    <p:sldId id="380" r:id="rId63"/>
    <p:sldId id="2147471150" r:id="rId64"/>
    <p:sldId id="2147471120" r:id="rId65"/>
    <p:sldId id="2147471236" r:id="rId66"/>
    <p:sldId id="302" r:id="rId67"/>
    <p:sldId id="304" r:id="rId68"/>
    <p:sldId id="305" r:id="rId69"/>
    <p:sldId id="306" r:id="rId70"/>
    <p:sldId id="307" r:id="rId71"/>
    <p:sldId id="2147471103" r:id="rId72"/>
    <p:sldId id="308" r:id="rId73"/>
    <p:sldId id="16764728" r:id="rId74"/>
    <p:sldId id="16764729" r:id="rId75"/>
    <p:sldId id="16764730" r:id="rId76"/>
    <p:sldId id="309" r:id="rId77"/>
    <p:sldId id="310" r:id="rId78"/>
    <p:sldId id="311" r:id="rId79"/>
    <p:sldId id="312" r:id="rId80"/>
    <p:sldId id="2147471237" r:id="rId81"/>
    <p:sldId id="363" r:id="rId82"/>
    <p:sldId id="2147471257" r:id="rId83"/>
    <p:sldId id="2147471267" r:id="rId84"/>
    <p:sldId id="2147471269" r:id="rId85"/>
    <p:sldId id="2147470997" r:id="rId86"/>
    <p:sldId id="2147471092" r:id="rId87"/>
    <p:sldId id="2147471093" r:id="rId88"/>
    <p:sldId id="2147470986" r:id="rId89"/>
    <p:sldId id="2147471130" r:id="rId90"/>
    <p:sldId id="2147471258" r:id="rId91"/>
    <p:sldId id="341" r:id="rId92"/>
    <p:sldId id="342" r:id="rId93"/>
    <p:sldId id="2147471105" r:id="rId94"/>
    <p:sldId id="343" r:id="rId95"/>
    <p:sldId id="344" r:id="rId96"/>
    <p:sldId id="345" r:id="rId97"/>
    <p:sldId id="2147471005" r:id="rId98"/>
    <p:sldId id="348" r:id="rId99"/>
    <p:sldId id="2147471110" r:id="rId100"/>
    <p:sldId id="2147471259" r:id="rId101"/>
    <p:sldId id="2147471260" r:id="rId102"/>
    <p:sldId id="2147471261" r:id="rId103"/>
    <p:sldId id="357" r:id="rId104"/>
    <p:sldId id="2147471238" r:id="rId105"/>
    <p:sldId id="2147471199" r:id="rId106"/>
    <p:sldId id="16764617" r:id="rId107"/>
    <p:sldId id="16764616" r:id="rId108"/>
    <p:sldId id="2147471255" r:id="rId109"/>
    <p:sldId id="2147471167" r:id="rId110"/>
    <p:sldId id="2147471168" r:id="rId111"/>
    <p:sldId id="2147471169" r:id="rId112"/>
    <p:sldId id="2147471191" r:id="rId113"/>
    <p:sldId id="16764615" r:id="rId114"/>
    <p:sldId id="16764622" r:id="rId115"/>
    <p:sldId id="326" r:id="rId116"/>
    <p:sldId id="2147471087" r:id="rId117"/>
    <p:sldId id="313" r:id="rId118"/>
    <p:sldId id="16764600" r:id="rId119"/>
    <p:sldId id="329" r:id="rId120"/>
    <p:sldId id="330" r:id="rId121"/>
    <p:sldId id="2147471239" r:id="rId122"/>
    <p:sldId id="332" r:id="rId123"/>
    <p:sldId id="2147471153" r:id="rId124"/>
  </p:sldIdLst>
  <p:sldSz cx="12192000" cy="6858000"/>
  <p:notesSz cx="6858000" cy="9144000"/>
  <p:custDataLst>
    <p:tags r:id="rId127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342"/>
    <a:srgbClr val="D0CECE"/>
    <a:srgbClr val="93640E"/>
    <a:srgbClr val="C8A446"/>
    <a:srgbClr val="F50342"/>
    <a:srgbClr val="D9D9D9"/>
    <a:srgbClr val="2B2B2C"/>
    <a:srgbClr val="886C16"/>
    <a:srgbClr val="E1AD09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DCD16-AF11-8C49-AC8F-786933DF41B1}" v="62" dt="2026-01-20T16:59:58.632"/>
    <p1510:client id="{105D5FD5-386D-0B49-8534-817D5F0F3D8D}" v="887" dt="2026-01-21T16:20:53.589"/>
    <p1510:client id="{327669CF-391B-9E41-AE02-98A18A6DBE85}" v="6" dt="2026-01-21T19:06:12.226"/>
    <p1510:client id="{E6C76E67-B9A6-B14B-881E-EE678B073276}" v="201" dt="2026-01-20T16:49:43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1"/>
    <p:restoredTop sz="89065"/>
  </p:normalViewPr>
  <p:slideViewPr>
    <p:cSldViewPr snapToGrid="0">
      <p:cViewPr varScale="1">
        <p:scale>
          <a:sx n="97" d="100"/>
          <a:sy n="97" d="100"/>
        </p:scale>
        <p:origin x="1056" y="192"/>
      </p:cViewPr>
      <p:guideLst>
        <p:guide pos="30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microsoft.com/office/2015/10/relationships/revisionInfo" Target="revisionInfo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ags" Target="tags/tag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390BCB7-6CB1-18C7-ECC0-C47F9825F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4210B9-94A8-9361-2DE5-F869CD863A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A64A7-6F1A-854F-B94D-71AF0FE7857D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F6E528-7C96-7BF5-7B7B-0EA9D57278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6FC706-59EE-69CF-B2E0-AF47286A3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D0B58-52E1-6A49-B12E-B560AE8B5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76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2539-B123-A84B-A18A-6F127440FA9F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BB67-A6CE-CA41-AEF4-CD597901C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35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hdim.fa.us2.oraclecloud.com/fscmUI/redwood/learner/learn/redirect?learningItemId=300003618637105&amp;learningItemType=ORA_COURSE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oclubepromocoes.com.br" TargetMode="External"/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s2vNBRd3zU?si=5Ih5QXqYwK8y0t4K" TargetMode="External"/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757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Para a ativação é necessário um chip </a:t>
            </a:r>
            <a:r>
              <a:rPr lang="pt-BR" err="1"/>
              <a:t>pré</a:t>
            </a:r>
            <a:r>
              <a:rPr lang="pt-BR"/>
              <a:t>-ativo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78568-0AAF-5715-0F2C-F70789C85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577228-E7A6-E93A-E3E7-5C2D79313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576D3EE-2416-E764-0965-5D47D0A60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Para a ativação é necessário um chip </a:t>
            </a:r>
            <a:r>
              <a:rPr lang="pt-BR" err="1"/>
              <a:t>pré</a:t>
            </a:r>
            <a:r>
              <a:rPr lang="pt-BR"/>
              <a:t>-ativo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CD63C5-F760-9943-FCF8-10EFA976D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7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E113C-65DF-277D-9A4D-D6F338806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E62E5E5-163B-855B-B6F8-FA07042C5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0C2275-E26B-1BC0-65C2-C80B84953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3C1B83-A184-24B7-3162-47F8A6FE6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97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D14A-44A9-ABE0-D76B-1CE7A0B4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4285DA-33E3-160A-7A8C-3DB326AF3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D970EC-AF8A-A94D-B830-AD3C3641B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362985-9748-2B22-1E01-8EA272A78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2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00573-612D-2651-6030-F7333708A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71E5BD-F8A0-E23E-4F24-98C1C08BA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BEA5E2-7A54-1BBF-8D1B-8A1F8DC93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24E0AE-B4FA-C528-9148-92161A419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42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448C7-720E-6216-C1FC-B7EF81C29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9BBABE5-1873-4530-A73D-C3B970460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02673A4-B1BD-0923-7DD7-008430879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A9A4F0-072B-7692-8618-20940B791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40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196AC-0539-9136-5FC9-F4A071E1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0CB1AEE-7002-F7B9-E6A1-7F12DB7DA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661EEB-BFF9-ACFB-F072-1965BD171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3D028C-E9BA-E1B6-7246-B206E80B1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2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3BA7D-F301-3B44-D515-0D618CEFE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74518C-44B3-4469-04E1-3D3039A1D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8CCB59-083F-FAF3-BD7D-A44B45BD9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9637BC-2501-D996-7E9E-2655B2D3F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36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Para a ativação é necessário um chip </a:t>
            </a:r>
            <a:r>
              <a:rPr lang="pt-BR" err="1"/>
              <a:t>pré</a:t>
            </a:r>
            <a:r>
              <a:rPr lang="pt-BR"/>
              <a:t> ativo</a:t>
            </a:r>
            <a:endParaRPr lang="en-US"/>
          </a:p>
          <a:p>
            <a:endParaRPr lang="pt-BR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25258-9989-D52D-33E9-12E1945D0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FAC477-759F-6B64-3DE4-1FED76B95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AB3450A-B366-31B0-6ABE-CCF6B2C4C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C06111-03E0-CA69-1ABF-C0A4AFFA60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receba os alunos novamente com um sorriso no rosto e pergunte se eles estão prontos para mais um dia de aprendizado, quando todos estiverem presentes inicie a continuação do treinamento.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148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2481-2EB5-BAF0-0B3E-99B13B419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9EC6B25-90EE-9DAC-952A-F9C9F0C08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A16C35-A611-B3D3-8C36-058110807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Valores somente da internet fixa. A combinação de internet móvel + internet fixa, vamos contar nos próximos capítulos.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quantidade de gigas relacionada aos bônus, pode mudar de acordo com as campanhas. Confira a “Tabela de Preços” vigentes.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Em alguns materiais, você pode encontrar como referência somente a franquia de uso livre. Lembre-se que a adicionalmente a franquia de uso livre, há a de redes sociais e o bônus também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Em alguns materiais, também pode estar com o nome de “</a:t>
            </a:r>
            <a:r>
              <a:rPr lang="pt-BR" sz="1200" dirty="0" err="1"/>
              <a:t>ExtraPlay</a:t>
            </a:r>
            <a:r>
              <a:rPr lang="pt-BR" sz="1200" dirty="0"/>
              <a:t>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6D0375-34E4-7314-C47C-6F61F05D2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402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4EE2F-04FA-8198-6CB1-F42E7390A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502048-7739-C955-0C46-385E70704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BB3525-D203-6F5A-7DD1-B45AF0298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281F33-B15F-E2DF-8420-2B208F7F2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40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F61F-659D-ECDA-EA83-465A14FD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02BD06-7F06-6546-407D-161618498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F7A7CE6-B5E2-93B2-ECCE-765A9D730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49A4E7-6B83-BA51-942E-532614C3A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85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Explique para o grupo as regras de funcionamento da franquia bônus informando que se o cliente acessar os aplicativos que estão contemplados no bônus exclusivo (de 3GB ou 5GB de acordo com o plano contratado), ele vai consumir primeiro essa franquia bônus. Quando acabar esse bônus, ele passa a consumir os dados da franquia principal. Reforce que </a:t>
            </a:r>
            <a:r>
              <a:rPr lang="pt-BR" b="0"/>
              <a:t>se por acaso</a:t>
            </a:r>
            <a:r>
              <a:rPr lang="pt-BR" b="1"/>
              <a:t> acabar a franquia principal do cliente, a franquia bônus será interrompida, mesmo que ele ainda tenha dados que não foram consumidos no bônus </a:t>
            </a:r>
            <a:r>
              <a:rPr lang="pt-BR" b="0"/>
              <a:t>e explique que p</a:t>
            </a:r>
            <a:r>
              <a:rPr lang="pt-BR"/>
              <a:t>ara restaurar a franquia bônus, a franquia principal precisa ser renovada ou o cliente pode comprar um pacote adicional.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Introduza o plano ao grupo informando que o mesmo chega no novo portifólio com 4 opções de planos com internet livre + franquia para redes sociais e vídeos, além de WhatsApp ilimitado e </a:t>
            </a:r>
            <a:r>
              <a:rPr lang="pt-BR" err="1"/>
              <a:t>SVAs</a:t>
            </a:r>
            <a:r>
              <a:rPr lang="pt-BR"/>
              <a:t> incríveis e que é o plano ideal para quem não quer ficar desconectado. Reforce também que esse deverá ser o foco de venda.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53F66-A3AE-EF43-AC47-EE4279D9A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691535-F048-52E5-0190-8FA2D2210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8DCD63-9E79-6421-6CA9-595DCB558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NACIONAL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1E9FBF-3428-7D7D-0028-AE40A34E1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00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D46BF-F2F2-F361-CC76-24275F3B8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DFA94A-FE2C-25D0-1822-ABFBE9D7B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C247E9-3CF8-6246-60C7-2D627E511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</a:rPr>
              <a:t>Com o Claro Sync, o cliente tem mais liberdade para usar apps, ouvir música e se manter conectado direto no pulso.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1EF2D8-4BEE-8B01-0595-D5C48236B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6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9B5B-634E-AC8F-BF75-67D448DE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690F33-A80B-E4CF-9E18-B22F10788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159100-8484-E89B-B740-B1B5EFF0A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00B7C5-D8AC-4EB4-3998-2A7E02902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766C7-D41E-436E-B083-5FFE774A905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18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BCEF-F3B8-DE90-B901-85B3FB40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087D9F-EDC8-27F7-4B67-05F3F210B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6C62D3-FE6D-D4F7-BF58-CE7B4B266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ACD838-110A-694A-1FF5-780B6FF3E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6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Faça uma breve recapitulação de tudo que foi visto anteriormente para situar os alunos em que parte eles pararam, antes de prosseguir.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667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BCEF-F3B8-DE90-B901-85B3FB40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087D9F-EDC8-27F7-4B67-05F3F210B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6C62D3-FE6D-D4F7-BF58-CE7B4B266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ACD838-110A-694A-1FF5-780B6FF3E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67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b="1" i="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AF13-7ECC-5545-9B96-CE4052B3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1BD8EA5-D655-683A-E07C-AA32C98C7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068D0A-C21D-72C2-C0FE-38E23AA93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b="1" i="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ED0582-75F3-A982-DE69-497F1B8D3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034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51B0-F70E-2E66-AD02-DD51F29A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A266012-F3F2-70D9-621F-73EFF8327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BFB5E9-0CE0-0CEA-557F-638CB719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9E6465-194C-F89A-4390-AB83F4D0E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44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A784B-8CE6-B3AD-5081-201913BA4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973E1C-8107-A0B7-6CF6-652F05F32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BD7CF56-F51D-87F8-8200-49ED01B15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2112DE-B6DA-83B0-B333-6A3242490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44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7797-7166-B0A3-CA43-F1C9DF513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462703-4FA6-4E10-C274-ECCA0A041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43D7E5-706E-0ECC-82DE-1E3577118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D7BED3-8670-AF64-0255-604A3EE729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962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8C1F9-1840-0B89-BB46-E9008EA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69C649-8D34-E523-C83C-3075FE67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CCA174-22AA-D212-431D-F80516482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>
                <a:solidFill>
                  <a:schemeClr val="bg1"/>
                </a:solidFill>
              </a:rPr>
              <a:t>Chegou a hora de mergulhar em uma das etapas mais estratégicas do nosso treinamento: o direcionamento comercial da Claro. E o foco é uma solução completa ao cliente, por meio da venda do Claro </a:t>
            </a:r>
            <a:r>
              <a:rPr lang="pt-BR" sz="1200" b="1" err="1">
                <a:solidFill>
                  <a:schemeClr val="bg1"/>
                </a:solidFill>
              </a:rPr>
              <a:t>Multi</a:t>
            </a:r>
            <a:r>
              <a:rPr lang="pt-BR" sz="1200" b="1">
                <a:solidFill>
                  <a:schemeClr val="bg1"/>
                </a:solidFill>
              </a:rPr>
              <a:t>!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C1CED6-B53A-2625-79E1-F8AA2E8FD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99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8AFC-3B18-F3C8-68D6-345661D6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898D4E-4B4C-9E1D-064A-5041D4D69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EED982-7FB7-8179-E2D0-D8DF6859B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F8FFE0-20B8-FA03-CF8F-FEC0ABC2A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91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ED37B-1684-8FD2-45DB-07AF9E09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EB8042-4560-0746-954F-3AFB7DAC8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4B1B40-BF1C-BA34-AE49-ED3B9E724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93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1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D4EA79-41B6-12E8-A0E1-5E5D014F0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7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5A1D5-6884-DABB-E713-19C88DF71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EA78F3-E196-C3EB-E842-5FB955E72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5C967C-277C-7986-7F38-8FF1C519B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DDBCAF-2EA0-34A4-2355-DEFB98768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832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C14C7-22E3-6DAF-CB57-DECDACB75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DB2791-D126-71CB-9430-52D8446F0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D36ACB-4535-0EA3-F6F2-C94396B1B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3EA125-14F6-46A9-3D4C-31DAD0C75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9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64C3-6043-51A1-26FB-4963B43DB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03D17E-25D0-9730-36D3-5D5E6814D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ADFF2C-F912-FAD6-B8F1-25DAD9DE9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5CAA02-8A6B-5A1B-9CA8-D5167F85B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54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FFAD-B394-1B01-4D84-5FA86FEF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034D14-3A75-BF2D-EFF4-CB3410B40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705668-1570-C44F-1131-627FC000A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Pós de entrada </a:t>
            </a:r>
            <a:br>
              <a:rPr kumimoji="0" lang="pt-BR" sz="1200" b="1" i="1" u="none" strike="noStrike" kern="12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pt-BR" sz="1200" b="1" i="1" u="none" strike="noStrike" kern="12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Plano Convergente (em alguns materiais, pode ser mencionado como “Plano Convergente”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E6A765-4218-2019-1EC7-66164CC4E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855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0A11F-01B0-05B7-5744-7CEC31E26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0291F3-66BC-EF2F-83B3-5AAA14D46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7EBEE4B-AA93-2B35-3D10-8A32F018A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7CD184-7D7C-3833-7FC5-027A237D7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26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D103-1724-BB26-4C39-2585BDD44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9A5BCA-193D-2838-E74A-951A4BA75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759536-C229-94D9-FF82-3EBBDB974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NACIONAL</a:t>
            </a:r>
            <a:endParaRPr lang="en-US"/>
          </a:p>
          <a:p>
            <a:pPr>
              <a:defRPr/>
            </a:pPr>
            <a:r>
              <a:rPr lang="pt-BR"/>
              <a:t>Facilitador: os alunos podem perguntar: Qual dependente será o grátis?</a:t>
            </a:r>
          </a:p>
          <a:p>
            <a:pPr>
              <a:defRPr/>
            </a:pPr>
            <a:r>
              <a:rPr lang="pt-BR"/>
              <a:t>R</a:t>
            </a:r>
            <a:r>
              <a:rPr lang="pt-BR" b="1"/>
              <a:t>: Somente o dependente Total</a:t>
            </a:r>
            <a:r>
              <a:rPr lang="pt-BR"/>
              <a:t>. O dependente dados continua sendo pago. </a:t>
            </a: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F71C2B-ABDC-295B-0D3C-D23497C9C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24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05E7-FA5F-1666-2595-E23C151C3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72EF43-BA2E-AB3C-AA5A-DF7437147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BC17821-33AA-2C30-1F24-7339C12AA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B0C126-1607-B0D1-98F8-20F83F76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988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 spc="-70"/>
              <a:t>Facilitador: </a:t>
            </a:r>
            <a:endParaRPr lang="en-US" spc="-70"/>
          </a:p>
          <a:p>
            <a:pPr>
              <a:defRPr/>
            </a:pPr>
            <a:endParaRPr lang="pt-BR" spc="-70"/>
          </a:p>
          <a:p>
            <a:pPr>
              <a:defRPr/>
            </a:pPr>
            <a:r>
              <a:rPr lang="pt-BR" b="1" spc="-70"/>
              <a:t>Portabilidade Pós para Pós: </a:t>
            </a:r>
            <a:r>
              <a:rPr lang="pt-BR" spc="-70"/>
              <a:t>é necessário que o cliente apresente as ultimas 3 faturas pagas da concorrência. Cliente Nextel também é elegível à portabilidade, mediante à apresentação das últimas 3 faturas pagas.</a:t>
            </a:r>
            <a:endParaRPr lang="en-US" spc="-70"/>
          </a:p>
          <a:p>
            <a:pPr>
              <a:defRPr/>
            </a:pPr>
            <a:endParaRPr lang="pt-BR" spc="-70"/>
          </a:p>
          <a:p>
            <a:pPr>
              <a:defRPr/>
            </a:pPr>
            <a:r>
              <a:rPr lang="pt-BR" spc="-70"/>
              <a:t>O plano contratado na Claro deverá ser semelhante ao gasto da operadora anterior.</a:t>
            </a:r>
            <a:endParaRPr lang="en-US" spc="-70"/>
          </a:p>
          <a:p>
            <a:pPr>
              <a:defRPr/>
            </a:pPr>
            <a:endParaRPr lang="pt-BR" spc="-70"/>
          </a:p>
          <a:p>
            <a:pPr>
              <a:defRPr/>
            </a:pPr>
            <a:r>
              <a:rPr lang="pt-BR" spc="-70"/>
              <a:t>Reforce a importância dos dados necessários. </a:t>
            </a:r>
            <a:endParaRPr lang="en-US" spc="-70"/>
          </a:p>
          <a:p>
            <a:pPr>
              <a:defRPr/>
            </a:pPr>
            <a:endParaRPr lang="pt-BR" spc="-7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pc="-7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Facilitador: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Documentos necessários: Apresentar as 03 últimas faturas da conta de consumo como PJ na operadora de origem constando que o número que está sendo solicitada a portabilidade esteja na conta apresentada.</a:t>
            </a:r>
          </a:p>
          <a:p>
            <a:pPr>
              <a:defRPr/>
            </a:pPr>
            <a:r>
              <a:rPr lang="pt-BR"/>
              <a:t>Apresentar o extrato atualizado referente consumo da linha como PF </a:t>
            </a:r>
            <a:r>
              <a:rPr lang="pt-BR" err="1"/>
              <a:t>pré</a:t>
            </a:r>
            <a:r>
              <a:rPr lang="pt-BR"/>
              <a:t> na operadora de origem (Este documento deverá ser digitalizado em “Documento Especial no sistema de digitalização).</a:t>
            </a: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Facilitador: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 b="1"/>
              <a:t>Portabilidade Pós para Pós: </a:t>
            </a:r>
            <a:r>
              <a:rPr lang="pt-BR"/>
              <a:t>é necessário que o cliente apresente as ultimas 3 faturas pagas da concorrência. Cliente Nextel também é elegível à portabilidade, mediante à apresentação das últimas 3 faturas pagas.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O plano contratado na Claro deverá ser semelhante ao gasto da operadora anterior.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Reforce a importância dos dados necessários.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Facilitador</a:t>
            </a:r>
            <a:r>
              <a:rPr lang="pt-BR"/>
              <a:t>: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PORT IN - a cada abertura de solicitação de Portabilidade IN é gerado um protocolo de atendimento com as informações dos dados do cliente e data e hora da Portabilidade. A cada abertura de solicitação de Portabilidade IN é gerado um protocolo de atendimento NA OUTRA OPERADORA, que reflete para a Claro como um protocolo de PORT OUT com as informações dos dados do cliente e data e hora da Portabilidade.</a:t>
            </a:r>
            <a:endParaRPr lang="en-US"/>
          </a:p>
          <a:p>
            <a:pPr>
              <a:defRPr/>
            </a:pPr>
            <a:r>
              <a:rPr lang="pt-BR" b="1"/>
              <a:t>A </a:t>
            </a:r>
            <a:r>
              <a:rPr lang="pt-BR"/>
              <a:t>cada abertura de solicitação de portabilidade IN é gerado um protocolo de atendimento NA OUTRA OPERADORA, que reflete para a Claro como um protocolo de PORT OUT com as informações dos dados do cliente e data e hora da portabilidade.</a:t>
            </a:r>
            <a:endParaRPr lang="en-US"/>
          </a:p>
          <a:p>
            <a:pPr>
              <a:defRPr/>
            </a:pPr>
            <a:r>
              <a:rPr lang="pt-BR" err="1"/>
              <a:t>Port</a:t>
            </a:r>
            <a:r>
              <a:rPr lang="pt-BR"/>
              <a:t> out: Significa a </a:t>
            </a:r>
            <a:r>
              <a:rPr lang="pt-BR" b="1"/>
              <a:t>SAÍDA</a:t>
            </a:r>
            <a:r>
              <a:rPr lang="pt-BR"/>
              <a:t> de um cliente Claro para a outra operadora (móvel).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Código de Acesso: conjunto de caracteres numéricos ou alfanuméricos, estabelecido em Plano de Numeração, que permite a identificação de usuário, de terminal de uso público ou de serviço a ele vinculado.</a:t>
            </a:r>
            <a:endParaRPr lang="en-US"/>
          </a:p>
          <a:p>
            <a:pPr>
              <a:defRPr/>
            </a:pPr>
            <a:r>
              <a:rPr lang="pt-BR"/>
              <a:t>Operadora doadora: Operadora que </a:t>
            </a:r>
            <a:r>
              <a:rPr lang="pt-BR" b="1"/>
              <a:t>cede</a:t>
            </a:r>
            <a:r>
              <a:rPr lang="pt-BR"/>
              <a:t> o número do cliente para outra operadora.</a:t>
            </a:r>
            <a:endParaRPr lang="en-US"/>
          </a:p>
          <a:p>
            <a:pPr>
              <a:defRPr/>
            </a:pPr>
            <a:r>
              <a:rPr lang="pt-BR"/>
              <a:t>Operadora receptora: Operadora que </a:t>
            </a:r>
            <a:r>
              <a:rPr lang="pt-BR" b="1"/>
              <a:t>recebe</a:t>
            </a:r>
            <a:r>
              <a:rPr lang="pt-BR"/>
              <a:t> o número de telefone do cliente que vem de outra operadora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Bilhete de Portabilidade: documento padronizado pelo GIP (grupo de Implementação da Portabilidade), que registra a solicitação formulada pelo usuário e possibilita o acompanhamento de cada etapa do Processo de Portabilidade, o qual deverá ser guardado por no mínimo 5 (cinco) anos, podendo ser requisitado pela Anatel a qualquer tempo nesse intervalo. Ou seja, o </a:t>
            </a:r>
            <a:r>
              <a:rPr lang="pt-BR" b="1"/>
              <a:t>PROTOCOLO DE SOLICITAÇÃO DE PORTABILIDADE</a:t>
            </a:r>
            <a:r>
              <a:rPr lang="pt-BR"/>
              <a:t> que contem os dados de identificação do cliente, gerado pela operadora que                   recebe a solicitação.</a:t>
            </a:r>
            <a:endParaRPr lang="en-US"/>
          </a:p>
          <a:p>
            <a:pPr>
              <a:defRPr/>
            </a:pPr>
            <a:endParaRPr lang="pt-BR"/>
          </a:p>
          <a:p>
            <a:pPr marL="267970" indent="-267970">
              <a:spcBef>
                <a:spcPct val="50000"/>
              </a:spcBef>
              <a:buFont typeface="Arial,Sans-Serif"/>
              <a:buChar char="•"/>
              <a:defRPr/>
            </a:pPr>
            <a:r>
              <a:rPr lang="pt-BR"/>
              <a:t>Também chamada de “EA”, é a </a:t>
            </a:r>
            <a:r>
              <a:rPr lang="pt-BR" b="1"/>
              <a:t>EMPRESA </a:t>
            </a:r>
            <a:r>
              <a:rPr lang="pt-BR"/>
              <a:t>que </a:t>
            </a:r>
            <a:r>
              <a:rPr lang="pt-BR" b="1"/>
              <a:t>ADMINISTRA</a:t>
            </a:r>
            <a:r>
              <a:rPr lang="pt-BR"/>
              <a:t> e </a:t>
            </a:r>
            <a:r>
              <a:rPr lang="pt-BR" b="1"/>
              <a:t>CONTROLA</a:t>
            </a:r>
            <a:r>
              <a:rPr lang="pt-BR"/>
              <a:t> o processo da portabilidade entre as operadoras. Informa às operadoras de telefonia fixa e móvel, sobre as mudanças de números telefônicos.</a:t>
            </a:r>
            <a:endParaRPr lang="en-US"/>
          </a:p>
          <a:p>
            <a:pPr>
              <a:spcBef>
                <a:spcPct val="50000"/>
              </a:spcBef>
              <a:defRPr/>
            </a:pPr>
            <a:r>
              <a:rPr lang="pt-BR"/>
              <a:t>Intermedeia o cancelamento do pedido de portabilidade, entre outras ações.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Janela: Equivale ao </a:t>
            </a:r>
            <a:r>
              <a:rPr lang="pt-BR" b="1"/>
              <a:t>PERÍODO DE 2 HORAS</a:t>
            </a:r>
            <a:r>
              <a:rPr lang="pt-BR"/>
              <a:t>, em que o telefone do cliente pode ficar mudo para ser cancelado em uma operadora e ativado em outra.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pc="-7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Facilitador</a:t>
            </a:r>
            <a:r>
              <a:rPr lang="pt-BR"/>
              <a:t>: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PORT IN - a cada abertura de solicitação de Portabilidade IN é gerado um protocolo de atendimento com as informações dos dados do cliente e data e hora da Portabilidade. A cada abertura de solicitação de Portabilidade IN é gerado um protocolo de atendimento NA OUTRA OPERADORA, que reflete para a Claro como um protocolo de PORT OUT com as informações dos dados do cliente e data e hora da Portabilidade.</a:t>
            </a:r>
            <a:endParaRPr lang="en-US"/>
          </a:p>
          <a:p>
            <a:pPr>
              <a:defRPr/>
            </a:pPr>
            <a:r>
              <a:rPr lang="pt-BR" b="1"/>
              <a:t>A </a:t>
            </a:r>
            <a:r>
              <a:rPr lang="pt-BR"/>
              <a:t>cada abertura de solicitação de portabilidade IN é gerado um protocolo de atendimento NA OUTRA OPERADORA, que reflete para a Claro como um protocolo de PORT OUT com as informações dos dados do cliente e data e hora da portabilidade.</a:t>
            </a:r>
            <a:endParaRPr lang="en-US"/>
          </a:p>
          <a:p>
            <a:pPr>
              <a:defRPr/>
            </a:pPr>
            <a:r>
              <a:rPr lang="pt-BR" err="1"/>
              <a:t>Port</a:t>
            </a:r>
            <a:r>
              <a:rPr lang="pt-BR"/>
              <a:t> </a:t>
            </a:r>
            <a:r>
              <a:rPr lang="pt-BR" err="1"/>
              <a:t>out:Significa</a:t>
            </a:r>
            <a:r>
              <a:rPr lang="pt-BR"/>
              <a:t> a </a:t>
            </a:r>
            <a:r>
              <a:rPr lang="pt-BR" b="1"/>
              <a:t>SAÍDA</a:t>
            </a:r>
            <a:r>
              <a:rPr lang="pt-BR"/>
              <a:t> de um cliente Claro para a outra operadora (móvel).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Código de Acesso: conjunto de caracteres numéricos ou alfanuméricos, estabelecido em Plano de Numeração, que permite a identificação de usuário, de terminal de uso público ou de serviço a ele vinculado.</a:t>
            </a:r>
            <a:endParaRPr lang="en-US"/>
          </a:p>
          <a:p>
            <a:pPr>
              <a:defRPr/>
            </a:pPr>
            <a:r>
              <a:rPr lang="pt-BR"/>
              <a:t>Operadora doadora: Operadora que </a:t>
            </a:r>
            <a:r>
              <a:rPr lang="pt-BR" b="1"/>
              <a:t>cede</a:t>
            </a:r>
            <a:r>
              <a:rPr lang="pt-BR"/>
              <a:t> o número do cliente para outra operadora.</a:t>
            </a:r>
            <a:endParaRPr lang="en-US"/>
          </a:p>
          <a:p>
            <a:pPr>
              <a:defRPr/>
            </a:pPr>
            <a:r>
              <a:rPr lang="pt-BR"/>
              <a:t>Operadora receptora: Operadora que </a:t>
            </a:r>
            <a:r>
              <a:rPr lang="pt-BR" b="1"/>
              <a:t>recebe</a:t>
            </a:r>
            <a:r>
              <a:rPr lang="pt-BR"/>
              <a:t> o número de telefone do cliente que vem de outra operadora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Bilhete de Portabilidade: documento padronizado pelo GIP (grupo de Implementação da Portabilidade), que registra a solicitação formulada pelo usuário e possibilita o acompanhamento de cada etapa do Processo de Portabilidade, o qual deverá ser guardado por no mínimo 5 (cinco) anos, podendo ser requisitado pela Anatel a qualquer tempo nesse intervalo. Ou seja, o </a:t>
            </a:r>
            <a:r>
              <a:rPr lang="pt-BR" b="1"/>
              <a:t>PROTOCOLO DE SOLICITAÇÃO DE PORTABILIDADE</a:t>
            </a:r>
            <a:r>
              <a:rPr lang="pt-BR"/>
              <a:t> que contem os dados de identificação do cliente, gerado pela operadora que                   recebe a solicitação.</a:t>
            </a:r>
            <a:endParaRPr lang="en-US"/>
          </a:p>
          <a:p>
            <a:pPr>
              <a:defRPr/>
            </a:pPr>
            <a:endParaRPr lang="pt-BR"/>
          </a:p>
          <a:p>
            <a:pPr marL="267970" indent="-267970">
              <a:spcBef>
                <a:spcPct val="50000"/>
              </a:spcBef>
              <a:buFont typeface="Arial,Sans-Serif"/>
              <a:buChar char="•"/>
              <a:defRPr/>
            </a:pPr>
            <a:r>
              <a:rPr lang="pt-BR"/>
              <a:t>Também chamada de “EA”, é a </a:t>
            </a:r>
            <a:r>
              <a:rPr lang="pt-BR" b="1"/>
              <a:t>EMPRESA </a:t>
            </a:r>
            <a:r>
              <a:rPr lang="pt-BR"/>
              <a:t>que </a:t>
            </a:r>
            <a:r>
              <a:rPr lang="pt-BR" b="1"/>
              <a:t>ADMINISTRA</a:t>
            </a:r>
            <a:r>
              <a:rPr lang="pt-BR"/>
              <a:t> e </a:t>
            </a:r>
            <a:r>
              <a:rPr lang="pt-BR" b="1"/>
              <a:t>CONTROLA</a:t>
            </a:r>
            <a:r>
              <a:rPr lang="pt-BR"/>
              <a:t> o processo da portabilidade entre as operadoras. Informa às operadoras de telefonia fixa e móvel, sobre as mudanças de números telefônicos.</a:t>
            </a:r>
            <a:endParaRPr lang="en-US"/>
          </a:p>
          <a:p>
            <a:pPr>
              <a:spcBef>
                <a:spcPct val="50000"/>
              </a:spcBef>
              <a:defRPr/>
            </a:pPr>
            <a:r>
              <a:rPr lang="pt-BR"/>
              <a:t>Intermedeia o cancelamento do pedido de portabilidade, entre outras ações.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Janela: Equivale ao </a:t>
            </a:r>
            <a:r>
              <a:rPr lang="pt-BR" b="1"/>
              <a:t>PERÍODO DE 2 HORAS</a:t>
            </a:r>
            <a:r>
              <a:rPr lang="pt-BR"/>
              <a:t>, em que o telefone do cliente pode ficar mudo para ser cancelado em uma operadora e ativado em outra. </a:t>
            </a:r>
            <a:endParaRPr lang="en-US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30EF-C2E6-B5B3-7C25-86710EBE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EFF7BD-87A4-DEDB-1DD4-D2C3A0E8B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C7D49D-D202-1190-5321-30CD48383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36CE95-2E2B-68FF-B9DD-E19D257CB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85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/>
              <a:t>Facilitador: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Mostrar aos participantes que a portabilidade deve ser feita presencialmente, mediante a apresentação de documentos originais que comprovem os dados do cliente, quando o mesmo solicita o </a:t>
            </a:r>
            <a:r>
              <a:rPr lang="pt-BR" err="1"/>
              <a:t>Port</a:t>
            </a:r>
            <a:r>
              <a:rPr lang="pt-BR"/>
              <a:t> In. Desta forma não ocorrem erros de cadastro do BP pelos documentos estarem incorretos.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DBBB-69D4-C545-AF1A-EB5A7C2B9DE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198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DBBB-69D4-C545-AF1A-EB5A7C2B9DE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256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DBBB-69D4-C545-AF1A-EB5A7C2B9DE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243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b="1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b="1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Analista, explicar sobre o conflito e falar do material que </a:t>
            </a:r>
            <a:r>
              <a:rPr lang="pt-BR" err="1"/>
              <a:t>vc</a:t>
            </a:r>
            <a:r>
              <a:rPr lang="pt-BR"/>
              <a:t> vai compartilhar com ele. Quando ocorrer o conflito, será gerado automaticamente um protocolo PS8 para tratamento peça equipe de BKO de Portabilidade, que fará contato com o cliente para reenvio do SMS e confirmação. 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59B6F-E022-C6AB-4895-383BC1E4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DB285B-AA95-D43E-8F11-0D6C0A42C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DBED19-AE0D-C360-7A15-D0FE88BE0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F4CF71-FF08-3620-BEA5-75F60331E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717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8E69E-C6F5-19FF-7910-BF2F5C96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D0DDC8-BA5E-B819-723F-70881DDDB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FAAA81-0929-774C-5A99-80E1C03D5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B5C345-19A4-0939-0D35-3328767EC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386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208BF-0427-98A4-20A6-2821B336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62DA81-B87F-A3FB-ED66-348F1B0E1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5C522B-8402-2A71-62BE-74838848B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A15814-BD54-4CFF-2431-8B17387C2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762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A64E7-8EE4-04B2-68BF-1FC389A7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804691-D842-74D6-485F-83D48C9B8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BEC6EE-8012-E523-0A16-A71633398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+mn-ea"/>
              <a:cs typeface="+mn-cs"/>
            </a:endParaRP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BB1A3F-2152-1BC4-7700-1CE6A6218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58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D9E19-5543-5CBD-CB12-D39728588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4FDE0B-D288-C53B-9D55-B417495BC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446B4F-4841-2AE7-F229-F8ACB197A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Recomenda: recomendação de conteúdo personalizado de acordo com a programação reproduzida. Fale para os alunos que é importante acessar o link e os books para obter informações a respeito dos produtos.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1343AF-A7C7-C76E-F329-A0DA6ED0F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283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1E59-8A09-43F8-30D3-46D04149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04C64A-6A3D-D019-F208-6CF35B38C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C2516D-D9AB-E659-6868-D6AC25344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E34A74-A1CF-A4DB-3C5F-12C7FDE8B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18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96E7E-7FCB-FBD2-56DA-7FE8C4819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0EECB83-3DE0-B7E2-99B4-E70C2CCF1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FFB7D8-C6F9-9D7B-35F9-3C7BC076F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Controle remoto com comando de voz para deixar a experiência do cliente ainda melhor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0" i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Recomenda: recomendação de conteúdo personalizado de acordo com a programação reproduzida. </a:t>
            </a:r>
          </a:p>
          <a:p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ATENÇÃO: </a:t>
            </a:r>
            <a:r>
              <a:rPr lang="pt-BR" err="1">
                <a:latin typeface="Arial"/>
                <a:ea typeface="Arial"/>
                <a:cs typeface="Arial"/>
              </a:rPr>
              <a:t>Soundbox</a:t>
            </a:r>
            <a:r>
              <a:rPr lang="pt-BR">
                <a:latin typeface="Arial"/>
                <a:ea typeface="Arial"/>
                <a:cs typeface="Arial"/>
              </a:rPr>
              <a:t> Claro tv+ disponível em todas as cidades, com exceção de Boa Vista.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5C9AE9-0BE6-E6A0-AA85-B39978893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71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0A054-4CC0-ACF2-3909-170B11E1A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1C07264-C1AF-1314-AB78-A3634C40E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C40634F-9A2A-F57E-88B6-B7ADB8BA6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080159-EAC8-816F-9B71-03DFA9CFF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823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8C615-04F3-C684-896E-6AC39E84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3CDDCD-484E-8839-6DF9-7384F0703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14C07B-4385-8606-CACD-D34E7E34D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3539FC-7315-D62F-B4B3-438007FC9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0289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A27CF-E8DF-3EF2-1408-67522363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1B2447-ECDA-6E4C-54DE-B40DDEE74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70626E-38AA-C04B-6C83-26383BFD2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E77F9D-94D2-BAFD-260D-990D7D0CB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463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5F5B-B382-D73E-B5A1-7128F1660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F0D08-E81B-81AF-E26A-E24317F16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9DE7B6-5B54-3404-C053-459C7E95D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importante que estes pontos estejam muito claros para tirar as dúvidas dos clientes: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contratação dos apps de streaming são feitas separadamente. O cliente terá o acesso aos apps pelo </a:t>
            </a:r>
            <a:r>
              <a:rPr lang="pt-BR" err="1"/>
              <a:t>decoder</a:t>
            </a:r>
            <a:r>
              <a:rPr lang="pt-BR"/>
              <a:t>, por exemplo, mas não quer dizer que terá acesso ao conteúdo!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ter acesso ao conteúdo de cada app, o cliente pode contratar pelo fornecedor e acessar pelo equipamento da claro ou contratar tudo com a Claro, facilitando a cobrança, que será toda na mesma fatura.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93F45A-F65A-C1D8-7F13-E9A9CBF87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3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pc="-7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3CE4A-FFFD-21CC-F926-0BE492720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975FD6-D160-6D2A-D823-AD42C3C83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E97A33-49C3-1CAC-DB1C-D7B3589B1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8E1984-672A-BC4A-2691-B8102CC31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5427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56527-664E-F9CD-0982-822147CE5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E6EFC2-D06D-1DA9-5D53-3D8552862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2E18D9B-7CF1-A5BF-5BB5-5E8C07484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C28F8D-545D-EB58-4F06-33C80B44C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4786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6EB56-10FB-306A-1C2C-7D408AA8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4EEA88-0503-1A25-DCD4-4374C56BA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C31A91-3C33-597E-3263-18DFB783E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Agora, o conteúdo na Claro tv+ pode ser seu! Pague um valor fixo apenas uma vez, e assista quantas vezes quiser! Aquisição através da tv, aplicativo Claro tv+ ou site.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pt-BR"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Possibilidade de </a:t>
            </a:r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assistir os conteúdos comprados quando estiver off </a:t>
            </a:r>
            <a:r>
              <a:rPr lang="pt-BR" sz="1200" b="1" i="0" u="none" strike="noStrike" kern="1200" baseline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line</a:t>
            </a:r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(site clarotvmais.com.br) através do serviço de D2GO* </a:t>
            </a:r>
          </a:p>
          <a:p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Acesso aos conteúdos adquiridos pela pasta “Comprados” dentro de “Meus Vídeos</a:t>
            </a:r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”, através do Portal de TV ou pelo aplicativo Claro tv+ ou site, utilizando login e senha Minha NET. </a:t>
            </a:r>
          </a:p>
          <a:p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O cliente poderá fazer o Streaming </a:t>
            </a:r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(assistir na plataforma online) </a:t>
            </a:r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e também fazer Download </a:t>
            </a:r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do conteúdo para assistir quando quiser. 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*D2GO = Download </a:t>
            </a:r>
            <a:r>
              <a:rPr lang="pt-BR" sz="1200" b="0" i="0" u="none" strike="noStrike" kern="1200" baseline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lang="pt-BR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Go é uma funcionalidade que permite baixar um conteúdo. </a:t>
            </a:r>
          </a:p>
          <a:p>
            <a:r>
              <a:rPr lang="pt-BR" sz="1200" b="1" i="1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VANTAGENS DE COMPRA DE CONTEÚDO NO CLARO TV+ </a:t>
            </a:r>
            <a:r>
              <a:rPr lang="pt-BR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Tenha o conteúdo infantil favorito do seu filho, para assistir onde e quando quiser. 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6FFE60-B594-5849-3189-7E341C794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5179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43062-766D-2E43-A5A6-234A660D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688741-A758-E603-9F0F-29AE43DCA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8FF90C0-E010-AD59-ECC4-141146F3C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81EC4A-4B9A-7118-15E9-DD3CDB554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7900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C98CD-C6FA-B7BC-E54F-010341CD2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74013E-EB7A-9A5E-B92A-82B3DAD3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D06428-5E9F-B483-E120-E0160B012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F08985-BD77-1379-3A1B-C69B98B81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0759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B6BDE-1D40-DC7D-3B10-ADACE07F0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37C929-2C95-F0BD-4473-E86C157E4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8F4951-6474-E641-2703-628E78C13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CONSULTE O BOOK PARA MAIORES INFORMAÇÕES!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C9F6C3-4402-9919-611C-E2C787917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4151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1D762-7E86-E840-7EC3-4B369C11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4221A2-4269-34D9-FD92-AA2F52B5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9E9E384-FAD7-4B79-5B2C-8427CFE42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919F24-87D9-67E5-05E0-16150DF6F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5975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B963E-DCA0-41DA-74FD-F1148B1B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67C391C-9B7A-B54A-95EE-43266DB57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E44C38-59BB-8AF6-A686-A03CFC07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O plano ideal para Guilherme é Box Claro tv+.</a:t>
            </a:r>
            <a:endParaRPr lang="pt-BR" sz="1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53E6DD-BD98-2D00-32DF-62FEBF519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691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3A370-B432-CA9D-F574-DA82FE1B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87C72F0-423B-D51A-28D0-2879B151C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17B4BC-7E35-109C-A372-B3DCCF296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ea typeface="Calibri"/>
                <a:cs typeface="Segoe UI" panose="020B0502040204020203" pitchFamily="34" charset="0"/>
                <a:sym typeface="Calibri"/>
              </a:rPr>
              <a:t>O plano ideal para Gabriela é App Claro tv+.</a:t>
            </a:r>
            <a:endParaRPr lang="pt-BR" sz="1200"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24D8D3-A599-E44B-7D5D-31D6D3F8A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193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34B87-BBB9-8867-EB64-55C51769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DC49EC-E3F7-5F79-5305-F39269DF4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43667D-3819-0234-7F17-42F1BFD6B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Finalize o tema TV e prossiga para o próximo item do menu.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896AE3-22A9-EF36-C73B-9F0985869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1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160F2-1F87-D342-48EC-02313116C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8D0D794-E077-A0D8-1600-D59BD8D1E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78B3D8-C0D5-77BF-2B33-35E0DACD8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036A5B-BE82-5F47-F854-B7AF115FD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23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pc="-7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gerimos realizar o passo a passo com eles, para que todos baixem na hora.</a:t>
            </a:r>
            <a:endParaRPr lang="en-US"/>
          </a:p>
          <a:p>
            <a:pPr>
              <a:defRPr/>
            </a:pPr>
            <a:r>
              <a:rPr lang="pt-BR"/>
              <a:t>Slides a seguir são opcionais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sugerimos realizar o passo a passo com eles, para que todos baixem na hora.</a:t>
            </a:r>
            <a:endParaRPr lang="en-US"/>
          </a:p>
          <a:p>
            <a:pPr>
              <a:defRPr/>
            </a:pPr>
            <a:r>
              <a:rPr lang="pt-BR"/>
              <a:t>Slides a seguir são opcionais</a:t>
            </a:r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 sz="1200" u="sng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tooltip="URL original: https://hdim.fa.us2.oraclecloud.com/fscmUI/redwood/learner/learn/redirect?learningItemId=300003618637105&amp;learningItemType=ORA_COURSE. Clique ou toque se você confiar neste link."/>
              </a:rPr>
              <a:t>https://hdim.fa.us2.oraclecloud.com:443/fscmUI/redwood/learner/learn/redirect?learningItemId=300003618637105&amp;learningItemType=ORA_COURSE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BE7D-C608-E1B7-77AE-96CA2496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F9FDFB5-FFC6-8892-6C2F-824825629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01A745-235D-79B1-06B8-3321041AC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59CFAE-FE59-BFE3-8BE2-070A9942D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437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DCFE-721D-7D77-18D2-2C6AD095E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D13D7A-F958-F91E-C75E-37BA4C072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E181BA-A1B2-480A-C4DA-B1C0CE8D2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pc="-7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25F14C-1E3B-B4A5-BE95-D7CB7B39B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616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F1A0-E462-BA7A-72F1-4B2F3733C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05C6813-D73B-8560-6ED8-253564840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5AC3374-D84D-3450-9395-D049CDFD0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pt-BR" b="1"/>
              <a:t>DETALHES DA OFERTA!</a:t>
            </a:r>
            <a:endParaRPr lang="en-US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spcBef>
                <a:spcPts val="1800"/>
              </a:spcBef>
              <a:defRPr/>
            </a:pPr>
            <a:r>
              <a:rPr lang="pt-BR" b="1"/>
              <a:t>Você conhece o Claro clube e suas regras?</a:t>
            </a:r>
            <a:endParaRPr lang="en-US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spcBef>
                <a:spcPts val="1800"/>
              </a:spcBef>
              <a:defRPr/>
            </a:pPr>
            <a:r>
              <a:rPr lang="pt-BR" b="1"/>
              <a:t>Pergunte para a turma e aguarde as resposta. Utilize o </a:t>
            </a:r>
            <a:r>
              <a:rPr lang="pt-BR" b="1" err="1"/>
              <a:t>ppt</a:t>
            </a:r>
            <a:r>
              <a:rPr lang="pt-BR" b="1"/>
              <a:t> como </a:t>
            </a:r>
            <a:r>
              <a:rPr lang="pt-BR" b="1" err="1"/>
              <a:t>Check</a:t>
            </a:r>
            <a:r>
              <a:rPr lang="pt-BR" b="1"/>
              <a:t> point. </a:t>
            </a:r>
            <a:endParaRPr lang="en-US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spcBef>
                <a:spcPts val="1800"/>
              </a:spcBef>
              <a:defRPr/>
            </a:pPr>
            <a:r>
              <a:rPr lang="pt-BR" b="1"/>
              <a:t>Pontos por tempo de casa:</a:t>
            </a:r>
            <a:endParaRPr lang="en-US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defRPr/>
            </a:pPr>
            <a:r>
              <a:rPr lang="pt-BR"/>
              <a:t>1 a 2 anos </a:t>
            </a:r>
            <a:r>
              <a:rPr lang="pt-BR" b="1"/>
              <a:t>100</a:t>
            </a:r>
            <a:r>
              <a:rPr lang="pt-BR"/>
              <a:t> </a:t>
            </a:r>
            <a:endParaRPr lang="en-US"/>
          </a:p>
          <a:p>
            <a:pPr>
              <a:defRPr/>
            </a:pPr>
            <a:r>
              <a:rPr lang="pt-BR"/>
              <a:t>2 a 3 anos </a:t>
            </a:r>
            <a:r>
              <a:rPr lang="pt-BR" b="1"/>
              <a:t>200</a:t>
            </a:r>
            <a:r>
              <a:rPr lang="pt-BR"/>
              <a:t> </a:t>
            </a:r>
            <a:endParaRPr lang="en-US"/>
          </a:p>
          <a:p>
            <a:pPr>
              <a:defRPr/>
            </a:pPr>
            <a:r>
              <a:rPr lang="pt-BR"/>
              <a:t>3 a 4 anos </a:t>
            </a:r>
            <a:r>
              <a:rPr lang="pt-BR" b="1"/>
              <a:t>300</a:t>
            </a:r>
            <a:r>
              <a:rPr lang="pt-BR"/>
              <a:t> </a:t>
            </a:r>
            <a:endParaRPr lang="en-US"/>
          </a:p>
          <a:p>
            <a:pPr>
              <a:defRPr/>
            </a:pPr>
            <a:r>
              <a:rPr lang="pt-BR"/>
              <a:t>4 a 5 anos </a:t>
            </a:r>
            <a:r>
              <a:rPr lang="pt-BR" b="1"/>
              <a:t>400</a:t>
            </a:r>
            <a:r>
              <a:rPr lang="pt-BR"/>
              <a:t> </a:t>
            </a:r>
            <a:endParaRPr lang="en-US"/>
          </a:p>
          <a:p>
            <a:pPr>
              <a:defRPr/>
            </a:pPr>
            <a:r>
              <a:rPr lang="pt-BR"/>
              <a:t>&gt; 5 anos </a:t>
            </a:r>
            <a:r>
              <a:rPr lang="pt-BR" b="1"/>
              <a:t>500</a:t>
            </a:r>
            <a:r>
              <a:rPr lang="pt-BR"/>
              <a:t> </a:t>
            </a:r>
            <a:endParaRPr lang="en-US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spcBef>
                <a:spcPts val="1800"/>
              </a:spcBef>
              <a:defRPr/>
            </a:pPr>
            <a:endParaRPr lang="pt-BR"/>
          </a:p>
          <a:p>
            <a:pPr>
              <a:spcBef>
                <a:spcPts val="1800"/>
              </a:spcBef>
              <a:defRPr/>
            </a:pPr>
            <a:r>
              <a:rPr lang="pt-BR" b="1"/>
              <a:t>Para cadastrar!</a:t>
            </a:r>
            <a:endParaRPr lang="en-US"/>
          </a:p>
          <a:p>
            <a:pPr>
              <a:spcBef>
                <a:spcPts val="1800"/>
              </a:spcBef>
              <a:defRPr/>
            </a:pPr>
            <a:r>
              <a:rPr lang="pt-BR"/>
              <a:t>URA 1052</a:t>
            </a:r>
            <a:endParaRPr lang="en-US"/>
          </a:p>
          <a:p>
            <a:pPr>
              <a:spcBef>
                <a:spcPts val="1800"/>
              </a:spcBef>
              <a:defRPr/>
            </a:pPr>
            <a:r>
              <a:rPr lang="pt-BR"/>
              <a:t>Lojas Claro</a:t>
            </a:r>
            <a:endParaRPr lang="en-US"/>
          </a:p>
          <a:p>
            <a:pPr>
              <a:spcBef>
                <a:spcPts val="1800"/>
              </a:spcBef>
              <a:defRPr/>
            </a:pPr>
            <a:r>
              <a:rPr lang="pt-BR"/>
              <a:t>USSD*1052# </a:t>
            </a:r>
            <a:endParaRPr lang="en-US"/>
          </a:p>
          <a:p>
            <a:pPr>
              <a:spcBef>
                <a:spcPts val="1800"/>
              </a:spcBef>
              <a:defRPr/>
            </a:pPr>
            <a:r>
              <a:rPr lang="pt-BR"/>
              <a:t>Site Minha Claro</a:t>
            </a:r>
            <a:endParaRPr lang="en-US"/>
          </a:p>
          <a:p>
            <a:pPr>
              <a:spcBef>
                <a:spcPts val="1800"/>
              </a:spcBef>
              <a:defRPr/>
            </a:pPr>
            <a:r>
              <a:rPr lang="pt-BR"/>
              <a:t>Hotsite Claro clube: </a:t>
            </a:r>
            <a:r>
              <a:rPr lang="pt-BR" b="1">
                <a:hlinkClick r:id="rId3"/>
              </a:rPr>
              <a:t>www.claroclubepromocoes.com.br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33B068-15A4-9503-8CDA-32B6DA15C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6783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ighlight>
                  <a:srgbClr val="FFFF00"/>
                </a:highlight>
                <a:hlinkClick r:id="rId3" tooltip="https://youtu.be/gs2vnbrd3zu?si=5ih5qxqywk8y0t4k"/>
              </a:rPr>
              <a:t>https://youtu.be/gs2vNBRd3zU?si=5Ih5QXqYwK8y0t4K</a:t>
            </a:r>
            <a:endParaRPr lang="en-US">
              <a:highlight>
                <a:srgbClr val="FFFF00"/>
              </a:highlight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16625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3459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t>110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D0E7-779D-210C-20F7-63DF1636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8F788A-1334-308A-4CE7-78DA2EF7F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74B6B4-3370-24F5-9E17-1F1B84885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946042-48C0-0000-A15B-D91CD19D7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3F6E-5467-415F-90F8-4737A46071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635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 despeça dos alunos, finalizando o conteúdo do dia.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D8618-16B3-F9B0-6D98-3B3EC78D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41C993-09FD-8ACD-9B64-D81F0F850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D3544C-AE77-9E88-2CF7-D7F01B357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>
              <a:cs typeface="Calibri" panose="020F0502020204030204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6E863E-1815-78CF-A23E-11C2CF91B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1011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peça para algum aluno se voluntariar para responder essa pergunta, estimule um debate caso alguém discorde.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ADCDF-7912-4649-A711-6A5A8E5D4179}" type="slidenum">
              <a:rPr lang="pt-BR"/>
              <a:t>117</a:t>
            </a:fld>
            <a:endParaRPr lang="pt-B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ADCDF-7912-4649-A711-6A5A8E5D417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FD3A0-D6C9-273D-9987-159E86982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2A1948-A0FB-98D9-9127-1C50F88A5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51E593-88F8-388A-13D1-2D89DB98E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0C6537-7660-6074-18EC-D109F0947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45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5" name="Conector Reto 18">
            <a:extLst>
              <a:ext uri="{FF2B5EF4-FFF2-40B4-BE49-F238E27FC236}">
                <a16:creationId xmlns:a16="http://schemas.microsoft.com/office/drawing/2014/main" id="{FBF8A39C-BA3D-B30A-AA40-7AE2D782F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536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9171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10510" y="0"/>
            <a:ext cx="12192000" cy="6858000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5" name="Conector Reto 18">
            <a:extLst>
              <a:ext uri="{FF2B5EF4-FFF2-40B4-BE49-F238E27FC236}">
                <a16:creationId xmlns:a16="http://schemas.microsoft.com/office/drawing/2014/main" id="{FBF8A39C-BA3D-B30A-AA40-7AE2D782F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506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D1B0E4F-732F-90AD-F016-908C85E0DD7F}"/>
              </a:ext>
            </a:extLst>
          </p:cNvPr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rgbClr val="75132D"/>
              </a:gs>
              <a:gs pos="60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11" name="Imagem 10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2574C74-9B4C-F183-F410-FB692B6ED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492C66C-08FC-8B3D-3C4A-BBB7F285C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3" name="Conector Reto 18">
            <a:extLst>
              <a:ext uri="{FF2B5EF4-FFF2-40B4-BE49-F238E27FC236}">
                <a16:creationId xmlns:a16="http://schemas.microsoft.com/office/drawing/2014/main" id="{B597E8DF-FD9F-49B6-5A58-E4E5E83C7C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68969E6-A3AB-9587-1B1F-9EEF773D3CA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5" name="Conector Reto 20">
            <a:extLst>
              <a:ext uri="{FF2B5EF4-FFF2-40B4-BE49-F238E27FC236}">
                <a16:creationId xmlns:a16="http://schemas.microsoft.com/office/drawing/2014/main" id="{9A5385B7-5144-1D8A-E64D-288D8EAA04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6624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6205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53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E0CEA2C-31D7-D74B-A206-6D70AFDC2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10" name="Conector Reto 18">
            <a:extLst>
              <a:ext uri="{FF2B5EF4-FFF2-40B4-BE49-F238E27FC236}">
                <a16:creationId xmlns:a16="http://schemas.microsoft.com/office/drawing/2014/main" id="{50EB1C22-BB67-80AD-715B-E304C34044DC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6504FFE4-7D1E-EC90-304F-CEC164FC526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13" name="Conector Reto 20">
            <a:extLst>
              <a:ext uri="{FF2B5EF4-FFF2-40B4-BE49-F238E27FC236}">
                <a16:creationId xmlns:a16="http://schemas.microsoft.com/office/drawing/2014/main" id="{1051E2FE-6EBB-6AC7-AF2E-629BDB2055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86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B006794-B803-6927-8069-DF1D6392D3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9" name="Conector Reto 18">
            <a:extLst>
              <a:ext uri="{FF2B5EF4-FFF2-40B4-BE49-F238E27FC236}">
                <a16:creationId xmlns:a16="http://schemas.microsoft.com/office/drawing/2014/main" id="{55531F44-8BF6-6E21-EE1B-87DEFD924390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4">
            <a:extLst>
              <a:ext uri="{FF2B5EF4-FFF2-40B4-BE49-F238E27FC236}">
                <a16:creationId xmlns:a16="http://schemas.microsoft.com/office/drawing/2014/main" id="{2E54246A-3B4D-1395-F90B-2D0CDAA0015E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12" name="Conector Reto 20">
            <a:extLst>
              <a:ext uri="{FF2B5EF4-FFF2-40B4-BE49-F238E27FC236}">
                <a16:creationId xmlns:a16="http://schemas.microsoft.com/office/drawing/2014/main" id="{F3FFB82D-029A-AECA-ECC0-4E2DB0B35D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62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/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F668DAB-1AAC-5AA5-AE24-8C9563ED3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8" name="Conector Reto 18">
            <a:extLst>
              <a:ext uri="{FF2B5EF4-FFF2-40B4-BE49-F238E27FC236}">
                <a16:creationId xmlns:a16="http://schemas.microsoft.com/office/drawing/2014/main" id="{55531F44-8BF6-6E21-EE1B-87DEFD924390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4">
            <a:extLst>
              <a:ext uri="{FF2B5EF4-FFF2-40B4-BE49-F238E27FC236}">
                <a16:creationId xmlns:a16="http://schemas.microsoft.com/office/drawing/2014/main" id="{2E54246A-3B4D-1395-F90B-2D0CDAA0015E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11" name="Conector Reto 20">
            <a:extLst>
              <a:ext uri="{FF2B5EF4-FFF2-40B4-BE49-F238E27FC236}">
                <a16:creationId xmlns:a16="http://schemas.microsoft.com/office/drawing/2014/main" id="{F3FFB82D-029A-AECA-ECC0-4E2DB0B35DE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D1B0E4F-732F-90AD-F016-908C85E0DD7F}"/>
              </a:ext>
            </a:extLst>
          </p:cNvPr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rgbClr val="75132D"/>
              </a:gs>
              <a:gs pos="60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11" name="Imagem 10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2574C74-9B4C-F183-F410-FB692B6ED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492C66C-08FC-8B3D-3C4A-BBB7F285C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3" name="Conector Reto 18">
            <a:extLst>
              <a:ext uri="{FF2B5EF4-FFF2-40B4-BE49-F238E27FC236}">
                <a16:creationId xmlns:a16="http://schemas.microsoft.com/office/drawing/2014/main" id="{B597E8DF-FD9F-49B6-5A58-E4E5E83C7C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68969E6-A3AB-9587-1B1F-9EEF773D3CA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5" name="Conector Reto 20">
            <a:extLst>
              <a:ext uri="{FF2B5EF4-FFF2-40B4-BE49-F238E27FC236}">
                <a16:creationId xmlns:a16="http://schemas.microsoft.com/office/drawing/2014/main" id="{9A5385B7-5144-1D8A-E64D-288D8EAA04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1425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F33BB5-D484-454E-EEB8-F10624BB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0FC34-DCBC-AB9F-3D8D-8D3D1845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85373-0A52-7564-F354-504B6D96D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2022FD30-E497-AA42-9F20-85D0E9FD157B}" type="datetimeFigureOut">
              <a:rPr lang="pt-BR" smtClean="0"/>
              <a:pPr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75741-5DEE-6EF6-E81D-A9A8A217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8A003-3393-A5B8-717B-CEE8534F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11889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72" r:id="rId2"/>
    <p:sldLayoutId id="2147483838" r:id="rId3"/>
    <p:sldLayoutId id="2147483869" r:id="rId4"/>
    <p:sldLayoutId id="21474838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FD30-E497-AA42-9F20-85D0E9FD157B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12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1" r:id="rId2"/>
    <p:sldLayoutId id="2147483892" r:id="rId3"/>
    <p:sldLayoutId id="2147483896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8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42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sv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svg"/><Relationship Id="rId9" Type="http://schemas.openxmlformats.org/officeDocument/2006/relationships/image" Target="../media/image14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3.png"/><Relationship Id="rId4" Type="http://schemas.openxmlformats.org/officeDocument/2006/relationships/notesSlide" Target="../notesSlides/notesSlide8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hyperlink" Target="http://portalclarobrasil/pessoas/conecte-se/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0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0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0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0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0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6.svg"/><Relationship Id="rId5" Type="http://schemas.openxmlformats.org/officeDocument/2006/relationships/image" Target="../media/image21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o.com.br/celular/pos/passaport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2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o.com.br/empresa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11" Type="http://schemas.openxmlformats.org/officeDocument/2006/relationships/image" Target="../media/image68.sv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aro.com.br/claro-tv-mais/grade-de-canai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72.png"/><Relationship Id="rId12" Type="http://schemas.openxmlformats.org/officeDocument/2006/relationships/hyperlink" Target="https://www.trncomercial.com.br/e-learning/online/2023.01.12_EntretenimentoTV_FA/story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71.png"/><Relationship Id="rId11" Type="http://schemas.openxmlformats.org/officeDocument/2006/relationships/image" Target="../media/image12.svg"/><Relationship Id="rId5" Type="http://schemas.openxmlformats.org/officeDocument/2006/relationships/image" Target="../media/image70.png"/><Relationship Id="rId10" Type="http://schemas.openxmlformats.org/officeDocument/2006/relationships/image" Target="../media/image11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7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5.png"/><Relationship Id="rId5" Type="http://schemas.openxmlformats.org/officeDocument/2006/relationships/image" Target="../media/image12.svg"/><Relationship Id="rId10" Type="http://schemas.openxmlformats.org/officeDocument/2006/relationships/image" Target="../media/image79.png"/><Relationship Id="rId4" Type="http://schemas.openxmlformats.org/officeDocument/2006/relationships/image" Target="../media/image11.png"/><Relationship Id="rId9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notesSlide" Target="../notesSlides/notesSlide65.xml"/><Relationship Id="rId21" Type="http://schemas.openxmlformats.org/officeDocument/2006/relationships/image" Target="../media/image92.png"/><Relationship Id="rId7" Type="http://schemas.openxmlformats.org/officeDocument/2006/relationships/image" Target="../media/image80.png"/><Relationship Id="rId12" Type="http://schemas.openxmlformats.org/officeDocument/2006/relationships/image" Target="../media/image12.svg"/><Relationship Id="rId17" Type="http://schemas.openxmlformats.org/officeDocument/2006/relationships/image" Target="../media/image88.jpeg"/><Relationship Id="rId25" Type="http://schemas.openxmlformats.org/officeDocument/2006/relationships/image" Target="../media/image9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hyperlink" Target="https://www.trncomercial.com.br/e-learning/online/2023.01.12_EntretenimentoTV_FA/story.htm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71.png"/><Relationship Id="rId11" Type="http://schemas.openxmlformats.org/officeDocument/2006/relationships/image" Target="../media/image11.png"/><Relationship Id="rId24" Type="http://schemas.openxmlformats.org/officeDocument/2006/relationships/image" Target="../media/image95.png"/><Relationship Id="rId5" Type="http://schemas.openxmlformats.org/officeDocument/2006/relationships/image" Target="../media/image70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image" Target="../media/image83.svg"/><Relationship Id="rId19" Type="http://schemas.openxmlformats.org/officeDocument/2006/relationships/image" Target="../media/image90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hyperlink" Target="https://hdim.fa.us2.oraclecloud.com/hcmUI/faces/deeplink?objType=WLF_LEARN_LEARNING_ITEM&amp;action=NONE&amp;objKey=learningItemId%3D300000993000371" TargetMode="Externa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0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jpeg"/><Relationship Id="rId26" Type="http://schemas.openxmlformats.org/officeDocument/2006/relationships/image" Target="../media/image120.png"/><Relationship Id="rId39" Type="http://schemas.openxmlformats.org/officeDocument/2006/relationships/image" Target="../media/image132.png"/><Relationship Id="rId21" Type="http://schemas.openxmlformats.org/officeDocument/2006/relationships/image" Target="../media/image115.png"/><Relationship Id="rId34" Type="http://schemas.openxmlformats.org/officeDocument/2006/relationships/image" Target="../media/image128.png"/><Relationship Id="rId7" Type="http://schemas.openxmlformats.org/officeDocument/2006/relationships/image" Target="../media/image97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jpeg"/><Relationship Id="rId33" Type="http://schemas.openxmlformats.org/officeDocument/2006/relationships/image" Target="../media/image127.jpeg"/><Relationship Id="rId38" Type="http://schemas.openxmlformats.org/officeDocument/2006/relationships/image" Target="../media/image9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tags" Target="../tags/tag33.xml"/><Relationship Id="rId6" Type="http://schemas.openxmlformats.org/officeDocument/2006/relationships/image" Target="../media/image103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37" Type="http://schemas.openxmlformats.org/officeDocument/2006/relationships/image" Target="../media/image131.jpeg"/><Relationship Id="rId5" Type="http://schemas.openxmlformats.org/officeDocument/2006/relationships/image" Target="../media/image12.svg"/><Relationship Id="rId15" Type="http://schemas.openxmlformats.org/officeDocument/2006/relationships/image" Target="../media/image109.jpe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10" Type="http://schemas.openxmlformats.org/officeDocument/2006/relationships/image" Target="../media/image92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11.png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jpe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8" Type="http://schemas.openxmlformats.org/officeDocument/2006/relationships/image" Target="../media/image98.svg"/><Relationship Id="rId3" Type="http://schemas.openxmlformats.org/officeDocument/2006/relationships/notesSlide" Target="../notesSlides/notesSlide7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rncomercial.com.br/hotsite/clarotvmais/desk/" TargetMode="External"/><Relationship Id="rId5" Type="http://schemas.openxmlformats.org/officeDocument/2006/relationships/image" Target="../media/image136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C72944-8B8F-E074-C691-1CE67DDB6FBB}"/>
              </a:ext>
            </a:extLst>
          </p:cNvPr>
          <p:cNvSpPr/>
          <p:nvPr/>
        </p:nvSpPr>
        <p:spPr>
          <a:xfrm>
            <a:off x="10510203" y="289448"/>
            <a:ext cx="1220142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/>
                <a:cs typeface="Segoe UI"/>
              </a:rPr>
              <a:t>parte 3 </a:t>
            </a:r>
            <a:endParaRPr lang="pt-BR" sz="2400" i="1">
              <a:solidFill>
                <a:schemeClr val="bg2">
                  <a:lumMod val="9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361269D-6F3D-B62D-5231-863BBC76DA84}"/>
              </a:ext>
            </a:extLst>
          </p:cNvPr>
          <p:cNvCxnSpPr>
            <a:cxnSpLocks/>
          </p:cNvCxnSpPr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13">
            <a:extLst>
              <a:ext uri="{FF2B5EF4-FFF2-40B4-BE49-F238E27FC236}">
                <a16:creationId xmlns:a16="http://schemas.microsoft.com/office/drawing/2014/main" id="{1FCD41D2-FAA4-8539-400D-F3F5A9D217B2}"/>
              </a:ext>
            </a:extLst>
          </p:cNvPr>
          <p:cNvCxnSpPr>
            <a:cxnSpLocks/>
          </p:cNvCxnSpPr>
          <p:nvPr/>
        </p:nvCxnSpPr>
        <p:spPr>
          <a:xfrm flipH="1">
            <a:off x="9263183" y="2226266"/>
            <a:ext cx="246716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2B660A20-4A07-59C7-5B4D-0E74F8F08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3842258" y="4142609"/>
            <a:ext cx="6883590" cy="2687054"/>
          </a:xfrm>
          <a:prstGeom prst="rect">
            <a:avLst/>
          </a:prstGeom>
        </p:spPr>
      </p:pic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863C6516-0989-8CDF-7A38-B0A11ECC8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97" y="1846831"/>
            <a:ext cx="5175528" cy="61439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12F212A2-16D1-411B-18F3-9002C5E766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3120744" y="3691961"/>
            <a:ext cx="659360" cy="751838"/>
          </a:xfrm>
          <a:prstGeom prst="rect">
            <a:avLst/>
          </a:prstGeom>
        </p:spPr>
      </p:pic>
      <p:pic>
        <p:nvPicPr>
          <p:cNvPr id="16" name="Imagem 15" descr="Imagem em preto e branco&#10;&#10;Descrição gerada automaticamente">
            <a:extLst>
              <a:ext uri="{FF2B5EF4-FFF2-40B4-BE49-F238E27FC236}">
                <a16:creationId xmlns:a16="http://schemas.microsoft.com/office/drawing/2014/main" id="{D578394A-DCA6-3316-9F3F-F44EA854E7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8941751" y="1915319"/>
            <a:ext cx="612520" cy="698428"/>
          </a:xfrm>
          <a:prstGeom prst="rect">
            <a:avLst/>
          </a:prstGeom>
        </p:spPr>
      </p:pic>
      <p:pic>
        <p:nvPicPr>
          <p:cNvPr id="17" name="Imagem 16" descr="Imagem em preto e branco&#10;&#10;Descrição gerada automaticamente">
            <a:extLst>
              <a:ext uri="{FF2B5EF4-FFF2-40B4-BE49-F238E27FC236}">
                <a16:creationId xmlns:a16="http://schemas.microsoft.com/office/drawing/2014/main" id="{A82753B3-7D1A-5C77-6124-DC9EAABAE6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7021870" y="1566105"/>
            <a:ext cx="612520" cy="698428"/>
          </a:xfrm>
          <a:prstGeom prst="rect">
            <a:avLst/>
          </a:prstGeom>
        </p:spPr>
      </p:pic>
      <p:pic>
        <p:nvPicPr>
          <p:cNvPr id="18" name="Imagem 17" descr="Imagem em preto e branco&#10;&#10;Descrição gerada automaticamente">
            <a:extLst>
              <a:ext uri="{FF2B5EF4-FFF2-40B4-BE49-F238E27FC236}">
                <a16:creationId xmlns:a16="http://schemas.microsoft.com/office/drawing/2014/main" id="{1A286E4E-81BA-E8AA-D700-97DC2C5E7C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11527184" y="3684597"/>
            <a:ext cx="659360" cy="751838"/>
          </a:xfrm>
          <a:prstGeom prst="rect">
            <a:avLst/>
          </a:prstGeom>
        </p:spPr>
      </p:pic>
      <p:pic>
        <p:nvPicPr>
          <p:cNvPr id="22" name="Imagem 21" descr="Logotipo&#10;&#10;O conteúdo gerado por IA pode estar incorreto.">
            <a:extLst>
              <a:ext uri="{FF2B5EF4-FFF2-40B4-BE49-F238E27FC236}">
                <a16:creationId xmlns:a16="http://schemas.microsoft.com/office/drawing/2014/main" id="{72810048-1DA5-DD83-148E-DE181C7E7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97" y="2793913"/>
            <a:ext cx="8379248" cy="1270174"/>
          </a:xfrm>
          <a:prstGeom prst="rect">
            <a:avLst/>
          </a:prstGeom>
        </p:spPr>
      </p:pic>
      <p:pic>
        <p:nvPicPr>
          <p:cNvPr id="23" name="Imagem 22" descr="Imagem em preto e branco&#10;&#10;Descrição gerada automaticamente">
            <a:extLst>
              <a:ext uri="{FF2B5EF4-FFF2-40B4-BE49-F238E27FC236}">
                <a16:creationId xmlns:a16="http://schemas.microsoft.com/office/drawing/2014/main" id="{57AB2D51-128A-10B8-EDC5-CFED96253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11372551" y="2463019"/>
            <a:ext cx="659360" cy="751838"/>
          </a:xfrm>
          <a:prstGeom prst="rect">
            <a:avLst/>
          </a:prstGeom>
        </p:spPr>
      </p:pic>
      <p:pic>
        <p:nvPicPr>
          <p:cNvPr id="24" name="Imagem 23" descr="Imagem em preto e branco&#10;&#10;Descrição gerada automaticamente">
            <a:extLst>
              <a:ext uri="{FF2B5EF4-FFF2-40B4-BE49-F238E27FC236}">
                <a16:creationId xmlns:a16="http://schemas.microsoft.com/office/drawing/2014/main" id="{A5E73935-124E-CA40-39BA-B6B95C60F4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3141135" y="2475886"/>
            <a:ext cx="659360" cy="75183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0FF5611-D796-5647-9B6F-402EE4E9580B}"/>
              </a:ext>
            </a:extLst>
          </p:cNvPr>
          <p:cNvSpPr/>
          <p:nvPr userDrawn="1"/>
        </p:nvSpPr>
        <p:spPr>
          <a:xfrm rot="7062917">
            <a:off x="-3982050" y="931528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FE75C4D-004B-DFA1-7D2A-502DBD155AEC}"/>
              </a:ext>
            </a:extLst>
          </p:cNvPr>
          <p:cNvGrpSpPr/>
          <p:nvPr userDrawn="1"/>
        </p:nvGrpSpPr>
        <p:grpSpPr>
          <a:xfrm rot="4946910">
            <a:off x="-3604458" y="1336498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C066BB-242B-E783-046F-ED109D973408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2354C-4F8C-07DD-D41C-C6A0DDE50710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EF7A6C-1CF8-D812-08D5-65EC06F285F7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BCDEA4-E8D4-676E-9D14-274E9E4AFA4A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2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828782" y="2685063"/>
            <a:ext cx="5527048" cy="20928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O </a:t>
            </a:r>
            <a:r>
              <a:rPr lang="pt-BR" sz="2000" b="1" err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Prezão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 é o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plano pré-pago da Claro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, ideal para quem busca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flexibilidade, controle de gastos 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e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bons benefícios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. </a:t>
            </a:r>
          </a:p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Ele funciona por meio de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recargas periódicas 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(diárias, semanais ou mensais),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sem fidelidade ou contrato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. A seguir, veja os detalhes:</a:t>
            </a:r>
            <a:endParaRPr kumimoji="0" lang="pt-BR" sz="2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28782" y="2049496"/>
            <a:ext cx="17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PRÉ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28782" y="1475484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1300474"/>
            <a:ext cx="553425" cy="1144747"/>
          </a:xfrm>
          <a:prstGeom prst="rect">
            <a:avLst/>
          </a:prstGeom>
        </p:spPr>
      </p:pic>
      <p:pic>
        <p:nvPicPr>
          <p:cNvPr id="4" name="Imagem 6" descr="Mulher com vestido branco e homem de terno e gravata&#10;&#10;Descrição gerada automaticamente"/>
          <p:cNvPicPr>
            <a:picLocks noChangeAspect="1"/>
          </p:cNvPicPr>
          <p:nvPr/>
        </p:nvPicPr>
        <p:blipFill rotWithShape="1">
          <a:blip r:embed="rId5"/>
          <a:srcRect l="18813" r="145" b="15620"/>
          <a:stretch>
            <a:fillRect/>
          </a:stretch>
        </p:blipFill>
        <p:spPr>
          <a:xfrm>
            <a:off x="7264401" y="1269362"/>
            <a:ext cx="4930015" cy="4615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CEED7-94B9-68D5-891C-BD8FE9293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696D56-65DE-9A91-F9EC-BDB2CA5BD815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950086F-B69F-0FEC-835C-062DAB1D1011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99F8E16-8E06-052C-1154-448618190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6DDF0B1E-E653-903F-B77D-515D18E357FD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BBFE19F1-9D43-B0E3-A26E-AC5B0505815D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EE1C57-E373-2354-C254-327E68D7C8C7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134529D-A13D-B65C-E8F6-5A3A46CF78B4}"/>
              </a:ext>
            </a:extLst>
          </p:cNvPr>
          <p:cNvSpPr/>
          <p:nvPr/>
        </p:nvSpPr>
        <p:spPr>
          <a:xfrm>
            <a:off x="2892058" y="4486663"/>
            <a:ext cx="2692430" cy="76944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</p:spTree>
    <p:extLst>
      <p:ext uri="{BB962C8B-B14F-4D97-AF65-F5344CB8AC3E}">
        <p14:creationId xmlns:p14="http://schemas.microsoft.com/office/powerpoint/2010/main" val="35424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0" y="1028508"/>
            <a:ext cx="2315848" cy="4790279"/>
          </a:xfrm>
          <a:prstGeom prst="rect">
            <a:avLst/>
          </a:prstGeom>
        </p:spPr>
      </p:pic>
      <p:sp>
        <p:nvSpPr>
          <p:cNvPr id="22" name="CaixaDeTexto 1"/>
          <p:cNvSpPr txBox="1"/>
          <p:nvPr/>
        </p:nvSpPr>
        <p:spPr>
          <a:xfrm>
            <a:off x="2905172" y="3571714"/>
            <a:ext cx="7153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Através do site ou aplicativo Minha Claro,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cliente pode acessar a fatura, trocar/adquirir novos planos e produtos, agendar visita técnica, trocar de senha do Wi-Fi...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 Minha Claro, pode-se acessar a fatura, fazer recarga, trocar/adquirir novos planos, Suporte Técnico,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mapa de cobertura, validador de  boletos e muito mais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05172" y="1518042"/>
            <a:ext cx="835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App Minha Claro</a:t>
            </a:r>
          </a:p>
        </p:txBody>
      </p:sp>
      <p:sp>
        <p:nvSpPr>
          <p:cNvPr id="7" name="Retângulo 6"/>
          <p:cNvSpPr/>
          <p:nvPr/>
        </p:nvSpPr>
        <p:spPr>
          <a:xfrm rot="5400000">
            <a:off x="3759417" y="1546244"/>
            <a:ext cx="10190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905171" y="2701158"/>
            <a:ext cx="691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é um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canal de atendimento prático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que gera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comodidade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ao cliente.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6" grpId="0"/>
      <p:bldP spid="7" grpId="0" animBg="1"/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45720" y="2769633"/>
            <a:ext cx="294297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Como Acessar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45720" y="3418362"/>
            <a:ext cx="3642372" cy="72003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possível baixar acessando App Store ou Google Play.</a:t>
            </a:r>
          </a:p>
        </p:txBody>
      </p:sp>
      <p:sp>
        <p:nvSpPr>
          <p:cNvPr id="12" name="Balão de Fala: Retângulo com Cantos Arredondados 4"/>
          <p:cNvSpPr/>
          <p:nvPr/>
        </p:nvSpPr>
        <p:spPr>
          <a:xfrm>
            <a:off x="6096000" y="1304241"/>
            <a:ext cx="3717234" cy="726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Confira o Minha Claro:</a:t>
            </a:r>
          </a:p>
        </p:txBody>
      </p:sp>
      <p:pic>
        <p:nvPicPr>
          <p:cNvPr id="18" name="Picture 22" descr="Disponível no Google Play Logo - PNG e Vetor - Download d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87" y="4445099"/>
            <a:ext cx="2155083" cy="6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61934" y="2085989"/>
            <a:ext cx="2137436" cy="2137436"/>
            <a:chOff x="6149553" y="2661079"/>
            <a:chExt cx="1805170" cy="1805170"/>
          </a:xfrm>
        </p:grpSpPr>
        <p:grpSp>
          <p:nvGrpSpPr>
            <p:cNvPr id="27" name="Group 26"/>
            <p:cNvGrpSpPr/>
            <p:nvPr/>
          </p:nvGrpSpPr>
          <p:grpSpPr>
            <a:xfrm>
              <a:off x="6149553" y="2661079"/>
              <a:ext cx="1805170" cy="1805170"/>
              <a:chOff x="968140" y="2151524"/>
              <a:chExt cx="3025791" cy="3025791"/>
            </a:xfrm>
          </p:grpSpPr>
          <p:grpSp>
            <p:nvGrpSpPr>
              <p:cNvPr id="28" name="Agrupar 21"/>
              <p:cNvGrpSpPr/>
              <p:nvPr/>
            </p:nvGrpSpPr>
            <p:grpSpPr>
              <a:xfrm>
                <a:off x="968140" y="2151524"/>
                <a:ext cx="3025791" cy="3025791"/>
                <a:chOff x="8334787" y="2407946"/>
                <a:chExt cx="2547175" cy="2547175"/>
              </a:xfrm>
            </p:grpSpPr>
            <p:grpSp>
              <p:nvGrpSpPr>
                <p:cNvPr id="30" name="Agrupar 10"/>
                <p:cNvGrpSpPr/>
                <p:nvPr/>
              </p:nvGrpSpPr>
              <p:grpSpPr>
                <a:xfrm>
                  <a:off x="8334787" y="2407946"/>
                  <a:ext cx="2547175" cy="2547175"/>
                  <a:chOff x="8511113" y="2447394"/>
                  <a:chExt cx="2547175" cy="2547175"/>
                </a:xfrm>
              </p:grpSpPr>
              <p:sp>
                <p:nvSpPr>
                  <p:cNvPr id="32" name="Retângulo arredondado 11"/>
                  <p:cNvSpPr/>
                  <p:nvPr/>
                </p:nvSpPr>
                <p:spPr>
                  <a:xfrm>
                    <a:off x="8511113" y="2447394"/>
                    <a:ext cx="2547175" cy="2547175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BD920E"/>
                      </a:gs>
                      <a:gs pos="99000">
                        <a:srgbClr val="131313"/>
                      </a:gs>
                      <a:gs pos="63000">
                        <a:srgbClr val="131313">
                          <a:alpha val="54000"/>
                        </a:srgbClr>
                      </a:gs>
                    </a:gsLst>
                    <a:lin ang="2700000" scaled="1"/>
                    <a:tileRect/>
                  </a:gradFill>
                  <a:ln w="1079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tângulo arredondado 12"/>
                  <p:cNvSpPr/>
                  <p:nvPr/>
                </p:nvSpPr>
                <p:spPr>
                  <a:xfrm>
                    <a:off x="8511113" y="2447394"/>
                    <a:ext cx="2547175" cy="2547175"/>
                  </a:xfrm>
                  <a:prstGeom prst="roundRect">
                    <a:avLst/>
                  </a:prstGeom>
                  <a:noFill/>
                  <a:ln w="107950">
                    <a:solidFill>
                      <a:srgbClr val="F4024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1" name="Imagem 20" descr="Código QR&#10;&#10;Descrição gerada automaticamente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1274" y="2710222"/>
                  <a:ext cx="1854200" cy="1854200"/>
                </a:xfrm>
                <a:prstGeom prst="rect">
                  <a:avLst/>
                </a:prstGeom>
              </p:spPr>
            </p:pic>
          </p:grpSp>
          <p:pic>
            <p:nvPicPr>
              <p:cNvPr id="29" name="Imagem 2" descr="Código QR&#10;&#10;Descrição gerada automaticament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9300" y="2460759"/>
                <a:ext cx="2203038" cy="2302283"/>
              </a:xfrm>
              <a:prstGeom prst="rect">
                <a:avLst/>
              </a:prstGeom>
            </p:spPr>
          </p:pic>
        </p:grpSp>
        <p:pic>
          <p:nvPicPr>
            <p:cNvPr id="16" name="Imagem 15" descr="Código QR&#10;&#10;Descrição gerada automaticament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367" y="2850015"/>
              <a:ext cx="1387542" cy="1387542"/>
            </a:xfrm>
            <a:prstGeom prst="rect">
              <a:avLst/>
            </a:prstGeom>
          </p:spPr>
        </p:pic>
      </p:grpSp>
      <p:pic>
        <p:nvPicPr>
          <p:cNvPr id="11" name="Picture 20" descr="app-store-badge – Tools4Lif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42" y="4404450"/>
            <a:ext cx="2312792" cy="7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372673" y="2085989"/>
            <a:ext cx="2137436" cy="2137436"/>
            <a:chOff x="9063964" y="2661079"/>
            <a:chExt cx="1805170" cy="1805170"/>
          </a:xfrm>
        </p:grpSpPr>
        <p:grpSp>
          <p:nvGrpSpPr>
            <p:cNvPr id="35" name="Group 34"/>
            <p:cNvGrpSpPr/>
            <p:nvPr/>
          </p:nvGrpSpPr>
          <p:grpSpPr>
            <a:xfrm>
              <a:off x="9063964" y="2661079"/>
              <a:ext cx="1805170" cy="1805170"/>
              <a:chOff x="968140" y="2151524"/>
              <a:chExt cx="3025791" cy="3025791"/>
            </a:xfrm>
          </p:grpSpPr>
          <p:grpSp>
            <p:nvGrpSpPr>
              <p:cNvPr id="36" name="Agrupar 21"/>
              <p:cNvGrpSpPr/>
              <p:nvPr/>
            </p:nvGrpSpPr>
            <p:grpSpPr>
              <a:xfrm>
                <a:off x="968140" y="2151524"/>
                <a:ext cx="3025791" cy="3025791"/>
                <a:chOff x="8334787" y="2407946"/>
                <a:chExt cx="2547175" cy="2547175"/>
              </a:xfrm>
            </p:grpSpPr>
            <p:grpSp>
              <p:nvGrpSpPr>
                <p:cNvPr id="38" name="Agrupar 10"/>
                <p:cNvGrpSpPr/>
                <p:nvPr/>
              </p:nvGrpSpPr>
              <p:grpSpPr>
                <a:xfrm>
                  <a:off x="8334787" y="2407946"/>
                  <a:ext cx="2547175" cy="2547175"/>
                  <a:chOff x="8511113" y="2447394"/>
                  <a:chExt cx="2547175" cy="2547175"/>
                </a:xfrm>
              </p:grpSpPr>
              <p:sp>
                <p:nvSpPr>
                  <p:cNvPr id="40" name="Retângulo arredondado 11"/>
                  <p:cNvSpPr/>
                  <p:nvPr/>
                </p:nvSpPr>
                <p:spPr>
                  <a:xfrm>
                    <a:off x="8511113" y="2447394"/>
                    <a:ext cx="2547175" cy="2547175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BD920E"/>
                      </a:gs>
                      <a:gs pos="99000">
                        <a:srgbClr val="131313"/>
                      </a:gs>
                      <a:gs pos="63000">
                        <a:srgbClr val="131313">
                          <a:alpha val="54000"/>
                        </a:srgbClr>
                      </a:gs>
                    </a:gsLst>
                    <a:lin ang="2700000" scaled="1"/>
                    <a:tileRect/>
                  </a:gradFill>
                  <a:ln w="1079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etângulo arredondado 12"/>
                  <p:cNvSpPr/>
                  <p:nvPr/>
                </p:nvSpPr>
                <p:spPr>
                  <a:xfrm>
                    <a:off x="8511113" y="2447394"/>
                    <a:ext cx="2547175" cy="2547175"/>
                  </a:xfrm>
                  <a:prstGeom prst="roundRect">
                    <a:avLst/>
                  </a:prstGeom>
                  <a:noFill/>
                  <a:ln w="107950">
                    <a:solidFill>
                      <a:srgbClr val="F4024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9" name="Imagem 20" descr="Código QR&#10;&#10;Descrição gerada automaticamente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1274" y="2710222"/>
                  <a:ext cx="1854200" cy="1854200"/>
                </a:xfrm>
                <a:prstGeom prst="rect">
                  <a:avLst/>
                </a:prstGeom>
              </p:spPr>
            </p:pic>
          </p:grpSp>
          <p:pic>
            <p:nvPicPr>
              <p:cNvPr id="37" name="Imagem 2" descr="Código QR&#10;&#10;Descrição gerada automaticament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9300" y="2460759"/>
                <a:ext cx="2203038" cy="2302283"/>
              </a:xfrm>
              <a:prstGeom prst="rect">
                <a:avLst/>
              </a:prstGeom>
            </p:spPr>
          </p:pic>
        </p:grpSp>
        <p:pic>
          <p:nvPicPr>
            <p:cNvPr id="20" name="Imagem 19" descr="Código QR&#10;&#10;Descrição gerada automaticamente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917" y="2838389"/>
              <a:ext cx="1373006" cy="13892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14014" y="1284742"/>
            <a:ext cx="85568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App minha Claro</a:t>
            </a:r>
            <a:endParaRPr kumimoji="0" lang="pt-BR" sz="2000" b="0" i="0" u="none" strike="sngStrike" kern="1200" cap="none" spc="0" normalizeH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9CEEAF7-4E4C-DCE3-9BC2-D7C18BD2D751}"/>
              </a:ext>
            </a:extLst>
          </p:cNvPr>
          <p:cNvSpPr txBox="1"/>
          <p:nvPr/>
        </p:nvSpPr>
        <p:spPr>
          <a:xfrm>
            <a:off x="814014" y="4649928"/>
            <a:ext cx="7758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</a:t>
            </a:r>
            <a:r>
              <a:rPr lang="pt-BR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você ficará por dentro de todas as funcionalidades e oportunidades que a nova marca App Minha Claro pode proporcionar aos nossos clientes. </a:t>
            </a:r>
            <a:r>
              <a:rPr lang="pt-BR" b="1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É praticidade e facilidade, tudo em um só lugar.</a:t>
            </a:r>
            <a:endParaRPr lang="pt-BR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Mão segurando celular com tela ligada&#10;&#10;O conteúdo gerado por IA pode estar incorreto.">
            <a:extLst>
              <a:ext uri="{FF2B5EF4-FFF2-40B4-BE49-F238E27FC236}">
                <a16:creationId xmlns:a16="http://schemas.microsoft.com/office/drawing/2014/main" id="{56544A3D-A591-3D11-7040-B5B69F738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14" y="2067519"/>
            <a:ext cx="7504486" cy="2345646"/>
          </a:xfrm>
          <a:prstGeom prst="rect">
            <a:avLst/>
          </a:prstGeom>
          <a:effectLst>
            <a:outerShdw blurRad="778313" dist="50800" dir="5400000" sx="97062" sy="97062" algn="ctr" rotWithShape="0">
              <a:srgbClr val="000000">
                <a:alpha val="81916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2F57524-6C5A-E915-E48D-0BC32FFC591F}"/>
              </a:ext>
            </a:extLst>
          </p:cNvPr>
          <p:cNvSpPr txBox="1"/>
          <p:nvPr/>
        </p:nvSpPr>
        <p:spPr>
          <a:xfrm>
            <a:off x="8572500" y="2224679"/>
            <a:ext cx="3057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Resgate de benefícios e descontos do Claro Clube</a:t>
            </a:r>
          </a:p>
          <a:p>
            <a:pPr marL="285750" indent="-285750">
              <a:buSzPct val="107000"/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Segunda via da fatura (Pix ou código de barras)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Agendar visita técnica;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Acompanhar sua agenda de instalação;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4F40AE2-74D2-9982-96E2-B6312086A6D2}"/>
              </a:ext>
            </a:extLst>
          </p:cNvPr>
          <p:cNvSpPr/>
          <p:nvPr/>
        </p:nvSpPr>
        <p:spPr>
          <a:xfrm>
            <a:off x="814014" y="2066075"/>
            <a:ext cx="10971586" cy="2334389"/>
          </a:xfrm>
          <a:prstGeom prst="rect">
            <a:avLst/>
          </a:prstGeom>
          <a:noFill/>
          <a:ln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A13F-8436-6182-386D-F5CE9222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AA4BC5A-5503-FC7A-97A7-BCF331692AA9}"/>
              </a:ext>
            </a:extLst>
          </p:cNvPr>
          <p:cNvSpPr txBox="1"/>
          <p:nvPr/>
        </p:nvSpPr>
        <p:spPr>
          <a:xfrm>
            <a:off x="5345777" y="2151726"/>
            <a:ext cx="53857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Com o app Minha Claro, o cliente tem controle total da sua conta na palma da mão: consulta de faturas, consumo, suporte e muito mais, tudo com rapidez e segurança. </a:t>
            </a:r>
          </a:p>
          <a:p>
            <a:pPr lvl="0"/>
            <a:endParaRPr lang="pt-BR" sz="2000">
              <a:solidFill>
                <a:prstClr val="white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  <a:p>
            <a:pPr lvl="0"/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Mas se preferir, também pode acessar os mesmos serviços pela versão web em </a:t>
            </a:r>
            <a:r>
              <a:rPr lang="pt-BR" sz="2000" i="1" err="1">
                <a:solidFill>
                  <a:prstClr val="white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minhaclaro.com.br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25CE4D-7F2A-CD4F-9D7E-FEE86F75BE4E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DICA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14929CA1-759F-586C-764E-0BABBAD1C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0" y="625114"/>
            <a:ext cx="1895494" cy="560777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1273221-3F9E-8B5E-5E57-1793D87698CC}"/>
              </a:ext>
            </a:extLst>
          </p:cNvPr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7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E4928-E4FF-4DD7-ECFF-352D6425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6709D45-DC7E-F7CA-D52F-9B2ECDB4C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971C206-F3C6-F26F-EFF0-2A8FF84C942C}"/>
              </a:ext>
            </a:extLst>
          </p:cNvPr>
          <p:cNvSpPr txBox="1"/>
          <p:nvPr/>
        </p:nvSpPr>
        <p:spPr>
          <a:xfrm>
            <a:off x="2907630" y="2125357"/>
            <a:ext cx="308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Claro clube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B7C898D-43F7-7AE4-E55B-72AB8EC99904}"/>
              </a:ext>
            </a:extLst>
          </p:cNvPr>
          <p:cNvSpPr/>
          <p:nvPr/>
        </p:nvSpPr>
        <p:spPr>
          <a:xfrm rot="5400000">
            <a:off x="3749175" y="2157522"/>
            <a:ext cx="10190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B86B1C-9BE6-1442-7D62-961B872FFF93}"/>
              </a:ext>
            </a:extLst>
          </p:cNvPr>
          <p:cNvSpPr txBox="1"/>
          <p:nvPr/>
        </p:nvSpPr>
        <p:spPr>
          <a:xfrm>
            <a:off x="2907630" y="3360898"/>
            <a:ext cx="5779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>
              <a:spcBef>
                <a:spcPts val="1200"/>
              </a:spcBef>
              <a:defRPr/>
            </a:pPr>
            <a:r>
              <a:rPr lang="pt-BR" sz="2000">
                <a:solidFill>
                  <a:prstClr val="white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Claro clube é o programa de fidelidade da Claro que oferece benefícios exclusivos para clientes da Claro móvel e Claro residencial.</a:t>
            </a:r>
          </a:p>
        </p:txBody>
      </p:sp>
    </p:spTree>
    <p:extLst>
      <p:ext uri="{BB962C8B-B14F-4D97-AF65-F5344CB8AC3E}">
        <p14:creationId xmlns:p14="http://schemas.microsoft.com/office/powerpoint/2010/main" val="29261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8959A-62F6-CE6B-35F3-E70D4A91F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75027DE-F11F-55B2-16AC-1EF520EF3641}"/>
              </a:ext>
            </a:extLst>
          </p:cNvPr>
          <p:cNvSpPr txBox="1"/>
          <p:nvPr/>
        </p:nvSpPr>
        <p:spPr>
          <a:xfrm>
            <a:off x="1073940" y="1469975"/>
            <a:ext cx="3958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Claro clube Benefícios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41FC141-E3B8-918F-2AE9-52213C1AFD4E}"/>
              </a:ext>
            </a:extLst>
          </p:cNvPr>
          <p:cNvGrpSpPr/>
          <p:nvPr/>
        </p:nvGrpSpPr>
        <p:grpSpPr>
          <a:xfrm>
            <a:off x="1073940" y="2741286"/>
            <a:ext cx="4454153" cy="1200329"/>
            <a:chOff x="1287886" y="2573418"/>
            <a:chExt cx="4454153" cy="1200329"/>
          </a:xfrm>
        </p:grpSpPr>
        <p:pic>
          <p:nvPicPr>
            <p:cNvPr id="17" name="Gráfico 16" descr="Alvo estrutura de tópicos">
              <a:extLst>
                <a:ext uri="{FF2B5EF4-FFF2-40B4-BE49-F238E27FC236}">
                  <a16:creationId xmlns:a16="http://schemas.microsoft.com/office/drawing/2014/main" id="{B627ACC2-E302-3554-E9EB-FD53CAF2D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7886" y="2661820"/>
              <a:ext cx="914400" cy="91440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6155EA8-18B3-13D3-E558-52CA708747CB}"/>
                </a:ext>
              </a:extLst>
            </p:cNvPr>
            <p:cNvSpPr txBox="1"/>
            <p:nvPr/>
          </p:nvSpPr>
          <p:spPr>
            <a:xfrm>
              <a:off x="2202286" y="2573418"/>
              <a:ext cx="353975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Acúmulo de pontos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a cada pagamento de fatura, o cliente acumula pontos (</a:t>
              </a:r>
              <a:r>
                <a:rPr kumimoji="0" lang="pt-B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1 ponto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 R$1 no Pós-pago).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40D54F1-99C1-1B6E-B46D-6F6BC5084C57}"/>
              </a:ext>
            </a:extLst>
          </p:cNvPr>
          <p:cNvGrpSpPr/>
          <p:nvPr/>
        </p:nvGrpSpPr>
        <p:grpSpPr>
          <a:xfrm>
            <a:off x="1073940" y="4265833"/>
            <a:ext cx="4454153" cy="1477328"/>
            <a:chOff x="1287886" y="3960116"/>
            <a:chExt cx="4454153" cy="1477328"/>
          </a:xfrm>
        </p:grpSpPr>
        <p:pic>
          <p:nvPicPr>
            <p:cNvPr id="13" name="Gráfico 12" descr="Faixa de Opções estrutura de tópicos">
              <a:extLst>
                <a:ext uri="{FF2B5EF4-FFF2-40B4-BE49-F238E27FC236}">
                  <a16:creationId xmlns:a16="http://schemas.microsoft.com/office/drawing/2014/main" id="{70174F2C-DBC4-C725-6A28-4727CB4FD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7886" y="4103080"/>
              <a:ext cx="914400" cy="91440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62E7BA68-6F68-F6BB-FA26-07F0AB54D3F9}"/>
                </a:ext>
              </a:extLst>
            </p:cNvPr>
            <p:cNvSpPr txBox="1"/>
            <p:nvPr/>
          </p:nvSpPr>
          <p:spPr>
            <a:xfrm>
              <a:off x="2202286" y="3960116"/>
              <a:ext cx="35397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Troca por prêmios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descontos em aparelhos, assinaturas de serviços digitais, </a:t>
              </a:r>
              <a:r>
                <a:rPr kumimoji="0" lang="pt-B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cashbacks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vouchers de cinema, transporte, alimentação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 experiências exclusivas!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564AA17-255A-5101-8EF7-8883784405CF}"/>
              </a:ext>
            </a:extLst>
          </p:cNvPr>
          <p:cNvGrpSpPr/>
          <p:nvPr/>
        </p:nvGrpSpPr>
        <p:grpSpPr>
          <a:xfrm>
            <a:off x="6169800" y="1629359"/>
            <a:ext cx="4765033" cy="1200329"/>
            <a:chOff x="6615993" y="2573417"/>
            <a:chExt cx="4765033" cy="1200329"/>
          </a:xfrm>
        </p:grpSpPr>
        <p:pic>
          <p:nvPicPr>
            <p:cNvPr id="11" name="Gráfico 10" descr="Moedas estrutura de tópicos">
              <a:extLst>
                <a:ext uri="{FF2B5EF4-FFF2-40B4-BE49-F238E27FC236}">
                  <a16:creationId xmlns:a16="http://schemas.microsoft.com/office/drawing/2014/main" id="{183A0CF9-2BD8-4911-7804-26B6BC52B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5993" y="2716381"/>
              <a:ext cx="914400" cy="91440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F7E8CD1-EACD-181E-D8CF-DD66336EDC65}"/>
                </a:ext>
              </a:extLst>
            </p:cNvPr>
            <p:cNvSpPr txBox="1"/>
            <p:nvPr/>
          </p:nvSpPr>
          <p:spPr>
            <a:xfrm>
              <a:off x="7605446" y="2573417"/>
              <a:ext cx="377558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Descontos em parceiros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como </a:t>
              </a:r>
              <a:r>
                <a:rPr kumimoji="0" lang="pt-B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Nespresso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Natura, Saraiva, </a:t>
              </a:r>
              <a:r>
                <a:rPr kumimoji="0" lang="pt-B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Cinépolis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(até 50% OFF em ingressos), conforme campanha vigente do período.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96B3F18-00FD-A3BB-C7A1-CC2EBD782C52}"/>
              </a:ext>
            </a:extLst>
          </p:cNvPr>
          <p:cNvGrpSpPr/>
          <p:nvPr/>
        </p:nvGrpSpPr>
        <p:grpSpPr>
          <a:xfrm>
            <a:off x="6169800" y="3282826"/>
            <a:ext cx="4636925" cy="923330"/>
            <a:chOff x="6108350" y="3951186"/>
            <a:chExt cx="4636925" cy="923330"/>
          </a:xfrm>
        </p:grpSpPr>
        <p:pic>
          <p:nvPicPr>
            <p:cNvPr id="7" name="Gráfico 6" descr="Dinheiro voador estrutura de tópicos">
              <a:extLst>
                <a:ext uri="{FF2B5EF4-FFF2-40B4-BE49-F238E27FC236}">
                  <a16:creationId xmlns:a16="http://schemas.microsoft.com/office/drawing/2014/main" id="{CAFB3839-C557-741A-6192-B7AF88EB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08350" y="3960116"/>
              <a:ext cx="914400" cy="914400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A0D3AF2-089E-F1DE-F393-4EBC38E2FC2D}"/>
                </a:ext>
              </a:extLst>
            </p:cNvPr>
            <p:cNvSpPr txBox="1"/>
            <p:nvPr/>
          </p:nvSpPr>
          <p:spPr>
            <a:xfrm>
              <a:off x="7102618" y="3951186"/>
              <a:ext cx="364265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Promoções especiais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acesso antecipado e exclusivo a campanhas e ofertas.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2FF78470-8098-64D7-C234-DF5F52D906BF}"/>
              </a:ext>
            </a:extLst>
          </p:cNvPr>
          <p:cNvGrpSpPr/>
          <p:nvPr/>
        </p:nvGrpSpPr>
        <p:grpSpPr>
          <a:xfrm>
            <a:off x="6169800" y="4587153"/>
            <a:ext cx="4475839" cy="998722"/>
            <a:chOff x="3943133" y="5271421"/>
            <a:chExt cx="4475839" cy="998722"/>
          </a:xfrm>
        </p:grpSpPr>
        <p:pic>
          <p:nvPicPr>
            <p:cNvPr id="9" name="Gráfico 8" descr="Dinheiro estrutura de tópicos">
              <a:extLst>
                <a:ext uri="{FF2B5EF4-FFF2-40B4-BE49-F238E27FC236}">
                  <a16:creationId xmlns:a16="http://schemas.microsoft.com/office/drawing/2014/main" id="{66713C72-DE62-27CD-A1DF-3E1446798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43133" y="5271421"/>
              <a:ext cx="914400" cy="914400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6CFFF4A-CA2B-F088-3474-1EA933804660}"/>
                </a:ext>
              </a:extLst>
            </p:cNvPr>
            <p:cNvSpPr txBox="1"/>
            <p:nvPr/>
          </p:nvSpPr>
          <p:spPr>
            <a:xfrm>
              <a:off x="4962932" y="5346813"/>
              <a:ext cx="345604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Participação gratuita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não há custo para aderir ao programa, basta se cadastrar no app Minha Claro.</a:t>
              </a:r>
            </a:p>
          </p:txBody>
        </p:sp>
      </p:grpSp>
      <p:pic>
        <p:nvPicPr>
          <p:cNvPr id="16" name="Gráfico 1">
            <a:extLst>
              <a:ext uri="{FF2B5EF4-FFF2-40B4-BE49-F238E27FC236}">
                <a16:creationId xmlns:a16="http://schemas.microsoft.com/office/drawing/2014/main" id="{B82FD32F-8B09-464E-F5A3-1B78358A820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3177" t="3241" r="-1335" b="-3241"/>
          <a:stretch>
            <a:fillRect/>
          </a:stretch>
        </p:blipFill>
        <p:spPr>
          <a:xfrm>
            <a:off x="47625" y="1388530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/>
          <p:nvPr/>
        </p:nvSpPr>
        <p:spPr>
          <a:xfrm>
            <a:off x="5620377" y="1536174"/>
            <a:ext cx="47047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Importante reforçar ao cliente: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 Claro clube tem benefícios incríveis pra você aproveitar, mas é importante saber que ele não é ativado automaticamente com o plano, tá?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 só acessar o app Minha Claro e habilitar sua participação rapidinho.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Assim você já começa a acumular pontos e aproveitar as vantagens!"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AA961916-79BF-C19C-A4FF-C2F59D4F1F19}"/>
              </a:ext>
            </a:extLst>
          </p:cNvPr>
          <p:cNvSpPr txBox="1"/>
          <p:nvPr/>
        </p:nvSpPr>
        <p:spPr>
          <a:xfrm>
            <a:off x="2092670" y="3124302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D7BE0E80-4227-96EE-2945-12EE4B69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5">
            <a:extLst>
              <a:ext uri="{FF2B5EF4-FFF2-40B4-BE49-F238E27FC236}">
                <a16:creationId xmlns:a16="http://schemas.microsoft.com/office/drawing/2014/main" id="{6638EB17-AB57-1865-199F-5A5BD3AB9C7A}"/>
              </a:ext>
            </a:extLst>
          </p:cNvPr>
          <p:cNvSpPr/>
          <p:nvPr/>
        </p:nvSpPr>
        <p:spPr>
          <a:xfrm rot="5400000">
            <a:off x="3543709" y="2488271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Claro tá na sua!.mp4">
            <a:hlinkClick r:id="" action="ppaction://media"/>
            <a:extLst>
              <a:ext uri="{FF2B5EF4-FFF2-40B4-BE49-F238E27FC236}">
                <a16:creationId xmlns:a16="http://schemas.microsoft.com/office/drawing/2014/main" id="{AB2FD997-EAB6-275B-5ADA-E4650AC51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0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5324042" y="2125130"/>
            <a:ext cx="546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RECAPITULANDO....</a:t>
            </a:r>
          </a:p>
        </p:txBody>
      </p:sp>
      <p:sp>
        <p:nvSpPr>
          <p:cNvPr id="19" name="Retângulo 18"/>
          <p:cNvSpPr/>
          <p:nvPr/>
        </p:nvSpPr>
        <p:spPr>
          <a:xfrm rot="5400000">
            <a:off x="6147417" y="4140446"/>
            <a:ext cx="96276" cy="158235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24042" y="2700804"/>
            <a:ext cx="497246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Hoje aprendemos sobre</a:t>
            </a:r>
            <a:r>
              <a:rPr kumimoji="0" lang="pt-BR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a tecnologia móvel e os planos e serviços que compõem cada um.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Como realizar a portabilidade e ainda conhecemos o</a:t>
            </a:r>
            <a:r>
              <a:rPr kumimoji="0" lang="pt-BR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Claro clube!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rcRect l="5275" r="5275"/>
          <a:stretch>
            <a:fillRect/>
          </a:stretch>
        </p:blipFill>
        <p:spPr>
          <a:xfrm>
            <a:off x="-139700" y="1634356"/>
            <a:ext cx="5272508" cy="3851299"/>
          </a:xfrm>
          <a:prstGeom prst="rect">
            <a:avLst/>
          </a:prstGeom>
        </p:spPr>
      </p:pic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4" cstate="print"/>
          <a:srcRect l="66964" r="-634"/>
          <a:stretch>
            <a:fillRect/>
          </a:stretch>
        </p:blipFill>
        <p:spPr>
          <a:xfrm rot="10800000">
            <a:off x="10296506" y="55753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777A0F4-ED45-3320-2002-09F853A502DA}"/>
              </a:ext>
            </a:extLst>
          </p:cNvPr>
          <p:cNvSpPr txBox="1"/>
          <p:nvPr/>
        </p:nvSpPr>
        <p:spPr>
          <a:xfrm>
            <a:off x="833451" y="1398049"/>
            <a:ext cx="703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400" b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Como funciona o Claro </a:t>
            </a:r>
            <a:r>
              <a:rPr lang="pt-BR" sz="2400" b="1" err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Prezão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75E430F-C21E-D83A-445A-3DD053EF37E9}"/>
              </a:ext>
            </a:extLst>
          </p:cNvPr>
          <p:cNvSpPr/>
          <p:nvPr/>
        </p:nvSpPr>
        <p:spPr>
          <a:xfrm>
            <a:off x="833451" y="2135964"/>
            <a:ext cx="5262549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Você escolhe o valor da recarga (R$15, R$20, R$25 ou R$30).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Cada valor ativa uma promoção com validade proporcional (15, 20, 25 ou 30 dias).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Ao fim do período, basta fazer nova recarga para renovar.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/>
                <a:cs typeface="Segoe UI" panose="020B0502040204020203" pitchFamily="34" charset="0"/>
              </a:rPr>
              <a:t>Pode ser ativado via app Minha Claro, WhatsApp da operadora ou SMS.</a:t>
            </a:r>
            <a:endParaRPr kumimoji="0" lang="pt-BR" sz="2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17">
            <a:extLst>
              <a:ext uri="{FF2B5EF4-FFF2-40B4-BE49-F238E27FC236}">
                <a16:creationId xmlns:a16="http://schemas.microsoft.com/office/drawing/2014/main" id="{6F7A0F7E-8A86-9D0C-D4B0-1C94DDE06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600" t="1539" r="-3758" b="-1539"/>
          <a:stretch>
            <a:fillRect/>
          </a:stretch>
        </p:blipFill>
        <p:spPr>
          <a:xfrm rot="10800000">
            <a:off x="9420447" y="205507"/>
            <a:ext cx="2771553" cy="57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61680" y="1136692"/>
            <a:ext cx="246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Aprenda Mais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20490" y="1692724"/>
            <a:ext cx="6933196" cy="1585049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Aplicativo de conhecimento destinado para a força de vendas da Claro e seus parceiros ficarem por dentro dos conteúdos</a:t>
            </a:r>
            <a:r>
              <a:rPr kumimoji="0" lang="pt-BR" sz="20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 materiais desenvolvidos pelo time de treinamento comercial a fim de deixá-los mais preparados e seguros para desempenhar suas atividades no seu dia a dia. 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0490" y="3598017"/>
            <a:ext cx="4183647" cy="1846659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Benefícios: 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Pílulas de conhecimento;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Uma forma diferente de se capacitar;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Mais flexibilidade;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Informação e conhecimento na palma da mão onde e quando quiser.</a:t>
            </a:r>
          </a:p>
        </p:txBody>
      </p:sp>
      <p:pic>
        <p:nvPicPr>
          <p:cNvPr id="4" name="Imagem 3" descr="Mão segurando celular com tela ligada&#10;&#10;Descrição gerada automaticamen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13994" r="30383" b="9240"/>
          <a:stretch>
            <a:fillRect/>
          </a:stretch>
        </p:blipFill>
        <p:spPr>
          <a:xfrm>
            <a:off x="8314317" y="0"/>
            <a:ext cx="3876097" cy="6858000"/>
          </a:xfrm>
          <a:prstGeom prst="rect">
            <a:avLst/>
          </a:prstGeom>
        </p:spPr>
      </p:pic>
      <p:pic>
        <p:nvPicPr>
          <p:cNvPr id="7" name="Imagem 6" descr="Desenho em preto e branco&#10;&#10;Descrição gerada automaticamente com confiança baixa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0384" y="6068584"/>
            <a:ext cx="997960" cy="408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ângulo 74"/>
          <p:cNvSpPr/>
          <p:nvPr/>
        </p:nvSpPr>
        <p:spPr>
          <a:xfrm rot="5400000">
            <a:off x="7937831" y="4369634"/>
            <a:ext cx="960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rcRect t="565" b="565"/>
          <a:stretch>
            <a:fillRect/>
          </a:stretch>
        </p:blipFill>
        <p:spPr>
          <a:xfrm>
            <a:off x="0" y="1915857"/>
            <a:ext cx="6856578" cy="323457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067289" y="2255872"/>
            <a:ext cx="407061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Agora, para fixar os conhecimentos </a:t>
            </a:r>
            <a:b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adquiridos ao longo </a:t>
            </a:r>
            <a:b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dessa etapa vamos </a:t>
            </a:r>
            <a:b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fazer a 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avaliação</a:t>
            </a: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CB03A-2FF4-DC34-4AA5-B8573A44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F9C8FDCE-7DAD-28DA-18BD-297E7A794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4D6E5CD9-F5CA-EA0F-67AD-F4D3CE2FA0C7}"/>
              </a:ext>
            </a:extLst>
          </p:cNvPr>
          <p:cNvSpPr txBox="1"/>
          <p:nvPr/>
        </p:nvSpPr>
        <p:spPr>
          <a:xfrm>
            <a:off x="824707" y="996992"/>
            <a:ext cx="561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ACESSE A PLATAFORMA</a:t>
            </a:r>
            <a:endParaRPr kumimoji="0" lang="pt-BR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23">
            <a:extLst>
              <a:ext uri="{FF2B5EF4-FFF2-40B4-BE49-F238E27FC236}">
                <a16:creationId xmlns:a16="http://schemas.microsoft.com/office/drawing/2014/main" id="{3C1D3669-63E6-AAEE-2E67-23740BBF0820}"/>
              </a:ext>
            </a:extLst>
          </p:cNvPr>
          <p:cNvSpPr txBox="1"/>
          <p:nvPr/>
        </p:nvSpPr>
        <p:spPr>
          <a:xfrm>
            <a:off x="824707" y="1909037"/>
            <a:ext cx="7532878" cy="41261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i="1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http://portalclarobrasil/pessoas/conecte-se/</a:t>
            </a:r>
            <a:endParaRPr lang="pt-BR" sz="2000" i="1" ker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b="1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Cursos obrigatórios:</a:t>
            </a: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endParaRPr lang="pt-BR" sz="2000" ker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b="1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 Conectados Com o Certo</a:t>
            </a: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Home &gt; Busca Unificada &gt; Digitar o nome do conteúdo e </a:t>
            </a:r>
            <a:r>
              <a:rPr lang="pt-BR" sz="2000" kern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</a:t>
            </a:r>
            <a:r>
              <a:rPr lang="pt-BR" sz="20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&gt; Conectados com o Certo - Conectados com o Certo</a:t>
            </a: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endParaRPr lang="pt-BR" sz="2000" ker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b="1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 LGPD 2024</a:t>
            </a:r>
          </a:p>
          <a:p>
            <a:pPr marL="11430" marR="149860" lvl="0" defTabSz="685800">
              <a:spcBef>
                <a:spcPts val="75"/>
              </a:spcBef>
              <a:buClr>
                <a:prstClr val="white"/>
              </a:buClr>
              <a:tabLst>
                <a:tab pos="131445" algn="l"/>
              </a:tabLst>
              <a:defRPr/>
            </a:pPr>
            <a:r>
              <a:rPr lang="pt-BR" sz="20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Home &gt; Busca Unificada &gt; Digitar o nome do conteúdo e </a:t>
            </a:r>
            <a:r>
              <a:rPr lang="pt-BR" sz="2000" kern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</a:t>
            </a:r>
            <a:r>
              <a:rPr lang="pt-BR" sz="20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&gt;  Lei Geral de Proteção de Dados - LGPD 2024  - Lei Geral de Proteção de Dados - LGPD 2024</a:t>
            </a:r>
          </a:p>
          <a:p>
            <a:pPr marL="11430" marR="14986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>
                <a:tab pos="131445" algn="l"/>
              </a:tabLst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5E3A8A-A77A-0FB8-3EA8-0920C62D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700"/>
          <a:stretch>
            <a:fillRect/>
          </a:stretch>
        </p:blipFill>
        <p:spPr>
          <a:xfrm>
            <a:off x="7729407" y="886284"/>
            <a:ext cx="3265744" cy="12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552026" y="1687701"/>
            <a:ext cx="67340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1) Quais desses dados são necessários </a:t>
            </a:r>
            <a:b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para realizar a Portabilidade?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702549" y="2680253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Nome completo.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Endereço completo.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Nome da operadora doadora.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Todas as alternativas anteriores estão corretas.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4542176" y="4753270"/>
            <a:ext cx="6618532" cy="400110"/>
            <a:chOff x="5585586" y="4328505"/>
            <a:chExt cx="6618532" cy="400110"/>
          </a:xfrm>
        </p:grpSpPr>
        <p:sp>
          <p:nvSpPr>
            <p:cNvPr id="14" name="Retângulo 13"/>
            <p:cNvSpPr/>
            <p:nvPr/>
          </p:nvSpPr>
          <p:spPr>
            <a:xfrm>
              <a:off x="5585586" y="4328505"/>
              <a:ext cx="66185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/>
                  <a:ea typeface="+mn-ea"/>
                  <a:cs typeface="Segoe UI" panose="020B0502040204020203"/>
                </a:rPr>
                <a:t>  Todas as alternativas anteriores estão corretas.</a:t>
              </a: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endParaRPr>
            </a:p>
          </p:txBody>
        </p:sp>
        <p:pic>
          <p:nvPicPr>
            <p:cNvPr id="15" name="Gráfico 14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8867" y="4368948"/>
              <a:ext cx="340015" cy="340015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2A6440-2086-B106-EBCF-4575A1D75A63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83DC35D-C2BE-93DF-E246-59B300684F6C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552622" y="1645257"/>
            <a:ext cx="67427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2) O que é Portabilidade numérica?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784958" y="2467959"/>
            <a:ext cx="5856912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É a possibilidade de ligar do mesmo celular quando estiver fora do seu DDD de registro.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É a mudança do endereço de cobrança.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É a possibilidade de trocar de operadora sem perder seu número de telefone atual.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É a possibilidade de mudar a oferta contratada.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4616122" y="3972403"/>
            <a:ext cx="6295729" cy="707886"/>
            <a:chOff x="5099971" y="4077068"/>
            <a:chExt cx="6295729" cy="707886"/>
          </a:xfrm>
        </p:grpSpPr>
        <p:sp>
          <p:nvSpPr>
            <p:cNvPr id="8" name="Retângulo 7"/>
            <p:cNvSpPr/>
            <p:nvPr/>
          </p:nvSpPr>
          <p:spPr>
            <a:xfrm>
              <a:off x="5099971" y="4077068"/>
              <a:ext cx="629572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6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É a possibilidade de trocar de operadora sem perder seu número de telefone atual.</a:t>
              </a:r>
            </a:p>
          </p:txBody>
        </p:sp>
        <p:pic>
          <p:nvPicPr>
            <p:cNvPr id="9" name="Gráfico 4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84991" y="4090996"/>
              <a:ext cx="340015" cy="340015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23C26B-380C-9BE3-93CF-853792FEFE45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DB3FDA-175C-EFDC-CBC1-628C38EBC67C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  <p:bldP spid="10" grpId="0"/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598127" y="1184081"/>
            <a:ext cx="6742792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3) “Com este plano, o cliente recebe uma conta fixa mensal (como um cliente Pós) e caso seja necessário, tem a possibilidade de fazer Recargas Claro (como um cliente </a:t>
            </a:r>
            <a:r>
              <a:rPr kumimoji="0" lang="pt-BR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Pré</a:t>
            </a: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).”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Essa frase se refere a qual tipo de plano?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785372" y="3152883"/>
            <a:ext cx="5839395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Calibri" panose="020F0502020204030204" pitchFamily="34" charset="0"/>
                <a:cs typeface="Segoe UI" panose="020B0502040204020203"/>
              </a:rPr>
              <a:t>Plano Pré-pago.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Calibri" panose="020F0502020204030204" pitchFamily="34" charset="0"/>
                <a:cs typeface="Segoe UI" panose="020B0502040204020203"/>
              </a:rPr>
            </a:b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Calibri" panose="020F0502020204030204" pitchFamily="34" charset="0"/>
                <a:cs typeface="Segoe UI" panose="020B0502040204020203"/>
              </a:rPr>
              <a:t>Plano Controle.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Calibri" panose="020F0502020204030204" pitchFamily="34" charset="0"/>
              <a:cs typeface="Segoe UI" panose="020B050204020402020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Calibri" panose="020F0502020204030204" pitchFamily="34" charset="0"/>
                <a:cs typeface="Segoe UI" panose="020B0502040204020203"/>
              </a:rPr>
              <a:t>Plano Pós-pago.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Calibri" panose="020F0502020204030204" pitchFamily="34" charset="0"/>
              <a:cs typeface="Segoe UI" panose="020B050204020402020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Calibri" panose="020F0502020204030204" pitchFamily="34" charset="0"/>
                <a:cs typeface="Segoe UI" panose="020B0502040204020203"/>
              </a:rPr>
              <a:t>Qualquer plano móvel.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Segoe UI" panose="020B0502040204020203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4598127" y="3762058"/>
            <a:ext cx="2794397" cy="400110"/>
            <a:chOff x="5528251" y="4118972"/>
            <a:chExt cx="2794397" cy="400110"/>
          </a:xfrm>
        </p:grpSpPr>
        <p:sp>
          <p:nvSpPr>
            <p:cNvPr id="10" name="Retângulo 9"/>
            <p:cNvSpPr/>
            <p:nvPr/>
          </p:nvSpPr>
          <p:spPr>
            <a:xfrm>
              <a:off x="5528251" y="4118972"/>
              <a:ext cx="27943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6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Plano Controle.</a:t>
              </a:r>
            </a:p>
          </p:txBody>
        </p:sp>
        <p:pic>
          <p:nvPicPr>
            <p:cNvPr id="11" name="Gráfico 3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3271" y="4149019"/>
              <a:ext cx="340015" cy="34001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E4ACC7-52DD-2CCC-34CE-172AD732DFF9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7763691-6C2B-2166-7897-F156CB2153AD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  <p:bldP spid="8" grpId="0"/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569208" y="1498139"/>
            <a:ext cx="664793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4) Qual dessas condições é necessária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para realizar </a:t>
            </a:r>
            <a:r>
              <a:rPr kumimoji="0" lang="pt-BR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a Portabilidade?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569208" y="2746496"/>
            <a:ext cx="5856912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Ser dentro do mesmo DDD.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Operadora doadora ter o mesmo segmento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 operadora receptora.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linha não estar cancelada e/ou suspensa.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Todas as alternativas anteriores estão corretas.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4374327" y="4938000"/>
            <a:ext cx="6400576" cy="400110"/>
            <a:chOff x="5004487" y="4867497"/>
            <a:chExt cx="6400576" cy="400110"/>
          </a:xfrm>
        </p:grpSpPr>
        <p:sp>
          <p:nvSpPr>
            <p:cNvPr id="9" name="Retângulo 8"/>
            <p:cNvSpPr/>
            <p:nvPr/>
          </p:nvSpPr>
          <p:spPr>
            <a:xfrm>
              <a:off x="5004487" y="4867497"/>
              <a:ext cx="64005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6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Todas as alternativas anteriores estão corretas.</a:t>
              </a:r>
            </a:p>
          </p:txBody>
        </p:sp>
        <p:pic>
          <p:nvPicPr>
            <p:cNvPr id="12" name="Gráfico 4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10493" y="4897544"/>
              <a:ext cx="340015" cy="340015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E8F822-D43B-E9C8-0C0B-1258B2A103BB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8829539-9A58-4917-CE20-5525B07CF56A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6" grpId="0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/>
          <p:nvPr/>
        </p:nvSpPr>
        <p:spPr>
          <a:xfrm flipH="1">
            <a:off x="4599750" y="1305342"/>
            <a:ext cx="6638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</a:t>
            </a:r>
            <a:r>
              <a:rPr lang="pt-BR" sz="2200" b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“Através do site ou aplicativo, o cliente pode acessar a fatura, trocar/adquirir novos planos e produtos, agendar visita técnica, trocar de senha do Wi-Fi e muito mais!”. Essa afirmação se refere a qual aplicativo?</a:t>
            </a:r>
          </a:p>
          <a:p>
            <a:endParaRPr lang="pt-BR" sz="22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797924" y="3380834"/>
            <a:ext cx="5856912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música.</a:t>
            </a: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endParaRPr lang="pt-BR" sz="200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</a:t>
            </a:r>
            <a:r>
              <a:rPr lang="pt-BR" sz="200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endParaRPr lang="pt-BR" sz="200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r>
              <a:rPr lang="pt-BR" sz="200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Skeelo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endParaRPr lang="pt-BR" sz="200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Minha Claro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4688103" y="5197134"/>
            <a:ext cx="2456976" cy="400110"/>
            <a:chOff x="5543080" y="5232642"/>
            <a:chExt cx="2456976" cy="400110"/>
          </a:xfrm>
        </p:grpSpPr>
        <p:sp>
          <p:nvSpPr>
            <p:cNvPr id="11" name="Retângulo 10"/>
            <p:cNvSpPr/>
            <p:nvPr/>
          </p:nvSpPr>
          <p:spPr>
            <a:xfrm>
              <a:off x="5543080" y="5232642"/>
              <a:ext cx="24569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655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Minha Claro</a:t>
              </a:r>
            </a:p>
          </p:txBody>
        </p:sp>
        <p:pic>
          <p:nvPicPr>
            <p:cNvPr id="13" name="Gráfico 5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9086" y="5253602"/>
              <a:ext cx="340015" cy="340015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9318F8-E469-D9E8-0CBA-E61E2B16435B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66DCE6-6E64-568A-E001-48A16E7C987C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"/>
          <p:cNvSpPr txBox="1"/>
          <p:nvPr/>
        </p:nvSpPr>
        <p:spPr>
          <a:xfrm flipH="1">
            <a:off x="4552026" y="1472256"/>
            <a:ext cx="6280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6)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portabilidade para o Pós da Claro não pode ser feita por quais desses canais?</a:t>
            </a: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746907" y="2979293"/>
            <a:ext cx="5856912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Loja própria.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Agente Autorizado.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Pelo SMS 1970.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Varejo.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4552026" y="4187017"/>
            <a:ext cx="2783502" cy="400110"/>
            <a:chOff x="5543080" y="4602801"/>
            <a:chExt cx="2783502" cy="400110"/>
          </a:xfrm>
        </p:grpSpPr>
        <p:sp>
          <p:nvSpPr>
            <p:cNvPr id="9" name="Retângulo 8"/>
            <p:cNvSpPr/>
            <p:nvPr/>
          </p:nvSpPr>
          <p:spPr>
            <a:xfrm>
              <a:off x="5543080" y="4602801"/>
              <a:ext cx="27835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65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Pelo SMS 1970.</a:t>
              </a:r>
            </a:p>
          </p:txBody>
        </p:sp>
        <p:pic>
          <p:nvPicPr>
            <p:cNvPr id="12" name="Gráfico 5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9086" y="4632848"/>
              <a:ext cx="340015" cy="340015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3445F9-EF50-EAAF-994A-FCD5E91E24A6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555AB8-24AE-CDC0-6073-4A8A0B8D91C3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6" grpId="0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4DA1-2A6C-4772-8B3A-CBE63638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56CF29A-1297-6AEE-1F2B-89276206734B}"/>
              </a:ext>
            </a:extLst>
          </p:cNvPr>
          <p:cNvSpPr/>
          <p:nvPr/>
        </p:nvSpPr>
        <p:spPr>
          <a:xfrm>
            <a:off x="10510203" y="289448"/>
            <a:ext cx="1135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4F711C2-A6AD-5357-305E-DACBFD6D07FB}"/>
              </a:ext>
            </a:extLst>
          </p:cNvPr>
          <p:cNvCxnSpPr>
            <a:cxnSpLocks/>
          </p:cNvCxnSpPr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13">
            <a:extLst>
              <a:ext uri="{FF2B5EF4-FFF2-40B4-BE49-F238E27FC236}">
                <a16:creationId xmlns:a16="http://schemas.microsoft.com/office/drawing/2014/main" id="{2197B666-D6B7-8048-D2CD-7D9C672F80A8}"/>
              </a:ext>
            </a:extLst>
          </p:cNvPr>
          <p:cNvCxnSpPr>
            <a:cxnSpLocks/>
          </p:cNvCxnSpPr>
          <p:nvPr/>
        </p:nvCxnSpPr>
        <p:spPr>
          <a:xfrm flipH="1">
            <a:off x="9263183" y="2226266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F275F104-0A40-2455-DAFF-ABFF397E9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3842258" y="4142609"/>
            <a:ext cx="6883590" cy="2687054"/>
          </a:xfrm>
          <a:prstGeom prst="rect">
            <a:avLst/>
          </a:prstGeom>
        </p:spPr>
      </p:pic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36EE7796-8717-4B4E-B31C-EA55AB70B1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97" y="1846831"/>
            <a:ext cx="5175528" cy="61439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CFB56019-B753-09F0-5FA6-A6AD491685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3120744" y="3691961"/>
            <a:ext cx="659360" cy="751838"/>
          </a:xfrm>
          <a:prstGeom prst="rect">
            <a:avLst/>
          </a:prstGeom>
        </p:spPr>
      </p:pic>
      <p:pic>
        <p:nvPicPr>
          <p:cNvPr id="16" name="Imagem 15" descr="Imagem em preto e branco&#10;&#10;Descrição gerada automaticamente">
            <a:extLst>
              <a:ext uri="{FF2B5EF4-FFF2-40B4-BE49-F238E27FC236}">
                <a16:creationId xmlns:a16="http://schemas.microsoft.com/office/drawing/2014/main" id="{88B3A8A7-02FD-B15B-DFFC-B85EC9D1A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8941751" y="1915319"/>
            <a:ext cx="612520" cy="698428"/>
          </a:xfrm>
          <a:prstGeom prst="rect">
            <a:avLst/>
          </a:prstGeom>
        </p:spPr>
      </p:pic>
      <p:pic>
        <p:nvPicPr>
          <p:cNvPr id="17" name="Imagem 16" descr="Imagem em preto e branco&#10;&#10;Descrição gerada automaticamente">
            <a:extLst>
              <a:ext uri="{FF2B5EF4-FFF2-40B4-BE49-F238E27FC236}">
                <a16:creationId xmlns:a16="http://schemas.microsoft.com/office/drawing/2014/main" id="{E5470B14-1A7E-034D-FA69-00DBAD38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7021870" y="1566105"/>
            <a:ext cx="612520" cy="698428"/>
          </a:xfrm>
          <a:prstGeom prst="rect">
            <a:avLst/>
          </a:prstGeom>
        </p:spPr>
      </p:pic>
      <p:pic>
        <p:nvPicPr>
          <p:cNvPr id="18" name="Imagem 17" descr="Imagem em preto e branco&#10;&#10;Descrição gerada automaticamente">
            <a:extLst>
              <a:ext uri="{FF2B5EF4-FFF2-40B4-BE49-F238E27FC236}">
                <a16:creationId xmlns:a16="http://schemas.microsoft.com/office/drawing/2014/main" id="{F72C5194-00D3-7523-C74B-B6CC69CFEE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11527184" y="3684597"/>
            <a:ext cx="659360" cy="751838"/>
          </a:xfrm>
          <a:prstGeom prst="rect">
            <a:avLst/>
          </a:prstGeom>
        </p:spPr>
      </p:pic>
      <p:pic>
        <p:nvPicPr>
          <p:cNvPr id="22" name="Imagem 21" descr="Logotipo&#10;&#10;O conteúdo gerado por IA pode estar incorreto.">
            <a:extLst>
              <a:ext uri="{FF2B5EF4-FFF2-40B4-BE49-F238E27FC236}">
                <a16:creationId xmlns:a16="http://schemas.microsoft.com/office/drawing/2014/main" id="{CF37F907-CC8C-AF99-AA8D-0B0CF7C90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97" y="2793913"/>
            <a:ext cx="8379248" cy="1270174"/>
          </a:xfrm>
          <a:prstGeom prst="rect">
            <a:avLst/>
          </a:prstGeom>
        </p:spPr>
      </p:pic>
      <p:pic>
        <p:nvPicPr>
          <p:cNvPr id="23" name="Imagem 22" descr="Imagem em preto e branco&#10;&#10;Descrição gerada automaticamente">
            <a:extLst>
              <a:ext uri="{FF2B5EF4-FFF2-40B4-BE49-F238E27FC236}">
                <a16:creationId xmlns:a16="http://schemas.microsoft.com/office/drawing/2014/main" id="{4820B607-4D7C-212C-279F-001AA51C3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11372551" y="2463019"/>
            <a:ext cx="659360" cy="751838"/>
          </a:xfrm>
          <a:prstGeom prst="rect">
            <a:avLst/>
          </a:prstGeom>
        </p:spPr>
      </p:pic>
      <p:pic>
        <p:nvPicPr>
          <p:cNvPr id="24" name="Imagem 23" descr="Imagem em preto e branco&#10;&#10;Descrição gerada automaticamente">
            <a:extLst>
              <a:ext uri="{FF2B5EF4-FFF2-40B4-BE49-F238E27FC236}">
                <a16:creationId xmlns:a16="http://schemas.microsoft.com/office/drawing/2014/main" id="{F0ACC6B2-6BBA-136A-C9D0-74613E18CF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73" t="40879" r="42450" b="38612"/>
          <a:stretch/>
        </p:blipFill>
        <p:spPr>
          <a:xfrm>
            <a:off x="3141135" y="2475886"/>
            <a:ext cx="659360" cy="75183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0189C39-50F1-AA91-9B1E-16989A17EBDA}"/>
              </a:ext>
            </a:extLst>
          </p:cNvPr>
          <p:cNvSpPr/>
          <p:nvPr userDrawn="1"/>
        </p:nvSpPr>
        <p:spPr>
          <a:xfrm rot="7062917">
            <a:off x="-3982050" y="931528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8C2CEC4-1B4A-BDA0-4B0C-12B0F2C1072E}"/>
              </a:ext>
            </a:extLst>
          </p:cNvPr>
          <p:cNvGrpSpPr/>
          <p:nvPr userDrawn="1"/>
        </p:nvGrpSpPr>
        <p:grpSpPr>
          <a:xfrm rot="4946910">
            <a:off x="-3604458" y="1336498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0B8AE7-B075-AB8C-84F9-2AD9A814AF9B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41E3848-08B6-230F-8CBA-B97433120DCA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A64364-6502-44B7-6C96-087FC84D618D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E57291C-431F-46C6-5BB0-F99334DF74A3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23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65B9-CA97-5DE7-CAC1-469C4005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063B9A-A2F1-19C2-053D-C0F9DF76A285}"/>
              </a:ext>
            </a:extLst>
          </p:cNvPr>
          <p:cNvSpPr txBox="1"/>
          <p:nvPr/>
        </p:nvSpPr>
        <p:spPr>
          <a:xfrm>
            <a:off x="2578679" y="1131745"/>
            <a:ext cx="703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Planos e Custo por GB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0CD81CF-BBFB-A5DB-AE66-4000D0521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64619"/>
              </p:ext>
            </p:extLst>
          </p:nvPr>
        </p:nvGraphicFramePr>
        <p:xfrm>
          <a:off x="579474" y="2279239"/>
          <a:ext cx="11033051" cy="30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161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408090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1596581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424763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467293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357423">
                  <a:extLst>
                    <a:ext uri="{9D8B030D-6E8A-4147-A177-3AD203B41FA5}">
                      <a16:colId xmlns:a16="http://schemas.microsoft.com/office/drawing/2014/main" val="2116278573"/>
                    </a:ext>
                  </a:extLst>
                </a:gridCol>
                <a:gridCol w="1743740">
                  <a:extLst>
                    <a:ext uri="{9D8B030D-6E8A-4147-A177-3AD203B41FA5}">
                      <a16:colId xmlns:a16="http://schemas.microsoft.com/office/drawing/2014/main" val="1602744478"/>
                    </a:ext>
                  </a:extLst>
                </a:gridCol>
              </a:tblGrid>
              <a:tr h="60344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Internet Total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YouTube/</a:t>
                      </a:r>
                    </a:p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ChatGPT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WhatsApp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Ligações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Validade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 por 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60344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R$15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—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 dias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R$3,00/GB</a:t>
                      </a:r>
                      <a:endParaRPr lang="pt-BR" sz="18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60344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R$20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 dias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R$2,00/GB</a:t>
                      </a:r>
                      <a:endParaRPr lang="pt-BR" sz="18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  <a:tr h="60344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R$25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 dias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R$2,08/GB</a:t>
                      </a:r>
                      <a:endParaRPr lang="pt-BR" sz="18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573880"/>
                  </a:ext>
                </a:extLst>
              </a:tr>
              <a:tr h="60344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R$30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Ilimitadas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dias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sz="1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R$2,00/GB</a:t>
                      </a:r>
                      <a:endParaRPr lang="pt-BR" sz="18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695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55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E04F-5660-A0FC-4789-0BB7859D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C06D666-9EA4-6A10-E45D-B71C656AE576}"/>
              </a:ext>
            </a:extLst>
          </p:cNvPr>
          <p:cNvSpPr txBox="1"/>
          <p:nvPr/>
        </p:nvSpPr>
        <p:spPr>
          <a:xfrm>
            <a:off x="5355214" y="1643896"/>
            <a:ext cx="5033386" cy="357020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defTabSz="913765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 pré-pago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 cliente paga por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pacotes menores e com validade limitada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 que encarece o valor por GB.</a:t>
            </a:r>
          </a:p>
          <a:p>
            <a:pPr lvl="0" defTabSz="913765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Já no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pós-pago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 cliente tem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acesso a mais internet, benefícios extras e um custo por giga muito mais competitivo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como vamos ver nos próximos slides!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E71BECA7-79E8-B9F6-87A5-97585BC38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21" name="CaixaDeTexto 2">
            <a:extLst>
              <a:ext uri="{FF2B5EF4-FFF2-40B4-BE49-F238E27FC236}">
                <a16:creationId xmlns:a16="http://schemas.microsoft.com/office/drawing/2014/main" id="{65E7F46C-BAED-6F08-0507-75F1F61FBC10}"/>
              </a:ext>
            </a:extLst>
          </p:cNvPr>
          <p:cNvSpPr txBox="1"/>
          <p:nvPr/>
        </p:nvSpPr>
        <p:spPr>
          <a:xfrm>
            <a:off x="2092670" y="3044279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23" name="Retângulo 5">
            <a:extLst>
              <a:ext uri="{FF2B5EF4-FFF2-40B4-BE49-F238E27FC236}">
                <a16:creationId xmlns:a16="http://schemas.microsoft.com/office/drawing/2014/main" id="{778F57CD-2572-C822-B9C8-0E1E2B239D62}"/>
              </a:ext>
            </a:extLst>
          </p:cNvPr>
          <p:cNvSpPr/>
          <p:nvPr/>
        </p:nvSpPr>
        <p:spPr>
          <a:xfrm rot="5400000">
            <a:off x="3543709" y="2408248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90842" y="1125726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1448503"/>
            <a:ext cx="553425" cy="114474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90842" y="2344589"/>
            <a:ext cx="5064247" cy="27084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 planos 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controle </a:t>
            </a: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são uma opção intermediária entre os planos pré-pagos e pós-pagos, oferecendo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valor fixo mensal, franquia de internet definida e benefícios exclusivos</a:t>
            </a: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 </a:t>
            </a:r>
          </a:p>
          <a:p>
            <a:pPr lvl="0" defTabSz="913765">
              <a:spcBef>
                <a:spcPts val="1200"/>
              </a:spcBef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Eles são ideais para quem quer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previsibilidade nos gastos e bons serviços digitais.</a:t>
            </a:r>
          </a:p>
        </p:txBody>
      </p:sp>
      <p:sp>
        <p:nvSpPr>
          <p:cNvPr id="5" name="CaixaDeTexto 2"/>
          <p:cNvSpPr txBox="1"/>
          <p:nvPr/>
        </p:nvSpPr>
        <p:spPr>
          <a:xfrm>
            <a:off x="790842" y="1704380"/>
            <a:ext cx="198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CONTROLE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9">
            <a:extLst>
              <a:ext uri="{FF2B5EF4-FFF2-40B4-BE49-F238E27FC236}">
                <a16:creationId xmlns:a16="http://schemas.microsoft.com/office/drawing/2014/main" id="{E3A30545-4752-5B44-12A5-281BCBDB0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7" t="11934" r="-109" b="18440"/>
          <a:stretch>
            <a:fillRect/>
          </a:stretch>
        </p:blipFill>
        <p:spPr>
          <a:xfrm>
            <a:off x="5855089" y="1706303"/>
            <a:ext cx="6350120" cy="3829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4E85ADF5-1849-39CF-864F-79FEC1FDA3B9}"/>
              </a:ext>
            </a:extLst>
          </p:cNvPr>
          <p:cNvSpPr txBox="1"/>
          <p:nvPr/>
        </p:nvSpPr>
        <p:spPr>
          <a:xfrm>
            <a:off x="960963" y="1491473"/>
            <a:ext cx="490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 o Claro Controle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259F41-F4DF-F904-5E03-464D6B385166}"/>
              </a:ext>
            </a:extLst>
          </p:cNvPr>
          <p:cNvSpPr/>
          <p:nvPr/>
        </p:nvSpPr>
        <p:spPr>
          <a:xfrm>
            <a:off x="960963" y="2200415"/>
            <a:ext cx="8331894" cy="3016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Você escolhe um plano com franquia mensal de internet.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Recebe uma fatura com valor fixo, sem surpresas.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Inclui ligações e SMS ilimitados para qualquer operadora.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Apps como WhatsApp, Instagram, YouTube, TikTok, Facebook, X (Twitter), Claro TV+ e ChatGPT não consomem da franquia principal.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Pode contratar pacotes extras se a internet acabar antes do mês.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Alguns planos têm fidelidade de 12 meses, outros são sem contrato.</a:t>
            </a:r>
          </a:p>
        </p:txBody>
      </p:sp>
    </p:spTree>
    <p:extLst>
      <p:ext uri="{BB962C8B-B14F-4D97-AF65-F5344CB8AC3E}">
        <p14:creationId xmlns:p14="http://schemas.microsoft.com/office/powerpoint/2010/main" val="29403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312E-AE2C-179D-95D5-F370483D6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C425EC-B901-0F7A-D5A7-241CC992852B}"/>
              </a:ext>
            </a:extLst>
          </p:cNvPr>
          <p:cNvSpPr txBox="1"/>
          <p:nvPr/>
        </p:nvSpPr>
        <p:spPr>
          <a:xfrm>
            <a:off x="813792" y="1831581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06E3854-81AB-FCCB-AA60-1F0BD57A6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1448503"/>
            <a:ext cx="553425" cy="114474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F763C06-BF97-6614-CB45-7580C1D08A45}"/>
              </a:ext>
            </a:extLst>
          </p:cNvPr>
          <p:cNvSpPr/>
          <p:nvPr/>
        </p:nvSpPr>
        <p:spPr>
          <a:xfrm>
            <a:off x="813792" y="2995094"/>
            <a:ext cx="4712491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 este plano, 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cliente recebe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uma conta fixa mensal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(como um cliente Pós) e caso seja necessário,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tem a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possibilidade de fazer Recargas Claro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(como um cliente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Pré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).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3B71B82D-262A-9B10-9729-07387BD674DF}"/>
              </a:ext>
            </a:extLst>
          </p:cNvPr>
          <p:cNvSpPr txBox="1"/>
          <p:nvPr/>
        </p:nvSpPr>
        <p:spPr>
          <a:xfrm>
            <a:off x="802376" y="2362417"/>
            <a:ext cx="198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CONTROLE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9">
            <a:extLst>
              <a:ext uri="{FF2B5EF4-FFF2-40B4-BE49-F238E27FC236}">
                <a16:creationId xmlns:a16="http://schemas.microsoft.com/office/drawing/2014/main" id="{CBC3FA26-DBC0-3548-82CE-188FB38CC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7" t="11934" r="-109" b="18440"/>
          <a:stretch>
            <a:fillRect/>
          </a:stretch>
        </p:blipFill>
        <p:spPr>
          <a:xfrm>
            <a:off x="5855089" y="1706303"/>
            <a:ext cx="6350120" cy="38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4EF0-FCB9-7B77-EE2F-232878E6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86245CE-BF52-1082-DA2E-E4CABE566A51}"/>
              </a:ext>
            </a:extLst>
          </p:cNvPr>
          <p:cNvSpPr txBox="1"/>
          <p:nvPr/>
        </p:nvSpPr>
        <p:spPr>
          <a:xfrm>
            <a:off x="2143488" y="955615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 Principais Planos Claro controle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833F580-D5E1-CB82-A06D-7FB7C6962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405085"/>
              </p:ext>
            </p:extLst>
          </p:nvPr>
        </p:nvGraphicFramePr>
        <p:xfrm>
          <a:off x="1143884" y="1863884"/>
          <a:ext cx="9904230" cy="339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161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659655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1345016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738426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701209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424763">
                  <a:extLst>
                    <a:ext uri="{9D8B030D-6E8A-4147-A177-3AD203B41FA5}">
                      <a16:colId xmlns:a16="http://schemas.microsoft.com/office/drawing/2014/main" val="2116278573"/>
                    </a:ext>
                  </a:extLst>
                </a:gridCol>
              </a:tblGrid>
              <a:tr h="57884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Plano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Internet Total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 Mensal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 por 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Apps Ilimitados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Fidelidade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82545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Controle 30GB</a:t>
                      </a:r>
                      <a:endParaRPr lang="pt-BR" b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15GB + 5GB + 10GB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R$ 59,90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R$ 2,00</a:t>
                      </a:r>
                      <a:endParaRPr lang="pt-BR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WhatsApp, redes sociais, ChatGPT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82545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Controle 35GB</a:t>
                      </a:r>
                      <a:endParaRPr lang="pt-BR" b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 + 5GB + 10GB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$ 69,90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R$ 2,00</a:t>
                      </a:r>
                      <a:endParaRPr lang="pt-BR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WhatsApp, redes sociais, ChatGPT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82545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Controle 35GB GeForce</a:t>
                      </a:r>
                      <a:endParaRPr lang="pt-BR" b="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 + 5GB + 10GB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$ 99,90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$ 2,85</a:t>
                      </a:r>
                      <a:endParaRPr lang="pt-BR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WhatsApp, redes sociais, GeForce NOW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BAB4C55-E90F-8245-EC53-E74A402BEED3}"/>
              </a:ext>
            </a:extLst>
          </p:cNvPr>
          <p:cNvSpPr txBox="1"/>
          <p:nvPr/>
        </p:nvSpPr>
        <p:spPr>
          <a:xfrm>
            <a:off x="2143488" y="5517992"/>
            <a:ext cx="8118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A composição da internet inclui: uso livre + bônus para redes sociais + bônus geral</a:t>
            </a:r>
            <a:endParaRPr lang="pt-BR" i="1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70CFF-93BA-676D-D8B5-7221F76B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5FB8817-3092-79FC-27D1-E4955E284BF0}"/>
              </a:ext>
            </a:extLst>
          </p:cNvPr>
          <p:cNvSpPr txBox="1"/>
          <p:nvPr/>
        </p:nvSpPr>
        <p:spPr>
          <a:xfrm>
            <a:off x="5355214" y="2038565"/>
            <a:ext cx="5677039" cy="28315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 planos Controle, o cliente paga por pacotes, o que encarece o valor por GB. </a:t>
            </a:r>
          </a:p>
          <a:p>
            <a:pPr lvl="0">
              <a:spcBef>
                <a:spcPts val="1200"/>
              </a:spcBef>
              <a:defRPr/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Já no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pós-pago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 cliente tem acesso a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mais internet, benefícios extras e um custo por giga muito mais competitivo, 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vamos ver nos próximos slides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17192F-43FF-3F57-5ED7-8C2E7929C410}"/>
              </a:ext>
            </a:extLst>
          </p:cNvPr>
          <p:cNvSpPr txBox="1"/>
          <p:nvPr/>
        </p:nvSpPr>
        <p:spPr>
          <a:xfrm>
            <a:off x="2388914" y="2992672"/>
            <a:ext cx="300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3AAB4D94-787F-8BBA-8B72-6C6C104D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982555-3BEE-F3E9-9506-E3CED50692B8}"/>
              </a:ext>
            </a:extLst>
          </p:cNvPr>
          <p:cNvSpPr/>
          <p:nvPr/>
        </p:nvSpPr>
        <p:spPr>
          <a:xfrm rot="5400000">
            <a:off x="3855791" y="3010537"/>
            <a:ext cx="100093" cy="186650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58F3D-F903-9211-7CA5-63F1991D6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3F92DAC-F563-844B-FE9A-8A64DD659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912498"/>
            <a:ext cx="553425" cy="1144747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3E32120C-C984-0508-00DE-A5E52210110B}"/>
              </a:ext>
            </a:extLst>
          </p:cNvPr>
          <p:cNvSpPr txBox="1"/>
          <p:nvPr/>
        </p:nvSpPr>
        <p:spPr>
          <a:xfrm>
            <a:off x="657622" y="1368075"/>
            <a:ext cx="298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Benefícios inclusos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6EC08860-6A11-A588-46D0-E173CFFC063A}"/>
              </a:ext>
            </a:extLst>
          </p:cNvPr>
          <p:cNvGrpSpPr/>
          <p:nvPr/>
        </p:nvGrpSpPr>
        <p:grpSpPr>
          <a:xfrm>
            <a:off x="657622" y="2230736"/>
            <a:ext cx="3516493" cy="1198264"/>
            <a:chOff x="657622" y="2230736"/>
            <a:chExt cx="3516493" cy="1198264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15BFF2C4-2659-622C-18E1-B4CCB188557A}"/>
                </a:ext>
              </a:extLst>
            </p:cNvPr>
            <p:cNvGrpSpPr/>
            <p:nvPr/>
          </p:nvGrpSpPr>
          <p:grpSpPr>
            <a:xfrm>
              <a:off x="657622" y="2230736"/>
              <a:ext cx="3516493" cy="703894"/>
              <a:chOff x="7351381" y="4469680"/>
              <a:chExt cx="3516493" cy="703894"/>
            </a:xfrm>
          </p:grpSpPr>
          <p:sp>
            <p:nvSpPr>
              <p:cNvPr id="10" name="CaixaDeTexto 5">
                <a:extLst>
                  <a:ext uri="{FF2B5EF4-FFF2-40B4-BE49-F238E27FC236}">
                    <a16:creationId xmlns:a16="http://schemas.microsoft.com/office/drawing/2014/main" id="{9C8AFE7D-F877-C7B4-E3C1-99590CE42A74}"/>
                  </a:ext>
                </a:extLst>
              </p:cNvPr>
              <p:cNvSpPr txBox="1"/>
              <p:nvPr/>
            </p:nvSpPr>
            <p:spPr>
              <a:xfrm>
                <a:off x="8300142" y="4527243"/>
                <a:ext cx="25677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29972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+mn-ea"/>
                    <a:cs typeface="+mn-cs"/>
                  </a:rPr>
                  <a:t>SERVIÇOS DIGITAIS </a:t>
                </a:r>
                <a:br>
                  <a:rPr kumimoji="0" 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+mn-ea"/>
                    <a:cs typeface="+mn-cs"/>
                  </a:rPr>
                </a:b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inclusos no plano.</a:t>
                </a:r>
              </a:p>
            </p:txBody>
          </p:sp>
          <p:pic>
            <p:nvPicPr>
              <p:cNvPr id="15" name="Gráfico 9">
                <a:extLst>
                  <a:ext uri="{FF2B5EF4-FFF2-40B4-BE49-F238E27FC236}">
                    <a16:creationId xmlns:a16="http://schemas.microsoft.com/office/drawing/2014/main" id="{2986686A-5254-2CEC-9606-E5141959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51381" y="4469680"/>
                <a:ext cx="683520" cy="702077"/>
              </a:xfrm>
              <a:prstGeom prst="rect">
                <a:avLst/>
              </a:prstGeom>
            </p:spPr>
          </p:pic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51A4F02-63C2-3AB7-666B-C82A57F15790}"/>
                </a:ext>
              </a:extLst>
            </p:cNvPr>
            <p:cNvGrpSpPr/>
            <p:nvPr/>
          </p:nvGrpSpPr>
          <p:grpSpPr>
            <a:xfrm>
              <a:off x="1967506" y="3105000"/>
              <a:ext cx="1187921" cy="324000"/>
              <a:chOff x="7009588" y="5048080"/>
              <a:chExt cx="1187921" cy="324000"/>
            </a:xfrm>
          </p:grpSpPr>
          <p:pic>
            <p:nvPicPr>
              <p:cNvPr id="12" name="Imagem 11" descr="Uma imagem contendo Ícone&#10;&#10;Descrição gerada automaticamente">
                <a:extLst>
                  <a:ext uri="{FF2B5EF4-FFF2-40B4-BE49-F238E27FC236}">
                    <a16:creationId xmlns:a16="http://schemas.microsoft.com/office/drawing/2014/main" id="{76BD4E7C-786D-2A97-90DB-2C2C372E09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" r="80"/>
              <a:stretch>
                <a:fillRect/>
              </a:stretch>
            </p:blipFill>
            <p:spPr>
              <a:xfrm>
                <a:off x="7009588" y="5048514"/>
                <a:ext cx="323132" cy="323132"/>
              </a:xfrm>
              <a:prstGeom prst="ellipse">
                <a:avLst/>
              </a:prstGeom>
            </p:spPr>
          </p:pic>
          <p:pic>
            <p:nvPicPr>
              <p:cNvPr id="20" name="Imagem 19" descr="Logotipo, nome da empresa&#10;&#10;Descrição gerada automaticamente">
                <a:extLst>
                  <a:ext uri="{FF2B5EF4-FFF2-40B4-BE49-F238E27FC236}">
                    <a16:creationId xmlns:a16="http://schemas.microsoft.com/office/drawing/2014/main" id="{3FACE6B9-366C-934C-6ED8-CF79C73B1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" b="80"/>
              <a:stretch>
                <a:fillRect/>
              </a:stretch>
            </p:blipFill>
            <p:spPr>
              <a:xfrm>
                <a:off x="7873509" y="5048080"/>
                <a:ext cx="324000" cy="324000"/>
              </a:xfrm>
              <a:prstGeom prst="ellipse">
                <a:avLst/>
              </a:prstGeom>
            </p:spPr>
          </p:pic>
          <p:pic>
            <p:nvPicPr>
              <p:cNvPr id="21" name="Imagem 20" descr="Uma imagem contendo Logotipo&#10;&#10;Descrição gerada automaticamente">
                <a:extLst>
                  <a:ext uri="{FF2B5EF4-FFF2-40B4-BE49-F238E27FC236}">
                    <a16:creationId xmlns:a16="http://schemas.microsoft.com/office/drawing/2014/main" id="{996BA17B-9DD1-2A31-2483-3786651E3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" b="80"/>
              <a:stretch>
                <a:fillRect/>
              </a:stretch>
            </p:blipFill>
            <p:spPr>
              <a:xfrm>
                <a:off x="7441114" y="5048080"/>
                <a:ext cx="324000" cy="324000"/>
              </a:xfrm>
              <a:prstGeom prst="ellipse">
                <a:avLst/>
              </a:prstGeom>
            </p:spPr>
          </p:pic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7333F1-1F0C-97BA-FFF6-E945304E3EE4}"/>
              </a:ext>
            </a:extLst>
          </p:cNvPr>
          <p:cNvGrpSpPr/>
          <p:nvPr/>
        </p:nvGrpSpPr>
        <p:grpSpPr>
          <a:xfrm>
            <a:off x="4679554" y="2230736"/>
            <a:ext cx="3419565" cy="1200329"/>
            <a:chOff x="1803426" y="4432398"/>
            <a:chExt cx="3419565" cy="1200329"/>
          </a:xfrm>
        </p:grpSpPr>
        <p:sp>
          <p:nvSpPr>
            <p:cNvPr id="23" name="CaixaDeTexto 4">
              <a:extLst>
                <a:ext uri="{FF2B5EF4-FFF2-40B4-BE49-F238E27FC236}">
                  <a16:creationId xmlns:a16="http://schemas.microsoft.com/office/drawing/2014/main" id="{A1EAAFFA-1F86-98BD-8E42-3E848D95915C}"/>
                </a:ext>
              </a:extLst>
            </p:cNvPr>
            <p:cNvSpPr txBox="1"/>
            <p:nvPr/>
          </p:nvSpPr>
          <p:spPr>
            <a:xfrm>
              <a:off x="2655259" y="4432398"/>
              <a:ext cx="2567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-29972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+mn-cs"/>
                </a:rPr>
                <a:t>WHATSAPP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+mn-cs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inclusive chamadas, ilimitado enquanto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a franquia estiver ativa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24" name="Gráfico 7">
              <a:extLst>
                <a:ext uri="{FF2B5EF4-FFF2-40B4-BE49-F238E27FC236}">
                  <a16:creationId xmlns:a16="http://schemas.microsoft.com/office/drawing/2014/main" id="{4511121B-4F9A-0FA2-08FC-3EA1AC2D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03426" y="4617616"/>
              <a:ext cx="687532" cy="687532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12C12AE-2FD2-58B8-83AC-90EC10850A21}"/>
              </a:ext>
            </a:extLst>
          </p:cNvPr>
          <p:cNvGrpSpPr/>
          <p:nvPr/>
        </p:nvGrpSpPr>
        <p:grpSpPr>
          <a:xfrm>
            <a:off x="8604557" y="2230736"/>
            <a:ext cx="3090241" cy="903217"/>
            <a:chOff x="1976829" y="2478948"/>
            <a:chExt cx="3090241" cy="903217"/>
          </a:xfrm>
        </p:grpSpPr>
        <p:sp>
          <p:nvSpPr>
            <p:cNvPr id="26" name="CaixaDeTexto 2">
              <a:extLst>
                <a:ext uri="{FF2B5EF4-FFF2-40B4-BE49-F238E27FC236}">
                  <a16:creationId xmlns:a16="http://schemas.microsoft.com/office/drawing/2014/main" id="{04752ACA-FFC6-3DAB-CE80-ABE7E46DB245}"/>
                </a:ext>
              </a:extLst>
            </p:cNvPr>
            <p:cNvSpPr txBox="1"/>
            <p:nvPr/>
          </p:nvSpPr>
          <p:spPr>
            <a:xfrm>
              <a:off x="2655259" y="2590136"/>
              <a:ext cx="2411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-29972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+mn-cs"/>
                </a:rPr>
                <a:t>PORTABILIDADE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+mn-cs"/>
                </a:rPr>
              </a:br>
              <a:r>
                <a:rPr lang="en-US">
                  <a:solidFill>
                    <a:prstClr val="white"/>
                  </a:solidFill>
                  <a:latin typeface="Segoe UI" panose="020B0502040204020203" pitchFamily="34" charset="0"/>
                </a:rPr>
                <a:t>com bonus </a:t>
              </a:r>
              <a:r>
                <a:rPr lang="en-US" err="1">
                  <a:solidFill>
                    <a:prstClr val="white"/>
                  </a:solidFill>
                  <a:latin typeface="Segoe UI" panose="020B0502040204020203" pitchFamily="34" charset="0"/>
                </a:rPr>
                <a:t>adicional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39" name="Gráfico 8">
              <a:extLst>
                <a:ext uri="{FF2B5EF4-FFF2-40B4-BE49-F238E27FC236}">
                  <a16:creationId xmlns:a16="http://schemas.microsoft.com/office/drawing/2014/main" id="{ACD8F1E9-8459-8542-EFFB-A7B4A26B7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8706" r="26050" b="20515"/>
            <a:stretch>
              <a:fillRect/>
            </a:stretch>
          </p:blipFill>
          <p:spPr>
            <a:xfrm>
              <a:off x="1976829" y="2478948"/>
              <a:ext cx="514129" cy="903217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B9982AA9-BF0E-22CF-B664-4FB20C65810B}"/>
              </a:ext>
            </a:extLst>
          </p:cNvPr>
          <p:cNvGrpSpPr/>
          <p:nvPr/>
        </p:nvGrpSpPr>
        <p:grpSpPr>
          <a:xfrm>
            <a:off x="6720339" y="4132358"/>
            <a:ext cx="3438143" cy="773697"/>
            <a:chOff x="950417" y="2497544"/>
            <a:chExt cx="3438143" cy="773697"/>
          </a:xfrm>
        </p:grpSpPr>
        <p:sp>
          <p:nvSpPr>
            <p:cNvPr id="41" name="CaixaDeTexto 7">
              <a:extLst>
                <a:ext uri="{FF2B5EF4-FFF2-40B4-BE49-F238E27FC236}">
                  <a16:creationId xmlns:a16="http://schemas.microsoft.com/office/drawing/2014/main" id="{B2467309-E623-0720-D579-43977EC08B56}"/>
                </a:ext>
              </a:extLst>
            </p:cNvPr>
            <p:cNvSpPr txBox="1"/>
            <p:nvPr/>
          </p:nvSpPr>
          <p:spPr>
            <a:xfrm>
              <a:off x="1820828" y="2497544"/>
              <a:ext cx="25677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-29972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/>
                  <a:ea typeface="Segoe UI Black" panose="020B0A02040204020203"/>
                  <a:cs typeface="+mn-cs"/>
                </a:rPr>
                <a:t>DESCONTO NO DÉBITO AUTOMÁTICO</a:t>
              </a:r>
            </a:p>
          </p:txBody>
        </p:sp>
        <p:pic>
          <p:nvPicPr>
            <p:cNvPr id="43" name="Gráfico 13">
              <a:extLst>
                <a:ext uri="{FF2B5EF4-FFF2-40B4-BE49-F238E27FC236}">
                  <a16:creationId xmlns:a16="http://schemas.microsoft.com/office/drawing/2014/main" id="{13C6BC40-E477-9B0B-F602-53DABD0BE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504" r="10300" b="18509"/>
            <a:stretch>
              <a:fillRect/>
            </a:stretch>
          </p:blipFill>
          <p:spPr>
            <a:xfrm>
              <a:off x="950417" y="2534899"/>
              <a:ext cx="733678" cy="736342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7196C9C-36E2-48EA-CEC8-7E22378A9436}"/>
              </a:ext>
            </a:extLst>
          </p:cNvPr>
          <p:cNvGrpSpPr/>
          <p:nvPr/>
        </p:nvGrpSpPr>
        <p:grpSpPr>
          <a:xfrm>
            <a:off x="2931578" y="4132358"/>
            <a:ext cx="2808355" cy="734400"/>
            <a:chOff x="2723032" y="4301996"/>
            <a:chExt cx="2808355" cy="734400"/>
          </a:xfrm>
        </p:grpSpPr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9B9267DE-9620-4FA0-A254-2A6DC70A9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23032" y="4301996"/>
              <a:ext cx="734400" cy="734400"/>
            </a:xfrm>
            <a:prstGeom prst="rect">
              <a:avLst/>
            </a:prstGeom>
          </p:spPr>
        </p:pic>
        <p:sp>
          <p:nvSpPr>
            <p:cNvPr id="45" name="CaixaDeTexto 7">
              <a:extLst>
                <a:ext uri="{FF2B5EF4-FFF2-40B4-BE49-F238E27FC236}">
                  <a16:creationId xmlns:a16="http://schemas.microsoft.com/office/drawing/2014/main" id="{9AE69B3F-0392-284E-8192-9C770821B6F3}"/>
                </a:ext>
              </a:extLst>
            </p:cNvPr>
            <p:cNvSpPr txBox="1"/>
            <p:nvPr/>
          </p:nvSpPr>
          <p:spPr>
            <a:xfrm>
              <a:off x="3593443" y="4499919"/>
              <a:ext cx="1937944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-29972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err="1">
                  <a:solidFill>
                    <a:prstClr val="white"/>
                  </a:solidFill>
                  <a:latin typeface="Segoe UI Black" panose="020B0A02040204020203"/>
                  <a:ea typeface="Segoe UI Black" panose="020B0A02040204020203"/>
                </a:rPr>
                <a:t>eSIM</a:t>
              </a:r>
              <a:r>
                <a:rPr lang="pt-BR" sz="1600" b="1">
                  <a:solidFill>
                    <a:prstClr val="white"/>
                  </a:solidFill>
                  <a:latin typeface="Segoe UI Black" panose="020B0A02040204020203"/>
                  <a:ea typeface="Segoe UI Black" panose="020B0A02040204020203"/>
                </a:rPr>
                <a:t> GRÁTIS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6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6D1619-8BA3-FE43-FBD2-97C23C43F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0" t="263" r="6572" b="21039"/>
          <a:stretch/>
        </p:blipFill>
        <p:spPr>
          <a:xfrm>
            <a:off x="0" y="1553237"/>
            <a:ext cx="6096000" cy="4517622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0CBAC20E-303F-1580-FC98-E70233C98D6E}"/>
              </a:ext>
            </a:extLst>
          </p:cNvPr>
          <p:cNvSpPr txBox="1"/>
          <p:nvPr/>
        </p:nvSpPr>
        <p:spPr>
          <a:xfrm flipH="1">
            <a:off x="6561298" y="3771872"/>
            <a:ext cx="474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tem muito mais conteúdo para conhecermos, preparado?</a:t>
            </a:r>
          </a:p>
        </p:txBody>
      </p:sp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6585" r="-255"/>
          <a:stretch/>
        </p:blipFill>
        <p:spPr>
          <a:xfrm>
            <a:off x="0" y="967987"/>
            <a:ext cx="1895494" cy="560777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6561298" y="2445787"/>
            <a:ext cx="444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Sejam bem-vindos de volta!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7375791" y="4175061"/>
            <a:ext cx="793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0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0300F-AC23-264A-95A5-9F8E64F5A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D0DAD8-710F-5FC1-9447-4E3EB8C281F9}"/>
              </a:ext>
            </a:extLst>
          </p:cNvPr>
          <p:cNvSpPr txBox="1"/>
          <p:nvPr/>
        </p:nvSpPr>
        <p:spPr>
          <a:xfrm>
            <a:off x="2143488" y="955615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 Principais Planos Claro Controle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2C415E4-F5CB-B3E8-E00B-C05BCB0F8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965834"/>
              </p:ext>
            </p:extLst>
          </p:nvPr>
        </p:nvGraphicFramePr>
        <p:xfrm>
          <a:off x="399736" y="1070618"/>
          <a:ext cx="11392525" cy="471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623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2908092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2908092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3477718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</a:tblGrid>
              <a:tr h="5045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</a:rPr>
                        <a:t>Planos Controle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</a:rPr>
                        <a:t>30GB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</a:rPr>
                        <a:t>35GB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</a:rPr>
                        <a:t>35GB GeForce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Valor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err="1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pt-BR">
                          <a:solidFill>
                            <a:schemeClr val="bg1"/>
                          </a:solidFill>
                        </a:rPr>
                        <a:t>$ 59,90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R$ 69,90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R$ 99,90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211548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Uso livre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700552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Redes sociais e apps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067948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Bônus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WhatsApp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Redes sociais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ChatGPT, Instagram, YouTube, TikTok, Facebook, 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ChatGPT, Instagram, YouTube, TikTok, Facebook, 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ChatGPT, GeForce Now, Instagram, YouTube, TikTok, Facebook, 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Serviços digitais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Skeelo, Claro Banca Padrão, Claro Vídeo*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Skeelo, Claro Banca Padrão, Claro Vídeo*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err="1">
                          <a:solidFill>
                            <a:schemeClr val="bg1"/>
                          </a:solidFill>
                        </a:rPr>
                        <a:t>Skeelo</a:t>
                      </a:r>
                      <a:r>
                        <a:rPr lang="pt-BR">
                          <a:solidFill>
                            <a:schemeClr val="bg1"/>
                          </a:solidFill>
                        </a:rPr>
                        <a:t>, Claro Banca Padrão, Claro Vídeo*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364782"/>
                  </a:ext>
                </a:extLst>
              </a:tr>
              <a:tr h="488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</a:rPr>
                        <a:t>Fidelidade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solidFill>
                            <a:schemeClr val="bg1"/>
                          </a:solidFill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00536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D725FF1-5C94-1ABC-7754-2F9B257E4B37}"/>
              </a:ext>
            </a:extLst>
          </p:cNvPr>
          <p:cNvSpPr txBox="1"/>
          <p:nvPr/>
        </p:nvSpPr>
        <p:spPr>
          <a:xfrm>
            <a:off x="2143488" y="424287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 Claro controle </a:t>
            </a:r>
          </a:p>
        </p:txBody>
      </p:sp>
    </p:spTree>
    <p:extLst>
      <p:ext uri="{BB962C8B-B14F-4D97-AF65-F5344CB8AC3E}">
        <p14:creationId xmlns:p14="http://schemas.microsoft.com/office/powerpoint/2010/main" val="25678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CDBD-655E-1B4D-ACF2-E684ADB6D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2078454-6144-9A40-FDC9-B62D1400E8F5}"/>
              </a:ext>
            </a:extLst>
          </p:cNvPr>
          <p:cNvSpPr txBox="1"/>
          <p:nvPr/>
        </p:nvSpPr>
        <p:spPr>
          <a:xfrm>
            <a:off x="5776344" y="2826688"/>
            <a:ext cx="579001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defTabSz="913765">
              <a:spcBef>
                <a:spcPts val="1200"/>
              </a:spcBef>
            </a:pPr>
            <a:r>
              <a:rPr lang="pt-BR" sz="4800">
                <a:solidFill>
                  <a:prstClr val="white"/>
                </a:solidFill>
              </a:rPr>
              <a:t>Ligações </a:t>
            </a:r>
            <a:r>
              <a:rPr lang="pt-BR" sz="4800" b="1">
                <a:solidFill>
                  <a:prstClr val="white"/>
                </a:solidFill>
              </a:rPr>
              <a:t>para 0300 e 0500</a:t>
            </a:r>
            <a:r>
              <a:rPr lang="pt-BR" sz="4800">
                <a:solidFill>
                  <a:prstClr val="white"/>
                </a:solidFill>
              </a:rPr>
              <a:t>, são </a:t>
            </a:r>
            <a:r>
              <a:rPr lang="pt-BR" sz="4800" b="1">
                <a:solidFill>
                  <a:prstClr val="white"/>
                </a:solidFill>
              </a:rPr>
              <a:t>tarifadas</a:t>
            </a:r>
            <a:r>
              <a:rPr lang="pt-BR" sz="4800">
                <a:solidFill>
                  <a:prstClr val="white"/>
                </a:solidFill>
              </a:rPr>
              <a:t>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5600EA9E-575F-236B-5EBD-E8471ACF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21" name="CaixaDeTexto 2">
            <a:extLst>
              <a:ext uri="{FF2B5EF4-FFF2-40B4-BE49-F238E27FC236}">
                <a16:creationId xmlns:a16="http://schemas.microsoft.com/office/drawing/2014/main" id="{AA8E85A0-43A7-C369-98D3-8564FBEA449F}"/>
              </a:ext>
            </a:extLst>
          </p:cNvPr>
          <p:cNvSpPr txBox="1"/>
          <p:nvPr/>
        </p:nvSpPr>
        <p:spPr>
          <a:xfrm>
            <a:off x="2092670" y="3124302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23" name="Retângulo 5">
            <a:extLst>
              <a:ext uri="{FF2B5EF4-FFF2-40B4-BE49-F238E27FC236}">
                <a16:creationId xmlns:a16="http://schemas.microsoft.com/office/drawing/2014/main" id="{240F5B46-022E-E844-9553-FD0B5A0A10E7}"/>
              </a:ext>
            </a:extLst>
          </p:cNvPr>
          <p:cNvSpPr/>
          <p:nvPr/>
        </p:nvSpPr>
        <p:spPr>
          <a:xfrm rot="5400000">
            <a:off x="3543709" y="2488271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4D287-9910-013B-375A-36774523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44D7028-A1A1-E5CA-F65B-E450DEC1B361}"/>
              </a:ext>
            </a:extLst>
          </p:cNvPr>
          <p:cNvSpPr txBox="1"/>
          <p:nvPr/>
        </p:nvSpPr>
        <p:spPr>
          <a:xfrm>
            <a:off x="5635347" y="3011353"/>
            <a:ext cx="5121553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Consulte a tabela de preços vigente para conferir os valores dos planos Controle na modalidade </a:t>
            </a:r>
            <a:r>
              <a:rPr lang="pt-BR" sz="24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9CF654-C0C1-C5D4-C901-C8A304AE14CF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74620E61-83A4-2494-3274-9E9FB860A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25A56C-1E45-C191-B460-8BFCD765E6A5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FE13-41DB-5D3A-A26B-D9BB6449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5997F5D-D655-0593-BE41-051149700A7F}"/>
              </a:ext>
            </a:extLst>
          </p:cNvPr>
          <p:cNvSpPr txBox="1"/>
          <p:nvPr/>
        </p:nvSpPr>
        <p:spPr>
          <a:xfrm>
            <a:off x="673654" y="1358877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3FE4A00-C21B-987C-A064-2C78F421D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22991" y="1667295"/>
            <a:ext cx="553425" cy="114474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F460862-09C8-C052-1BF8-1C6694CE5BF0}"/>
              </a:ext>
            </a:extLst>
          </p:cNvPr>
          <p:cNvSpPr/>
          <p:nvPr/>
        </p:nvSpPr>
        <p:spPr>
          <a:xfrm>
            <a:off x="673654" y="2565689"/>
            <a:ext cx="540628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</a:t>
            </a:r>
            <a:r>
              <a:rPr lang="pt-BR" sz="20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considerado um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 controle digital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ou seja, ele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é pré-pago nem pós-pago tradicional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/>
            <a:endParaRPr lang="pt-BR" sz="200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 funciona como uma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assinatura mensal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com pagamento fixo e benefícios semelhantes aos planos controle, mas com a praticidade de ser totalmente gerenciado pelo aplicativo.</a:t>
            </a:r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C6835EDD-3AE8-09BC-78AD-B9219A82FB66}"/>
              </a:ext>
            </a:extLst>
          </p:cNvPr>
          <p:cNvSpPr txBox="1"/>
          <p:nvPr/>
        </p:nvSpPr>
        <p:spPr>
          <a:xfrm>
            <a:off x="673654" y="1931505"/>
            <a:ext cx="198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FLEX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Imagem 30" descr="Mulher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90EC2F81-0709-4541-436F-67AA56DA8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7806" r="599" b="-159"/>
          <a:stretch>
            <a:fillRect/>
          </a:stretch>
        </p:blipFill>
        <p:spPr>
          <a:xfrm>
            <a:off x="6177172" y="1242220"/>
            <a:ext cx="6106138" cy="38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086F72F2-3E68-B7D0-1C62-481A5FDA692E}"/>
              </a:ext>
            </a:extLst>
          </p:cNvPr>
          <p:cNvSpPr/>
          <p:nvPr/>
        </p:nvSpPr>
        <p:spPr>
          <a:xfrm>
            <a:off x="5210930" y="1424946"/>
            <a:ext cx="6059581" cy="4008107"/>
          </a:xfrm>
          <a:prstGeom prst="roundRect">
            <a:avLst>
              <a:gd name="adj" fmla="val 0"/>
            </a:avLst>
          </a:prstGeom>
          <a:noFill/>
          <a:ln>
            <a:solidFill>
              <a:srgbClr val="9364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3640E"/>
              </a:solidFill>
            </a:endParaRP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EEAE2E9E-4401-11A1-AFFD-5A20EB900A99}"/>
              </a:ext>
            </a:extLst>
          </p:cNvPr>
          <p:cNvSpPr/>
          <p:nvPr/>
        </p:nvSpPr>
        <p:spPr>
          <a:xfrm>
            <a:off x="811131" y="1424947"/>
            <a:ext cx="4079846" cy="4008107"/>
          </a:xfrm>
          <a:prstGeom prst="roundRect">
            <a:avLst>
              <a:gd name="adj" fmla="val 0"/>
            </a:avLst>
          </a:prstGeom>
          <a:solidFill>
            <a:srgbClr val="C8A446">
              <a:alpha val="630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B71871F-C57E-E549-9E2D-C23C95FB84E3}"/>
              </a:ext>
            </a:extLst>
          </p:cNvPr>
          <p:cNvSpPr/>
          <p:nvPr/>
        </p:nvSpPr>
        <p:spPr>
          <a:xfrm>
            <a:off x="1131085" y="2355029"/>
            <a:ext cx="3185734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✅ Plano controle digital (sem  fidelidade, sem contrato físico)</a:t>
            </a:r>
          </a:p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❌ Não é pré-pago (não depende de recargas)</a:t>
            </a:r>
          </a:p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❌ Não é pós-pago tradicional (não tem fatura com consumo variável)</a:t>
            </a: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C63A750A-4695-81A8-F97C-43093FF6AFAA}"/>
              </a:ext>
            </a:extLst>
          </p:cNvPr>
          <p:cNvSpPr txBox="1"/>
          <p:nvPr/>
        </p:nvSpPr>
        <p:spPr>
          <a:xfrm>
            <a:off x="1131085" y="1746840"/>
            <a:ext cx="358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Resumo: Claro Flex é...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BD397F-8200-4047-9E77-F590278B3AB4}"/>
              </a:ext>
            </a:extLst>
          </p:cNvPr>
          <p:cNvSpPr txBox="1"/>
          <p:nvPr/>
        </p:nvSpPr>
        <p:spPr>
          <a:xfrm>
            <a:off x="5514755" y="2355029"/>
            <a:ext cx="55917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Você escolhe o plano no app Claro Flex.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Paga um valor fixo mensal via cartão ou Pix.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Recebe uma franquia de internet + apps ilimitados.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Pode renovar antecipadamente se a internet acabar.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Pode cancelar a qualquer momento, sem multa.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D3FB2D9B-A393-997D-1BFD-5D338A6118C1}"/>
              </a:ext>
            </a:extLst>
          </p:cNvPr>
          <p:cNvSpPr txBox="1"/>
          <p:nvPr/>
        </p:nvSpPr>
        <p:spPr>
          <a:xfrm>
            <a:off x="5514755" y="1746839"/>
            <a:ext cx="358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</p:spTree>
    <p:extLst>
      <p:ext uri="{BB962C8B-B14F-4D97-AF65-F5344CB8AC3E}">
        <p14:creationId xmlns:p14="http://schemas.microsoft.com/office/powerpoint/2010/main" val="3543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F2F3F-74AD-505E-8502-131B6B5C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7AC3DBB-B21F-9EAA-159F-FDE463437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013999"/>
              </p:ext>
            </p:extLst>
          </p:nvPr>
        </p:nvGraphicFramePr>
        <p:xfrm>
          <a:off x="947625" y="2064310"/>
          <a:ext cx="10296749" cy="272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2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416371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1401964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229485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451834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451834">
                  <a:extLst>
                    <a:ext uri="{9D8B030D-6E8A-4147-A177-3AD203B41FA5}">
                      <a16:colId xmlns:a16="http://schemas.microsoft.com/office/drawing/2014/main" val="1237329505"/>
                    </a:ext>
                  </a:extLst>
                </a:gridCol>
                <a:gridCol w="1608429">
                  <a:extLst>
                    <a:ext uri="{9D8B030D-6E8A-4147-A177-3AD203B41FA5}">
                      <a16:colId xmlns:a16="http://schemas.microsoft.com/office/drawing/2014/main" val="2116278573"/>
                    </a:ext>
                  </a:extLst>
                </a:gridCol>
              </a:tblGrid>
              <a:tr h="77670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Plano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Internet Livre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Bônus Redes/Apps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Bônus Especial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Total de Internet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Valor Mensal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</a:rPr>
                        <a:t>Custo por Giga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54917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25GB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15GB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25GB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R$ 44,90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R$ 1,80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510362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30GB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20GB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30GB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R$ 59,90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R$ 2,00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40GB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30GB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5GB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40GB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R$ 69,90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R$ 1,75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507039"/>
                  </a:ext>
                </a:extLst>
              </a:tr>
              <a:tr h="446567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70GB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40GB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10GB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20GB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70GB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R$ 119,90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</a:rPr>
                        <a:t>R$ 1,71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A2055F94-3D94-40E0-C775-16B69160F4F8}"/>
              </a:ext>
            </a:extLst>
          </p:cNvPr>
          <p:cNvSpPr txBox="1"/>
          <p:nvPr/>
        </p:nvSpPr>
        <p:spPr>
          <a:xfrm>
            <a:off x="2143488" y="955615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Planos Claro </a:t>
            </a:r>
            <a:r>
              <a:rPr lang="pt-BR" sz="3600" b="1" dirty="0" err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flex</a:t>
            </a: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1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16D77-6A1E-3DE7-DC58-A04DCA16A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7D7489E-62DA-B5CD-D277-5C29819D7128}"/>
              </a:ext>
            </a:extLst>
          </p:cNvPr>
          <p:cNvSpPr txBox="1"/>
          <p:nvPr/>
        </p:nvSpPr>
        <p:spPr>
          <a:xfrm>
            <a:off x="5525820" y="2399422"/>
            <a:ext cx="5628048" cy="22467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defTabSz="913765">
              <a:spcBef>
                <a:spcPts val="1200"/>
              </a:spcBef>
            </a:pPr>
            <a:r>
              <a:rPr lang="pt-BR" sz="2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 </a:t>
            </a:r>
            <a:r>
              <a:rPr lang="pt-BR" sz="28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</a:t>
            </a:r>
            <a:r>
              <a:rPr lang="pt-BR" sz="28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</a:t>
            </a:r>
            <a:r>
              <a:rPr lang="pt-BR" sz="28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não oferece combo </a:t>
            </a:r>
            <a:r>
              <a:rPr lang="pt-BR" sz="28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8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pt-BR" sz="2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os planos tradicionais da Claro (como o Claro </a:t>
            </a:r>
            <a:r>
              <a:rPr lang="pt-BR" sz="28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que une TV, internet residencial e celular em uma única fatura).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F2C1510-0AF0-03B5-6FD3-CC928DD8A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21" name="CaixaDeTexto 2">
            <a:extLst>
              <a:ext uri="{FF2B5EF4-FFF2-40B4-BE49-F238E27FC236}">
                <a16:creationId xmlns:a16="http://schemas.microsoft.com/office/drawing/2014/main" id="{86AB7D45-FEE5-9669-8151-1199E24F8B78}"/>
              </a:ext>
            </a:extLst>
          </p:cNvPr>
          <p:cNvSpPr txBox="1"/>
          <p:nvPr/>
        </p:nvSpPr>
        <p:spPr>
          <a:xfrm>
            <a:off x="2092670" y="3124302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23" name="Retângulo 5">
            <a:extLst>
              <a:ext uri="{FF2B5EF4-FFF2-40B4-BE49-F238E27FC236}">
                <a16:creationId xmlns:a16="http://schemas.microsoft.com/office/drawing/2014/main" id="{6974EEB0-A7C7-B08B-ADED-C57A163CDEE8}"/>
              </a:ext>
            </a:extLst>
          </p:cNvPr>
          <p:cNvSpPr/>
          <p:nvPr/>
        </p:nvSpPr>
        <p:spPr>
          <a:xfrm rot="5400000">
            <a:off x="3543709" y="2488271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3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89449" y="2387903"/>
            <a:ext cx="4313892" cy="3016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 planos 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pós-pagos da Claro 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são ideais para quem busca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grandes franquias de internet, benefícios premium e conectividade internacional. </a:t>
            </a:r>
          </a:p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Eles funcionam com </a:t>
            </a:r>
            <a:r>
              <a:rPr lang="pt-BR" sz="20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fatura mensal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geralmente com fidelidade de 12 meses, e incluem diversos serviços digitais e bônus.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1"/>
          <p:cNvPicPr>
            <a:picLocks noChangeAspect="1"/>
          </p:cNvPicPr>
          <p:nvPr/>
        </p:nvPicPr>
        <p:blipFill rotWithShape="1">
          <a:blip r:embed="rId3"/>
          <a:srcRect l="-29" t="9938" r="7443" b="6299"/>
          <a:stretch/>
        </p:blipFill>
        <p:spPr>
          <a:xfrm>
            <a:off x="5840501" y="1374907"/>
            <a:ext cx="6469236" cy="389237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3BE7E4B3-97BE-156F-2D0A-0CD5300B291A}"/>
              </a:ext>
            </a:extLst>
          </p:cNvPr>
          <p:cNvSpPr txBox="1"/>
          <p:nvPr/>
        </p:nvSpPr>
        <p:spPr>
          <a:xfrm>
            <a:off x="789449" y="1174852"/>
            <a:ext cx="189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Gráfico 4">
            <a:extLst>
              <a:ext uri="{FF2B5EF4-FFF2-40B4-BE49-F238E27FC236}">
                <a16:creationId xmlns:a16="http://schemas.microsoft.com/office/drawing/2014/main" id="{5CB88578-5A25-A2AF-B217-A171E5B5A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22991" y="1472338"/>
            <a:ext cx="553425" cy="1144747"/>
          </a:xfrm>
          <a:prstGeom prst="rect">
            <a:avLst/>
          </a:prstGeom>
        </p:spPr>
      </p:pic>
      <p:sp>
        <p:nvSpPr>
          <p:cNvPr id="32" name="CaixaDeTexto 2">
            <a:extLst>
              <a:ext uri="{FF2B5EF4-FFF2-40B4-BE49-F238E27FC236}">
                <a16:creationId xmlns:a16="http://schemas.microsoft.com/office/drawing/2014/main" id="{D995E88F-D80C-6AA8-6E96-13EA75A1906D}"/>
              </a:ext>
            </a:extLst>
          </p:cNvPr>
          <p:cNvSpPr txBox="1"/>
          <p:nvPr/>
        </p:nvSpPr>
        <p:spPr>
          <a:xfrm>
            <a:off x="789449" y="1689045"/>
            <a:ext cx="123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PÓS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914959B1-072E-4A94-E97A-D2182F73983F}"/>
              </a:ext>
            </a:extLst>
          </p:cNvPr>
          <p:cNvSpPr txBox="1"/>
          <p:nvPr/>
        </p:nvSpPr>
        <p:spPr>
          <a:xfrm>
            <a:off x="974818" y="1810128"/>
            <a:ext cx="5800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 o plano Claro Pós-pago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6E83F3D-585B-3A3D-E525-7F374E8C9AE0}"/>
              </a:ext>
            </a:extLst>
          </p:cNvPr>
          <p:cNvSpPr/>
          <p:nvPr/>
        </p:nvSpPr>
        <p:spPr>
          <a:xfrm>
            <a:off x="974818" y="2668972"/>
            <a:ext cx="7102382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Você escolhe um plano com franquia mensal de internet.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Recebe uma fatura mensal com valor fixo.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Pode incluir dependentes (Claro família).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Tem acesso a apps ilimitados e roaming internacional.</a:t>
            </a:r>
          </a:p>
          <a:p>
            <a:pPr marL="342900" lvl="0" indent="-342900" defTabSz="91376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Fidelidade de 12 meses (com benefícios extras).</a:t>
            </a:r>
          </a:p>
        </p:txBody>
      </p:sp>
      <p:pic>
        <p:nvPicPr>
          <p:cNvPr id="4" name="Gráfico 4">
            <a:extLst>
              <a:ext uri="{FF2B5EF4-FFF2-40B4-BE49-F238E27FC236}">
                <a16:creationId xmlns:a16="http://schemas.microsoft.com/office/drawing/2014/main" id="{8F0D50A3-F997-0648-B0E7-B2EDC6D0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77" t="3241" r="-1335" b="-3241"/>
          <a:stretch>
            <a:fillRect/>
          </a:stretch>
        </p:blipFill>
        <p:spPr>
          <a:xfrm rot="10800000">
            <a:off x="9617696" y="766555"/>
            <a:ext cx="2574304" cy="53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7F78D-9BEE-5F23-8472-CEDA9757D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637DB12-F96F-73AF-FD6C-06CA76CB6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4686"/>
              </p:ext>
            </p:extLst>
          </p:nvPr>
        </p:nvGraphicFramePr>
        <p:xfrm>
          <a:off x="429491" y="1814702"/>
          <a:ext cx="11249891" cy="2918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2563091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2147454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454727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val="1237329505"/>
                    </a:ext>
                  </a:extLst>
                </a:gridCol>
              </a:tblGrid>
              <a:tr h="64752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Plano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Internet Total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Roaming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 Mensal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Dependentes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 por Giga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48407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 + 45GB bônus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R$ 119,90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R$ 1,71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4475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80GB GeForce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30GB + 50GB bônus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R$ 1,87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 + 70GB bônus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$ 169,90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R$ 1,42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093477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75GB + 95GB bônus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 + Europa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R$ 219,90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R$ 1,29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147304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320GB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 + 170GB bônus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Mundo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R$ 319,90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76200" marR="50800" marT="50800" marB="4445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pt-BR" b="0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b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$ 1,00</a:t>
                      </a:r>
                    </a:p>
                  </a:txBody>
                  <a:tcPr marL="76200" marR="50800" marT="50800" marB="3810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507039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1B2DAA8-E057-412A-96AF-105603D66A2B}"/>
              </a:ext>
            </a:extLst>
          </p:cNvPr>
          <p:cNvSpPr txBox="1"/>
          <p:nvPr/>
        </p:nvSpPr>
        <p:spPr>
          <a:xfrm>
            <a:off x="895591" y="5090280"/>
            <a:ext cx="10400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planos pós pago são os mais vantajosos para o cliente, tem a melhor opção de custo por giga!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6C4A5F9-AF60-D80E-45FE-4368AB8D23D6}"/>
              </a:ext>
            </a:extLst>
          </p:cNvPr>
          <p:cNvSpPr txBox="1"/>
          <p:nvPr/>
        </p:nvSpPr>
        <p:spPr>
          <a:xfrm>
            <a:off x="2143488" y="955615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 Principais Planos Claro pós</a:t>
            </a:r>
          </a:p>
        </p:txBody>
      </p:sp>
    </p:spTree>
    <p:extLst>
      <p:ext uri="{BB962C8B-B14F-4D97-AF65-F5344CB8AC3E}">
        <p14:creationId xmlns:p14="http://schemas.microsoft.com/office/powerpoint/2010/main" val="23607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215956" y="2649264"/>
            <a:ext cx="5054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 antes, </a:t>
            </a:r>
            <a:b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recapitular </a:t>
            </a:r>
            <a:b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aprendemos anteriormente. 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78CAC10B-DCC7-40EC-DDBA-C741BD4E3273}"/>
              </a:ext>
            </a:extLst>
          </p:cNvPr>
          <p:cNvSpPr/>
          <p:nvPr/>
        </p:nvSpPr>
        <p:spPr>
          <a:xfrm rot="5400000">
            <a:off x="2965931" y="3905986"/>
            <a:ext cx="6164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6B53645-6AA1-5D5A-63F4-507CD666D02B}"/>
              </a:ext>
            </a:extLst>
          </p:cNvPr>
          <p:cNvCxnSpPr>
            <a:cxnSpLocks/>
          </p:cNvCxnSpPr>
          <p:nvPr/>
        </p:nvCxnSpPr>
        <p:spPr>
          <a:xfrm flipH="1">
            <a:off x="10263963" y="5341410"/>
            <a:ext cx="1928037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80504533-DE89-7525-7F2E-4EA13BB39481}"/>
              </a:ext>
            </a:extLst>
          </p:cNvPr>
          <p:cNvCxnSpPr>
            <a:cxnSpLocks/>
          </p:cNvCxnSpPr>
          <p:nvPr/>
        </p:nvCxnSpPr>
        <p:spPr>
          <a:xfrm flipV="1">
            <a:off x="10263963" y="1764688"/>
            <a:ext cx="0" cy="3585035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71">
            <a:extLst>
              <a:ext uri="{FF2B5EF4-FFF2-40B4-BE49-F238E27FC236}">
                <a16:creationId xmlns:a16="http://schemas.microsoft.com/office/drawing/2014/main" id="{6F0150C3-3D72-1EA5-E151-4B6B58F75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269" t="-1" r="-255" b="-10522"/>
          <a:stretch/>
        </p:blipFill>
        <p:spPr>
          <a:xfrm>
            <a:off x="0" y="1988192"/>
            <a:ext cx="1610685" cy="34778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1CEE10-D28C-6676-74A9-4B38CC6C073B}"/>
              </a:ext>
            </a:extLst>
          </p:cNvPr>
          <p:cNvSpPr txBox="1"/>
          <p:nvPr/>
        </p:nvSpPr>
        <p:spPr>
          <a:xfrm>
            <a:off x="6866745" y="2172210"/>
            <a:ext cx="31092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Banda Larga,</a:t>
            </a:r>
            <a:b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tecnologias e</a:t>
            </a:r>
            <a:b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requisitos técnicos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Recursos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Soluções de</a:t>
            </a:r>
            <a:b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Conectividade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Telefone e</a:t>
            </a:r>
            <a:b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portabilidade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4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1" grpId="0" animBg="1"/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508E6836-A0A8-5043-66D6-E05C70212D25}"/>
              </a:ext>
            </a:extLst>
          </p:cNvPr>
          <p:cNvSpPr txBox="1"/>
          <p:nvPr/>
        </p:nvSpPr>
        <p:spPr>
          <a:xfrm>
            <a:off x="4048917" y="724100"/>
            <a:ext cx="409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0850">
              <a:defRPr/>
            </a:pPr>
            <a:r>
              <a:rPr lang="pt-BR" sz="32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Benefícios Inclusos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B155A76-AAEA-1C34-2ABD-D05248F4894C}"/>
              </a:ext>
            </a:extLst>
          </p:cNvPr>
          <p:cNvGrpSpPr/>
          <p:nvPr/>
        </p:nvGrpSpPr>
        <p:grpSpPr>
          <a:xfrm>
            <a:off x="704368" y="1379096"/>
            <a:ext cx="3476056" cy="2128603"/>
            <a:chOff x="704368" y="1379096"/>
            <a:chExt cx="3476056" cy="212860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0194D5DE-D3B1-CB7C-4BBA-E0FCBD5B4CAF}"/>
                </a:ext>
              </a:extLst>
            </p:cNvPr>
            <p:cNvSpPr/>
            <p:nvPr/>
          </p:nvSpPr>
          <p:spPr>
            <a:xfrm>
              <a:off x="704368" y="1379096"/>
              <a:ext cx="3476056" cy="2128603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682FED1-EB23-2342-E63A-A01A1EF55194}"/>
                </a:ext>
              </a:extLst>
            </p:cNvPr>
            <p:cNvSpPr/>
            <p:nvPr/>
          </p:nvSpPr>
          <p:spPr>
            <a:xfrm>
              <a:off x="881916" y="2036218"/>
              <a:ext cx="31111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WhatsApp, Instagram, YouTube, TikTok, Netflix, Disney+, Globoplay, Max, Claro tv+, ChatGPT.</a:t>
              </a:r>
            </a:p>
          </p:txBody>
        </p:sp>
        <p:sp>
          <p:nvSpPr>
            <p:cNvPr id="5" name="CaixaDeTexto 2">
              <a:extLst>
                <a:ext uri="{FF2B5EF4-FFF2-40B4-BE49-F238E27FC236}">
                  <a16:creationId xmlns:a16="http://schemas.microsoft.com/office/drawing/2014/main" id="{44ABF797-B75E-70BC-6F45-631FCC6294E5}"/>
                </a:ext>
              </a:extLst>
            </p:cNvPr>
            <p:cNvSpPr txBox="1"/>
            <p:nvPr/>
          </p:nvSpPr>
          <p:spPr>
            <a:xfrm>
              <a:off x="1009333" y="1566959"/>
              <a:ext cx="2856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Apps ilimitados: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2A8EB49-F09C-4D2A-11E1-4333A7A83F64}"/>
              </a:ext>
            </a:extLst>
          </p:cNvPr>
          <p:cNvGrpSpPr/>
          <p:nvPr/>
        </p:nvGrpSpPr>
        <p:grpSpPr>
          <a:xfrm>
            <a:off x="4357972" y="1379096"/>
            <a:ext cx="3476056" cy="2128603"/>
            <a:chOff x="4357972" y="1379096"/>
            <a:chExt cx="3476056" cy="2128603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2C7D109C-2366-C42E-5212-78E4BEFA1344}"/>
                </a:ext>
              </a:extLst>
            </p:cNvPr>
            <p:cNvSpPr/>
            <p:nvPr/>
          </p:nvSpPr>
          <p:spPr>
            <a:xfrm>
              <a:off x="4357972" y="1379096"/>
              <a:ext cx="3476056" cy="2128603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86BE6F5-8195-731E-C755-069C3FA7A247}"/>
                </a:ext>
              </a:extLst>
            </p:cNvPr>
            <p:cNvSpPr/>
            <p:nvPr/>
          </p:nvSpPr>
          <p:spPr>
            <a:xfrm>
              <a:off x="4667850" y="2397754"/>
              <a:ext cx="28563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para qualquer operadora.</a:t>
              </a:r>
            </a:p>
          </p:txBody>
        </p:sp>
        <p:sp>
          <p:nvSpPr>
            <p:cNvPr id="8" name="CaixaDeTexto 2">
              <a:extLst>
                <a:ext uri="{FF2B5EF4-FFF2-40B4-BE49-F238E27FC236}">
                  <a16:creationId xmlns:a16="http://schemas.microsoft.com/office/drawing/2014/main" id="{DE8414C2-BAC5-365B-DFE2-293C77F2A2CB}"/>
                </a:ext>
              </a:extLst>
            </p:cNvPr>
            <p:cNvSpPr txBox="1"/>
            <p:nvPr/>
          </p:nvSpPr>
          <p:spPr>
            <a:xfrm>
              <a:off x="4667850" y="1620719"/>
              <a:ext cx="28562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Ligações e</a:t>
              </a:r>
              <a:b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SMS ilimitados 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FA0679A-9EA7-EB72-9E93-A3292FC1DF72}"/>
              </a:ext>
            </a:extLst>
          </p:cNvPr>
          <p:cNvGrpSpPr/>
          <p:nvPr/>
        </p:nvGrpSpPr>
        <p:grpSpPr>
          <a:xfrm>
            <a:off x="704368" y="3655742"/>
            <a:ext cx="2579920" cy="1920602"/>
            <a:chOff x="704368" y="3655742"/>
            <a:chExt cx="2579920" cy="1920602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8DAE2292-0DD6-97FC-9449-020413101689}"/>
                </a:ext>
              </a:extLst>
            </p:cNvPr>
            <p:cNvSpPr/>
            <p:nvPr/>
          </p:nvSpPr>
          <p:spPr>
            <a:xfrm>
              <a:off x="704368" y="3655742"/>
              <a:ext cx="2579920" cy="1920602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5E74DB7-179A-3C0A-CF69-1FAC2C8B3FEA}"/>
                </a:ext>
              </a:extLst>
            </p:cNvPr>
            <p:cNvSpPr/>
            <p:nvPr/>
          </p:nvSpPr>
          <p:spPr>
            <a:xfrm>
              <a:off x="881916" y="4616042"/>
              <a:ext cx="21990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com o serviço</a:t>
              </a:r>
              <a:b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Passaporte Claro.</a:t>
              </a:r>
            </a:p>
          </p:txBody>
        </p:sp>
        <p:sp>
          <p:nvSpPr>
            <p:cNvPr id="11" name="CaixaDeTexto 2">
              <a:extLst>
                <a:ext uri="{FF2B5EF4-FFF2-40B4-BE49-F238E27FC236}">
                  <a16:creationId xmlns:a16="http://schemas.microsoft.com/office/drawing/2014/main" id="{018B79E1-632E-EBC4-7D4D-80D0FC90030B}"/>
                </a:ext>
              </a:extLst>
            </p:cNvPr>
            <p:cNvSpPr txBox="1"/>
            <p:nvPr/>
          </p:nvSpPr>
          <p:spPr>
            <a:xfrm>
              <a:off x="937088" y="3778586"/>
              <a:ext cx="2088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Roaming internacional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906D122-348E-2DD1-0396-F3E69BD4D851}"/>
              </a:ext>
            </a:extLst>
          </p:cNvPr>
          <p:cNvGrpSpPr/>
          <p:nvPr/>
        </p:nvGrpSpPr>
        <p:grpSpPr>
          <a:xfrm>
            <a:off x="8011576" y="1379096"/>
            <a:ext cx="3476056" cy="2128603"/>
            <a:chOff x="8011576" y="1379096"/>
            <a:chExt cx="3476056" cy="2128603"/>
          </a:xfrm>
        </p:grpSpPr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74AE470D-4C6C-2729-A6A5-42F1138DD976}"/>
                </a:ext>
              </a:extLst>
            </p:cNvPr>
            <p:cNvSpPr/>
            <p:nvPr/>
          </p:nvSpPr>
          <p:spPr>
            <a:xfrm>
              <a:off x="8011576" y="1379096"/>
              <a:ext cx="3476056" cy="2128603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B2A8A55-2949-07AB-C0F6-8D9F59F046FB}"/>
                </a:ext>
              </a:extLst>
            </p:cNvPr>
            <p:cNvSpPr/>
            <p:nvPr/>
          </p:nvSpPr>
          <p:spPr>
            <a:xfrm>
              <a:off x="8189124" y="2036218"/>
              <a:ext cx="311113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 err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Skeelo</a:t>
              </a: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Claro Banca Premium, </a:t>
              </a:r>
              <a:r>
                <a:rPr lang="pt-BR" sz="2000" err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TrueCaller</a:t>
              </a: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000" err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BTFit</a:t>
              </a: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000" err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StarBem</a:t>
              </a: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Zen App.</a:t>
              </a:r>
            </a:p>
          </p:txBody>
        </p:sp>
        <p:sp>
          <p:nvSpPr>
            <p:cNvPr id="14" name="CaixaDeTexto 2">
              <a:extLst>
                <a:ext uri="{FF2B5EF4-FFF2-40B4-BE49-F238E27FC236}">
                  <a16:creationId xmlns:a16="http://schemas.microsoft.com/office/drawing/2014/main" id="{5864AC6F-2386-3A3F-2C7B-CAA3A7236131}"/>
                </a:ext>
              </a:extLst>
            </p:cNvPr>
            <p:cNvSpPr txBox="1"/>
            <p:nvPr/>
          </p:nvSpPr>
          <p:spPr>
            <a:xfrm>
              <a:off x="8316541" y="1566959"/>
              <a:ext cx="2856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Serviços digitais: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971044C-FFEE-F34C-2F42-55E084BA401F}"/>
              </a:ext>
            </a:extLst>
          </p:cNvPr>
          <p:cNvGrpSpPr/>
          <p:nvPr/>
        </p:nvGrpSpPr>
        <p:grpSpPr>
          <a:xfrm>
            <a:off x="3446304" y="3648140"/>
            <a:ext cx="2579920" cy="1920602"/>
            <a:chOff x="3446304" y="3648140"/>
            <a:chExt cx="2579920" cy="1920602"/>
          </a:xfrm>
        </p:grpSpPr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F1C6A80F-BA41-5B95-A326-F4D11E65767F}"/>
                </a:ext>
              </a:extLst>
            </p:cNvPr>
            <p:cNvSpPr/>
            <p:nvPr/>
          </p:nvSpPr>
          <p:spPr>
            <a:xfrm>
              <a:off x="3446304" y="3648140"/>
              <a:ext cx="2579920" cy="1920602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D703BE2-4FD6-3181-E574-D3BF9A6385D7}"/>
                </a:ext>
              </a:extLst>
            </p:cNvPr>
            <p:cNvSpPr/>
            <p:nvPr/>
          </p:nvSpPr>
          <p:spPr>
            <a:xfrm>
              <a:off x="3737510" y="4411258"/>
              <a:ext cx="198627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sincronização de dispositivos.</a:t>
              </a:r>
            </a:p>
          </p:txBody>
        </p:sp>
        <p:sp>
          <p:nvSpPr>
            <p:cNvPr id="17" name="CaixaDeTexto 2">
              <a:extLst>
                <a:ext uri="{FF2B5EF4-FFF2-40B4-BE49-F238E27FC236}">
                  <a16:creationId xmlns:a16="http://schemas.microsoft.com/office/drawing/2014/main" id="{45631C27-A50E-263A-9711-A5A3A8423959}"/>
                </a:ext>
              </a:extLst>
            </p:cNvPr>
            <p:cNvSpPr txBox="1"/>
            <p:nvPr/>
          </p:nvSpPr>
          <p:spPr>
            <a:xfrm>
              <a:off x="3842675" y="3963251"/>
              <a:ext cx="1775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Claro Sync: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90B21888-659B-D323-2EEE-7AD08A1B92ED}"/>
              </a:ext>
            </a:extLst>
          </p:cNvPr>
          <p:cNvGrpSpPr/>
          <p:nvPr/>
        </p:nvGrpSpPr>
        <p:grpSpPr>
          <a:xfrm>
            <a:off x="6177008" y="3648140"/>
            <a:ext cx="2579920" cy="1920602"/>
            <a:chOff x="6177008" y="3648140"/>
            <a:chExt cx="2579920" cy="1920602"/>
          </a:xfrm>
        </p:grpSpPr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25504FF9-73B3-8A66-AD99-1AB59CA8337A}"/>
                </a:ext>
              </a:extLst>
            </p:cNvPr>
            <p:cNvSpPr/>
            <p:nvPr/>
          </p:nvSpPr>
          <p:spPr>
            <a:xfrm>
              <a:off x="6177008" y="3648140"/>
              <a:ext cx="2579920" cy="1920602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EC98321-6E8D-D904-F7B6-94B21B859DF3}"/>
                </a:ext>
              </a:extLst>
            </p:cNvPr>
            <p:cNvSpPr/>
            <p:nvPr/>
          </p:nvSpPr>
          <p:spPr>
            <a:xfrm>
              <a:off x="6512047" y="4409528"/>
              <a:ext cx="1986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(físico ou </a:t>
              </a:r>
              <a:r>
                <a:rPr lang="pt-BR" sz="2000" err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eSIM</a:t>
              </a: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).</a:t>
              </a:r>
            </a:p>
          </p:txBody>
        </p:sp>
        <p:sp>
          <p:nvSpPr>
            <p:cNvPr id="22" name="CaixaDeTexto 2">
              <a:extLst>
                <a:ext uri="{FF2B5EF4-FFF2-40B4-BE49-F238E27FC236}">
                  <a16:creationId xmlns:a16="http://schemas.microsoft.com/office/drawing/2014/main" id="{0C6EA399-EC9D-B2BB-E1D1-132C3C059AA1}"/>
                </a:ext>
              </a:extLst>
            </p:cNvPr>
            <p:cNvSpPr txBox="1"/>
            <p:nvPr/>
          </p:nvSpPr>
          <p:spPr>
            <a:xfrm>
              <a:off x="6564630" y="3961521"/>
              <a:ext cx="1881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Chip grátis 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C8CCA09-50E3-FA0E-8DE0-ACCFA59DEF3F}"/>
              </a:ext>
            </a:extLst>
          </p:cNvPr>
          <p:cNvGrpSpPr/>
          <p:nvPr/>
        </p:nvGrpSpPr>
        <p:grpSpPr>
          <a:xfrm>
            <a:off x="8907712" y="3655741"/>
            <a:ext cx="2579920" cy="1920602"/>
            <a:chOff x="8907712" y="3655741"/>
            <a:chExt cx="2579920" cy="1920602"/>
          </a:xfrm>
        </p:grpSpPr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1ABED678-D46A-439B-C971-756C14D16B38}"/>
                </a:ext>
              </a:extLst>
            </p:cNvPr>
            <p:cNvSpPr/>
            <p:nvPr/>
          </p:nvSpPr>
          <p:spPr>
            <a:xfrm>
              <a:off x="8907712" y="3655741"/>
              <a:ext cx="2579920" cy="1920602"/>
            </a:xfrm>
            <a:prstGeom prst="roundRect">
              <a:avLst>
                <a:gd name="adj" fmla="val 0"/>
              </a:avLst>
            </a:prstGeom>
            <a:solidFill>
              <a:srgbClr val="C8A446">
                <a:alpha val="6309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1214E4D-0086-7B1B-D525-B94B7EF4FA5A}"/>
                </a:ext>
              </a:extLst>
            </p:cNvPr>
            <p:cNvSpPr/>
            <p:nvPr/>
          </p:nvSpPr>
          <p:spPr>
            <a:xfrm>
              <a:off x="8989253" y="4616042"/>
              <a:ext cx="241683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3765">
                <a:spcBef>
                  <a:spcPts val="1200"/>
                </a:spcBef>
              </a:pPr>
              <a:r>
                <a:rPr lang="pt-BR" sz="200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em locais públicos.</a:t>
              </a:r>
            </a:p>
          </p:txBody>
        </p:sp>
        <p:sp>
          <p:nvSpPr>
            <p:cNvPr id="24" name="CaixaDeTexto 2">
              <a:extLst>
                <a:ext uri="{FF2B5EF4-FFF2-40B4-BE49-F238E27FC236}">
                  <a16:creationId xmlns:a16="http://schemas.microsoft.com/office/drawing/2014/main" id="{2144B883-7F6D-961B-DDCC-006243175D87}"/>
                </a:ext>
              </a:extLst>
            </p:cNvPr>
            <p:cNvSpPr txBox="1"/>
            <p:nvPr/>
          </p:nvSpPr>
          <p:spPr>
            <a:xfrm>
              <a:off x="9117228" y="3782021"/>
              <a:ext cx="21608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0850">
                <a:defRPr/>
              </a:pPr>
              <a:r>
                <a:rPr lang="pt-BR" sz="2400" b="1" dirty="0">
                  <a:solidFill>
                    <a:prstClr val="white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Wi-Fi Claro gratuito </a:t>
              </a: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0F91CF8-528C-3701-62F9-D7CA32D59E5C}"/>
              </a:ext>
            </a:extLst>
          </p:cNvPr>
          <p:cNvSpPr txBox="1"/>
          <p:nvPr/>
        </p:nvSpPr>
        <p:spPr>
          <a:xfrm>
            <a:off x="2036991" y="5763628"/>
            <a:ext cx="8118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Consulte tabela de ofertas vigente da época</a:t>
            </a:r>
          </a:p>
        </p:txBody>
      </p:sp>
    </p:spTree>
    <p:extLst>
      <p:ext uri="{BB962C8B-B14F-4D97-AF65-F5344CB8AC3E}">
        <p14:creationId xmlns:p14="http://schemas.microsoft.com/office/powerpoint/2010/main" val="6804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E4FEC5E-6165-5563-CBDA-4CFB5A06ACA4}"/>
              </a:ext>
            </a:extLst>
          </p:cNvPr>
          <p:cNvSpPr txBox="1"/>
          <p:nvPr/>
        </p:nvSpPr>
        <p:spPr>
          <a:xfrm>
            <a:off x="864400" y="1220886"/>
            <a:ext cx="358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Roaming Internacional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D9865E0F-8D0D-0B9A-36D9-4470B600846E}"/>
              </a:ext>
            </a:extLst>
          </p:cNvPr>
          <p:cNvSpPr/>
          <p:nvPr/>
        </p:nvSpPr>
        <p:spPr>
          <a:xfrm>
            <a:off x="920210" y="1829458"/>
            <a:ext cx="4536209" cy="1318477"/>
          </a:xfrm>
          <a:prstGeom prst="roundRect">
            <a:avLst>
              <a:gd name="adj" fmla="val 0"/>
            </a:avLst>
          </a:prstGeom>
          <a:solidFill>
            <a:srgbClr val="C8A446">
              <a:alpha val="6309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6B7FFD6-C03A-6FA3-8C37-F191B3511213}"/>
              </a:ext>
            </a:extLst>
          </p:cNvPr>
          <p:cNvSpPr/>
          <p:nvPr/>
        </p:nvSpPr>
        <p:spPr>
          <a:xfrm>
            <a:off x="1103440" y="2270153"/>
            <a:ext cx="361263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uso do plano em países como EUA, México, Argentina.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BF5BFB43-36F0-4B6F-6F20-5405009EB2C4}"/>
              </a:ext>
            </a:extLst>
          </p:cNvPr>
          <p:cNvSpPr txBox="1"/>
          <p:nvPr/>
        </p:nvSpPr>
        <p:spPr>
          <a:xfrm>
            <a:off x="1103440" y="1913418"/>
            <a:ext cx="334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Passaporte Américas: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24372E46-49DD-508F-2933-CF00576452F4}"/>
              </a:ext>
            </a:extLst>
          </p:cNvPr>
          <p:cNvSpPr/>
          <p:nvPr/>
        </p:nvSpPr>
        <p:spPr>
          <a:xfrm>
            <a:off x="905220" y="3231896"/>
            <a:ext cx="4536209" cy="987712"/>
          </a:xfrm>
          <a:prstGeom prst="roundRect">
            <a:avLst>
              <a:gd name="adj" fmla="val 0"/>
            </a:avLst>
          </a:prstGeom>
          <a:solidFill>
            <a:srgbClr val="C8A446">
              <a:alpha val="6309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983AB38-0564-EB18-6CA5-62469D860298}"/>
              </a:ext>
            </a:extLst>
          </p:cNvPr>
          <p:cNvSpPr/>
          <p:nvPr/>
        </p:nvSpPr>
        <p:spPr>
          <a:xfrm>
            <a:off x="1088450" y="3672590"/>
            <a:ext cx="423305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uso em mais de 40 países europeus.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35811B4F-E0A7-27FF-68B1-0F1C1EB36FB7}"/>
              </a:ext>
            </a:extLst>
          </p:cNvPr>
          <p:cNvSpPr txBox="1"/>
          <p:nvPr/>
        </p:nvSpPr>
        <p:spPr>
          <a:xfrm>
            <a:off x="1088450" y="3315855"/>
            <a:ext cx="334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Passaporte Europa: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4A981473-CAE7-0964-F5E8-8EB4FE5CF3B7}"/>
              </a:ext>
            </a:extLst>
          </p:cNvPr>
          <p:cNvSpPr/>
          <p:nvPr/>
        </p:nvSpPr>
        <p:spPr>
          <a:xfrm>
            <a:off x="905220" y="4303567"/>
            <a:ext cx="4536209" cy="987712"/>
          </a:xfrm>
          <a:prstGeom prst="roundRect">
            <a:avLst>
              <a:gd name="adj" fmla="val 0"/>
            </a:avLst>
          </a:prstGeom>
          <a:solidFill>
            <a:srgbClr val="C8A446">
              <a:alpha val="6309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1F3E981-ED01-A0D7-2B13-CDCE8198B7FD}"/>
              </a:ext>
            </a:extLst>
          </p:cNvPr>
          <p:cNvSpPr/>
          <p:nvPr/>
        </p:nvSpPr>
        <p:spPr>
          <a:xfrm>
            <a:off x="1088449" y="4744261"/>
            <a:ext cx="387329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3765">
              <a:spcBef>
                <a:spcPts val="1200"/>
              </a:spcBef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cobertura em mais de 80 países.</a:t>
            </a: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16474293-78A5-CE84-3F37-1B6E2323DF98}"/>
              </a:ext>
            </a:extLst>
          </p:cNvPr>
          <p:cNvSpPr txBox="1"/>
          <p:nvPr/>
        </p:nvSpPr>
        <p:spPr>
          <a:xfrm>
            <a:off x="1088450" y="4387526"/>
            <a:ext cx="334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Passaporte Mundo: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CA96F77-A04C-D025-840A-FAE00A62FB09}"/>
              </a:ext>
            </a:extLst>
          </p:cNvPr>
          <p:cNvGrpSpPr/>
          <p:nvPr/>
        </p:nvGrpSpPr>
        <p:grpSpPr>
          <a:xfrm>
            <a:off x="5950211" y="1109272"/>
            <a:ext cx="8676409" cy="4646951"/>
            <a:chOff x="5950211" y="1109272"/>
            <a:chExt cx="8676409" cy="4646951"/>
          </a:xfrm>
        </p:grpSpPr>
        <p:sp>
          <p:nvSpPr>
            <p:cNvPr id="17" name="Retângulo: Cantos Arredondados 20">
              <a:extLst>
                <a:ext uri="{FF2B5EF4-FFF2-40B4-BE49-F238E27FC236}">
                  <a16:creationId xmlns:a16="http://schemas.microsoft.com/office/drawing/2014/main" id="{04C083DB-053D-5277-F286-2F3B571725FA}"/>
                </a:ext>
              </a:extLst>
            </p:cNvPr>
            <p:cNvSpPr/>
            <p:nvPr/>
          </p:nvSpPr>
          <p:spPr>
            <a:xfrm>
              <a:off x="5950211" y="1109272"/>
              <a:ext cx="8676409" cy="4646951"/>
            </a:xfrm>
            <a:prstGeom prst="roundRect">
              <a:avLst>
                <a:gd name="adj" fmla="val 12669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Imagem 18" descr="Site&#10;&#10;O conteúdo gerado por IA pode estar incorreto.">
              <a:extLst>
                <a:ext uri="{FF2B5EF4-FFF2-40B4-BE49-F238E27FC236}">
                  <a16:creationId xmlns:a16="http://schemas.microsoft.com/office/drawing/2014/main" id="{D6511F15-FFD5-9C70-C0D6-4612E7C93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9232" y="1327150"/>
              <a:ext cx="5638800" cy="4203700"/>
            </a:xfrm>
            <a:prstGeom prst="roundRect">
              <a:avLst>
                <a:gd name="adj" fmla="val 8108"/>
              </a:avLst>
            </a:prstGeom>
          </p:spPr>
        </p:pic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6B45D77-383A-7C90-05ED-5C0638DF4AB4}"/>
              </a:ext>
            </a:extLst>
          </p:cNvPr>
          <p:cNvSpPr txBox="1"/>
          <p:nvPr/>
        </p:nvSpPr>
        <p:spPr>
          <a:xfrm>
            <a:off x="920210" y="5446186"/>
            <a:ext cx="4927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Saiba mais em 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https://www.claro.com.br/celular/pos/passaporte</a:t>
            </a:r>
            <a:endParaRPr lang="pt-BR" sz="14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10" grpId="0" animBg="1"/>
      <p:bldP spid="11" grpId="0"/>
      <p:bldP spid="12" grpId="0"/>
      <p:bldP spid="13" grpId="0" animBg="1"/>
      <p:bldP spid="14" grpId="0"/>
      <p:bldP spid="15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CE2F-19EF-D703-3E5E-9CC662FB3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06FB1AC-BD11-BD17-3AAA-1CCBD817E4AD}"/>
              </a:ext>
            </a:extLst>
          </p:cNvPr>
          <p:cNvSpPr txBox="1"/>
          <p:nvPr/>
        </p:nvSpPr>
        <p:spPr>
          <a:xfrm>
            <a:off x="5776344" y="1826414"/>
            <a:ext cx="5437756" cy="357020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defTabSz="913765">
              <a:spcBef>
                <a:spcPts val="1200"/>
              </a:spcBef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Todos os planos da Claro 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— 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Pré-pago (</a:t>
            </a:r>
            <a:r>
              <a:rPr lang="pt-BR" sz="24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Prezão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), Controle, Flex e Pós-pago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— oferecem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ligações ilimitadas 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qualquer operadora do Brasil (lembrando de usar o código 21 para ligações interestaduais). </a:t>
            </a:r>
          </a:p>
          <a:p>
            <a:pPr lvl="0" defTabSz="913765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Caso contrário haverá cobrança,</a:t>
            </a:r>
            <a:b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acordo com 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tarifa da</a:t>
            </a:r>
            <a:b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operadora escolhida.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8380E4C3-7912-3ABD-D8ED-D9693F088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21" name="CaixaDeTexto 2">
            <a:extLst>
              <a:ext uri="{FF2B5EF4-FFF2-40B4-BE49-F238E27FC236}">
                <a16:creationId xmlns:a16="http://schemas.microsoft.com/office/drawing/2014/main" id="{CD34FB6F-DF14-B866-0C24-4ACF0A5CF772}"/>
              </a:ext>
            </a:extLst>
          </p:cNvPr>
          <p:cNvSpPr txBox="1"/>
          <p:nvPr/>
        </p:nvSpPr>
        <p:spPr>
          <a:xfrm>
            <a:off x="2092670" y="3124302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23" name="Retângulo 5">
            <a:extLst>
              <a:ext uri="{FF2B5EF4-FFF2-40B4-BE49-F238E27FC236}">
                <a16:creationId xmlns:a16="http://schemas.microsoft.com/office/drawing/2014/main" id="{06575155-359A-2F1E-85BA-8821AB116267}"/>
              </a:ext>
            </a:extLst>
          </p:cNvPr>
          <p:cNvSpPr/>
          <p:nvPr/>
        </p:nvSpPr>
        <p:spPr>
          <a:xfrm rot="5400000">
            <a:off x="3543709" y="2488271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7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E2B98-FB05-B55C-F080-4A22F611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A8BB37E-2A09-3E13-E349-875BB252A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163251"/>
              </p:ext>
            </p:extLst>
          </p:nvPr>
        </p:nvGraphicFramePr>
        <p:xfrm>
          <a:off x="471054" y="954973"/>
          <a:ext cx="11299735" cy="4886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421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613525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2005642">
                  <a:extLst>
                    <a:ext uri="{9D8B030D-6E8A-4147-A177-3AD203B41FA5}">
                      <a16:colId xmlns:a16="http://schemas.microsoft.com/office/drawing/2014/main" val="1886265556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771073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771073">
                  <a:extLst>
                    <a:ext uri="{9D8B030D-6E8A-4147-A177-3AD203B41FA5}">
                      <a16:colId xmlns:a16="http://schemas.microsoft.com/office/drawing/2014/main" val="1237329505"/>
                    </a:ext>
                  </a:extLst>
                </a:gridCol>
              </a:tblGrid>
              <a:tr h="301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Características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70GB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120GB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80GB GeForce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170GB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320GB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R$ 119,90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R$ 169,90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$ 149,90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$ 219,90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$ 319,90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Uso livre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Redes sociais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982368"/>
                  </a:ext>
                </a:extLst>
              </a:tr>
              <a:tr h="32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Bônus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83264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WhatsApp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722573"/>
                  </a:ext>
                </a:extLst>
              </a:tr>
              <a:tr h="3521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Redes sociais e apps (com franquia fornecida)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ChatGPT, Instagram, YouTube, TikTok, Facebook, X, Claro tv+, Netflix, Disney+, Globoplay e Max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ChatGPT, GeForce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Now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Instagram, YouTube, TikTok, Facebook, X, Claro tv+, Netflix, Disney+, Globoplay e Max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ChatGPT, Instagram, YouTube, TikTok, Facebook, X, Claro tv+, Netflix, Disney+, Globoplay e Max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617116"/>
                  </a:ext>
                </a:extLst>
              </a:tr>
              <a:tr h="2516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Dependentes (R$50/mês cada linha)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093477"/>
                  </a:ext>
                </a:extLst>
              </a:tr>
              <a:tr h="32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 Sync</a:t>
                      </a:r>
                      <a:endParaRPr lang="pt-BR" sz="120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147304"/>
                  </a:ext>
                </a:extLst>
              </a:tr>
              <a:tr h="3341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Roaming Internacional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 e Europa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Mundo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507039"/>
                  </a:ext>
                </a:extLst>
              </a:tr>
              <a:tr h="3072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Fidelidade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  <a:tr h="3282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i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Serviços digitais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 Claro banca premium,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 Claro banca premium,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BTFit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 Claro banca premium,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 Claro banca premium,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BTFit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pt-BR" sz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StarBem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Zen App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095576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28EA0AD-E2E9-A951-B43B-E80AF6CD9F9B}"/>
              </a:ext>
            </a:extLst>
          </p:cNvPr>
          <p:cNvSpPr txBox="1"/>
          <p:nvPr/>
        </p:nvSpPr>
        <p:spPr>
          <a:xfrm>
            <a:off x="2143488" y="219015"/>
            <a:ext cx="790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Claro pós</a:t>
            </a:r>
          </a:p>
        </p:txBody>
      </p:sp>
    </p:spTree>
    <p:extLst>
      <p:ext uri="{BB962C8B-B14F-4D97-AF65-F5344CB8AC3E}">
        <p14:creationId xmlns:p14="http://schemas.microsoft.com/office/powerpoint/2010/main" val="30366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D6373-D5DD-FA1C-B055-E1CDDEEA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577C905-0EE8-507D-08D8-49494E79EF91}"/>
              </a:ext>
            </a:extLst>
          </p:cNvPr>
          <p:cNvSpPr txBox="1"/>
          <p:nvPr/>
        </p:nvSpPr>
        <p:spPr>
          <a:xfrm>
            <a:off x="4748204" y="1255330"/>
            <a:ext cx="5984753" cy="33547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 sem fidelidade 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ótimos para quem busca flexibilidade, mas 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oferecem os mesmos bônus, nem os serviços inclusos que fazem a diferença no dia a dia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>
              <a:spcBef>
                <a:spcPts val="1200"/>
              </a:spcBef>
              <a:defRPr/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Além disso, o custo por GB costuma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 mais alto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>
              <a:spcBef>
                <a:spcPts val="1200"/>
              </a:spcBef>
              <a:defRPr/>
            </a:pP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Apenas informar se cliente questionar.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C00FCAB-5AD2-7261-38BB-E4D7D3246B87}"/>
              </a:ext>
            </a:extLst>
          </p:cNvPr>
          <p:cNvSpPr txBox="1"/>
          <p:nvPr/>
        </p:nvSpPr>
        <p:spPr>
          <a:xfrm>
            <a:off x="1893207" y="2932713"/>
            <a:ext cx="300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21844264-5080-632C-A02F-A0F0ABAE6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5055DB2-6CE4-F0FB-43F1-97554642111D}"/>
              </a:ext>
            </a:extLst>
          </p:cNvPr>
          <p:cNvSpPr/>
          <p:nvPr/>
        </p:nvSpPr>
        <p:spPr>
          <a:xfrm rot="5400000">
            <a:off x="3360084" y="2950578"/>
            <a:ext cx="100093" cy="186650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9AFC6A-541D-D592-FE06-AEA3B992811B}"/>
              </a:ext>
            </a:extLst>
          </p:cNvPr>
          <p:cNvSpPr txBox="1"/>
          <p:nvPr/>
        </p:nvSpPr>
        <p:spPr>
          <a:xfrm>
            <a:off x="4748204" y="4812558"/>
            <a:ext cx="404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Saiba mais em: https://</a:t>
            </a:r>
            <a:r>
              <a:rPr kumimoji="0" lang="pt-BR" sz="18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www.claro.com.br</a:t>
            </a:r>
            <a:r>
              <a:rPr kumimoji="0" lang="pt-BR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/celular/</a:t>
            </a:r>
            <a:r>
              <a:rPr kumimoji="0" lang="pt-BR" sz="18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</a:t>
            </a:r>
            <a:endParaRPr kumimoji="0" lang="pt-BR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4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D87F-3E5A-958B-6C21-CFA10CA4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EAD389-C8E2-160D-E82B-B6BB05E0C2C4}"/>
              </a:ext>
            </a:extLst>
          </p:cNvPr>
          <p:cNvSpPr txBox="1"/>
          <p:nvPr/>
        </p:nvSpPr>
        <p:spPr>
          <a:xfrm>
            <a:off x="813793" y="1886707"/>
            <a:ext cx="8555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Serviço de jogos em nuvem em parceria com a 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NVIDIA;</a:t>
            </a:r>
            <a:endParaRPr kumimoji="0" lang="pt-BR" alt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Permite jogar 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 tempo real</a:t>
            </a: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sem instalar games no aparelho;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Compatível com 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PC, Mac, Chromebook, </a:t>
            </a:r>
            <a:r>
              <a:rPr kumimoji="0" lang="pt-BR" alt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Smart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TVs, iOS e Android;</a:t>
            </a:r>
            <a:endParaRPr kumimoji="0" lang="pt-BR" alt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Acesse sua biblioteca em qualquer lugar e continue o jogo em diferentes dispositivos;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Não ocupa memória</a:t>
            </a: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do dispositivo.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09239B-1914-412C-5E32-7FA43C095DDE}"/>
              </a:ext>
            </a:extLst>
          </p:cNvPr>
          <p:cNvSpPr txBox="1"/>
          <p:nvPr/>
        </p:nvSpPr>
        <p:spPr>
          <a:xfrm>
            <a:off x="813793" y="1227817"/>
            <a:ext cx="3573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Dreaming Outloud Pro" panose="03050502040302030504" pitchFamily="66" charset="0"/>
              </a:rPr>
              <a:t>GEFORCE NOW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395BDA9-9D0F-8647-B146-B53F90033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08F8102-D0CB-748E-20AF-F21FADB41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3207" y="1381263"/>
            <a:ext cx="2823143" cy="739547"/>
          </a:xfrm>
          <a:prstGeom prst="rect">
            <a:avLst/>
          </a:prstGeom>
        </p:spPr>
      </p:pic>
      <p:grpSp>
        <p:nvGrpSpPr>
          <p:cNvPr id="45" name="Agrupar 44">
            <a:extLst>
              <a:ext uri="{FF2B5EF4-FFF2-40B4-BE49-F238E27FC236}">
                <a16:creationId xmlns:a16="http://schemas.microsoft.com/office/drawing/2014/main" id="{715D493F-56C4-1020-3531-80BFF49329B2}"/>
              </a:ext>
            </a:extLst>
          </p:cNvPr>
          <p:cNvGrpSpPr/>
          <p:nvPr/>
        </p:nvGrpSpPr>
        <p:grpSpPr>
          <a:xfrm>
            <a:off x="813793" y="4120925"/>
            <a:ext cx="8676409" cy="1561036"/>
            <a:chOff x="813793" y="4120925"/>
            <a:chExt cx="8676409" cy="1561036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6EE4313-9874-599D-CCAE-4CDB6C37868F}"/>
                </a:ext>
              </a:extLst>
            </p:cNvPr>
            <p:cNvSpPr txBox="1"/>
            <p:nvPr/>
          </p:nvSpPr>
          <p:spPr>
            <a:xfrm>
              <a:off x="1079164" y="4731938"/>
              <a:ext cx="76440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Consome dados da franquia principal;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Recomendado jogar no </a:t>
              </a: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Wi-Fi</a:t>
              </a: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ou monitorar o uso no </a:t>
              </a: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5G.</a:t>
              </a: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0AD60ED5-F248-0E48-18C8-54B666F171FE}"/>
                </a:ext>
              </a:extLst>
            </p:cNvPr>
            <p:cNvSpPr/>
            <p:nvPr/>
          </p:nvSpPr>
          <p:spPr>
            <a:xfrm>
              <a:off x="813793" y="4331143"/>
              <a:ext cx="8676409" cy="1350818"/>
            </a:xfrm>
            <a:prstGeom prst="round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CC86D0AB-A49C-A547-2738-E16CDBAB6859}"/>
                </a:ext>
              </a:extLst>
            </p:cNvPr>
            <p:cNvSpPr/>
            <p:nvPr/>
          </p:nvSpPr>
          <p:spPr>
            <a:xfrm>
              <a:off x="813793" y="4120925"/>
              <a:ext cx="2732809" cy="420436"/>
            </a:xfrm>
            <a:prstGeom prst="roundRect">
              <a:avLst/>
            </a:prstGeom>
            <a:solidFill>
              <a:srgbClr val="F40342"/>
            </a:solidFill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Importante saber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4175" y="1058547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790841" y="1596167"/>
            <a:ext cx="625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Alguns lembretes sobre a franquia bônus:</a:t>
            </a:r>
          </a:p>
        </p:txBody>
      </p:sp>
      <p:grpSp>
        <p:nvGrpSpPr>
          <p:cNvPr id="58" name="Agrupar 57"/>
          <p:cNvGrpSpPr/>
          <p:nvPr/>
        </p:nvGrpSpPr>
        <p:grpSpPr>
          <a:xfrm>
            <a:off x="6606953" y="3972677"/>
            <a:ext cx="4552894" cy="1200329"/>
            <a:chOff x="6606953" y="4332439"/>
            <a:chExt cx="4552894" cy="1200329"/>
          </a:xfrm>
        </p:grpSpPr>
        <p:sp>
          <p:nvSpPr>
            <p:cNvPr id="20" name="CaixaDeTexto 19"/>
            <p:cNvSpPr txBox="1"/>
            <p:nvPr/>
          </p:nvSpPr>
          <p:spPr>
            <a:xfrm>
              <a:off x="7438635" y="4332439"/>
              <a:ext cx="37212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Para usar novamente o saldo do bônus, o cliente pode contratar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um pacote adicional de internet, ou aguardar a renovação do plano.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Gráfico 3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61039" y="4582405"/>
              <a:ext cx="629117" cy="576691"/>
            </a:xfrm>
            <a:prstGeom prst="rect">
              <a:avLst/>
            </a:prstGeom>
          </p:spPr>
        </p:pic>
        <p:grpSp>
          <p:nvGrpSpPr>
            <p:cNvPr id="35" name="Agrupar 34"/>
            <p:cNvGrpSpPr/>
            <p:nvPr/>
          </p:nvGrpSpPr>
          <p:grpSpPr>
            <a:xfrm>
              <a:off x="6606953" y="5009566"/>
              <a:ext cx="201953" cy="201953"/>
              <a:chOff x="6584055" y="5649085"/>
              <a:chExt cx="465614" cy="465614"/>
            </a:xfrm>
          </p:grpSpPr>
          <p:sp>
            <p:nvSpPr>
              <p:cNvPr id="33" name="Retângulo 32"/>
              <p:cNvSpPr/>
              <p:nvPr/>
            </p:nvSpPr>
            <p:spPr>
              <a:xfrm>
                <a:off x="6766373" y="5649085"/>
                <a:ext cx="100977" cy="465614"/>
              </a:xfrm>
              <a:prstGeom prst="rect">
                <a:avLst/>
              </a:prstGeom>
              <a:solidFill>
                <a:srgbClr val="DA1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tângulo 33"/>
              <p:cNvSpPr/>
              <p:nvPr/>
            </p:nvSpPr>
            <p:spPr>
              <a:xfrm rot="16200000">
                <a:off x="6766373" y="5649085"/>
                <a:ext cx="100977" cy="465614"/>
              </a:xfrm>
              <a:prstGeom prst="rect">
                <a:avLst/>
              </a:prstGeom>
              <a:solidFill>
                <a:srgbClr val="DA1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Agrupar 35"/>
            <p:cNvGrpSpPr/>
            <p:nvPr/>
          </p:nvGrpSpPr>
          <p:grpSpPr>
            <a:xfrm>
              <a:off x="7137911" y="4345398"/>
              <a:ext cx="201953" cy="201953"/>
              <a:chOff x="6584055" y="5649085"/>
              <a:chExt cx="465614" cy="465614"/>
            </a:xfrm>
          </p:grpSpPr>
          <p:sp>
            <p:nvSpPr>
              <p:cNvPr id="37" name="Retângulo 36"/>
              <p:cNvSpPr/>
              <p:nvPr/>
            </p:nvSpPr>
            <p:spPr>
              <a:xfrm>
                <a:off x="6766373" y="5649085"/>
                <a:ext cx="100977" cy="465614"/>
              </a:xfrm>
              <a:prstGeom prst="rect">
                <a:avLst/>
              </a:prstGeom>
              <a:solidFill>
                <a:srgbClr val="DA1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tângulo 37"/>
              <p:cNvSpPr/>
              <p:nvPr/>
            </p:nvSpPr>
            <p:spPr>
              <a:xfrm rot="16200000">
                <a:off x="6766373" y="5649085"/>
                <a:ext cx="100977" cy="465614"/>
              </a:xfrm>
              <a:prstGeom prst="rect">
                <a:avLst/>
              </a:prstGeom>
              <a:solidFill>
                <a:srgbClr val="DA1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Agrupar 60"/>
          <p:cNvGrpSpPr/>
          <p:nvPr/>
        </p:nvGrpSpPr>
        <p:grpSpPr>
          <a:xfrm>
            <a:off x="893032" y="3972677"/>
            <a:ext cx="4887514" cy="1200329"/>
            <a:chOff x="893032" y="4332439"/>
            <a:chExt cx="4887514" cy="1200329"/>
          </a:xfrm>
        </p:grpSpPr>
        <p:sp>
          <p:nvSpPr>
            <p:cNvPr id="12" name="CaixaDeTexto 11"/>
            <p:cNvSpPr txBox="1"/>
            <p:nvPr/>
          </p:nvSpPr>
          <p:spPr>
            <a:xfrm>
              <a:off x="1892527" y="4332439"/>
              <a:ext cx="38880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Caso a franquia livre chegue ao fim a franquia bônus será interrompida, mesmo que ainda tenha dados que não foram consumidos.</a:t>
              </a:r>
            </a:p>
          </p:txBody>
        </p:sp>
        <p:pic>
          <p:nvPicPr>
            <p:cNvPr id="40" name="Gráfico 3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3032" y="4524108"/>
              <a:ext cx="816989" cy="816989"/>
            </a:xfrm>
            <a:prstGeom prst="rect">
              <a:avLst/>
            </a:prstGeom>
          </p:spPr>
        </p:pic>
      </p:grpSp>
      <p:grpSp>
        <p:nvGrpSpPr>
          <p:cNvPr id="59" name="Agrupar 58"/>
          <p:cNvGrpSpPr/>
          <p:nvPr/>
        </p:nvGrpSpPr>
        <p:grpSpPr>
          <a:xfrm>
            <a:off x="6661039" y="2237048"/>
            <a:ext cx="4498807" cy="1192553"/>
            <a:chOff x="6661039" y="2596810"/>
            <a:chExt cx="4498807" cy="1192553"/>
          </a:xfrm>
        </p:grpSpPr>
        <p:sp>
          <p:nvSpPr>
            <p:cNvPr id="16" name="CaixaDeTexto 15"/>
            <p:cNvSpPr txBox="1"/>
            <p:nvPr/>
          </p:nvSpPr>
          <p:spPr>
            <a:xfrm>
              <a:off x="7438634" y="2740696"/>
              <a:ext cx="37212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Quando o bônus acabar, o cliente passa a consumir os dados da franquia principal (livre).</a:t>
              </a:r>
            </a:p>
          </p:txBody>
        </p:sp>
        <p:grpSp>
          <p:nvGrpSpPr>
            <p:cNvPr id="53" name="Agrupar 52"/>
            <p:cNvGrpSpPr/>
            <p:nvPr/>
          </p:nvGrpSpPr>
          <p:grpSpPr>
            <a:xfrm>
              <a:off x="6661039" y="2596810"/>
              <a:ext cx="678825" cy="1192553"/>
              <a:chOff x="6469847" y="2596810"/>
              <a:chExt cx="678825" cy="1192553"/>
            </a:xfrm>
          </p:grpSpPr>
          <p:pic>
            <p:nvPicPr>
              <p:cNvPr id="29" name="Gráfico 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28706" r="26050" b="20515"/>
              <a:stretch>
                <a:fillRect/>
              </a:stretch>
            </p:blipFill>
            <p:spPr>
              <a:xfrm>
                <a:off x="6469847" y="2596810"/>
                <a:ext cx="678825" cy="1192553"/>
              </a:xfrm>
              <a:prstGeom prst="rect">
                <a:avLst/>
              </a:prstGeom>
            </p:spPr>
          </p:pic>
          <p:sp>
            <p:nvSpPr>
              <p:cNvPr id="43" name="Retângulo 42"/>
              <p:cNvSpPr/>
              <p:nvPr/>
            </p:nvSpPr>
            <p:spPr>
              <a:xfrm>
                <a:off x="6720533" y="2880790"/>
                <a:ext cx="134723" cy="610555"/>
              </a:xfrm>
              <a:prstGeom prst="rect">
                <a:avLst/>
              </a:prstGeom>
              <a:noFill/>
              <a:ln>
                <a:solidFill>
                  <a:srgbClr val="DA1E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tângulo 43"/>
              <p:cNvSpPr/>
              <p:nvPr/>
            </p:nvSpPr>
            <p:spPr>
              <a:xfrm>
                <a:off x="6720533" y="3221898"/>
                <a:ext cx="134723" cy="269447"/>
              </a:xfrm>
              <a:prstGeom prst="rect">
                <a:avLst/>
              </a:prstGeom>
              <a:solidFill>
                <a:srgbClr val="DA1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6" name="Conector Reto 45"/>
              <p:cNvCxnSpPr/>
              <p:nvPr/>
            </p:nvCxnSpPr>
            <p:spPr>
              <a:xfrm>
                <a:off x="6614473" y="3221898"/>
                <a:ext cx="346842" cy="0"/>
              </a:xfrm>
              <a:prstGeom prst="line">
                <a:avLst/>
              </a:prstGeom>
              <a:ln w="12700">
                <a:solidFill>
                  <a:srgbClr val="DA1E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Agrupar 59"/>
          <p:cNvGrpSpPr/>
          <p:nvPr/>
        </p:nvGrpSpPr>
        <p:grpSpPr>
          <a:xfrm>
            <a:off x="937057" y="2469543"/>
            <a:ext cx="5343561" cy="923330"/>
            <a:chOff x="894355" y="2740696"/>
            <a:chExt cx="5343561" cy="923330"/>
          </a:xfrm>
        </p:grpSpPr>
        <p:sp>
          <p:nvSpPr>
            <p:cNvPr id="10" name="CaixaDeTexto 9"/>
            <p:cNvSpPr txBox="1"/>
            <p:nvPr/>
          </p:nvSpPr>
          <p:spPr>
            <a:xfrm>
              <a:off x="1892527" y="2740696"/>
              <a:ext cx="43453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O consumo de dados nos apps de franquia exclusiva será prioritariamente descontado da franquia bônus. </a:t>
              </a:r>
            </a:p>
          </p:txBody>
        </p:sp>
        <p:grpSp>
          <p:nvGrpSpPr>
            <p:cNvPr id="57" name="Agrupar 56"/>
            <p:cNvGrpSpPr/>
            <p:nvPr/>
          </p:nvGrpSpPr>
          <p:grpSpPr>
            <a:xfrm>
              <a:off x="894355" y="2824385"/>
              <a:ext cx="814829" cy="818257"/>
              <a:chOff x="636662" y="2824385"/>
              <a:chExt cx="814829" cy="818257"/>
            </a:xfrm>
          </p:grpSpPr>
          <p:sp>
            <p:nvSpPr>
              <p:cNvPr id="48" name="Retângulo: Cantos Arredondados 47"/>
              <p:cNvSpPr/>
              <p:nvPr/>
            </p:nvSpPr>
            <p:spPr>
              <a:xfrm>
                <a:off x="636662" y="2824385"/>
                <a:ext cx="230736" cy="230736"/>
              </a:xfrm>
              <a:prstGeom prst="roundRect">
                <a:avLst/>
              </a:prstGeom>
              <a:noFill/>
              <a:ln>
                <a:solidFill>
                  <a:srgbClr val="DA1E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tângulo: Cantos Arredondados 48"/>
              <p:cNvSpPr/>
              <p:nvPr/>
            </p:nvSpPr>
            <p:spPr>
              <a:xfrm>
                <a:off x="636662" y="3106530"/>
                <a:ext cx="230736" cy="230736"/>
              </a:xfrm>
              <a:prstGeom prst="roundRect">
                <a:avLst/>
              </a:prstGeom>
              <a:noFill/>
              <a:ln>
                <a:solidFill>
                  <a:srgbClr val="DA1E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tângulo: Cantos Arredondados 49"/>
              <p:cNvSpPr/>
              <p:nvPr/>
            </p:nvSpPr>
            <p:spPr>
              <a:xfrm>
                <a:off x="928465" y="2824385"/>
                <a:ext cx="523026" cy="523026"/>
              </a:xfrm>
              <a:prstGeom prst="roundRect">
                <a:avLst/>
              </a:prstGeom>
              <a:solidFill>
                <a:srgbClr val="DA1E3C"/>
              </a:solidFill>
              <a:ln>
                <a:solidFill>
                  <a:srgbClr val="DA1E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tângulo: Cantos Arredondados 51"/>
              <p:cNvSpPr/>
              <p:nvPr/>
            </p:nvSpPr>
            <p:spPr>
              <a:xfrm>
                <a:off x="1220755" y="3411906"/>
                <a:ext cx="230736" cy="230736"/>
              </a:xfrm>
              <a:prstGeom prst="roundRect">
                <a:avLst/>
              </a:prstGeom>
              <a:noFill/>
              <a:ln>
                <a:solidFill>
                  <a:srgbClr val="DA1E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4" name="Agrupar 53"/>
              <p:cNvGrpSpPr/>
              <p:nvPr/>
            </p:nvGrpSpPr>
            <p:grpSpPr>
              <a:xfrm>
                <a:off x="1067833" y="2962749"/>
                <a:ext cx="256766" cy="256766"/>
                <a:chOff x="6584055" y="5649085"/>
                <a:chExt cx="465614" cy="465614"/>
              </a:xfrm>
              <a:solidFill>
                <a:srgbClr val="2C2D2D"/>
              </a:solidFill>
            </p:grpSpPr>
            <p:sp>
              <p:nvSpPr>
                <p:cNvPr id="55" name="Retângulo 54"/>
                <p:cNvSpPr/>
                <p:nvPr/>
              </p:nvSpPr>
              <p:spPr>
                <a:xfrm>
                  <a:off x="6766373" y="5649085"/>
                  <a:ext cx="100977" cy="4656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tângulo 55"/>
                <p:cNvSpPr/>
                <p:nvPr/>
              </p:nvSpPr>
              <p:spPr>
                <a:xfrm rot="16200000">
                  <a:off x="6766373" y="5649085"/>
                  <a:ext cx="100977" cy="4656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503295" y="2090172"/>
            <a:ext cx="5594922" cy="2677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Reforce que os planos sem fidelidade só devem ser mencionados caso o cliente demonstre alguma resistência</a:t>
            </a:r>
            <a:b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fidelização e fale sobre a importância de reforçar para o cliente que ele paga o mesmo valor, mas não tem </a:t>
            </a:r>
            <a:r>
              <a:rPr lang="pt-BR" sz="24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SVAs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nem a franquia para Redes Sociais e Vídeos.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6" name="Imagem 2"/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813792" y="2335651"/>
            <a:ext cx="88605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Quando o cliente acessar as Redes Sociais e Vídeos que estão contempladas nas franquias de acordo com o plano contratado, ele vai consumir primeiro a franquia para Redes Sociais e Vídeos. Quando acabar essa franquia, ele passa a consumir os dados da franquia principal.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Agora se por acaso acabar a franquia principal do cliente, a franquia para Redes Sociais e Vídeos será interrompida, mesmo que ele ainda tenha dados que não foram consumidos nessa franquia.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Para voltar a usar o saldo da franquia de Redes Socias e Vídeos, o cliente pode contratar um pacote adicional de internet,  ou aguardar a renovação dos benefícios do plano.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13792" y="1625097"/>
            <a:ext cx="10209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Dreaming Outloud Pro" panose="03050502040302030504" pitchFamily="66" charset="0"/>
              </a:rPr>
              <a:t>Como funciona o “para redes sociais e vídeos”?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13792" y="1037653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Planos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093E3-F1A3-976B-1744-6B064F534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73B94D-5874-F418-BA9B-418F02974E96}"/>
              </a:ext>
            </a:extLst>
          </p:cNvPr>
          <p:cNvSpPr txBox="1"/>
          <p:nvPr/>
        </p:nvSpPr>
        <p:spPr>
          <a:xfrm>
            <a:off x="682073" y="1315608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415245A-52C5-3BDF-7F5E-23CDD7405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-57253" y="1421779"/>
            <a:ext cx="553425" cy="11447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97F3DF9-1FAF-2CE3-5966-E29AF3549C15}"/>
              </a:ext>
            </a:extLst>
          </p:cNvPr>
          <p:cNvSpPr txBox="1"/>
          <p:nvPr/>
        </p:nvSpPr>
        <p:spPr>
          <a:xfrm>
            <a:off x="683526" y="1759642"/>
            <a:ext cx="488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Dependentes Pós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 single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3649F871-E583-0649-71F4-F0134E4F041E}"/>
              </a:ext>
            </a:extLst>
          </p:cNvPr>
          <p:cNvSpPr txBox="1"/>
          <p:nvPr/>
        </p:nvSpPr>
        <p:spPr>
          <a:xfrm>
            <a:off x="2941780" y="2454102"/>
            <a:ext cx="602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COMPARTILHAMENTO TOTAL </a:t>
            </a:r>
            <a:b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</a:br>
            <a: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Internet + Minutos + SMS </a:t>
            </a:r>
          </a:p>
        </p:txBody>
      </p:sp>
      <p:graphicFrame>
        <p:nvGraphicFramePr>
          <p:cNvPr id="9" name="Tabela 6">
            <a:extLst>
              <a:ext uri="{FF2B5EF4-FFF2-40B4-BE49-F238E27FC236}">
                <a16:creationId xmlns:a16="http://schemas.microsoft.com/office/drawing/2014/main" id="{0869CD36-0A2B-D335-27E6-614E1C306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53446"/>
              </p:ext>
            </p:extLst>
          </p:nvPr>
        </p:nvGraphicFramePr>
        <p:xfrm>
          <a:off x="821843" y="3429000"/>
          <a:ext cx="10548314" cy="129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524">
                  <a:extLst>
                    <a:ext uri="{9D8B030D-6E8A-4147-A177-3AD203B41FA5}">
                      <a16:colId xmlns:a16="http://schemas.microsoft.com/office/drawing/2014/main" val="3798470573"/>
                    </a:ext>
                  </a:extLst>
                </a:gridCol>
                <a:gridCol w="169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DEPENDENTES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25GB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30GB</a:t>
                      </a:r>
                    </a:p>
                    <a:p>
                      <a:pPr algn="ctr"/>
                      <a:r>
                        <a:rPr lang="pt-BR" sz="16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Cloud </a:t>
                      </a:r>
                      <a:r>
                        <a:rPr lang="pt-BR" sz="1600" b="0" err="1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Gaming</a:t>
                      </a:r>
                      <a:endParaRPr lang="pt-BR" sz="1600" b="0">
                        <a:latin typeface="Segoe UI Black" panose="020B0A02040204020203"/>
                        <a:ea typeface="Segoe UI Black" panose="020B0A02040204020203"/>
                        <a:cs typeface="Segoe UI" panose="020B0502040204020203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50GB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150GB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300GB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pt-BR" sz="1800" b="1">
                          <a:solidFill>
                            <a:schemeClr val="bg1"/>
                          </a:solidFill>
                          <a:latin typeface="Segoe UI Black" panose="020B0A02040204020203"/>
                          <a:ea typeface="Segoe UI Black" panose="020B0A02040204020203"/>
                          <a:cs typeface="Segoe UI" panose="020B0502040204020203"/>
                        </a:rPr>
                        <a:t> R$50,00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A4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>
                          <a:solidFill>
                            <a:schemeClr val="bg1"/>
                          </a:solidFill>
                          <a:latin typeface="Segoe UI" panose="020B0502040204020203"/>
                          <a:cs typeface="Segoe UI" panose="020B0502040204020203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>
                          <a:solidFill>
                            <a:schemeClr val="bg1"/>
                          </a:solidFill>
                          <a:latin typeface="Segoe UI" panose="020B0502040204020203"/>
                          <a:cs typeface="Segoe UI" panose="020B0502040204020203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>
                          <a:solidFill>
                            <a:schemeClr val="bg1"/>
                          </a:solidFill>
                          <a:latin typeface="Segoe UI" panose="020B0502040204020203"/>
                          <a:cs typeface="Segoe UI" panose="020B0502040204020203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>
                          <a:solidFill>
                            <a:schemeClr val="bg1"/>
                          </a:solidFill>
                          <a:latin typeface="Segoe UI" panose="020B0502040204020203"/>
                          <a:cs typeface="Segoe UI" panose="020B0502040204020203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>
                          <a:solidFill>
                            <a:schemeClr val="bg1"/>
                          </a:solidFill>
                          <a:latin typeface="Segoe UI" panose="020B0502040204020203"/>
                          <a:cs typeface="Segoe UI" panose="020B0502040204020203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64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C78A93D1-C596-9016-A960-F2AA2B133898}"/>
              </a:ext>
            </a:extLst>
          </p:cNvPr>
          <p:cNvSpPr txBox="1"/>
          <p:nvPr/>
        </p:nvSpPr>
        <p:spPr>
          <a:xfrm>
            <a:off x="821843" y="4957617"/>
            <a:ext cx="89067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 móveis single da Claro (pós-pago individual)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incluem dependentes gratuitos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Explicaremos sobre o “Claro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com dependentes gratuitos nos próximos capítulos </a:t>
            </a:r>
          </a:p>
        </p:txBody>
      </p:sp>
    </p:spTree>
    <p:extLst>
      <p:ext uri="{BB962C8B-B14F-4D97-AF65-F5344CB8AC3E}">
        <p14:creationId xmlns:p14="http://schemas.microsoft.com/office/powerpoint/2010/main" val="121373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9696-864B-3421-0C8B-7DB81FCC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2C78039-A3E5-C12E-E1F3-9CEB4B9C37BC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119D20-3535-6875-788E-A5676605C900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A3E7B27-0390-90CA-5E85-F573F798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31ED7D9F-0B92-CD8E-4490-E5A91230790B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95659DF3-1FF7-8E78-23DF-98C9B303832D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1EF5BC-270C-5E1F-6288-5694B720D2F1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098F0B5-27E8-5BFF-C5B0-6CEC60D7190B}"/>
              </a:ext>
            </a:extLst>
          </p:cNvPr>
          <p:cNvSpPr/>
          <p:nvPr/>
        </p:nvSpPr>
        <p:spPr>
          <a:xfrm>
            <a:off x="3081246" y="1981392"/>
            <a:ext cx="2458271" cy="430887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 Móvel</a:t>
            </a:r>
          </a:p>
        </p:txBody>
      </p:sp>
    </p:spTree>
    <p:extLst>
      <p:ext uri="{BB962C8B-B14F-4D97-AF65-F5344CB8AC3E}">
        <p14:creationId xmlns:p14="http://schemas.microsoft.com/office/powerpoint/2010/main" val="32922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A7F3F-9984-8E16-91E1-4B98BC2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8558A5-D526-7022-85E0-3FB858FE3377}"/>
              </a:ext>
            </a:extLst>
          </p:cNvPr>
          <p:cNvSpPr txBox="1"/>
          <p:nvPr/>
        </p:nvSpPr>
        <p:spPr>
          <a:xfrm>
            <a:off x="813792" y="1912640"/>
            <a:ext cx="7290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Claro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 um serviço que permite utilizar o smartwatch de forma independente do smartphone, ativando a conectividade celular por meio de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Principais pontos: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Uso do smartwatch sem necessidade de Bluetooth ou do smartphone por perto;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Função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mesmo número móvel do celular;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Compartilha os benefícios do plano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pós-pago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(voz, dados e SMS);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Possível sincronizar até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smartwatches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mesmo número;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Ativação via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e-chip da Claro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com linha secundária técnica não visível ao cliente.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68FB4C-29D8-179D-D82C-A17C66A1D09A}"/>
              </a:ext>
            </a:extLst>
          </p:cNvPr>
          <p:cNvSpPr txBox="1"/>
          <p:nvPr/>
        </p:nvSpPr>
        <p:spPr>
          <a:xfrm>
            <a:off x="813792" y="1197047"/>
            <a:ext cx="2653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Dreaming Outloud Pro" panose="03050502040302030504" pitchFamily="66" charset="0"/>
              </a:rPr>
              <a:t>CLARO SYNC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66BD701-D697-94C2-F9E5-20BCB4BFA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ECD66522-3329-725B-9B53-8DE2EFD5D726}"/>
              </a:ext>
            </a:extLst>
          </p:cNvPr>
          <p:cNvGrpSpPr/>
          <p:nvPr/>
        </p:nvGrpSpPr>
        <p:grpSpPr>
          <a:xfrm>
            <a:off x="8498121" y="2253736"/>
            <a:ext cx="2880087" cy="2350527"/>
            <a:chOff x="7830384" y="1952941"/>
            <a:chExt cx="3617213" cy="2952118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390F45F-5C54-F1C5-7711-829E6B3654DE}"/>
                </a:ext>
              </a:extLst>
            </p:cNvPr>
            <p:cNvSpPr/>
            <p:nvPr/>
          </p:nvSpPr>
          <p:spPr>
            <a:xfrm>
              <a:off x="8061960" y="1952941"/>
              <a:ext cx="3154062" cy="29521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Imagem 4" descr="Logotipo&#10;&#10;Descrição gerada automaticamente">
              <a:extLst>
                <a:ext uri="{FF2B5EF4-FFF2-40B4-BE49-F238E27FC236}">
                  <a16:creationId xmlns:a16="http://schemas.microsoft.com/office/drawing/2014/main" id="{A1E0230C-0AD8-0285-3425-CD71AD189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384" y="2378178"/>
              <a:ext cx="3617213" cy="210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1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B680-84C7-BE66-776A-2711E8F2A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66C06F-99AC-C47A-C5C3-AB09447CA95A}"/>
              </a:ext>
            </a:extLst>
          </p:cNvPr>
          <p:cNvSpPr txBox="1"/>
          <p:nvPr/>
        </p:nvSpPr>
        <p:spPr>
          <a:xfrm>
            <a:off x="792527" y="2031031"/>
            <a:ext cx="9145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Claro Sync é um serviço que ativa a função celular de um smartwatch com </a:t>
            </a:r>
            <a:r>
              <a:rPr lang="pt-BR" sz="20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eSIM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 o mesmo número móvel do smartphone do cliente (função “</a:t>
            </a:r>
            <a:r>
              <a:rPr lang="pt-BR" sz="20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”), com o Claro Sync ativo em seu smartwatch o cliente se conecta à rede celular da Claro de forma independente do smartphone (sem a conectividade Bluetooth entre os dispositivos).</a:t>
            </a:r>
          </a:p>
          <a:p>
            <a:pPr lvl="0">
              <a:spcBef>
                <a:spcPts val="1200"/>
              </a:spcBef>
              <a:defRPr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ativação é feita por meio do e-chip, chip virtual da Claro que permite ativar nossos serviços e funcionalidades da rede móvel nos dispositivos com </a:t>
            </a:r>
            <a:r>
              <a:rPr lang="pt-BR" sz="20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eSIM</a:t>
            </a: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>
              <a:spcBef>
                <a:spcPts val="1200"/>
              </a:spcBef>
              <a:defRPr/>
            </a:pPr>
            <a:r>
              <a:rPr lang="pt-BR" sz="2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viabilizar a conectividade de voz e dados é ativada uma linha secundaria no smartwatch, mas se trata de um processo transparente ao cliente.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1A301F-8FF9-9146-18FD-67AB00734AD0}"/>
              </a:ext>
            </a:extLst>
          </p:cNvPr>
          <p:cNvSpPr txBox="1"/>
          <p:nvPr/>
        </p:nvSpPr>
        <p:spPr>
          <a:xfrm>
            <a:off x="792527" y="1395260"/>
            <a:ext cx="10209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Dreaming Outloud Pro" panose="03050502040302030504" pitchFamily="66" charset="0"/>
              </a:rPr>
              <a:t>CLARO SYNC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307AFF-8BBE-663B-CD75-8E1772FD2140}"/>
              </a:ext>
            </a:extLst>
          </p:cNvPr>
          <p:cNvSpPr txBox="1"/>
          <p:nvPr/>
        </p:nvSpPr>
        <p:spPr>
          <a:xfrm>
            <a:off x="792527" y="886284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3AABC2A-F0FC-41B4-D450-371D79486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7FF2E-B9AF-E9DF-A3B7-2EB73659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9F2D5C1-1AB2-BCC1-995E-B1C6703BCD40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3B4451F8-626F-6AD7-A921-34C12FC07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6FAA952-7830-13E9-AA52-2D362FE263D1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7EE99E-A284-F3C9-1200-5DBE8F8FD229}"/>
              </a:ext>
            </a:extLst>
          </p:cNvPr>
          <p:cNvSpPr txBox="1"/>
          <p:nvPr/>
        </p:nvSpPr>
        <p:spPr>
          <a:xfrm>
            <a:off x="5852538" y="2889325"/>
            <a:ext cx="486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342900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serviço Claro </a:t>
            </a:r>
            <a:r>
              <a:rPr lang="pt-BR" sz="240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sync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está disponível sem custo adicional para clientes Claro pós.</a:t>
            </a:r>
          </a:p>
        </p:txBody>
      </p:sp>
    </p:spTree>
    <p:extLst>
      <p:ext uri="{BB962C8B-B14F-4D97-AF65-F5344CB8AC3E}">
        <p14:creationId xmlns:p14="http://schemas.microsoft.com/office/powerpoint/2010/main" val="16371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7FF2E-B9AF-E9DF-A3B7-2EB73659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7EE99E-A284-F3C9-1200-5DBE8F8FD229}"/>
              </a:ext>
            </a:extLst>
          </p:cNvPr>
          <p:cNvSpPr txBox="1"/>
          <p:nvPr/>
        </p:nvSpPr>
        <p:spPr>
          <a:xfrm>
            <a:off x="5307914" y="1459230"/>
            <a:ext cx="631573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342900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</a:t>
            </a:r>
            <a:r>
              <a:rPr lang="pt-BR" sz="24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sync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não é gratuita para clientes dos planos Pré-pago, Controle ou Claro </a:t>
            </a:r>
            <a:r>
              <a:rPr lang="pt-BR" sz="24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</a:t>
            </a:r>
            <a:r>
              <a:rPr lang="pt-BR" sz="24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mesmo que o cliente tenha um smartwatch compatível e nem mesmo mediante pagamento adicional.</a:t>
            </a:r>
          </a:p>
          <a:p>
            <a:pPr lvl="0" defTabSz="342900">
              <a:spcBef>
                <a:spcPts val="1200"/>
              </a:spcBef>
            </a:pPr>
            <a:r>
              <a:rPr lang="pt-BR" sz="24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 é um grande diferencial na hora de apresentar o plano pós: ideal para clientes com smartwatch, que valorizam conectividade total e liberdade de uso, mesmo longe do celular!</a:t>
            </a:r>
          </a:p>
        </p:txBody>
      </p:sp>
      <p:pic>
        <p:nvPicPr>
          <p:cNvPr id="29" name="Imagem 2">
            <a:extLst>
              <a:ext uri="{FF2B5EF4-FFF2-40B4-BE49-F238E27FC236}">
                <a16:creationId xmlns:a16="http://schemas.microsoft.com/office/drawing/2014/main" id="{E76B4E1C-FBC9-586A-3ADC-346A2F5A0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C683A0-9206-35F4-8F23-DFFB585EC03E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711CD28-DA1F-BE92-429F-A834AABC0F85}"/>
              </a:ext>
            </a:extLst>
          </p:cNvPr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811539" y="4210982"/>
            <a:ext cx="4758232" cy="1310907"/>
          </a:xfrm>
          <a:prstGeom prst="rect">
            <a:avLst/>
          </a:prstGeom>
          <a:solidFill>
            <a:srgbClr val="BD920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811539" y="1136056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Planos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811539" y="1687389"/>
            <a:ext cx="355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GESTOR DE INTERNET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11539" y="2300277"/>
            <a:ext cx="4353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Uma ferramenta que permite 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que o cliente pós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</a:rPr>
              <a:t>controle quanto </a:t>
            </a:r>
            <a:br>
              <a:rPr lang="pt-BR" sz="2000" b="1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</a:rPr>
              <a:t>cada dependente vai poder gastar </a:t>
            </a:r>
            <a:br>
              <a:rPr lang="pt-BR" sz="2000" b="1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</a:rPr>
              <a:t>da franquia compartilhada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44539" y="4432676"/>
            <a:ext cx="444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NÃO É POSSÍVEL DIVIDIR BÔNUS </a:t>
            </a:r>
            <a:br>
              <a:rPr lang="pt-BR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 DADOS 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</a:rPr>
              <a:t>(Ex.: Portabilidade, </a:t>
            </a:r>
            <a:br>
              <a:rPr lang="pt-BR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</a:rPr>
              <a:t>Quem Combina Ganha Mais, Black Friday). 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6399245" y="2084348"/>
            <a:ext cx="4824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titular acessa 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Minha Claro.</a:t>
            </a:r>
            <a:b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Ele é o gestor da linha.</a:t>
            </a:r>
          </a:p>
          <a:p>
            <a:pPr marL="457200" marR="0" lvl="0" indent="-457200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lang="pt-BR" sz="2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defTabSz="901065">
              <a:buFont typeface="+mj-lt"/>
              <a:buAutoNum type="arabicPeriod"/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define quanto os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dependentes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podem usar da franquia.</a:t>
            </a:r>
          </a:p>
          <a:p>
            <a:pPr marL="457200" indent="-457200" defTabSz="901065">
              <a:buFont typeface="+mj-lt"/>
              <a:buAutoNum type="arabicPeriod"/>
              <a:defRPr/>
            </a:pP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defTabSz="901065">
              <a:buFont typeface="+mj-lt"/>
              <a:buAutoNum type="arabicPeriod"/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Também é possível definir o 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quanto da franquia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vídeos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 um vai gastar para ver vídeos!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BF0CBE6-D449-3A4A-776E-4B60E190E0B3}"/>
              </a:ext>
            </a:extLst>
          </p:cNvPr>
          <p:cNvSpPr/>
          <p:nvPr/>
        </p:nvSpPr>
        <p:spPr>
          <a:xfrm>
            <a:off x="6096000" y="1304144"/>
            <a:ext cx="5431436" cy="4217745"/>
          </a:xfrm>
          <a:prstGeom prst="roundRect">
            <a:avLst/>
          </a:prstGeom>
          <a:noFill/>
          <a:ln>
            <a:solidFill>
              <a:srgbClr val="F403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50342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8" grpId="0"/>
      <p:bldP spid="9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EC24-488D-15E9-C391-1B95A76B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304D74-C10C-3094-BEA6-C2A74307FABD}"/>
              </a:ext>
            </a:extLst>
          </p:cNvPr>
          <p:cNvSpPr txBox="1"/>
          <p:nvPr/>
        </p:nvSpPr>
        <p:spPr>
          <a:xfrm>
            <a:off x="813792" y="1269362"/>
            <a:ext cx="285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Planos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B58B818-AF64-067C-BD85-4B61886C4136}"/>
              </a:ext>
            </a:extLst>
          </p:cNvPr>
          <p:cNvSpPr txBox="1"/>
          <p:nvPr/>
        </p:nvSpPr>
        <p:spPr>
          <a:xfrm>
            <a:off x="811539" y="1836593"/>
            <a:ext cx="355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GESTOR DE INTERNET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8E6BB4-6390-B103-5B21-477CB8EB165E}"/>
              </a:ext>
            </a:extLst>
          </p:cNvPr>
          <p:cNvSpPr txBox="1"/>
          <p:nvPr/>
        </p:nvSpPr>
        <p:spPr>
          <a:xfrm>
            <a:off x="811539" y="2465379"/>
            <a:ext cx="43539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Veja o exemplo ao lado: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o cliente assina um plano de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</a:rPr>
              <a:t>50 GB, com 2 dependentes. </a:t>
            </a:r>
          </a:p>
          <a:p>
            <a:pPr>
              <a:spcBef>
                <a:spcPts val="1200"/>
              </a:spcBef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a franquia de cada dependente dividida, é só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finalizar a operação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69F2DFA-EDA6-F7FB-DEB7-F011308038FA}"/>
              </a:ext>
            </a:extLst>
          </p:cNvPr>
          <p:cNvGrpSpPr/>
          <p:nvPr/>
        </p:nvGrpSpPr>
        <p:grpSpPr>
          <a:xfrm>
            <a:off x="5850478" y="933796"/>
            <a:ext cx="2509873" cy="4990407"/>
            <a:chOff x="7344678" y="1203434"/>
            <a:chExt cx="2744262" cy="5456445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5AFEF059-77C4-A078-FA24-E13BF6B8B1C2}"/>
                </a:ext>
              </a:extLst>
            </p:cNvPr>
            <p:cNvGrpSpPr/>
            <p:nvPr/>
          </p:nvGrpSpPr>
          <p:grpSpPr>
            <a:xfrm>
              <a:off x="7344678" y="1203434"/>
              <a:ext cx="2744262" cy="5456445"/>
              <a:chOff x="725011" y="2871978"/>
              <a:chExt cx="2232800" cy="4439499"/>
            </a:xfrm>
          </p:grpSpPr>
          <p:sp>
            <p:nvSpPr>
              <p:cNvPr id="30" name="Retângulo arredondado 29">
                <a:extLst>
                  <a:ext uri="{FF2B5EF4-FFF2-40B4-BE49-F238E27FC236}">
                    <a16:creationId xmlns:a16="http://schemas.microsoft.com/office/drawing/2014/main" id="{20BC4581-E6F0-FD53-DDFC-9E0F4C17D3FF}"/>
                  </a:ext>
                </a:extLst>
              </p:cNvPr>
              <p:cNvSpPr/>
              <p:nvPr/>
            </p:nvSpPr>
            <p:spPr>
              <a:xfrm>
                <a:off x="725011" y="2871978"/>
                <a:ext cx="2232800" cy="4439499"/>
              </a:xfrm>
              <a:prstGeom prst="roundRect">
                <a:avLst>
                  <a:gd name="adj" fmla="val 6973"/>
                </a:avLst>
              </a:prstGeom>
              <a:noFill/>
              <a:ln w="1905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3920924-5A9E-6C5C-2453-45AB8EE377F5}"/>
                  </a:ext>
                </a:extLst>
              </p:cNvPr>
              <p:cNvSpPr/>
              <p:nvPr/>
            </p:nvSpPr>
            <p:spPr>
              <a:xfrm>
                <a:off x="1792785" y="2982169"/>
                <a:ext cx="74065" cy="74065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7A43AE56-CC07-AF72-462C-D3B7A4C3CB80}"/>
                </a:ext>
              </a:extLst>
            </p:cNvPr>
            <p:cNvGrpSpPr/>
            <p:nvPr/>
          </p:nvGrpSpPr>
          <p:grpSpPr>
            <a:xfrm>
              <a:off x="7486106" y="1604611"/>
              <a:ext cx="2461406" cy="4755875"/>
              <a:chOff x="9912711" y="1684188"/>
              <a:chExt cx="2461406" cy="4755875"/>
            </a:xfrm>
          </p:grpSpPr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E278D3D8-5C14-8D10-D5EF-365EE4877551}"/>
                  </a:ext>
                </a:extLst>
              </p:cNvPr>
              <p:cNvGrpSpPr/>
              <p:nvPr/>
            </p:nvGrpSpPr>
            <p:grpSpPr>
              <a:xfrm>
                <a:off x="9912711" y="1684188"/>
                <a:ext cx="2461406" cy="4755875"/>
                <a:chOff x="7481176" y="2136700"/>
                <a:chExt cx="2461406" cy="4755875"/>
              </a:xfrm>
              <a:solidFill>
                <a:schemeClr val="tx1"/>
              </a:solidFill>
            </p:grpSpPr>
            <p:grpSp>
              <p:nvGrpSpPr>
                <p:cNvPr id="17" name="Grupo 29">
                  <a:extLst>
                    <a:ext uri="{FF2B5EF4-FFF2-40B4-BE49-F238E27FC236}">
                      <a16:creationId xmlns:a16="http://schemas.microsoft.com/office/drawing/2014/main" id="{124B5474-432C-6A26-E54C-69DDE89981CE}"/>
                    </a:ext>
                  </a:extLst>
                </p:cNvPr>
                <p:cNvGrpSpPr/>
                <p:nvPr/>
              </p:nvGrpSpPr>
              <p:grpSpPr>
                <a:xfrm>
                  <a:off x="7794588" y="4104885"/>
                  <a:ext cx="220441" cy="221371"/>
                  <a:chOff x="-2224389" y="1071631"/>
                  <a:chExt cx="361567" cy="393185"/>
                </a:xfrm>
                <a:grpFill/>
              </p:grpSpPr>
              <p:sp>
                <p:nvSpPr>
                  <p:cNvPr id="19" name="AutoShape 2" descr="blob:https://web.whatsapp.com/12045914-14d4-46cd-ae8f-f5e9aa6e7a5c">
                    <a:extLst>
                      <a:ext uri="{FF2B5EF4-FFF2-40B4-BE49-F238E27FC236}">
                        <a16:creationId xmlns:a16="http://schemas.microsoft.com/office/drawing/2014/main" id="{5CF1FCC5-9F89-060A-E58C-CBF2D1A60AB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224389" y="1071631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  <p:sp>
                <p:nvSpPr>
                  <p:cNvPr id="20" name="AutoShape 5" descr="blob:https://web.whatsapp.com/24ebcc62-f67a-4a7d-a4d6-290f93f81f33">
                    <a:extLst>
                      <a:ext uri="{FF2B5EF4-FFF2-40B4-BE49-F238E27FC236}">
                        <a16:creationId xmlns:a16="http://schemas.microsoft.com/office/drawing/2014/main" id="{8FF4CD5C-4263-34FA-4A6A-A9FF862E65B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133998" y="1169927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  <p:sp>
                <p:nvSpPr>
                  <p:cNvPr id="25" name="AutoShape 9" descr="blob:https://web.whatsapp.com/b8e2524b-e30c-4795-936b-7ce627440534">
                    <a:extLst>
                      <a:ext uri="{FF2B5EF4-FFF2-40B4-BE49-F238E27FC236}">
                        <a16:creationId xmlns:a16="http://schemas.microsoft.com/office/drawing/2014/main" id="{DEB717A7-B7AB-09D3-F45D-AC2F003A540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043606" y="1268223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</p:grpSp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3F3975D1-440B-C699-50E5-189C22370013}"/>
                    </a:ext>
                  </a:extLst>
                </p:cNvPr>
                <p:cNvSpPr/>
                <p:nvPr/>
              </p:nvSpPr>
              <p:spPr>
                <a:xfrm>
                  <a:off x="7481176" y="2136700"/>
                  <a:ext cx="2461406" cy="4755875"/>
                </a:xfrm>
                <a:prstGeom prst="rect">
                  <a:avLst/>
                </a:prstGeom>
                <a:grpFill/>
                <a:ln w="38100">
                  <a:solidFill>
                    <a:srgbClr val="F403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9CFCD90F-EE96-F4D7-3EC5-C73AF9C8E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733"/>
              <a:stretch>
                <a:fillRect/>
              </a:stretch>
            </p:blipFill>
            <p:spPr>
              <a:xfrm>
                <a:off x="9923385" y="2118457"/>
                <a:ext cx="2450731" cy="3882342"/>
              </a:xfrm>
              <a:prstGeom prst="rect">
                <a:avLst/>
              </a:prstGeom>
              <a:ln>
                <a:solidFill>
                  <a:srgbClr val="DA1E3C"/>
                </a:solidFill>
              </a:ln>
            </p:spPr>
          </p:pic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9B2F021-4DEE-4D1D-6308-C4E00E44AA56}"/>
              </a:ext>
            </a:extLst>
          </p:cNvPr>
          <p:cNvGrpSpPr/>
          <p:nvPr/>
        </p:nvGrpSpPr>
        <p:grpSpPr>
          <a:xfrm>
            <a:off x="8678060" y="933795"/>
            <a:ext cx="2509873" cy="4990407"/>
            <a:chOff x="8868335" y="1427812"/>
            <a:chExt cx="2509873" cy="4990407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669EEF0-10B2-2A61-A914-C00B7D5D73CC}"/>
                </a:ext>
              </a:extLst>
            </p:cNvPr>
            <p:cNvGrpSpPr/>
            <p:nvPr/>
          </p:nvGrpSpPr>
          <p:grpSpPr>
            <a:xfrm>
              <a:off x="8868335" y="1427812"/>
              <a:ext cx="2509873" cy="4990407"/>
              <a:chOff x="7344678" y="1203434"/>
              <a:chExt cx="2744262" cy="5456445"/>
            </a:xfrm>
          </p:grpSpPr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D13A7865-2606-D6B3-47FA-1ADF8D7A6C0C}"/>
                  </a:ext>
                </a:extLst>
              </p:cNvPr>
              <p:cNvGrpSpPr/>
              <p:nvPr/>
            </p:nvGrpSpPr>
            <p:grpSpPr>
              <a:xfrm>
                <a:off x="7344678" y="1203434"/>
                <a:ext cx="2744262" cy="5456445"/>
                <a:chOff x="725011" y="2871978"/>
                <a:chExt cx="2232800" cy="4439499"/>
              </a:xfrm>
            </p:grpSpPr>
            <p:sp>
              <p:nvSpPr>
                <p:cNvPr id="43" name="Retângulo arredondado 42">
                  <a:extLst>
                    <a:ext uri="{FF2B5EF4-FFF2-40B4-BE49-F238E27FC236}">
                      <a16:creationId xmlns:a16="http://schemas.microsoft.com/office/drawing/2014/main" id="{EEE707A9-3133-ECC1-8994-DCC99C568145}"/>
                    </a:ext>
                  </a:extLst>
                </p:cNvPr>
                <p:cNvSpPr/>
                <p:nvPr/>
              </p:nvSpPr>
              <p:spPr>
                <a:xfrm>
                  <a:off x="725011" y="2871978"/>
                  <a:ext cx="2232800" cy="4439499"/>
                </a:xfrm>
                <a:prstGeom prst="roundRect">
                  <a:avLst>
                    <a:gd name="adj" fmla="val 6973"/>
                  </a:avLst>
                </a:prstGeom>
                <a:noFill/>
                <a:ln w="19050">
                  <a:solidFill>
                    <a:srgbClr val="F403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4A87918C-F56D-A578-A265-660908988839}"/>
                    </a:ext>
                  </a:extLst>
                </p:cNvPr>
                <p:cNvSpPr/>
                <p:nvPr/>
              </p:nvSpPr>
              <p:spPr>
                <a:xfrm>
                  <a:off x="1792785" y="2982169"/>
                  <a:ext cx="74065" cy="74065"/>
                </a:xfrm>
                <a:prstGeom prst="ellipse">
                  <a:avLst/>
                </a:prstGeom>
                <a:solidFill>
                  <a:srgbClr val="F403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6" name="Agrupar 35">
                <a:extLst>
                  <a:ext uri="{FF2B5EF4-FFF2-40B4-BE49-F238E27FC236}">
                    <a16:creationId xmlns:a16="http://schemas.microsoft.com/office/drawing/2014/main" id="{A61A15F3-257A-ECD5-5EB8-5B8F1BF06BFC}"/>
                  </a:ext>
                </a:extLst>
              </p:cNvPr>
              <p:cNvGrpSpPr/>
              <p:nvPr/>
            </p:nvGrpSpPr>
            <p:grpSpPr>
              <a:xfrm>
                <a:off x="7486106" y="1604611"/>
                <a:ext cx="2461406" cy="4755875"/>
                <a:chOff x="7481176" y="2136700"/>
                <a:chExt cx="2461406" cy="4755875"/>
              </a:xfrm>
              <a:solidFill>
                <a:schemeClr val="tx1"/>
              </a:solidFill>
            </p:grpSpPr>
            <p:grpSp>
              <p:nvGrpSpPr>
                <p:cNvPr id="38" name="Grupo 29">
                  <a:extLst>
                    <a:ext uri="{FF2B5EF4-FFF2-40B4-BE49-F238E27FC236}">
                      <a16:creationId xmlns:a16="http://schemas.microsoft.com/office/drawing/2014/main" id="{2E2C1859-9884-FD5B-715F-7E8B4042F42B}"/>
                    </a:ext>
                  </a:extLst>
                </p:cNvPr>
                <p:cNvGrpSpPr/>
                <p:nvPr/>
              </p:nvGrpSpPr>
              <p:grpSpPr>
                <a:xfrm>
                  <a:off x="7794588" y="4104885"/>
                  <a:ext cx="220441" cy="221371"/>
                  <a:chOff x="-2224389" y="1071631"/>
                  <a:chExt cx="361567" cy="393185"/>
                </a:xfrm>
                <a:grpFill/>
              </p:grpSpPr>
              <p:sp>
                <p:nvSpPr>
                  <p:cNvPr id="40" name="AutoShape 2" descr="blob:https://web.whatsapp.com/12045914-14d4-46cd-ae8f-f5e9aa6e7a5c">
                    <a:extLst>
                      <a:ext uri="{FF2B5EF4-FFF2-40B4-BE49-F238E27FC236}">
                        <a16:creationId xmlns:a16="http://schemas.microsoft.com/office/drawing/2014/main" id="{7F90EE40-DB84-3298-7BF5-A1B62CF36BD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224389" y="1071631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  <p:sp>
                <p:nvSpPr>
                  <p:cNvPr id="41" name="AutoShape 5" descr="blob:https://web.whatsapp.com/24ebcc62-f67a-4a7d-a4d6-290f93f81f33">
                    <a:extLst>
                      <a:ext uri="{FF2B5EF4-FFF2-40B4-BE49-F238E27FC236}">
                        <a16:creationId xmlns:a16="http://schemas.microsoft.com/office/drawing/2014/main" id="{11814106-E89B-A2AF-96DA-78E4692B138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133998" y="1169927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  <p:sp>
                <p:nvSpPr>
                  <p:cNvPr id="42" name="AutoShape 9" descr="blob:https://web.whatsapp.com/b8e2524b-e30c-4795-936b-7ce627440534">
                    <a:extLst>
                      <a:ext uri="{FF2B5EF4-FFF2-40B4-BE49-F238E27FC236}">
                        <a16:creationId xmlns:a16="http://schemas.microsoft.com/office/drawing/2014/main" id="{2127A14E-AFF9-B5D1-7969-A000CC2D6E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-2043606" y="1268223"/>
                    <a:ext cx="180784" cy="196593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121920" tIns="60960" rIns="121920" bIns="60960" numCol="1" anchor="t" anchorCtr="0" compatLnSpc="1"/>
                  <a:lstStyle/>
                  <a:p>
                    <a:endParaRPr lang="pt-BR" sz="2400"/>
                  </a:p>
                </p:txBody>
              </p:sp>
            </p:grpSp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A71768C6-9EF9-2C49-6DCE-A6E43146EF34}"/>
                    </a:ext>
                  </a:extLst>
                </p:cNvPr>
                <p:cNvSpPr/>
                <p:nvPr/>
              </p:nvSpPr>
              <p:spPr>
                <a:xfrm>
                  <a:off x="7481176" y="2136700"/>
                  <a:ext cx="2461406" cy="4755875"/>
                </a:xfrm>
                <a:prstGeom prst="rect">
                  <a:avLst/>
                </a:prstGeom>
                <a:grpFill/>
                <a:ln w="38100">
                  <a:solidFill>
                    <a:srgbClr val="F403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84CE096A-AB6D-8771-7CB6-8364E2567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33"/>
            <a:stretch>
              <a:fillRect/>
            </a:stretch>
          </p:blipFill>
          <p:spPr>
            <a:xfrm>
              <a:off x="9015046" y="2212013"/>
              <a:ext cx="2241413" cy="3550752"/>
            </a:xfrm>
            <a:prstGeom prst="rect">
              <a:avLst/>
            </a:prstGeom>
            <a:ln>
              <a:solidFill>
                <a:srgbClr val="DA1E3C"/>
              </a:solidFill>
            </a:ln>
          </p:spPr>
        </p:pic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99883B9E-8D62-5EE7-1A48-FBB8ECE86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127971" y="1688744"/>
            <a:ext cx="5515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conhecer mais a respeito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Serviços Digitais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você pode verificar o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Manual de </a:t>
            </a:r>
            <a:r>
              <a:rPr kumimoji="0" lang="pt-BR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SVAs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realizando leitura do QR </a:t>
            </a:r>
            <a:r>
              <a:rPr kumimoji="0" lang="pt-BR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Code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31785" y="3429000"/>
            <a:ext cx="2653748" cy="2653748"/>
            <a:chOff x="1067238" y="2153647"/>
            <a:chExt cx="3025791" cy="3025791"/>
          </a:xfrm>
        </p:grpSpPr>
        <p:grpSp>
          <p:nvGrpSpPr>
            <p:cNvPr id="35" name="Agrupar 21"/>
            <p:cNvGrpSpPr/>
            <p:nvPr/>
          </p:nvGrpSpPr>
          <p:grpSpPr>
            <a:xfrm>
              <a:off x="1067238" y="2153647"/>
              <a:ext cx="3025791" cy="3025791"/>
              <a:chOff x="8334787" y="2407946"/>
              <a:chExt cx="2547175" cy="2547175"/>
            </a:xfrm>
          </p:grpSpPr>
          <p:grpSp>
            <p:nvGrpSpPr>
              <p:cNvPr id="37" name="Agrupar 10"/>
              <p:cNvGrpSpPr/>
              <p:nvPr/>
            </p:nvGrpSpPr>
            <p:grpSpPr>
              <a:xfrm>
                <a:off x="8334787" y="2407946"/>
                <a:ext cx="2547175" cy="2547175"/>
                <a:chOff x="8511113" y="2447394"/>
                <a:chExt cx="2547175" cy="2547175"/>
              </a:xfrm>
            </p:grpSpPr>
            <p:sp>
              <p:nvSpPr>
                <p:cNvPr id="39" name="Retângulo arredondado 11"/>
                <p:cNvSpPr/>
                <p:nvPr/>
              </p:nvSpPr>
              <p:spPr>
                <a:xfrm>
                  <a:off x="8511113" y="2447394"/>
                  <a:ext cx="2547175" cy="254717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BD920E"/>
                    </a:gs>
                    <a:gs pos="99000">
                      <a:srgbClr val="131313"/>
                    </a:gs>
                    <a:gs pos="63000">
                      <a:srgbClr val="131313">
                        <a:alpha val="54000"/>
                      </a:srgbClr>
                    </a:gs>
                  </a:gsLst>
                  <a:lin ang="2700000" scaled="1"/>
                  <a:tileRect/>
                </a:gradFill>
                <a:ln w="1079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tângulo arredondado 12"/>
                <p:cNvSpPr/>
                <p:nvPr/>
              </p:nvSpPr>
              <p:spPr>
                <a:xfrm>
                  <a:off x="8511113" y="2447394"/>
                  <a:ext cx="2547175" cy="2547175"/>
                </a:xfrm>
                <a:prstGeom prst="roundRect">
                  <a:avLst/>
                </a:prstGeom>
                <a:noFill/>
                <a:ln w="107950">
                  <a:solidFill>
                    <a:srgbClr val="F4024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8" name="Imagem 20" descr="Código QR&#10;&#10;Descrição gerada automaticamente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1274" y="2710222"/>
                <a:ext cx="1854200" cy="1854200"/>
              </a:xfrm>
              <a:prstGeom prst="rect">
                <a:avLst/>
              </a:prstGeom>
            </p:spPr>
          </p:pic>
        </p:grp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4833" y="2513970"/>
              <a:ext cx="2252446" cy="225244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DAE8-C736-BF87-27BD-9354F7C5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C7F01EB-90D2-7A83-73E0-F513968E9FAE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DE47E2-2E1D-7A56-D9A2-0F648C24F139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0132584-66FA-AE3A-18DF-9B2A2B4DC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8438BF60-705D-D7CA-D6FD-DF913D32279B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BB856310-28A8-1D4D-1C67-DC54F300E692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BB27886-1C8E-517B-42EB-D2726953DBA2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928D216-2204-4330-EF62-FC58D31ED756}"/>
              </a:ext>
            </a:extLst>
          </p:cNvPr>
          <p:cNvSpPr/>
          <p:nvPr/>
        </p:nvSpPr>
        <p:spPr>
          <a:xfrm>
            <a:off x="3787630" y="2998113"/>
            <a:ext cx="1796857" cy="430887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A961-2C24-A061-98FF-0B88F2E7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D6C3F0D-E8B2-ABB4-B539-91E6ADDB5C90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AA4856FB-220B-3927-3BAC-65BF26BEA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B7CF8FF-0CF7-A8A6-1237-7107473F10BE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4A852A-77A0-4469-4E95-22D883DFEF77}"/>
              </a:ext>
            </a:extLst>
          </p:cNvPr>
          <p:cNvSpPr txBox="1"/>
          <p:nvPr/>
        </p:nvSpPr>
        <p:spPr>
          <a:xfrm>
            <a:off x="5852538" y="1411998"/>
            <a:ext cx="48615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Chegou a hora de mergulhar em</a:t>
            </a:r>
            <a:b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das etapas mais estratégicas</a:t>
            </a:r>
            <a:b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nosso treinamento:</a:t>
            </a:r>
          </a:p>
          <a:p>
            <a:pPr lvl="0">
              <a:defRPr/>
            </a:pPr>
            <a:endParaRPr lang="pt-BR" sz="24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direcionamento comercial da Claro. </a:t>
            </a:r>
          </a:p>
          <a:p>
            <a:pPr lvl="0">
              <a:defRPr/>
            </a:pPr>
            <a:endParaRPr lang="pt-BR" sz="24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o foco é uma solução completa</a:t>
            </a:r>
            <a:b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ao cliente, por meio da venda do Claro </a:t>
            </a:r>
            <a:r>
              <a:rPr lang="pt-BR" sz="2400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55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C264-BF85-BF9A-908C-DAAC8F95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C61EAE1-9E8A-C470-A49D-BA55B1EBCF6E}"/>
              </a:ext>
            </a:extLst>
          </p:cNvPr>
          <p:cNvSpPr/>
          <p:nvPr/>
        </p:nvSpPr>
        <p:spPr>
          <a:xfrm>
            <a:off x="1246473" y="4866040"/>
            <a:ext cx="11585107" cy="707887"/>
          </a:xfrm>
          <a:prstGeom prst="rect">
            <a:avLst/>
          </a:prstGeom>
          <a:solidFill>
            <a:srgbClr val="BD920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59F955-6B63-6ECA-4F6A-2A37BF07B359}"/>
              </a:ext>
            </a:extLst>
          </p:cNvPr>
          <p:cNvSpPr txBox="1"/>
          <p:nvPr/>
        </p:nvSpPr>
        <p:spPr>
          <a:xfrm>
            <a:off x="1362181" y="2286589"/>
            <a:ext cx="7781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Variable Text" pitchFamily="2" charset="0"/>
                <a:ea typeface="+mn-ea"/>
                <a:cs typeface="+mn-cs"/>
              </a:rPr>
              <a:t>Permite ao cliente reunir em um único lugar tudo o que ele precisa: internet móvel, internet fixa, telefone fixo e TV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7EF5DE-B996-8DD7-9BD4-9977F05DE7F3}"/>
              </a:ext>
            </a:extLst>
          </p:cNvPr>
          <p:cNvSpPr txBox="1"/>
          <p:nvPr/>
        </p:nvSpPr>
        <p:spPr>
          <a:xfrm>
            <a:off x="1362181" y="1037854"/>
            <a:ext cx="90151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</a:t>
            </a:r>
            <a:r>
              <a:rPr kumimoji="0" lang="pt-BR" sz="2800" b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kumimoji="0" lang="pt-BR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: </a:t>
            </a: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solução ideal para quem busca </a:t>
            </a:r>
            <a:r>
              <a:rPr kumimoji="0" lang="pt-BR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conectividade, economia e praticidade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1A083D-E77C-77A5-E848-092957385310}"/>
              </a:ext>
            </a:extLst>
          </p:cNvPr>
          <p:cNvSpPr txBox="1"/>
          <p:nvPr/>
        </p:nvSpPr>
        <p:spPr>
          <a:xfrm>
            <a:off x="1362181" y="3289104"/>
            <a:ext cx="665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Variable Text" pitchFamily="2" charset="0"/>
                <a:ea typeface="+mn-ea"/>
                <a:cs typeface="+mn-cs"/>
              </a:rPr>
              <a:t>Ainda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Variable Text" pitchFamily="2" charset="0"/>
                <a:ea typeface="+mn-ea"/>
                <a:cs typeface="+mn-cs"/>
              </a:rPr>
              <a:t>compartilhar seu plano de internet móvel com até 5 dependentes</a:t>
            </a: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Variable Text" pitchFamily="2" charset="0"/>
                <a:ea typeface="+mn-ea"/>
                <a:cs typeface="+mn-cs"/>
              </a:rPr>
              <a:t>, tudo em uma única fatura, com controle centralizado e benefícios exclusivos.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3AA9EC-624D-8C2C-ECF0-B10444696E92}"/>
              </a:ext>
            </a:extLst>
          </p:cNvPr>
          <p:cNvSpPr txBox="1"/>
          <p:nvPr/>
        </p:nvSpPr>
        <p:spPr>
          <a:xfrm>
            <a:off x="1362181" y="4935442"/>
            <a:ext cx="10235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 mais: </a:t>
            </a:r>
            <a:r>
              <a:rPr kumimoji="0" lang="pt-BR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cliente ganha o dobro de internet no seu plano móvel!</a:t>
            </a:r>
            <a:endParaRPr kumimoji="0" lang="pt-BR" sz="28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6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4052695" y="3925135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127796" y="2132085"/>
            <a:ext cx="392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Telefonia móvel 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27796" y="3033836"/>
            <a:ext cx="5936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começar a entender melhor como funciona a telefonia móvel da Claro, vamos ver alguns conceitos!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DC1-C925-6436-D363-66F989FF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3D6F388-29DD-64A3-DAD1-E7E329B1D720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E2ABDB8-C583-75F8-8D5B-3F4FBCFE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06987E6-2AFE-79DA-6C33-9E16F32F37C2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B29379E-1FAF-8DF0-F7DD-7428BF80C78B}"/>
              </a:ext>
            </a:extLst>
          </p:cNvPr>
          <p:cNvSpPr txBox="1"/>
          <p:nvPr/>
        </p:nvSpPr>
        <p:spPr>
          <a:xfrm>
            <a:off x="5890040" y="2704660"/>
            <a:ext cx="4861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Permite ao cliente reunir em um único lugar tudo o que ele precisa: </a:t>
            </a: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internet móvel, internet fixa, telefone fixo e TV</a:t>
            </a:r>
          </a:p>
        </p:txBody>
      </p:sp>
    </p:spTree>
    <p:extLst>
      <p:ext uri="{BB962C8B-B14F-4D97-AF65-F5344CB8AC3E}">
        <p14:creationId xmlns:p14="http://schemas.microsoft.com/office/powerpoint/2010/main" val="24306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4CBFD-CA4C-3740-4B94-EF13CEF7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1D193F-E747-6D46-B612-3C5F1A33E116}"/>
              </a:ext>
            </a:extLst>
          </p:cNvPr>
          <p:cNvSpPr txBox="1"/>
          <p:nvPr/>
        </p:nvSpPr>
        <p:spPr>
          <a:xfrm>
            <a:off x="822980" y="2274838"/>
            <a:ext cx="5870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que vender o Claro </a:t>
            </a:r>
            <a:r>
              <a:rPr lang="pt-BR" sz="28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lvl="0">
              <a:defRPr/>
            </a:pPr>
            <a:endParaRPr lang="pt-BR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Mais valor para o cliente: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 paga menos por linha e ganha mais internet.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Mais fidelização: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 compartilhados aumentam o vínculo com a operadora.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703E83-3BDF-3450-46A3-CD3BEA4106B2}"/>
              </a:ext>
            </a:extLst>
          </p:cNvPr>
          <p:cNvSpPr/>
          <p:nvPr/>
        </p:nvSpPr>
        <p:spPr>
          <a:xfrm rot="5400000">
            <a:off x="2147549" y="4071846"/>
            <a:ext cx="9788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380D70-B7B6-DA02-A238-B5874BB7E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" r="19324"/>
          <a:stretch/>
        </p:blipFill>
        <p:spPr>
          <a:xfrm>
            <a:off x="6693204" y="1131613"/>
            <a:ext cx="5498796" cy="459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6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5FCA-E62E-F0A9-C6A8-644C55D94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0410EE0-5D37-A495-185C-D66933534F2D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6A61B76-D5FA-DBD6-2799-FA18479E9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51BF26D-2427-194F-193A-907C6D8AAF76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A3493FA-2822-04F5-7285-6E68DE2C0660}"/>
              </a:ext>
            </a:extLst>
          </p:cNvPr>
          <p:cNvSpPr txBox="1"/>
          <p:nvPr/>
        </p:nvSpPr>
        <p:spPr>
          <a:xfrm>
            <a:off x="5890040" y="2704660"/>
            <a:ext cx="4861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08330">
              <a:spcBef>
                <a:spcPts val="3145"/>
              </a:spcBef>
              <a:defRPr/>
            </a:pP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Vamos juntos transformar cada abordagem em uma oportunidade de mostrar como o Claro </a:t>
            </a:r>
            <a:r>
              <a:rPr lang="pt-BR" sz="2400" dirty="0" err="1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é a escolha inteligente e econômica </a:t>
            </a:r>
          </a:p>
        </p:txBody>
      </p:sp>
    </p:spTree>
    <p:extLst>
      <p:ext uri="{BB962C8B-B14F-4D97-AF65-F5344CB8AC3E}">
        <p14:creationId xmlns:p14="http://schemas.microsoft.com/office/powerpoint/2010/main" val="17262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EFFDE-304E-CBF2-F8D3-62DA52724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4D21FB9-D42A-59DB-453D-A351FF09595B}"/>
              </a:ext>
            </a:extLst>
          </p:cNvPr>
          <p:cNvSpPr/>
          <p:nvPr/>
        </p:nvSpPr>
        <p:spPr>
          <a:xfrm>
            <a:off x="833681" y="2890391"/>
            <a:ext cx="3983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Vantagens se ele for 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MPLAY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MARCADO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0355A0C-9E89-95CC-8CE5-577330FB44FB}"/>
              </a:ext>
            </a:extLst>
          </p:cNvPr>
          <p:cNvSpPr/>
          <p:nvPr/>
        </p:nvSpPr>
        <p:spPr>
          <a:xfrm>
            <a:off x="4972859" y="1305341"/>
            <a:ext cx="62805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Um só contrato com todos os produtos;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Recebe fatura única;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Atendimento exclusivo;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Único vencimento e ofertas exclusivas;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Bônus ou dobro de internet nos planos da Móvel;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Régua de comunicação segmentada com ofertas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 incentivos especiais;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Cliente que é marcado e combina 2 ou mais produtos, é conhecido como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Multi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7DE956DE-9515-2D07-4F21-3C24F6D9C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8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0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75FB74-64AD-2227-9333-FF0B024F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58" r="1442" b="5290"/>
          <a:stretch>
            <a:fillRect/>
          </a:stretch>
        </p:blipFill>
        <p:spPr>
          <a:xfrm>
            <a:off x="360557" y="2269710"/>
            <a:ext cx="11470877" cy="358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2537"/>
              </a:prst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3A9223-09E3-CCF4-1349-5A6871CCA8FB}"/>
              </a:ext>
            </a:extLst>
          </p:cNvPr>
          <p:cNvSpPr txBox="1"/>
          <p:nvPr/>
        </p:nvSpPr>
        <p:spPr>
          <a:xfrm>
            <a:off x="1640779" y="998745"/>
            <a:ext cx="891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Lembre-se também de conferir a “Tabela de Preços” vigente do período com os planos para “Pequenas e Médias Empresas”. A mecânica é a mesma: foco no Claro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36E29B-F8ED-E162-C500-C4CFDDA28500}"/>
              </a:ext>
            </a:extLst>
          </p:cNvPr>
          <p:cNvSpPr txBox="1"/>
          <p:nvPr/>
        </p:nvSpPr>
        <p:spPr>
          <a:xfrm>
            <a:off x="4198932" y="1772727"/>
            <a:ext cx="3794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pt-BR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www.claro.com.br</a:t>
            </a:r>
            <a:r>
              <a:rPr lang="pt-BR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/empresas</a:t>
            </a:r>
            <a:endParaRPr lang="pt-BR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8D66CD-ABD7-3B71-A292-58A0A3156E71}"/>
              </a:ext>
            </a:extLst>
          </p:cNvPr>
          <p:cNvSpPr txBox="1"/>
          <p:nvPr/>
        </p:nvSpPr>
        <p:spPr>
          <a:xfrm>
            <a:off x="8863295" y="5815770"/>
            <a:ext cx="2791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Imagem referência out25</a:t>
            </a:r>
          </a:p>
        </p:txBody>
      </p:sp>
    </p:spTree>
    <p:extLst>
      <p:ext uri="{BB962C8B-B14F-4D97-AF65-F5344CB8AC3E}">
        <p14:creationId xmlns:p14="http://schemas.microsoft.com/office/powerpoint/2010/main" val="4239856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DB51-51AD-7C3E-1387-BB1E98771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C7C0036-27D7-7482-C416-8F7CB77809A4}"/>
              </a:ext>
            </a:extLst>
          </p:cNvPr>
          <p:cNvSpPr txBox="1"/>
          <p:nvPr/>
        </p:nvSpPr>
        <p:spPr>
          <a:xfrm>
            <a:off x="5258347" y="1675956"/>
            <a:ext cx="6235153" cy="350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8330" rtl="0" eaLnBrk="1" fontAlgn="auto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Para que o cliente tenha todas as vantagens e benefícios do </a:t>
            </a:r>
            <a:r>
              <a:rPr kumimoji="0" lang="pt-BR" sz="280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preste atenção ao cadastrar a venda! </a:t>
            </a:r>
          </a:p>
          <a:p>
            <a:pPr marL="0" marR="0" lvl="0" indent="0" algn="l" defTabSz="608330" rtl="0" eaLnBrk="1" fontAlgn="auto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É essencial que o cliente</a:t>
            </a:r>
            <a:r>
              <a:rPr kumimoji="0" lang="pt-BR" sz="280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seja cadastrado</a:t>
            </a:r>
            <a:r>
              <a:rPr kumimoji="0" lang="pt-BR" sz="280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corretamente</a:t>
            </a:r>
            <a:b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 sistemas,</a:t>
            </a:r>
            <a:r>
              <a:rPr kumimoji="0" lang="pt-BR" sz="280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caso contrário,</a:t>
            </a:r>
            <a:b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pt-BR" sz="2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não receberá os seus benefícios.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D5ECAA-B974-0C76-EB1A-39D9104C0CDF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E1A0FCAE-6511-ECFA-A049-6DC231C8F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37" r="-1907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949E764-C889-D093-CF2D-58B29036A7BB}"/>
              </a:ext>
            </a:extLst>
          </p:cNvPr>
          <p:cNvSpPr/>
          <p:nvPr/>
        </p:nvSpPr>
        <p:spPr>
          <a:xfrm rot="5400000">
            <a:off x="3939652" y="2975287"/>
            <a:ext cx="58581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8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067B4-A0E3-5582-C0D8-16207A063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60805F0-4A16-D57C-EAAF-A8DCAA69D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6585"/>
              </p:ext>
            </p:extLst>
          </p:nvPr>
        </p:nvGraphicFramePr>
        <p:xfrm>
          <a:off x="662183" y="1020359"/>
          <a:ext cx="10867627" cy="56495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98230">
                  <a:extLst>
                    <a:ext uri="{9D8B030D-6E8A-4147-A177-3AD203B41FA5}">
                      <a16:colId xmlns:a16="http://schemas.microsoft.com/office/drawing/2014/main" val="78262877"/>
                    </a:ext>
                  </a:extLst>
                </a:gridCol>
                <a:gridCol w="909167">
                  <a:extLst>
                    <a:ext uri="{9D8B030D-6E8A-4147-A177-3AD203B41FA5}">
                      <a16:colId xmlns:a16="http://schemas.microsoft.com/office/drawing/2014/main" val="3602242764"/>
                    </a:ext>
                  </a:extLst>
                </a:gridCol>
                <a:gridCol w="1421695">
                  <a:extLst>
                    <a:ext uri="{9D8B030D-6E8A-4147-A177-3AD203B41FA5}">
                      <a16:colId xmlns:a16="http://schemas.microsoft.com/office/drawing/2014/main" val="1020953165"/>
                    </a:ext>
                  </a:extLst>
                </a:gridCol>
                <a:gridCol w="1236984">
                  <a:extLst>
                    <a:ext uri="{9D8B030D-6E8A-4147-A177-3AD203B41FA5}">
                      <a16:colId xmlns:a16="http://schemas.microsoft.com/office/drawing/2014/main" val="1122369000"/>
                    </a:ext>
                  </a:extLst>
                </a:gridCol>
                <a:gridCol w="156694">
                  <a:extLst>
                    <a:ext uri="{9D8B030D-6E8A-4147-A177-3AD203B41FA5}">
                      <a16:colId xmlns:a16="http://schemas.microsoft.com/office/drawing/2014/main" val="2376290483"/>
                    </a:ext>
                  </a:extLst>
                </a:gridCol>
                <a:gridCol w="1080289">
                  <a:extLst>
                    <a:ext uri="{9D8B030D-6E8A-4147-A177-3AD203B41FA5}">
                      <a16:colId xmlns:a16="http://schemas.microsoft.com/office/drawing/2014/main" val="851688429"/>
                    </a:ext>
                  </a:extLst>
                </a:gridCol>
                <a:gridCol w="1236984">
                  <a:extLst>
                    <a:ext uri="{9D8B030D-6E8A-4147-A177-3AD203B41FA5}">
                      <a16:colId xmlns:a16="http://schemas.microsoft.com/office/drawing/2014/main" val="1537681809"/>
                    </a:ext>
                  </a:extLst>
                </a:gridCol>
                <a:gridCol w="1236984">
                  <a:extLst>
                    <a:ext uri="{9D8B030D-6E8A-4147-A177-3AD203B41FA5}">
                      <a16:colId xmlns:a16="http://schemas.microsoft.com/office/drawing/2014/main" val="822028295"/>
                    </a:ext>
                  </a:extLst>
                </a:gridCol>
                <a:gridCol w="890600">
                  <a:extLst>
                    <a:ext uri="{9D8B030D-6E8A-4147-A177-3AD203B41FA5}">
                      <a16:colId xmlns:a16="http://schemas.microsoft.com/office/drawing/2014/main" val="395032393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Nome Comercial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350MB + Pós 50GB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600MB + Pós 50GB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 + Pós 100GB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 + Pós 200GB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 + Pós 200GB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 + Pós 300GB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 + Pós 600GB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1GB + Pós 600GB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83073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Plano/Velocidade BL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7752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Valor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- Preço Boleto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R$ 139,80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R$ 159,90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R$ 299,90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R$ 299,90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R$ 349,90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R$ 449,90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08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Streaming Incluído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GloboPlay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5952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Franquia de Uso livre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5854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Franquia Redes sociais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521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Economia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Franquia BL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51365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EconomiaMulti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Desconto Mensal ("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"BL + Móvel" sem ser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0931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Economia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Desconto Anual ("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"BL + Móvel" sem ser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multi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$ 598,80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R$ 238,80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R$ 238,80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R$ 238,80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R$ 238,80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35325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 - Plano/Velocidade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750MB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797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 - Valor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R$ 89,90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R$ 299,90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1604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Streaming Incluído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GloboPlay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GloboPlay</a:t>
                      </a:r>
                      <a:endParaRPr lang="pt-BR" sz="100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6523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Valor </a:t>
                      </a: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VÁLIDO SOMENTE NO MULTI - PLANO CONVERGENTE</a:t>
                      </a: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$ 169,90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$ 319,90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35856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Franquia de Uso livre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4053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Franquia Redes sociais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5901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Móvel - Bônus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Consultar o bônus do período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9841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Redes Sociais - WhatsApp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Ilimitado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8832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Redes sociais - Franquia Adicional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Instagram, YouTube, TikTok, Facebook, X, Claro tv+, Netflix, Disney+, Globoplay e Max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4364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Wi-fi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Wi-fi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Conexão mais rápida com </a:t>
                      </a: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wi-fi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6</a:t>
                      </a: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Ponto Ultra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3382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Dependentes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1548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 Sync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Incluso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02862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Roaming Internacional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Américas e Europa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Mundo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74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Fidelidade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meses</a:t>
                      </a:r>
                      <a:endParaRPr lang="pt-BR" sz="10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602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Serviços digitais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1668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 </a:t>
                      </a: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video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Proteção Digital (McAfee), Claro Livros, </a:t>
                      </a: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</a:t>
                      </a:r>
                      <a:b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sz="10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 banca premium, </a:t>
                      </a:r>
                      <a:r>
                        <a:rPr lang="pt-BR" sz="1000" u="none" strike="noStrike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endParaRPr lang="pt-BR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0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 </a:t>
                      </a:r>
                      <a:r>
                        <a:rPr lang="pt-BR" sz="1000" u="none" strike="noStrike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video</a:t>
                      </a:r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Proteção Digital (McAfee), Claro Livros, </a:t>
                      </a:r>
                      <a:r>
                        <a:rPr lang="pt-BR" sz="1000" u="none" strike="noStrike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Skeelo</a:t>
                      </a:r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Premium, Claro banca premium, </a:t>
                      </a:r>
                      <a:r>
                        <a:rPr lang="pt-BR" sz="1000" u="none" strike="noStrike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TrueCaller</a:t>
                      </a:r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BTFT, </a:t>
                      </a:r>
                      <a:r>
                        <a:rPr lang="pt-BR" sz="1000" u="none" strike="noStrike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StarBem</a:t>
                      </a:r>
                      <a:endParaRPr lang="pt-BR" sz="100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306" marR="4306" marT="4306" marB="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8837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A944ADF8-BC18-87CC-3414-86E3414BE106}"/>
              </a:ext>
            </a:extLst>
          </p:cNvPr>
          <p:cNvSpPr txBox="1"/>
          <p:nvPr/>
        </p:nvSpPr>
        <p:spPr>
          <a:xfrm>
            <a:off x="1010791" y="175552"/>
            <a:ext cx="1017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vender com excelência, é fundamental entender como funcionam os planos Claro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77EB2F-36A0-DB76-AA1F-3422E1DDC726}"/>
              </a:ext>
            </a:extLst>
          </p:cNvPr>
          <p:cNvSpPr txBox="1"/>
          <p:nvPr/>
        </p:nvSpPr>
        <p:spPr>
          <a:xfrm>
            <a:off x="2018007" y="596927"/>
            <a:ext cx="260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AQUISIÇÃO E BASE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9037A1-031A-BCBE-959A-E9E7FC239E1D}"/>
              </a:ext>
            </a:extLst>
          </p:cNvPr>
          <p:cNvSpPr txBox="1"/>
          <p:nvPr/>
        </p:nvSpPr>
        <p:spPr>
          <a:xfrm>
            <a:off x="7376159" y="596927"/>
            <a:ext cx="294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PADRÃO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9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85B75-9F1E-872D-3A97-0B5255E6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A795BA7-7B72-0FDE-3A29-F7BBDF23CA14}"/>
              </a:ext>
            </a:extLst>
          </p:cNvPr>
          <p:cNvSpPr txBox="1"/>
          <p:nvPr/>
        </p:nvSpPr>
        <p:spPr>
          <a:xfrm>
            <a:off x="1312571" y="1189806"/>
            <a:ext cx="9566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Veja um exemplo prático de como o cliente gera mais economia ao contratar o Claro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em comparação à contratação dos produtos de forma individual (Claro single).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E2FB378-84CA-62E8-5292-BA8A4AC76415}"/>
              </a:ext>
            </a:extLst>
          </p:cNvPr>
          <p:cNvGrpSpPr/>
          <p:nvPr/>
        </p:nvGrpSpPr>
        <p:grpSpPr>
          <a:xfrm>
            <a:off x="1851772" y="2402760"/>
            <a:ext cx="3729022" cy="3809160"/>
            <a:chOff x="1851772" y="2402760"/>
            <a:chExt cx="3729022" cy="3809160"/>
          </a:xfrm>
        </p:grpSpPr>
        <p:pic>
          <p:nvPicPr>
            <p:cNvPr id="31" name="Imagem 30" descr="Ícone&#10;&#10;O conteúdo gerado por IA pode estar incorreto.">
              <a:extLst>
                <a:ext uri="{FF2B5EF4-FFF2-40B4-BE49-F238E27FC236}">
                  <a16:creationId xmlns:a16="http://schemas.microsoft.com/office/drawing/2014/main" id="{FFE89FE7-F340-D155-1D27-7283485C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1772" y="2402760"/>
              <a:ext cx="3660188" cy="3809160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615AB5B-9FC5-AEA6-81A1-2E55639AD83C}"/>
                </a:ext>
              </a:extLst>
            </p:cNvPr>
            <p:cNvSpPr txBox="1"/>
            <p:nvPr/>
          </p:nvSpPr>
          <p:spPr>
            <a:xfrm>
              <a:off x="2951532" y="2834392"/>
              <a:ext cx="2629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CLARO SINGLE</a:t>
              </a:r>
            </a:p>
          </p:txBody>
        </p:sp>
        <p:pic>
          <p:nvPicPr>
            <p:cNvPr id="35" name="Imagem 34" descr="Forma&#10;&#10;O conteúdo gerado por IA pode estar incorreto.">
              <a:extLst>
                <a:ext uri="{FF2B5EF4-FFF2-40B4-BE49-F238E27FC236}">
                  <a16:creationId xmlns:a16="http://schemas.microsoft.com/office/drawing/2014/main" id="{18E4C90E-1DA8-6442-6E70-3F8E3ACE7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2155" y="2839606"/>
              <a:ext cx="410536" cy="461665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A23ECA3F-AA63-2B6B-F846-E8BD6D4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530627" y="3863159"/>
              <a:ext cx="396189" cy="673607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D9025D26-01A1-EA9D-B363-B7EA94E9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492436" y="5191825"/>
              <a:ext cx="472569" cy="463352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822D8A04-4852-8758-1E81-96E833D6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451669" y="4667270"/>
              <a:ext cx="540373" cy="378337"/>
            </a:xfrm>
            <a:prstGeom prst="rect">
              <a:avLst/>
            </a:prstGeom>
          </p:spPr>
        </p:pic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1B79AFEB-8887-BD22-DBFE-9D63339626D3}"/>
                </a:ext>
              </a:extLst>
            </p:cNvPr>
            <p:cNvSpPr txBox="1"/>
            <p:nvPr/>
          </p:nvSpPr>
          <p:spPr>
            <a:xfrm>
              <a:off x="3061141" y="3748224"/>
              <a:ext cx="1769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R$ 119,90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D76879B5-E63D-3112-5B72-6E8B6FAAC581}"/>
                </a:ext>
              </a:extLst>
            </p:cNvPr>
            <p:cNvSpPr txBox="1"/>
            <p:nvPr/>
          </p:nvSpPr>
          <p:spPr>
            <a:xfrm>
              <a:off x="3061141" y="4126776"/>
              <a:ext cx="1164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Pós 25GB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06DAE457-C992-C25E-5105-59083D49C8AA}"/>
                </a:ext>
              </a:extLst>
            </p:cNvPr>
            <p:cNvSpPr txBox="1"/>
            <p:nvPr/>
          </p:nvSpPr>
          <p:spPr>
            <a:xfrm>
              <a:off x="3076126" y="4491813"/>
              <a:ext cx="1880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R$ 99,90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281ABF0A-D11C-6BBD-64AF-031931FBC1BE}"/>
                </a:ext>
              </a:extLst>
            </p:cNvPr>
            <p:cNvSpPr txBox="1"/>
            <p:nvPr/>
          </p:nvSpPr>
          <p:spPr>
            <a:xfrm>
              <a:off x="3061141" y="4784675"/>
              <a:ext cx="1500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BL 600MB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03EA0797-94DB-5DA1-CEB9-9704492CC5D6}"/>
                </a:ext>
              </a:extLst>
            </p:cNvPr>
            <p:cNvSpPr txBox="1"/>
            <p:nvPr/>
          </p:nvSpPr>
          <p:spPr>
            <a:xfrm>
              <a:off x="3042224" y="5088285"/>
              <a:ext cx="1880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R$ 2.198,80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1E34BAC-5256-3DD3-2D85-846C7506DDBA}"/>
                </a:ext>
              </a:extLst>
            </p:cNvPr>
            <p:cNvSpPr txBox="1"/>
            <p:nvPr/>
          </p:nvSpPr>
          <p:spPr>
            <a:xfrm>
              <a:off x="3051523" y="5470511"/>
              <a:ext cx="2429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TOTAL EM 12 MESES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93C212B-3F3A-2C23-C307-EE8FBBB20F92}"/>
              </a:ext>
            </a:extLst>
          </p:cNvPr>
          <p:cNvGrpSpPr/>
          <p:nvPr/>
        </p:nvGrpSpPr>
        <p:grpSpPr>
          <a:xfrm>
            <a:off x="6096000" y="2402760"/>
            <a:ext cx="4027778" cy="4349906"/>
            <a:chOff x="6096000" y="2402760"/>
            <a:chExt cx="4027778" cy="4349906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299190C7-4643-732B-3689-11034B026652}"/>
                </a:ext>
              </a:extLst>
            </p:cNvPr>
            <p:cNvGrpSpPr/>
            <p:nvPr/>
          </p:nvGrpSpPr>
          <p:grpSpPr>
            <a:xfrm>
              <a:off x="6096000" y="2402760"/>
              <a:ext cx="4027778" cy="3809160"/>
              <a:chOff x="6395935" y="2270476"/>
              <a:chExt cx="4027778" cy="3809160"/>
            </a:xfrm>
          </p:grpSpPr>
          <p:pic>
            <p:nvPicPr>
              <p:cNvPr id="32" name="Imagem 31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23B0A2A8-478A-CEEB-5FAB-1657D5C82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5935" y="2270476"/>
                <a:ext cx="3660188" cy="3809160"/>
              </a:xfrm>
              <a:prstGeom prst="rect">
                <a:avLst/>
              </a:prstGeom>
            </p:spPr>
          </p:pic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24F62172-1699-1C11-6835-F6AFD41090ED}"/>
                  </a:ext>
                </a:extLst>
              </p:cNvPr>
              <p:cNvSpPr txBox="1"/>
              <p:nvPr/>
            </p:nvSpPr>
            <p:spPr>
              <a:xfrm>
                <a:off x="7794451" y="2713119"/>
                <a:ext cx="26292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CLARO MULTI</a:t>
                </a:r>
              </a:p>
            </p:txBody>
          </p:sp>
          <p:pic>
            <p:nvPicPr>
              <p:cNvPr id="37" name="Imagem 36" descr="Forma&#10;&#10;O conteúdo gerado por IA pode estar incorreto.">
                <a:extLst>
                  <a:ext uri="{FF2B5EF4-FFF2-40B4-BE49-F238E27FC236}">
                    <a16:creationId xmlns:a16="http://schemas.microsoft.com/office/drawing/2014/main" id="{57BD6864-EBE3-F4F6-13FB-C2986C3F8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64415" y="2801809"/>
                <a:ext cx="821511" cy="461665"/>
              </a:xfrm>
              <a:prstGeom prst="rect">
                <a:avLst/>
              </a:prstGeom>
            </p:spPr>
          </p:pic>
          <p:pic>
            <p:nvPicPr>
              <p:cNvPr id="50" name="Imagem 49">
                <a:extLst>
                  <a:ext uri="{FF2B5EF4-FFF2-40B4-BE49-F238E27FC236}">
                    <a16:creationId xmlns:a16="http://schemas.microsoft.com/office/drawing/2014/main" id="{DF081EF7-F1C3-ABD3-81E4-69DD033AD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902552" y="3896306"/>
                <a:ext cx="304879" cy="518360"/>
              </a:xfrm>
              <a:prstGeom prst="rect">
                <a:avLst/>
              </a:prstGeom>
            </p:spPr>
          </p:pic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123554D2-3227-081C-941D-7378C3F8C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7305643" y="3985425"/>
                <a:ext cx="415832" cy="291141"/>
              </a:xfrm>
              <a:prstGeom prst="rect">
                <a:avLst/>
              </a:prstGeom>
            </p:spPr>
          </p:pic>
          <p:pic>
            <p:nvPicPr>
              <p:cNvPr id="52" name="Imagem 51">
                <a:extLst>
                  <a:ext uri="{FF2B5EF4-FFF2-40B4-BE49-F238E27FC236}">
                    <a16:creationId xmlns:a16="http://schemas.microsoft.com/office/drawing/2014/main" id="{636D646E-82C0-3C27-FCBC-B4B3D58C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6854591" y="4642418"/>
                <a:ext cx="472569" cy="463352"/>
              </a:xfrm>
              <a:prstGeom prst="rect">
                <a:avLst/>
              </a:prstGeom>
            </p:spPr>
          </p:pic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5B94F734-2259-0257-798E-691A3EA37C09}"/>
                  </a:ext>
                </a:extLst>
              </p:cNvPr>
              <p:cNvSpPr txBox="1"/>
              <p:nvPr/>
            </p:nvSpPr>
            <p:spPr>
              <a:xfrm>
                <a:off x="7721475" y="3754592"/>
                <a:ext cx="17699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R$</a:t>
                </a:r>
                <a:r>
                  <a:rPr kumimoji="0" 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159,80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52ADFC4E-0F50-C500-1A18-FFDE75817047}"/>
                  </a:ext>
                </a:extLst>
              </p:cNvPr>
              <p:cNvSpPr txBox="1"/>
              <p:nvPr/>
            </p:nvSpPr>
            <p:spPr>
              <a:xfrm>
                <a:off x="7674659" y="4138794"/>
                <a:ext cx="2486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Pós 25GB + BL 600MB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90395E93-386C-C0FB-9753-D5B1D629FD95}"/>
                  </a:ext>
                </a:extLst>
              </p:cNvPr>
              <p:cNvSpPr txBox="1"/>
              <p:nvPr/>
            </p:nvSpPr>
            <p:spPr>
              <a:xfrm>
                <a:off x="7690109" y="4508126"/>
                <a:ext cx="2318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R</a:t>
                </a:r>
                <a:r>
                  <a:rPr kumimoji="0" 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$ 1.917,60</a:t>
                </a:r>
              </a:p>
            </p:txBody>
          </p: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3FBE6474-A3DF-CF43-D7C1-2226225F2741}"/>
                  </a:ext>
                </a:extLst>
              </p:cNvPr>
              <p:cNvSpPr txBox="1"/>
              <p:nvPr/>
            </p:nvSpPr>
            <p:spPr>
              <a:xfrm>
                <a:off x="7690109" y="4879711"/>
                <a:ext cx="23569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rPr>
                  <a:t>TOTAL EM 12 MESES</a:t>
                </a:r>
              </a:p>
            </p:txBody>
          </p:sp>
        </p:grp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35E21755-2DAB-B387-2DBD-490F4B8EB949}"/>
                </a:ext>
              </a:extLst>
            </p:cNvPr>
            <p:cNvSpPr/>
            <p:nvPr/>
          </p:nvSpPr>
          <p:spPr>
            <a:xfrm>
              <a:off x="7433596" y="5393944"/>
              <a:ext cx="1358722" cy="1358722"/>
            </a:xfrm>
            <a:prstGeom prst="ellipse">
              <a:avLst/>
            </a:prstGeom>
            <a:solidFill>
              <a:srgbClr val="93640E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EB115FA-84D5-6A0F-F7FD-83976B99DAD5}"/>
                </a:ext>
              </a:extLst>
            </p:cNvPr>
            <p:cNvGrpSpPr/>
            <p:nvPr/>
          </p:nvGrpSpPr>
          <p:grpSpPr>
            <a:xfrm>
              <a:off x="7420101" y="5474025"/>
              <a:ext cx="1491033" cy="1086455"/>
              <a:chOff x="7664671" y="5494247"/>
              <a:chExt cx="1491033" cy="1086455"/>
            </a:xfrm>
          </p:grpSpPr>
          <p:pic>
            <p:nvPicPr>
              <p:cNvPr id="8" name="Imagem 7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90E2FA5E-C91D-02F8-7464-2100391B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11575" y="5494247"/>
                <a:ext cx="291904" cy="371599"/>
              </a:xfrm>
              <a:prstGeom prst="rect">
                <a:avLst/>
              </a:prstGeom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4D69118-620C-825F-3DBB-01B7543D606A}"/>
                  </a:ext>
                </a:extLst>
              </p:cNvPr>
              <p:cNvSpPr txBox="1"/>
              <p:nvPr/>
            </p:nvSpPr>
            <p:spPr>
              <a:xfrm>
                <a:off x="7664671" y="5810251"/>
                <a:ext cx="14385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ECONOMIA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9C2D7F89-4CD2-2953-8FD4-F588EAC9301D}"/>
                  </a:ext>
                </a:extLst>
              </p:cNvPr>
              <p:cNvSpPr txBox="1"/>
              <p:nvPr/>
            </p:nvSpPr>
            <p:spPr>
              <a:xfrm>
                <a:off x="7739086" y="6058032"/>
                <a:ext cx="1416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EM 12 MESES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7E84BB4-38BF-BD55-4727-1F42DAF48C54}"/>
                  </a:ext>
                </a:extLst>
              </p:cNvPr>
              <p:cNvSpPr txBox="1"/>
              <p:nvPr/>
            </p:nvSpPr>
            <p:spPr>
              <a:xfrm>
                <a:off x="7841155" y="6272925"/>
                <a:ext cx="12289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R$ 281,20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23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21B5-D837-10F1-F351-E3ECCA0E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7695D20-EE82-E157-F472-7E1C735F169D}"/>
              </a:ext>
            </a:extLst>
          </p:cNvPr>
          <p:cNvSpPr txBox="1"/>
          <p:nvPr/>
        </p:nvSpPr>
        <p:spPr>
          <a:xfrm>
            <a:off x="5765627" y="2642022"/>
            <a:ext cx="4832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Claro </a:t>
            </a:r>
            <a:r>
              <a:rPr kumimoji="0" lang="pt-BR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é a solução ideal para quem busca conectividade, economia e praticidade.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81B991-67EB-62B2-A6DE-E6E8FCE25D01}"/>
              </a:ext>
            </a:extLst>
          </p:cNvPr>
          <p:cNvSpPr txBox="1"/>
          <p:nvPr/>
        </p:nvSpPr>
        <p:spPr>
          <a:xfrm>
            <a:off x="2048256" y="2967335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C9152E7B-B758-731D-89B4-B358DD6F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37" r="-1907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F506988-7075-6CD7-43A2-9886E0405680}"/>
              </a:ext>
            </a:extLst>
          </p:cNvPr>
          <p:cNvSpPr/>
          <p:nvPr/>
        </p:nvSpPr>
        <p:spPr>
          <a:xfrm rot="5400000" flipH="1">
            <a:off x="3622759" y="2560110"/>
            <a:ext cx="51393" cy="271250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9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6C1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8E214-3A1D-661D-CA47-BC7718EE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52C7EB9-FC4B-E336-E9C7-0685748B4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CD771A-ACA9-857B-9246-1E7EF56C2A69}"/>
              </a:ext>
            </a:extLst>
          </p:cNvPr>
          <p:cNvSpPr txBox="1"/>
          <p:nvPr/>
        </p:nvSpPr>
        <p:spPr>
          <a:xfrm>
            <a:off x="532956" y="996992"/>
            <a:ext cx="10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DEPENDENTES PÓS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 MULTI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FAC60FA-BE0D-E435-1929-A49ABDDFF46C}"/>
              </a:ext>
            </a:extLst>
          </p:cNvPr>
          <p:cNvSpPr txBox="1"/>
          <p:nvPr/>
        </p:nvSpPr>
        <p:spPr>
          <a:xfrm>
            <a:off x="2775637" y="1530638"/>
            <a:ext cx="602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COMPARTILHAMENTO TOTAL </a:t>
            </a:r>
            <a:b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</a:br>
            <a:r>
              <a:rPr kumimoji="0" lang="pt-BR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Internet + Minutos + SMS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71428E-D421-923A-3954-003B21E5DCEB}"/>
              </a:ext>
            </a:extLst>
          </p:cNvPr>
          <p:cNvSpPr txBox="1"/>
          <p:nvPr/>
        </p:nvSpPr>
        <p:spPr>
          <a:xfrm>
            <a:off x="3760572" y="5828018"/>
            <a:ext cx="50172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dependente pagante tem um custo adicional de R$ 50,00/mês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FA33C1-5D53-ECB9-9718-6889765A8069}"/>
              </a:ext>
            </a:extLst>
          </p:cNvPr>
          <p:cNvSpPr txBox="1"/>
          <p:nvPr/>
        </p:nvSpPr>
        <p:spPr>
          <a:xfrm>
            <a:off x="1281264" y="2398414"/>
            <a:ext cx="9975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No Claro 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Multi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você pode incluir dependentes sem custo adicional, é um super diferencial que valoriza ainda mais a oferta e permite ao cliente compartilhar os benefícios com toda a família, sem pagar a mais por isso!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2BD8C059-5970-F466-7B7A-AAB145D038D5}"/>
              </a:ext>
            </a:extLst>
          </p:cNvPr>
          <p:cNvGraphicFramePr>
            <a:graphicFrameLocks noGrp="1"/>
          </p:cNvGraphicFramePr>
          <p:nvPr/>
        </p:nvGraphicFramePr>
        <p:xfrm>
          <a:off x="1479884" y="3404937"/>
          <a:ext cx="8862097" cy="225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52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2116278573"/>
                    </a:ext>
                  </a:extLst>
                </a:gridCol>
              </a:tblGrid>
              <a:tr h="46752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 quantidade de dependente seguirá como abaixo: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C1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155722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Plano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25GB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50GB</a:t>
                      </a:r>
                      <a:endParaRPr lang="pt-BR">
                        <a:ln>
                          <a:noFill/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100GB</a:t>
                      </a:r>
                      <a:endParaRPr lang="pt-BR">
                        <a:ln>
                          <a:noFill/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150GB</a:t>
                      </a:r>
                      <a:endParaRPr lang="pt-BR">
                        <a:ln>
                          <a:noFill/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300GB</a:t>
                      </a:r>
                      <a:endParaRPr lang="pt-BR">
                        <a:ln>
                          <a:noFill/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</a:t>
                      </a:r>
                      <a:r>
                        <a:rPr lang="pt-BR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sem custo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</a:t>
                      </a:r>
                      <a:r>
                        <a:rPr lang="pt-BR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pago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Limite de </a:t>
                      </a:r>
                      <a:r>
                        <a:rPr lang="pt-BR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</a:t>
                      </a:r>
                      <a:endParaRPr lang="pt-BR">
                        <a:ln>
                          <a:noFill/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57388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842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1EDE2FA-1F91-9716-3F30-D8D59BF8A166}"/>
              </a:ext>
            </a:extLst>
          </p:cNvPr>
          <p:cNvSpPr txBox="1"/>
          <p:nvPr/>
        </p:nvSpPr>
        <p:spPr>
          <a:xfrm>
            <a:off x="1331018" y="999202"/>
            <a:ext cx="783128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A principal diferença entre 4G e 5G está na: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Velocidade | Latência¹ | Capacidade de conexão | Eficiência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E654EB-82D7-BAE7-1DAF-092F894499EB}"/>
              </a:ext>
            </a:extLst>
          </p:cNvPr>
          <p:cNvSpPr/>
          <p:nvPr/>
        </p:nvSpPr>
        <p:spPr>
          <a:xfrm>
            <a:off x="302532" y="5345545"/>
            <a:ext cx="11586936" cy="431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¹ Latência: tempo que um dado leva para ir de um ponto a outro na rede. Quanto menor, mais rápida e fluida é a conexão.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062E56D-E8A9-57C7-771F-21A891C3B215}"/>
              </a:ext>
            </a:extLst>
          </p:cNvPr>
          <p:cNvGrpSpPr/>
          <p:nvPr/>
        </p:nvGrpSpPr>
        <p:grpSpPr>
          <a:xfrm>
            <a:off x="1331018" y="2566147"/>
            <a:ext cx="7804237" cy="1323439"/>
            <a:chOff x="1331018" y="2566147"/>
            <a:chExt cx="7804237" cy="1323439"/>
          </a:xfrm>
        </p:grpSpPr>
        <p:sp>
          <p:nvSpPr>
            <p:cNvPr id="6" name="Seta: Pentágono 5">
              <a:extLst>
                <a:ext uri="{FF2B5EF4-FFF2-40B4-BE49-F238E27FC236}">
                  <a16:creationId xmlns:a16="http://schemas.microsoft.com/office/drawing/2014/main" id="{CD322205-155C-5195-C395-6125B1BB5335}"/>
                </a:ext>
              </a:extLst>
            </p:cNvPr>
            <p:cNvSpPr/>
            <p:nvPr/>
          </p:nvSpPr>
          <p:spPr>
            <a:xfrm>
              <a:off x="1331018" y="2633941"/>
              <a:ext cx="1103400" cy="883228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5G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1B19B2E-96D0-521D-7C69-EBA77797CB6A}"/>
                </a:ext>
              </a:extLst>
            </p:cNvPr>
            <p:cNvSpPr txBox="1"/>
            <p:nvPr/>
          </p:nvSpPr>
          <p:spPr>
            <a:xfrm>
              <a:off x="3941743" y="2566147"/>
              <a:ext cx="519351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Até </a:t>
              </a: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100x mais rápido</a:t>
              </a: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que o </a:t>
              </a: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4G.</a:t>
              </a:r>
              <a:b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</a:t>
              </a: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Resposta</a:t>
              </a: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quase instantânea.</a:t>
              </a:r>
              <a:b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Conecta </a:t>
              </a: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mais dispositivos ao mesmo tempo</a:t>
              </a: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sem perder qualidade.</a:t>
              </a:r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DD707FD6-3A60-C68E-DA79-AE146FBE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19677" y="2567701"/>
              <a:ext cx="894133" cy="89413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7877BA4-EAF4-EA37-FF43-8E462DACB41E}"/>
              </a:ext>
            </a:extLst>
          </p:cNvPr>
          <p:cNvGrpSpPr/>
          <p:nvPr/>
        </p:nvGrpSpPr>
        <p:grpSpPr>
          <a:xfrm>
            <a:off x="1426676" y="4029685"/>
            <a:ext cx="7708579" cy="1058457"/>
            <a:chOff x="1426676" y="4029685"/>
            <a:chExt cx="7708579" cy="1058457"/>
          </a:xfrm>
        </p:grpSpPr>
        <p:sp>
          <p:nvSpPr>
            <p:cNvPr id="7" name="Seta: Pentágono 6">
              <a:extLst>
                <a:ext uri="{FF2B5EF4-FFF2-40B4-BE49-F238E27FC236}">
                  <a16:creationId xmlns:a16="http://schemas.microsoft.com/office/drawing/2014/main" id="{B3E46011-1FB7-EF3C-5C61-9D60E798D28A}"/>
                </a:ext>
              </a:extLst>
            </p:cNvPr>
            <p:cNvSpPr/>
            <p:nvPr/>
          </p:nvSpPr>
          <p:spPr>
            <a:xfrm>
              <a:off x="1426676" y="4066041"/>
              <a:ext cx="912085" cy="883228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4G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F3BD5BC-701A-E852-8B6F-0CAF07E53611}"/>
                </a:ext>
              </a:extLst>
            </p:cNvPr>
            <p:cNvSpPr txBox="1"/>
            <p:nvPr/>
          </p:nvSpPr>
          <p:spPr>
            <a:xfrm>
              <a:off x="3941743" y="4072479"/>
              <a:ext cx="51935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Boa velocidade para o dia a dia.</a:t>
              </a:r>
              <a:b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Maior tempo de resposta.</a:t>
              </a:r>
              <a:b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• Menor capacidade de conexões simultâneas.</a:t>
              </a:r>
            </a:p>
          </p:txBody>
        </p:sp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0FF8B3EC-C0BB-5FDD-B8D3-7F914B55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54609" y="4029685"/>
              <a:ext cx="894133" cy="894133"/>
            </a:xfrm>
            <a:prstGeom prst="rect">
              <a:avLst/>
            </a:prstGeom>
          </p:spPr>
        </p:pic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4F3F5B2B-E5A2-F45B-946E-1623B85D6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56627" y="999202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ACAA1B-069F-EE24-D04A-5C822911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27773-D0A9-73BD-EA13-C6C19BD3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46"/>
            <a:ext cx="10515600" cy="1325563"/>
          </a:xfrm>
        </p:spPr>
        <p:txBody>
          <a:bodyPr>
            <a:normAutofit/>
          </a:bodyPr>
          <a:lstStyle/>
          <a:p>
            <a:r>
              <a:rPr lang="pt-BR" sz="2000"/>
              <a:t>Agora que já conhecemos detalhes do nosso </a:t>
            </a:r>
            <a:r>
              <a:rPr lang="pt-BR" sz="2000" err="1"/>
              <a:t>Multi</a:t>
            </a:r>
            <a:r>
              <a:rPr lang="pt-BR" sz="2000"/>
              <a:t>, como é a Concorrência?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28FF24-1F09-63C7-41DB-FAEC56DD1D4D}"/>
              </a:ext>
            </a:extLst>
          </p:cNvPr>
          <p:cNvSpPr txBox="1"/>
          <p:nvPr/>
        </p:nvSpPr>
        <p:spPr>
          <a:xfrm>
            <a:off x="2243471" y="124446"/>
            <a:ext cx="654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highlight>
                  <a:srgbClr val="FFFF00"/>
                </a:highlight>
              </a:rPr>
              <a:t>NOTA: ELABORAR TABELA DE MODO QUE DADOS SEJAM EDITÁVEIS.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6725CE-D438-2957-68FB-4D1EDD17F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5" y="1280755"/>
            <a:ext cx="9024470" cy="51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D7F29081-30DA-3270-8DF1-DE6417CA4058}"/>
              </a:ext>
            </a:extLst>
          </p:cNvPr>
          <p:cNvSpPr/>
          <p:nvPr/>
        </p:nvSpPr>
        <p:spPr>
          <a:xfrm>
            <a:off x="9129713" y="124446"/>
            <a:ext cx="3062287" cy="19186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Normalmente não colocamos concorrência os materiais por conta </a:t>
            </a:r>
            <a:r>
              <a:rPr lang="pt-BR" dirty="0" err="1"/>
              <a:t>ds</a:t>
            </a:r>
            <a:r>
              <a:rPr lang="pt-BR" dirty="0"/>
              <a:t> atualizações e de ações regionais.</a:t>
            </a:r>
          </a:p>
          <a:p>
            <a:pPr algn="ctr"/>
            <a:r>
              <a:rPr lang="pt-BR" dirty="0"/>
              <a:t>Como devemos proceder?</a:t>
            </a:r>
          </a:p>
        </p:txBody>
      </p:sp>
    </p:spTree>
    <p:extLst>
      <p:ext uri="{BB962C8B-B14F-4D97-AF65-F5344CB8AC3E}">
        <p14:creationId xmlns:p14="http://schemas.microsoft.com/office/powerpoint/2010/main" val="3823147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32F4-F058-7854-B005-5BD79D4D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DECF210-2457-462E-83E7-946C31BB64EC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D5B3E47-FD8A-2CF5-4B38-78F0ADC816B8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DEA4439-5959-B4E8-B70E-2C9C7C2DE4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078C257A-B5FA-B7A7-C776-79FA36FDB64E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DB678CC0-616D-BF2D-B184-CAA8628139CD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0B20A6-30D8-0252-C52A-4A29F8307E6F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3DC1F26-C875-B7B2-4BE4-2AAC7639434C}"/>
              </a:ext>
            </a:extLst>
          </p:cNvPr>
          <p:cNvSpPr/>
          <p:nvPr/>
        </p:nvSpPr>
        <p:spPr>
          <a:xfrm>
            <a:off x="3423686" y="3465943"/>
            <a:ext cx="2160802" cy="430887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</p:txBody>
      </p:sp>
    </p:spTree>
    <p:extLst>
      <p:ext uri="{BB962C8B-B14F-4D97-AF65-F5344CB8AC3E}">
        <p14:creationId xmlns:p14="http://schemas.microsoft.com/office/powerpoint/2010/main" val="34843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3678131" y="2489058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46013" y="1531952"/>
            <a:ext cx="555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46013" y="2165772"/>
            <a:ext cx="7047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portabilidade numérica é a possibilidade de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trocar de operadora sem perder seu número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telefone atual.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2779359" y="3784351"/>
            <a:ext cx="2687375" cy="5083486"/>
            <a:chOff x="2779359" y="3784351"/>
            <a:chExt cx="2687375" cy="5083486"/>
          </a:xfrm>
        </p:grpSpPr>
        <p:grpSp>
          <p:nvGrpSpPr>
            <p:cNvPr id="30" name="Agrupar 29"/>
            <p:cNvGrpSpPr/>
            <p:nvPr/>
          </p:nvGrpSpPr>
          <p:grpSpPr>
            <a:xfrm>
              <a:off x="2779359" y="3784351"/>
              <a:ext cx="2687375" cy="5083486"/>
              <a:chOff x="2779359" y="3784351"/>
              <a:chExt cx="2633662" cy="4426289"/>
            </a:xfrm>
          </p:grpSpPr>
          <p:sp>
            <p:nvSpPr>
              <p:cNvPr id="33" name="Retângulo Arredondado 6"/>
              <p:cNvSpPr/>
              <p:nvPr/>
            </p:nvSpPr>
            <p:spPr>
              <a:xfrm>
                <a:off x="2779359" y="3784351"/>
                <a:ext cx="2633662" cy="4426289"/>
              </a:xfrm>
              <a:prstGeom prst="roundRect">
                <a:avLst>
                  <a:gd name="adj" fmla="val 6973"/>
                </a:avLst>
              </a:prstGeom>
              <a:noFill/>
              <a:ln w="1905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2893193" y="4117486"/>
                <a:ext cx="2398824" cy="3980032"/>
              </a:xfrm>
              <a:prstGeom prst="rect">
                <a:avLst/>
              </a:prstGeom>
              <a:noFill/>
              <a:ln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8"/>
              <p:cNvSpPr/>
              <p:nvPr/>
            </p:nvSpPr>
            <p:spPr>
              <a:xfrm>
                <a:off x="4054221" y="3894542"/>
                <a:ext cx="113122" cy="113122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Retângulo 30"/>
            <p:cNvSpPr/>
            <p:nvPr/>
          </p:nvSpPr>
          <p:spPr>
            <a:xfrm>
              <a:off x="2910075" y="4166949"/>
              <a:ext cx="2433187" cy="3805430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Seu número: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9999-0000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2" name="Gráfico 4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9814" y="5449042"/>
              <a:ext cx="819150" cy="714375"/>
            </a:xfrm>
            <a:prstGeom prst="rect">
              <a:avLst/>
            </a:prstGeom>
          </p:spPr>
        </p:pic>
      </p:grpSp>
      <p:sp>
        <p:nvSpPr>
          <p:cNvPr id="23" name="CaixaDeTexto 8"/>
          <p:cNvSpPr txBox="1"/>
          <p:nvPr/>
        </p:nvSpPr>
        <p:spPr>
          <a:xfrm>
            <a:off x="5496805" y="4953839"/>
            <a:ext cx="224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Concorrente</a:t>
            </a:r>
          </a:p>
        </p:txBody>
      </p:sp>
      <p:sp>
        <p:nvSpPr>
          <p:cNvPr id="24" name="CaixaDeTexto 9"/>
          <p:cNvSpPr txBox="1"/>
          <p:nvPr/>
        </p:nvSpPr>
        <p:spPr>
          <a:xfrm>
            <a:off x="10325311" y="4953839"/>
            <a:ext cx="1084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</a:t>
            </a:r>
          </a:p>
        </p:txBody>
      </p:sp>
      <p:sp>
        <p:nvSpPr>
          <p:cNvPr id="25" name="Seta para a direita 145"/>
          <p:cNvSpPr/>
          <p:nvPr/>
        </p:nvSpPr>
        <p:spPr>
          <a:xfrm>
            <a:off x="7895618" y="5044953"/>
            <a:ext cx="482625" cy="3409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Seta para a direita 145"/>
          <p:cNvSpPr/>
          <p:nvPr/>
        </p:nvSpPr>
        <p:spPr>
          <a:xfrm>
            <a:off x="9610242" y="5044953"/>
            <a:ext cx="482625" cy="3409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6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72F09C09-D9EA-01B8-416E-FB3C2EA4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2681" y="4768382"/>
            <a:ext cx="894133" cy="894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  <p:bldP spid="23" grpId="0"/>
      <p:bldP spid="24" grpId="0"/>
      <p:bldP spid="25" grpId="0" animBg="1"/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117203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790842" y="2012939"/>
            <a:ext cx="896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processo de portabilidade para a claro é simples e rápido.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90842" y="1490981"/>
            <a:ext cx="5559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B2CF2BA-7D51-1496-C412-0B2D42510C1C}"/>
              </a:ext>
            </a:extLst>
          </p:cNvPr>
          <p:cNvGrpSpPr/>
          <p:nvPr/>
        </p:nvGrpSpPr>
        <p:grpSpPr>
          <a:xfrm>
            <a:off x="790842" y="2722775"/>
            <a:ext cx="5086640" cy="2238969"/>
            <a:chOff x="790842" y="2722775"/>
            <a:chExt cx="5086640" cy="2238969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0BEA8F56-227B-8AB6-940B-FD021B261785}"/>
                </a:ext>
              </a:extLst>
            </p:cNvPr>
            <p:cNvSpPr/>
            <p:nvPr/>
          </p:nvSpPr>
          <p:spPr>
            <a:xfrm>
              <a:off x="790842" y="2722775"/>
              <a:ext cx="5086640" cy="2238969"/>
            </a:xfrm>
            <a:prstGeom prst="rect">
              <a:avLst/>
            </a:prstGeom>
            <a:solidFill>
              <a:srgbClr val="BD920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9926D95-0242-03EA-08D2-4A5EDD7871B9}"/>
                </a:ext>
              </a:extLst>
            </p:cNvPr>
            <p:cNvSpPr txBox="1"/>
            <p:nvPr/>
          </p:nvSpPr>
          <p:spPr>
            <a:xfrm>
              <a:off x="932391" y="2965096"/>
              <a:ext cx="483226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pt-BR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 o cliente tem a </a:t>
              </a:r>
              <a:r>
                <a:rPr lang="pt-BR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vantagem</a:t>
              </a:r>
              <a:r>
                <a:rPr lang="pt-BR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 não precisar atualizar o número para os amigos e família ou refazer cadastros em sites e empresas!</a:t>
              </a:r>
            </a:p>
            <a:p>
              <a:pPr lvl="0">
                <a:defRPr/>
              </a:pPr>
              <a:endPara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lvl="0">
                <a:defRPr/>
              </a:pPr>
              <a:r>
                <a:rPr lang="pt-BR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cliente ganha inúmeros benefícios </a:t>
              </a:r>
              <a:br>
                <a:rPr lang="pt-BR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sem perder seu número!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7EA76F9-C982-DEBA-F19A-1F824D53A044}"/>
              </a:ext>
            </a:extLst>
          </p:cNvPr>
          <p:cNvGrpSpPr/>
          <p:nvPr/>
        </p:nvGrpSpPr>
        <p:grpSpPr>
          <a:xfrm>
            <a:off x="6095999" y="2722775"/>
            <a:ext cx="5086639" cy="2238969"/>
            <a:chOff x="6095999" y="2722775"/>
            <a:chExt cx="5086639" cy="2238969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DC51A83-DD0C-CCBA-B72C-D8B16C625B4B}"/>
                </a:ext>
              </a:extLst>
            </p:cNvPr>
            <p:cNvSpPr txBox="1"/>
            <p:nvPr/>
          </p:nvSpPr>
          <p:spPr>
            <a:xfrm>
              <a:off x="6350371" y="3380594"/>
              <a:ext cx="43526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pt-BR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Clientes da concorrência que migraram de PJ Pós para PF </a:t>
              </a:r>
              <a:r>
                <a:rPr lang="pt-BR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Pré</a:t>
              </a:r>
              <a:r>
                <a:rPr lang="pt-BR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poderão fazer a portabilidade para a Claro como PF Pós.</a:t>
              </a:r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D037DEDA-84C6-476D-EDD8-0C784CA9AEF0}"/>
                </a:ext>
              </a:extLst>
            </p:cNvPr>
            <p:cNvSpPr/>
            <p:nvPr/>
          </p:nvSpPr>
          <p:spPr>
            <a:xfrm>
              <a:off x="6095999" y="2722775"/>
              <a:ext cx="5086639" cy="223896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50342"/>
                  </a:solidFill>
                </a:ln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702714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90842" y="985927"/>
            <a:ext cx="375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776088" y="1518223"/>
            <a:ext cx="4267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DADOS NECESSÁRIOS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59883" y="2646592"/>
            <a:ext cx="602589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Número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do documento de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identidade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CPF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caso de pessoa física.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59884" y="2107806"/>
            <a:ext cx="322068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Nome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completo.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59883" y="4339716"/>
            <a:ext cx="369965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Código de acesso.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59883" y="3493154"/>
            <a:ext cx="619091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Número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do registro no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cadastro do Ministério da Fazenda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no caso de pessoa jurídica.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059883" y="5419462"/>
            <a:ext cx="593238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 startAt="6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Nome da Prestadora Doadora.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59883" y="4880676"/>
            <a:ext cx="426724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rabicPeriod" startAt="5"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Endereço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completo.</a:t>
            </a:r>
          </a:p>
        </p:txBody>
      </p:sp>
      <p:grpSp>
        <p:nvGrpSpPr>
          <p:cNvPr id="30" name="Agrupar 29"/>
          <p:cNvGrpSpPr/>
          <p:nvPr/>
        </p:nvGrpSpPr>
        <p:grpSpPr>
          <a:xfrm>
            <a:off x="8348365" y="1004038"/>
            <a:ext cx="2553127" cy="4829540"/>
            <a:chOff x="7760820" y="1596367"/>
            <a:chExt cx="2553127" cy="4829540"/>
          </a:xfrm>
        </p:grpSpPr>
        <p:grpSp>
          <p:nvGrpSpPr>
            <p:cNvPr id="7" name="Agrupar 6"/>
            <p:cNvGrpSpPr/>
            <p:nvPr/>
          </p:nvGrpSpPr>
          <p:grpSpPr>
            <a:xfrm>
              <a:off x="7760820" y="1596367"/>
              <a:ext cx="2553127" cy="4829540"/>
              <a:chOff x="7760820" y="1596367"/>
              <a:chExt cx="2633662" cy="4426289"/>
            </a:xfrm>
          </p:grpSpPr>
          <p:sp>
            <p:nvSpPr>
              <p:cNvPr id="27" name="Retângulo Arredondado 14"/>
              <p:cNvSpPr/>
              <p:nvPr/>
            </p:nvSpPr>
            <p:spPr>
              <a:xfrm>
                <a:off x="7760820" y="1596367"/>
                <a:ext cx="2633662" cy="4426289"/>
              </a:xfrm>
              <a:prstGeom prst="roundRect">
                <a:avLst>
                  <a:gd name="adj" fmla="val 6973"/>
                </a:avLst>
              </a:prstGeom>
              <a:noFill/>
              <a:ln w="1905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7874654" y="1929502"/>
                <a:ext cx="2398824" cy="3980032"/>
              </a:xfrm>
              <a:prstGeom prst="rect">
                <a:avLst/>
              </a:prstGeom>
              <a:noFill/>
              <a:ln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val 16"/>
              <p:cNvSpPr/>
              <p:nvPr/>
            </p:nvSpPr>
            <p:spPr>
              <a:xfrm>
                <a:off x="9035682" y="1706558"/>
                <a:ext cx="113122" cy="113122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Elipse 14"/>
            <p:cNvSpPr/>
            <p:nvPr/>
          </p:nvSpPr>
          <p:spPr>
            <a:xfrm>
              <a:off x="8059971" y="2537140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8059971" y="3738098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8059971" y="4955385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Elipse 17"/>
            <p:cNvSpPr/>
            <p:nvPr/>
          </p:nvSpPr>
          <p:spPr>
            <a:xfrm>
              <a:off x="9205054" y="2537140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9205054" y="3738098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9205054" y="4955385"/>
              <a:ext cx="790789" cy="790789"/>
            </a:xfrm>
            <a:prstGeom prst="ellipse">
              <a:avLst/>
            </a:prstGeom>
            <a:solidFill>
              <a:srgbClr val="DB2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aixaDeTexto 18"/>
            <p:cNvSpPr txBox="1"/>
            <p:nvPr/>
          </p:nvSpPr>
          <p:spPr>
            <a:xfrm>
              <a:off x="8232963" y="2590708"/>
              <a:ext cx="4074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1</a:t>
              </a:r>
            </a:p>
          </p:txBody>
        </p:sp>
        <p:sp>
          <p:nvSpPr>
            <p:cNvPr id="22" name="CaixaDeTexto 19"/>
            <p:cNvSpPr txBox="1"/>
            <p:nvPr/>
          </p:nvSpPr>
          <p:spPr>
            <a:xfrm>
              <a:off x="9378046" y="2586614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2</a:t>
              </a:r>
            </a:p>
          </p:txBody>
        </p:sp>
        <p:sp>
          <p:nvSpPr>
            <p:cNvPr id="23" name="CaixaDeTexto 20"/>
            <p:cNvSpPr txBox="1"/>
            <p:nvPr/>
          </p:nvSpPr>
          <p:spPr>
            <a:xfrm>
              <a:off x="8232963" y="3797851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3</a:t>
              </a:r>
            </a:p>
          </p:txBody>
        </p:sp>
        <p:sp>
          <p:nvSpPr>
            <p:cNvPr id="24" name="CaixaDeTexto 21"/>
            <p:cNvSpPr txBox="1"/>
            <p:nvPr/>
          </p:nvSpPr>
          <p:spPr>
            <a:xfrm>
              <a:off x="9353166" y="3793757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4</a:t>
              </a:r>
            </a:p>
          </p:txBody>
        </p:sp>
        <p:sp>
          <p:nvSpPr>
            <p:cNvPr id="25" name="CaixaDeTexto 22"/>
            <p:cNvSpPr txBox="1"/>
            <p:nvPr/>
          </p:nvSpPr>
          <p:spPr>
            <a:xfrm>
              <a:off x="8232963" y="502672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5</a:t>
              </a:r>
            </a:p>
          </p:txBody>
        </p:sp>
        <p:sp>
          <p:nvSpPr>
            <p:cNvPr id="26" name="CaixaDeTexto 23"/>
            <p:cNvSpPr txBox="1"/>
            <p:nvPr/>
          </p:nvSpPr>
          <p:spPr>
            <a:xfrm>
              <a:off x="9367781" y="502672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717595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06975" y="1006995"/>
            <a:ext cx="4114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1"/>
          <p:cNvSpPr txBox="1"/>
          <p:nvPr/>
        </p:nvSpPr>
        <p:spPr>
          <a:xfrm>
            <a:off x="806975" y="1486572"/>
            <a:ext cx="7041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 - </a:t>
            </a: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AUTENTICAÇÃO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06975" y="2171904"/>
            <a:ext cx="787233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Desde março de 2010, se uma solicitação de 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out não for autenticada no prazo de 24h úteis, a ABRT autoriza tacitamente a migração do número.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5F9EF6E-209C-65EF-6623-E4330871E48D}"/>
              </a:ext>
            </a:extLst>
          </p:cNvPr>
          <p:cNvGrpSpPr/>
          <p:nvPr/>
        </p:nvGrpSpPr>
        <p:grpSpPr>
          <a:xfrm>
            <a:off x="3852618" y="3073980"/>
            <a:ext cx="4308299" cy="2334653"/>
            <a:chOff x="3852618" y="3073980"/>
            <a:chExt cx="4308299" cy="2334653"/>
          </a:xfrm>
        </p:grpSpPr>
        <p:sp>
          <p:nvSpPr>
            <p:cNvPr id="32" name="Retângulo 31"/>
            <p:cNvSpPr/>
            <p:nvPr/>
          </p:nvSpPr>
          <p:spPr>
            <a:xfrm>
              <a:off x="4444237" y="3262630"/>
              <a:ext cx="3716680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AGENDA A JANELA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A nova operadora agenda a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data da Janela, período de 2 horas em que o telefone do cliente ficará mudo para ser ativado.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4513979" y="4823858"/>
              <a:ext cx="3577195" cy="584775"/>
            </a:xfrm>
            <a:prstGeom prst="rect">
              <a:avLst/>
            </a:prstGeom>
            <a:solidFill>
              <a:srgbClr val="F40342">
                <a:alpha val="53114"/>
              </a:srgbClr>
            </a:solidFill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Será recusado se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: nº inexistente; dados incorretos; pedido já ativado. </a:t>
              </a:r>
            </a:p>
          </p:txBody>
        </p:sp>
        <p:sp>
          <p:nvSpPr>
            <p:cNvPr id="34" name="CaixaDeTexto 7"/>
            <p:cNvSpPr txBox="1"/>
            <p:nvPr/>
          </p:nvSpPr>
          <p:spPr>
            <a:xfrm>
              <a:off x="3852618" y="3073980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2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D1352A0-5C3E-ABF9-7657-0AC6AC50F6D9}"/>
              </a:ext>
            </a:extLst>
          </p:cNvPr>
          <p:cNvGrpSpPr/>
          <p:nvPr/>
        </p:nvGrpSpPr>
        <p:grpSpPr>
          <a:xfrm>
            <a:off x="8290481" y="3039315"/>
            <a:ext cx="3523177" cy="2012305"/>
            <a:chOff x="8290481" y="3039315"/>
            <a:chExt cx="3523177" cy="2012305"/>
          </a:xfrm>
        </p:grpSpPr>
        <p:sp>
          <p:nvSpPr>
            <p:cNvPr id="35" name="CaixaDeTexto 8"/>
            <p:cNvSpPr txBox="1"/>
            <p:nvPr/>
          </p:nvSpPr>
          <p:spPr>
            <a:xfrm>
              <a:off x="8290481" y="3039315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3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8865479" y="3220349"/>
              <a:ext cx="2948179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EMISSÃO DO TICKET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A nova operadora abre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o Bilhete de Portabilidade (BP) com os dados de identificação dele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para validar.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8D5D6CF-4A81-4282-4700-EC4D0742C356}"/>
              </a:ext>
            </a:extLst>
          </p:cNvPr>
          <p:cNvGrpSpPr/>
          <p:nvPr/>
        </p:nvGrpSpPr>
        <p:grpSpPr>
          <a:xfrm>
            <a:off x="693234" y="3044391"/>
            <a:ext cx="3029821" cy="2012305"/>
            <a:chOff x="693234" y="3044391"/>
            <a:chExt cx="3029821" cy="2012305"/>
          </a:xfrm>
        </p:grpSpPr>
        <p:sp>
          <p:nvSpPr>
            <p:cNvPr id="6" name="CaixaDeTexto 3"/>
            <p:cNvSpPr txBox="1"/>
            <p:nvPr/>
          </p:nvSpPr>
          <p:spPr>
            <a:xfrm>
              <a:off x="693234" y="3044391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1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5F13243-F4CF-E37D-8BA8-D6A435689107}"/>
                </a:ext>
              </a:extLst>
            </p:cNvPr>
            <p:cNvSpPr/>
            <p:nvPr/>
          </p:nvSpPr>
          <p:spPr>
            <a:xfrm>
              <a:off x="1205575" y="3225425"/>
              <a:ext cx="2517480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SOLICITA PORTABILIDADE</a:t>
              </a:r>
            </a:p>
            <a:p>
              <a:pPr lvl="0" defTabSz="873125">
                <a:defRPr/>
              </a:pPr>
              <a:r>
                <a:rPr lang="pt-BR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cliente pede para manter o seu número atual numa nova operadora.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4EF3DF4-81CD-D571-188C-F2ECEB17FFFA}"/>
              </a:ext>
            </a:extLst>
          </p:cNvPr>
          <p:cNvGrpSpPr/>
          <p:nvPr/>
        </p:nvGrpSpPr>
        <p:grpSpPr>
          <a:xfrm>
            <a:off x="3803381" y="2921168"/>
            <a:ext cx="2819870" cy="2036839"/>
            <a:chOff x="3803381" y="2921168"/>
            <a:chExt cx="2819870" cy="2036839"/>
          </a:xfrm>
        </p:grpSpPr>
        <p:sp>
          <p:nvSpPr>
            <p:cNvPr id="8" name="CaixaDeTexto 3"/>
            <p:cNvSpPr txBox="1"/>
            <p:nvPr/>
          </p:nvSpPr>
          <p:spPr>
            <a:xfrm>
              <a:off x="3803381" y="2921168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5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322600" y="3126736"/>
              <a:ext cx="2300651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CONFIRMAÇÃO </a:t>
              </a:r>
              <a:b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DE DADOS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Operadora do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cliente (Doadora) autentica o BP junto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à Administradora.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CCAA615-75D1-F81B-92AF-1164E9FF8021}"/>
              </a:ext>
            </a:extLst>
          </p:cNvPr>
          <p:cNvGrpSpPr/>
          <p:nvPr/>
        </p:nvGrpSpPr>
        <p:grpSpPr>
          <a:xfrm>
            <a:off x="6539788" y="2921168"/>
            <a:ext cx="2534431" cy="1715477"/>
            <a:chOff x="6539788" y="2921168"/>
            <a:chExt cx="2534431" cy="1715477"/>
          </a:xfrm>
        </p:grpSpPr>
        <p:sp>
          <p:nvSpPr>
            <p:cNvPr id="9" name="CaixaDeTexto 4"/>
            <p:cNvSpPr txBox="1"/>
            <p:nvPr/>
          </p:nvSpPr>
          <p:spPr>
            <a:xfrm>
              <a:off x="6539788" y="2921168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6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084571" y="3082373"/>
              <a:ext cx="1989648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CONFIRMA </a:t>
              </a:r>
              <a:b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A JANELA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Entidade Administradora confirma a Janela.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54BEB00-1621-EA4E-D14F-ADE6C3015B77}"/>
              </a:ext>
            </a:extLst>
          </p:cNvPr>
          <p:cNvGrpSpPr/>
          <p:nvPr/>
        </p:nvGrpSpPr>
        <p:grpSpPr>
          <a:xfrm>
            <a:off x="407430" y="2921167"/>
            <a:ext cx="3220070" cy="2406618"/>
            <a:chOff x="407430" y="2921167"/>
            <a:chExt cx="3220070" cy="2406618"/>
          </a:xfrm>
        </p:grpSpPr>
        <p:sp>
          <p:nvSpPr>
            <p:cNvPr id="4" name="CaixaDeTexto 1"/>
            <p:cNvSpPr txBox="1"/>
            <p:nvPr/>
          </p:nvSpPr>
          <p:spPr>
            <a:xfrm>
              <a:off x="407430" y="2921167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4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945321" y="3142571"/>
              <a:ext cx="2682179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SOLICITAÇÃO</a:t>
              </a:r>
              <a:b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DE DADOS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Entidade Administradora (empresa que administra a portabilidade entre as operadoras) solicita confirmação de dados.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8C037A-8A27-05CA-B26D-498EA4C7825A}"/>
              </a:ext>
            </a:extLst>
          </p:cNvPr>
          <p:cNvGrpSpPr/>
          <p:nvPr/>
        </p:nvGrpSpPr>
        <p:grpSpPr>
          <a:xfrm>
            <a:off x="8944665" y="2921167"/>
            <a:ext cx="2778629" cy="1992477"/>
            <a:chOff x="8944665" y="2921167"/>
            <a:chExt cx="2778629" cy="1992477"/>
          </a:xfrm>
        </p:grpSpPr>
        <p:sp>
          <p:nvSpPr>
            <p:cNvPr id="10" name="CaixaDeTexto 5"/>
            <p:cNvSpPr txBox="1"/>
            <p:nvPr/>
          </p:nvSpPr>
          <p:spPr>
            <a:xfrm>
              <a:off x="8944665" y="2921167"/>
              <a:ext cx="724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7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9535539" y="3082373"/>
              <a:ext cx="2187755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TROCA DE OPERADORA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Cliente realiza troca de operadora mantendo o </a:t>
              </a:r>
              <a:b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mesmo número.</a:t>
              </a:r>
            </a:p>
          </p:txBody>
        </p:sp>
      </p:grpSp>
      <p:pic>
        <p:nvPicPr>
          <p:cNvPr id="5" name="Gráfico 1">
            <a:extLst>
              <a:ext uri="{FF2B5EF4-FFF2-40B4-BE49-F238E27FC236}">
                <a16:creationId xmlns:a16="http://schemas.microsoft.com/office/drawing/2014/main" id="{A265CA90-3C5A-CD4C-0D02-986F51BC0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717595"/>
            <a:ext cx="553425" cy="114474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18D8919-5653-1374-55F2-A78FD33256BA}"/>
              </a:ext>
            </a:extLst>
          </p:cNvPr>
          <p:cNvSpPr txBox="1"/>
          <p:nvPr/>
        </p:nvSpPr>
        <p:spPr>
          <a:xfrm>
            <a:off x="806975" y="1109177"/>
            <a:ext cx="4114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0F086DFB-1976-ABDA-BE42-AD37A9C75225}"/>
              </a:ext>
            </a:extLst>
          </p:cNvPr>
          <p:cNvSpPr txBox="1"/>
          <p:nvPr/>
        </p:nvSpPr>
        <p:spPr>
          <a:xfrm>
            <a:off x="790842" y="1530215"/>
            <a:ext cx="7041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 - </a:t>
            </a: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AUTENTICAÇÃO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1A1686-3EFA-999E-E325-E063CB82AE9C}"/>
              </a:ext>
            </a:extLst>
          </p:cNvPr>
          <p:cNvSpPr/>
          <p:nvPr/>
        </p:nvSpPr>
        <p:spPr>
          <a:xfrm>
            <a:off x="806975" y="2033736"/>
            <a:ext cx="995551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Desde março de 2010, se uma solicitação de 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out não for autenticada no prazo de 24h úteis, a ABRT autoriza tacitamente a migração do número.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73E94-2FFC-FC32-9D7E-9F7C554F1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8856424-94E3-9425-ECDD-81137B82F2E4}"/>
              </a:ext>
            </a:extLst>
          </p:cNvPr>
          <p:cNvSpPr txBox="1"/>
          <p:nvPr/>
        </p:nvSpPr>
        <p:spPr>
          <a:xfrm>
            <a:off x="5695309" y="2090172"/>
            <a:ext cx="5022660" cy="2677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 determinação da Anatel, todas as solicitações de portabilidade para linhas Pré-pago passarão a exigir a autenticação dos dados cadastrais do titular (Nome e CPF). Ou seja, as informações na doadora e na receptora devem ser iguais.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8C64E43B-82CC-142A-86A8-2D0D069AE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12A9653-A805-2D1A-914D-6578F9CEBA82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D7C1C5F-B135-3A7C-4640-5ACE56481A07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-8844" y="1070999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25977" y="1090362"/>
            <a:ext cx="385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CaixaDeTexto 2"/>
          <p:cNvSpPr txBox="1"/>
          <p:nvPr/>
        </p:nvSpPr>
        <p:spPr>
          <a:xfrm>
            <a:off x="825977" y="1622276"/>
            <a:ext cx="367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PROCESSO</a:t>
            </a: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825977" y="2215746"/>
            <a:ext cx="774647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ser um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cliente Claro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trazendo o número de outra operadora, o cliente deve entrar em contato com Claro.</a:t>
            </a:r>
            <a:endParaRPr kumimoji="0" lang="pt-BR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914398" y="3082402"/>
            <a:ext cx="9882814" cy="2285126"/>
            <a:chOff x="1154723" y="3372447"/>
            <a:chExt cx="9882814" cy="2381624"/>
          </a:xfrm>
        </p:grpSpPr>
        <p:sp>
          <p:nvSpPr>
            <p:cNvPr id="5" name="Retângulo 4"/>
            <p:cNvSpPr/>
            <p:nvPr/>
          </p:nvSpPr>
          <p:spPr>
            <a:xfrm>
              <a:off x="1154723" y="3372447"/>
              <a:ext cx="9882814" cy="2381624"/>
            </a:xfrm>
            <a:prstGeom prst="rect">
              <a:avLst/>
            </a:prstGeom>
            <a:solidFill>
              <a:srgbClr val="BD920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1311097" y="3670707"/>
              <a:ext cx="972644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73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Resolução Geral Portabilidade </a:t>
              </a:r>
              <a:b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Art. 50. Parágrafo 3º</a:t>
              </a:r>
            </a:p>
            <a:p>
              <a:pPr marL="0" marR="0" lvl="0" indent="0" algn="l" defTabSz="873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“A habilitação na Prestadora Receptora deve ser feita presencialmente ou utilizando outros métodos seguros de identificação, mediante apresentação de documentos que comprovem os dados informados quando da Solicitação de Portabilidade.”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69334" y="2003846"/>
            <a:ext cx="48901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7071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cliente pode realizar a solicitação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portabilidade com o SMS Prévio.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solicitação é feita por meio de um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SMS enviado pelo cliente com a palavra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para o número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7678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7071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 sequência, o cliente deve responder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à mensagem recebida pelo 7678 coma palavra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se não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retornar em até 30 minutos, o</a:t>
            </a: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processo precisará recomeçar.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61117" y="1298598"/>
            <a:ext cx="329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SMS Prévio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1" name="Gráfico 1">
            <a:extLst>
              <a:ext uri="{FF2B5EF4-FFF2-40B4-BE49-F238E27FC236}">
                <a16:creationId xmlns:a16="http://schemas.microsoft.com/office/drawing/2014/main" id="{B19D11DE-38AC-F7A4-C81F-D1170A8F3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1298598"/>
            <a:ext cx="553425" cy="1144747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5F0F72F-572E-D557-C3A3-A045FC1938EF}"/>
              </a:ext>
            </a:extLst>
          </p:cNvPr>
          <p:cNvGrpSpPr/>
          <p:nvPr/>
        </p:nvGrpSpPr>
        <p:grpSpPr>
          <a:xfrm>
            <a:off x="5855298" y="1466128"/>
            <a:ext cx="7111193" cy="3925743"/>
            <a:chOff x="5855298" y="1466128"/>
            <a:chExt cx="7111193" cy="3925743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EE6408F8-0A2B-0606-AD74-4F5BECA79107}"/>
                </a:ext>
              </a:extLst>
            </p:cNvPr>
            <p:cNvSpPr/>
            <p:nvPr/>
          </p:nvSpPr>
          <p:spPr>
            <a:xfrm>
              <a:off x="5855298" y="1466128"/>
              <a:ext cx="7111193" cy="3925743"/>
            </a:xfrm>
            <a:prstGeom prst="rect">
              <a:avLst/>
            </a:prstGeom>
            <a:solidFill>
              <a:srgbClr val="BD920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110990" y="1805132"/>
              <a:ext cx="29384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01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REGRAS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4C01CEF9-233D-5CE0-E72D-450F4F9D622D}"/>
                </a:ext>
              </a:extLst>
            </p:cNvPr>
            <p:cNvSpPr txBox="1"/>
            <p:nvPr/>
          </p:nvSpPr>
          <p:spPr>
            <a:xfrm>
              <a:off x="6183772" y="2373179"/>
              <a:ext cx="553636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 defTabSz="901065"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tempo de resposta entre o envio da palavra “Portabilidade” e o nome da operadora receptora deverá ser de até 30 minutos.</a:t>
              </a:r>
            </a:p>
            <a:p>
              <a:pPr lvl="0" defTabSz="901065">
                <a:defRPr/>
              </a:pPr>
              <a:endPara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lvl="0" indent="-285750" defTabSz="901065"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Após o envio da palavra “Claro”, o bilhete de portabilidade deverá ser aberto em até 2 horas. Caso não seja aberto nesse período, o SMS prévio será invalidado e após a criação do bilhete, a portabilidade entrará no fluxo do paralelismo.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2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35C730-1DE5-7A50-87EF-58E718B9C38E}"/>
              </a:ext>
            </a:extLst>
          </p:cNvPr>
          <p:cNvSpPr txBox="1"/>
          <p:nvPr/>
        </p:nvSpPr>
        <p:spPr>
          <a:xfrm>
            <a:off x="1598427" y="3730766"/>
            <a:ext cx="892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Isso representa mais de 98% da população do nosso país (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a Claro ainda não está em todas as cidades do Brasil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, assim como nenhuma outra operadora).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8FC939-AD7A-38CD-4B2D-9C1BC48AB980}"/>
              </a:ext>
            </a:extLst>
          </p:cNvPr>
          <p:cNvSpPr txBox="1"/>
          <p:nvPr/>
        </p:nvSpPr>
        <p:spPr>
          <a:xfrm>
            <a:off x="1598427" y="2173128"/>
            <a:ext cx="6524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Roboto" panose="02000000000000000000" pitchFamily="2" charset="0"/>
              </a:rPr>
              <a:t>De acordo com dados da Anatel, a Claro cobre quase </a:t>
            </a:r>
            <a:r>
              <a:rPr lang="pt-BR" sz="2800" b="1">
                <a:solidFill>
                  <a:schemeClr val="bg1"/>
                </a:solidFill>
                <a:latin typeface="Roboto" panose="02000000000000000000" pitchFamily="2" charset="0"/>
              </a:rPr>
              <a:t>4.800 cidades brasileiras</a:t>
            </a:r>
            <a:r>
              <a:rPr lang="pt-BR" sz="2800">
                <a:solidFill>
                  <a:schemeClr val="bg1"/>
                </a:solidFill>
                <a:latin typeface="Roboto" panose="02000000000000000000" pitchFamily="2" charset="0"/>
              </a:rPr>
              <a:t>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DC67E74-7DB8-86E7-85DD-E855619850E8}"/>
              </a:ext>
            </a:extLst>
          </p:cNvPr>
          <p:cNvSpPr/>
          <p:nvPr/>
        </p:nvSpPr>
        <p:spPr>
          <a:xfrm rot="5400000">
            <a:off x="2347543" y="2616517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933061" y="2517549"/>
            <a:ext cx="4533884" cy="2954599"/>
          </a:xfrm>
          <a:prstGeom prst="rect">
            <a:avLst/>
          </a:prstGeom>
          <a:solidFill>
            <a:srgbClr val="BD920E">
              <a:alpha val="70000"/>
            </a:srgbClr>
          </a:solidFill>
        </p:spPr>
        <p:txBody>
          <a:bodyPr wrap="square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56777" y="1870971"/>
            <a:ext cx="2938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REGRAS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5B0A84B6-E4A3-661A-6F8C-D806AD6F1AC9}"/>
              </a:ext>
            </a:extLst>
          </p:cNvPr>
          <p:cNvGrpSpPr/>
          <p:nvPr/>
        </p:nvGrpSpPr>
        <p:grpSpPr>
          <a:xfrm>
            <a:off x="5770297" y="1911541"/>
            <a:ext cx="1770428" cy="3775784"/>
            <a:chOff x="5730075" y="1114523"/>
            <a:chExt cx="2245046" cy="4788000"/>
          </a:xfrm>
        </p:grpSpPr>
        <p:sp>
          <p:nvSpPr>
            <p:cNvPr id="6" name="Retângulo 1">
              <a:extLst>
                <a:ext uri="{FF2B5EF4-FFF2-40B4-BE49-F238E27FC236}">
                  <a16:creationId xmlns:a16="http://schemas.microsoft.com/office/drawing/2014/main" id="{8868E7AE-ECE1-3C28-91BF-52FE57990080}"/>
                </a:ext>
              </a:extLst>
            </p:cNvPr>
            <p:cNvSpPr/>
            <p:nvPr/>
          </p:nvSpPr>
          <p:spPr>
            <a:xfrm>
              <a:off x="5730075" y="1114523"/>
              <a:ext cx="2245046" cy="4788000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11F1F1-4AFA-82DD-1199-5E49CDE3B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99" t="5238" r="69122" b="4815"/>
            <a:stretch/>
          </p:blipFill>
          <p:spPr>
            <a:xfrm>
              <a:off x="5772014" y="1161681"/>
              <a:ext cx="2161168" cy="4716000"/>
            </a:xfrm>
            <a:prstGeom prst="roundRect">
              <a:avLst>
                <a:gd name="adj" fmla="val 12773"/>
              </a:avLst>
            </a:prstGeom>
          </p:spPr>
        </p:pic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E5F64485-2F41-6E47-ABEE-810ABE053689}"/>
              </a:ext>
            </a:extLst>
          </p:cNvPr>
          <p:cNvGrpSpPr/>
          <p:nvPr/>
        </p:nvGrpSpPr>
        <p:grpSpPr>
          <a:xfrm>
            <a:off x="7594500" y="1911541"/>
            <a:ext cx="1770428" cy="3775784"/>
            <a:chOff x="5730075" y="1114523"/>
            <a:chExt cx="2245046" cy="4788000"/>
          </a:xfrm>
        </p:grpSpPr>
        <p:sp>
          <p:nvSpPr>
            <p:cNvPr id="10" name="Retângulo 1">
              <a:extLst>
                <a:ext uri="{FF2B5EF4-FFF2-40B4-BE49-F238E27FC236}">
                  <a16:creationId xmlns:a16="http://schemas.microsoft.com/office/drawing/2014/main" id="{B311067F-2372-9B0C-FC44-EDE833E46FAF}"/>
                </a:ext>
              </a:extLst>
            </p:cNvPr>
            <p:cNvSpPr/>
            <p:nvPr/>
          </p:nvSpPr>
          <p:spPr>
            <a:xfrm>
              <a:off x="5730075" y="1114523"/>
              <a:ext cx="2245046" cy="4788000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1" name="Imagem 4">
              <a:extLst>
                <a:ext uri="{FF2B5EF4-FFF2-40B4-BE49-F238E27FC236}">
                  <a16:creationId xmlns:a16="http://schemas.microsoft.com/office/drawing/2014/main" id="{631F5347-87EB-EA6B-F215-89205477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660" t="5238" r="37661" b="4815"/>
            <a:stretch/>
          </p:blipFill>
          <p:spPr>
            <a:xfrm>
              <a:off x="5772014" y="1161681"/>
              <a:ext cx="2161168" cy="4715999"/>
            </a:xfrm>
            <a:prstGeom prst="roundRect">
              <a:avLst>
                <a:gd name="adj" fmla="val 12773"/>
              </a:avLst>
            </a:prstGeom>
          </p:spPr>
        </p:pic>
      </p:grpSp>
      <p:grpSp>
        <p:nvGrpSpPr>
          <p:cNvPr id="12" name="Group 25">
            <a:extLst>
              <a:ext uri="{FF2B5EF4-FFF2-40B4-BE49-F238E27FC236}">
                <a16:creationId xmlns:a16="http://schemas.microsoft.com/office/drawing/2014/main" id="{531D50E9-742F-F1C1-260A-8992DC1FB1DB}"/>
              </a:ext>
            </a:extLst>
          </p:cNvPr>
          <p:cNvGrpSpPr/>
          <p:nvPr/>
        </p:nvGrpSpPr>
        <p:grpSpPr>
          <a:xfrm>
            <a:off x="9432825" y="1911541"/>
            <a:ext cx="1770428" cy="3775784"/>
            <a:chOff x="5730075" y="1114523"/>
            <a:chExt cx="2245046" cy="4788000"/>
          </a:xfrm>
        </p:grpSpPr>
        <p:sp>
          <p:nvSpPr>
            <p:cNvPr id="14" name="Retângulo 1">
              <a:extLst>
                <a:ext uri="{FF2B5EF4-FFF2-40B4-BE49-F238E27FC236}">
                  <a16:creationId xmlns:a16="http://schemas.microsoft.com/office/drawing/2014/main" id="{9B113275-8146-8DBF-906E-A9FC0D2D7252}"/>
                </a:ext>
              </a:extLst>
            </p:cNvPr>
            <p:cNvSpPr/>
            <p:nvPr/>
          </p:nvSpPr>
          <p:spPr>
            <a:xfrm>
              <a:off x="5730075" y="1114523"/>
              <a:ext cx="2245046" cy="4788000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7" name="Imagem 4">
              <a:extLst>
                <a:ext uri="{FF2B5EF4-FFF2-40B4-BE49-F238E27FC236}">
                  <a16:creationId xmlns:a16="http://schemas.microsoft.com/office/drawing/2014/main" id="{D21FCEE5-EB8D-1408-9C08-EADAB698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543" t="5238" r="5778" b="4815"/>
            <a:stretch/>
          </p:blipFill>
          <p:spPr>
            <a:xfrm>
              <a:off x="5772014" y="1161681"/>
              <a:ext cx="2161168" cy="4715999"/>
            </a:xfrm>
            <a:prstGeom prst="roundRect">
              <a:avLst>
                <a:gd name="adj" fmla="val 12773"/>
              </a:avLst>
            </a:prstGeom>
          </p:spPr>
        </p:pic>
      </p:grpSp>
      <p:grpSp>
        <p:nvGrpSpPr>
          <p:cNvPr id="18" name="Group 29">
            <a:extLst>
              <a:ext uri="{FF2B5EF4-FFF2-40B4-BE49-F238E27FC236}">
                <a16:creationId xmlns:a16="http://schemas.microsoft.com/office/drawing/2014/main" id="{96A4B411-108E-8562-E134-834617641567}"/>
              </a:ext>
            </a:extLst>
          </p:cNvPr>
          <p:cNvGrpSpPr/>
          <p:nvPr/>
        </p:nvGrpSpPr>
        <p:grpSpPr>
          <a:xfrm>
            <a:off x="6404389" y="5322396"/>
            <a:ext cx="560271" cy="560271"/>
            <a:chOff x="962527" y="3137835"/>
            <a:chExt cx="1366787" cy="1366787"/>
          </a:xfrm>
        </p:grpSpPr>
        <p:grpSp>
          <p:nvGrpSpPr>
            <p:cNvPr id="19" name="Group 30">
              <a:extLst>
                <a:ext uri="{FF2B5EF4-FFF2-40B4-BE49-F238E27FC236}">
                  <a16:creationId xmlns:a16="http://schemas.microsoft.com/office/drawing/2014/main" id="{97BD6445-E995-14AA-0FCC-FB6E75020F06}"/>
                </a:ext>
              </a:extLst>
            </p:cNvPr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1" name="Oval 32">
                <a:extLst>
                  <a:ext uri="{FF2B5EF4-FFF2-40B4-BE49-F238E27FC236}">
                    <a16:creationId xmlns:a16="http://schemas.microsoft.com/office/drawing/2014/main" id="{46C51B90-3013-926D-D805-BB6FB405EDF1}"/>
                  </a:ext>
                </a:extLst>
              </p:cNvPr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2" name="Oval 33">
                <a:extLst>
                  <a:ext uri="{FF2B5EF4-FFF2-40B4-BE49-F238E27FC236}">
                    <a16:creationId xmlns:a16="http://schemas.microsoft.com/office/drawing/2014/main" id="{86217600-675D-FBBC-F2F0-2E4D52DF4F9B}"/>
                  </a:ext>
                </a:extLst>
              </p:cNvPr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20" name="Graphic 31">
              <a:extLst>
                <a:ext uri="{FF2B5EF4-FFF2-40B4-BE49-F238E27FC236}">
                  <a16:creationId xmlns:a16="http://schemas.microsoft.com/office/drawing/2014/main" id="{2EEB3FB5-8CD5-9B06-BCD8-CFD9DA26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340831" y="3503156"/>
              <a:ext cx="610180" cy="636145"/>
            </a:xfrm>
            <a:prstGeom prst="rect">
              <a:avLst/>
            </a:prstGeom>
          </p:spPr>
        </p:pic>
      </p:grpSp>
      <p:grpSp>
        <p:nvGrpSpPr>
          <p:cNvPr id="23" name="Group 34">
            <a:extLst>
              <a:ext uri="{FF2B5EF4-FFF2-40B4-BE49-F238E27FC236}">
                <a16:creationId xmlns:a16="http://schemas.microsoft.com/office/drawing/2014/main" id="{B52F1A5C-00AC-8EFE-2EBF-61B48E9E00F3}"/>
              </a:ext>
            </a:extLst>
          </p:cNvPr>
          <p:cNvGrpSpPr/>
          <p:nvPr/>
        </p:nvGrpSpPr>
        <p:grpSpPr>
          <a:xfrm>
            <a:off x="8228592" y="5322396"/>
            <a:ext cx="560271" cy="560271"/>
            <a:chOff x="962527" y="3137835"/>
            <a:chExt cx="1366787" cy="1366787"/>
          </a:xfrm>
        </p:grpSpPr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747753AD-A1ED-5E87-4B08-D595BA5F3621}"/>
                </a:ext>
              </a:extLst>
            </p:cNvPr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26" name="Oval 37">
                <a:extLst>
                  <a:ext uri="{FF2B5EF4-FFF2-40B4-BE49-F238E27FC236}">
                    <a16:creationId xmlns:a16="http://schemas.microsoft.com/office/drawing/2014/main" id="{196393A2-8256-35D4-E9C2-040C5175B755}"/>
                  </a:ext>
                </a:extLst>
              </p:cNvPr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7" name="Oval 38">
                <a:extLst>
                  <a:ext uri="{FF2B5EF4-FFF2-40B4-BE49-F238E27FC236}">
                    <a16:creationId xmlns:a16="http://schemas.microsoft.com/office/drawing/2014/main" id="{0C46DF94-A160-DAA2-3EA8-E373E5027E8C}"/>
                  </a:ext>
                </a:extLst>
              </p:cNvPr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25" name="Graphic 36">
              <a:extLst>
                <a:ext uri="{FF2B5EF4-FFF2-40B4-BE49-F238E27FC236}">
                  <a16:creationId xmlns:a16="http://schemas.microsoft.com/office/drawing/2014/main" id="{574AC0AB-1ABF-22BF-A916-3DE7F312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340831" y="3503156"/>
              <a:ext cx="610180" cy="636145"/>
            </a:xfrm>
            <a:prstGeom prst="rect">
              <a:avLst/>
            </a:prstGeom>
          </p:spPr>
        </p:pic>
      </p:grpSp>
      <p:grpSp>
        <p:nvGrpSpPr>
          <p:cNvPr id="28" name="Group 39">
            <a:extLst>
              <a:ext uri="{FF2B5EF4-FFF2-40B4-BE49-F238E27FC236}">
                <a16:creationId xmlns:a16="http://schemas.microsoft.com/office/drawing/2014/main" id="{2A8631AE-917F-77D1-B156-F8000DC069D9}"/>
              </a:ext>
            </a:extLst>
          </p:cNvPr>
          <p:cNvGrpSpPr/>
          <p:nvPr/>
        </p:nvGrpSpPr>
        <p:grpSpPr>
          <a:xfrm>
            <a:off x="10068589" y="5322396"/>
            <a:ext cx="560271" cy="560271"/>
            <a:chOff x="962527" y="3137835"/>
            <a:chExt cx="1366787" cy="1366787"/>
          </a:xfrm>
        </p:grpSpPr>
        <p:grpSp>
          <p:nvGrpSpPr>
            <p:cNvPr id="29" name="Group 40">
              <a:extLst>
                <a:ext uri="{FF2B5EF4-FFF2-40B4-BE49-F238E27FC236}">
                  <a16:creationId xmlns:a16="http://schemas.microsoft.com/office/drawing/2014/main" id="{32A27D82-07F6-893A-BF5E-E9689602D10F}"/>
                </a:ext>
              </a:extLst>
            </p:cNvPr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31" name="Oval 42">
                <a:extLst>
                  <a:ext uri="{FF2B5EF4-FFF2-40B4-BE49-F238E27FC236}">
                    <a16:creationId xmlns:a16="http://schemas.microsoft.com/office/drawing/2014/main" id="{598FC6EC-2F68-D866-A7B7-1FBA57DA4585}"/>
                  </a:ext>
                </a:extLst>
              </p:cNvPr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32" name="Oval 43">
                <a:extLst>
                  <a:ext uri="{FF2B5EF4-FFF2-40B4-BE49-F238E27FC236}">
                    <a16:creationId xmlns:a16="http://schemas.microsoft.com/office/drawing/2014/main" id="{E94CC304-CAE9-EF54-D689-31B0FC1D4E3B}"/>
                  </a:ext>
                </a:extLst>
              </p:cNvPr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30" name="Graphic 41">
              <a:extLst>
                <a:ext uri="{FF2B5EF4-FFF2-40B4-BE49-F238E27FC236}">
                  <a16:creationId xmlns:a16="http://schemas.microsoft.com/office/drawing/2014/main" id="{F7ACDCE8-C3D2-3420-8E90-2615C197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340831" y="3503156"/>
              <a:ext cx="610180" cy="636145"/>
            </a:xfrm>
            <a:prstGeom prst="rect">
              <a:avLst/>
            </a:prstGeom>
          </p:spPr>
        </p:pic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43A363D-8BB2-35C3-A0F9-766036F6A0CC}"/>
              </a:ext>
            </a:extLst>
          </p:cNvPr>
          <p:cNvSpPr txBox="1"/>
          <p:nvPr/>
        </p:nvSpPr>
        <p:spPr>
          <a:xfrm>
            <a:off x="838066" y="1385852"/>
            <a:ext cx="3298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SMS Prévio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2" name="Gráfico 1">
            <a:extLst>
              <a:ext uri="{FF2B5EF4-FFF2-40B4-BE49-F238E27FC236}">
                <a16:creationId xmlns:a16="http://schemas.microsoft.com/office/drawing/2014/main" id="{BFEBD6E6-212A-A269-588A-619FD7FD59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0" y="1298598"/>
            <a:ext cx="553425" cy="11447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0390D2-18DF-C45A-38DD-C2CCA1759E84}"/>
              </a:ext>
            </a:extLst>
          </p:cNvPr>
          <p:cNvSpPr txBox="1"/>
          <p:nvPr/>
        </p:nvSpPr>
        <p:spPr>
          <a:xfrm>
            <a:off x="1176344" y="2840686"/>
            <a:ext cx="4047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01065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pode haver erro de digitação nas palavras PORTABILIDADE e CLARO (podem ser maiúsculas</a:t>
            </a:r>
            <a:b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minúsculas).</a:t>
            </a:r>
          </a:p>
          <a:p>
            <a:pPr lvl="0" defTabSz="901065">
              <a:defRPr/>
            </a:pPr>
            <a:endParaRPr lang="pt-BR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01065">
              <a:buFont typeface="Arial" panose="020B0604020202020204" pitchFamily="34" charset="0"/>
              <a:buChar char="•"/>
              <a:defRPr/>
            </a:pPr>
            <a:r>
              <a:rPr lang="pt-B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Responder “SIM” para o 7678 antes da abertura do bilhete não validará a autorização de portabilidade.</a:t>
            </a:r>
          </a:p>
        </p:txBody>
      </p:sp>
    </p:spTree>
    <p:extLst>
      <p:ext uri="{BB962C8B-B14F-4D97-AF65-F5344CB8AC3E}">
        <p14:creationId xmlns:p14="http://schemas.microsoft.com/office/powerpoint/2010/main" val="40538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4779 4.81481E-6 L -3.33333E-6 4.8148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0.04779 4.81481E-6 L -2.70833E-6 4.8148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4779 4.81481E-6 L -3.95833E-6 4.81481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1">
            <a:extLst>
              <a:ext uri="{FF2B5EF4-FFF2-40B4-BE49-F238E27FC236}">
                <a16:creationId xmlns:a16="http://schemas.microsoft.com/office/drawing/2014/main" id="{EAB861A6-7F7C-90D7-FFC8-AA6EF4708339}"/>
              </a:ext>
            </a:extLst>
          </p:cNvPr>
          <p:cNvGrpSpPr/>
          <p:nvPr/>
        </p:nvGrpSpPr>
        <p:grpSpPr>
          <a:xfrm>
            <a:off x="1311076" y="1684835"/>
            <a:ext cx="2066581" cy="4407388"/>
            <a:chOff x="1417694" y="1927046"/>
            <a:chExt cx="2066581" cy="4407388"/>
          </a:xfrm>
        </p:grpSpPr>
        <p:sp>
          <p:nvSpPr>
            <p:cNvPr id="3" name="Retângulo 1">
              <a:extLst>
                <a:ext uri="{FF2B5EF4-FFF2-40B4-BE49-F238E27FC236}">
                  <a16:creationId xmlns:a16="http://schemas.microsoft.com/office/drawing/2014/main" id="{685BC324-D574-1D2D-8249-F0C308075F68}"/>
                </a:ext>
              </a:extLst>
            </p:cNvPr>
            <p:cNvSpPr/>
            <p:nvPr/>
          </p:nvSpPr>
          <p:spPr>
            <a:xfrm>
              <a:off x="1417694" y="1927046"/>
              <a:ext cx="2066581" cy="4407388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8" name="Imagem 4">
              <a:extLst>
                <a:ext uri="{FF2B5EF4-FFF2-40B4-BE49-F238E27FC236}">
                  <a16:creationId xmlns:a16="http://schemas.microsoft.com/office/drawing/2014/main" id="{B72E3E5B-F195-BED1-4732-ABA26200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33" t="4153" r="77950" b="3375"/>
            <a:stretch/>
          </p:blipFill>
          <p:spPr>
            <a:xfrm>
              <a:off x="1453882" y="1970455"/>
              <a:ext cx="1994204" cy="4341111"/>
            </a:xfrm>
            <a:prstGeom prst="roundRect">
              <a:avLst>
                <a:gd name="adj" fmla="val 13105"/>
              </a:avLst>
            </a:prstGeom>
          </p:spPr>
        </p:pic>
      </p:grpSp>
      <p:grpSp>
        <p:nvGrpSpPr>
          <p:cNvPr id="33" name="Group 62">
            <a:extLst>
              <a:ext uri="{FF2B5EF4-FFF2-40B4-BE49-F238E27FC236}">
                <a16:creationId xmlns:a16="http://schemas.microsoft.com/office/drawing/2014/main" id="{3A8CA890-13F0-9814-3D61-BF009CBC7E38}"/>
              </a:ext>
            </a:extLst>
          </p:cNvPr>
          <p:cNvGrpSpPr/>
          <p:nvPr/>
        </p:nvGrpSpPr>
        <p:grpSpPr>
          <a:xfrm>
            <a:off x="3741085" y="1684835"/>
            <a:ext cx="2066581" cy="4407388"/>
            <a:chOff x="1417694" y="1927046"/>
            <a:chExt cx="2066581" cy="4407388"/>
          </a:xfrm>
        </p:grpSpPr>
        <p:sp>
          <p:nvSpPr>
            <p:cNvPr id="34" name="Retângulo 1">
              <a:extLst>
                <a:ext uri="{FF2B5EF4-FFF2-40B4-BE49-F238E27FC236}">
                  <a16:creationId xmlns:a16="http://schemas.microsoft.com/office/drawing/2014/main" id="{90AA591C-26CB-5A4B-40E9-155F975923B2}"/>
                </a:ext>
              </a:extLst>
            </p:cNvPr>
            <p:cNvSpPr/>
            <p:nvPr/>
          </p:nvSpPr>
          <p:spPr>
            <a:xfrm>
              <a:off x="1417694" y="1927046"/>
              <a:ext cx="2066581" cy="4407388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5" name="Imagem 4">
              <a:extLst>
                <a:ext uri="{FF2B5EF4-FFF2-40B4-BE49-F238E27FC236}">
                  <a16:creationId xmlns:a16="http://schemas.microsoft.com/office/drawing/2014/main" id="{5FAB6CAE-E300-954C-E125-9B78A9484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74" t="4153" r="52609" b="3375"/>
            <a:stretch/>
          </p:blipFill>
          <p:spPr>
            <a:xfrm>
              <a:off x="1453882" y="1970455"/>
              <a:ext cx="1994204" cy="4341111"/>
            </a:xfrm>
            <a:prstGeom prst="roundRect">
              <a:avLst>
                <a:gd name="adj" fmla="val 13105"/>
              </a:avLst>
            </a:prstGeom>
          </p:spPr>
        </p:pic>
      </p:grpSp>
      <p:grpSp>
        <p:nvGrpSpPr>
          <p:cNvPr id="36" name="Group 65">
            <a:extLst>
              <a:ext uri="{FF2B5EF4-FFF2-40B4-BE49-F238E27FC236}">
                <a16:creationId xmlns:a16="http://schemas.microsoft.com/office/drawing/2014/main" id="{F76781B2-568D-B25A-05ED-183163687221}"/>
              </a:ext>
            </a:extLst>
          </p:cNvPr>
          <p:cNvGrpSpPr/>
          <p:nvPr/>
        </p:nvGrpSpPr>
        <p:grpSpPr>
          <a:xfrm>
            <a:off x="6171096" y="1684835"/>
            <a:ext cx="2066581" cy="4407388"/>
            <a:chOff x="1417694" y="1927046"/>
            <a:chExt cx="2066581" cy="4407388"/>
          </a:xfrm>
        </p:grpSpPr>
        <p:sp>
          <p:nvSpPr>
            <p:cNvPr id="37" name="Retângulo 1">
              <a:extLst>
                <a:ext uri="{FF2B5EF4-FFF2-40B4-BE49-F238E27FC236}">
                  <a16:creationId xmlns:a16="http://schemas.microsoft.com/office/drawing/2014/main" id="{2F3DC9E3-303D-1EDB-9386-BD8B7B734476}"/>
                </a:ext>
              </a:extLst>
            </p:cNvPr>
            <p:cNvSpPr/>
            <p:nvPr/>
          </p:nvSpPr>
          <p:spPr>
            <a:xfrm>
              <a:off x="1417694" y="1927046"/>
              <a:ext cx="2066581" cy="4407388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8" name="Imagem 4">
              <a:extLst>
                <a:ext uri="{FF2B5EF4-FFF2-40B4-BE49-F238E27FC236}">
                  <a16:creationId xmlns:a16="http://schemas.microsoft.com/office/drawing/2014/main" id="{BF00E1E9-47D9-99AA-C996-1E8E105A7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914" t="4153" r="27269" b="3375"/>
            <a:stretch/>
          </p:blipFill>
          <p:spPr>
            <a:xfrm>
              <a:off x="1453882" y="1970455"/>
              <a:ext cx="1994204" cy="4341111"/>
            </a:xfrm>
            <a:prstGeom prst="roundRect">
              <a:avLst>
                <a:gd name="adj" fmla="val 13105"/>
              </a:avLst>
            </a:prstGeom>
          </p:spPr>
        </p:pic>
      </p:grpSp>
      <p:grpSp>
        <p:nvGrpSpPr>
          <p:cNvPr id="39" name="Group 68">
            <a:extLst>
              <a:ext uri="{FF2B5EF4-FFF2-40B4-BE49-F238E27FC236}">
                <a16:creationId xmlns:a16="http://schemas.microsoft.com/office/drawing/2014/main" id="{B32B8CA4-40E2-CEA7-8AFD-CC699B0FE79D}"/>
              </a:ext>
            </a:extLst>
          </p:cNvPr>
          <p:cNvGrpSpPr/>
          <p:nvPr/>
        </p:nvGrpSpPr>
        <p:grpSpPr>
          <a:xfrm>
            <a:off x="8601105" y="1684835"/>
            <a:ext cx="2066581" cy="4407388"/>
            <a:chOff x="1417694" y="1927046"/>
            <a:chExt cx="2066581" cy="4407388"/>
          </a:xfrm>
        </p:grpSpPr>
        <p:sp>
          <p:nvSpPr>
            <p:cNvPr id="40" name="Retângulo 1">
              <a:extLst>
                <a:ext uri="{FF2B5EF4-FFF2-40B4-BE49-F238E27FC236}">
                  <a16:creationId xmlns:a16="http://schemas.microsoft.com/office/drawing/2014/main" id="{9886FDDC-57AD-D691-3843-3AE0310A0F2D}"/>
                </a:ext>
              </a:extLst>
            </p:cNvPr>
            <p:cNvSpPr/>
            <p:nvPr/>
          </p:nvSpPr>
          <p:spPr>
            <a:xfrm>
              <a:off x="1417694" y="1927046"/>
              <a:ext cx="2066581" cy="4407388"/>
            </a:xfrm>
            <a:prstGeom prst="roundRect">
              <a:avLst>
                <a:gd name="adj" fmla="val 14345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41" name="Imagem 4">
              <a:extLst>
                <a:ext uri="{FF2B5EF4-FFF2-40B4-BE49-F238E27FC236}">
                  <a16:creationId xmlns:a16="http://schemas.microsoft.com/office/drawing/2014/main" id="{EBED0E60-DABE-2685-2C78-BEF32338D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8119" t="4028" r="2064" b="3501"/>
            <a:stretch/>
          </p:blipFill>
          <p:spPr>
            <a:xfrm>
              <a:off x="1453882" y="1970455"/>
              <a:ext cx="1994204" cy="4341111"/>
            </a:xfrm>
            <a:prstGeom prst="roundRect">
              <a:avLst>
                <a:gd name="adj" fmla="val 13105"/>
              </a:avLst>
            </a:prstGeom>
          </p:spPr>
        </p:pic>
      </p:grpSp>
      <p:grpSp>
        <p:nvGrpSpPr>
          <p:cNvPr id="42" name="Group 71">
            <a:extLst>
              <a:ext uri="{FF2B5EF4-FFF2-40B4-BE49-F238E27FC236}">
                <a16:creationId xmlns:a16="http://schemas.microsoft.com/office/drawing/2014/main" id="{2F853DD0-0F23-16F0-3A94-F3152C0C0618}"/>
              </a:ext>
            </a:extLst>
          </p:cNvPr>
          <p:cNvGrpSpPr/>
          <p:nvPr/>
        </p:nvGrpSpPr>
        <p:grpSpPr>
          <a:xfrm>
            <a:off x="5539592" y="5348899"/>
            <a:ext cx="899576" cy="899576"/>
            <a:chOff x="962527" y="3137835"/>
            <a:chExt cx="1366787" cy="1366787"/>
          </a:xfrm>
        </p:grpSpPr>
        <p:grpSp>
          <p:nvGrpSpPr>
            <p:cNvPr id="43" name="Group 72">
              <a:extLst>
                <a:ext uri="{FF2B5EF4-FFF2-40B4-BE49-F238E27FC236}">
                  <a16:creationId xmlns:a16="http://schemas.microsoft.com/office/drawing/2014/main" id="{508E5B9C-5420-4752-FB94-1901D7CB10FA}"/>
                </a:ext>
              </a:extLst>
            </p:cNvPr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45" name="Oval 74">
                <a:extLst>
                  <a:ext uri="{FF2B5EF4-FFF2-40B4-BE49-F238E27FC236}">
                    <a16:creationId xmlns:a16="http://schemas.microsoft.com/office/drawing/2014/main" id="{F62A7B6B-1C91-8D6E-3AC0-D74E0AEE4C91}"/>
                  </a:ext>
                </a:extLst>
              </p:cNvPr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6" name="Oval 75">
                <a:extLst>
                  <a:ext uri="{FF2B5EF4-FFF2-40B4-BE49-F238E27FC236}">
                    <a16:creationId xmlns:a16="http://schemas.microsoft.com/office/drawing/2014/main" id="{EA2EAD98-D910-96BC-B77E-924D935AB132}"/>
                  </a:ext>
                </a:extLst>
              </p:cNvPr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3">
              <a:extLst>
                <a:ext uri="{FF2B5EF4-FFF2-40B4-BE49-F238E27FC236}">
                  <a16:creationId xmlns:a16="http://schemas.microsoft.com/office/drawing/2014/main" id="{82123C40-4AFB-E829-D343-13746E33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309610" y="3558742"/>
              <a:ext cx="672624" cy="524972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8D27BA-CB79-110E-2049-4EA97B75F8CE}"/>
              </a:ext>
            </a:extLst>
          </p:cNvPr>
          <p:cNvSpPr txBox="1"/>
          <p:nvPr/>
        </p:nvSpPr>
        <p:spPr>
          <a:xfrm>
            <a:off x="924264" y="826904"/>
            <a:ext cx="4906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SMS Prévio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Processo correto</a:t>
            </a:r>
          </a:p>
        </p:txBody>
      </p:sp>
      <p:pic>
        <p:nvPicPr>
          <p:cNvPr id="19" name="Gráfico 1">
            <a:extLst>
              <a:ext uri="{FF2B5EF4-FFF2-40B4-BE49-F238E27FC236}">
                <a16:creationId xmlns:a16="http://schemas.microsoft.com/office/drawing/2014/main" id="{497EA360-9C62-07F3-7A31-34675C5A48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0" y="82690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2.29167E-6 0.07153 L 2.29167E-6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3.54167E-6 0.07153 L 3.54167E-6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4.58333E-6 0.07153 L 4.58333E-6 1.8518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-4.375E-6 0.07153 L -4.375E-6 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1144907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46117" y="1237876"/>
            <a:ext cx="4265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PROCESSO</a:t>
            </a: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46117" y="3013501"/>
            <a:ext cx="352236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Em caso de reagendamento: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73919" y="2247539"/>
            <a:ext cx="6299199" cy="2362920"/>
          </a:xfrm>
          <a:prstGeom prst="rect">
            <a:avLst/>
          </a:prstGeom>
          <a:solidFill>
            <a:srgbClr val="BD920E">
              <a:alpha val="70000"/>
            </a:srgbClr>
          </a:solidFill>
        </p:spPr>
        <p:txBody>
          <a:bodyPr wrap="square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cliente pode solicitar o reagendamento até 4 horas antes da janela escolhida para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portabilidade, via 1052 ou solicitar ao Executivo que solicita a demanda via Protocolo no PS8.</a:t>
            </a:r>
          </a:p>
        </p:txBody>
      </p:sp>
      <p:sp>
        <p:nvSpPr>
          <p:cNvPr id="23" name="Retângulo 18"/>
          <p:cNvSpPr/>
          <p:nvPr/>
        </p:nvSpPr>
        <p:spPr>
          <a:xfrm rot="5400000">
            <a:off x="1787669" y="3182940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46117" y="2897430"/>
            <a:ext cx="259718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 se o cliente quiser cancelar?</a:t>
            </a:r>
          </a:p>
        </p:txBody>
      </p:sp>
      <p:sp>
        <p:nvSpPr>
          <p:cNvPr id="7" name="Retângulo 6"/>
          <p:cNvSpPr/>
          <p:nvPr/>
        </p:nvSpPr>
        <p:spPr>
          <a:xfrm>
            <a:off x="4533370" y="2242676"/>
            <a:ext cx="6124754" cy="2372648"/>
          </a:xfrm>
          <a:prstGeom prst="rect">
            <a:avLst/>
          </a:prstGeom>
          <a:solidFill>
            <a:srgbClr val="BD920E">
              <a:alpha val="70000"/>
            </a:srgbClr>
          </a:solidFill>
        </p:spPr>
        <p:txBody>
          <a:bodyPr wrap="square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cancelamento da portabilidade pode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 realizado até 4 horas antes da sua efetivação, via 1052 ou solicitar ao Executivo que solicita a demanda via Protocolo no PS8.</a:t>
            </a:r>
          </a:p>
        </p:txBody>
      </p:sp>
      <p:pic>
        <p:nvPicPr>
          <p:cNvPr id="18" name="Gráfico 1">
            <a:extLst>
              <a:ext uri="{FF2B5EF4-FFF2-40B4-BE49-F238E27FC236}">
                <a16:creationId xmlns:a16="http://schemas.microsoft.com/office/drawing/2014/main" id="{22F407D2-87C9-462B-ABC8-37F630C81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1144907"/>
            <a:ext cx="553425" cy="114474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69E23DA-0411-C479-F4A7-B97A77AE5BB6}"/>
              </a:ext>
            </a:extLst>
          </p:cNvPr>
          <p:cNvSpPr txBox="1"/>
          <p:nvPr/>
        </p:nvSpPr>
        <p:spPr>
          <a:xfrm>
            <a:off x="946117" y="1237876"/>
            <a:ext cx="4265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Portabilidade numérica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PROCESSO</a:t>
            </a: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tângulo 18"/>
          <p:cNvSpPr/>
          <p:nvPr/>
        </p:nvSpPr>
        <p:spPr>
          <a:xfrm rot="5400000">
            <a:off x="1787669" y="3112931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9" grpId="0"/>
      <p:bldP spid="2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452502" y="2760907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460687" y="2783924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1"/>
          <p:cNvSpPr txBox="1"/>
          <p:nvPr/>
        </p:nvSpPr>
        <p:spPr>
          <a:xfrm>
            <a:off x="4917527" y="1131882"/>
            <a:ext cx="555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 proceder em caso de conflito de Portabilidade CPF Divergente?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17527" y="2134790"/>
            <a:ext cx="587964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Pensando em agilizar o processo de correção desse tipo de conflito, foi implementado um processo que vamos conhecer agora: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917527" y="4153817"/>
            <a:ext cx="6392847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processo é simples, mas é necessário o acompanhamento do Executivo e interação do Assistente quando o BKO não resolve o conflito. Acesse o material que será disponibilizado para conhecer o passo a passo, assim esse conflito será solucionado sem transtornos para o seu cliente!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5068754" y="3303820"/>
            <a:ext cx="6343070" cy="615396"/>
            <a:chOff x="5089090" y="3341642"/>
            <a:chExt cx="6661925" cy="646331"/>
          </a:xfrm>
        </p:grpSpPr>
        <p:cxnSp>
          <p:nvCxnSpPr>
            <p:cNvPr id="9" name="Conector de Seta Reta 8"/>
            <p:cNvCxnSpPr/>
            <p:nvPr/>
          </p:nvCxnSpPr>
          <p:spPr>
            <a:xfrm>
              <a:off x="6904826" y="3652919"/>
              <a:ext cx="25799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/>
            <p:cNvSpPr/>
            <p:nvPr/>
          </p:nvSpPr>
          <p:spPr>
            <a:xfrm>
              <a:off x="5089090" y="3468252"/>
              <a:ext cx="18157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Protocolo PS8</a:t>
              </a:r>
            </a:p>
          </p:txBody>
        </p:sp>
        <p:cxnSp>
          <p:nvCxnSpPr>
            <p:cNvPr id="12" name="Conector de Seta Reta 11"/>
            <p:cNvCxnSpPr/>
            <p:nvPr/>
          </p:nvCxnSpPr>
          <p:spPr>
            <a:xfrm>
              <a:off x="9284913" y="3665037"/>
              <a:ext cx="27084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/>
            <p:cNvSpPr/>
            <p:nvPr/>
          </p:nvSpPr>
          <p:spPr>
            <a:xfrm>
              <a:off x="7227956" y="3341642"/>
              <a:ext cx="205695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Equipe de BKO de Portabilidade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9597312" y="3341642"/>
              <a:ext cx="215370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Reenvio do SMS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 Confirmação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3" grpId="0"/>
      <p:bldP spid="4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00780" y="1641748"/>
            <a:ext cx="59025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prazo de cadastro no banco de dados para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os clientes com ou sem portabilidade é diferente.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Isso pode causar a impossibilidade de cadastro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 tentativa de acessar o App.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SEM PORTABILIDADE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Até 24h após a ativação da linha.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 PORTABILIDADE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Até 72h após a portabilidade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definitiva (linha do cliente).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D7BE0E80-4227-96EE-2945-12EE4B696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15" name="CaixaDeTexto 2">
            <a:extLst>
              <a:ext uri="{FF2B5EF4-FFF2-40B4-BE49-F238E27FC236}">
                <a16:creationId xmlns:a16="http://schemas.microsoft.com/office/drawing/2014/main" id="{AA961916-79BF-C19C-A4FF-C2F59D4F1F19}"/>
              </a:ext>
            </a:extLst>
          </p:cNvPr>
          <p:cNvSpPr txBox="1"/>
          <p:nvPr/>
        </p:nvSpPr>
        <p:spPr>
          <a:xfrm>
            <a:off x="2092670" y="3124302"/>
            <a:ext cx="306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6638EB17-AB57-1865-199F-5A5BD3AB9C7A}"/>
              </a:ext>
            </a:extLst>
          </p:cNvPr>
          <p:cNvSpPr/>
          <p:nvPr/>
        </p:nvSpPr>
        <p:spPr>
          <a:xfrm rot="5400000">
            <a:off x="3543709" y="2488271"/>
            <a:ext cx="88710" cy="289965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67A76-B4A4-4F3D-5589-AAD26500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A5E2B68-67FA-714F-9C2B-537CEB1872BD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C363558-8430-7463-1046-8F1D10E3A6B6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9E7DB991-E47E-578D-E9C2-7B6B1AD13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7C291155-D428-1B07-9357-7E5AEF23F330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DA38C989-2261-59BB-42DE-B0282A885D06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7C17BA-C450-8CBD-8C6C-2FD0FBD434BF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043F07-25D3-9507-4537-276D3DF452EB}"/>
              </a:ext>
            </a:extLst>
          </p:cNvPr>
          <p:cNvSpPr/>
          <p:nvPr/>
        </p:nvSpPr>
        <p:spPr>
          <a:xfrm>
            <a:off x="4465674" y="3933773"/>
            <a:ext cx="1118813" cy="430887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6617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082B-5318-F807-C48A-CD56ABDA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17534B-DDEF-CC16-95C4-2871074EAA61}"/>
              </a:ext>
            </a:extLst>
          </p:cNvPr>
          <p:cNvSpPr txBox="1"/>
          <p:nvPr/>
        </p:nvSpPr>
        <p:spPr>
          <a:xfrm>
            <a:off x="812080" y="1470249"/>
            <a:ext cx="5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tv+ é um serviço de televisão por assinatura oferecido pela Claro,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 disponibiliza uma variedade de canais de TV, filmes, séries, esportes, notícias e conteúdos infantis.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Pode ser acessado por celular, tablet, computador ou </a:t>
            </a:r>
            <a:r>
              <a:rPr kumimoji="0" lang="pt-BR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smart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TV,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conforme o plano escolhido!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F5E7435-5354-0C4B-15E3-5D3BADC93376}"/>
              </a:ext>
            </a:extLst>
          </p:cNvPr>
          <p:cNvSpPr/>
          <p:nvPr/>
        </p:nvSpPr>
        <p:spPr>
          <a:xfrm rot="5400000">
            <a:off x="4819275" y="3946556"/>
            <a:ext cx="46710" cy="2312144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1E452F9-F063-7DC0-F930-84300AC8E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9" t="9283" r="2562" b="6301"/>
          <a:stretch/>
        </p:blipFill>
        <p:spPr>
          <a:xfrm>
            <a:off x="6209732" y="1491062"/>
            <a:ext cx="5800195" cy="3651693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6B1B0910-CBF4-8B13-37A1-21A946F6A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3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B9705-1B46-4A79-CE0F-21A58E13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>
            <a:extLst>
              <a:ext uri="{FF2B5EF4-FFF2-40B4-BE49-F238E27FC236}">
                <a16:creationId xmlns:a16="http://schemas.microsoft.com/office/drawing/2014/main" id="{61FE46DB-5F1C-E912-31F2-E07449271A19}"/>
              </a:ext>
            </a:extLst>
          </p:cNvPr>
          <p:cNvSpPr/>
          <p:nvPr/>
        </p:nvSpPr>
        <p:spPr>
          <a:xfrm>
            <a:off x="731465" y="1238823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Principais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RECURSOS</a:t>
            </a:r>
            <a:endParaRPr kumimoji="0" lang="pt-BR" sz="24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D565509-17DC-30AB-8F8B-98BE9D106E76}"/>
              </a:ext>
            </a:extLst>
          </p:cNvPr>
          <p:cNvGrpSpPr/>
          <p:nvPr/>
        </p:nvGrpSpPr>
        <p:grpSpPr>
          <a:xfrm>
            <a:off x="846794" y="1795538"/>
            <a:ext cx="12239619" cy="900954"/>
            <a:chOff x="846794" y="1795538"/>
            <a:chExt cx="12239619" cy="90095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75A2559-D273-C433-640E-850496D227B1}"/>
                </a:ext>
              </a:extLst>
            </p:cNvPr>
            <p:cNvSpPr/>
            <p:nvPr/>
          </p:nvSpPr>
          <p:spPr>
            <a:xfrm>
              <a:off x="846794" y="1795538"/>
              <a:ext cx="12239619" cy="900954"/>
            </a:xfrm>
            <a:prstGeom prst="rect">
              <a:avLst/>
            </a:prstGeom>
            <a:solidFill>
              <a:srgbClr val="BD920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8E2A975-B97E-9A97-2E2E-B267A9D61F9A}"/>
                </a:ext>
              </a:extLst>
            </p:cNvPr>
            <p:cNvSpPr/>
            <p:nvPr/>
          </p:nvSpPr>
          <p:spPr>
            <a:xfrm>
              <a:off x="1907119" y="1835515"/>
              <a:ext cx="99404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GUIA DE PROGRAMAÇÃO INTERATIVO</a:t>
              </a:r>
            </a:p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O Guia de Programação Interativo é uma funcionalidade da TV por assinatura que permite ao usuário navegar pela grade de canais e horários de forma dinâmica, diretamente na tela da TV ou no aplicativo</a:t>
              </a:r>
            </a:p>
          </p:txBody>
        </p:sp>
        <p:pic>
          <p:nvPicPr>
            <p:cNvPr id="13" name="Imagem 12" descr="Ícone&#10;&#10;Descrição gerada automaticamente">
              <a:extLst>
                <a:ext uri="{FF2B5EF4-FFF2-40B4-BE49-F238E27FC236}">
                  <a16:creationId xmlns:a16="http://schemas.microsoft.com/office/drawing/2014/main" id="{2AE2FF2F-55D3-B71C-5022-B25F3FB76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918" y="2053269"/>
              <a:ext cx="633457" cy="489149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AE18D2A-84B4-E230-6C96-346ADA64B194}"/>
              </a:ext>
            </a:extLst>
          </p:cNvPr>
          <p:cNvGrpSpPr/>
          <p:nvPr/>
        </p:nvGrpSpPr>
        <p:grpSpPr>
          <a:xfrm>
            <a:off x="-769496" y="2924243"/>
            <a:ext cx="12239619" cy="697223"/>
            <a:chOff x="-769496" y="2924243"/>
            <a:chExt cx="12239619" cy="697223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48D8036-B8DF-E8CD-82D4-F1272DEFC2B2}"/>
                </a:ext>
              </a:extLst>
            </p:cNvPr>
            <p:cNvSpPr/>
            <p:nvPr/>
          </p:nvSpPr>
          <p:spPr>
            <a:xfrm>
              <a:off x="-769496" y="2924243"/>
              <a:ext cx="12239619" cy="697223"/>
            </a:xfrm>
            <a:prstGeom prst="rect">
              <a:avLst/>
            </a:prstGeom>
            <a:solidFill>
              <a:srgbClr val="BD920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Imagem 29" descr="Ícone&#10;&#10;Descrição gerada automaticamente com confiança média">
              <a:extLst>
                <a:ext uri="{FF2B5EF4-FFF2-40B4-BE49-F238E27FC236}">
                  <a16:creationId xmlns:a16="http://schemas.microsoft.com/office/drawing/2014/main" id="{D9ABFF8F-30AE-4370-EE02-85A672D9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541" y="3119498"/>
              <a:ext cx="720208" cy="302205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B6A4197-FEDB-2BEE-C770-BAC2F6763708}"/>
                </a:ext>
              </a:extLst>
            </p:cNvPr>
            <p:cNvSpPr/>
            <p:nvPr/>
          </p:nvSpPr>
          <p:spPr>
            <a:xfrm>
              <a:off x="1907118" y="2963592"/>
              <a:ext cx="802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GRAVAÇÃO DE PROGRAMAS</a:t>
              </a:r>
            </a:p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Claro TV+ Box e Claro TV+ 4K. Claro TV+ App ao tem a funcionalidade</a:t>
              </a: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098EFCD-5C58-993F-14B1-80239B52F400}"/>
              </a:ext>
            </a:extLst>
          </p:cNvPr>
          <p:cNvSpPr txBox="1"/>
          <p:nvPr/>
        </p:nvSpPr>
        <p:spPr>
          <a:xfrm>
            <a:off x="731465" y="886042"/>
            <a:ext cx="1531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Claro tv+ 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3D0BFF3A-BE98-4372-0207-4209EF0503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B03FAF70-635A-85DD-6135-1510F1C84CDF}"/>
              </a:ext>
            </a:extLst>
          </p:cNvPr>
          <p:cNvGrpSpPr/>
          <p:nvPr/>
        </p:nvGrpSpPr>
        <p:grpSpPr>
          <a:xfrm>
            <a:off x="-769496" y="4979740"/>
            <a:ext cx="12239619" cy="697223"/>
            <a:chOff x="-769496" y="4979740"/>
            <a:chExt cx="12239619" cy="697223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1D825624-4A34-F9E5-F545-26BCEDD1B943}"/>
                </a:ext>
              </a:extLst>
            </p:cNvPr>
            <p:cNvSpPr/>
            <p:nvPr/>
          </p:nvSpPr>
          <p:spPr>
            <a:xfrm>
              <a:off x="-769496" y="4979740"/>
              <a:ext cx="12239619" cy="697223"/>
            </a:xfrm>
            <a:prstGeom prst="rect">
              <a:avLst/>
            </a:prstGeom>
            <a:solidFill>
              <a:srgbClr val="BD920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390EFC39-2F25-2802-A073-45B335A01481}"/>
                </a:ext>
              </a:extLst>
            </p:cNvPr>
            <p:cNvSpPr txBox="1"/>
            <p:nvPr/>
          </p:nvSpPr>
          <p:spPr>
            <a:xfrm>
              <a:off x="1953555" y="5011660"/>
              <a:ext cx="9039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PACOTES TEMÁTICOS</a:t>
              </a: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Planos Claro tv+ Box, 4K ou </a:t>
              </a:r>
              <a:r>
                <a:rPr kumimoji="0" lang="pt-BR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Soundbox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) de (filmes, esportes, infantil, etc.). </a:t>
              </a: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B0BF4571-ED34-84E1-A005-E4945EA02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9011" t="4513" r="18317" b="24628"/>
            <a:stretch/>
          </p:blipFill>
          <p:spPr>
            <a:xfrm>
              <a:off x="1053009" y="5055521"/>
              <a:ext cx="532860" cy="602470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08E84A3-B6AE-608A-BF95-2829448B9FAD}"/>
              </a:ext>
            </a:extLst>
          </p:cNvPr>
          <p:cNvGrpSpPr/>
          <p:nvPr/>
        </p:nvGrpSpPr>
        <p:grpSpPr>
          <a:xfrm>
            <a:off x="846794" y="3849217"/>
            <a:ext cx="12239619" cy="900954"/>
            <a:chOff x="846794" y="3849217"/>
            <a:chExt cx="12239619" cy="90095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FCCBD1E-C66B-833E-2FCC-BEA320EF5F13}"/>
                </a:ext>
              </a:extLst>
            </p:cNvPr>
            <p:cNvSpPr/>
            <p:nvPr/>
          </p:nvSpPr>
          <p:spPr>
            <a:xfrm>
              <a:off x="846794" y="3849217"/>
              <a:ext cx="12239619" cy="900954"/>
            </a:xfrm>
            <a:prstGeom prst="rect">
              <a:avLst/>
            </a:prstGeom>
            <a:solidFill>
              <a:srgbClr val="BD920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33BC808D-7821-F4A8-FE83-DBAA66FE0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455" r="4905" b="24389"/>
            <a:stretch/>
          </p:blipFill>
          <p:spPr>
            <a:xfrm>
              <a:off x="934129" y="3988285"/>
              <a:ext cx="770621" cy="635827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A40A7ED-4339-3F8B-0DA4-6046EAC7DFB1}"/>
                </a:ext>
              </a:extLst>
            </p:cNvPr>
            <p:cNvSpPr txBox="1"/>
            <p:nvPr/>
          </p:nvSpPr>
          <p:spPr>
            <a:xfrm>
              <a:off x="1953555" y="3875312"/>
              <a:ext cx="91691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CONTROLE DOS PAIS</a:t>
              </a:r>
            </a:p>
            <a:p>
              <a:pPr marL="0" marR="0" lvl="0" indent="0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O controle dos pais na TV é uma funcionalidade que permite aos responsáveis gerenciar o conteúdo que crianças e adolescentes podem assistir, garantindo mais segurança e adequação à faixa etária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67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B1816C-FE7A-B139-5047-F31C99ABEBE1}"/>
              </a:ext>
            </a:extLst>
          </p:cNvPr>
          <p:cNvSpPr txBox="1"/>
          <p:nvPr/>
        </p:nvSpPr>
        <p:spPr>
          <a:xfrm>
            <a:off x="914400" y="2402333"/>
            <a:ext cx="722525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Tudo em </a:t>
            </a:r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só lugar </a:t>
            </a:r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ver </a:t>
            </a:r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</a:t>
            </a:r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</a:t>
            </a:r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quiser!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B6F761-5B4F-34F2-0414-AF46096B71F2}"/>
              </a:ext>
            </a:extLst>
          </p:cNvPr>
          <p:cNvSpPr txBox="1"/>
          <p:nvPr/>
        </p:nvSpPr>
        <p:spPr>
          <a:xfrm>
            <a:off x="924393" y="4467069"/>
            <a:ext cx="6115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Grade de canais: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https://www.claro.com.br/claro-tv-mais/grade-de-canais</a:t>
            </a: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670AB-148B-0EE8-CF55-1800F1E65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09A5F9D-FCFA-3213-1C53-064E54AE67C0}"/>
              </a:ext>
            </a:extLst>
          </p:cNvPr>
          <p:cNvSpPr txBox="1"/>
          <p:nvPr/>
        </p:nvSpPr>
        <p:spPr>
          <a:xfrm>
            <a:off x="1855149" y="40894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AF934A-9EB5-EF48-7B0E-F346F1401EEA}"/>
              </a:ext>
            </a:extLst>
          </p:cNvPr>
          <p:cNvSpPr/>
          <p:nvPr/>
        </p:nvSpPr>
        <p:spPr>
          <a:xfrm rot="5400000">
            <a:off x="5035886" y="38309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924F16F4-9F5E-33E2-9486-649AA918C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539517" y="370750"/>
            <a:ext cx="4881690" cy="6132389"/>
          </a:xfrm>
          <a:prstGeom prst="rect">
            <a:avLst/>
          </a:prstGeom>
        </p:spPr>
      </p:pic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3A86AF2D-9381-7681-46D0-5D4896CA1563}"/>
              </a:ext>
            </a:extLst>
          </p:cNvPr>
          <p:cNvCxnSpPr>
            <a:cxnSpLocks/>
          </p:cNvCxnSpPr>
          <p:nvPr/>
        </p:nvCxnSpPr>
        <p:spPr>
          <a:xfrm flipH="1">
            <a:off x="5858655" y="520261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33">
            <a:extLst>
              <a:ext uri="{FF2B5EF4-FFF2-40B4-BE49-F238E27FC236}">
                <a16:creationId xmlns:a16="http://schemas.microsoft.com/office/drawing/2014/main" id="{F4D8C33F-8E38-E351-8143-A5424C182F01}"/>
              </a:ext>
            </a:extLst>
          </p:cNvPr>
          <p:cNvCxnSpPr>
            <a:cxnSpLocks/>
          </p:cNvCxnSpPr>
          <p:nvPr/>
        </p:nvCxnSpPr>
        <p:spPr>
          <a:xfrm flipV="1">
            <a:off x="5858655" y="186011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DF9FE88-1BF2-52F8-A911-B8D73ECBBED2}"/>
              </a:ext>
            </a:extLst>
          </p:cNvPr>
          <p:cNvSpPr txBox="1"/>
          <p:nvPr/>
        </p:nvSpPr>
        <p:spPr>
          <a:xfrm>
            <a:off x="2475188" y="1978687"/>
            <a:ext cx="3109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Telefonia</a:t>
            </a:r>
            <a:r>
              <a:rPr kumimoji="0" lang="pt-BR" sz="2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</a:t>
            </a:r>
            <a:r>
              <a:rPr kumimoji="0" lang="pt-BR" sz="2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Portabilidade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</a:t>
            </a: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Minha Claro e Claro clube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600534A-E0D0-E837-C8C8-EA7BDAB04FE5}"/>
              </a:ext>
            </a:extLst>
          </p:cNvPr>
          <p:cNvSpPr/>
          <p:nvPr/>
        </p:nvSpPr>
        <p:spPr>
          <a:xfrm>
            <a:off x="3742660" y="2513018"/>
            <a:ext cx="1796857" cy="430887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Planos</a:t>
            </a:r>
          </a:p>
        </p:txBody>
      </p:sp>
    </p:spTree>
    <p:extLst>
      <p:ext uri="{BB962C8B-B14F-4D97-AF65-F5344CB8AC3E}">
        <p14:creationId xmlns:p14="http://schemas.microsoft.com/office/powerpoint/2010/main" val="3481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uiExpand="1" build="p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B15E51F-8302-3344-8422-7CC85E28AF22}"/>
              </a:ext>
            </a:extLst>
          </p:cNvPr>
          <p:cNvSpPr txBox="1"/>
          <p:nvPr/>
        </p:nvSpPr>
        <p:spPr>
          <a:xfrm>
            <a:off x="554583" y="385989"/>
            <a:ext cx="1108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400" b="1">
                <a:solidFill>
                  <a:prstClr val="white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Vamos conhecer agora as características e os recursos para cada plano!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CD1AA56-DA51-82E2-874D-6FC8446CB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59664"/>
              </p:ext>
            </p:extLst>
          </p:nvPr>
        </p:nvGraphicFramePr>
        <p:xfrm>
          <a:off x="587999" y="1309320"/>
          <a:ext cx="11016000" cy="5305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63416119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3956782841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87055287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16278573"/>
                    </a:ext>
                  </a:extLst>
                </a:gridCol>
              </a:tblGrid>
              <a:tr h="578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Características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App Claro tv+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App Claro tv+ (com Apple TV+)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Box Claro tv+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4K Claro tv+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err="1">
                          <a:solidFill>
                            <a:schemeClr val="bg1"/>
                          </a:solidFill>
                        </a:rPr>
                        <a:t>Soundbox</a:t>
                      </a: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 Claro tv+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64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Valores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 partir de </a:t>
                      </a:r>
                      <a:r>
                        <a:rPr lang="pt-BR" sz="1400" err="1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$ 37,45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 partir de R$ 57,45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 partir de R$ 119,90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 partir de R$ 149,90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 partir de R$ 189,90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89283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Principal diferencial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Assista de qualquer dispositivo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Assista de qualquer dispositivo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Leve para onde quiser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Maior qualidade de imagem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Maior qualidade de som e imagem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99153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Necessária conexão com internet (wifi ou cabo)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Internet (</a:t>
                      </a:r>
                      <a:r>
                        <a:rPr lang="pt-BR" sz="1400" dirty="0" err="1">
                          <a:solidFill>
                            <a:schemeClr val="bg1"/>
                          </a:solidFill>
                        </a:rPr>
                        <a:t>wi-fi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Internet (</a:t>
                      </a:r>
                      <a:r>
                        <a:rPr lang="pt-BR" sz="1400" dirty="0" err="1">
                          <a:solidFill>
                            <a:schemeClr val="bg1"/>
                          </a:solidFill>
                        </a:rPr>
                        <a:t>wi-fi</a:t>
                      </a: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Internet (wi-fi)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Internet (cabo)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Internet (cabo) ou Internet (wi-fi)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279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Autoinstalação x Técnico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Você mesmo instala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Você mesmo instala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Você mesmo instala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Instalação feita pelo técnico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Instalação pelo técnico ou você mesmo instala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23458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Possui equipamento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Produto 100% digital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Produto 100% digital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64464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Apple TV+ incluso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Não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6174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HBO Max incluso com anúncios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Não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Netflix com anúncios incluso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Não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4818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</a:rPr>
                        <a:t>Globoplay Premium incluso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322F23E0-2C94-BBBD-5784-747A26D67760}"/>
              </a:ext>
            </a:extLst>
          </p:cNvPr>
          <p:cNvSpPr txBox="1"/>
          <p:nvPr/>
        </p:nvSpPr>
        <p:spPr>
          <a:xfrm>
            <a:off x="554583" y="842065"/>
            <a:ext cx="47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Comparação de funcionalidades e benefícios </a:t>
            </a:r>
          </a:p>
        </p:txBody>
      </p:sp>
    </p:spTree>
    <p:extLst>
      <p:ext uri="{BB962C8B-B14F-4D97-AF65-F5344CB8AC3E}">
        <p14:creationId xmlns:p14="http://schemas.microsoft.com/office/powerpoint/2010/main" val="28444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325C9B-10A0-BD47-EC1E-C9117ECF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36BAC76-6200-4EF3-B3C1-E2B65841282A}"/>
              </a:ext>
            </a:extLst>
          </p:cNvPr>
          <p:cNvSpPr/>
          <p:nvPr/>
        </p:nvSpPr>
        <p:spPr>
          <a:xfrm>
            <a:off x="784394" y="1789676"/>
            <a:ext cx="5799420" cy="3921576"/>
          </a:xfrm>
          <a:prstGeom prst="rect">
            <a:avLst/>
          </a:prstGeom>
          <a:solidFill>
            <a:srgbClr val="BD920E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80115D4-2893-B476-2739-14990357360E}"/>
              </a:ext>
            </a:extLst>
          </p:cNvPr>
          <p:cNvSpPr txBox="1"/>
          <p:nvPr/>
        </p:nvSpPr>
        <p:spPr>
          <a:xfrm>
            <a:off x="908951" y="3113898"/>
            <a:ext cx="165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Replay TV de até 7 dias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E461F33-B2D9-2305-F94F-E51C41A841BC}"/>
              </a:ext>
            </a:extLst>
          </p:cNvPr>
          <p:cNvSpPr txBox="1"/>
          <p:nvPr/>
        </p:nvSpPr>
        <p:spPr>
          <a:xfrm>
            <a:off x="2565563" y="3113898"/>
            <a:ext cx="232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Download para assistir offline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8DF19D1-3CC6-2B15-75F7-9A8CB722DCBE}"/>
              </a:ext>
            </a:extLst>
          </p:cNvPr>
          <p:cNvSpPr txBox="1"/>
          <p:nvPr/>
        </p:nvSpPr>
        <p:spPr>
          <a:xfrm>
            <a:off x="4802718" y="3134944"/>
            <a:ext cx="178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Volta/pausa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1876F4B-DECF-82F3-7FD6-B0C6E5A08146}"/>
              </a:ext>
            </a:extLst>
          </p:cNvPr>
          <p:cNvSpPr txBox="1"/>
          <p:nvPr/>
        </p:nvSpPr>
        <p:spPr>
          <a:xfrm>
            <a:off x="1465176" y="4867760"/>
            <a:ext cx="232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Recomenda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27ECC24-6C2F-4CC9-B623-33ABBE3749DB}"/>
              </a:ext>
            </a:extLst>
          </p:cNvPr>
          <p:cNvSpPr txBox="1"/>
          <p:nvPr/>
        </p:nvSpPr>
        <p:spPr>
          <a:xfrm>
            <a:off x="3875498" y="4829790"/>
            <a:ext cx="201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Espelhamento com Chromecast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0" name="Imagem 39" descr="Ícone&#10;&#10;Descrição gerada automaticamente">
            <a:extLst>
              <a:ext uri="{FF2B5EF4-FFF2-40B4-BE49-F238E27FC236}">
                <a16:creationId xmlns:a16="http://schemas.microsoft.com/office/drawing/2014/main" id="{55052FCE-BB89-6D87-77F1-E185E1DE12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53" y="2086958"/>
            <a:ext cx="838200" cy="838200"/>
          </a:xfrm>
          <a:prstGeom prst="rect">
            <a:avLst/>
          </a:prstGeom>
        </p:spPr>
      </p:pic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DDB0F74D-BE23-EB66-8A74-5C5142F436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94" y="2010758"/>
            <a:ext cx="800100" cy="914400"/>
          </a:xfrm>
          <a:prstGeom prst="rect">
            <a:avLst/>
          </a:prstGeom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A674A4BC-CD1D-2F1A-39C5-06F957B846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338" y="3843326"/>
            <a:ext cx="627558" cy="941337"/>
          </a:xfrm>
          <a:prstGeom prst="rect">
            <a:avLst/>
          </a:prstGeom>
        </p:spPr>
      </p:pic>
      <p:pic>
        <p:nvPicPr>
          <p:cNvPr id="43" name="Imagem 42" descr="Ícone&#10;&#10;Descrição gerada automaticamente">
            <a:extLst>
              <a:ext uri="{FF2B5EF4-FFF2-40B4-BE49-F238E27FC236}">
                <a16:creationId xmlns:a16="http://schemas.microsoft.com/office/drawing/2014/main" id="{8DBD81B0-2AE9-D11F-2E17-F62B2295BA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615" y="1975281"/>
            <a:ext cx="824152" cy="885375"/>
          </a:xfrm>
          <a:prstGeom prst="rect">
            <a:avLst/>
          </a:prstGeom>
        </p:spPr>
      </p:pic>
      <p:pic>
        <p:nvPicPr>
          <p:cNvPr id="44" name="Imagem 43" descr="Ícone&#10;&#10;Descrição gerada automaticamente">
            <a:extLst>
              <a:ext uri="{FF2B5EF4-FFF2-40B4-BE49-F238E27FC236}">
                <a16:creationId xmlns:a16="http://schemas.microsoft.com/office/drawing/2014/main" id="{316E5925-3DC3-BBAD-C92B-921A9C8E6B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574" y="3896020"/>
            <a:ext cx="1038876" cy="767665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42A829-D161-F2B2-8B62-D916053CDF2A}"/>
              </a:ext>
            </a:extLst>
          </p:cNvPr>
          <p:cNvSpPr txBox="1"/>
          <p:nvPr/>
        </p:nvSpPr>
        <p:spPr>
          <a:xfrm>
            <a:off x="6861858" y="1872258"/>
            <a:ext cx="322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Aplicativos disponíveis para esse plano: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4A563C3-5D4A-FE39-7486-058D37BEA686}"/>
              </a:ext>
            </a:extLst>
          </p:cNvPr>
          <p:cNvGrpSpPr/>
          <p:nvPr/>
        </p:nvGrpSpPr>
        <p:grpSpPr>
          <a:xfrm>
            <a:off x="6951083" y="3113898"/>
            <a:ext cx="3958296" cy="1134438"/>
            <a:chOff x="7345200" y="3733664"/>
            <a:chExt cx="3958296" cy="1134438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9BDDFA4D-5E6D-FE19-150F-E564BB614D01}"/>
                </a:ext>
              </a:extLst>
            </p:cNvPr>
            <p:cNvSpPr/>
            <p:nvPr/>
          </p:nvSpPr>
          <p:spPr>
            <a:xfrm>
              <a:off x="7345200" y="3733664"/>
              <a:ext cx="3958296" cy="1134438"/>
            </a:xfrm>
            <a:prstGeom prst="rect">
              <a:avLst/>
            </a:prstGeom>
            <a:solidFill>
              <a:schemeClr val="bg1">
                <a:alpha val="684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Imagem 47" descr="Logotipo&#10;&#10;Descrição gerada automaticamente">
              <a:extLst>
                <a:ext uri="{FF2B5EF4-FFF2-40B4-BE49-F238E27FC236}">
                  <a16:creationId xmlns:a16="http://schemas.microsoft.com/office/drawing/2014/main" id="{DFC60A4A-9BD4-D1B2-5F25-1E7BBD48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2129" y="3827197"/>
              <a:ext cx="1341344" cy="809257"/>
            </a:xfrm>
            <a:prstGeom prst="rect">
              <a:avLst/>
            </a:prstGeom>
          </p:spPr>
        </p:pic>
      </p:grpSp>
      <p:pic>
        <p:nvPicPr>
          <p:cNvPr id="4" name="Imagem 4">
            <a:extLst>
              <a:ext uri="{FF2B5EF4-FFF2-40B4-BE49-F238E27FC236}">
                <a16:creationId xmlns:a16="http://schemas.microsoft.com/office/drawing/2014/main" id="{702F044D-4142-09AB-9C12-B8F1E11091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06B8AAD-0ACB-7C46-46F0-BD4CF18CBE56}"/>
              </a:ext>
            </a:extLst>
          </p:cNvPr>
          <p:cNvSpPr txBox="1"/>
          <p:nvPr/>
        </p:nvSpPr>
        <p:spPr>
          <a:xfrm>
            <a:off x="784394" y="1096081"/>
            <a:ext cx="38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Claro tv+ App 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430BFF-8545-1962-5E9A-4C3D06F61AF5}"/>
              </a:ext>
            </a:extLst>
          </p:cNvPr>
          <p:cNvSpPr txBox="1"/>
          <p:nvPr/>
        </p:nvSpPr>
        <p:spPr>
          <a:xfrm>
            <a:off x="6861858" y="4557475"/>
            <a:ext cx="4047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Para conferir mais informações é só acessar o link: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0" lang="pt-BR" sz="1400" i="1" u="sng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www.trncomercial.com.br</a:t>
            </a:r>
            <a:r>
              <a:rPr kumimoji="0" lang="pt-BR" sz="1400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/e-learning/online/2023.01.12_EntretenimentoTV_FA/</a:t>
            </a:r>
            <a:r>
              <a:rPr kumimoji="0" lang="pt-BR" sz="1400" i="1" u="sng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story.html</a:t>
            </a:r>
            <a:endParaRPr kumimoji="0" lang="pt-BR" sz="1400" i="1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4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6" grpId="0"/>
      <p:bldP spid="37" grpId="0"/>
      <p:bldP spid="38" grpId="0"/>
      <p:bldP spid="39" grpId="0"/>
      <p:bldP spid="47" grpId="0"/>
      <p:bldP spid="5" grpId="0"/>
      <p:bldP spid="7" grpId="0" uiExpand="1" build="allAtOnce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045E76-69B7-B76C-E518-B4F564FF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2B7DA8B-1FB6-391F-0D15-360960A502FC}"/>
              </a:ext>
            </a:extLst>
          </p:cNvPr>
          <p:cNvSpPr/>
          <p:nvPr/>
        </p:nvSpPr>
        <p:spPr>
          <a:xfrm>
            <a:off x="752339" y="2338466"/>
            <a:ext cx="10839893" cy="3298230"/>
          </a:xfrm>
          <a:prstGeom prst="rect">
            <a:avLst/>
          </a:prstGeom>
          <a:solidFill>
            <a:srgbClr val="BD920E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272E24C-324F-BCC9-8536-E0249C1C213B}"/>
              </a:ext>
            </a:extLst>
          </p:cNvPr>
          <p:cNvSpPr txBox="1"/>
          <p:nvPr/>
        </p:nvSpPr>
        <p:spPr>
          <a:xfrm flipH="1">
            <a:off x="752339" y="1681753"/>
            <a:ext cx="1001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Funcionalidades exclusivas: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805BDBF2-0A06-213B-D9CF-715F8A430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CD36943-DE67-B44A-5395-25DA089AB6D0}"/>
              </a:ext>
            </a:extLst>
          </p:cNvPr>
          <p:cNvGrpSpPr/>
          <p:nvPr/>
        </p:nvGrpSpPr>
        <p:grpSpPr>
          <a:xfrm>
            <a:off x="857725" y="2625076"/>
            <a:ext cx="2327449" cy="2798697"/>
            <a:chOff x="857725" y="2894899"/>
            <a:chExt cx="2327449" cy="2798697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FA85C45-B904-5FEB-5EBE-5DBF44345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3780" y="2894899"/>
              <a:ext cx="615339" cy="791150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207698D-4749-F1AA-8917-E324F4AB9206}"/>
                </a:ext>
              </a:extLst>
            </p:cNvPr>
            <p:cNvSpPr txBox="1"/>
            <p:nvPr/>
          </p:nvSpPr>
          <p:spPr>
            <a:xfrm>
              <a:off x="857725" y="3877714"/>
              <a:ext cx="23274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A tecnologia Dolby ATMOS leva você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para o meio da ação com efeitos sonoros imersivos, incrivelmente reais e com qualidade de som surround.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1DA8519-0A67-01A7-FD11-989E8C61C2B9}"/>
              </a:ext>
            </a:extLst>
          </p:cNvPr>
          <p:cNvGrpSpPr/>
          <p:nvPr/>
        </p:nvGrpSpPr>
        <p:grpSpPr>
          <a:xfrm>
            <a:off x="3517992" y="2673266"/>
            <a:ext cx="2146458" cy="1519400"/>
            <a:chOff x="3659947" y="2943089"/>
            <a:chExt cx="2146458" cy="151940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86B707C-2B67-49DF-274D-1F48531E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33372" y="2943089"/>
              <a:ext cx="694769" cy="694769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2890AC9-0B9E-C8D0-A939-3CC16F8FE4DF}"/>
                </a:ext>
              </a:extLst>
            </p:cNvPr>
            <p:cNvSpPr txBox="1"/>
            <p:nvPr/>
          </p:nvSpPr>
          <p:spPr>
            <a:xfrm>
              <a:off x="3659947" y="3877714"/>
              <a:ext cx="2146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Spotify Connect incluso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A8D0B28-C181-5C88-7895-DF4B40EBFDE7}"/>
              </a:ext>
            </a:extLst>
          </p:cNvPr>
          <p:cNvGrpSpPr/>
          <p:nvPr/>
        </p:nvGrpSpPr>
        <p:grpSpPr>
          <a:xfrm>
            <a:off x="5997267" y="2922687"/>
            <a:ext cx="2355205" cy="2008643"/>
            <a:chOff x="5447571" y="3192510"/>
            <a:chExt cx="2355205" cy="2008643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205A337-FCC1-3D0E-0314-EC102ADCA1AA}"/>
                </a:ext>
              </a:extLst>
            </p:cNvPr>
            <p:cNvSpPr txBox="1"/>
            <p:nvPr/>
          </p:nvSpPr>
          <p:spPr>
            <a:xfrm>
              <a:off x="5447571" y="3877714"/>
              <a:ext cx="23552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Qualidade de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som excepcional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na </a:t>
              </a:r>
              <a:r>
                <a:rPr kumimoji="0" lang="pt-B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Soundbox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com qualidade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Bang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 &amp; </a:t>
              </a:r>
              <a:r>
                <a:rPr kumimoji="0" lang="pt-B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Olufsen</a:t>
              </a: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9D423B4-9AA6-A1A4-E304-FFEEB111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7571" y="3192510"/>
              <a:ext cx="2355205" cy="445348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65CD04E-B05D-C190-313A-BB3B18F44BA9}"/>
              </a:ext>
            </a:extLst>
          </p:cNvPr>
          <p:cNvGrpSpPr/>
          <p:nvPr/>
        </p:nvGrpSpPr>
        <p:grpSpPr>
          <a:xfrm>
            <a:off x="8685290" y="2625076"/>
            <a:ext cx="2955850" cy="1321369"/>
            <a:chOff x="8685290" y="2894899"/>
            <a:chExt cx="2955850" cy="1321369"/>
          </a:xfrm>
        </p:grpSpPr>
        <p:pic>
          <p:nvPicPr>
            <p:cNvPr id="14" name="Imagem 13" descr="Uma imagem contendo Interface gráfica do usuário&#10;&#10;Descrição gerada automaticamente">
              <a:extLst>
                <a:ext uri="{FF2B5EF4-FFF2-40B4-BE49-F238E27FC236}">
                  <a16:creationId xmlns:a16="http://schemas.microsoft.com/office/drawing/2014/main" id="{83482E9F-09E0-1264-6270-78D978441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08445" y="2894899"/>
              <a:ext cx="909539" cy="909539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2C9E014-278A-F8FC-9051-FACCC017E235}"/>
                </a:ext>
              </a:extLst>
            </p:cNvPr>
            <p:cNvSpPr txBox="1"/>
            <p:nvPr/>
          </p:nvSpPr>
          <p:spPr>
            <a:xfrm>
              <a:off x="8685290" y="3877714"/>
              <a:ext cx="2955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Amazon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 Music inclusa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99B5E0-680F-2C0F-43E9-F88E8BD41708}"/>
              </a:ext>
            </a:extLst>
          </p:cNvPr>
          <p:cNvSpPr txBox="1"/>
          <p:nvPr/>
        </p:nvSpPr>
        <p:spPr>
          <a:xfrm>
            <a:off x="752339" y="1054566"/>
            <a:ext cx="508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Claro tv+ </a:t>
            </a:r>
            <a:r>
              <a:rPr kumimoji="0" lang="pt-BR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Soundbox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841B26-B6F3-FB37-B81E-10D0808C4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5C8732-0AB1-A425-761F-2077677B676A}"/>
              </a:ext>
            </a:extLst>
          </p:cNvPr>
          <p:cNvSpPr/>
          <p:nvPr/>
        </p:nvSpPr>
        <p:spPr>
          <a:xfrm>
            <a:off x="627632" y="1547106"/>
            <a:ext cx="6207261" cy="4131732"/>
          </a:xfrm>
          <a:prstGeom prst="rect">
            <a:avLst/>
          </a:prstGeom>
          <a:solidFill>
            <a:srgbClr val="BD920E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3FD8A22-BD2A-BF7D-9246-671976748B18}"/>
              </a:ext>
            </a:extLst>
          </p:cNvPr>
          <p:cNvSpPr txBox="1"/>
          <p:nvPr/>
        </p:nvSpPr>
        <p:spPr>
          <a:xfrm flipH="1">
            <a:off x="561886" y="886284"/>
            <a:ext cx="1138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Recursos disponíveis para os pacotes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BOX e SOUNDBOX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tv+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7E82906-1550-2191-3E66-03D82843E39C}"/>
              </a:ext>
            </a:extLst>
          </p:cNvPr>
          <p:cNvSpPr txBox="1"/>
          <p:nvPr/>
        </p:nvSpPr>
        <p:spPr>
          <a:xfrm>
            <a:off x="1043472" y="2887213"/>
            <a:ext cx="1656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Replay TV de</a:t>
            </a:r>
            <a:b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</a:b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até 7 dias</a:t>
            </a: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E4D1FB5-5BA2-58ED-A7A2-826DE970B179}"/>
              </a:ext>
            </a:extLst>
          </p:cNvPr>
          <p:cNvSpPr txBox="1"/>
          <p:nvPr/>
        </p:nvSpPr>
        <p:spPr>
          <a:xfrm>
            <a:off x="4821018" y="2887213"/>
            <a:ext cx="1781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Volta/pausa</a:t>
            </a: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1CDD896-6472-B2AA-665A-9EE58E555006}"/>
              </a:ext>
            </a:extLst>
          </p:cNvPr>
          <p:cNvSpPr txBox="1"/>
          <p:nvPr/>
        </p:nvSpPr>
        <p:spPr>
          <a:xfrm>
            <a:off x="2700084" y="4754278"/>
            <a:ext cx="23278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Recomenda</a:t>
            </a: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0" name="Imagem 39" descr="Ícone&#10;&#10;Descrição gerada automaticamente">
            <a:extLst>
              <a:ext uri="{FF2B5EF4-FFF2-40B4-BE49-F238E27FC236}">
                <a16:creationId xmlns:a16="http://schemas.microsoft.com/office/drawing/2014/main" id="{A1150A31-F561-C773-9D2B-A0D0ED7598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466" y="1900811"/>
            <a:ext cx="838200" cy="838200"/>
          </a:xfrm>
          <a:prstGeom prst="rect">
            <a:avLst/>
          </a:prstGeom>
        </p:spPr>
      </p:pic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33F0A9E3-391D-4066-517A-AC4383416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728" y="1824611"/>
            <a:ext cx="800100" cy="914400"/>
          </a:xfrm>
          <a:prstGeom prst="rect">
            <a:avLst/>
          </a:prstGeom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AAC9BA6A-C2C6-00D6-841F-FD313990D4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676" y="3573178"/>
            <a:ext cx="787400" cy="11811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EE3B47E-C6BE-9DBE-5D37-0BB8C135896E}"/>
              </a:ext>
            </a:extLst>
          </p:cNvPr>
          <p:cNvSpPr txBox="1"/>
          <p:nvPr/>
        </p:nvSpPr>
        <p:spPr>
          <a:xfrm>
            <a:off x="601050" y="4772920"/>
            <a:ext cx="2541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Controle remoto com comando de voz</a:t>
            </a: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3EF315A5-1EC3-C45C-C9EC-D650DCB913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277" y="1942695"/>
            <a:ext cx="838199" cy="83819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0C9A0D5-24B9-D7F8-C1B0-CCCB1DCD2D2E}"/>
              </a:ext>
            </a:extLst>
          </p:cNvPr>
          <p:cNvSpPr txBox="1"/>
          <p:nvPr/>
        </p:nvSpPr>
        <p:spPr>
          <a:xfrm>
            <a:off x="2936937" y="2887213"/>
            <a:ext cx="17588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Calibri"/>
              </a:rPr>
              <a:t>Gravação</a:t>
            </a: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9718C69B-BCE8-2B53-E3F9-93D332E3DA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929" y="3650154"/>
            <a:ext cx="401698" cy="10490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6428914-EB08-ECA4-6352-DE80800746AE}"/>
              </a:ext>
            </a:extLst>
          </p:cNvPr>
          <p:cNvSpPr txBox="1"/>
          <p:nvPr/>
        </p:nvSpPr>
        <p:spPr>
          <a:xfrm>
            <a:off x="4820365" y="4702072"/>
            <a:ext cx="17810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Comando de voz a distância, com Box com speaker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CFA340E-9468-14C7-0B5A-68E2470A7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37070" y="3611335"/>
            <a:ext cx="916146" cy="9088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8983E6-0141-A251-2609-AFE464355B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1D7312A-CB44-A310-C3CC-DDC6B4ACAC6C}"/>
              </a:ext>
            </a:extLst>
          </p:cNvPr>
          <p:cNvGrpSpPr/>
          <p:nvPr/>
        </p:nvGrpSpPr>
        <p:grpSpPr>
          <a:xfrm>
            <a:off x="7013946" y="1513426"/>
            <a:ext cx="4620900" cy="4165412"/>
            <a:chOff x="7013946" y="1659865"/>
            <a:chExt cx="4620900" cy="4165412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DDC3200-52A7-9214-BA05-7C19E3421A89}"/>
                </a:ext>
              </a:extLst>
            </p:cNvPr>
            <p:cNvSpPr txBox="1"/>
            <p:nvPr/>
          </p:nvSpPr>
          <p:spPr>
            <a:xfrm>
              <a:off x="7013946" y="1659865"/>
              <a:ext cx="3958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Aplicativos disponíveis: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84A4A6FD-0191-CD79-70B1-8792087EDF02}"/>
                </a:ext>
              </a:extLst>
            </p:cNvPr>
            <p:cNvGrpSpPr/>
            <p:nvPr/>
          </p:nvGrpSpPr>
          <p:grpSpPr>
            <a:xfrm>
              <a:off x="7092845" y="2237033"/>
              <a:ext cx="4542001" cy="3588244"/>
              <a:chOff x="7251419" y="2778689"/>
              <a:chExt cx="4542001" cy="3588244"/>
            </a:xfrm>
          </p:grpSpPr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84DE51B8-AAF5-D369-88CF-C245C287339D}"/>
                  </a:ext>
                </a:extLst>
              </p:cNvPr>
              <p:cNvSpPr/>
              <p:nvPr/>
            </p:nvSpPr>
            <p:spPr>
              <a:xfrm>
                <a:off x="7251419" y="2778689"/>
                <a:ext cx="4542001" cy="3588244"/>
              </a:xfrm>
              <a:prstGeom prst="rect">
                <a:avLst/>
              </a:prstGeom>
              <a:solidFill>
                <a:schemeClr val="bg1">
                  <a:alpha val="6846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Imagem 27" descr="Texto branco sobre fundo preto&#10;&#10;Descrição gerada automaticamente com confiança média">
                <a:extLst>
                  <a:ext uri="{FF2B5EF4-FFF2-40B4-BE49-F238E27FC236}">
                    <a16:creationId xmlns:a16="http://schemas.microsoft.com/office/drawing/2014/main" id="{3A417EC2-8989-25D7-632D-1B5077BB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4688" y="3023346"/>
                <a:ext cx="1153779" cy="311520"/>
              </a:xfrm>
              <a:prstGeom prst="rect">
                <a:avLst/>
              </a:prstGeom>
            </p:spPr>
          </p:pic>
          <p:pic>
            <p:nvPicPr>
              <p:cNvPr id="29" name="Imagem 28" descr="Uma imagem contendo placa, desenho&#10;&#10;Descrição gerada automaticamente">
                <a:extLst>
                  <a:ext uri="{FF2B5EF4-FFF2-40B4-BE49-F238E27FC236}">
                    <a16:creationId xmlns:a16="http://schemas.microsoft.com/office/drawing/2014/main" id="{D98DCF8D-AEBB-D59A-F42D-C80715376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127" y="4239365"/>
                <a:ext cx="1080744" cy="342347"/>
              </a:xfrm>
              <a:prstGeom prst="rect">
                <a:avLst/>
              </a:prstGeom>
            </p:spPr>
          </p:pic>
          <p:pic>
            <p:nvPicPr>
              <p:cNvPr id="30" name="Imagem 29" descr="Logotipo&#10;&#10;Descrição gerada automaticamente">
                <a:extLst>
                  <a:ext uri="{FF2B5EF4-FFF2-40B4-BE49-F238E27FC236}">
                    <a16:creationId xmlns:a16="http://schemas.microsoft.com/office/drawing/2014/main" id="{7536E95F-F551-DD03-12B5-CCF700B66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35593" y="3049889"/>
                <a:ext cx="1142290" cy="249875"/>
              </a:xfrm>
              <a:prstGeom prst="rect">
                <a:avLst/>
              </a:prstGeom>
            </p:spPr>
          </p:pic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4BB1BAE9-21CD-05BC-DE1E-4A7249F92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7621127" y="4821992"/>
                <a:ext cx="617450" cy="251661"/>
              </a:xfrm>
              <a:prstGeom prst="rect">
                <a:avLst/>
              </a:prstGeom>
            </p:spPr>
          </p:pic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C06ABEA0-0526-1F49-E56C-DD7D72F74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/>
              <a:stretch/>
            </p:blipFill>
            <p:spPr>
              <a:xfrm>
                <a:off x="10220057" y="4682493"/>
                <a:ext cx="486929" cy="452149"/>
              </a:xfrm>
              <a:prstGeom prst="rect">
                <a:avLst/>
              </a:prstGeom>
            </p:spPr>
          </p:pic>
          <p:pic>
            <p:nvPicPr>
              <p:cNvPr id="36" name="Imagem 35">
                <a:extLst>
                  <a:ext uri="{FF2B5EF4-FFF2-40B4-BE49-F238E27FC236}">
                    <a16:creationId xmlns:a16="http://schemas.microsoft.com/office/drawing/2014/main" id="{78FAB579-FE30-6446-F91C-5E900CB9F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/>
              <a:stretch/>
            </p:blipFill>
            <p:spPr>
              <a:xfrm>
                <a:off x="8634282" y="4822984"/>
                <a:ext cx="1391470" cy="206995"/>
              </a:xfrm>
              <a:prstGeom prst="rect">
                <a:avLst/>
              </a:prstGeom>
            </p:spPr>
          </p:pic>
          <p:pic>
            <p:nvPicPr>
              <p:cNvPr id="39" name="Imagem 38">
                <a:extLst>
                  <a:ext uri="{FF2B5EF4-FFF2-40B4-BE49-F238E27FC236}">
                    <a16:creationId xmlns:a16="http://schemas.microsoft.com/office/drawing/2014/main" id="{5172F240-DFE0-274F-3C46-33634BCEA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10850473" y="4682493"/>
                <a:ext cx="486929" cy="482695"/>
              </a:xfrm>
              <a:prstGeom prst="rect">
                <a:avLst/>
              </a:prstGeom>
            </p:spPr>
          </p:pic>
          <p:pic>
            <p:nvPicPr>
              <p:cNvPr id="44" name="Imagem 43">
                <a:extLst>
                  <a:ext uri="{FF2B5EF4-FFF2-40B4-BE49-F238E27FC236}">
                    <a16:creationId xmlns:a16="http://schemas.microsoft.com/office/drawing/2014/main" id="{98417803-A054-E791-C5E6-CC8E4A845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10294849" y="4123291"/>
                <a:ext cx="1153779" cy="240370"/>
              </a:xfrm>
              <a:prstGeom prst="rect">
                <a:avLst/>
              </a:prstGeom>
            </p:spPr>
          </p:pic>
          <p:pic>
            <p:nvPicPr>
              <p:cNvPr id="4" name="Imagem 3" descr="Uma imagem contendo Ícone&#10;&#10;Descrição gerada automaticamente">
                <a:extLst>
                  <a:ext uri="{FF2B5EF4-FFF2-40B4-BE49-F238E27FC236}">
                    <a16:creationId xmlns:a16="http://schemas.microsoft.com/office/drawing/2014/main" id="{9E7F7E7E-7795-6645-BC77-6366D093E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16655" y="3498167"/>
                <a:ext cx="896144" cy="486797"/>
              </a:xfrm>
              <a:prstGeom prst="rect">
                <a:avLst/>
              </a:prstGeom>
            </p:spPr>
          </p:pic>
          <p:pic>
            <p:nvPicPr>
              <p:cNvPr id="3" name="Imagem 2" descr="Logotipo&#10;&#10;Descrição gerada automaticamente">
                <a:extLst>
                  <a:ext uri="{FF2B5EF4-FFF2-40B4-BE49-F238E27FC236}">
                    <a16:creationId xmlns:a16="http://schemas.microsoft.com/office/drawing/2014/main" id="{49AC6EEF-42A1-A7F2-0753-35724F635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73619" y="4065927"/>
                <a:ext cx="998546" cy="467007"/>
              </a:xfrm>
              <a:prstGeom prst="rect">
                <a:avLst/>
              </a:prstGeom>
            </p:spPr>
          </p:pic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0DAD37F3-BD34-C46F-654E-4BEE04077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rcRect/>
              <a:stretch/>
            </p:blipFill>
            <p:spPr>
              <a:xfrm>
                <a:off x="9330017" y="3468989"/>
                <a:ext cx="479612" cy="479612"/>
              </a:xfrm>
              <a:prstGeom prst="rect">
                <a:avLst/>
              </a:prstGeom>
            </p:spPr>
          </p:pic>
        </p:grp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00283D2-FC61-95FC-54EF-CEE25C84B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t="17665" b="19835"/>
            <a:stretch>
              <a:fillRect/>
            </a:stretch>
          </p:blipFill>
          <p:spPr>
            <a:xfrm>
              <a:off x="10237057" y="2793210"/>
              <a:ext cx="1076679" cy="672922"/>
            </a:xfrm>
            <a:prstGeom prst="rect">
              <a:avLst/>
            </a:prstGeom>
          </p:spPr>
        </p:pic>
        <p:pic>
          <p:nvPicPr>
            <p:cNvPr id="8" name="Imagem 7" descr="Desenho com traços pretos&#10;&#10;Descrição gerada automaticamente">
              <a:extLst>
                <a:ext uri="{FF2B5EF4-FFF2-40B4-BE49-F238E27FC236}">
                  <a16:creationId xmlns:a16="http://schemas.microsoft.com/office/drawing/2014/main" id="{E4701C9F-1F5E-FD63-CAF4-2E6FFD1C4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26251" y="5013026"/>
              <a:ext cx="1307504" cy="291161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50EF548B-9860-BE3C-D9FB-EBA57AD82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614021" y="2521218"/>
              <a:ext cx="1447462" cy="2504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4D98D9C-8835-E68D-211A-3A4E63B6C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9363845" y="4919359"/>
              <a:ext cx="1446211" cy="46700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D0C0CE6-D574-0AFC-ED43-00FA5A20041D}"/>
              </a:ext>
            </a:extLst>
          </p:cNvPr>
          <p:cNvSpPr txBox="1"/>
          <p:nvPr/>
        </p:nvSpPr>
        <p:spPr>
          <a:xfrm>
            <a:off x="1257533" y="5768311"/>
            <a:ext cx="9746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Para conferir mais informações é só acessar o link:</a:t>
            </a:r>
            <a:r>
              <a:rPr kumimoji="0" lang="pt-BR" sz="120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kumimoji="0" lang="pt-BR" sz="12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0" lang="pt-BR" sz="1200" i="1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www.trncomercial.com.br</a:t>
            </a:r>
            <a:r>
              <a:rPr kumimoji="0" lang="pt-BR" sz="12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/e-learning/online/2023.01.12_EntretenimentoTV_FA/</a:t>
            </a:r>
            <a:r>
              <a:rPr kumimoji="0" lang="pt-BR" sz="1200" i="1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story.html</a:t>
            </a:r>
            <a:endParaRPr kumimoji="0" lang="pt-BR" sz="12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  <p:bldP spid="35" grpId="0"/>
      <p:bldP spid="37" grpId="0"/>
      <p:bldP spid="38" grpId="0"/>
      <p:bldP spid="24" grpId="0"/>
      <p:bldP spid="26" grpId="0"/>
      <p:bldP spid="10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1038-BE02-FFDA-EB6D-47902E3E8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0">
            <a:extLst>
              <a:ext uri="{FF2B5EF4-FFF2-40B4-BE49-F238E27FC236}">
                <a16:creationId xmlns:a16="http://schemas.microsoft.com/office/drawing/2014/main" id="{63793F7E-DAC5-6795-B836-F8F6FFAC3FD8}"/>
              </a:ext>
            </a:extLst>
          </p:cNvPr>
          <p:cNvSpPr txBox="1"/>
          <p:nvPr/>
        </p:nvSpPr>
        <p:spPr>
          <a:xfrm>
            <a:off x="882510" y="1690165"/>
            <a:ext cx="9895418" cy="3999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058" tIns="50058" rIns="50058" bIns="50058" numCol="1" spcCol="38100" rtlCol="0" anchor="t">
            <a:spAutoFit/>
          </a:bodyPr>
          <a:lstStyle/>
          <a:p>
            <a:pPr marL="0" marR="0" lvl="0" indent="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Ao adquirir a Claro TV+, o cliente  tem acesso à Alexa integrada diretamente na Box Claro TV+, 4K Claro TV+ ou </a:t>
            </a:r>
            <a:r>
              <a:rPr kumimoji="0" lang="pt-BR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Soundbox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 Claro TV+.</a:t>
            </a:r>
          </a:p>
          <a:p>
            <a:pPr marL="0" marR="0" lvl="0" indent="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Amazon Ember Light"/>
              <a:cs typeface="Segoe UI" panose="020B0502040204020203" pitchFamily="34" charset="0"/>
              <a:sym typeface="Amazon Ember Light"/>
            </a:endParaRPr>
          </a:p>
          <a:p>
            <a:pPr marL="0" marR="0" lvl="0" indent="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Isso significa que a assistente de voz da </a:t>
            </a:r>
            <a:r>
              <a:rPr kumimoji="0" lang="pt-BR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Amazon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 já vem embutida no equipamento, permitindo comandos como:</a:t>
            </a:r>
          </a:p>
          <a:p>
            <a:pPr marL="342900" marR="0" lvl="0" indent="-34290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Mudar de canal</a:t>
            </a:r>
          </a:p>
          <a:p>
            <a:pPr marL="342900" marR="0" lvl="0" indent="-34290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Buscar filmes e séries</a:t>
            </a:r>
          </a:p>
          <a:p>
            <a:pPr marL="342900" marR="0" lvl="0" indent="-34290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Controlar volume</a:t>
            </a:r>
          </a:p>
          <a:p>
            <a:pPr marL="342900" marR="0" lvl="0" indent="-34290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Abrir aplicativos como Netflix e Prime </a:t>
            </a:r>
            <a:r>
              <a:rPr kumimoji="0" lang="pt-BR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Video</a:t>
            </a: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Amazon Ember Light"/>
              <a:cs typeface="Segoe UI" panose="020B0502040204020203" pitchFamily="34" charset="0"/>
              <a:sym typeface="Amazon Ember Light"/>
            </a:endParaRPr>
          </a:p>
          <a:p>
            <a:pPr marL="342900" marR="0" lvl="0" indent="-34290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Comandar dispositivos inteligentes da casa (com equipamentos compatíveis)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825BD6-5848-9D71-FF18-2F30FBE71A9D}"/>
              </a:ext>
            </a:extLst>
          </p:cNvPr>
          <p:cNvSpPr txBox="1"/>
          <p:nvPr/>
        </p:nvSpPr>
        <p:spPr>
          <a:xfrm flipH="1">
            <a:off x="882510" y="1055387"/>
            <a:ext cx="420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tv+ e </a:t>
            </a:r>
            <a:r>
              <a:rPr kumimoji="0" lang="pt-BR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Alexa</a:t>
            </a: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D22BBA89-5089-DB04-70D3-257C83D11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2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74D23-A69A-9B96-D320-F6B6A210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9CDB050-79EC-7382-2633-9B264A5CD8A5}"/>
              </a:ext>
            </a:extLst>
          </p:cNvPr>
          <p:cNvSpPr/>
          <p:nvPr/>
        </p:nvSpPr>
        <p:spPr>
          <a:xfrm>
            <a:off x="7932995" y="915224"/>
            <a:ext cx="3654403" cy="4904595"/>
          </a:xfrm>
          <a:prstGeom prst="rect">
            <a:avLst/>
          </a:prstGeom>
          <a:solidFill>
            <a:srgbClr val="F40342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3265621A-0F69-A717-090E-154235BC2A96}"/>
              </a:ext>
            </a:extLst>
          </p:cNvPr>
          <p:cNvSpPr txBox="1"/>
          <p:nvPr/>
        </p:nvSpPr>
        <p:spPr>
          <a:xfrm>
            <a:off x="794237" y="1722829"/>
            <a:ext cx="6386052" cy="235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058" tIns="50058" rIns="50058" bIns="50058" numCol="1" spcCol="38100" rtlCol="0" anchor="t">
            <a:spAutoFit/>
          </a:bodyPr>
          <a:lstStyle/>
          <a:p>
            <a:pPr marL="0" marR="0" lvl="0" indent="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Benefícios da Alexa integrada na Claro TV+:</a:t>
            </a: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Amazon Ember Light"/>
              <a:cs typeface="Segoe UI" panose="020B0502040204020203" pitchFamily="34" charset="0"/>
              <a:sym typeface="Amazon Ember Light"/>
            </a:endParaRPr>
          </a:p>
          <a:p>
            <a:pPr marL="285750" marR="0" lvl="0" indent="-28575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Comodidade por comando de voz</a:t>
            </a:r>
          </a:p>
          <a:p>
            <a:pPr marL="285750" marR="0" lvl="0" indent="-28575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Experiência de entretenimento mais fluida</a:t>
            </a:r>
          </a:p>
          <a:p>
            <a:pPr marL="285750" marR="0" lvl="0" indent="-28575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Controle remoto com busca por voz disponível em alguns modelos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F3FB5AD-1CFE-A7FA-D47C-D237A2858345}"/>
              </a:ext>
            </a:extLst>
          </p:cNvPr>
          <p:cNvGrpSpPr/>
          <p:nvPr/>
        </p:nvGrpSpPr>
        <p:grpSpPr>
          <a:xfrm>
            <a:off x="8588308" y="2998889"/>
            <a:ext cx="2509652" cy="2451598"/>
            <a:chOff x="6927005" y="1569916"/>
            <a:chExt cx="2059354" cy="1933136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D933C91-CFA6-A6C9-2465-B30913BDBABB}"/>
                </a:ext>
              </a:extLst>
            </p:cNvPr>
            <p:cNvSpPr txBox="1"/>
            <p:nvPr/>
          </p:nvSpPr>
          <p:spPr>
            <a:xfrm>
              <a:off x="6927005" y="1569916"/>
              <a:ext cx="2059354" cy="554413"/>
            </a:xfrm>
            <a:prstGeom prst="roundRect">
              <a:avLst>
                <a:gd name="adj" fmla="val 27636"/>
              </a:avLst>
            </a:prstGeom>
            <a:noFill/>
            <a:ln w="19050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01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39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Alexa</a:t>
              </a:r>
              <a:r>
                <a:rPr kumimoji="0" lang="pt-BR" sz="183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, buscar lançamentos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6760FA2-8B5E-844F-3D4F-87A2EE72FCD6}"/>
                </a:ext>
              </a:extLst>
            </p:cNvPr>
            <p:cNvSpPr txBox="1"/>
            <p:nvPr/>
          </p:nvSpPr>
          <p:spPr>
            <a:xfrm>
              <a:off x="6927005" y="2979831"/>
              <a:ext cx="2059354" cy="523221"/>
            </a:xfrm>
            <a:prstGeom prst="roundRect">
              <a:avLst>
                <a:gd name="adj" fmla="val 24415"/>
              </a:avLst>
            </a:prstGeom>
            <a:noFill/>
            <a:ln w="19050"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01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3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Alexa, abrir Netflix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57047E2-4EEA-38DD-581B-A5FABE2450C0}"/>
                </a:ext>
              </a:extLst>
            </p:cNvPr>
            <p:cNvSpPr txBox="1"/>
            <p:nvPr/>
          </p:nvSpPr>
          <p:spPr>
            <a:xfrm>
              <a:off x="6927005" y="2274873"/>
              <a:ext cx="2059354" cy="523221"/>
            </a:xfrm>
            <a:prstGeom prst="roundRect">
              <a:avLst>
                <a:gd name="adj" fmla="val 20541"/>
              </a:avLst>
            </a:prstGeom>
            <a:noFill/>
            <a:ln w="19050"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01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3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Alexa, canal Globo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2C6CD1-B947-C183-4A6F-56ED05831677}"/>
              </a:ext>
            </a:extLst>
          </p:cNvPr>
          <p:cNvSpPr txBox="1"/>
          <p:nvPr/>
        </p:nvSpPr>
        <p:spPr>
          <a:xfrm flipH="1">
            <a:off x="794237" y="1103172"/>
            <a:ext cx="420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Claro tv+ e </a:t>
            </a:r>
            <a:r>
              <a:rPr kumimoji="0" lang="pt-BR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Alexa</a:t>
            </a: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6C7534-6DA1-49AE-FAC6-C2E2FE42C321}"/>
              </a:ext>
            </a:extLst>
          </p:cNvPr>
          <p:cNvSpPr txBox="1"/>
          <p:nvPr/>
        </p:nvSpPr>
        <p:spPr>
          <a:xfrm>
            <a:off x="8105845" y="1204207"/>
            <a:ext cx="33690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3468" rtl="0" eaLnBrk="1" fontAlgn="auto" latinLnBrk="0" hangingPunct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Basta pedir para a </a:t>
            </a:r>
            <a:r>
              <a:rPr kumimoji="0" lang="pt-BR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Alexa</a:t>
            </a: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 executar algum comando para o seu Claro tv+ Box ou </a:t>
            </a:r>
            <a:r>
              <a:rPr kumimoji="0" lang="pt-BR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Soundbox</a:t>
            </a: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mazon Ember Light"/>
                <a:cs typeface="Segoe UI" panose="020B0502040204020203" pitchFamily="34" charset="0"/>
                <a:sym typeface="Amazon Ember Light"/>
              </a:rPr>
              <a:t> usando um verbo ou palavra relacionado ao que deseja, como: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DC9C36BD-36D8-DAE5-1594-CF70283E6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FD6F59E-F722-4184-23F8-985ED70DF0EA}"/>
              </a:ext>
            </a:extLst>
          </p:cNvPr>
          <p:cNvSpPr txBox="1"/>
          <p:nvPr/>
        </p:nvSpPr>
        <p:spPr>
          <a:xfrm>
            <a:off x="794237" y="5173488"/>
            <a:ext cx="545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Para conferir mais informações é só acessar o link: </a:t>
            </a:r>
            <a:r>
              <a:rPr lang="pt-BR" sz="1200" i="1" u="sng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https://hdim.fa.us2.oraclecloud.com/hcmUI/faces/deeplink?objType=WLF_LEARN_LEARNING_ITEM&amp;action=NONE&amp;objKey=learningItemId%3D300000993000371</a:t>
            </a:r>
            <a:endParaRPr lang="pt-BR" sz="1200" i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6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build="p"/>
      <p:bldP spid="5" grpId="0"/>
      <p:bldP spid="8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564F3-A614-EF67-3CB4-6BDB4910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roveite Alexa integrada na sua Claro tv+ _ Claro">
            <a:hlinkClick r:id="" action="ppaction://media"/>
            <a:extLst>
              <a:ext uri="{FF2B5EF4-FFF2-40B4-BE49-F238E27FC236}">
                <a16:creationId xmlns:a16="http://schemas.microsoft.com/office/drawing/2014/main" id="{2788F05A-28D3-07F6-8545-4FF27F0DC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579D-2C44-124A-78B3-DFB64D5D5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8D0D90-981E-4879-165C-2B4A1C15C4C8}"/>
              </a:ext>
            </a:extLst>
          </p:cNvPr>
          <p:cNvSpPr txBox="1"/>
          <p:nvPr/>
        </p:nvSpPr>
        <p:spPr>
          <a:xfrm>
            <a:off x="5508558" y="2196538"/>
            <a:ext cx="486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O que significa dizer que o cliente terá acesso aos principais aplicativos de streaming?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A3FFAC-E85B-FA63-7F6E-7CE7983128D4}"/>
              </a:ext>
            </a:extLst>
          </p:cNvPr>
          <p:cNvSpPr txBox="1"/>
          <p:nvPr/>
        </p:nvSpPr>
        <p:spPr>
          <a:xfrm>
            <a:off x="5508557" y="3537687"/>
            <a:ext cx="5567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Significa que o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decoder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 já vem integrado para que o cliente acesse todos os apps diretamente do equipamento, são todos os conteúdos de TV dentro do mesmo lugar!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6DB91F-0AC8-452E-A647-730784FDE820}"/>
              </a:ext>
            </a:extLst>
          </p:cNvPr>
          <p:cNvSpPr txBox="1"/>
          <p:nvPr/>
        </p:nvSpPr>
        <p:spPr>
          <a:xfrm>
            <a:off x="2792146" y="2796703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DICA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C2BCA222-7A29-1AA8-CB06-B1EC1B5C5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9BD48DD-74A2-9CDE-E933-5825C7A84943}"/>
              </a:ext>
            </a:extLst>
          </p:cNvPr>
          <p:cNvSpPr/>
          <p:nvPr/>
        </p:nvSpPr>
        <p:spPr>
          <a:xfrm rot="5400000">
            <a:off x="3800331" y="2819720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4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D01A9-AD53-7DD4-26AB-0549E549F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D59CECB-DC74-5E3F-9C35-9219C6670D52}"/>
              </a:ext>
            </a:extLst>
          </p:cNvPr>
          <p:cNvSpPr txBox="1"/>
          <p:nvPr/>
        </p:nvSpPr>
        <p:spPr>
          <a:xfrm>
            <a:off x="5890040" y="1872580"/>
            <a:ext cx="52057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Para acessar ao conteúdo dos aplicativos de streaming, o cliente precisar ter a assinatura do app de forma avulsa (adicional ao valor da mensalidade da Claro tv+).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</a:b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A assinatura pode ser feita diretamente com a Claro (a cobrança será feita na mesma fatura da Claro tv+) ou com o fornecedor (cliente contrata com o fornecedor e utiliza suas credenciais para acessar através do equipamento da Claro).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2D62C8-9630-9CA0-0128-79C159B14F95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9B564BCE-F6B5-81F0-DF6C-FD3503B6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D9AB8B7-1F79-0038-CDAC-E7892E058F95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9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8AF43-E232-1551-28FA-3B869BE50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4E36067-2810-9355-AA78-969564762BB3}"/>
              </a:ext>
            </a:extLst>
          </p:cNvPr>
          <p:cNvSpPr txBox="1"/>
          <p:nvPr/>
        </p:nvSpPr>
        <p:spPr>
          <a:xfrm>
            <a:off x="5972214" y="1926204"/>
            <a:ext cx="3971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Baixe o manual que fizemos com a ativação de alguns streamings!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8C67DE-7048-2AE2-6DD9-04474EA5CED2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ATENÇÃO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4BC60646-2299-3468-DA9B-635F4D61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53A05E0-9A2C-A381-DEE4-DBB9AD5DDCAC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 descr="Uma imagem com padrão, puzzle de palavras-cruzadas, design&#10;&#10;Descrição gerada automaticamente">
            <a:extLst>
              <a:ext uri="{FF2B5EF4-FFF2-40B4-BE49-F238E27FC236}">
                <a16:creationId xmlns:a16="http://schemas.microsoft.com/office/drawing/2014/main" id="{7A7485EC-71D1-6897-43B5-D54AA4FEE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669" y="2861862"/>
            <a:ext cx="2163853" cy="2163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7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3884825" y="3747078"/>
            <a:ext cx="6336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3023758" y="2716487"/>
            <a:ext cx="285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Planos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CaixaDeTexto 2"/>
          <p:cNvSpPr txBox="1"/>
          <p:nvPr/>
        </p:nvSpPr>
        <p:spPr>
          <a:xfrm>
            <a:off x="3023757" y="3449301"/>
            <a:ext cx="3526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Olha só os planos que vamos conhecer hoje: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07EC552-1384-2FC4-7879-9163E6C0EF82}"/>
              </a:ext>
            </a:extLst>
          </p:cNvPr>
          <p:cNvGrpSpPr/>
          <p:nvPr/>
        </p:nvGrpSpPr>
        <p:grpSpPr>
          <a:xfrm>
            <a:off x="6824370" y="2708570"/>
            <a:ext cx="3184793" cy="5352553"/>
            <a:chOff x="7144310" y="2697183"/>
            <a:chExt cx="3184793" cy="5352553"/>
          </a:xfrm>
        </p:grpSpPr>
        <p:grpSp>
          <p:nvGrpSpPr>
            <p:cNvPr id="21" name="Agrupar 20"/>
            <p:cNvGrpSpPr/>
            <p:nvPr/>
          </p:nvGrpSpPr>
          <p:grpSpPr>
            <a:xfrm>
              <a:off x="7144310" y="2697183"/>
              <a:ext cx="3184793" cy="5352553"/>
              <a:chOff x="7144310" y="2697183"/>
              <a:chExt cx="3184793" cy="5352553"/>
            </a:xfrm>
          </p:grpSpPr>
          <p:grpSp>
            <p:nvGrpSpPr>
              <p:cNvPr id="6" name="Agrupar 5"/>
              <p:cNvGrpSpPr/>
              <p:nvPr/>
            </p:nvGrpSpPr>
            <p:grpSpPr>
              <a:xfrm>
                <a:off x="7144310" y="2697183"/>
                <a:ext cx="3184793" cy="5352553"/>
                <a:chOff x="7144310" y="2697183"/>
                <a:chExt cx="2633662" cy="4426289"/>
              </a:xfrm>
            </p:grpSpPr>
            <p:sp>
              <p:nvSpPr>
                <p:cNvPr id="16" name="Retângulo Arredondado 6"/>
                <p:cNvSpPr/>
                <p:nvPr/>
              </p:nvSpPr>
              <p:spPr>
                <a:xfrm>
                  <a:off x="7144310" y="2697183"/>
                  <a:ext cx="2633662" cy="4426289"/>
                </a:xfrm>
                <a:prstGeom prst="roundRect">
                  <a:avLst>
                    <a:gd name="adj" fmla="val 6973"/>
                  </a:avLst>
                </a:prstGeom>
                <a:noFill/>
                <a:ln w="19050">
                  <a:solidFill>
                    <a:srgbClr val="F403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tângulo 16"/>
                <p:cNvSpPr/>
                <p:nvPr/>
              </p:nvSpPr>
              <p:spPr>
                <a:xfrm>
                  <a:off x="7258144" y="3030318"/>
                  <a:ext cx="2398824" cy="3980032"/>
                </a:xfrm>
                <a:prstGeom prst="rect">
                  <a:avLst/>
                </a:prstGeom>
                <a:noFill/>
                <a:ln>
                  <a:solidFill>
                    <a:srgbClr val="F403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8"/>
                <p:cNvSpPr/>
                <p:nvPr/>
              </p:nvSpPr>
              <p:spPr>
                <a:xfrm>
                  <a:off x="8419172" y="2807374"/>
                  <a:ext cx="113122" cy="113122"/>
                </a:xfrm>
                <a:prstGeom prst="ellipse">
                  <a:avLst/>
                </a:prstGeom>
                <a:solidFill>
                  <a:srgbClr val="F403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Agrupar 6"/>
              <p:cNvGrpSpPr/>
              <p:nvPr/>
            </p:nvGrpSpPr>
            <p:grpSpPr>
              <a:xfrm>
                <a:off x="7618136" y="3370075"/>
                <a:ext cx="2241653" cy="514238"/>
                <a:chOff x="7618136" y="3370075"/>
                <a:chExt cx="2241653" cy="514238"/>
              </a:xfrm>
            </p:grpSpPr>
            <p:sp>
              <p:nvSpPr>
                <p:cNvPr id="14" name="Retângulo Arredondado 12"/>
                <p:cNvSpPr/>
                <p:nvPr/>
              </p:nvSpPr>
              <p:spPr>
                <a:xfrm>
                  <a:off x="7619501" y="3370075"/>
                  <a:ext cx="2240288" cy="514238"/>
                </a:xfrm>
                <a:prstGeom prst="roundRect">
                  <a:avLst>
                    <a:gd name="adj" fmla="val 15511"/>
                  </a:avLst>
                </a:prstGeom>
                <a:solidFill>
                  <a:srgbClr val="F403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CaixaDeTexto 9"/>
                <p:cNvSpPr txBox="1"/>
                <p:nvPr/>
              </p:nvSpPr>
              <p:spPr>
                <a:xfrm>
                  <a:off x="7618136" y="3442528"/>
                  <a:ext cx="2240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Black" panose="020B0A02040204020203" pitchFamily="34" charset="0"/>
                      <a:ea typeface="+mn-ea"/>
                      <a:cs typeface="Segoe UI Black" panose="020B0A02040204020203" pitchFamily="34" charset="0"/>
                    </a:rPr>
                    <a:t>Pré-pago</a:t>
                  </a:r>
                </a:p>
              </p:txBody>
            </p:sp>
          </p:grpSp>
          <p:grpSp>
            <p:nvGrpSpPr>
              <p:cNvPr id="8" name="Agrupar 7"/>
              <p:cNvGrpSpPr/>
              <p:nvPr/>
            </p:nvGrpSpPr>
            <p:grpSpPr>
              <a:xfrm>
                <a:off x="7618136" y="4045935"/>
                <a:ext cx="2241653" cy="514238"/>
                <a:chOff x="7618136" y="4045935"/>
                <a:chExt cx="2241653" cy="514238"/>
              </a:xfrm>
            </p:grpSpPr>
            <p:sp>
              <p:nvSpPr>
                <p:cNvPr id="12" name="Retângulo Arredondado 15"/>
                <p:cNvSpPr/>
                <p:nvPr/>
              </p:nvSpPr>
              <p:spPr>
                <a:xfrm>
                  <a:off x="7619501" y="4045935"/>
                  <a:ext cx="2240288" cy="514238"/>
                </a:xfrm>
                <a:prstGeom prst="roundRect">
                  <a:avLst>
                    <a:gd name="adj" fmla="val 15511"/>
                  </a:avLst>
                </a:prstGeom>
                <a:solidFill>
                  <a:srgbClr val="F403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7618136" y="4118388"/>
                  <a:ext cx="2240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Black" panose="020B0A02040204020203" pitchFamily="34" charset="0"/>
                      <a:ea typeface="+mn-ea"/>
                      <a:cs typeface="Segoe UI Black" panose="020B0A02040204020203" pitchFamily="34" charset="0"/>
                    </a:rPr>
                    <a:t>Controle</a:t>
                  </a:r>
                </a:p>
              </p:txBody>
            </p:sp>
          </p:grpSp>
          <p:grpSp>
            <p:nvGrpSpPr>
              <p:cNvPr id="9" name="Agrupar 8"/>
              <p:cNvGrpSpPr/>
              <p:nvPr/>
            </p:nvGrpSpPr>
            <p:grpSpPr>
              <a:xfrm>
                <a:off x="7618136" y="4761553"/>
                <a:ext cx="2241653" cy="514238"/>
                <a:chOff x="7618136" y="4761553"/>
                <a:chExt cx="2241653" cy="514238"/>
              </a:xfrm>
            </p:grpSpPr>
            <p:sp>
              <p:nvSpPr>
                <p:cNvPr id="10" name="Retângulo Arredondado 20"/>
                <p:cNvSpPr/>
                <p:nvPr/>
              </p:nvSpPr>
              <p:spPr>
                <a:xfrm>
                  <a:off x="7619501" y="4761553"/>
                  <a:ext cx="2240288" cy="514238"/>
                </a:xfrm>
                <a:prstGeom prst="roundRect">
                  <a:avLst>
                    <a:gd name="adj" fmla="val 15511"/>
                  </a:avLst>
                </a:prstGeom>
                <a:solidFill>
                  <a:srgbClr val="F403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CaixaDeTexto 15"/>
                <p:cNvSpPr txBox="1"/>
                <p:nvPr/>
              </p:nvSpPr>
              <p:spPr>
                <a:xfrm>
                  <a:off x="7618136" y="4834006"/>
                  <a:ext cx="2240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 Black" panose="020B0A02040204020203" pitchFamily="34" charset="0"/>
                      <a:ea typeface="+mn-ea"/>
                      <a:cs typeface="Segoe UI Black" panose="020B0A02040204020203" pitchFamily="34" charset="0"/>
                    </a:rPr>
                    <a:t>Flex</a:t>
                  </a:r>
                </a:p>
              </p:txBody>
            </p:sp>
          </p:grpSp>
        </p:grpSp>
        <p:sp>
          <p:nvSpPr>
            <p:cNvPr id="38" name="Retângulo Arredondado 20">
              <a:extLst>
                <a:ext uri="{FF2B5EF4-FFF2-40B4-BE49-F238E27FC236}">
                  <a16:creationId xmlns:a16="http://schemas.microsoft.com/office/drawing/2014/main" id="{C589A3DA-BF9A-7F35-9F99-A0D2107B2F1C}"/>
                </a:ext>
              </a:extLst>
            </p:cNvPr>
            <p:cNvSpPr/>
            <p:nvPr/>
          </p:nvSpPr>
          <p:spPr>
            <a:xfrm>
              <a:off x="7618136" y="5430867"/>
              <a:ext cx="2240288" cy="514238"/>
            </a:xfrm>
            <a:prstGeom prst="roundRect">
              <a:avLst>
                <a:gd name="adj" fmla="val 15511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aixaDeTexto 15">
              <a:extLst>
                <a:ext uri="{FF2B5EF4-FFF2-40B4-BE49-F238E27FC236}">
                  <a16:creationId xmlns:a16="http://schemas.microsoft.com/office/drawing/2014/main" id="{F73B9F46-969C-7AC7-CBA1-A074227DE475}"/>
                </a:ext>
              </a:extLst>
            </p:cNvPr>
            <p:cNvSpPr txBox="1"/>
            <p:nvPr/>
          </p:nvSpPr>
          <p:spPr>
            <a:xfrm>
              <a:off x="7618136" y="5477171"/>
              <a:ext cx="22402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Pós-pago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EF584-8EC7-7BC3-FC67-65077D1F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5099DC9-47B5-D0BB-8BCD-D61E4E97E27D}"/>
              </a:ext>
            </a:extLst>
          </p:cNvPr>
          <p:cNvSpPr txBox="1"/>
          <p:nvPr/>
        </p:nvSpPr>
        <p:spPr>
          <a:xfrm>
            <a:off x="5937430" y="1967531"/>
            <a:ext cx="47195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Pensa que acabou?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Claro vai além, disponibiliza recursos que vão fazer o seu cliente ter a melhor experiência, vamos conferir esses recursos.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2882F6C-46A8-8D00-EC28-4F3C4BFE8E16}"/>
              </a:ext>
            </a:extLst>
          </p:cNvPr>
          <p:cNvSpPr/>
          <p:nvPr/>
        </p:nvSpPr>
        <p:spPr>
          <a:xfrm rot="5400000">
            <a:off x="6830112" y="3536052"/>
            <a:ext cx="9337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28E061-DBF3-1AAF-B385-5D6DD3C7C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23" t="2203" r="7429" b="5777"/>
          <a:stretch/>
        </p:blipFill>
        <p:spPr>
          <a:xfrm>
            <a:off x="-254203" y="1452384"/>
            <a:ext cx="5885411" cy="3953231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C3E5406F-F23B-0AA7-B3D4-E99DAA41E2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 rot="10800000">
            <a:off x="11638575" y="1967531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9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81416-B2E3-5225-E288-FA2EF771E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>
            <a:extLst>
              <a:ext uri="{FF2B5EF4-FFF2-40B4-BE49-F238E27FC236}">
                <a16:creationId xmlns:a16="http://schemas.microsoft.com/office/drawing/2014/main" id="{924E458F-C1FC-2474-C99D-2F83B223FE41}"/>
              </a:ext>
            </a:extLst>
          </p:cNvPr>
          <p:cNvSpPr/>
          <p:nvPr/>
        </p:nvSpPr>
        <p:spPr>
          <a:xfrm>
            <a:off x="731465" y="1009379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PLATAFORMA EXCLUSIVA</a:t>
            </a:r>
            <a:endParaRPr kumimoji="0" lang="pt-BR" sz="24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46CCD548-4FBD-9B5B-8AE0-6C9859217B56}"/>
              </a:ext>
            </a:extLst>
          </p:cNvPr>
          <p:cNvSpPr/>
          <p:nvPr/>
        </p:nvSpPr>
        <p:spPr>
          <a:xfrm>
            <a:off x="731465" y="1513837"/>
            <a:ext cx="10461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Mais que uma locadora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direto na tv c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om milhares de títulos para assistir quando quiser!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6906D185-4339-6703-61D3-31D241D5CB0B}"/>
              </a:ext>
            </a:extLst>
          </p:cNvPr>
          <p:cNvSpPr txBox="1"/>
          <p:nvPr/>
        </p:nvSpPr>
        <p:spPr>
          <a:xfrm>
            <a:off x="1909260" y="2465662"/>
            <a:ext cx="837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MESMO CONTEÚDO PODE SER COMPRADO DE VÁRIAS FORMAS: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6526B9D8-11C5-382A-1339-1D3B95BBEFCA}"/>
              </a:ext>
            </a:extLst>
          </p:cNvPr>
          <p:cNvSpPr txBox="1"/>
          <p:nvPr/>
        </p:nvSpPr>
        <p:spPr>
          <a:xfrm>
            <a:off x="731465" y="1951175"/>
            <a:ext cx="5887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921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Disponível em todos os planos!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89E4FAAA-D3DC-A4BA-5AB8-000DD2912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0" y="898671"/>
            <a:ext cx="553425" cy="1144747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91E7CB6-AD96-986F-3717-97590D22EFE2}"/>
              </a:ext>
            </a:extLst>
          </p:cNvPr>
          <p:cNvGrpSpPr/>
          <p:nvPr/>
        </p:nvGrpSpPr>
        <p:grpSpPr>
          <a:xfrm>
            <a:off x="3222017" y="2980149"/>
            <a:ext cx="2845861" cy="1419578"/>
            <a:chOff x="3222017" y="2980149"/>
            <a:chExt cx="2845861" cy="1419578"/>
          </a:xfrm>
        </p:grpSpPr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1062B50-B415-52C0-DDF8-9ED80FD2A88C}"/>
                </a:ext>
              </a:extLst>
            </p:cNvPr>
            <p:cNvSpPr txBox="1"/>
            <p:nvPr/>
          </p:nvSpPr>
          <p:spPr>
            <a:xfrm>
              <a:off x="3361729" y="3111007"/>
              <a:ext cx="2566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COMPRA DE CONTEÚDO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976EE4E0-CFD5-C752-906A-537CAB0740CA}"/>
                </a:ext>
              </a:extLst>
            </p:cNvPr>
            <p:cNvSpPr txBox="1"/>
            <p:nvPr/>
          </p:nvSpPr>
          <p:spPr>
            <a:xfrm>
              <a:off x="3406187" y="3509145"/>
              <a:ext cx="2620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Disponível para assistir onde e quando quiser, enquanto for cliente.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546012C-C8FD-E85F-AC72-8E6CC051DCD2}"/>
                </a:ext>
              </a:extLst>
            </p:cNvPr>
            <p:cNvSpPr/>
            <p:nvPr/>
          </p:nvSpPr>
          <p:spPr>
            <a:xfrm>
              <a:off x="3222017" y="2980149"/>
              <a:ext cx="2845861" cy="1419578"/>
            </a:xfrm>
            <a:prstGeom prst="rect">
              <a:avLst/>
            </a:prstGeom>
            <a:noFill/>
            <a:ln>
              <a:solidFill>
                <a:srgbClr val="9364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64EF08-C439-56D9-BE14-66F196290B26}"/>
              </a:ext>
            </a:extLst>
          </p:cNvPr>
          <p:cNvGrpSpPr/>
          <p:nvPr/>
        </p:nvGrpSpPr>
        <p:grpSpPr>
          <a:xfrm>
            <a:off x="6146351" y="2980149"/>
            <a:ext cx="2845861" cy="1419578"/>
            <a:chOff x="6146351" y="2980149"/>
            <a:chExt cx="2845861" cy="1419578"/>
          </a:xfrm>
        </p:grpSpPr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AD9502BD-2819-950B-92DE-5920FDD5E5B6}"/>
                </a:ext>
              </a:extLst>
            </p:cNvPr>
            <p:cNvSpPr txBox="1"/>
            <p:nvPr/>
          </p:nvSpPr>
          <p:spPr>
            <a:xfrm>
              <a:off x="6275525" y="3111007"/>
              <a:ext cx="2587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ALUGUEL DE CONTEÚDO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2492349-4276-EA5A-E69F-6B57272D6483}"/>
                </a:ext>
              </a:extLst>
            </p:cNvPr>
            <p:cNvSpPr txBox="1"/>
            <p:nvPr/>
          </p:nvSpPr>
          <p:spPr>
            <a:xfrm>
              <a:off x="6407966" y="3509144"/>
              <a:ext cx="23226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0656">
                <a:defRPr/>
              </a:pPr>
              <a: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Disponível por 48 horas para assistir da forma </a:t>
              </a:r>
              <a:b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 quiser.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930DFB3-FCC6-494B-3E50-BAFF555CC027}"/>
                </a:ext>
              </a:extLst>
            </p:cNvPr>
            <p:cNvSpPr/>
            <p:nvPr/>
          </p:nvSpPr>
          <p:spPr>
            <a:xfrm>
              <a:off x="6146351" y="2980149"/>
              <a:ext cx="2845861" cy="1419578"/>
            </a:xfrm>
            <a:prstGeom prst="rect">
              <a:avLst/>
            </a:prstGeom>
            <a:noFill/>
            <a:ln>
              <a:solidFill>
                <a:srgbClr val="9364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F678C38-5951-E417-903C-4E7F8B971D96}"/>
              </a:ext>
            </a:extLst>
          </p:cNvPr>
          <p:cNvGrpSpPr/>
          <p:nvPr/>
        </p:nvGrpSpPr>
        <p:grpSpPr>
          <a:xfrm>
            <a:off x="3222017" y="4505185"/>
            <a:ext cx="2833161" cy="1419578"/>
            <a:chOff x="3222017" y="4530585"/>
            <a:chExt cx="2833161" cy="1419578"/>
          </a:xfrm>
        </p:grpSpPr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9C1ED2E9-141C-8E00-DA00-7C8EA83F12A8}"/>
                </a:ext>
              </a:extLst>
            </p:cNvPr>
            <p:cNvSpPr txBox="1"/>
            <p:nvPr/>
          </p:nvSpPr>
          <p:spPr>
            <a:xfrm>
              <a:off x="3405044" y="4662106"/>
              <a:ext cx="2454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ASSINATURA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863D5CA-E903-5812-D2BA-5CFD19B09938}"/>
                </a:ext>
              </a:extLst>
            </p:cNvPr>
            <p:cNvSpPr txBox="1"/>
            <p:nvPr/>
          </p:nvSpPr>
          <p:spPr>
            <a:xfrm>
              <a:off x="3413462" y="5037888"/>
              <a:ext cx="2454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0656">
                <a:defRPr/>
              </a:pPr>
              <a: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Disponível o conteúdo por meio de pagamento mensal do plano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8050B2E-12C9-4905-4203-1B24AC775123}"/>
                </a:ext>
              </a:extLst>
            </p:cNvPr>
            <p:cNvSpPr/>
            <p:nvPr/>
          </p:nvSpPr>
          <p:spPr>
            <a:xfrm>
              <a:off x="3222017" y="4530585"/>
              <a:ext cx="2833161" cy="1419578"/>
            </a:xfrm>
            <a:prstGeom prst="rect">
              <a:avLst/>
            </a:prstGeom>
            <a:noFill/>
            <a:ln>
              <a:solidFill>
                <a:srgbClr val="9364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8A4900F-7D4F-8968-4B8D-AE6939BDB39F}"/>
              </a:ext>
            </a:extLst>
          </p:cNvPr>
          <p:cNvGrpSpPr/>
          <p:nvPr/>
        </p:nvGrpSpPr>
        <p:grpSpPr>
          <a:xfrm>
            <a:off x="6153298" y="4505185"/>
            <a:ext cx="2845861" cy="1419578"/>
            <a:chOff x="6153298" y="4530585"/>
            <a:chExt cx="2845861" cy="1419578"/>
          </a:xfrm>
        </p:grpSpPr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2B28B628-0076-0D01-2EAA-DABCB095CF62}"/>
                </a:ext>
              </a:extLst>
            </p:cNvPr>
            <p:cNvSpPr txBox="1"/>
            <p:nvPr/>
          </p:nvSpPr>
          <p:spPr>
            <a:xfrm>
              <a:off x="6204038" y="4661443"/>
              <a:ext cx="274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CONTEÚDO DE CATÁLOGO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2D7231A-6E7F-C118-66F3-0C4A5D0B85D1}"/>
                </a:ext>
              </a:extLst>
            </p:cNvPr>
            <p:cNvSpPr txBox="1"/>
            <p:nvPr/>
          </p:nvSpPr>
          <p:spPr>
            <a:xfrm>
              <a:off x="6153298" y="5059580"/>
              <a:ext cx="28458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0656">
                <a:defRPr/>
              </a:pPr>
              <a:r>
                <a:rPr lang="pt-BR" sz="160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Disponível para assistir gratuitamente de acordo com pacote de TV contratado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EE8F8A-4C0D-C8E0-D725-8D7847A68011}"/>
                </a:ext>
              </a:extLst>
            </p:cNvPr>
            <p:cNvSpPr/>
            <p:nvPr/>
          </p:nvSpPr>
          <p:spPr>
            <a:xfrm>
              <a:off x="6153298" y="4530585"/>
              <a:ext cx="2845861" cy="1419578"/>
            </a:xfrm>
            <a:prstGeom prst="rect">
              <a:avLst/>
            </a:prstGeom>
            <a:noFill/>
            <a:ln>
              <a:solidFill>
                <a:srgbClr val="9364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67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95311-EA74-0446-B3B6-CB3CDD075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>
            <a:extLst>
              <a:ext uri="{FF2B5EF4-FFF2-40B4-BE49-F238E27FC236}">
                <a16:creationId xmlns:a16="http://schemas.microsoft.com/office/drawing/2014/main" id="{A70DCB77-DF4B-28A9-80F1-874EEDAB8960}"/>
              </a:ext>
            </a:extLst>
          </p:cNvPr>
          <p:cNvSpPr/>
          <p:nvPr/>
        </p:nvSpPr>
        <p:spPr>
          <a:xfrm>
            <a:off x="3478542" y="1245121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PLATAFORMA EXCLUSIVA</a:t>
            </a:r>
            <a:endParaRPr kumimoji="0" lang="pt-BR" sz="24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683806C2-6FBF-4E7A-64E3-BB1571E919C0}"/>
              </a:ext>
            </a:extLst>
          </p:cNvPr>
          <p:cNvSpPr/>
          <p:nvPr/>
        </p:nvSpPr>
        <p:spPr>
          <a:xfrm>
            <a:off x="3715575" y="4806282"/>
            <a:ext cx="4760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0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Acesso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as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telas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| </a:t>
            </a:r>
            <a:r>
              <a:rPr lang="en-US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ULTITELEI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545E60E-C366-245A-5879-12CC6AA96E46}"/>
              </a:ext>
            </a:extLst>
          </p:cNvPr>
          <p:cNvSpPr txBox="1"/>
          <p:nvPr/>
        </p:nvSpPr>
        <p:spPr>
          <a:xfrm>
            <a:off x="3715575" y="5263684"/>
            <a:ext cx="47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Você pode assistir pela sua TV, computador, tablet ou smartphone sem pagar nada mais por isso.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F47DDE72-B850-0617-40AB-20208655E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0" y="903581"/>
            <a:ext cx="553425" cy="114474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A57107F-12C2-DEFF-2EBF-43B484E73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185470"/>
              </p:ext>
            </p:extLst>
          </p:nvPr>
        </p:nvGraphicFramePr>
        <p:xfrm>
          <a:off x="2189491" y="2056466"/>
          <a:ext cx="7813013" cy="240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13">
                  <a:extLst>
                    <a:ext uri="{9D8B030D-6E8A-4147-A177-3AD203B41FA5}">
                      <a16:colId xmlns:a16="http://schemas.microsoft.com/office/drawing/2014/main" val="1895054216"/>
                    </a:ext>
                  </a:extLst>
                </a:gridCol>
                <a:gridCol w="5664200">
                  <a:extLst>
                    <a:ext uri="{9D8B030D-6E8A-4147-A177-3AD203B41FA5}">
                      <a16:colId xmlns:a16="http://schemas.microsoft.com/office/drawing/2014/main" val="3861743569"/>
                    </a:ext>
                  </a:extLst>
                </a:gridCol>
              </a:tblGrid>
              <a:tr h="46752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b="1" i="0">
                          <a:solidFill>
                            <a:schemeClr val="bg1"/>
                          </a:solidFill>
                          <a:latin typeface="Segoe UI Black" panose="020B0502040204020203" pitchFamily="34" charset="0"/>
                          <a:cs typeface="Segoe UI Black" panose="020B0502040204020203" pitchFamily="34" charset="0"/>
                        </a:rPr>
                        <a:t>Principais Categorias (TV e Online)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C1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155722"/>
                  </a:ext>
                </a:extLst>
              </a:tr>
              <a:tr h="625529">
                <a:tc>
                  <a:txBody>
                    <a:bodyPr/>
                    <a:lstStyle/>
                    <a:p>
                      <a:pPr algn="l"/>
                      <a:r>
                        <a:rPr lang="pt-BR" sz="1400" b="1" i="0">
                          <a:solidFill>
                            <a:schemeClr val="bg1"/>
                          </a:solidFill>
                          <a:latin typeface="Segoe UI Black" panose="020B0502040204020203" pitchFamily="34" charset="0"/>
                          <a:cs typeface="Segoe UI Black" panose="020B0502040204020203" pitchFamily="34" charset="0"/>
                        </a:rPr>
                        <a:t>CINEMA</a:t>
                      </a: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 baseline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Lançamentos e grandes sucessos do cinema para alugar e assistir quando desejar (disponível por 48h a partir do aluguel).</a:t>
                      </a:r>
                      <a:endParaRPr lang="pt-BR" sz="1400" b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68113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algn="l"/>
                      <a:r>
                        <a:rPr lang="pt-BR" sz="1400" b="1" i="0">
                          <a:solidFill>
                            <a:schemeClr val="bg1"/>
                          </a:solidFill>
                          <a:latin typeface="Segoe UI Black" panose="020B0502040204020203" pitchFamily="34" charset="0"/>
                          <a:cs typeface="Segoe UI Black" panose="020B0502040204020203" pitchFamily="34" charset="0"/>
                        </a:rPr>
                        <a:t>PROGRAMAS DE TV</a:t>
                      </a: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Milhares de programas gratuitos dos canais do seu pacote de TV e em Claro vídeo você tem mais filmes, séries completas, infantis para assistir gratuitamente e ilimitado quantas vezes quiser.</a:t>
                      </a: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497164"/>
                  </a:ext>
                </a:extLst>
              </a:tr>
              <a:tr h="447292">
                <a:tc>
                  <a:txBody>
                    <a:bodyPr/>
                    <a:lstStyle/>
                    <a:p>
                      <a:pPr algn="l"/>
                      <a:r>
                        <a:rPr lang="pt-BR" sz="1400" b="1" i="0">
                          <a:solidFill>
                            <a:schemeClr val="bg1"/>
                          </a:solidFill>
                          <a:latin typeface="Segoe UI Black" panose="020B0502040204020203" pitchFamily="34" charset="0"/>
                          <a:cs typeface="Segoe UI Black" panose="020B0502040204020203" pitchFamily="34" charset="0"/>
                        </a:rPr>
                        <a:t>SÉRIES</a:t>
                      </a: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Temporadas completas das séries nacionais e internacionais mais assistidas.</a:t>
                      </a:r>
                    </a:p>
                  </a:txBody>
                  <a:tcPr marL="120140" marR="120140" marT="60070" marB="60070" anchor="ctr">
                    <a:lnL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6C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5091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298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C318-667F-114D-5D15-688246FA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>
            <a:extLst>
              <a:ext uri="{FF2B5EF4-FFF2-40B4-BE49-F238E27FC236}">
                <a16:creationId xmlns:a16="http://schemas.microsoft.com/office/drawing/2014/main" id="{28F4867B-3651-815E-926F-77063E6B5796}"/>
              </a:ext>
            </a:extLst>
          </p:cNvPr>
          <p:cNvSpPr/>
          <p:nvPr/>
        </p:nvSpPr>
        <p:spPr>
          <a:xfrm>
            <a:off x="861087" y="1096043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PACOTES À LA CARTE</a:t>
            </a:r>
            <a:endParaRPr kumimoji="0" lang="pt-BR" sz="2400" b="1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DA5E4882-2FA1-5E4A-48A3-E8CFD0C08576}"/>
              </a:ext>
            </a:extLst>
          </p:cNvPr>
          <p:cNvSpPr/>
          <p:nvPr/>
        </p:nvSpPr>
        <p:spPr>
          <a:xfrm>
            <a:off x="861087" y="1608241"/>
            <a:ext cx="7721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 seus conteúdos contratando à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carte, sem fidelidade!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5EE272-F24C-765F-2276-20E20357D71F}"/>
              </a:ext>
            </a:extLst>
          </p:cNvPr>
          <p:cNvSpPr/>
          <p:nvPr/>
        </p:nvSpPr>
        <p:spPr>
          <a:xfrm>
            <a:off x="1543915" y="5492546"/>
            <a:ext cx="9104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06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Confira os valores na tabela vigente!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Consulte a disponibilidade em cada plano na tabela de preços.</a:t>
            </a:r>
          </a:p>
        </p:txBody>
      </p:sp>
      <p:pic>
        <p:nvPicPr>
          <p:cNvPr id="28" name="Imagem 4">
            <a:extLst>
              <a:ext uri="{FF2B5EF4-FFF2-40B4-BE49-F238E27FC236}">
                <a16:creationId xmlns:a16="http://schemas.microsoft.com/office/drawing/2014/main" id="{5DF0507F-45EC-7AE4-350A-4028F0C2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0" y="924384"/>
            <a:ext cx="553425" cy="1144747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CDCC337-CC34-A4BC-3EF7-1380E992E2A4}"/>
              </a:ext>
            </a:extLst>
          </p:cNvPr>
          <p:cNvGrpSpPr/>
          <p:nvPr/>
        </p:nvGrpSpPr>
        <p:grpSpPr>
          <a:xfrm>
            <a:off x="861086" y="2140299"/>
            <a:ext cx="10745771" cy="3140899"/>
            <a:chOff x="861086" y="2140299"/>
            <a:chExt cx="10745771" cy="314089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E110164-3754-9B23-57E2-AF1A0E775555}"/>
                </a:ext>
              </a:extLst>
            </p:cNvPr>
            <p:cNvSpPr/>
            <p:nvPr/>
          </p:nvSpPr>
          <p:spPr>
            <a:xfrm>
              <a:off x="861086" y="2140299"/>
              <a:ext cx="10745771" cy="3140899"/>
            </a:xfrm>
            <a:prstGeom prst="rect">
              <a:avLst/>
            </a:prstGeom>
            <a:solidFill>
              <a:schemeClr val="bg1"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4DAAD72-3BC0-D31A-EDE5-9F29BCF05D3F}"/>
                </a:ext>
              </a:extLst>
            </p:cNvPr>
            <p:cNvGrpSpPr/>
            <p:nvPr/>
          </p:nvGrpSpPr>
          <p:grpSpPr>
            <a:xfrm>
              <a:off x="978326" y="2482122"/>
              <a:ext cx="10481846" cy="2698263"/>
              <a:chOff x="978326" y="2482122"/>
              <a:chExt cx="10481846" cy="2698263"/>
            </a:xfrm>
          </p:grpSpPr>
          <p:pic>
            <p:nvPicPr>
              <p:cNvPr id="47" name="Imagem 46">
                <a:extLst>
                  <a:ext uri="{FF2B5EF4-FFF2-40B4-BE49-F238E27FC236}">
                    <a16:creationId xmlns:a16="http://schemas.microsoft.com/office/drawing/2014/main" id="{3989D3E0-60D5-BCA1-936E-C5C8E41C6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0813" y="3847186"/>
                <a:ext cx="803951" cy="482369"/>
              </a:xfrm>
              <a:prstGeom prst="rect">
                <a:avLst/>
              </a:prstGeom>
            </p:spPr>
          </p:pic>
          <p:pic>
            <p:nvPicPr>
              <p:cNvPr id="48" name="Gráfico 47">
                <a:extLst>
                  <a:ext uri="{FF2B5EF4-FFF2-40B4-BE49-F238E27FC236}">
                    <a16:creationId xmlns:a16="http://schemas.microsoft.com/office/drawing/2014/main" id="{2AA72AA7-F40F-E4C9-5A6C-87724749C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110326" y="4672362"/>
                <a:ext cx="1681254" cy="290856"/>
              </a:xfrm>
              <a:prstGeom prst="rect">
                <a:avLst/>
              </a:prstGeom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CC0C8A06-B169-7A94-448A-238D8804D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9084703" y="3763521"/>
                <a:ext cx="667691" cy="667691"/>
              </a:xfrm>
              <a:prstGeom prst="rect">
                <a:avLst/>
              </a:prstGeom>
            </p:spPr>
          </p:pic>
          <p:pic>
            <p:nvPicPr>
              <p:cNvPr id="7" name="Imagem 6" descr="Uma imagem contendo Ícone&#10;&#10;Descrição gerada automaticamente">
                <a:extLst>
                  <a:ext uri="{FF2B5EF4-FFF2-40B4-BE49-F238E27FC236}">
                    <a16:creationId xmlns:a16="http://schemas.microsoft.com/office/drawing/2014/main" id="{BB2C6E67-B50E-7CC5-6A0F-9462017A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6888" y="4329555"/>
                <a:ext cx="1224661" cy="665251"/>
              </a:xfrm>
              <a:prstGeom prst="rect">
                <a:avLst/>
              </a:prstGeom>
            </p:spPr>
          </p:pic>
          <p:pic>
            <p:nvPicPr>
              <p:cNvPr id="8" name="Imagem 7" descr="Logotipo&#10;&#10;Descrição gerada automaticamente">
                <a:extLst>
                  <a:ext uri="{FF2B5EF4-FFF2-40B4-BE49-F238E27FC236}">
                    <a16:creationId xmlns:a16="http://schemas.microsoft.com/office/drawing/2014/main" id="{278CFEF9-288D-310F-B572-21C388B55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17272" y="4290003"/>
                <a:ext cx="1365254" cy="890382"/>
              </a:xfrm>
              <a:prstGeom prst="rect">
                <a:avLst/>
              </a:prstGeom>
            </p:spPr>
          </p:pic>
          <p:pic>
            <p:nvPicPr>
              <p:cNvPr id="11" name="Imagem 10" descr="Logotipo, Ícone&#10;&#10;Descrição gerada automaticamente">
                <a:extLst>
                  <a:ext uri="{FF2B5EF4-FFF2-40B4-BE49-F238E27FC236}">
                    <a16:creationId xmlns:a16="http://schemas.microsoft.com/office/drawing/2014/main" id="{AAEF3EDA-FAA2-5F20-6D88-E320F6CBB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8283" y="2507419"/>
                <a:ext cx="665802" cy="665802"/>
              </a:xfrm>
              <a:prstGeom prst="rect">
                <a:avLst/>
              </a:prstGeom>
            </p:spPr>
          </p:pic>
          <p:pic>
            <p:nvPicPr>
              <p:cNvPr id="12" name="Imagem 11" descr="Logotipo&#10;&#10;Descrição gerada automaticamente">
                <a:extLst>
                  <a:ext uri="{FF2B5EF4-FFF2-40B4-BE49-F238E27FC236}">
                    <a16:creationId xmlns:a16="http://schemas.microsoft.com/office/drawing/2014/main" id="{0B58278C-1E9E-24BB-19F0-7922CE9B5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10242" y="2507419"/>
                <a:ext cx="665801" cy="665801"/>
              </a:xfrm>
              <a:prstGeom prst="rect">
                <a:avLst/>
              </a:prstGeom>
            </p:spPr>
          </p:pic>
          <p:pic>
            <p:nvPicPr>
              <p:cNvPr id="13" name="Imagem 12" descr="Logotipo&#10;&#10;Descrição gerada automaticamente com confiança média">
                <a:extLst>
                  <a:ext uri="{FF2B5EF4-FFF2-40B4-BE49-F238E27FC236}">
                    <a16:creationId xmlns:a16="http://schemas.microsoft.com/office/drawing/2014/main" id="{EB16AC69-AC88-F60D-680C-3E3EBF0C4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61910" y="2497308"/>
                <a:ext cx="665801" cy="665801"/>
              </a:xfrm>
              <a:prstGeom prst="rect">
                <a:avLst/>
              </a:prstGeom>
            </p:spPr>
          </p:pic>
          <p:pic>
            <p:nvPicPr>
              <p:cNvPr id="15" name="Imagem 14" descr="Uma imagem contendo Logotipo&#10;&#10;Descrição gerada automaticamente">
                <a:extLst>
                  <a:ext uri="{FF2B5EF4-FFF2-40B4-BE49-F238E27FC236}">
                    <a16:creationId xmlns:a16="http://schemas.microsoft.com/office/drawing/2014/main" id="{9A6008AE-C5FB-0C84-0D7B-FDDA02D8D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060" r="19873"/>
              <a:stretch/>
            </p:blipFill>
            <p:spPr>
              <a:xfrm>
                <a:off x="3663243" y="2498999"/>
                <a:ext cx="665800" cy="654047"/>
              </a:xfrm>
              <a:prstGeom prst="rect">
                <a:avLst/>
              </a:prstGeom>
            </p:spPr>
          </p:pic>
          <p:pic>
            <p:nvPicPr>
              <p:cNvPr id="16" name="Imagem 15" descr="Logotipo&#10;&#10;Descrição gerada automaticamente com confiança baixa">
                <a:extLst>
                  <a:ext uri="{FF2B5EF4-FFF2-40B4-BE49-F238E27FC236}">
                    <a16:creationId xmlns:a16="http://schemas.microsoft.com/office/drawing/2014/main" id="{90005E3D-DAA4-A9F1-EF8C-AD8944849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02898" y="4358735"/>
                <a:ext cx="734527" cy="716319"/>
              </a:xfrm>
              <a:prstGeom prst="rect">
                <a:avLst/>
              </a:prstGeom>
            </p:spPr>
          </p:pic>
          <p:pic>
            <p:nvPicPr>
              <p:cNvPr id="38" name="Imagem 37" descr="Desenho com traços pretos em fundo branco e letras pretas&#10;&#10;Descrição gerada automaticamente com confiança baixa">
                <a:extLst>
                  <a:ext uri="{FF2B5EF4-FFF2-40B4-BE49-F238E27FC236}">
                    <a16:creationId xmlns:a16="http://schemas.microsoft.com/office/drawing/2014/main" id="{1BB02A45-6C8D-0EFA-2F70-A42F508F5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28790" y="3581284"/>
                <a:ext cx="1186133" cy="459999"/>
              </a:xfrm>
              <a:prstGeom prst="rect">
                <a:avLst/>
              </a:prstGeom>
            </p:spPr>
          </p:pic>
          <p:pic>
            <p:nvPicPr>
              <p:cNvPr id="21" name="Imagem 20" descr="Texto&#10;&#10;Descrição gerada automaticamente com confiança média">
                <a:extLst>
                  <a:ext uri="{FF2B5EF4-FFF2-40B4-BE49-F238E27FC236}">
                    <a16:creationId xmlns:a16="http://schemas.microsoft.com/office/drawing/2014/main" id="{47302078-2EEC-EB1C-4261-5B39434E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27516" y="3447644"/>
                <a:ext cx="709005" cy="709005"/>
              </a:xfrm>
              <a:prstGeom prst="rect">
                <a:avLst/>
              </a:prstGeom>
            </p:spPr>
          </p:pic>
          <p:pic>
            <p:nvPicPr>
              <p:cNvPr id="22" name="Imagem 21" descr="Logotipo&#10;&#10;Descrição gerada automaticamente">
                <a:extLst>
                  <a:ext uri="{FF2B5EF4-FFF2-40B4-BE49-F238E27FC236}">
                    <a16:creationId xmlns:a16="http://schemas.microsoft.com/office/drawing/2014/main" id="{C8FD03BB-D153-9E19-467D-73E58F73B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50231" y="2482122"/>
                <a:ext cx="1633049" cy="375968"/>
              </a:xfrm>
              <a:prstGeom prst="rect">
                <a:avLst/>
              </a:prstGeom>
            </p:spPr>
          </p:pic>
          <p:pic>
            <p:nvPicPr>
              <p:cNvPr id="23" name="Imagem 22" descr="Desenho de personagem de desenhos animados com texto preto sobre fundo branco&#10;&#10;Descrição gerada automaticamente com confiança média">
                <a:extLst>
                  <a:ext uri="{FF2B5EF4-FFF2-40B4-BE49-F238E27FC236}">
                    <a16:creationId xmlns:a16="http://schemas.microsoft.com/office/drawing/2014/main" id="{20BC2FC0-401F-CC59-CD91-7DFF123BD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45641" y="2488512"/>
                <a:ext cx="1552143" cy="248343"/>
              </a:xfrm>
              <a:prstGeom prst="rect">
                <a:avLst/>
              </a:prstGeom>
            </p:spPr>
          </p:pic>
          <p:pic>
            <p:nvPicPr>
              <p:cNvPr id="24" name="Imagem 23" descr="Ícone&#10;&#10;Descrição gerada automaticamente com confiança baixa">
                <a:extLst>
                  <a:ext uri="{FF2B5EF4-FFF2-40B4-BE49-F238E27FC236}">
                    <a16:creationId xmlns:a16="http://schemas.microsoft.com/office/drawing/2014/main" id="{55DF01B2-8FB2-11FE-18A2-431ED852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92702" y="3020073"/>
                <a:ext cx="1472438" cy="214134"/>
              </a:xfrm>
              <a:prstGeom prst="rect">
                <a:avLst/>
              </a:prstGeom>
            </p:spPr>
          </p:pic>
          <p:pic>
            <p:nvPicPr>
              <p:cNvPr id="25" name="Imagem 24" descr="Logotipo&#10;&#10;Descrição gerada automaticamente">
                <a:extLst>
                  <a:ext uri="{FF2B5EF4-FFF2-40B4-BE49-F238E27FC236}">
                    <a16:creationId xmlns:a16="http://schemas.microsoft.com/office/drawing/2014/main" id="{6E56000C-3BB3-4217-0B45-1C13ABDBC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57084" y="3325292"/>
                <a:ext cx="704361" cy="895546"/>
              </a:xfrm>
              <a:prstGeom prst="rect">
                <a:avLst/>
              </a:prstGeom>
            </p:spPr>
          </p:pic>
          <p:pic>
            <p:nvPicPr>
              <p:cNvPr id="26" name="Imagem 25" descr="Logotipo, nome da empresa&#10;&#10;Descrição gerada automaticamente">
                <a:extLst>
                  <a:ext uri="{FF2B5EF4-FFF2-40B4-BE49-F238E27FC236}">
                    <a16:creationId xmlns:a16="http://schemas.microsoft.com/office/drawing/2014/main" id="{1B2B205A-6360-0771-900B-914D441DE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58305" y="2972732"/>
                <a:ext cx="1015825" cy="767514"/>
              </a:xfrm>
              <a:prstGeom prst="rect">
                <a:avLst/>
              </a:prstGeom>
            </p:spPr>
          </p:pic>
          <p:pic>
            <p:nvPicPr>
              <p:cNvPr id="27" name="Imagem 26" descr="Logotipo&#10;&#10;Descrição gerada automaticamente">
                <a:extLst>
                  <a:ext uri="{FF2B5EF4-FFF2-40B4-BE49-F238E27FC236}">
                    <a16:creationId xmlns:a16="http://schemas.microsoft.com/office/drawing/2014/main" id="{179D4ACC-DBC9-E33E-C46D-D35445F1F9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/>
              <a:srcRect b="27065"/>
              <a:stretch/>
            </p:blipFill>
            <p:spPr>
              <a:xfrm>
                <a:off x="8981354" y="2489283"/>
                <a:ext cx="1020411" cy="246803"/>
              </a:xfrm>
              <a:prstGeom prst="rect">
                <a:avLst/>
              </a:prstGeom>
            </p:spPr>
          </p:pic>
          <p:pic>
            <p:nvPicPr>
              <p:cNvPr id="31" name="Imagem 30" descr="Ícone&#10;&#10;Descrição gerada automaticamente">
                <a:extLst>
                  <a:ext uri="{FF2B5EF4-FFF2-40B4-BE49-F238E27FC236}">
                    <a16:creationId xmlns:a16="http://schemas.microsoft.com/office/drawing/2014/main" id="{41AA1403-40D8-E3E0-CB61-0ADA6CE4E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79016" y="2489283"/>
                <a:ext cx="665801" cy="665801"/>
              </a:xfrm>
              <a:prstGeom prst="rect">
                <a:avLst/>
              </a:prstGeom>
            </p:spPr>
          </p:pic>
          <p:pic>
            <p:nvPicPr>
              <p:cNvPr id="32" name="Imagem 31" descr="Logotipo&#10;&#10;Descrição gerada automaticamente">
                <a:extLst>
                  <a:ext uri="{FF2B5EF4-FFF2-40B4-BE49-F238E27FC236}">
                    <a16:creationId xmlns:a16="http://schemas.microsoft.com/office/drawing/2014/main" id="{03715586-223E-1B3F-4AB9-6094B7FCC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248557" y="3173318"/>
                <a:ext cx="1101603" cy="519025"/>
              </a:xfrm>
              <a:prstGeom prst="rect">
                <a:avLst/>
              </a:prstGeom>
            </p:spPr>
          </p:pic>
          <p:pic>
            <p:nvPicPr>
              <p:cNvPr id="33" name="Imagem 32" descr="Desenho com traços pretos em fundo branco e letras pretas&#10;&#10;Descrição gerada automaticamente com confiança média">
                <a:extLst>
                  <a:ext uri="{FF2B5EF4-FFF2-40B4-BE49-F238E27FC236}">
                    <a16:creationId xmlns:a16="http://schemas.microsoft.com/office/drawing/2014/main" id="{349BB87C-FD11-744A-19D4-1323CD5F6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97695" y="2493839"/>
                <a:ext cx="1052465" cy="526234"/>
              </a:xfrm>
              <a:prstGeom prst="rect">
                <a:avLst/>
              </a:prstGeom>
            </p:spPr>
          </p:pic>
          <p:pic>
            <p:nvPicPr>
              <p:cNvPr id="34" name="Imagem 33" descr="Logotipo&#10;&#10;Descrição gerada automaticamente">
                <a:extLst>
                  <a:ext uri="{FF2B5EF4-FFF2-40B4-BE49-F238E27FC236}">
                    <a16:creationId xmlns:a16="http://schemas.microsoft.com/office/drawing/2014/main" id="{95BC9767-F0AE-EBF8-F4DA-1DE271B3A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991618" y="3558864"/>
                <a:ext cx="1160083" cy="507987"/>
              </a:xfrm>
              <a:prstGeom prst="rect">
                <a:avLst/>
              </a:prstGeom>
            </p:spPr>
          </p:pic>
          <p:pic>
            <p:nvPicPr>
              <p:cNvPr id="3" name="Imagem 2" descr="Texto&#10;&#10;Descrição gerada automaticamente">
                <a:extLst>
                  <a:ext uri="{FF2B5EF4-FFF2-40B4-BE49-F238E27FC236}">
                    <a16:creationId xmlns:a16="http://schemas.microsoft.com/office/drawing/2014/main" id="{D678F148-7F12-7A5C-02ED-3E1291369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39672" y="3789707"/>
                <a:ext cx="1520500" cy="380672"/>
              </a:xfrm>
              <a:prstGeom prst="rect">
                <a:avLst/>
              </a:prstGeom>
            </p:spPr>
          </p:pic>
          <p:pic>
            <p:nvPicPr>
              <p:cNvPr id="2" name="Imagem 1" descr="Logotipo&#10;&#10;Descrição gerada automaticamente">
                <a:extLst>
                  <a:ext uri="{FF2B5EF4-FFF2-40B4-BE49-F238E27FC236}">
                    <a16:creationId xmlns:a16="http://schemas.microsoft.com/office/drawing/2014/main" id="{C081BF72-F72B-7982-5A97-0C6939968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37408" y="4509010"/>
                <a:ext cx="1105774" cy="451472"/>
              </a:xfrm>
              <a:prstGeom prst="rect">
                <a:avLst/>
              </a:prstGeom>
            </p:spPr>
          </p:pic>
          <p:pic>
            <p:nvPicPr>
              <p:cNvPr id="10" name="Imagem 9" descr="Ícone&#10;&#10;Descrição gerada automaticamente">
                <a:extLst>
                  <a:ext uri="{FF2B5EF4-FFF2-40B4-BE49-F238E27FC236}">
                    <a16:creationId xmlns:a16="http://schemas.microsoft.com/office/drawing/2014/main" id="{4EE21071-12F8-CB44-EC83-A9D4D2CB8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34162" y="2957985"/>
                <a:ext cx="524488" cy="537014"/>
              </a:xfrm>
              <a:prstGeom prst="rect">
                <a:avLst/>
              </a:prstGeom>
            </p:spPr>
          </p:pic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8A1F2BC9-AF01-89DE-5972-47BED4C80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/>
              <a:stretch/>
            </p:blipFill>
            <p:spPr>
              <a:xfrm>
                <a:off x="5507192" y="3889498"/>
                <a:ext cx="1442590" cy="289909"/>
              </a:xfrm>
              <a:prstGeom prst="rect">
                <a:avLst/>
              </a:prstGeom>
            </p:spPr>
          </p:pic>
          <p:pic>
            <p:nvPicPr>
              <p:cNvPr id="37" name="Imagem 36" descr="Logotipo&#10;&#10;Descrição gerada automaticamente com confiança média">
                <a:extLst>
                  <a:ext uri="{FF2B5EF4-FFF2-40B4-BE49-F238E27FC236}">
                    <a16:creationId xmlns:a16="http://schemas.microsoft.com/office/drawing/2014/main" id="{836D06B5-D482-1B85-CE9D-70C02F57B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89476" y="4366049"/>
                <a:ext cx="709005" cy="709005"/>
              </a:xfrm>
              <a:prstGeom prst="rect">
                <a:avLst/>
              </a:prstGeom>
            </p:spPr>
          </p:pic>
          <p:pic>
            <p:nvPicPr>
              <p:cNvPr id="35" name="Imagem 34" descr="Logotipo&#10;&#10;Descrição gerada automaticamente">
                <a:extLst>
                  <a:ext uri="{FF2B5EF4-FFF2-40B4-BE49-F238E27FC236}">
                    <a16:creationId xmlns:a16="http://schemas.microsoft.com/office/drawing/2014/main" id="{C400EE71-1AAE-5D05-8FED-D585E7995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78326" y="4586928"/>
                <a:ext cx="996103" cy="451471"/>
              </a:xfrm>
              <a:prstGeom prst="rect">
                <a:avLst/>
              </a:prstGeom>
            </p:spPr>
          </p:pic>
          <p:pic>
            <p:nvPicPr>
              <p:cNvPr id="30" name="Imagem 29" descr="Logotipo&#10;&#10;Descrição gerada automaticamente com confiança média">
                <a:extLst>
                  <a:ext uri="{FF2B5EF4-FFF2-40B4-BE49-F238E27FC236}">
                    <a16:creationId xmlns:a16="http://schemas.microsoft.com/office/drawing/2014/main" id="{F3CBB691-9F81-2E51-585A-AD3892B16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773571" y="2957841"/>
                <a:ext cx="702774" cy="384168"/>
              </a:xfrm>
              <a:prstGeom prst="rect">
                <a:avLst/>
              </a:prstGeom>
            </p:spPr>
          </p:pic>
          <p:pic>
            <p:nvPicPr>
              <p:cNvPr id="36" name="Imagem 35" descr="Uma imagem contendo Ícone&#10;&#10;Descrição gerada automaticamente">
                <a:extLst>
                  <a:ext uri="{FF2B5EF4-FFF2-40B4-BE49-F238E27FC236}">
                    <a16:creationId xmlns:a16="http://schemas.microsoft.com/office/drawing/2014/main" id="{37198514-D516-200D-D8C5-2C5A7D4A01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/>
              <a:srcRect l="18493" t="19769" r="18698" b="16083"/>
              <a:stretch/>
            </p:blipFill>
            <p:spPr>
              <a:xfrm>
                <a:off x="7037825" y="4475882"/>
                <a:ext cx="716079" cy="549765"/>
              </a:xfrm>
              <a:prstGeom prst="rect">
                <a:avLst/>
              </a:prstGeom>
            </p:spPr>
          </p:pic>
          <p:pic>
            <p:nvPicPr>
              <p:cNvPr id="45" name="Imagem 44" descr="Logotipo, nome da empresa&#10;&#10;Descrição gerada automaticamente">
                <a:extLst>
                  <a:ext uri="{FF2B5EF4-FFF2-40B4-BE49-F238E27FC236}">
                    <a16:creationId xmlns:a16="http://schemas.microsoft.com/office/drawing/2014/main" id="{B15DFA2F-E2CD-53D0-A5F5-87711DA7A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/>
              <a:srcRect l="29207" t="27378" r="29126" b="24829"/>
              <a:stretch/>
            </p:blipFill>
            <p:spPr>
              <a:xfrm>
                <a:off x="6228097" y="4488634"/>
                <a:ext cx="702269" cy="537014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DAABE5D1-9754-D94F-498B-0F52EB340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rcRect t="17379" b="20417"/>
              <a:stretch>
                <a:fillRect/>
              </a:stretch>
            </p:blipFill>
            <p:spPr>
              <a:xfrm>
                <a:off x="7847231" y="3581284"/>
                <a:ext cx="1096316" cy="681965"/>
              </a:xfrm>
              <a:prstGeom prst="rect">
                <a:avLst/>
              </a:prstGeom>
            </p:spPr>
          </p:pic>
          <p:pic>
            <p:nvPicPr>
              <p:cNvPr id="41" name="Imagem 40" descr="Desenho de um animal&#10;&#10;Descrição gerada automaticamente com confiança média">
                <a:extLst>
                  <a:ext uri="{FF2B5EF4-FFF2-40B4-BE49-F238E27FC236}">
                    <a16:creationId xmlns:a16="http://schemas.microsoft.com/office/drawing/2014/main" id="{80D33421-5FEC-F9FA-F63A-60DC4FDFB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106319" y="3340198"/>
                <a:ext cx="1150424" cy="29278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61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E2D7-96FF-3109-E485-8BC356AD5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68">
            <a:extLst>
              <a:ext uri="{FF2B5EF4-FFF2-40B4-BE49-F238E27FC236}">
                <a16:creationId xmlns:a16="http://schemas.microsoft.com/office/drawing/2014/main" id="{04224985-24B2-AAE0-A0A4-98F59D745BEE}"/>
              </a:ext>
            </a:extLst>
          </p:cNvPr>
          <p:cNvSpPr/>
          <p:nvPr/>
        </p:nvSpPr>
        <p:spPr>
          <a:xfrm>
            <a:off x="861087" y="1363447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EXTRAS -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APPS</a:t>
            </a:r>
            <a:endParaRPr kumimoji="0" lang="pt-BR" sz="24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8582FAA-3367-2D6D-0A0C-CF53E52EEAB1}"/>
              </a:ext>
            </a:extLst>
          </p:cNvPr>
          <p:cNvSpPr/>
          <p:nvPr/>
        </p:nvSpPr>
        <p:spPr>
          <a:xfrm>
            <a:off x="870674" y="2016678"/>
            <a:ext cx="61874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4088" rtl="0" eaLnBrk="1" fontAlgn="auto" latinLnBrk="0" hangingPunct="1">
              <a:lnSpc>
                <a:spcPct val="100000"/>
              </a:lnSpc>
              <a:spcBef>
                <a:spcPts val="7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NETFLIX NA CLARO  </a:t>
            </a:r>
            <a:b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MELHOR EXPERIÊNCIA QUE FALTAVA!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Acesse e veja em quais cidades este serviço está disponível! Principal serviço de entretenimento por internet do mundo, a Netflix tem um conteúdo exclusivo de séries, filmes e documentários para o cliente assistir na TV, tablet, notebook ou celular. </a:t>
            </a:r>
          </a:p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acessar, o cliente deve ir até a seção </a:t>
            </a:r>
          </a:p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aplicativos ou acessar o canal 680. </a:t>
            </a:r>
          </a:p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Ele também pode pagar o serviço pela própria fatura.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2EAF560-180D-C507-3F60-6DCFB21D24D6}"/>
              </a:ext>
            </a:extLst>
          </p:cNvPr>
          <p:cNvSpPr txBox="1"/>
          <p:nvPr/>
        </p:nvSpPr>
        <p:spPr>
          <a:xfrm>
            <a:off x="7646082" y="4541792"/>
            <a:ext cx="3699729" cy="57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o melhor assistindo pela TV, não tem </a:t>
            </a:r>
            <a:br>
              <a:rPr kumimoji="0" lang="pt-BR" sz="15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5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consumo de banda larga!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8305A6F-4978-B4C0-18CD-87D70DDE0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" t="2819" r="2020" b="2297"/>
          <a:stretch/>
        </p:blipFill>
        <p:spPr>
          <a:xfrm>
            <a:off x="7327711" y="2031031"/>
            <a:ext cx="4336473" cy="2410691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425CC0BB-5B6E-65D3-9AB6-3FE0F7635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2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28" grpId="0"/>
      <p:bldP spid="1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35C15-FF04-A3CF-2B66-6B9A194C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C3A67A8-33F9-935D-DA89-DF9ACBB62CD9}"/>
              </a:ext>
            </a:extLst>
          </p:cNvPr>
          <p:cNvSpPr txBox="1"/>
          <p:nvPr/>
        </p:nvSpPr>
        <p:spPr>
          <a:xfrm>
            <a:off x="2551096" y="2341574"/>
            <a:ext cx="34303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 vamos testar na prática o que você aprendeu sobre os planos!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382664-B5D9-CF5E-219A-BE49B82BA878}"/>
              </a:ext>
            </a:extLst>
          </p:cNvPr>
          <p:cNvSpPr/>
          <p:nvPr/>
        </p:nvSpPr>
        <p:spPr>
          <a:xfrm rot="5400000">
            <a:off x="5075121" y="3622349"/>
            <a:ext cx="9788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5C6D46-4743-CFA7-18F4-ADFDD00FA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r="19324"/>
          <a:stretch/>
        </p:blipFill>
        <p:spPr>
          <a:xfrm>
            <a:off x="6693204" y="1131613"/>
            <a:ext cx="5498796" cy="459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0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9545D-A3E4-4F42-23FC-40C5C433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2D923B1-3CF3-CBEF-DC91-9768FF185E9B}"/>
              </a:ext>
            </a:extLst>
          </p:cNvPr>
          <p:cNvSpPr txBox="1"/>
          <p:nvPr/>
        </p:nvSpPr>
        <p:spPr>
          <a:xfrm flipH="1">
            <a:off x="4552026" y="994134"/>
            <a:ext cx="5646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1)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Imagine que um casal chegou até você. Realizando </a:t>
            </a:r>
            <a:r>
              <a:rPr kumimoji="0" lang="pt-BR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a sondagem, você logo identificou que eles precisam de um plano de TV! O esposo, Juliano gosta de assistir ao noticiário no café da manhã e no jantar. Já a esposa Patrícia, não fica sem suas</a:t>
            </a:r>
            <a:r>
              <a:rPr kumimoji="0" lang="pt-BR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novelinhas e filmes de romance. Eles tem 2 filhos e cada um curte uma programação diferente em seus respectivos quartos.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Qual é o plano ideal para esta família?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BEB0A20-0988-CA0A-3D4E-5DA136654B61}"/>
              </a:ext>
            </a:extLst>
          </p:cNvPr>
          <p:cNvSpPr/>
          <p:nvPr/>
        </p:nvSpPr>
        <p:spPr>
          <a:xfrm>
            <a:off x="4676048" y="3302458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Box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Soundbox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4K Claro tv+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B41193F-B181-776A-D233-CE925F385AFF}"/>
              </a:ext>
            </a:extLst>
          </p:cNvPr>
          <p:cNvGrpSpPr/>
          <p:nvPr/>
        </p:nvGrpSpPr>
        <p:grpSpPr>
          <a:xfrm>
            <a:off x="4552026" y="5359276"/>
            <a:ext cx="2743200" cy="400110"/>
            <a:chOff x="5452271" y="4352295"/>
            <a:chExt cx="2743200" cy="40011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2EBD3BED-854C-69AB-E73C-8BBF3153B2BD}"/>
                </a:ext>
              </a:extLst>
            </p:cNvPr>
            <p:cNvSpPr/>
            <p:nvPr/>
          </p:nvSpPr>
          <p:spPr>
            <a:xfrm>
              <a:off x="5452271" y="4352295"/>
              <a:ext cx="2743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4K Claro tv+</a:t>
              </a:r>
            </a:p>
          </p:txBody>
        </p:sp>
        <p:pic>
          <p:nvPicPr>
            <p:cNvPr id="17" name="Gráfico 16" descr="Selo Tick1 com preenchimento sólido">
              <a:extLst>
                <a:ext uri="{FF2B5EF4-FFF2-40B4-BE49-F238E27FC236}">
                  <a16:creationId xmlns:a16="http://schemas.microsoft.com/office/drawing/2014/main" id="{10ADF8A0-9278-3282-9A40-2C75DFD3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66133" y="4382342"/>
              <a:ext cx="340015" cy="340015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0B116E-7F12-1110-EAE2-A771AE02B098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F089D4E-B0EE-7584-D018-6DF9E86FAA53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 bldLvl="4"/>
      <p:bldP spid="2" grpId="0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6ACF9-8975-CE2C-4398-B56A382B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263D11-6637-037A-18E6-4B8506B29DB1}"/>
              </a:ext>
            </a:extLst>
          </p:cNvPr>
          <p:cNvSpPr txBox="1"/>
          <p:nvPr/>
        </p:nvSpPr>
        <p:spPr>
          <a:xfrm flipH="1">
            <a:off x="4552026" y="1224967"/>
            <a:ext cx="5252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2)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Imagine que você recebeu um cliente chamado Guilherme e, conversando com ele, rapidamente identificou seu perfil: curte novidades, estar por dentro das séries e filmes do momento, mesmo que tenha que contratar todos os streamings!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Qual o plano ideal para Guilherme?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E766FC3-F817-3736-2970-8CE65559A33E}"/>
              </a:ext>
            </a:extLst>
          </p:cNvPr>
          <p:cNvSpPr/>
          <p:nvPr/>
        </p:nvSpPr>
        <p:spPr>
          <a:xfrm>
            <a:off x="4861304" y="3077646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Box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Soundbox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4K Claro tv+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00A12C7-7991-F70F-257A-1BE9459D68B2}"/>
              </a:ext>
            </a:extLst>
          </p:cNvPr>
          <p:cNvGrpSpPr/>
          <p:nvPr/>
        </p:nvGrpSpPr>
        <p:grpSpPr>
          <a:xfrm>
            <a:off x="4737282" y="3959941"/>
            <a:ext cx="2743200" cy="400110"/>
            <a:chOff x="5452271" y="4352295"/>
            <a:chExt cx="2743200" cy="40011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A0A33FC-F0D4-6235-17FC-015F5450BA68}"/>
                </a:ext>
              </a:extLst>
            </p:cNvPr>
            <p:cNvSpPr/>
            <p:nvPr/>
          </p:nvSpPr>
          <p:spPr>
            <a:xfrm>
              <a:off x="5452271" y="4352295"/>
              <a:ext cx="2743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Box Claro tv+</a:t>
              </a:r>
            </a:p>
          </p:txBody>
        </p:sp>
        <p:pic>
          <p:nvPicPr>
            <p:cNvPr id="17" name="Gráfico 16" descr="Selo Tick1 com preenchimento sólido">
              <a:extLst>
                <a:ext uri="{FF2B5EF4-FFF2-40B4-BE49-F238E27FC236}">
                  <a16:creationId xmlns:a16="http://schemas.microsoft.com/office/drawing/2014/main" id="{08691EF8-B6A1-3258-998B-D108B0E1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66133" y="4382342"/>
              <a:ext cx="340015" cy="340015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8230B6-829C-401E-D157-AE579DA7BB8A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0F666AA-1242-4C8A-E3F4-0C41AE356DE0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 bldLvl="4"/>
      <p:bldP spid="4" grpId="0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519B-1EF7-3682-98DC-4E5EBE34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6DA75C-9AFD-52F8-51F9-375F8491ABE2}"/>
              </a:ext>
            </a:extLst>
          </p:cNvPr>
          <p:cNvSpPr txBox="1"/>
          <p:nvPr/>
        </p:nvSpPr>
        <p:spPr>
          <a:xfrm flipH="1">
            <a:off x="4552026" y="1260795"/>
            <a:ext cx="5379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3)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Imagine que você, atendendo a cliente Gabriela, percebeu que ela precisa economizar! Ela curte inovação e novidades, mas só consome conteúdo fora de casa, pelo seu celular, indo para o trabalho e faculdade.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Qual é o plano ideal para a Gabriela?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37147E-F49F-DA88-D777-EA159233FAAF}"/>
              </a:ext>
            </a:extLst>
          </p:cNvPr>
          <p:cNvSpPr/>
          <p:nvPr/>
        </p:nvSpPr>
        <p:spPr>
          <a:xfrm>
            <a:off x="5013523" y="3079870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Box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Soundbox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Claro tv+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4K Claro tv+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95F7B44-43A2-93BE-8396-41338A7449BA}"/>
              </a:ext>
            </a:extLst>
          </p:cNvPr>
          <p:cNvGrpSpPr/>
          <p:nvPr/>
        </p:nvGrpSpPr>
        <p:grpSpPr>
          <a:xfrm>
            <a:off x="4962905" y="3255559"/>
            <a:ext cx="2607272" cy="400110"/>
            <a:chOff x="5452271" y="4352295"/>
            <a:chExt cx="2607272" cy="40011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D04BDD0-3E21-DD08-C584-FA7E9BF36F9D}"/>
                </a:ext>
              </a:extLst>
            </p:cNvPr>
            <p:cNvSpPr/>
            <p:nvPr/>
          </p:nvSpPr>
          <p:spPr>
            <a:xfrm>
              <a:off x="5452271" y="4352295"/>
              <a:ext cx="26072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4034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App Claro tv+</a:t>
              </a:r>
            </a:p>
          </p:txBody>
        </p:sp>
        <p:pic>
          <p:nvPicPr>
            <p:cNvPr id="17" name="Gráfico 16" descr="Selo Tick1 com preenchimento sólido">
              <a:extLst>
                <a:ext uri="{FF2B5EF4-FFF2-40B4-BE49-F238E27FC236}">
                  <a16:creationId xmlns:a16="http://schemas.microsoft.com/office/drawing/2014/main" id="{55E16E2A-C59B-5AE8-880E-2E2CFED98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2687" y="4382342"/>
              <a:ext cx="340015" cy="340015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AD56EE-60FA-8A51-1472-B2944CF60832}"/>
              </a:ext>
            </a:extLst>
          </p:cNvPr>
          <p:cNvSpPr txBox="1"/>
          <p:nvPr/>
        </p:nvSpPr>
        <p:spPr>
          <a:xfrm>
            <a:off x="646417" y="2979293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3F77110-8716-D7D7-3C65-CB1871B34A0D}"/>
              </a:ext>
            </a:extLst>
          </p:cNvPr>
          <p:cNvSpPr/>
          <p:nvPr/>
        </p:nvSpPr>
        <p:spPr>
          <a:xfrm rot="5400000">
            <a:off x="2100137" y="2329846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 bldLvl="4"/>
      <p:bldP spid="4" grpId="0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16002-21B6-D38D-DED1-D356C9DCD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8EFFFB4-0440-A69C-BED6-8AC2EA15EE15}"/>
              </a:ext>
            </a:extLst>
          </p:cNvPr>
          <p:cNvSpPr txBox="1"/>
          <p:nvPr/>
        </p:nvSpPr>
        <p:spPr>
          <a:xfrm>
            <a:off x="5464681" y="1765048"/>
            <a:ext cx="42508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Conhecemos a Claro tv+, viu quanto conteúdo incrível o cliente pode aproveitar?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 produtos da Claro são sempre pensados para as necessidades e o entretenimento dos clientes! </a:t>
            </a:r>
            <a:b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tá só começando...vamos conhecer o próximo produto!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9C10CD0-2822-BDD0-FC9B-1593CF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175" r="-733"/>
          <a:stretch/>
        </p:blipFill>
        <p:spPr>
          <a:xfrm rot="10800000">
            <a:off x="10640665" y="625114"/>
            <a:ext cx="1551335" cy="560777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239AA43-CC90-FE9C-D20B-492BA6139033}"/>
              </a:ext>
            </a:extLst>
          </p:cNvPr>
          <p:cNvSpPr/>
          <p:nvPr/>
        </p:nvSpPr>
        <p:spPr>
          <a:xfrm>
            <a:off x="5392582" y="5071814"/>
            <a:ext cx="95339" cy="904135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DEA2C8F-8349-BB2B-520F-4A95AB2DFD8A}"/>
              </a:ext>
            </a:extLst>
          </p:cNvPr>
          <p:cNvSpPr/>
          <p:nvPr/>
        </p:nvSpPr>
        <p:spPr>
          <a:xfrm rot="5400000">
            <a:off x="6228910" y="5156361"/>
            <a:ext cx="7757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4B969C-0B79-B121-ABEF-B70D802F0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44" t="2401" r="12975" b="11976"/>
          <a:stretch/>
        </p:blipFill>
        <p:spPr>
          <a:xfrm>
            <a:off x="-136311" y="1478899"/>
            <a:ext cx="5154239" cy="398861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D5E4BA4-7206-B48D-4883-51452A3B2832}"/>
              </a:ext>
            </a:extLst>
          </p:cNvPr>
          <p:cNvSpPr txBox="1"/>
          <p:nvPr/>
        </p:nvSpPr>
        <p:spPr>
          <a:xfrm>
            <a:off x="5531599" y="5200715"/>
            <a:ext cx="480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conferir mais informações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sobre o Claro tv+ é só acessar o link: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https://trncomercial.com.br/hotsite/clarotvmais/desk/</a:t>
            </a:r>
            <a:endParaRPr kumimoji="0" lang="pt-BR" sz="1200" b="0" i="1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9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TEMA DO OFFICE" val="ShRER2p5"/>
  <p:tag name="ARTICULATE_PROJECT_OPEN" val="0"/>
  <p:tag name="ARTICULATE_SLIDE_COUNT" val="56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  <MediaLengthInSeconds xmlns="05ec3496-d55f-4088-b91d-c078abc80e92" xsi:nil="true"/>
    <SharedWithUsers xmlns="81d509b4-a50c-4eb4-9c41-c741e6a7502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47acb2a824c6431a37f6af358d67c65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017b5abd3d24e432af8a16732bc6ba5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EA7E11-25F6-468B-8013-D38F4EEA68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228977-AE6F-4E77-A571-5641B50D62E7}">
  <ds:schemaRefs>
    <ds:schemaRef ds:uri="05ec3496-d55f-4088-b91d-c078abc80e92"/>
    <ds:schemaRef ds:uri="81d509b4-a50c-4eb4-9c41-c741e6a750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8DC0F9-FB18-408E-82B0-6871901C91B4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9628</Words>
  <Application>Microsoft Macintosh PowerPoint</Application>
  <PresentationFormat>Widescreen</PresentationFormat>
  <Paragraphs>1393</Paragraphs>
  <Slides>119</Slides>
  <Notes>98</Notes>
  <HiddenSlides>4</HiddenSlides>
  <MMClips>2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119</vt:i4>
      </vt:variant>
    </vt:vector>
  </HeadingPairs>
  <TitlesOfParts>
    <vt:vector size="135" baseType="lpstr">
      <vt:lpstr>AMX</vt:lpstr>
      <vt:lpstr>Arial</vt:lpstr>
      <vt:lpstr>Arial,Sans-Serif</vt:lpstr>
      <vt:lpstr>Calibri</vt:lpstr>
      <vt:lpstr>Calibri Light</vt:lpstr>
      <vt:lpstr>Open Sans</vt:lpstr>
      <vt:lpstr>Roboto</vt:lpstr>
      <vt:lpstr>Segoe UI</vt:lpstr>
      <vt:lpstr>Segoe UI Black</vt:lpstr>
      <vt:lpstr>Segoe UI Light</vt:lpstr>
      <vt:lpstr>Segoe UI Semibold</vt:lpstr>
      <vt:lpstr>Segoe UI Semilight</vt:lpstr>
      <vt:lpstr>Segoe UI Variable Text</vt:lpstr>
      <vt:lpstr>Tahoma</vt:lpstr>
      <vt:lpstr>1_Tema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Agora que já conhecemos detalhes do nosso Multi, como é a Concorrência?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Lauren Cirello</dc:creator>
  <cp:lastModifiedBy>Rosa Lauletta</cp:lastModifiedBy>
  <cp:revision>3</cp:revision>
  <dcterms:created xsi:type="dcterms:W3CDTF">2022-06-06T13:29:56Z</dcterms:created>
  <dcterms:modified xsi:type="dcterms:W3CDTF">2026-01-22T01:01:35Z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Order">
    <vt:lpwstr>22700.0000000000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ArticulateGUID">
    <vt:lpwstr>8AF91127-C5CC-4F38-931E-1D2ECB0C5AC0</vt:lpwstr>
  </property>
  <property fmtid="{D5CDD505-2E9C-101B-9397-08002B2CF9AE}" pid="9" name="ArticulatePath">
    <vt:lpwstr>2025.12.23_Parte2_Executivo_Premium_final_AE</vt:lpwstr>
  </property>
</Properties>
</file>