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12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13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tags/tag14.xml" ContentType="application/vnd.openxmlformats-officedocument.presentationml.tags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4"/>
  </p:sldMasterIdLst>
  <p:notesMasterIdLst>
    <p:notesMasterId r:id="rId81"/>
  </p:notesMasterIdLst>
  <p:handoutMasterIdLst>
    <p:handoutMasterId r:id="rId82"/>
  </p:handoutMasterIdLst>
  <p:sldIdLst>
    <p:sldId id="2147481841" r:id="rId5"/>
    <p:sldId id="346" r:id="rId6"/>
    <p:sldId id="259" r:id="rId7"/>
    <p:sldId id="264" r:id="rId8"/>
    <p:sldId id="2147481834" r:id="rId9"/>
    <p:sldId id="363" r:id="rId10"/>
    <p:sldId id="2147481842" r:id="rId11"/>
    <p:sldId id="2147481866" r:id="rId12"/>
    <p:sldId id="2147481868" r:id="rId13"/>
    <p:sldId id="361" r:id="rId14"/>
    <p:sldId id="2147481871" r:id="rId15"/>
    <p:sldId id="2147481845" r:id="rId16"/>
    <p:sldId id="274" r:id="rId17"/>
    <p:sldId id="266" r:id="rId18"/>
    <p:sldId id="2147481873" r:id="rId19"/>
    <p:sldId id="2147481874" r:id="rId20"/>
    <p:sldId id="2147471178" r:id="rId21"/>
    <p:sldId id="2147481846" r:id="rId22"/>
    <p:sldId id="258" r:id="rId23"/>
    <p:sldId id="4136" r:id="rId24"/>
    <p:sldId id="4135" r:id="rId25"/>
    <p:sldId id="4131" r:id="rId26"/>
    <p:sldId id="2147471099" r:id="rId27"/>
    <p:sldId id="260" r:id="rId28"/>
    <p:sldId id="4132" r:id="rId29"/>
    <p:sldId id="4133" r:id="rId30"/>
    <p:sldId id="262" r:id="rId31"/>
    <p:sldId id="4126" r:id="rId32"/>
    <p:sldId id="4127" r:id="rId33"/>
    <p:sldId id="4134" r:id="rId34"/>
    <p:sldId id="4137" r:id="rId35"/>
    <p:sldId id="365" r:id="rId36"/>
    <p:sldId id="2147471007" r:id="rId37"/>
    <p:sldId id="2147481875" r:id="rId38"/>
    <p:sldId id="373" r:id="rId39"/>
    <p:sldId id="2147481847" r:id="rId40"/>
    <p:sldId id="2147481862" r:id="rId41"/>
    <p:sldId id="386" r:id="rId42"/>
    <p:sldId id="2147471103" r:id="rId43"/>
    <p:sldId id="2147481827" r:id="rId44"/>
    <p:sldId id="2147481800" r:id="rId45"/>
    <p:sldId id="2147481863" r:id="rId46"/>
    <p:sldId id="2147481802" r:id="rId47"/>
    <p:sldId id="2147481839" r:id="rId48"/>
    <p:sldId id="2147481851" r:id="rId49"/>
    <p:sldId id="2147481852" r:id="rId50"/>
    <p:sldId id="2147481878" r:id="rId51"/>
    <p:sldId id="2147481854" r:id="rId52"/>
    <p:sldId id="2147481859" r:id="rId53"/>
    <p:sldId id="2147481876" r:id="rId54"/>
    <p:sldId id="2147481855" r:id="rId55"/>
    <p:sldId id="2147481856" r:id="rId56"/>
    <p:sldId id="2147481860" r:id="rId57"/>
    <p:sldId id="2147471028" r:id="rId58"/>
    <p:sldId id="2147481811" r:id="rId59"/>
    <p:sldId id="2147471090" r:id="rId60"/>
    <p:sldId id="2147481864" r:id="rId61"/>
    <p:sldId id="2147481812" r:id="rId62"/>
    <p:sldId id="2147481813" r:id="rId63"/>
    <p:sldId id="2147481814" r:id="rId64"/>
    <p:sldId id="2147471036" r:id="rId65"/>
    <p:sldId id="2147481817" r:id="rId66"/>
    <p:sldId id="2147481833" r:id="rId67"/>
    <p:sldId id="2147481877" r:id="rId68"/>
    <p:sldId id="2147471050" r:id="rId69"/>
    <p:sldId id="2147471051" r:id="rId70"/>
    <p:sldId id="2147471052" r:id="rId71"/>
    <p:sldId id="2147471053" r:id="rId72"/>
    <p:sldId id="2147471054" r:id="rId73"/>
    <p:sldId id="2147471056" r:id="rId74"/>
    <p:sldId id="2147471057" r:id="rId75"/>
    <p:sldId id="2147471058" r:id="rId76"/>
    <p:sldId id="2147471059" r:id="rId77"/>
    <p:sldId id="2147471060" r:id="rId78"/>
    <p:sldId id="2147471085" r:id="rId79"/>
    <p:sldId id="2147481861" r:id="rId8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0" userDrawn="1">
          <p15:clr>
            <a:srgbClr val="A4A3A4"/>
          </p15:clr>
        </p15:guide>
        <p15:guide id="4" pos="3840" userDrawn="1">
          <p15:clr>
            <a:srgbClr val="A4A3A4"/>
          </p15:clr>
        </p15:guide>
        <p15:guide id="5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AD09"/>
    <a:srgbClr val="966711"/>
    <a:srgbClr val="F40342"/>
    <a:srgbClr val="BD920E"/>
    <a:srgbClr val="C8A446"/>
    <a:srgbClr val="DBC2A1"/>
    <a:srgbClr val="3B3B3B"/>
    <a:srgbClr val="D9D9D9"/>
    <a:srgbClr val="3C3C3C"/>
    <a:srgbClr val="9495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Estilo Mé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0663" autoAdjust="0"/>
    <p:restoredTop sz="85810" autoAdjust="0"/>
  </p:normalViewPr>
  <p:slideViewPr>
    <p:cSldViewPr snapToGrid="0">
      <p:cViewPr varScale="1">
        <p:scale>
          <a:sx n="85" d="100"/>
          <a:sy n="85" d="100"/>
        </p:scale>
        <p:origin x="192" y="472"/>
      </p:cViewPr>
      <p:guideLst>
        <p:guide pos="30"/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>
        <p:scale>
          <a:sx n="1" d="2"/>
          <a:sy n="1" d="2"/>
        </p:scale>
        <p:origin x="3480" y="32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viewProps" Target="viewProp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61" Type="http://schemas.openxmlformats.org/officeDocument/2006/relationships/slide" Target="slides/slide57.xml"/><Relationship Id="rId8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9390BCB7-6CB1-18C7-ECC0-C47F9825FF9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64210B9-94A8-9361-2DE5-F869CD863AF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CA64A7-6F1A-854F-B94D-71AF0FE7857D}" type="datetimeFigureOut">
              <a:rPr lang="pt-BR" smtClean="0"/>
              <a:t>19/01/2026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AF6E528-7C96-7BF5-7B7B-0EA9D572789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76FC706-59EE-69CF-B2E0-AF47286A330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2D0B58-52E1-6A49-B12E-B560AE8B570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97675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592539-B123-A84B-A18A-6F127440FA9F}" type="datetimeFigureOut">
              <a:rPr lang="pt-BR" smtClean="0"/>
              <a:t>19/01/2026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23BB67-A6CE-CA41-AEF4-CD597901C64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5353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laro.com.br/internet/wifi-fora-de-casa" TargetMode="External"/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laro.com.br/internet/wifi-fora-de-casa" TargetMode="External"/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1</a:t>
            </a:fld>
            <a:endParaRPr lang="pt-B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ko-KR" sz="120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12253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E4FA65-3FE3-19B9-8AEC-1B594E114E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5F70A03-3F65-1D38-F678-93B383F7E2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CD616D0-11D6-9090-7794-171B0EF28A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7707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FF0037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FRANQUIA: </a:t>
            </a:r>
            <a:r>
              <a:rPr kumimoji="0" lang="pt-BR" sz="120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É a quantidade de bytes (uma das unidades de volume dos internet) que o cliente possui para consumir durante a navegação. É representada pela quantidade de MB/GB disponível para ser utilizada. </a:t>
            </a: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MB Megabytes 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100MB – tamanho do arquivo.</a:t>
            </a:r>
          </a:p>
          <a:p>
            <a:pPr marL="0" marR="0" lvl="0" indent="0" defTabSz="1217707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FF0037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VELOCIDADE DE ACESSO: </a:t>
            </a:r>
            <a:r>
              <a:rPr kumimoji="0" lang="pt-BR" sz="120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É a velocidade máxima do serviço, que pode variar dependendo das condições do local em que a internet está sendo acessada. </a:t>
            </a: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Mbps megabits por segundo 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5Mbps – velocidade de transmissão.</a:t>
            </a:r>
          </a:p>
          <a:p>
            <a:pPr marL="0" marR="0" lvl="0" indent="0" defTabSz="1217707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DA1E3C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UPLOAD: 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Quando é enviado algum arquivo do aparelho para um servidor. </a:t>
            </a:r>
            <a:r>
              <a:rPr kumimoji="0" lang="pt-BR" sz="1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Ex.: Quando é anexada uma foto do Facebook.</a:t>
            </a:r>
            <a:endParaRPr kumimoji="0" lang="pt-BR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defTabSz="1217707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DA1E3C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DOWNLOAD: </a:t>
            </a: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Quando é extraído um arquivo do servidor para o aparelho. </a:t>
            </a:r>
            <a:r>
              <a:rPr kumimoji="0" lang="pt-BR" sz="1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Ex.: Quando baixa algum arquivo de um site.</a:t>
            </a:r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5A96D90-906C-2D1D-3DDE-7C54294E1D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08855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10BBD9-3D97-8DCA-A2A4-43C12A54F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1E06F6C-113A-891F-23B9-733FFDCBE3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0B8375E-C9F9-9473-50A8-90930ACC72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7707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FF0037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FRANQUIA: </a:t>
            </a:r>
            <a:r>
              <a:rPr kumimoji="0" lang="pt-BR" sz="120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É a quantidade de bytes (uma das unidades de volume dos internet) que o cliente possui para consumir durante a navegação. É representada pela quantidade de MB/GB disponível para ser utilizada. </a:t>
            </a: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MB Megabytes 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100MB – tamanho do arquivo.</a:t>
            </a:r>
          </a:p>
          <a:p>
            <a:pPr marL="0" marR="0" lvl="0" indent="0" defTabSz="1217707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FF0037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VELOCIDADE DE ACESSO: </a:t>
            </a:r>
            <a:r>
              <a:rPr kumimoji="0" lang="pt-BR" sz="120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É a velocidade máxima do serviço, que pode variar dependendo das condições do local em que a internet está sendo acessada. </a:t>
            </a: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Mbps megabits por segundo 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5Mbps – velocidade de transmissão.</a:t>
            </a:r>
          </a:p>
          <a:p>
            <a:pPr marL="0" marR="0" lvl="0" indent="0" defTabSz="1217707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DA1E3C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UPLOAD: 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Quando é enviado algum arquivo do aparelho para um servidor. </a:t>
            </a:r>
            <a:r>
              <a:rPr kumimoji="0" lang="pt-BR" sz="1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Ex.: Quando é anexada uma foto do Facebook.</a:t>
            </a:r>
            <a:endParaRPr kumimoji="0" lang="pt-BR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defTabSz="1217707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DA1E3C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DOWNLOAD: </a:t>
            </a: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Quando é extraído um arquivo do servidor para o aparelho. </a:t>
            </a:r>
            <a:r>
              <a:rPr kumimoji="0" lang="pt-BR" sz="1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Ex.: Quando baixa algum arquivo de um site.</a:t>
            </a:r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59D331B-9290-29BE-B477-1B0CFA14BB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42673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Facilitador: a personalização do atendimento é de suma importância para conquistar cada cliente. Como atendemos várias pessoas, encontramos vários tipos de personalidade, saber lidar com cada uma delas é um diferencial e tanto! E isso abre mais portas e oportunidades!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13780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17111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5EAE12-12ED-1D70-855E-7EB62E9EDF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7A47E13-23AF-0859-A99E-85E3EA005E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167EC90F-772E-0309-5466-9F748A94E6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DA1E3C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CLOUD: </a:t>
            </a:r>
            <a:r>
              <a:rPr kumimoji="0" lang="pt-BR" altLang="ko-KR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Salvar automaticamente todos os trabalhos, fotos e arquivos pessoais e profissionais na nuvem, para poder acessar de qualquer lugar em qualquer hora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DA1E3C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DOWNLOAD E STREAMING: </a:t>
            </a:r>
            <a:r>
              <a:rPr kumimoji="0" lang="pt-BR" altLang="ko-KR" sz="120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Vídeos de alta qualidade demandam uma boa conexão para reduzir o buffer e tempo de atraso.</a:t>
            </a:r>
            <a:endParaRPr kumimoji="0" lang="pt-BR" altLang="ko-KR" sz="1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DA1E3C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FUTURO: </a:t>
            </a:r>
            <a:r>
              <a:rPr kumimoji="0" lang="pt-BR" altLang="ko-KR" sz="1200" b="0" i="0" u="none" strike="noStrike" kern="1200" cap="none" spc="-3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Download e streaming de vídeos em 4K e o novo mundo chamado “Internet das Coisas” não pode mais ser considerado uma obra de ficção científica, é uma realidade presente cada vez mais em todos os lugares.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DA1E3C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HOME OFFICE: </a:t>
            </a:r>
            <a:r>
              <a:rPr lang="pt-BR" altLang="ko-KR" sz="1200" spc="-30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modalidade de trabalho em casa, conhecido como home office já é uma realidade para muito profissionais de diversas áreas, principalmente as de tecnologia. Assim, para que seja possível produzir com qualidade e eficiência em casa, é necessário também uma internet de qualidade.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DA1E3C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JOGAR ONLINE: </a:t>
            </a:r>
            <a:r>
              <a:rPr kumimoji="0" lang="pt-BR" altLang="ko-KR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Ultravelocidade para fazer download  de arquivos pesados.</a:t>
            </a:r>
            <a:endParaRPr kumimoji="0" lang="pt-BR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DA1E3C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COMPARTILHAR A INTERNET: </a:t>
            </a:r>
            <a:r>
              <a:rPr kumimoji="0" lang="pt-BR" altLang="ko-KR" sz="120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Quanto mais dispositivos eletrônicos simultâneos, menor será o desempenho da conexão.</a:t>
            </a:r>
            <a:endParaRPr kumimoji="0" lang="pt-BR" altLang="ko-KR" sz="1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7977077-5569-D70D-F7A7-DEEC62F569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05915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EE0B8B-C7A9-066F-BAFE-732A0240CE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9E15F85-E9A3-46F2-4E3E-4B9E933A73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E88D0BD-5612-0F1F-E427-D3C5194B4D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DA1E3C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CLOUD: </a:t>
            </a:r>
            <a:r>
              <a:rPr kumimoji="0" lang="pt-BR" altLang="ko-KR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Salvar automaticamente todos os trabalhos, fotos e arquivos pessoais e profissionais na nuvem, para poder acessar de qualquer lugar em qualquer hora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DA1E3C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DOWNLOAD E STREAMING: </a:t>
            </a:r>
            <a:r>
              <a:rPr kumimoji="0" lang="pt-BR" altLang="ko-KR" sz="120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Vídeos de alta qualidade demandam uma boa conexão para reduzir o buffer e tempo de atraso.</a:t>
            </a:r>
            <a:endParaRPr kumimoji="0" lang="pt-BR" altLang="ko-KR" sz="1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DA1E3C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FUTURO: </a:t>
            </a:r>
            <a:r>
              <a:rPr kumimoji="0" lang="pt-BR" altLang="ko-KR" sz="1200" b="0" i="0" u="none" strike="noStrike" kern="1200" cap="none" spc="-3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Download e streaming de vídeos em 4K e o novo mundo chamado “Internet das Coisas” não pode mais ser considerado uma obra de ficção científica, é uma realidade presente cada vez mais em todos os lugares.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DA1E3C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HOME OFFICE: </a:t>
            </a:r>
            <a:r>
              <a:rPr lang="pt-BR" altLang="ko-KR" sz="1200" spc="-30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modalidade de trabalho em casa, conhecido como home office já é uma realidade para muito profissionais de diversas áreas, principalmente as de tecnologia. Assim, para que seja possível produzir com qualidade e eficiência em casa, é necessário também uma internet de qualidade.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DA1E3C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JOGAR ONLINE: </a:t>
            </a:r>
            <a:r>
              <a:rPr kumimoji="0" lang="pt-BR" altLang="ko-KR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Ultravelocidade para fazer download  de arquivos pesados.</a:t>
            </a:r>
            <a:endParaRPr kumimoji="0" lang="pt-BR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DA1E3C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COMPARTILHAR A INTERNET: </a:t>
            </a:r>
            <a:r>
              <a:rPr kumimoji="0" lang="pt-BR" altLang="ko-KR" sz="120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Quanto mais dispositivos eletrônicos simultâneos, menor será o desempenho da conexão.</a:t>
            </a:r>
            <a:endParaRPr kumimoji="0" lang="pt-BR" altLang="ko-KR" sz="1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663C285-5243-2F57-E94E-0387D3D5E0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64265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23F230-D96D-F911-3BF4-498CF0ABE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8F0A23F-124D-C3B5-DD24-4197CB9ED0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A5227B8-62B7-2FE7-4067-EFDEA1629F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FC2652A-0284-3D81-746C-2564AF9DFC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71818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4AE688-E3C8-4D1D-E957-A016157F2F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008460F-A195-E549-19A9-71F4BD2088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C90D6299-D642-BF02-F53D-BB1ADA7748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Brownfield</a:t>
            </a:r>
            <a:r>
              <a:rPr lang="pt-BR" b="1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:</a:t>
            </a:r>
            <a:r>
              <a:rPr lang="pt-BR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("campos marrons") é um termo de origem estadunidense que designa as cidades hibridas onde ocorre a sobreposição da tecnologia </a:t>
            </a:r>
            <a:r>
              <a:rPr lang="pt-BR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HFC</a:t>
            </a:r>
            <a:r>
              <a:rPr lang="pt-BR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pela tecnologia </a:t>
            </a:r>
            <a:r>
              <a:rPr lang="pt-BR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GPON</a:t>
            </a:r>
            <a:r>
              <a:rPr lang="pt-BR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.</a:t>
            </a: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1A1D20D-B868-D5E3-4DFB-5FDEAC59DC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8457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17C1EC-F7DA-ACDC-EC46-BB203DF978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CF9EBCC-A7E2-4CA6-9853-37E2EA5937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A151B7F-9B9C-71A1-8BF7-EBFF27CC85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Greenfield</a:t>
            </a:r>
            <a:r>
              <a:rPr lang="pt-BR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: como o nome em inglês sugere (campo verde), referem-se àquelas áreas onde a Claro lança seus produtos e serviços diretamente na Fibra.</a:t>
            </a:r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A8B817E-D871-0DC8-CAAB-66E06DF126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749777-81FC-4FBC-8416-60F063CF452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759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Facilitador: receba os alunos novamente com um sorriso no rosto e pergunte se eles estão prontos para mais um dia de aprendizado, quando todos estiverem presentes inicie a continuação do treinamento.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71486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C2F134-9240-9140-8AC8-CC8EB5EDA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9A77EFE-76CD-E0C9-8405-29BBF5D05E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5862000-1B95-8D84-ABD3-4B95DDDB92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FEB7462-729A-D30E-6EC3-D281C96EDE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86379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50B8E6-F985-E252-EB44-572170B5B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0D1704B-41B1-CA00-A210-38C12D3349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D31E5B1-D7F9-D332-9575-AFDE3B6504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FBA766A-F9FB-0561-67E3-EE468D2F34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290027-374B-4345-9C6D-DD6986730631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1252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008083-F840-90AD-8C9D-B30042DE5F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138450B-DF65-2E1C-9DCC-5AEE84AD0C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37A0A12-7D55-16EE-838A-E0B0FF1283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Reforçar que para identificar corretamente o perfil do cliente, devem fazer a sondagem e obter informações relevantes para o processo de venda.</a:t>
            </a: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16309F2-4139-8CBC-4AD2-A34D9182ED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14992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100" dirty="0"/>
              <a:t>Independente da tecnologia contratada </a:t>
            </a:r>
            <a:r>
              <a:rPr lang="pt-BR" sz="1100" i="1" dirty="0"/>
              <a:t>(Cabo/HFC ou Fibra/GPON)</a:t>
            </a:r>
            <a:r>
              <a:rPr lang="pt-BR" sz="1100" dirty="0"/>
              <a:t>, a Franquia de Dados não está sendo aplicada em razão de medida cautelar da Anatel. Conferir o decreto da Anatel</a:t>
            </a:r>
            <a:endParaRPr lang="pt-BR" sz="11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1217707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1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75407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100" dirty="0"/>
              <a:t>Independente da tecnologia contratada </a:t>
            </a:r>
            <a:r>
              <a:rPr lang="pt-BR" sz="1100" i="1" dirty="0"/>
              <a:t>(Cabo/HFC ou Fibra/GPON)</a:t>
            </a:r>
            <a:r>
              <a:rPr lang="pt-BR" sz="1100" dirty="0"/>
              <a:t>, a Franquia de Dados não está sendo aplicada em razão de medida cautelar da Anatel. Conferir o decreto da Anatel</a:t>
            </a:r>
            <a:endParaRPr lang="pt-BR" sz="11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100" dirty="0">
              <a:solidFill>
                <a:prstClr val="black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100" dirty="0">
              <a:solidFill>
                <a:prstClr val="black"/>
              </a:solidFill>
            </a:endParaRPr>
          </a:p>
          <a:p>
            <a:pPr marL="0" marR="0" lvl="0" indent="0" algn="l" defTabSz="1217707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1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01949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42469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3FAEC8-5994-5E88-C101-CDE6F43544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004E547-6594-1C1D-989D-EDAD6DA8CB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F3787B1-A4A8-1F9D-05CE-5D29799102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Facilitador: “Dá só uma olhada em tudo que vamos aprender hoje!” Apresente os temas que serão abordados durante o treinamento.</a:t>
            </a:r>
          </a:p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899DDF2-113C-E59C-4CA8-5C042B842E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45311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78912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ko-KR" sz="1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46795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i="0" u="none" strike="noStrike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VANTAGENS</a:t>
            </a:r>
          </a:p>
          <a:p>
            <a:r>
              <a:rPr lang="pt-BR" sz="1200" b="0" i="0" u="none" strike="noStrike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• O cliente não paga nada a mais por isso – os valores já estão incluídos na mensalidade de banda larga anunciado;</a:t>
            </a:r>
          </a:p>
          <a:p>
            <a:r>
              <a:rPr lang="pt-BR" sz="1200" b="0" i="0" u="none" strike="noStrike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• O cliente acessa o conteúdo de onde estiver, inclusive pelo celular, diretamente no site dos parceiros.</a:t>
            </a:r>
          </a:p>
          <a:p>
            <a:r>
              <a:rPr lang="pt-BR" sz="1200" b="0" i="0" u="none" strike="noStrike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• O acesso aos novos serviços será feito através de seu login e senha do Minha Claro residencial</a:t>
            </a:r>
          </a:p>
          <a:p>
            <a:r>
              <a:rPr lang="pt-BR" sz="1200" b="0" i="0" u="none" strike="noStrike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• Os conteúdos serão renovados trimestralmente;</a:t>
            </a:r>
          </a:p>
          <a:p>
            <a:r>
              <a:rPr lang="pt-BR" sz="1200" b="0" i="0" u="none" strike="noStrike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• Alguns produtos são exclusivos para os clientes Claro – não são comercializados em outras operadoras e nem no mercado</a:t>
            </a:r>
          </a:p>
          <a:p>
            <a:r>
              <a:rPr lang="pt-BR" sz="1200" b="1" i="1" u="none" strike="noStrike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Importante: </a:t>
            </a:r>
            <a:r>
              <a:rPr lang="pt-BR" sz="1200" b="0" i="1" u="none" strike="noStrike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O produto está disponível para todos os clientes prospects de Banda Larga e clientes da base na aquisição ou movimentação</a:t>
            </a: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9379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Faça uma breve recapitulação de tudo que foi visto anteriormente para situar os alunos em que parte eles pararam, antes de prosseguir.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56677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FF63F0-D71C-52C5-2452-D810353417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EDA86A7-7F13-FAEC-A557-669D0B4BBF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F14B9D2-5955-CE1F-EB88-F011ED432F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Facilitador: “Dá só uma olhada em tudo que vamos aprender hoje!” Apresente os temas que serão abordados durante o treinamento.</a:t>
            </a:r>
          </a:p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2F0B9FF-73F5-E490-52DD-07701A259F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900862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5E670E-87A2-BCF4-D06F-EDD193458D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75BB581-7564-4C97-9F3F-6DAA876049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0AF16BE-44CA-AAC3-BD8D-5D13261FE7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ko-KR" sz="120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DF615FE-F515-BC3B-AB0E-BBDDEA61AE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49323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65977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E206F7-6B79-8641-1D85-F66FF7BCC3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2390082-6607-85B5-5298-24C9A7D1C7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A4CB251-72D7-1568-16AB-6EE651E1D3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014E3A9-718A-703B-62A7-CB0695F7F5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47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7196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384582-312A-EF08-34EC-BEB81DF035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0C5B1C8-50A3-46C8-F4E9-3C1AC7B544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A0737C9-4994-8721-8E1D-FBA6A42D9C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dirty="0"/>
              <a:t>oportunidades para oferecer o </a:t>
            </a:r>
            <a:r>
              <a:rPr lang="pt-BR" sz="1200" dirty="0" err="1"/>
              <a:t>Mesh</a:t>
            </a:r>
            <a:r>
              <a:rPr lang="pt-BR" sz="1200" dirty="0"/>
              <a:t> da Claro em diversos cenários, especialmente quando o cliente enfrenta problemas de cobertura Wi-Fi ou tem necessidades específicas de conectividade. Aqui vão os principais:</a:t>
            </a:r>
            <a:br>
              <a:rPr lang="pt-BR" sz="1200" dirty="0"/>
            </a:br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1D627CC-C64A-115E-32C3-44FB80DD29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48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986954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B7EBA7-E150-50CE-7257-E40E52D01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7509B32-DAB4-1EDA-89E9-1223BD08D3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AC0DC05-B30D-2F8E-9FD5-F45E20E786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1612E5E-2934-C313-F684-5DA7738015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49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366084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CCE679-1518-8FF6-AE31-5674B2109D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331D481-0BC0-6CF0-C05E-4AECAF7EF2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28D23BC-77CC-FC57-ECEC-C2AC81C865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A70AB0E-2BAF-5156-0E5C-21F6E70A65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972578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Para conhecer a localização dos pontos de acesso </a:t>
            </a:r>
            <a:r>
              <a:rPr lang="pt-BR" err="1"/>
              <a:t>wi-fi</a:t>
            </a:r>
            <a:r>
              <a:rPr lang="pt-BR"/>
              <a:t> disponíveis nas 188</a:t>
            </a:r>
            <a:endParaRPr lang="en-US"/>
          </a:p>
          <a:p>
            <a:pPr>
              <a:defRPr/>
            </a:pPr>
            <a:r>
              <a:rPr lang="pt-BR"/>
              <a:t>cidades, o cliente deve consultar:</a:t>
            </a:r>
            <a:endParaRPr lang="en-US"/>
          </a:p>
          <a:p>
            <a:pPr>
              <a:defRPr/>
            </a:pPr>
            <a:r>
              <a:rPr lang="pt-BR">
                <a:hlinkClick r:id="rId3"/>
              </a:rPr>
              <a:t>https://www.claro.com.br/internet/wifi-fora-de-casa</a:t>
            </a:r>
            <a:endParaRPr lang="en-US"/>
          </a:p>
          <a:p>
            <a:pPr>
              <a:defRPr/>
            </a:pPr>
            <a:endParaRPr lang="pt-BR"/>
          </a:p>
          <a:p>
            <a:pPr>
              <a:defRPr/>
            </a:pPr>
            <a:r>
              <a:rPr lang="pt-BR"/>
              <a:t>Rede disponível nas principais áreas destes aeroportos e salas de embarque,</a:t>
            </a:r>
            <a:endParaRPr lang="en-US"/>
          </a:p>
          <a:p>
            <a:pPr>
              <a:defRPr/>
            </a:pPr>
            <a:r>
              <a:rPr lang="pt-BR"/>
              <a:t>sendo </a:t>
            </a:r>
            <a:r>
              <a:rPr lang="pt-BR" b="1"/>
              <a:t>exclusiva para clientes Claro.</a:t>
            </a:r>
            <a:endParaRPr lang="pt-BR"/>
          </a:p>
          <a:p>
            <a:pPr>
              <a:defRPr/>
            </a:pPr>
            <a:endParaRPr lang="pt-BR"/>
          </a:p>
          <a:p>
            <a:pPr>
              <a:defRPr/>
            </a:pPr>
            <a:endParaRPr lang="pt-BR" sz="120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54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021582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pt-BR" dirty="0"/>
              <a:t>Para conhecer a localização dos pontos de acesso </a:t>
            </a:r>
            <a:r>
              <a:rPr lang="pt-BR" dirty="0" err="1"/>
              <a:t>wi-fi</a:t>
            </a:r>
            <a:r>
              <a:rPr lang="pt-BR" dirty="0"/>
              <a:t> disponíveis nas 188</a:t>
            </a:r>
            <a:endParaRPr lang="en-US" dirty="0"/>
          </a:p>
          <a:p>
            <a:pPr>
              <a:defRPr/>
            </a:pPr>
            <a:r>
              <a:rPr lang="pt-BR" dirty="0"/>
              <a:t>cidades, o cliente deve consultar:</a:t>
            </a:r>
            <a:endParaRPr lang="en-US" dirty="0"/>
          </a:p>
          <a:p>
            <a:pPr>
              <a:defRPr/>
            </a:pPr>
            <a:r>
              <a:rPr lang="pt-BR" dirty="0">
                <a:hlinkClick r:id="rId3"/>
              </a:rPr>
              <a:t>https://www.claro.com.br/internet/wifi-fora-de-casa</a:t>
            </a:r>
            <a:endParaRPr lang="en-US" dirty="0"/>
          </a:p>
          <a:p>
            <a:pPr>
              <a:defRPr/>
            </a:pPr>
            <a:endParaRPr lang="pt-BR" dirty="0"/>
          </a:p>
          <a:p>
            <a:pPr>
              <a:defRPr/>
            </a:pPr>
            <a:r>
              <a:rPr lang="pt-BR" dirty="0"/>
              <a:t>Rede disponível nas principais áreas destes aeroportos e salas de embarque,</a:t>
            </a:r>
            <a:endParaRPr lang="en-US" dirty="0"/>
          </a:p>
          <a:p>
            <a:pPr>
              <a:defRPr/>
            </a:pPr>
            <a:r>
              <a:rPr lang="pt-BR" dirty="0"/>
              <a:t>sendo </a:t>
            </a:r>
            <a:r>
              <a:rPr lang="pt-BR" b="1" dirty="0"/>
              <a:t>exclusiva para clientes Claro.</a:t>
            </a: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55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473235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9656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14456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40252A-1F49-70CC-ED59-614386EF19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AD658AF-434B-FD67-A1D6-6E4E25BADF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83FBA72-00FF-93F9-E3F6-3E719DBCC4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Facilitador: “Dá só uma olhada em tudo que vamos aprender hoje!” Apresente os temas que serão abordados durante o treinamento.</a:t>
            </a:r>
          </a:p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62A9C26-A8F4-B679-2C75-B4E7525117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734752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Planos com chamadas para fixos e celulares do Brasil de qualquer operadora usando o 21; </a:t>
            </a:r>
            <a:endParaRPr lang="en-US" dirty="0"/>
          </a:p>
          <a:p>
            <a:r>
              <a:rPr lang="pt-BR" dirty="0"/>
              <a:t>Plano para falar ilimitado com fixos de 35 países e celulares dos EUA. </a:t>
            </a:r>
          </a:p>
          <a:p>
            <a:endParaRPr lang="pt-BR" dirty="0"/>
          </a:p>
          <a:p>
            <a:r>
              <a:rPr lang="pt-BR" b="1" dirty="0"/>
              <a:t>ILIMITADO LOCAL: </a:t>
            </a:r>
            <a:r>
              <a:rPr lang="pt-BR" dirty="0"/>
              <a:t>Clientes que costumam falar com amigos ou parentes na mesma cidade, no Fixo ou Celular</a:t>
            </a:r>
            <a:endParaRPr lang="en-US" dirty="0"/>
          </a:p>
          <a:p>
            <a:r>
              <a:rPr lang="pt-BR" b="1" dirty="0"/>
              <a:t>ILIMITADO  BRASIL: </a:t>
            </a:r>
            <a:r>
              <a:rPr lang="pt-BR" dirty="0"/>
              <a:t>Clientes que costumam falar com amigos ou parentes em qualquer lugar do Brasil, no Fixo ou Celular</a:t>
            </a:r>
            <a:endParaRPr lang="en-US" dirty="0"/>
          </a:p>
          <a:p>
            <a:r>
              <a:rPr lang="pt-BR" b="1" dirty="0"/>
              <a:t>ILIMITADO  MUNDO: </a:t>
            </a:r>
            <a:r>
              <a:rPr lang="pt-BR" dirty="0"/>
              <a:t>Clientes que costumam falar com amigos ou parentes em qualquer lugar do mundo.</a:t>
            </a:r>
            <a:endParaRPr lang="en-US" dirty="0"/>
          </a:p>
          <a:p>
            <a:r>
              <a:rPr lang="pt-BR" dirty="0"/>
              <a:t>Usando o 21 para 35 países: Alemanha, Argentina, Austrália, Áustria, Bélgica, Bolívia, Canadá, Chile, Dinamarca, Espanha, Estados Unidos (inclusive Havaí e Alasca), França, Grécia, Holanda, Irlanda, Itália, Japão, Noruega, Porto Rico, Portugal (inclusive Açores e Madeira), Reino Unido, Suécia, Suíça, Peru, México, Israel, Nova Zelândia, China, Coreia do Sul, Polônia, Hungria, Hong Kong, Cingapura, Rep. Tcheca e Venezuela. </a:t>
            </a:r>
            <a:endParaRPr lang="en-US" dirty="0"/>
          </a:p>
          <a:p>
            <a:endParaRPr lang="pt-BR" dirty="0"/>
          </a:p>
          <a:p>
            <a:endParaRPr lang="pt-BR" dirty="0"/>
          </a:p>
          <a:p>
            <a:pPr marL="228600" indent="-228600" algn="just">
              <a:lnSpc>
                <a:spcPct val="150000"/>
              </a:lnSpc>
              <a:buAutoNum type="arabicParenBoth"/>
            </a:pPr>
            <a:r>
              <a:rPr lang="pt-BR" dirty="0"/>
              <a:t>Para as chamadas locais e/ou DDD para Celular Claro, o cliente pode  falar a vontade até 1.000 minutos, após o término dos 1.000 minutos as chamadas serão cobradas como excedentes.</a:t>
            </a:r>
            <a:endParaRPr lang="en-US" dirty="0"/>
          </a:p>
          <a:p>
            <a:pPr marL="228600" indent="-228600" algn="just">
              <a:lnSpc>
                <a:spcPct val="150000"/>
              </a:lnSpc>
              <a:buAutoNum type="arabicParenBoth"/>
            </a:pPr>
            <a:r>
              <a:rPr lang="pt-BR" dirty="0"/>
              <a:t>Usando o 21 para 35 países: Alemanha, Argentina, Austrália, Áustria, Bélgica, Bolívia, Canadá, Chile, Dinamarca, Espanha, Estados Unidos (inclusive Havaí e Alasca), França, Grécia, Holanda, Irlanda, Itália, Japão, Noruega, Porto Rico, Portugal (inclusive Açores e Madeira), Reino Unido, Suécia, Suíça, Peru, México, Israel, Nova Zelândia, China, Coreia do Sul, Polônia, Hungria, Hong Kong, Cingapura, Rep. Tcheca e Venezuela. </a:t>
            </a:r>
            <a:endParaRPr lang="en-US" dirty="0"/>
          </a:p>
          <a:p>
            <a:endParaRPr lang="pt-BR" dirty="0"/>
          </a:p>
          <a:p>
            <a:r>
              <a:rPr lang="pt-BR" b="1" dirty="0"/>
              <a:t>1 LINHA POR CONTRATO</a:t>
            </a:r>
            <a:endParaRPr lang="en-US" dirty="0"/>
          </a:p>
          <a:p>
            <a:endParaRPr lang="pt-BR" dirty="0"/>
          </a:p>
          <a:p>
            <a:endParaRPr lang="pt-BR" dirty="0"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61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916695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BCFA7C-E648-C5EA-2F1C-AC55A95C5D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08A3995-5301-038D-19DE-890B954C4D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4A1366B-2ED9-0DDE-8399-D1A0A99789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5 serviços Inteligentes grátis em todos os planos: </a:t>
            </a:r>
            <a:endParaRPr lang="en-US" dirty="0"/>
          </a:p>
          <a:p>
            <a:endParaRPr lang="pt-BR" dirty="0"/>
          </a:p>
          <a:p>
            <a:r>
              <a:rPr lang="pt-BR" b="1" dirty="0"/>
              <a:t>Identificador de chamadas:</a:t>
            </a:r>
            <a:endParaRPr lang="pt-BR" dirty="0"/>
          </a:p>
          <a:p>
            <a:r>
              <a:rPr lang="pt-BR" dirty="0"/>
              <a:t>Veja quem está ligando antes de atender. </a:t>
            </a:r>
            <a:endParaRPr lang="en-US" dirty="0"/>
          </a:p>
          <a:p>
            <a:r>
              <a:rPr lang="pt-BR" dirty="0"/>
              <a:t>Para isso, você precisa de um aparelho com visor separado ou integrado ao telefone, onde o número de origem da chamada aparecerá após o primeiro toque. </a:t>
            </a:r>
            <a:endParaRPr lang="en-US" dirty="0"/>
          </a:p>
          <a:p>
            <a:endParaRPr lang="pt-BR" dirty="0"/>
          </a:p>
          <a:p>
            <a:r>
              <a:rPr lang="pt-BR" b="1" dirty="0"/>
              <a:t>Chamada em espera</a:t>
            </a:r>
            <a:endParaRPr lang="pt-BR" dirty="0"/>
          </a:p>
          <a:p>
            <a:r>
              <a:rPr lang="pt-BR" dirty="0"/>
              <a:t>Permite ao cliente atender a uma segunda chamada sem finalizar a chamada na qual estiver naquele momento. Além disso, pode alternar entre as duas chamadas e, à qualquer momento, desligar qualquer uma delas. O Claro fixo (GPON) emite um bip quando há alguém ligando. </a:t>
            </a:r>
            <a:endParaRPr lang="en-US" dirty="0"/>
          </a:p>
          <a:p>
            <a:endParaRPr lang="pt-BR" dirty="0"/>
          </a:p>
          <a:p>
            <a:r>
              <a:rPr lang="pt-BR" b="1" dirty="0"/>
              <a:t>Serviço Conferência à três</a:t>
            </a:r>
            <a:endParaRPr lang="pt-BR" dirty="0"/>
          </a:p>
          <a:p>
            <a:r>
              <a:rPr lang="pt-BR" dirty="0"/>
              <a:t>Serviço que permite ao cliente colocar uma terceira pessoa em qualquer ligação </a:t>
            </a:r>
            <a:endParaRPr lang="en-US" dirty="0"/>
          </a:p>
          <a:p>
            <a:endParaRPr lang="pt-BR" dirty="0"/>
          </a:p>
          <a:p>
            <a:endParaRPr lang="pt-BR" dirty="0"/>
          </a:p>
          <a:p>
            <a:r>
              <a:rPr lang="pt-BR" b="1" dirty="0"/>
              <a:t>Transfira suas chamadas automaticamente para o celular, para o trabalho ou para onde quiser </a:t>
            </a:r>
            <a:endParaRPr lang="pt-BR" dirty="0"/>
          </a:p>
          <a:p>
            <a:r>
              <a:rPr lang="pt-BR" dirty="0"/>
              <a:t>Transfira todas as chamadas recebidas em sua linha para um número predefinido quando o Claro fixo (GPON) estiver em uso. Ou seja, você usa o telefone à vontade e sempre que outra pessoa tentar ligar, a chamada é direcionada para o seu celular ou para outro telefone fixo escolhido. </a:t>
            </a:r>
            <a:endParaRPr lang="en-US" dirty="0"/>
          </a:p>
          <a:p>
            <a:r>
              <a:rPr lang="pt-BR" dirty="0"/>
              <a:t>Atenda todas as chamadas feitas para o seu Claro fixo (GPON). Basta definir um número alternativo para atendimento caso não haja ninguém em casa. Se a chamada não for respondida em 20 segundos, é transferida automaticamente para o número escolhido. </a:t>
            </a:r>
            <a:endParaRPr lang="en-US" dirty="0"/>
          </a:p>
          <a:p>
            <a:endParaRPr lang="pt-BR" dirty="0"/>
          </a:p>
          <a:p>
            <a:endParaRPr lang="pt-BR" dirty="0"/>
          </a:p>
          <a:p>
            <a:r>
              <a:rPr lang="pt-BR" b="1" dirty="0"/>
              <a:t>Serviço que permite bloquear alguns tipos de chamada, como: DDD, DDI, chamadas a cobrar, ligações para celular local, 0300 e 0500. </a:t>
            </a:r>
            <a:endParaRPr lang="pt-BR" dirty="0"/>
          </a:p>
          <a:p>
            <a:endParaRPr lang="pt-BR" dirty="0"/>
          </a:p>
          <a:p>
            <a:endParaRPr lang="pt-BR" b="1" dirty="0">
              <a:cs typeface="Calibri" panose="020F0502020204030204"/>
            </a:endParaRPr>
          </a:p>
          <a:p>
            <a:endParaRPr lang="pt-BR" b="1" dirty="0">
              <a:cs typeface="Calibri" panose="020F0502020204030204"/>
            </a:endParaRPr>
          </a:p>
          <a:p>
            <a:endParaRPr lang="pt-BR" dirty="0">
              <a:cs typeface="Calibri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D5DAA82-BBF5-2996-72FE-93860B35C2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52559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65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175324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66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437781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67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222714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68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406095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69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203493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pt-BR" dirty="0"/>
              <a:t>É o telefone fixo da Claro, que funciona na rede 3G (como um celular), porém sem mobilidade. Mesmo conectado à rede telefônica sem fios, possui número e tarifas de um telefone fixo convencional. </a:t>
            </a:r>
          </a:p>
          <a:p>
            <a:pPr>
              <a:defRPr/>
            </a:pPr>
            <a:endParaRPr lang="pt-BR" dirty="0"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>
              <a:latin typeface="Segoe UI"/>
              <a:cs typeface="Segoe U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70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346941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Peça para um aluno se voluntariar para responder cada questão, quando ele responder pergunte se alguém discorda. E depois corrija.</a:t>
            </a:r>
            <a:endParaRPr lang="en-US"/>
          </a:p>
          <a:p>
            <a:r>
              <a:rPr lang="pt-BR"/>
              <a:t>As respostas são:</a:t>
            </a:r>
            <a:endParaRPr lang="en-US"/>
          </a:p>
          <a:p>
            <a:r>
              <a:rPr lang="pt-BR"/>
              <a:t>1.Upload.</a:t>
            </a:r>
            <a:endParaRPr lang="en-US"/>
          </a:p>
          <a:p>
            <a:r>
              <a:rPr lang="pt-BR"/>
              <a:t>2.Identificador de chamadas.</a:t>
            </a:r>
            <a:endParaRPr lang="en-US"/>
          </a:p>
          <a:p>
            <a:r>
              <a:rPr lang="pt-BR"/>
              <a:t>3.Svas</a:t>
            </a:r>
            <a:endParaRPr lang="en-US"/>
          </a:p>
          <a:p>
            <a:endParaRPr lang="pt-BR"/>
          </a:p>
          <a:p>
            <a:endParaRPr lang="pt-BR"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71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8494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D14D60-F437-D2D0-5209-E123C71FC7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6AF6339-2853-C3C3-CA34-D51D65748D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559C245-04A3-3406-01F1-63A586E463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Facilitador: “Dá só uma olhada em tudo que vamos aprender hoje!” Apresente os temas que serão abordados durante o treinamento.</a:t>
            </a:r>
          </a:p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3150D9B-3520-2C5A-AEA1-E8519281C7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70990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Peça para um aluno se voluntariar para responder cada questão, quando ele responder pergunte se alguém discorda. E depois corrija.</a:t>
            </a:r>
            <a:endParaRPr lang="en-US"/>
          </a:p>
          <a:p>
            <a:r>
              <a:rPr lang="pt-BR"/>
              <a:t>As respostas são:</a:t>
            </a:r>
            <a:endParaRPr lang="en-US"/>
          </a:p>
          <a:p>
            <a:r>
              <a:rPr lang="pt-BR"/>
              <a:t>1.Upload.</a:t>
            </a:r>
            <a:endParaRPr lang="en-US"/>
          </a:p>
          <a:p>
            <a:r>
              <a:rPr lang="pt-BR"/>
              <a:t>2.Identificador de chamadas.</a:t>
            </a:r>
            <a:endParaRPr lang="en-US"/>
          </a:p>
          <a:p>
            <a:r>
              <a:rPr lang="pt-BR"/>
              <a:t>3.Svas</a:t>
            </a:r>
            <a:endParaRPr lang="en-US"/>
          </a:p>
          <a:p>
            <a:endParaRPr lang="pt-BR"/>
          </a:p>
          <a:p>
            <a:endParaRPr lang="pt-BR"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72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156341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Peça para um aluno se voluntariar para responder cada questão, quando ele responder pergunte se alguém discorda. E depois corrija.</a:t>
            </a:r>
            <a:endParaRPr lang="en-US"/>
          </a:p>
          <a:p>
            <a:r>
              <a:rPr lang="pt-BR"/>
              <a:t>As respostas são:</a:t>
            </a:r>
            <a:endParaRPr lang="en-US"/>
          </a:p>
          <a:p>
            <a:r>
              <a:rPr lang="pt-BR"/>
              <a:t>4. Proteção digital.</a:t>
            </a:r>
            <a:endParaRPr lang="en-US"/>
          </a:p>
          <a:p>
            <a:r>
              <a:rPr lang="pt-BR"/>
              <a:t>5. Velocidade de acesso.</a:t>
            </a:r>
            <a:endParaRPr lang="en-US"/>
          </a:p>
          <a:p>
            <a:r>
              <a:rPr lang="pt-BR"/>
              <a:t>6. </a:t>
            </a:r>
            <a:r>
              <a:rPr lang="pt-BR" err="1"/>
              <a:t>Wi-fi</a:t>
            </a:r>
            <a:r>
              <a:rPr lang="pt-BR"/>
              <a:t> na cidade.</a:t>
            </a:r>
            <a:endParaRPr lang="en-US"/>
          </a:p>
          <a:p>
            <a:endParaRPr lang="pt-BR"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73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776601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Peça para um aluno se voluntariar para responder cada questão, quando ele responder pergunte se alguém discorda. E depois corrija.</a:t>
            </a:r>
            <a:endParaRPr lang="en-US"/>
          </a:p>
          <a:p>
            <a:r>
              <a:rPr lang="pt-BR"/>
              <a:t>As respostas são:</a:t>
            </a:r>
            <a:endParaRPr lang="en-US"/>
          </a:p>
          <a:p>
            <a:r>
              <a:rPr lang="pt-BR"/>
              <a:t>4. Proteção digital.</a:t>
            </a:r>
            <a:endParaRPr lang="en-US"/>
          </a:p>
          <a:p>
            <a:r>
              <a:rPr lang="pt-BR"/>
              <a:t>5. Velocidade de acesso.</a:t>
            </a:r>
            <a:endParaRPr lang="en-US"/>
          </a:p>
          <a:p>
            <a:r>
              <a:rPr lang="pt-BR"/>
              <a:t>6. </a:t>
            </a:r>
            <a:r>
              <a:rPr lang="pt-BR" err="1"/>
              <a:t>Wi-fi</a:t>
            </a:r>
            <a:r>
              <a:rPr lang="pt-BR"/>
              <a:t> na cidade.</a:t>
            </a:r>
            <a:endParaRPr lang="en-US"/>
          </a:p>
          <a:p>
            <a:endParaRPr lang="pt-BR"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74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04680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Faça uma breve recapitulação de tudo que foi aprendido durante mais um dia de treinamento.</a:t>
            </a: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75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20872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1F8A2-FF2A-C509-F1D5-3779C6454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FEE1FC8-E641-041B-5A8A-901C24B7A7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947CB32-6749-25EC-9CCA-66CEFD2870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6031CAC-E14A-F9AA-5528-2C74D9AD87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76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02011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85257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DA1E3C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CLOUD: </a:t>
            </a:r>
            <a:r>
              <a:rPr kumimoji="0" lang="pt-BR" altLang="ko-KR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Salvar automaticamente todos os trabalhos, fotos e arquivos pessoais e profissionais na nuvem, para poder acessar de qualquer lugar em qualquer hora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DA1E3C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DOWNLOAD E STREAMING: </a:t>
            </a:r>
            <a:r>
              <a:rPr kumimoji="0" lang="pt-BR" altLang="ko-KR" sz="120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Vídeos de alta qualidade demandam uma boa conexão para reduzir o buffer e tempo de atraso.</a:t>
            </a:r>
            <a:endParaRPr kumimoji="0" lang="pt-BR" altLang="ko-KR" sz="1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DA1E3C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FUTURO: </a:t>
            </a:r>
            <a:r>
              <a:rPr kumimoji="0" lang="pt-BR" altLang="ko-KR" sz="1200" b="0" i="0" u="none" strike="noStrike" kern="1200" cap="none" spc="-3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Download e streaming de vídeos em 4K e o novo mundo chamado “Internet das Coisas” não pode mais ser considerado uma obra de ficção científica, é uma realidade presente cada vez mais em todos os lugares.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DA1E3C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HOME OFFICE: </a:t>
            </a:r>
            <a:r>
              <a:rPr lang="pt-BR" altLang="ko-KR" sz="1200" spc="-30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modalidade de trabalho em casa, conhecido como home office já é uma realidade para muito profissionais de diversas áreas, principalmente as de tecnologia. Assim, para que seja possível produzir com qualidade e eficiência em casa, é necessário também uma internet de qualidade.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DA1E3C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JOGAR ONLINE: </a:t>
            </a:r>
            <a:r>
              <a:rPr kumimoji="0" lang="pt-BR" altLang="ko-KR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Ultravelocidade para fazer download  de arquivos pesados.</a:t>
            </a:r>
            <a:endParaRPr kumimoji="0" lang="pt-BR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DA1E3C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COMPARTILHAR A INTERNET: </a:t>
            </a:r>
            <a:r>
              <a:rPr kumimoji="0" lang="pt-BR" altLang="ko-KR" sz="120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Quanto mais dispositivos eletrônicos simultâneos, menor será o desempenho da conexão.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90257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F847D-A6CE-472D-179C-46A031BD15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B0F62CD-7A16-1B75-19DA-F0408C858D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FA20060-BF4F-8AA7-0E08-02A57FA928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DA1E3C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CLOUD: </a:t>
            </a:r>
            <a:r>
              <a:rPr kumimoji="0" lang="pt-BR" altLang="ko-KR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Salvar automaticamente todos os trabalhos, fotos e arquivos pessoais e profissionais na nuvem, para poder acessar de qualquer lugar em qualquer hora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DA1E3C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DOWNLOAD E STREAMING: </a:t>
            </a:r>
            <a:r>
              <a:rPr kumimoji="0" lang="pt-BR" altLang="ko-KR" sz="120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Vídeos de alta qualidade demandam uma boa conexão para reduzir o buffer e tempo de atraso.</a:t>
            </a:r>
            <a:endParaRPr kumimoji="0" lang="pt-BR" altLang="ko-KR" sz="1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DA1E3C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FUTURO: </a:t>
            </a:r>
            <a:r>
              <a:rPr kumimoji="0" lang="pt-BR" altLang="ko-KR" sz="1200" b="0" i="0" u="none" strike="noStrike" kern="1200" cap="none" spc="-3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Download e streaming de vídeos em 4K e o novo mundo chamado “Internet das Coisas” não pode mais ser considerado uma obra de ficção científica, é uma realidade presente cada vez mais em todos os lugares.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DA1E3C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HOME OFFICE: </a:t>
            </a:r>
            <a:r>
              <a:rPr lang="pt-BR" altLang="ko-KR" sz="1200" spc="-30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modalidade de trabalho em casa, conhecido como home office já é uma realidade para muito profissionais de diversas áreas, principalmente as de tecnologia. Assim, para que seja possível produzir com qualidade e eficiência em casa, é necessário também uma internet de qualidade.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DA1E3C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JOGAR ONLINE: </a:t>
            </a:r>
            <a:r>
              <a:rPr kumimoji="0" lang="pt-BR" altLang="ko-KR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Ultravelocidade para fazer download  de arquivos pesados.</a:t>
            </a:r>
            <a:endParaRPr kumimoji="0" lang="pt-BR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DA1E3C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COMPARTILHAR A INTERNET: </a:t>
            </a:r>
            <a:r>
              <a:rPr kumimoji="0" lang="pt-BR" altLang="ko-KR" sz="120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Quanto mais dispositivos eletrônicos simultâneos, menor será o desempenho da conexão.</a:t>
            </a:r>
            <a:endParaRPr kumimoji="0" lang="pt-BR" altLang="ko-KR" sz="1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CC348C1-9806-1FC6-B2BD-2878BA2983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41705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7326B0-9B1E-7593-EAAC-41A64F8EC1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7842C02-B033-DA04-9299-D2D82AF814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D3AD806-A218-8402-FEAF-326A7A9E81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DA1E3C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CLOUD: </a:t>
            </a:r>
            <a:r>
              <a:rPr kumimoji="0" lang="pt-BR" altLang="ko-KR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Salvar automaticamente todos os trabalhos, fotos e arquivos pessoais e profissionais na nuvem, para poder acessar de qualquer lugar em qualquer hora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DA1E3C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DOWNLOAD E STREAMING: </a:t>
            </a:r>
            <a:r>
              <a:rPr kumimoji="0" lang="pt-BR" altLang="ko-KR" sz="120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Vídeos de alta qualidade demandam uma boa conexão para reduzir o buffer e tempo de atraso.</a:t>
            </a:r>
            <a:endParaRPr kumimoji="0" lang="pt-BR" altLang="ko-KR" sz="1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DA1E3C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FUTURO: </a:t>
            </a:r>
            <a:r>
              <a:rPr kumimoji="0" lang="pt-BR" altLang="ko-KR" sz="1200" b="0" i="0" u="none" strike="noStrike" kern="1200" cap="none" spc="-3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Download e streaming de vídeos em 4K e o novo mundo chamado “Internet das Coisas” não pode mais ser considerado uma obra de ficção científica, é uma realidade presente cada vez mais em todos os lugares.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DA1E3C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HOME OFFICE: </a:t>
            </a:r>
            <a:r>
              <a:rPr lang="pt-BR" altLang="ko-KR" sz="1200" spc="-30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modalidade de trabalho em casa, conhecido como home office já é uma realidade para muito profissionais de diversas áreas, principalmente as de tecnologia. Assim, para que seja possível produzir com qualidade e eficiência em casa, é necessário também uma internet de qualidade.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DA1E3C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JOGAR ONLINE: </a:t>
            </a:r>
            <a:r>
              <a:rPr kumimoji="0" lang="pt-BR" altLang="ko-KR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Ultravelocidade para fazer download  de arquivos pesados.</a:t>
            </a:r>
            <a:endParaRPr kumimoji="0" lang="pt-BR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DA1E3C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COMPARTILHAR A INTERNET: </a:t>
            </a:r>
            <a:r>
              <a:rPr kumimoji="0" lang="pt-BR" altLang="ko-KR" sz="120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Quanto mais dispositivos eletrônicos simultâneos, menor será o desempenho da conexão.</a:t>
            </a:r>
            <a:endParaRPr kumimoji="0" lang="pt-BR" altLang="ko-KR" sz="1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0D65E9E-B28F-E350-DE82-27978C02EE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7394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Título"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1624872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E8D3FA90-3AFE-F349-59E2-172A6878A245}"/>
              </a:ext>
            </a:extLst>
          </p:cNvPr>
          <p:cNvSpPr/>
          <p:nvPr userDrawn="1"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sp>
        <p:nvSpPr>
          <p:cNvPr id="11" name="Retângulo 17">
            <a:extLst>
              <a:ext uri="{FF2B5EF4-FFF2-40B4-BE49-F238E27FC236}">
                <a16:creationId xmlns:a16="http://schemas.microsoft.com/office/drawing/2014/main" id="{DFF09C6F-BC36-E741-F3DD-AD416F7F5897}"/>
              </a:ext>
            </a:extLst>
          </p:cNvPr>
          <p:cNvSpPr/>
          <p:nvPr userDrawn="1"/>
        </p:nvSpPr>
        <p:spPr>
          <a:xfrm rot="19389644">
            <a:off x="4375870" y="2005907"/>
            <a:ext cx="10318175" cy="6065072"/>
          </a:xfrm>
          <a:custGeom>
            <a:avLst/>
            <a:gdLst>
              <a:gd name="connsiteX0" fmla="*/ 0 w 11177500"/>
              <a:gd name="connsiteY0" fmla="*/ 0 h 3923820"/>
              <a:gd name="connsiteX1" fmla="*/ 11177500 w 11177500"/>
              <a:gd name="connsiteY1" fmla="*/ 0 h 3923820"/>
              <a:gd name="connsiteX2" fmla="*/ 11177500 w 11177500"/>
              <a:gd name="connsiteY2" fmla="*/ 3923820 h 3923820"/>
              <a:gd name="connsiteX3" fmla="*/ 0 w 11177500"/>
              <a:gd name="connsiteY3" fmla="*/ 3923820 h 3923820"/>
              <a:gd name="connsiteX4" fmla="*/ 0 w 11177500"/>
              <a:gd name="connsiteY4" fmla="*/ 0 h 3923820"/>
              <a:gd name="connsiteX0" fmla="*/ 0 w 11177500"/>
              <a:gd name="connsiteY0" fmla="*/ 0 h 7559575"/>
              <a:gd name="connsiteX1" fmla="*/ 11177500 w 11177500"/>
              <a:gd name="connsiteY1" fmla="*/ 0 h 7559575"/>
              <a:gd name="connsiteX2" fmla="*/ 11177500 w 11177500"/>
              <a:gd name="connsiteY2" fmla="*/ 3923820 h 7559575"/>
              <a:gd name="connsiteX3" fmla="*/ 5536218 w 11177500"/>
              <a:gd name="connsiteY3" fmla="*/ 7559575 h 7559575"/>
              <a:gd name="connsiteX4" fmla="*/ 0 w 11177500"/>
              <a:gd name="connsiteY4" fmla="*/ 0 h 7559575"/>
              <a:gd name="connsiteX0" fmla="*/ 0 w 11177500"/>
              <a:gd name="connsiteY0" fmla="*/ 0 h 7559575"/>
              <a:gd name="connsiteX1" fmla="*/ 11177500 w 11177500"/>
              <a:gd name="connsiteY1" fmla="*/ 0 h 7559575"/>
              <a:gd name="connsiteX2" fmla="*/ 9143760 w 11177500"/>
              <a:gd name="connsiteY2" fmla="*/ 2740309 h 7559575"/>
              <a:gd name="connsiteX3" fmla="*/ 5536218 w 11177500"/>
              <a:gd name="connsiteY3" fmla="*/ 7559575 h 7559575"/>
              <a:gd name="connsiteX4" fmla="*/ 0 w 11177500"/>
              <a:gd name="connsiteY4" fmla="*/ 0 h 7559575"/>
              <a:gd name="connsiteX0" fmla="*/ 0 w 11177500"/>
              <a:gd name="connsiteY0" fmla="*/ 0 h 7614775"/>
              <a:gd name="connsiteX1" fmla="*/ 11177500 w 11177500"/>
              <a:gd name="connsiteY1" fmla="*/ 0 h 7614775"/>
              <a:gd name="connsiteX2" fmla="*/ 9143760 w 11177500"/>
              <a:gd name="connsiteY2" fmla="*/ 2740309 h 7614775"/>
              <a:gd name="connsiteX3" fmla="*/ 5564360 w 11177500"/>
              <a:gd name="connsiteY3" fmla="*/ 7614775 h 7614775"/>
              <a:gd name="connsiteX4" fmla="*/ 0 w 11177500"/>
              <a:gd name="connsiteY4" fmla="*/ 0 h 7614775"/>
              <a:gd name="connsiteX0" fmla="*/ 0 w 11136389"/>
              <a:gd name="connsiteY0" fmla="*/ 3491132 h 7614775"/>
              <a:gd name="connsiteX1" fmla="*/ 11136389 w 11136389"/>
              <a:gd name="connsiteY1" fmla="*/ 0 h 7614775"/>
              <a:gd name="connsiteX2" fmla="*/ 9102649 w 11136389"/>
              <a:gd name="connsiteY2" fmla="*/ 2740309 h 7614775"/>
              <a:gd name="connsiteX3" fmla="*/ 5523249 w 11136389"/>
              <a:gd name="connsiteY3" fmla="*/ 7614775 h 7614775"/>
              <a:gd name="connsiteX4" fmla="*/ 0 w 11136389"/>
              <a:gd name="connsiteY4" fmla="*/ 3491132 h 7614775"/>
              <a:gd name="connsiteX0" fmla="*/ 0 w 9591534"/>
              <a:gd name="connsiteY0" fmla="*/ 1367530 h 5491173"/>
              <a:gd name="connsiteX1" fmla="*/ 9591534 w 9591534"/>
              <a:gd name="connsiteY1" fmla="*/ 0 h 5491173"/>
              <a:gd name="connsiteX2" fmla="*/ 9102649 w 9591534"/>
              <a:gd name="connsiteY2" fmla="*/ 616707 h 5491173"/>
              <a:gd name="connsiteX3" fmla="*/ 5523249 w 9591534"/>
              <a:gd name="connsiteY3" fmla="*/ 5491173 h 5491173"/>
              <a:gd name="connsiteX4" fmla="*/ 0 w 9591534"/>
              <a:gd name="connsiteY4" fmla="*/ 1367530 h 5491173"/>
              <a:gd name="connsiteX0" fmla="*/ 0 w 10265841"/>
              <a:gd name="connsiteY0" fmla="*/ 844641 h 5491173"/>
              <a:gd name="connsiteX1" fmla="*/ 10265841 w 10265841"/>
              <a:gd name="connsiteY1" fmla="*/ 0 h 5491173"/>
              <a:gd name="connsiteX2" fmla="*/ 9776956 w 10265841"/>
              <a:gd name="connsiteY2" fmla="*/ 616707 h 5491173"/>
              <a:gd name="connsiteX3" fmla="*/ 6197556 w 10265841"/>
              <a:gd name="connsiteY3" fmla="*/ 5491173 h 5491173"/>
              <a:gd name="connsiteX4" fmla="*/ 0 w 10265841"/>
              <a:gd name="connsiteY4" fmla="*/ 844641 h 5491173"/>
              <a:gd name="connsiteX0" fmla="*/ 0 w 9776956"/>
              <a:gd name="connsiteY0" fmla="*/ 1419415 h 6065947"/>
              <a:gd name="connsiteX1" fmla="*/ 9583825 w 9776956"/>
              <a:gd name="connsiteY1" fmla="*/ 0 h 6065947"/>
              <a:gd name="connsiteX2" fmla="*/ 9776956 w 9776956"/>
              <a:gd name="connsiteY2" fmla="*/ 1191481 h 6065947"/>
              <a:gd name="connsiteX3" fmla="*/ 6197556 w 9776956"/>
              <a:gd name="connsiteY3" fmla="*/ 6065947 h 6065947"/>
              <a:gd name="connsiteX4" fmla="*/ 0 w 9776956"/>
              <a:gd name="connsiteY4" fmla="*/ 1419415 h 6065947"/>
              <a:gd name="connsiteX0" fmla="*/ 0 w 10299844"/>
              <a:gd name="connsiteY0" fmla="*/ 1419415 h 6065947"/>
              <a:gd name="connsiteX1" fmla="*/ 9583825 w 10299844"/>
              <a:gd name="connsiteY1" fmla="*/ 0 h 6065947"/>
              <a:gd name="connsiteX2" fmla="*/ 10299844 w 10299844"/>
              <a:gd name="connsiteY2" fmla="*/ 517176 h 6065947"/>
              <a:gd name="connsiteX3" fmla="*/ 6197556 w 10299844"/>
              <a:gd name="connsiteY3" fmla="*/ 6065947 h 6065947"/>
              <a:gd name="connsiteX4" fmla="*/ 0 w 10299844"/>
              <a:gd name="connsiteY4" fmla="*/ 1419415 h 6065947"/>
              <a:gd name="connsiteX0" fmla="*/ 0 w 10299844"/>
              <a:gd name="connsiteY0" fmla="*/ 1461885 h 6108417"/>
              <a:gd name="connsiteX1" fmla="*/ 9505334 w 10299844"/>
              <a:gd name="connsiteY1" fmla="*/ 0 h 6108417"/>
              <a:gd name="connsiteX2" fmla="*/ 10299844 w 10299844"/>
              <a:gd name="connsiteY2" fmla="*/ 559646 h 6108417"/>
              <a:gd name="connsiteX3" fmla="*/ 6197556 w 10299844"/>
              <a:gd name="connsiteY3" fmla="*/ 6108417 h 6108417"/>
              <a:gd name="connsiteX4" fmla="*/ 0 w 10299844"/>
              <a:gd name="connsiteY4" fmla="*/ 1461885 h 6108417"/>
              <a:gd name="connsiteX0" fmla="*/ 0 w 10284383"/>
              <a:gd name="connsiteY0" fmla="*/ 1461885 h 6108417"/>
              <a:gd name="connsiteX1" fmla="*/ 9505334 w 10284383"/>
              <a:gd name="connsiteY1" fmla="*/ 0 h 6108417"/>
              <a:gd name="connsiteX2" fmla="*/ 10284383 w 10284383"/>
              <a:gd name="connsiteY2" fmla="*/ 580504 h 6108417"/>
              <a:gd name="connsiteX3" fmla="*/ 6197556 w 10284383"/>
              <a:gd name="connsiteY3" fmla="*/ 6108417 h 6108417"/>
              <a:gd name="connsiteX4" fmla="*/ 0 w 10284383"/>
              <a:gd name="connsiteY4" fmla="*/ 1461885 h 6108417"/>
              <a:gd name="connsiteX0" fmla="*/ 0 w 10284383"/>
              <a:gd name="connsiteY0" fmla="*/ 1461885 h 6128914"/>
              <a:gd name="connsiteX1" fmla="*/ 9505334 w 10284383"/>
              <a:gd name="connsiteY1" fmla="*/ 0 h 6128914"/>
              <a:gd name="connsiteX2" fmla="*/ 10284383 w 10284383"/>
              <a:gd name="connsiteY2" fmla="*/ 580504 h 6128914"/>
              <a:gd name="connsiteX3" fmla="*/ 6140351 w 10284383"/>
              <a:gd name="connsiteY3" fmla="*/ 6128914 h 6128914"/>
              <a:gd name="connsiteX4" fmla="*/ 0 w 10284383"/>
              <a:gd name="connsiteY4" fmla="*/ 1461885 h 6128914"/>
              <a:gd name="connsiteX0" fmla="*/ 0 w 10254114"/>
              <a:gd name="connsiteY0" fmla="*/ 1461885 h 6128914"/>
              <a:gd name="connsiteX1" fmla="*/ 9505334 w 10254114"/>
              <a:gd name="connsiteY1" fmla="*/ 0 h 6128914"/>
              <a:gd name="connsiteX2" fmla="*/ 10254114 w 10254114"/>
              <a:gd name="connsiteY2" fmla="*/ 621451 h 6128914"/>
              <a:gd name="connsiteX3" fmla="*/ 6140351 w 10254114"/>
              <a:gd name="connsiteY3" fmla="*/ 6128914 h 6128914"/>
              <a:gd name="connsiteX4" fmla="*/ 0 w 10254114"/>
              <a:gd name="connsiteY4" fmla="*/ 1461885 h 6128914"/>
              <a:gd name="connsiteX0" fmla="*/ 0 w 10254114"/>
              <a:gd name="connsiteY0" fmla="*/ 1458460 h 6125489"/>
              <a:gd name="connsiteX1" fmla="*/ 9481776 w 10254114"/>
              <a:gd name="connsiteY1" fmla="*/ 0 h 6125489"/>
              <a:gd name="connsiteX2" fmla="*/ 10254114 w 10254114"/>
              <a:gd name="connsiteY2" fmla="*/ 618026 h 6125489"/>
              <a:gd name="connsiteX3" fmla="*/ 6140351 w 10254114"/>
              <a:gd name="connsiteY3" fmla="*/ 6125489 h 6125489"/>
              <a:gd name="connsiteX4" fmla="*/ 0 w 10254114"/>
              <a:gd name="connsiteY4" fmla="*/ 1458460 h 6125489"/>
              <a:gd name="connsiteX0" fmla="*/ 0 w 10254114"/>
              <a:gd name="connsiteY0" fmla="*/ 1441387 h 6108416"/>
              <a:gd name="connsiteX1" fmla="*/ 9448128 w 10254114"/>
              <a:gd name="connsiteY1" fmla="*/ 0 h 6108416"/>
              <a:gd name="connsiteX2" fmla="*/ 10254114 w 10254114"/>
              <a:gd name="connsiteY2" fmla="*/ 600953 h 6108416"/>
              <a:gd name="connsiteX3" fmla="*/ 6140351 w 10254114"/>
              <a:gd name="connsiteY3" fmla="*/ 6108416 h 6108416"/>
              <a:gd name="connsiteX4" fmla="*/ 0 w 10254114"/>
              <a:gd name="connsiteY4" fmla="*/ 1441387 h 6108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54114" h="6108416">
                <a:moveTo>
                  <a:pt x="0" y="1441387"/>
                </a:moveTo>
                <a:lnTo>
                  <a:pt x="9448128" y="0"/>
                </a:lnTo>
                <a:lnTo>
                  <a:pt x="10254114" y="600953"/>
                </a:lnTo>
                <a:lnTo>
                  <a:pt x="6140351" y="6108416"/>
                </a:lnTo>
                <a:lnTo>
                  <a:pt x="0" y="1441387"/>
                </a:lnTo>
                <a:close/>
              </a:path>
            </a:pathLst>
          </a:custGeom>
          <a:gradFill flip="none" rotWithShape="1">
            <a:gsLst>
              <a:gs pos="34000">
                <a:srgbClr val="272627"/>
              </a:gs>
              <a:gs pos="58000">
                <a:srgbClr val="11101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pic>
        <p:nvPicPr>
          <p:cNvPr id="3" name="Imagem 2" descr="Uma imagem contendo computador, mesa, pente&#10;&#10;Descrição gerada automaticamente">
            <a:extLst>
              <a:ext uri="{FF2B5EF4-FFF2-40B4-BE49-F238E27FC236}">
                <a16:creationId xmlns:a16="http://schemas.microsoft.com/office/drawing/2014/main" id="{EE87D4AB-1ED7-AD0B-EF16-9D49D1C0E4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12000"/>
          </a:blip>
          <a:srcRect b="15625"/>
          <a:stretch/>
        </p:blipFill>
        <p:spPr>
          <a:xfrm>
            <a:off x="-5682344" y="289448"/>
            <a:ext cx="12192000" cy="6858000"/>
          </a:xfrm>
          <a:prstGeom prst="rect">
            <a:avLst/>
          </a:prstGeom>
        </p:spPr>
      </p:pic>
      <p:pic>
        <p:nvPicPr>
          <p:cNvPr id="2" name="Imagem 1" descr="Ícone&#10;&#10;Descrição gerada automaticamente">
            <a:extLst>
              <a:ext uri="{FF2B5EF4-FFF2-40B4-BE49-F238E27FC236}">
                <a16:creationId xmlns:a16="http://schemas.microsoft.com/office/drawing/2014/main" id="{621AEB82-FA25-9A60-46C4-6B8D845146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r="32313"/>
          <a:stretch/>
        </p:blipFill>
        <p:spPr>
          <a:xfrm>
            <a:off x="614146" y="347971"/>
            <a:ext cx="997959" cy="344618"/>
          </a:xfrm>
          <a:prstGeom prst="rect">
            <a:avLst/>
          </a:prstGeom>
        </p:spPr>
      </p:pic>
      <p:pic>
        <p:nvPicPr>
          <p:cNvPr id="4" name="Imagem 3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8C5BD49C-A28A-8EF4-0228-AD077F0B969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132" y="6109753"/>
            <a:ext cx="1072594" cy="406692"/>
          </a:xfrm>
          <a:prstGeom prst="rect">
            <a:avLst/>
          </a:prstGeom>
        </p:spPr>
      </p:pic>
      <p:cxnSp>
        <p:nvCxnSpPr>
          <p:cNvPr id="5" name="Conector Reto 18">
            <a:extLst>
              <a:ext uri="{FF2B5EF4-FFF2-40B4-BE49-F238E27FC236}">
                <a16:creationId xmlns:a16="http://schemas.microsoft.com/office/drawing/2014/main" id="{FBF8A39C-BA3D-B30A-AA40-7AE2D782F91B}"/>
              </a:ext>
            </a:extLst>
          </p:cNvPr>
          <p:cNvCxnSpPr>
            <a:cxnSpLocks/>
          </p:cNvCxnSpPr>
          <p:nvPr userDrawn="1"/>
        </p:nvCxnSpPr>
        <p:spPr>
          <a:xfrm flipH="1">
            <a:off x="1784104" y="6316661"/>
            <a:ext cx="8644812" cy="0"/>
          </a:xfrm>
          <a:prstGeom prst="line">
            <a:avLst/>
          </a:prstGeom>
          <a:ln w="12700">
            <a:gradFill>
              <a:gsLst>
                <a:gs pos="100000">
                  <a:schemeClr val="accent4">
                    <a:lumMod val="75000"/>
                  </a:schemeClr>
                </a:gs>
                <a:gs pos="0">
                  <a:srgbClr val="A17E11">
                    <a:alpha val="17650"/>
                  </a:srgbClr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ângulo 5">
            <a:extLst>
              <a:ext uri="{FF2B5EF4-FFF2-40B4-BE49-F238E27FC236}">
                <a16:creationId xmlns:a16="http://schemas.microsoft.com/office/drawing/2014/main" id="{3B1DF1E5-052B-9F54-C9F6-ADD9042A63F2}"/>
              </a:ext>
            </a:extLst>
          </p:cNvPr>
          <p:cNvSpPr/>
          <p:nvPr userDrawn="1"/>
        </p:nvSpPr>
        <p:spPr>
          <a:xfrm>
            <a:off x="664684" y="6067208"/>
            <a:ext cx="11386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i="1" dirty="0">
                <a:solidFill>
                  <a:schemeClr val="bg2">
                    <a:lumMod val="9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Parte 2</a:t>
            </a:r>
          </a:p>
        </p:txBody>
      </p:sp>
      <p:cxnSp>
        <p:nvCxnSpPr>
          <p:cNvPr id="10" name="Conector Reto 20">
            <a:extLst>
              <a:ext uri="{FF2B5EF4-FFF2-40B4-BE49-F238E27FC236}">
                <a16:creationId xmlns:a16="http://schemas.microsoft.com/office/drawing/2014/main" id="{97D06C89-A6D8-E5B4-CDE4-2E2A4710E9A9}"/>
              </a:ext>
            </a:extLst>
          </p:cNvPr>
          <p:cNvCxnSpPr>
            <a:cxnSpLocks/>
          </p:cNvCxnSpPr>
          <p:nvPr userDrawn="1"/>
        </p:nvCxnSpPr>
        <p:spPr>
          <a:xfrm flipV="1">
            <a:off x="600459" y="6067208"/>
            <a:ext cx="0" cy="461665"/>
          </a:xfrm>
          <a:prstGeom prst="line">
            <a:avLst/>
          </a:prstGeom>
          <a:ln w="15875">
            <a:solidFill>
              <a:srgbClr val="BD92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2024481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">
          <p15:clr>
            <a:srgbClr val="FBAE40"/>
          </p15:clr>
        </p15:guide>
        <p15:guide id="2" pos="37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E8D3FA90-3AFE-F349-59E2-172A6878A245}"/>
              </a:ext>
            </a:extLst>
          </p:cNvPr>
          <p:cNvSpPr/>
          <p:nvPr userDrawn="1"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sp>
        <p:nvSpPr>
          <p:cNvPr id="11" name="Retângulo 17">
            <a:extLst>
              <a:ext uri="{FF2B5EF4-FFF2-40B4-BE49-F238E27FC236}">
                <a16:creationId xmlns:a16="http://schemas.microsoft.com/office/drawing/2014/main" id="{DFF09C6F-BC36-E741-F3DD-AD416F7F5897}"/>
              </a:ext>
            </a:extLst>
          </p:cNvPr>
          <p:cNvSpPr/>
          <p:nvPr userDrawn="1"/>
        </p:nvSpPr>
        <p:spPr>
          <a:xfrm rot="19389644">
            <a:off x="4375870" y="2005907"/>
            <a:ext cx="10318175" cy="6065072"/>
          </a:xfrm>
          <a:custGeom>
            <a:avLst/>
            <a:gdLst>
              <a:gd name="connsiteX0" fmla="*/ 0 w 11177500"/>
              <a:gd name="connsiteY0" fmla="*/ 0 h 3923820"/>
              <a:gd name="connsiteX1" fmla="*/ 11177500 w 11177500"/>
              <a:gd name="connsiteY1" fmla="*/ 0 h 3923820"/>
              <a:gd name="connsiteX2" fmla="*/ 11177500 w 11177500"/>
              <a:gd name="connsiteY2" fmla="*/ 3923820 h 3923820"/>
              <a:gd name="connsiteX3" fmla="*/ 0 w 11177500"/>
              <a:gd name="connsiteY3" fmla="*/ 3923820 h 3923820"/>
              <a:gd name="connsiteX4" fmla="*/ 0 w 11177500"/>
              <a:gd name="connsiteY4" fmla="*/ 0 h 3923820"/>
              <a:gd name="connsiteX0" fmla="*/ 0 w 11177500"/>
              <a:gd name="connsiteY0" fmla="*/ 0 h 7559575"/>
              <a:gd name="connsiteX1" fmla="*/ 11177500 w 11177500"/>
              <a:gd name="connsiteY1" fmla="*/ 0 h 7559575"/>
              <a:gd name="connsiteX2" fmla="*/ 11177500 w 11177500"/>
              <a:gd name="connsiteY2" fmla="*/ 3923820 h 7559575"/>
              <a:gd name="connsiteX3" fmla="*/ 5536218 w 11177500"/>
              <a:gd name="connsiteY3" fmla="*/ 7559575 h 7559575"/>
              <a:gd name="connsiteX4" fmla="*/ 0 w 11177500"/>
              <a:gd name="connsiteY4" fmla="*/ 0 h 7559575"/>
              <a:gd name="connsiteX0" fmla="*/ 0 w 11177500"/>
              <a:gd name="connsiteY0" fmla="*/ 0 h 7559575"/>
              <a:gd name="connsiteX1" fmla="*/ 11177500 w 11177500"/>
              <a:gd name="connsiteY1" fmla="*/ 0 h 7559575"/>
              <a:gd name="connsiteX2" fmla="*/ 9143760 w 11177500"/>
              <a:gd name="connsiteY2" fmla="*/ 2740309 h 7559575"/>
              <a:gd name="connsiteX3" fmla="*/ 5536218 w 11177500"/>
              <a:gd name="connsiteY3" fmla="*/ 7559575 h 7559575"/>
              <a:gd name="connsiteX4" fmla="*/ 0 w 11177500"/>
              <a:gd name="connsiteY4" fmla="*/ 0 h 7559575"/>
              <a:gd name="connsiteX0" fmla="*/ 0 w 11177500"/>
              <a:gd name="connsiteY0" fmla="*/ 0 h 7614775"/>
              <a:gd name="connsiteX1" fmla="*/ 11177500 w 11177500"/>
              <a:gd name="connsiteY1" fmla="*/ 0 h 7614775"/>
              <a:gd name="connsiteX2" fmla="*/ 9143760 w 11177500"/>
              <a:gd name="connsiteY2" fmla="*/ 2740309 h 7614775"/>
              <a:gd name="connsiteX3" fmla="*/ 5564360 w 11177500"/>
              <a:gd name="connsiteY3" fmla="*/ 7614775 h 7614775"/>
              <a:gd name="connsiteX4" fmla="*/ 0 w 11177500"/>
              <a:gd name="connsiteY4" fmla="*/ 0 h 7614775"/>
              <a:gd name="connsiteX0" fmla="*/ 0 w 11136389"/>
              <a:gd name="connsiteY0" fmla="*/ 3491132 h 7614775"/>
              <a:gd name="connsiteX1" fmla="*/ 11136389 w 11136389"/>
              <a:gd name="connsiteY1" fmla="*/ 0 h 7614775"/>
              <a:gd name="connsiteX2" fmla="*/ 9102649 w 11136389"/>
              <a:gd name="connsiteY2" fmla="*/ 2740309 h 7614775"/>
              <a:gd name="connsiteX3" fmla="*/ 5523249 w 11136389"/>
              <a:gd name="connsiteY3" fmla="*/ 7614775 h 7614775"/>
              <a:gd name="connsiteX4" fmla="*/ 0 w 11136389"/>
              <a:gd name="connsiteY4" fmla="*/ 3491132 h 7614775"/>
              <a:gd name="connsiteX0" fmla="*/ 0 w 9591534"/>
              <a:gd name="connsiteY0" fmla="*/ 1367530 h 5491173"/>
              <a:gd name="connsiteX1" fmla="*/ 9591534 w 9591534"/>
              <a:gd name="connsiteY1" fmla="*/ 0 h 5491173"/>
              <a:gd name="connsiteX2" fmla="*/ 9102649 w 9591534"/>
              <a:gd name="connsiteY2" fmla="*/ 616707 h 5491173"/>
              <a:gd name="connsiteX3" fmla="*/ 5523249 w 9591534"/>
              <a:gd name="connsiteY3" fmla="*/ 5491173 h 5491173"/>
              <a:gd name="connsiteX4" fmla="*/ 0 w 9591534"/>
              <a:gd name="connsiteY4" fmla="*/ 1367530 h 5491173"/>
              <a:gd name="connsiteX0" fmla="*/ 0 w 10265841"/>
              <a:gd name="connsiteY0" fmla="*/ 844641 h 5491173"/>
              <a:gd name="connsiteX1" fmla="*/ 10265841 w 10265841"/>
              <a:gd name="connsiteY1" fmla="*/ 0 h 5491173"/>
              <a:gd name="connsiteX2" fmla="*/ 9776956 w 10265841"/>
              <a:gd name="connsiteY2" fmla="*/ 616707 h 5491173"/>
              <a:gd name="connsiteX3" fmla="*/ 6197556 w 10265841"/>
              <a:gd name="connsiteY3" fmla="*/ 5491173 h 5491173"/>
              <a:gd name="connsiteX4" fmla="*/ 0 w 10265841"/>
              <a:gd name="connsiteY4" fmla="*/ 844641 h 5491173"/>
              <a:gd name="connsiteX0" fmla="*/ 0 w 9776956"/>
              <a:gd name="connsiteY0" fmla="*/ 1419415 h 6065947"/>
              <a:gd name="connsiteX1" fmla="*/ 9583825 w 9776956"/>
              <a:gd name="connsiteY1" fmla="*/ 0 h 6065947"/>
              <a:gd name="connsiteX2" fmla="*/ 9776956 w 9776956"/>
              <a:gd name="connsiteY2" fmla="*/ 1191481 h 6065947"/>
              <a:gd name="connsiteX3" fmla="*/ 6197556 w 9776956"/>
              <a:gd name="connsiteY3" fmla="*/ 6065947 h 6065947"/>
              <a:gd name="connsiteX4" fmla="*/ 0 w 9776956"/>
              <a:gd name="connsiteY4" fmla="*/ 1419415 h 6065947"/>
              <a:gd name="connsiteX0" fmla="*/ 0 w 10299844"/>
              <a:gd name="connsiteY0" fmla="*/ 1419415 h 6065947"/>
              <a:gd name="connsiteX1" fmla="*/ 9583825 w 10299844"/>
              <a:gd name="connsiteY1" fmla="*/ 0 h 6065947"/>
              <a:gd name="connsiteX2" fmla="*/ 10299844 w 10299844"/>
              <a:gd name="connsiteY2" fmla="*/ 517176 h 6065947"/>
              <a:gd name="connsiteX3" fmla="*/ 6197556 w 10299844"/>
              <a:gd name="connsiteY3" fmla="*/ 6065947 h 6065947"/>
              <a:gd name="connsiteX4" fmla="*/ 0 w 10299844"/>
              <a:gd name="connsiteY4" fmla="*/ 1419415 h 6065947"/>
              <a:gd name="connsiteX0" fmla="*/ 0 w 10299844"/>
              <a:gd name="connsiteY0" fmla="*/ 1461885 h 6108417"/>
              <a:gd name="connsiteX1" fmla="*/ 9505334 w 10299844"/>
              <a:gd name="connsiteY1" fmla="*/ 0 h 6108417"/>
              <a:gd name="connsiteX2" fmla="*/ 10299844 w 10299844"/>
              <a:gd name="connsiteY2" fmla="*/ 559646 h 6108417"/>
              <a:gd name="connsiteX3" fmla="*/ 6197556 w 10299844"/>
              <a:gd name="connsiteY3" fmla="*/ 6108417 h 6108417"/>
              <a:gd name="connsiteX4" fmla="*/ 0 w 10299844"/>
              <a:gd name="connsiteY4" fmla="*/ 1461885 h 6108417"/>
              <a:gd name="connsiteX0" fmla="*/ 0 w 10284383"/>
              <a:gd name="connsiteY0" fmla="*/ 1461885 h 6108417"/>
              <a:gd name="connsiteX1" fmla="*/ 9505334 w 10284383"/>
              <a:gd name="connsiteY1" fmla="*/ 0 h 6108417"/>
              <a:gd name="connsiteX2" fmla="*/ 10284383 w 10284383"/>
              <a:gd name="connsiteY2" fmla="*/ 580504 h 6108417"/>
              <a:gd name="connsiteX3" fmla="*/ 6197556 w 10284383"/>
              <a:gd name="connsiteY3" fmla="*/ 6108417 h 6108417"/>
              <a:gd name="connsiteX4" fmla="*/ 0 w 10284383"/>
              <a:gd name="connsiteY4" fmla="*/ 1461885 h 6108417"/>
              <a:gd name="connsiteX0" fmla="*/ 0 w 10284383"/>
              <a:gd name="connsiteY0" fmla="*/ 1461885 h 6128914"/>
              <a:gd name="connsiteX1" fmla="*/ 9505334 w 10284383"/>
              <a:gd name="connsiteY1" fmla="*/ 0 h 6128914"/>
              <a:gd name="connsiteX2" fmla="*/ 10284383 w 10284383"/>
              <a:gd name="connsiteY2" fmla="*/ 580504 h 6128914"/>
              <a:gd name="connsiteX3" fmla="*/ 6140351 w 10284383"/>
              <a:gd name="connsiteY3" fmla="*/ 6128914 h 6128914"/>
              <a:gd name="connsiteX4" fmla="*/ 0 w 10284383"/>
              <a:gd name="connsiteY4" fmla="*/ 1461885 h 6128914"/>
              <a:gd name="connsiteX0" fmla="*/ 0 w 10254114"/>
              <a:gd name="connsiteY0" fmla="*/ 1461885 h 6128914"/>
              <a:gd name="connsiteX1" fmla="*/ 9505334 w 10254114"/>
              <a:gd name="connsiteY1" fmla="*/ 0 h 6128914"/>
              <a:gd name="connsiteX2" fmla="*/ 10254114 w 10254114"/>
              <a:gd name="connsiteY2" fmla="*/ 621451 h 6128914"/>
              <a:gd name="connsiteX3" fmla="*/ 6140351 w 10254114"/>
              <a:gd name="connsiteY3" fmla="*/ 6128914 h 6128914"/>
              <a:gd name="connsiteX4" fmla="*/ 0 w 10254114"/>
              <a:gd name="connsiteY4" fmla="*/ 1461885 h 6128914"/>
              <a:gd name="connsiteX0" fmla="*/ 0 w 10254114"/>
              <a:gd name="connsiteY0" fmla="*/ 1458460 h 6125489"/>
              <a:gd name="connsiteX1" fmla="*/ 9481776 w 10254114"/>
              <a:gd name="connsiteY1" fmla="*/ 0 h 6125489"/>
              <a:gd name="connsiteX2" fmla="*/ 10254114 w 10254114"/>
              <a:gd name="connsiteY2" fmla="*/ 618026 h 6125489"/>
              <a:gd name="connsiteX3" fmla="*/ 6140351 w 10254114"/>
              <a:gd name="connsiteY3" fmla="*/ 6125489 h 6125489"/>
              <a:gd name="connsiteX4" fmla="*/ 0 w 10254114"/>
              <a:gd name="connsiteY4" fmla="*/ 1458460 h 6125489"/>
              <a:gd name="connsiteX0" fmla="*/ 0 w 10254114"/>
              <a:gd name="connsiteY0" fmla="*/ 1441387 h 6108416"/>
              <a:gd name="connsiteX1" fmla="*/ 9448128 w 10254114"/>
              <a:gd name="connsiteY1" fmla="*/ 0 h 6108416"/>
              <a:gd name="connsiteX2" fmla="*/ 10254114 w 10254114"/>
              <a:gd name="connsiteY2" fmla="*/ 600953 h 6108416"/>
              <a:gd name="connsiteX3" fmla="*/ 6140351 w 10254114"/>
              <a:gd name="connsiteY3" fmla="*/ 6108416 h 6108416"/>
              <a:gd name="connsiteX4" fmla="*/ 0 w 10254114"/>
              <a:gd name="connsiteY4" fmla="*/ 1441387 h 6108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54114" h="6108416">
                <a:moveTo>
                  <a:pt x="0" y="1441387"/>
                </a:moveTo>
                <a:lnTo>
                  <a:pt x="9448128" y="0"/>
                </a:lnTo>
                <a:lnTo>
                  <a:pt x="10254114" y="600953"/>
                </a:lnTo>
                <a:lnTo>
                  <a:pt x="6140351" y="6108416"/>
                </a:lnTo>
                <a:lnTo>
                  <a:pt x="0" y="1441387"/>
                </a:lnTo>
                <a:close/>
              </a:path>
            </a:pathLst>
          </a:custGeom>
          <a:gradFill flip="none" rotWithShape="1">
            <a:gsLst>
              <a:gs pos="34000">
                <a:srgbClr val="272627"/>
              </a:gs>
              <a:gs pos="58000">
                <a:srgbClr val="11101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pic>
        <p:nvPicPr>
          <p:cNvPr id="3" name="Imagem 2" descr="Uma imagem contendo computador, mesa, pente&#10;&#10;Descrição gerada automaticamente">
            <a:extLst>
              <a:ext uri="{FF2B5EF4-FFF2-40B4-BE49-F238E27FC236}">
                <a16:creationId xmlns:a16="http://schemas.microsoft.com/office/drawing/2014/main" id="{EE87D4AB-1ED7-AD0B-EF16-9D49D1C0E4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12000"/>
          </a:blip>
          <a:srcRect b="15625"/>
          <a:stretch/>
        </p:blipFill>
        <p:spPr>
          <a:xfrm>
            <a:off x="-5682344" y="289448"/>
            <a:ext cx="12192000" cy="6858000"/>
          </a:xfrm>
          <a:prstGeom prst="rect">
            <a:avLst/>
          </a:prstGeom>
        </p:spPr>
      </p:pic>
      <p:pic>
        <p:nvPicPr>
          <p:cNvPr id="2" name="Imagem 1" descr="Ícone&#10;&#10;Descrição gerada automaticamente">
            <a:extLst>
              <a:ext uri="{FF2B5EF4-FFF2-40B4-BE49-F238E27FC236}">
                <a16:creationId xmlns:a16="http://schemas.microsoft.com/office/drawing/2014/main" id="{621AEB82-FA25-9A60-46C4-6B8D845146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r="32313"/>
          <a:stretch/>
        </p:blipFill>
        <p:spPr>
          <a:xfrm>
            <a:off x="614146" y="347971"/>
            <a:ext cx="997959" cy="3446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39470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">
          <p15:clr>
            <a:srgbClr val="FBAE40"/>
          </p15:clr>
        </p15:guide>
        <p15:guide id="2" pos="37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E8D3FA90-3AFE-F349-59E2-172A6878A245}"/>
              </a:ext>
            </a:extLst>
          </p:cNvPr>
          <p:cNvSpPr/>
          <p:nvPr userDrawn="1"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sp>
        <p:nvSpPr>
          <p:cNvPr id="11" name="Retângulo 17">
            <a:extLst>
              <a:ext uri="{FF2B5EF4-FFF2-40B4-BE49-F238E27FC236}">
                <a16:creationId xmlns:a16="http://schemas.microsoft.com/office/drawing/2014/main" id="{DFF09C6F-BC36-E741-F3DD-AD416F7F5897}"/>
              </a:ext>
            </a:extLst>
          </p:cNvPr>
          <p:cNvSpPr/>
          <p:nvPr userDrawn="1"/>
        </p:nvSpPr>
        <p:spPr>
          <a:xfrm rot="19389644">
            <a:off x="4375870" y="2005907"/>
            <a:ext cx="10318175" cy="6065072"/>
          </a:xfrm>
          <a:custGeom>
            <a:avLst/>
            <a:gdLst>
              <a:gd name="connsiteX0" fmla="*/ 0 w 11177500"/>
              <a:gd name="connsiteY0" fmla="*/ 0 h 3923820"/>
              <a:gd name="connsiteX1" fmla="*/ 11177500 w 11177500"/>
              <a:gd name="connsiteY1" fmla="*/ 0 h 3923820"/>
              <a:gd name="connsiteX2" fmla="*/ 11177500 w 11177500"/>
              <a:gd name="connsiteY2" fmla="*/ 3923820 h 3923820"/>
              <a:gd name="connsiteX3" fmla="*/ 0 w 11177500"/>
              <a:gd name="connsiteY3" fmla="*/ 3923820 h 3923820"/>
              <a:gd name="connsiteX4" fmla="*/ 0 w 11177500"/>
              <a:gd name="connsiteY4" fmla="*/ 0 h 3923820"/>
              <a:gd name="connsiteX0" fmla="*/ 0 w 11177500"/>
              <a:gd name="connsiteY0" fmla="*/ 0 h 7559575"/>
              <a:gd name="connsiteX1" fmla="*/ 11177500 w 11177500"/>
              <a:gd name="connsiteY1" fmla="*/ 0 h 7559575"/>
              <a:gd name="connsiteX2" fmla="*/ 11177500 w 11177500"/>
              <a:gd name="connsiteY2" fmla="*/ 3923820 h 7559575"/>
              <a:gd name="connsiteX3" fmla="*/ 5536218 w 11177500"/>
              <a:gd name="connsiteY3" fmla="*/ 7559575 h 7559575"/>
              <a:gd name="connsiteX4" fmla="*/ 0 w 11177500"/>
              <a:gd name="connsiteY4" fmla="*/ 0 h 7559575"/>
              <a:gd name="connsiteX0" fmla="*/ 0 w 11177500"/>
              <a:gd name="connsiteY0" fmla="*/ 0 h 7559575"/>
              <a:gd name="connsiteX1" fmla="*/ 11177500 w 11177500"/>
              <a:gd name="connsiteY1" fmla="*/ 0 h 7559575"/>
              <a:gd name="connsiteX2" fmla="*/ 9143760 w 11177500"/>
              <a:gd name="connsiteY2" fmla="*/ 2740309 h 7559575"/>
              <a:gd name="connsiteX3" fmla="*/ 5536218 w 11177500"/>
              <a:gd name="connsiteY3" fmla="*/ 7559575 h 7559575"/>
              <a:gd name="connsiteX4" fmla="*/ 0 w 11177500"/>
              <a:gd name="connsiteY4" fmla="*/ 0 h 7559575"/>
              <a:gd name="connsiteX0" fmla="*/ 0 w 11177500"/>
              <a:gd name="connsiteY0" fmla="*/ 0 h 7614775"/>
              <a:gd name="connsiteX1" fmla="*/ 11177500 w 11177500"/>
              <a:gd name="connsiteY1" fmla="*/ 0 h 7614775"/>
              <a:gd name="connsiteX2" fmla="*/ 9143760 w 11177500"/>
              <a:gd name="connsiteY2" fmla="*/ 2740309 h 7614775"/>
              <a:gd name="connsiteX3" fmla="*/ 5564360 w 11177500"/>
              <a:gd name="connsiteY3" fmla="*/ 7614775 h 7614775"/>
              <a:gd name="connsiteX4" fmla="*/ 0 w 11177500"/>
              <a:gd name="connsiteY4" fmla="*/ 0 h 7614775"/>
              <a:gd name="connsiteX0" fmla="*/ 0 w 11136389"/>
              <a:gd name="connsiteY0" fmla="*/ 3491132 h 7614775"/>
              <a:gd name="connsiteX1" fmla="*/ 11136389 w 11136389"/>
              <a:gd name="connsiteY1" fmla="*/ 0 h 7614775"/>
              <a:gd name="connsiteX2" fmla="*/ 9102649 w 11136389"/>
              <a:gd name="connsiteY2" fmla="*/ 2740309 h 7614775"/>
              <a:gd name="connsiteX3" fmla="*/ 5523249 w 11136389"/>
              <a:gd name="connsiteY3" fmla="*/ 7614775 h 7614775"/>
              <a:gd name="connsiteX4" fmla="*/ 0 w 11136389"/>
              <a:gd name="connsiteY4" fmla="*/ 3491132 h 7614775"/>
              <a:gd name="connsiteX0" fmla="*/ 0 w 9591534"/>
              <a:gd name="connsiteY0" fmla="*/ 1367530 h 5491173"/>
              <a:gd name="connsiteX1" fmla="*/ 9591534 w 9591534"/>
              <a:gd name="connsiteY1" fmla="*/ 0 h 5491173"/>
              <a:gd name="connsiteX2" fmla="*/ 9102649 w 9591534"/>
              <a:gd name="connsiteY2" fmla="*/ 616707 h 5491173"/>
              <a:gd name="connsiteX3" fmla="*/ 5523249 w 9591534"/>
              <a:gd name="connsiteY3" fmla="*/ 5491173 h 5491173"/>
              <a:gd name="connsiteX4" fmla="*/ 0 w 9591534"/>
              <a:gd name="connsiteY4" fmla="*/ 1367530 h 5491173"/>
              <a:gd name="connsiteX0" fmla="*/ 0 w 10265841"/>
              <a:gd name="connsiteY0" fmla="*/ 844641 h 5491173"/>
              <a:gd name="connsiteX1" fmla="*/ 10265841 w 10265841"/>
              <a:gd name="connsiteY1" fmla="*/ 0 h 5491173"/>
              <a:gd name="connsiteX2" fmla="*/ 9776956 w 10265841"/>
              <a:gd name="connsiteY2" fmla="*/ 616707 h 5491173"/>
              <a:gd name="connsiteX3" fmla="*/ 6197556 w 10265841"/>
              <a:gd name="connsiteY3" fmla="*/ 5491173 h 5491173"/>
              <a:gd name="connsiteX4" fmla="*/ 0 w 10265841"/>
              <a:gd name="connsiteY4" fmla="*/ 844641 h 5491173"/>
              <a:gd name="connsiteX0" fmla="*/ 0 w 9776956"/>
              <a:gd name="connsiteY0" fmla="*/ 1419415 h 6065947"/>
              <a:gd name="connsiteX1" fmla="*/ 9583825 w 9776956"/>
              <a:gd name="connsiteY1" fmla="*/ 0 h 6065947"/>
              <a:gd name="connsiteX2" fmla="*/ 9776956 w 9776956"/>
              <a:gd name="connsiteY2" fmla="*/ 1191481 h 6065947"/>
              <a:gd name="connsiteX3" fmla="*/ 6197556 w 9776956"/>
              <a:gd name="connsiteY3" fmla="*/ 6065947 h 6065947"/>
              <a:gd name="connsiteX4" fmla="*/ 0 w 9776956"/>
              <a:gd name="connsiteY4" fmla="*/ 1419415 h 6065947"/>
              <a:gd name="connsiteX0" fmla="*/ 0 w 10299844"/>
              <a:gd name="connsiteY0" fmla="*/ 1419415 h 6065947"/>
              <a:gd name="connsiteX1" fmla="*/ 9583825 w 10299844"/>
              <a:gd name="connsiteY1" fmla="*/ 0 h 6065947"/>
              <a:gd name="connsiteX2" fmla="*/ 10299844 w 10299844"/>
              <a:gd name="connsiteY2" fmla="*/ 517176 h 6065947"/>
              <a:gd name="connsiteX3" fmla="*/ 6197556 w 10299844"/>
              <a:gd name="connsiteY3" fmla="*/ 6065947 h 6065947"/>
              <a:gd name="connsiteX4" fmla="*/ 0 w 10299844"/>
              <a:gd name="connsiteY4" fmla="*/ 1419415 h 6065947"/>
              <a:gd name="connsiteX0" fmla="*/ 0 w 10299844"/>
              <a:gd name="connsiteY0" fmla="*/ 1461885 h 6108417"/>
              <a:gd name="connsiteX1" fmla="*/ 9505334 w 10299844"/>
              <a:gd name="connsiteY1" fmla="*/ 0 h 6108417"/>
              <a:gd name="connsiteX2" fmla="*/ 10299844 w 10299844"/>
              <a:gd name="connsiteY2" fmla="*/ 559646 h 6108417"/>
              <a:gd name="connsiteX3" fmla="*/ 6197556 w 10299844"/>
              <a:gd name="connsiteY3" fmla="*/ 6108417 h 6108417"/>
              <a:gd name="connsiteX4" fmla="*/ 0 w 10299844"/>
              <a:gd name="connsiteY4" fmla="*/ 1461885 h 6108417"/>
              <a:gd name="connsiteX0" fmla="*/ 0 w 10284383"/>
              <a:gd name="connsiteY0" fmla="*/ 1461885 h 6108417"/>
              <a:gd name="connsiteX1" fmla="*/ 9505334 w 10284383"/>
              <a:gd name="connsiteY1" fmla="*/ 0 h 6108417"/>
              <a:gd name="connsiteX2" fmla="*/ 10284383 w 10284383"/>
              <a:gd name="connsiteY2" fmla="*/ 580504 h 6108417"/>
              <a:gd name="connsiteX3" fmla="*/ 6197556 w 10284383"/>
              <a:gd name="connsiteY3" fmla="*/ 6108417 h 6108417"/>
              <a:gd name="connsiteX4" fmla="*/ 0 w 10284383"/>
              <a:gd name="connsiteY4" fmla="*/ 1461885 h 6108417"/>
              <a:gd name="connsiteX0" fmla="*/ 0 w 10284383"/>
              <a:gd name="connsiteY0" fmla="*/ 1461885 h 6128914"/>
              <a:gd name="connsiteX1" fmla="*/ 9505334 w 10284383"/>
              <a:gd name="connsiteY1" fmla="*/ 0 h 6128914"/>
              <a:gd name="connsiteX2" fmla="*/ 10284383 w 10284383"/>
              <a:gd name="connsiteY2" fmla="*/ 580504 h 6128914"/>
              <a:gd name="connsiteX3" fmla="*/ 6140351 w 10284383"/>
              <a:gd name="connsiteY3" fmla="*/ 6128914 h 6128914"/>
              <a:gd name="connsiteX4" fmla="*/ 0 w 10284383"/>
              <a:gd name="connsiteY4" fmla="*/ 1461885 h 6128914"/>
              <a:gd name="connsiteX0" fmla="*/ 0 w 10254114"/>
              <a:gd name="connsiteY0" fmla="*/ 1461885 h 6128914"/>
              <a:gd name="connsiteX1" fmla="*/ 9505334 w 10254114"/>
              <a:gd name="connsiteY1" fmla="*/ 0 h 6128914"/>
              <a:gd name="connsiteX2" fmla="*/ 10254114 w 10254114"/>
              <a:gd name="connsiteY2" fmla="*/ 621451 h 6128914"/>
              <a:gd name="connsiteX3" fmla="*/ 6140351 w 10254114"/>
              <a:gd name="connsiteY3" fmla="*/ 6128914 h 6128914"/>
              <a:gd name="connsiteX4" fmla="*/ 0 w 10254114"/>
              <a:gd name="connsiteY4" fmla="*/ 1461885 h 6128914"/>
              <a:gd name="connsiteX0" fmla="*/ 0 w 10254114"/>
              <a:gd name="connsiteY0" fmla="*/ 1458460 h 6125489"/>
              <a:gd name="connsiteX1" fmla="*/ 9481776 w 10254114"/>
              <a:gd name="connsiteY1" fmla="*/ 0 h 6125489"/>
              <a:gd name="connsiteX2" fmla="*/ 10254114 w 10254114"/>
              <a:gd name="connsiteY2" fmla="*/ 618026 h 6125489"/>
              <a:gd name="connsiteX3" fmla="*/ 6140351 w 10254114"/>
              <a:gd name="connsiteY3" fmla="*/ 6125489 h 6125489"/>
              <a:gd name="connsiteX4" fmla="*/ 0 w 10254114"/>
              <a:gd name="connsiteY4" fmla="*/ 1458460 h 6125489"/>
              <a:gd name="connsiteX0" fmla="*/ 0 w 10254114"/>
              <a:gd name="connsiteY0" fmla="*/ 1441387 h 6108416"/>
              <a:gd name="connsiteX1" fmla="*/ 9448128 w 10254114"/>
              <a:gd name="connsiteY1" fmla="*/ 0 h 6108416"/>
              <a:gd name="connsiteX2" fmla="*/ 10254114 w 10254114"/>
              <a:gd name="connsiteY2" fmla="*/ 600953 h 6108416"/>
              <a:gd name="connsiteX3" fmla="*/ 6140351 w 10254114"/>
              <a:gd name="connsiteY3" fmla="*/ 6108416 h 6108416"/>
              <a:gd name="connsiteX4" fmla="*/ 0 w 10254114"/>
              <a:gd name="connsiteY4" fmla="*/ 1441387 h 6108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54114" h="6108416">
                <a:moveTo>
                  <a:pt x="0" y="1441387"/>
                </a:moveTo>
                <a:lnTo>
                  <a:pt x="9448128" y="0"/>
                </a:lnTo>
                <a:lnTo>
                  <a:pt x="10254114" y="600953"/>
                </a:lnTo>
                <a:lnTo>
                  <a:pt x="6140351" y="6108416"/>
                </a:lnTo>
                <a:lnTo>
                  <a:pt x="0" y="1441387"/>
                </a:lnTo>
                <a:close/>
              </a:path>
            </a:pathLst>
          </a:custGeom>
          <a:gradFill flip="none" rotWithShape="1">
            <a:gsLst>
              <a:gs pos="34000">
                <a:srgbClr val="272627"/>
              </a:gs>
              <a:gs pos="58000">
                <a:srgbClr val="11101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pic>
        <p:nvPicPr>
          <p:cNvPr id="3" name="Imagem 2" descr="Uma imagem contendo computador, mesa, pente&#10;&#10;Descrição gerada automaticamente">
            <a:extLst>
              <a:ext uri="{FF2B5EF4-FFF2-40B4-BE49-F238E27FC236}">
                <a16:creationId xmlns:a16="http://schemas.microsoft.com/office/drawing/2014/main" id="{EE87D4AB-1ED7-AD0B-EF16-9D49D1C0E4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12000"/>
          </a:blip>
          <a:srcRect b="15625"/>
          <a:stretch/>
        </p:blipFill>
        <p:spPr>
          <a:xfrm>
            <a:off x="-5682344" y="289448"/>
            <a:ext cx="12192000" cy="6858000"/>
          </a:xfrm>
          <a:prstGeom prst="rect">
            <a:avLst/>
          </a:prstGeom>
        </p:spPr>
      </p:pic>
      <p:pic>
        <p:nvPicPr>
          <p:cNvPr id="2" name="Imagem 1" descr="Ícone&#10;&#10;Descrição gerada automaticamente">
            <a:extLst>
              <a:ext uri="{FF2B5EF4-FFF2-40B4-BE49-F238E27FC236}">
                <a16:creationId xmlns:a16="http://schemas.microsoft.com/office/drawing/2014/main" id="{621AEB82-FA25-9A60-46C4-6B8D845146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r="32313"/>
          <a:stretch/>
        </p:blipFill>
        <p:spPr>
          <a:xfrm>
            <a:off x="614146" y="347971"/>
            <a:ext cx="997959" cy="344618"/>
          </a:xfrm>
          <a:prstGeom prst="rect">
            <a:avLst/>
          </a:prstGeom>
        </p:spPr>
      </p:pic>
      <p:pic>
        <p:nvPicPr>
          <p:cNvPr id="4" name="Imagem 3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8C5BD49C-A28A-8EF4-0228-AD077F0B969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132" y="6109753"/>
            <a:ext cx="1072594" cy="406692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3B1DF1E5-052B-9F54-C9F6-ADD9042A63F2}"/>
              </a:ext>
            </a:extLst>
          </p:cNvPr>
          <p:cNvSpPr/>
          <p:nvPr userDrawn="1"/>
        </p:nvSpPr>
        <p:spPr>
          <a:xfrm>
            <a:off x="664684" y="6067208"/>
            <a:ext cx="11386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i="1" dirty="0">
                <a:solidFill>
                  <a:schemeClr val="bg2">
                    <a:lumMod val="9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Parte 2</a:t>
            </a:r>
          </a:p>
        </p:txBody>
      </p:sp>
      <p:cxnSp>
        <p:nvCxnSpPr>
          <p:cNvPr id="10" name="Conector Reto 20">
            <a:extLst>
              <a:ext uri="{FF2B5EF4-FFF2-40B4-BE49-F238E27FC236}">
                <a16:creationId xmlns:a16="http://schemas.microsoft.com/office/drawing/2014/main" id="{97D06C89-A6D8-E5B4-CDE4-2E2A4710E9A9}"/>
              </a:ext>
            </a:extLst>
          </p:cNvPr>
          <p:cNvCxnSpPr>
            <a:cxnSpLocks/>
          </p:cNvCxnSpPr>
          <p:nvPr userDrawn="1"/>
        </p:nvCxnSpPr>
        <p:spPr>
          <a:xfrm flipV="1">
            <a:off x="600459" y="6067208"/>
            <a:ext cx="0" cy="461665"/>
          </a:xfrm>
          <a:prstGeom prst="line">
            <a:avLst/>
          </a:prstGeom>
          <a:ln w="15875">
            <a:solidFill>
              <a:srgbClr val="BD92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4482745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">
          <p15:clr>
            <a:srgbClr val="FBAE40"/>
          </p15:clr>
        </p15:guide>
        <p15:guide id="2" pos="37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tenção/Di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E8D3FA90-3AFE-F349-59E2-172A6878A245}"/>
              </a:ext>
            </a:extLst>
          </p:cNvPr>
          <p:cNvSpPr/>
          <p:nvPr userDrawn="1"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sp>
        <p:nvSpPr>
          <p:cNvPr id="11" name="Retângulo 17">
            <a:extLst>
              <a:ext uri="{FF2B5EF4-FFF2-40B4-BE49-F238E27FC236}">
                <a16:creationId xmlns:a16="http://schemas.microsoft.com/office/drawing/2014/main" id="{DFF09C6F-BC36-E741-F3DD-AD416F7F5897}"/>
              </a:ext>
            </a:extLst>
          </p:cNvPr>
          <p:cNvSpPr/>
          <p:nvPr userDrawn="1"/>
        </p:nvSpPr>
        <p:spPr>
          <a:xfrm rot="19389644">
            <a:off x="4375870" y="2005907"/>
            <a:ext cx="10318175" cy="6065072"/>
          </a:xfrm>
          <a:custGeom>
            <a:avLst/>
            <a:gdLst>
              <a:gd name="connsiteX0" fmla="*/ 0 w 11177500"/>
              <a:gd name="connsiteY0" fmla="*/ 0 h 3923820"/>
              <a:gd name="connsiteX1" fmla="*/ 11177500 w 11177500"/>
              <a:gd name="connsiteY1" fmla="*/ 0 h 3923820"/>
              <a:gd name="connsiteX2" fmla="*/ 11177500 w 11177500"/>
              <a:gd name="connsiteY2" fmla="*/ 3923820 h 3923820"/>
              <a:gd name="connsiteX3" fmla="*/ 0 w 11177500"/>
              <a:gd name="connsiteY3" fmla="*/ 3923820 h 3923820"/>
              <a:gd name="connsiteX4" fmla="*/ 0 w 11177500"/>
              <a:gd name="connsiteY4" fmla="*/ 0 h 3923820"/>
              <a:gd name="connsiteX0" fmla="*/ 0 w 11177500"/>
              <a:gd name="connsiteY0" fmla="*/ 0 h 7559575"/>
              <a:gd name="connsiteX1" fmla="*/ 11177500 w 11177500"/>
              <a:gd name="connsiteY1" fmla="*/ 0 h 7559575"/>
              <a:gd name="connsiteX2" fmla="*/ 11177500 w 11177500"/>
              <a:gd name="connsiteY2" fmla="*/ 3923820 h 7559575"/>
              <a:gd name="connsiteX3" fmla="*/ 5536218 w 11177500"/>
              <a:gd name="connsiteY3" fmla="*/ 7559575 h 7559575"/>
              <a:gd name="connsiteX4" fmla="*/ 0 w 11177500"/>
              <a:gd name="connsiteY4" fmla="*/ 0 h 7559575"/>
              <a:gd name="connsiteX0" fmla="*/ 0 w 11177500"/>
              <a:gd name="connsiteY0" fmla="*/ 0 h 7559575"/>
              <a:gd name="connsiteX1" fmla="*/ 11177500 w 11177500"/>
              <a:gd name="connsiteY1" fmla="*/ 0 h 7559575"/>
              <a:gd name="connsiteX2" fmla="*/ 9143760 w 11177500"/>
              <a:gd name="connsiteY2" fmla="*/ 2740309 h 7559575"/>
              <a:gd name="connsiteX3" fmla="*/ 5536218 w 11177500"/>
              <a:gd name="connsiteY3" fmla="*/ 7559575 h 7559575"/>
              <a:gd name="connsiteX4" fmla="*/ 0 w 11177500"/>
              <a:gd name="connsiteY4" fmla="*/ 0 h 7559575"/>
              <a:gd name="connsiteX0" fmla="*/ 0 w 11177500"/>
              <a:gd name="connsiteY0" fmla="*/ 0 h 7614775"/>
              <a:gd name="connsiteX1" fmla="*/ 11177500 w 11177500"/>
              <a:gd name="connsiteY1" fmla="*/ 0 h 7614775"/>
              <a:gd name="connsiteX2" fmla="*/ 9143760 w 11177500"/>
              <a:gd name="connsiteY2" fmla="*/ 2740309 h 7614775"/>
              <a:gd name="connsiteX3" fmla="*/ 5564360 w 11177500"/>
              <a:gd name="connsiteY3" fmla="*/ 7614775 h 7614775"/>
              <a:gd name="connsiteX4" fmla="*/ 0 w 11177500"/>
              <a:gd name="connsiteY4" fmla="*/ 0 h 7614775"/>
              <a:gd name="connsiteX0" fmla="*/ 0 w 11136389"/>
              <a:gd name="connsiteY0" fmla="*/ 3491132 h 7614775"/>
              <a:gd name="connsiteX1" fmla="*/ 11136389 w 11136389"/>
              <a:gd name="connsiteY1" fmla="*/ 0 h 7614775"/>
              <a:gd name="connsiteX2" fmla="*/ 9102649 w 11136389"/>
              <a:gd name="connsiteY2" fmla="*/ 2740309 h 7614775"/>
              <a:gd name="connsiteX3" fmla="*/ 5523249 w 11136389"/>
              <a:gd name="connsiteY3" fmla="*/ 7614775 h 7614775"/>
              <a:gd name="connsiteX4" fmla="*/ 0 w 11136389"/>
              <a:gd name="connsiteY4" fmla="*/ 3491132 h 7614775"/>
              <a:gd name="connsiteX0" fmla="*/ 0 w 9591534"/>
              <a:gd name="connsiteY0" fmla="*/ 1367530 h 5491173"/>
              <a:gd name="connsiteX1" fmla="*/ 9591534 w 9591534"/>
              <a:gd name="connsiteY1" fmla="*/ 0 h 5491173"/>
              <a:gd name="connsiteX2" fmla="*/ 9102649 w 9591534"/>
              <a:gd name="connsiteY2" fmla="*/ 616707 h 5491173"/>
              <a:gd name="connsiteX3" fmla="*/ 5523249 w 9591534"/>
              <a:gd name="connsiteY3" fmla="*/ 5491173 h 5491173"/>
              <a:gd name="connsiteX4" fmla="*/ 0 w 9591534"/>
              <a:gd name="connsiteY4" fmla="*/ 1367530 h 5491173"/>
              <a:gd name="connsiteX0" fmla="*/ 0 w 10265841"/>
              <a:gd name="connsiteY0" fmla="*/ 844641 h 5491173"/>
              <a:gd name="connsiteX1" fmla="*/ 10265841 w 10265841"/>
              <a:gd name="connsiteY1" fmla="*/ 0 h 5491173"/>
              <a:gd name="connsiteX2" fmla="*/ 9776956 w 10265841"/>
              <a:gd name="connsiteY2" fmla="*/ 616707 h 5491173"/>
              <a:gd name="connsiteX3" fmla="*/ 6197556 w 10265841"/>
              <a:gd name="connsiteY3" fmla="*/ 5491173 h 5491173"/>
              <a:gd name="connsiteX4" fmla="*/ 0 w 10265841"/>
              <a:gd name="connsiteY4" fmla="*/ 844641 h 5491173"/>
              <a:gd name="connsiteX0" fmla="*/ 0 w 9776956"/>
              <a:gd name="connsiteY0" fmla="*/ 1419415 h 6065947"/>
              <a:gd name="connsiteX1" fmla="*/ 9583825 w 9776956"/>
              <a:gd name="connsiteY1" fmla="*/ 0 h 6065947"/>
              <a:gd name="connsiteX2" fmla="*/ 9776956 w 9776956"/>
              <a:gd name="connsiteY2" fmla="*/ 1191481 h 6065947"/>
              <a:gd name="connsiteX3" fmla="*/ 6197556 w 9776956"/>
              <a:gd name="connsiteY3" fmla="*/ 6065947 h 6065947"/>
              <a:gd name="connsiteX4" fmla="*/ 0 w 9776956"/>
              <a:gd name="connsiteY4" fmla="*/ 1419415 h 6065947"/>
              <a:gd name="connsiteX0" fmla="*/ 0 w 10299844"/>
              <a:gd name="connsiteY0" fmla="*/ 1419415 h 6065947"/>
              <a:gd name="connsiteX1" fmla="*/ 9583825 w 10299844"/>
              <a:gd name="connsiteY1" fmla="*/ 0 h 6065947"/>
              <a:gd name="connsiteX2" fmla="*/ 10299844 w 10299844"/>
              <a:gd name="connsiteY2" fmla="*/ 517176 h 6065947"/>
              <a:gd name="connsiteX3" fmla="*/ 6197556 w 10299844"/>
              <a:gd name="connsiteY3" fmla="*/ 6065947 h 6065947"/>
              <a:gd name="connsiteX4" fmla="*/ 0 w 10299844"/>
              <a:gd name="connsiteY4" fmla="*/ 1419415 h 6065947"/>
              <a:gd name="connsiteX0" fmla="*/ 0 w 10299844"/>
              <a:gd name="connsiteY0" fmla="*/ 1461885 h 6108417"/>
              <a:gd name="connsiteX1" fmla="*/ 9505334 w 10299844"/>
              <a:gd name="connsiteY1" fmla="*/ 0 h 6108417"/>
              <a:gd name="connsiteX2" fmla="*/ 10299844 w 10299844"/>
              <a:gd name="connsiteY2" fmla="*/ 559646 h 6108417"/>
              <a:gd name="connsiteX3" fmla="*/ 6197556 w 10299844"/>
              <a:gd name="connsiteY3" fmla="*/ 6108417 h 6108417"/>
              <a:gd name="connsiteX4" fmla="*/ 0 w 10299844"/>
              <a:gd name="connsiteY4" fmla="*/ 1461885 h 6108417"/>
              <a:gd name="connsiteX0" fmla="*/ 0 w 10284383"/>
              <a:gd name="connsiteY0" fmla="*/ 1461885 h 6108417"/>
              <a:gd name="connsiteX1" fmla="*/ 9505334 w 10284383"/>
              <a:gd name="connsiteY1" fmla="*/ 0 h 6108417"/>
              <a:gd name="connsiteX2" fmla="*/ 10284383 w 10284383"/>
              <a:gd name="connsiteY2" fmla="*/ 580504 h 6108417"/>
              <a:gd name="connsiteX3" fmla="*/ 6197556 w 10284383"/>
              <a:gd name="connsiteY3" fmla="*/ 6108417 h 6108417"/>
              <a:gd name="connsiteX4" fmla="*/ 0 w 10284383"/>
              <a:gd name="connsiteY4" fmla="*/ 1461885 h 6108417"/>
              <a:gd name="connsiteX0" fmla="*/ 0 w 10284383"/>
              <a:gd name="connsiteY0" fmla="*/ 1461885 h 6128914"/>
              <a:gd name="connsiteX1" fmla="*/ 9505334 w 10284383"/>
              <a:gd name="connsiteY1" fmla="*/ 0 h 6128914"/>
              <a:gd name="connsiteX2" fmla="*/ 10284383 w 10284383"/>
              <a:gd name="connsiteY2" fmla="*/ 580504 h 6128914"/>
              <a:gd name="connsiteX3" fmla="*/ 6140351 w 10284383"/>
              <a:gd name="connsiteY3" fmla="*/ 6128914 h 6128914"/>
              <a:gd name="connsiteX4" fmla="*/ 0 w 10284383"/>
              <a:gd name="connsiteY4" fmla="*/ 1461885 h 6128914"/>
              <a:gd name="connsiteX0" fmla="*/ 0 w 10254114"/>
              <a:gd name="connsiteY0" fmla="*/ 1461885 h 6128914"/>
              <a:gd name="connsiteX1" fmla="*/ 9505334 w 10254114"/>
              <a:gd name="connsiteY1" fmla="*/ 0 h 6128914"/>
              <a:gd name="connsiteX2" fmla="*/ 10254114 w 10254114"/>
              <a:gd name="connsiteY2" fmla="*/ 621451 h 6128914"/>
              <a:gd name="connsiteX3" fmla="*/ 6140351 w 10254114"/>
              <a:gd name="connsiteY3" fmla="*/ 6128914 h 6128914"/>
              <a:gd name="connsiteX4" fmla="*/ 0 w 10254114"/>
              <a:gd name="connsiteY4" fmla="*/ 1461885 h 6128914"/>
              <a:gd name="connsiteX0" fmla="*/ 0 w 10254114"/>
              <a:gd name="connsiteY0" fmla="*/ 1458460 h 6125489"/>
              <a:gd name="connsiteX1" fmla="*/ 9481776 w 10254114"/>
              <a:gd name="connsiteY1" fmla="*/ 0 h 6125489"/>
              <a:gd name="connsiteX2" fmla="*/ 10254114 w 10254114"/>
              <a:gd name="connsiteY2" fmla="*/ 618026 h 6125489"/>
              <a:gd name="connsiteX3" fmla="*/ 6140351 w 10254114"/>
              <a:gd name="connsiteY3" fmla="*/ 6125489 h 6125489"/>
              <a:gd name="connsiteX4" fmla="*/ 0 w 10254114"/>
              <a:gd name="connsiteY4" fmla="*/ 1458460 h 6125489"/>
              <a:gd name="connsiteX0" fmla="*/ 0 w 10254114"/>
              <a:gd name="connsiteY0" fmla="*/ 1441387 h 6108416"/>
              <a:gd name="connsiteX1" fmla="*/ 9448128 w 10254114"/>
              <a:gd name="connsiteY1" fmla="*/ 0 h 6108416"/>
              <a:gd name="connsiteX2" fmla="*/ 10254114 w 10254114"/>
              <a:gd name="connsiteY2" fmla="*/ 600953 h 6108416"/>
              <a:gd name="connsiteX3" fmla="*/ 6140351 w 10254114"/>
              <a:gd name="connsiteY3" fmla="*/ 6108416 h 6108416"/>
              <a:gd name="connsiteX4" fmla="*/ 0 w 10254114"/>
              <a:gd name="connsiteY4" fmla="*/ 1441387 h 6108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54114" h="6108416">
                <a:moveTo>
                  <a:pt x="0" y="1441387"/>
                </a:moveTo>
                <a:lnTo>
                  <a:pt x="9448128" y="0"/>
                </a:lnTo>
                <a:lnTo>
                  <a:pt x="10254114" y="600953"/>
                </a:lnTo>
                <a:lnTo>
                  <a:pt x="6140351" y="6108416"/>
                </a:lnTo>
                <a:lnTo>
                  <a:pt x="0" y="1441387"/>
                </a:lnTo>
                <a:close/>
              </a:path>
            </a:pathLst>
          </a:custGeom>
          <a:gradFill flip="none" rotWithShape="1">
            <a:gsLst>
              <a:gs pos="34000">
                <a:srgbClr val="272627"/>
              </a:gs>
              <a:gs pos="58000">
                <a:srgbClr val="11101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933DA621-4F44-2935-2210-436B816DE18D}"/>
              </a:ext>
            </a:extLst>
          </p:cNvPr>
          <p:cNvSpPr/>
          <p:nvPr userDrawn="1"/>
        </p:nvSpPr>
        <p:spPr>
          <a:xfrm rot="10800000">
            <a:off x="1" y="-1"/>
            <a:ext cx="12191999" cy="6857999"/>
          </a:xfrm>
          <a:prstGeom prst="rect">
            <a:avLst/>
          </a:prstGeom>
          <a:gradFill flip="none" rotWithShape="1">
            <a:gsLst>
              <a:gs pos="22000">
                <a:schemeClr val="bg2">
                  <a:lumMod val="10000"/>
                </a:schemeClr>
              </a:gs>
              <a:gs pos="87011">
                <a:srgbClr val="8B3320"/>
              </a:gs>
              <a:gs pos="100000">
                <a:srgbClr val="8C0A28"/>
              </a:gs>
              <a:gs pos="65000">
                <a:srgbClr val="8A6B15"/>
              </a:gs>
              <a:gs pos="53000">
                <a:srgbClr val="6B540E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pic>
        <p:nvPicPr>
          <p:cNvPr id="2" name="Imagem 1" descr="Uma imagem contendo computador, mesa, pente&#10;&#10;Descrição gerada automaticamente">
            <a:extLst>
              <a:ext uri="{FF2B5EF4-FFF2-40B4-BE49-F238E27FC236}">
                <a16:creationId xmlns:a16="http://schemas.microsoft.com/office/drawing/2014/main" id="{554F1FD8-A639-D786-B9C2-E250EA1BE5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12000"/>
          </a:blip>
          <a:srcRect b="15625"/>
          <a:stretch/>
        </p:blipFill>
        <p:spPr>
          <a:xfrm>
            <a:off x="31729" y="71438"/>
            <a:ext cx="12192000" cy="6858000"/>
          </a:xfrm>
          <a:prstGeom prst="rect">
            <a:avLst/>
          </a:prstGeom>
        </p:spPr>
      </p:pic>
      <p:pic>
        <p:nvPicPr>
          <p:cNvPr id="5" name="Imagem 4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DFE47D71-8CD0-508F-B3D0-372AF410079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132" y="6109753"/>
            <a:ext cx="1072594" cy="406692"/>
          </a:xfrm>
          <a:prstGeom prst="rect">
            <a:avLst/>
          </a:prstGeom>
        </p:spPr>
      </p:pic>
      <p:cxnSp>
        <p:nvCxnSpPr>
          <p:cNvPr id="6" name="Conector Reto 18">
            <a:extLst>
              <a:ext uri="{FF2B5EF4-FFF2-40B4-BE49-F238E27FC236}">
                <a16:creationId xmlns:a16="http://schemas.microsoft.com/office/drawing/2014/main" id="{AA9FC954-3C0B-26B7-EE90-9F64FB05BBAA}"/>
              </a:ext>
            </a:extLst>
          </p:cNvPr>
          <p:cNvCxnSpPr>
            <a:cxnSpLocks/>
          </p:cNvCxnSpPr>
          <p:nvPr userDrawn="1"/>
        </p:nvCxnSpPr>
        <p:spPr>
          <a:xfrm flipH="1">
            <a:off x="1784104" y="6316661"/>
            <a:ext cx="8644812" cy="0"/>
          </a:xfrm>
          <a:prstGeom prst="line">
            <a:avLst/>
          </a:prstGeom>
          <a:ln w="12700">
            <a:gradFill>
              <a:gsLst>
                <a:gs pos="100000">
                  <a:schemeClr val="accent4">
                    <a:lumMod val="75000"/>
                  </a:schemeClr>
                </a:gs>
                <a:gs pos="0">
                  <a:srgbClr val="A17E11">
                    <a:alpha val="17650"/>
                  </a:srgbClr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tângulo 7">
            <a:extLst>
              <a:ext uri="{FF2B5EF4-FFF2-40B4-BE49-F238E27FC236}">
                <a16:creationId xmlns:a16="http://schemas.microsoft.com/office/drawing/2014/main" id="{1F8BE66C-B4D4-2AD1-AD1B-2DE52E7A3F23}"/>
              </a:ext>
            </a:extLst>
          </p:cNvPr>
          <p:cNvSpPr/>
          <p:nvPr userDrawn="1"/>
        </p:nvSpPr>
        <p:spPr>
          <a:xfrm>
            <a:off x="664684" y="6067208"/>
            <a:ext cx="11386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i="1" dirty="0">
                <a:solidFill>
                  <a:schemeClr val="bg2">
                    <a:lumMod val="9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Parte 2</a:t>
            </a:r>
          </a:p>
        </p:txBody>
      </p:sp>
      <p:cxnSp>
        <p:nvCxnSpPr>
          <p:cNvPr id="9" name="Conector Reto 20">
            <a:extLst>
              <a:ext uri="{FF2B5EF4-FFF2-40B4-BE49-F238E27FC236}">
                <a16:creationId xmlns:a16="http://schemas.microsoft.com/office/drawing/2014/main" id="{588D1112-42EA-7292-141E-A5AD96F30641}"/>
              </a:ext>
            </a:extLst>
          </p:cNvPr>
          <p:cNvCxnSpPr>
            <a:cxnSpLocks/>
          </p:cNvCxnSpPr>
          <p:nvPr userDrawn="1"/>
        </p:nvCxnSpPr>
        <p:spPr>
          <a:xfrm flipV="1">
            <a:off x="600459" y="6067208"/>
            <a:ext cx="0" cy="461665"/>
          </a:xfrm>
          <a:prstGeom prst="line">
            <a:avLst/>
          </a:prstGeom>
          <a:ln w="15875">
            <a:solidFill>
              <a:srgbClr val="BD92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5601513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0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tivid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87D1FE17-D2D8-C514-6807-833F1C1B3AD4}"/>
              </a:ext>
            </a:extLst>
          </p:cNvPr>
          <p:cNvSpPr/>
          <p:nvPr userDrawn="1"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046101B8-FC5C-596F-BCF4-BC08595D72C6}"/>
              </a:ext>
            </a:extLst>
          </p:cNvPr>
          <p:cNvSpPr/>
          <p:nvPr userDrawn="1"/>
        </p:nvSpPr>
        <p:spPr>
          <a:xfrm rot="10800000">
            <a:off x="1" y="-1"/>
            <a:ext cx="12191999" cy="6857999"/>
          </a:xfrm>
          <a:prstGeom prst="rect">
            <a:avLst/>
          </a:prstGeom>
          <a:gradFill flip="none" rotWithShape="1">
            <a:gsLst>
              <a:gs pos="22000">
                <a:schemeClr val="bg2">
                  <a:lumMod val="10000"/>
                </a:schemeClr>
              </a:gs>
              <a:gs pos="87011">
                <a:srgbClr val="8B3320"/>
              </a:gs>
              <a:gs pos="100000">
                <a:srgbClr val="8C0A28"/>
              </a:gs>
              <a:gs pos="65000">
                <a:srgbClr val="8A6B15"/>
              </a:gs>
              <a:gs pos="53000">
                <a:srgbClr val="6B540E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pic>
        <p:nvPicPr>
          <p:cNvPr id="16" name="Imagem 15" descr="Uma imagem contendo computador, mesa, pente&#10;&#10;Descrição gerada automaticamente">
            <a:extLst>
              <a:ext uri="{FF2B5EF4-FFF2-40B4-BE49-F238E27FC236}">
                <a16:creationId xmlns:a16="http://schemas.microsoft.com/office/drawing/2014/main" id="{70F06D92-F5EB-7348-9148-81CE7CBBE2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12000"/>
          </a:blip>
          <a:srcRect b="15625"/>
          <a:stretch/>
        </p:blipFill>
        <p:spPr>
          <a:xfrm>
            <a:off x="-2" y="11215"/>
            <a:ext cx="12192000" cy="6858000"/>
          </a:xfrm>
          <a:prstGeom prst="rect">
            <a:avLst/>
          </a:prstGeom>
        </p:spPr>
      </p:pic>
      <p:sp>
        <p:nvSpPr>
          <p:cNvPr id="33" name="Forma Livre 32">
            <a:extLst>
              <a:ext uri="{FF2B5EF4-FFF2-40B4-BE49-F238E27FC236}">
                <a16:creationId xmlns:a16="http://schemas.microsoft.com/office/drawing/2014/main" id="{FDA885C0-D4E7-7B10-3FED-2163E5F020D9}"/>
              </a:ext>
            </a:extLst>
          </p:cNvPr>
          <p:cNvSpPr/>
          <p:nvPr userDrawn="1"/>
        </p:nvSpPr>
        <p:spPr>
          <a:xfrm rot="2642045">
            <a:off x="-2106977" y="318068"/>
            <a:ext cx="6198065" cy="6244294"/>
          </a:xfrm>
          <a:custGeom>
            <a:avLst/>
            <a:gdLst>
              <a:gd name="connsiteX0" fmla="*/ 0 w 6198065"/>
              <a:gd name="connsiteY0" fmla="*/ 1333198 h 6244294"/>
              <a:gd name="connsiteX1" fmla="*/ 1378924 w 6198065"/>
              <a:gd name="connsiteY1" fmla="*/ 0 h 6244294"/>
              <a:gd name="connsiteX2" fmla="*/ 5157329 w 6198065"/>
              <a:gd name="connsiteY2" fmla="*/ 0 h 6244294"/>
              <a:gd name="connsiteX3" fmla="*/ 6198065 w 6198065"/>
              <a:gd name="connsiteY3" fmla="*/ 1040736 h 6244294"/>
              <a:gd name="connsiteX4" fmla="*/ 6198065 w 6198065"/>
              <a:gd name="connsiteY4" fmla="*/ 4879894 h 6244294"/>
              <a:gd name="connsiteX5" fmla="*/ 4786868 w 6198065"/>
              <a:gd name="connsiteY5" fmla="*/ 6244294 h 6244294"/>
              <a:gd name="connsiteX6" fmla="*/ 4748240 w 6198065"/>
              <a:gd name="connsiteY6" fmla="*/ 6244294 h 6244294"/>
              <a:gd name="connsiteX7" fmla="*/ 0 w 6198065"/>
              <a:gd name="connsiteY7" fmla="*/ 1333198 h 624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98065" h="6244294">
                <a:moveTo>
                  <a:pt x="0" y="1333198"/>
                </a:moveTo>
                <a:lnTo>
                  <a:pt x="1378924" y="0"/>
                </a:lnTo>
                <a:lnTo>
                  <a:pt x="5157329" y="0"/>
                </a:lnTo>
                <a:cubicBezTo>
                  <a:pt x="5732113" y="0"/>
                  <a:pt x="6198065" y="465953"/>
                  <a:pt x="6198065" y="1040736"/>
                </a:cubicBezTo>
                <a:lnTo>
                  <a:pt x="6198065" y="4879894"/>
                </a:lnTo>
                <a:lnTo>
                  <a:pt x="4786868" y="6244294"/>
                </a:lnTo>
                <a:lnTo>
                  <a:pt x="4748240" y="6244294"/>
                </a:lnTo>
                <a:lnTo>
                  <a:pt x="0" y="1333198"/>
                </a:lnTo>
                <a:close/>
              </a:path>
            </a:pathLst>
          </a:custGeom>
          <a:gradFill flip="none" rotWithShape="1">
            <a:gsLst>
              <a:gs pos="0">
                <a:srgbClr val="BD920E">
                  <a:alpha val="10005"/>
                </a:srgbClr>
              </a:gs>
              <a:gs pos="56000">
                <a:srgbClr val="B17114">
                  <a:alpha val="65000"/>
                </a:srgbClr>
              </a:gs>
              <a:gs pos="100000">
                <a:srgbClr val="8B2E0C"/>
              </a:gs>
            </a:gsLst>
            <a:lin ang="6000000" scaled="0"/>
            <a:tileRect/>
          </a:gradFill>
          <a:ln>
            <a:noFill/>
          </a:ln>
          <a:effectLst>
            <a:outerShdw blurRad="888975" dist="100972" dir="10020000" rotWithShape="0">
              <a:schemeClr val="bg1">
                <a:alpha val="19737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pic>
        <p:nvPicPr>
          <p:cNvPr id="5" name="Imagem 4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9CF5CD92-DCC2-096F-C07A-06FC7C19D20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132" y="6109753"/>
            <a:ext cx="1072594" cy="406692"/>
          </a:xfrm>
          <a:prstGeom prst="rect">
            <a:avLst/>
          </a:prstGeom>
        </p:spPr>
      </p:pic>
      <p:cxnSp>
        <p:nvCxnSpPr>
          <p:cNvPr id="6" name="Conector Reto 18">
            <a:extLst>
              <a:ext uri="{FF2B5EF4-FFF2-40B4-BE49-F238E27FC236}">
                <a16:creationId xmlns:a16="http://schemas.microsoft.com/office/drawing/2014/main" id="{4625AAB2-F1D6-81E0-BF70-A58C709FE94B}"/>
              </a:ext>
            </a:extLst>
          </p:cNvPr>
          <p:cNvCxnSpPr>
            <a:cxnSpLocks/>
          </p:cNvCxnSpPr>
          <p:nvPr userDrawn="1"/>
        </p:nvCxnSpPr>
        <p:spPr>
          <a:xfrm flipH="1">
            <a:off x="1784104" y="6316661"/>
            <a:ext cx="8644812" cy="0"/>
          </a:xfrm>
          <a:prstGeom prst="line">
            <a:avLst/>
          </a:prstGeom>
          <a:ln w="12700">
            <a:gradFill>
              <a:gsLst>
                <a:gs pos="100000">
                  <a:schemeClr val="accent4">
                    <a:lumMod val="75000"/>
                  </a:schemeClr>
                </a:gs>
                <a:gs pos="0">
                  <a:srgbClr val="A17E11">
                    <a:alpha val="17650"/>
                  </a:srgbClr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tângulo 6">
            <a:extLst>
              <a:ext uri="{FF2B5EF4-FFF2-40B4-BE49-F238E27FC236}">
                <a16:creationId xmlns:a16="http://schemas.microsoft.com/office/drawing/2014/main" id="{77117142-2949-96CD-AB81-D2E625A8483B}"/>
              </a:ext>
            </a:extLst>
          </p:cNvPr>
          <p:cNvSpPr/>
          <p:nvPr userDrawn="1"/>
        </p:nvSpPr>
        <p:spPr>
          <a:xfrm>
            <a:off x="664684" y="6067208"/>
            <a:ext cx="11386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i="1" dirty="0">
                <a:solidFill>
                  <a:schemeClr val="bg2">
                    <a:lumMod val="9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Parte 2</a:t>
            </a:r>
          </a:p>
        </p:txBody>
      </p:sp>
      <p:cxnSp>
        <p:nvCxnSpPr>
          <p:cNvPr id="8" name="Conector Reto 20">
            <a:extLst>
              <a:ext uri="{FF2B5EF4-FFF2-40B4-BE49-F238E27FC236}">
                <a16:creationId xmlns:a16="http://schemas.microsoft.com/office/drawing/2014/main" id="{3763DB26-39E9-CB90-800E-F40CA0769A9F}"/>
              </a:ext>
            </a:extLst>
          </p:cNvPr>
          <p:cNvCxnSpPr>
            <a:cxnSpLocks/>
          </p:cNvCxnSpPr>
          <p:nvPr userDrawn="1"/>
        </p:nvCxnSpPr>
        <p:spPr>
          <a:xfrm flipV="1">
            <a:off x="600459" y="6067208"/>
            <a:ext cx="0" cy="461665"/>
          </a:xfrm>
          <a:prstGeom prst="line">
            <a:avLst/>
          </a:prstGeom>
          <a:ln w="15875">
            <a:solidFill>
              <a:srgbClr val="BD92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1674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BD1B0E4F-732F-90AD-F016-908C85E0DD7F}"/>
              </a:ext>
            </a:extLst>
          </p:cNvPr>
          <p:cNvSpPr/>
          <p:nvPr userDrawn="1"/>
        </p:nvSpPr>
        <p:spPr>
          <a:xfrm rot="10800000">
            <a:off x="1" y="1"/>
            <a:ext cx="12191999" cy="6857999"/>
          </a:xfrm>
          <a:prstGeom prst="rect">
            <a:avLst/>
          </a:prstGeom>
          <a:gradFill flip="none" rotWithShape="1">
            <a:gsLst>
              <a:gs pos="0">
                <a:srgbClr val="75132D"/>
              </a:gs>
              <a:gs pos="60000">
                <a:srgbClr val="8E1535"/>
              </a:gs>
              <a:gs pos="100000">
                <a:srgbClr val="F40342"/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pic>
        <p:nvPicPr>
          <p:cNvPr id="11" name="Imagem 10" descr="Uma imagem contendo computador, mesa, pente&#10;&#10;Descrição gerada automaticamente">
            <a:extLst>
              <a:ext uri="{FF2B5EF4-FFF2-40B4-BE49-F238E27FC236}">
                <a16:creationId xmlns:a16="http://schemas.microsoft.com/office/drawing/2014/main" id="{22574C74-9B4C-F183-F410-FB692B6EDC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12000"/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m 1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3492C66C-08FC-8B3D-3C4A-BBB7F285C37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132" y="6109753"/>
            <a:ext cx="1072594" cy="406692"/>
          </a:xfrm>
          <a:prstGeom prst="rect">
            <a:avLst/>
          </a:prstGeom>
        </p:spPr>
      </p:pic>
      <p:cxnSp>
        <p:nvCxnSpPr>
          <p:cNvPr id="3" name="Conector Reto 18">
            <a:extLst>
              <a:ext uri="{FF2B5EF4-FFF2-40B4-BE49-F238E27FC236}">
                <a16:creationId xmlns:a16="http://schemas.microsoft.com/office/drawing/2014/main" id="{B597E8DF-FD9F-49B6-5A58-E4E5E83C7C44}"/>
              </a:ext>
            </a:extLst>
          </p:cNvPr>
          <p:cNvCxnSpPr>
            <a:cxnSpLocks/>
          </p:cNvCxnSpPr>
          <p:nvPr userDrawn="1"/>
        </p:nvCxnSpPr>
        <p:spPr>
          <a:xfrm flipH="1">
            <a:off x="1784104" y="6316661"/>
            <a:ext cx="8644812" cy="0"/>
          </a:xfrm>
          <a:prstGeom prst="line">
            <a:avLst/>
          </a:prstGeom>
          <a:ln w="12700">
            <a:gradFill>
              <a:gsLst>
                <a:gs pos="100000">
                  <a:schemeClr val="accent4">
                    <a:lumMod val="75000"/>
                  </a:schemeClr>
                </a:gs>
                <a:gs pos="0">
                  <a:srgbClr val="A17E11">
                    <a:alpha val="17650"/>
                  </a:srgbClr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>
            <a:extLst>
              <a:ext uri="{FF2B5EF4-FFF2-40B4-BE49-F238E27FC236}">
                <a16:creationId xmlns:a16="http://schemas.microsoft.com/office/drawing/2014/main" id="{368969E6-A3AB-9587-1B1F-9EEF773D3CA6}"/>
              </a:ext>
            </a:extLst>
          </p:cNvPr>
          <p:cNvSpPr/>
          <p:nvPr userDrawn="1"/>
        </p:nvSpPr>
        <p:spPr>
          <a:xfrm>
            <a:off x="664684" y="6067208"/>
            <a:ext cx="11386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i="1" dirty="0">
                <a:solidFill>
                  <a:schemeClr val="bg2">
                    <a:lumMod val="9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Parte 2</a:t>
            </a:r>
          </a:p>
        </p:txBody>
      </p:sp>
      <p:cxnSp>
        <p:nvCxnSpPr>
          <p:cNvPr id="5" name="Conector Reto 20">
            <a:extLst>
              <a:ext uri="{FF2B5EF4-FFF2-40B4-BE49-F238E27FC236}">
                <a16:creationId xmlns:a16="http://schemas.microsoft.com/office/drawing/2014/main" id="{9A5385B7-5144-1D8A-E64D-288D8EAA0499}"/>
              </a:ext>
            </a:extLst>
          </p:cNvPr>
          <p:cNvCxnSpPr>
            <a:cxnSpLocks/>
          </p:cNvCxnSpPr>
          <p:nvPr userDrawn="1"/>
        </p:nvCxnSpPr>
        <p:spPr>
          <a:xfrm flipV="1">
            <a:off x="600459" y="6067208"/>
            <a:ext cx="0" cy="461665"/>
          </a:xfrm>
          <a:prstGeom prst="line">
            <a:avLst/>
          </a:prstGeom>
          <a:ln w="15875">
            <a:solidFill>
              <a:srgbClr val="BD92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0678717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670168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1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1FF33BB5-D484-454E-EEB8-F10624BBC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7A0FC34-DCBC-AB9F-3D8D-8D3D1845F2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EA85373-0A52-7564-F354-504B6D96D4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fld id="{2022FD30-E497-AA42-9F20-85D0E9FD157B}" type="datetimeFigureOut">
              <a:rPr lang="pt-BR" smtClean="0"/>
              <a:pPr/>
              <a:t>19/01/2026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7E75741-5DEE-6EF6-E81D-A9A8A217CB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298A003-3393-A5B8-717B-CEE8534FBA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fld id="{0DEABB8A-722C-DF4D-B23F-90011C48556F}" type="slidenum">
              <a:rPr lang="pt-BR" smtClean="0"/>
              <a:pPr/>
              <a:t>‹nº›</a:t>
            </a:fld>
            <a:endParaRPr lang="pt-BR" dirty="0"/>
          </a:p>
        </p:txBody>
      </p:sp>
    </p:spTree>
    <p:custDataLst>
      <p:tags r:id="rId10"/>
    </p:custDataLst>
    <p:extLst>
      <p:ext uri="{BB962C8B-B14F-4D97-AF65-F5344CB8AC3E}">
        <p14:creationId xmlns:p14="http://schemas.microsoft.com/office/powerpoint/2010/main" val="114141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5" r:id="rId2"/>
    <p:sldLayoutId id="2147483683" r:id="rId3"/>
    <p:sldLayoutId id="2147483680" r:id="rId4"/>
    <p:sldLayoutId id="2147483676" r:id="rId5"/>
    <p:sldLayoutId id="2147483677" r:id="rId6"/>
    <p:sldLayoutId id="2147483678" r:id="rId7"/>
    <p:sldLayoutId id="2147483679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29.jpe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1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1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3.svg"/><Relationship Id="rId7" Type="http://schemas.openxmlformats.org/officeDocument/2006/relationships/image" Target="../media/image3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Relationship Id="rId9" Type="http://schemas.openxmlformats.org/officeDocument/2006/relationships/image" Target="../media/image3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39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svg"/><Relationship Id="rId3" Type="http://schemas.openxmlformats.org/officeDocument/2006/relationships/image" Target="../media/image41.svg"/><Relationship Id="rId7" Type="http://schemas.openxmlformats.org/officeDocument/2006/relationships/image" Target="../media/image43.svg"/><Relationship Id="rId12" Type="http://schemas.openxmlformats.org/officeDocument/2006/relationships/image" Target="../media/image4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svg"/><Relationship Id="rId5" Type="http://schemas.openxmlformats.org/officeDocument/2006/relationships/image" Target="../media/image13.svg"/><Relationship Id="rId10" Type="http://schemas.openxmlformats.org/officeDocument/2006/relationships/image" Target="../media/image46.png"/><Relationship Id="rId4" Type="http://schemas.openxmlformats.org/officeDocument/2006/relationships/image" Target="../media/image12.png"/><Relationship Id="rId9" Type="http://schemas.openxmlformats.org/officeDocument/2006/relationships/image" Target="../media/image45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svg"/><Relationship Id="rId3" Type="http://schemas.openxmlformats.org/officeDocument/2006/relationships/image" Target="../media/image51.svg"/><Relationship Id="rId7" Type="http://schemas.openxmlformats.org/officeDocument/2006/relationships/image" Target="../media/image53.svg"/><Relationship Id="rId12" Type="http://schemas.openxmlformats.org/officeDocument/2006/relationships/image" Target="../media/image5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7.svg"/><Relationship Id="rId5" Type="http://schemas.openxmlformats.org/officeDocument/2006/relationships/image" Target="../media/image13.svg"/><Relationship Id="rId10" Type="http://schemas.openxmlformats.org/officeDocument/2006/relationships/image" Target="../media/image56.png"/><Relationship Id="rId4" Type="http://schemas.openxmlformats.org/officeDocument/2006/relationships/image" Target="../media/image12.png"/><Relationship Id="rId9" Type="http://schemas.openxmlformats.org/officeDocument/2006/relationships/image" Target="../media/image55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image" Target="../media/image46.png"/><Relationship Id="rId18" Type="http://schemas.openxmlformats.org/officeDocument/2006/relationships/image" Target="../media/image49.svg"/><Relationship Id="rId3" Type="http://schemas.openxmlformats.org/officeDocument/2006/relationships/image" Target="../media/image40.png"/><Relationship Id="rId7" Type="http://schemas.openxmlformats.org/officeDocument/2006/relationships/image" Target="../media/image52.png"/><Relationship Id="rId12" Type="http://schemas.openxmlformats.org/officeDocument/2006/relationships/image" Target="../media/image55.svg"/><Relationship Id="rId17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59.svg"/><Relationship Id="rId20" Type="http://schemas.openxmlformats.org/officeDocument/2006/relationships/image" Target="../media/image57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11" Type="http://schemas.openxmlformats.org/officeDocument/2006/relationships/image" Target="../media/image54.png"/><Relationship Id="rId5" Type="http://schemas.openxmlformats.org/officeDocument/2006/relationships/image" Target="../media/image12.png"/><Relationship Id="rId15" Type="http://schemas.openxmlformats.org/officeDocument/2006/relationships/image" Target="../media/image58.png"/><Relationship Id="rId10" Type="http://schemas.openxmlformats.org/officeDocument/2006/relationships/image" Target="../media/image45.svg"/><Relationship Id="rId19" Type="http://schemas.openxmlformats.org/officeDocument/2006/relationships/image" Target="../media/image56.png"/><Relationship Id="rId4" Type="http://schemas.openxmlformats.org/officeDocument/2006/relationships/image" Target="../media/image41.svg"/><Relationship Id="rId9" Type="http://schemas.openxmlformats.org/officeDocument/2006/relationships/image" Target="../media/image44.png"/><Relationship Id="rId14" Type="http://schemas.openxmlformats.org/officeDocument/2006/relationships/image" Target="../media/image47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image" Target="../media/image58.png"/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12" Type="http://schemas.openxmlformats.org/officeDocument/2006/relationships/image" Target="../media/image57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11" Type="http://schemas.openxmlformats.org/officeDocument/2006/relationships/image" Target="../media/image56.png"/><Relationship Id="rId5" Type="http://schemas.openxmlformats.org/officeDocument/2006/relationships/image" Target="../media/image12.png"/><Relationship Id="rId10" Type="http://schemas.openxmlformats.org/officeDocument/2006/relationships/image" Target="../media/image55.svg"/><Relationship Id="rId4" Type="http://schemas.openxmlformats.org/officeDocument/2006/relationships/image" Target="../media/image51.svg"/><Relationship Id="rId9" Type="http://schemas.openxmlformats.org/officeDocument/2006/relationships/image" Target="../media/image54.png"/><Relationship Id="rId14" Type="http://schemas.openxmlformats.org/officeDocument/2006/relationships/image" Target="../media/image59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image" Target="../media/image46.png"/><Relationship Id="rId18" Type="http://schemas.openxmlformats.org/officeDocument/2006/relationships/image" Target="../media/image59.svg"/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12" Type="http://schemas.openxmlformats.org/officeDocument/2006/relationships/image" Target="../media/image45.svg"/><Relationship Id="rId17" Type="http://schemas.openxmlformats.org/officeDocument/2006/relationships/image" Target="../media/image58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49.svg"/><Relationship Id="rId20" Type="http://schemas.openxmlformats.org/officeDocument/2006/relationships/image" Target="../media/image57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11" Type="http://schemas.openxmlformats.org/officeDocument/2006/relationships/image" Target="../media/image44.png"/><Relationship Id="rId5" Type="http://schemas.openxmlformats.org/officeDocument/2006/relationships/image" Target="../media/image12.png"/><Relationship Id="rId15" Type="http://schemas.openxmlformats.org/officeDocument/2006/relationships/image" Target="../media/image48.png"/><Relationship Id="rId10" Type="http://schemas.openxmlformats.org/officeDocument/2006/relationships/image" Target="../media/image55.svg"/><Relationship Id="rId19" Type="http://schemas.openxmlformats.org/officeDocument/2006/relationships/image" Target="../media/image56.png"/><Relationship Id="rId4" Type="http://schemas.openxmlformats.org/officeDocument/2006/relationships/image" Target="../media/image51.svg"/><Relationship Id="rId9" Type="http://schemas.openxmlformats.org/officeDocument/2006/relationships/image" Target="../media/image54.png"/><Relationship Id="rId14" Type="http://schemas.openxmlformats.org/officeDocument/2006/relationships/image" Target="../media/image47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12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10" Type="http://schemas.openxmlformats.org/officeDocument/2006/relationships/image" Target="../media/image65.svg"/><Relationship Id="rId4" Type="http://schemas.openxmlformats.org/officeDocument/2006/relationships/image" Target="../media/image13.svg"/><Relationship Id="rId9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1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sv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13.sv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1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svg"/><Relationship Id="rId5" Type="http://schemas.openxmlformats.org/officeDocument/2006/relationships/image" Target="../media/image72.png"/><Relationship Id="rId4" Type="http://schemas.microsoft.com/office/2007/relationships/hdphoto" Target="../media/hdphoto2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7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sv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sv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13.sv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svg"/><Relationship Id="rId3" Type="http://schemas.openxmlformats.org/officeDocument/2006/relationships/image" Target="../media/image84.svg"/><Relationship Id="rId7" Type="http://schemas.openxmlformats.org/officeDocument/2006/relationships/image" Target="../media/image88.svg"/><Relationship Id="rId12" Type="http://schemas.openxmlformats.org/officeDocument/2006/relationships/image" Target="../media/image93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11" Type="http://schemas.openxmlformats.org/officeDocument/2006/relationships/image" Target="../media/image92.svg"/><Relationship Id="rId5" Type="http://schemas.openxmlformats.org/officeDocument/2006/relationships/image" Target="../media/image86.svg"/><Relationship Id="rId15" Type="http://schemas.openxmlformats.org/officeDocument/2006/relationships/image" Target="../media/image96.sv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svg"/><Relationship Id="rId14" Type="http://schemas.openxmlformats.org/officeDocument/2006/relationships/image" Target="../media/image9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sv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sv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sv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2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11" Type="http://schemas.openxmlformats.org/officeDocument/2006/relationships/image" Target="../media/image107.svg"/><Relationship Id="rId5" Type="http://schemas.openxmlformats.org/officeDocument/2006/relationships/image" Target="../media/image101.png"/><Relationship Id="rId10" Type="http://schemas.openxmlformats.org/officeDocument/2006/relationships/image" Target="../media/image106.png"/><Relationship Id="rId4" Type="http://schemas.openxmlformats.org/officeDocument/2006/relationships/image" Target="../media/image13.svg"/><Relationship Id="rId9" Type="http://schemas.openxmlformats.org/officeDocument/2006/relationships/image" Target="../media/image105.sv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png"/><Relationship Id="rId4" Type="http://schemas.openxmlformats.org/officeDocument/2006/relationships/image" Target="../media/image13.sv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3.sv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3.sv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10.png"/><Relationship Id="rId3" Type="http://schemas.openxmlformats.org/officeDocument/2006/relationships/image" Target="../media/image12.png"/><Relationship Id="rId7" Type="http://schemas.openxmlformats.org/officeDocument/2006/relationships/image" Target="../media/image117.png"/><Relationship Id="rId12" Type="http://schemas.openxmlformats.org/officeDocument/2006/relationships/image" Target="../media/image10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11" Type="http://schemas.openxmlformats.org/officeDocument/2006/relationships/image" Target="../media/image121.png"/><Relationship Id="rId5" Type="http://schemas.openxmlformats.org/officeDocument/2006/relationships/image" Target="../media/image115.png"/><Relationship Id="rId10" Type="http://schemas.openxmlformats.org/officeDocument/2006/relationships/image" Target="../media/image120.png"/><Relationship Id="rId4" Type="http://schemas.openxmlformats.org/officeDocument/2006/relationships/image" Target="../media/image13.svg"/><Relationship Id="rId9" Type="http://schemas.openxmlformats.org/officeDocument/2006/relationships/image" Target="../media/image11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13.sv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png"/><Relationship Id="rId4" Type="http://schemas.openxmlformats.org/officeDocument/2006/relationships/image" Target="../media/image13.sv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png"/><Relationship Id="rId4" Type="http://schemas.openxmlformats.org/officeDocument/2006/relationships/image" Target="../media/image13.sv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val 24"/>
          <p:cNvSpPr/>
          <p:nvPr/>
        </p:nvSpPr>
        <p:spPr>
          <a:xfrm rot="7062917">
            <a:off x="-5444739" y="931528"/>
            <a:ext cx="7255225" cy="7255225"/>
          </a:xfrm>
          <a:prstGeom prst="ellipse">
            <a:avLst/>
          </a:prstGeom>
          <a:gradFill>
            <a:gsLst>
              <a:gs pos="100000">
                <a:srgbClr val="222122"/>
              </a:gs>
              <a:gs pos="0">
                <a:schemeClr val="tx1"/>
              </a:gs>
            </a:gsLst>
            <a:lin ang="5400000" scaled="1"/>
          </a:gradFill>
          <a:ln>
            <a:noFill/>
          </a:ln>
          <a:effectLst>
            <a:outerShdw blurRad="888975" dist="100972" dir="10020000" rotWithShape="0">
              <a:schemeClr val="bg1">
                <a:alpha val="19737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74F958B7-8F9A-6C4B-D33A-A692A5EC26D0}"/>
              </a:ext>
            </a:extLst>
          </p:cNvPr>
          <p:cNvSpPr/>
          <p:nvPr/>
        </p:nvSpPr>
        <p:spPr>
          <a:xfrm>
            <a:off x="0" y="0"/>
            <a:ext cx="12192000" cy="6839290"/>
          </a:xfrm>
          <a:prstGeom prst="rect">
            <a:avLst/>
          </a:prstGeom>
          <a:solidFill>
            <a:srgbClr val="131313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0" name="Conector Reto 13">
            <a:extLst>
              <a:ext uri="{FF2B5EF4-FFF2-40B4-BE49-F238E27FC236}">
                <a16:creationId xmlns:a16="http://schemas.microsoft.com/office/drawing/2014/main" id="{0D4E0106-D8B9-1E06-2F30-901E732D992A}"/>
              </a:ext>
            </a:extLst>
          </p:cNvPr>
          <p:cNvCxnSpPr>
            <a:cxnSpLocks/>
          </p:cNvCxnSpPr>
          <p:nvPr/>
        </p:nvCxnSpPr>
        <p:spPr>
          <a:xfrm flipH="1">
            <a:off x="8110947" y="2254650"/>
            <a:ext cx="2694187" cy="0"/>
          </a:xfrm>
          <a:prstGeom prst="line">
            <a:avLst/>
          </a:prstGeom>
          <a:ln w="15875">
            <a:gradFill flip="none" rotWithShape="1">
              <a:gsLst>
                <a:gs pos="0">
                  <a:srgbClr val="E1AD09"/>
                </a:gs>
                <a:gs pos="100000">
                  <a:srgbClr val="F50242"/>
                </a:gs>
              </a:gsLst>
              <a:lin ang="108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to 7">
            <a:extLst>
              <a:ext uri="{FF2B5EF4-FFF2-40B4-BE49-F238E27FC236}">
                <a16:creationId xmlns:a16="http://schemas.microsoft.com/office/drawing/2014/main" id="{91103356-1AAE-85C9-0283-BD2F794D39A9}"/>
              </a:ext>
            </a:extLst>
          </p:cNvPr>
          <p:cNvCxnSpPr>
            <a:cxnSpLocks/>
          </p:cNvCxnSpPr>
          <p:nvPr/>
        </p:nvCxnSpPr>
        <p:spPr>
          <a:xfrm flipV="1">
            <a:off x="5541150" y="-1478877"/>
            <a:ext cx="0" cy="461665"/>
          </a:xfrm>
          <a:prstGeom prst="line">
            <a:avLst/>
          </a:prstGeom>
          <a:ln w="15875">
            <a:solidFill>
              <a:srgbClr val="BD92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Agrupar 41">
            <a:extLst>
              <a:ext uri="{FF2B5EF4-FFF2-40B4-BE49-F238E27FC236}">
                <a16:creationId xmlns:a16="http://schemas.microsoft.com/office/drawing/2014/main" id="{AD71543A-518F-F129-D684-94AB36E62D51}"/>
              </a:ext>
            </a:extLst>
          </p:cNvPr>
          <p:cNvGrpSpPr/>
          <p:nvPr/>
        </p:nvGrpSpPr>
        <p:grpSpPr>
          <a:xfrm rot="4946910">
            <a:off x="-5067147" y="1392849"/>
            <a:ext cx="6500044" cy="6549135"/>
            <a:chOff x="-3473330" y="1692107"/>
            <a:chExt cx="9569330" cy="9569330"/>
          </a:xfrm>
        </p:grpSpPr>
        <p:sp>
          <p:nvSpPr>
            <p:cNvPr id="43" name="Oval 26">
              <a:extLst>
                <a:ext uri="{FF2B5EF4-FFF2-40B4-BE49-F238E27FC236}">
                  <a16:creationId xmlns:a16="http://schemas.microsoft.com/office/drawing/2014/main" id="{3FEEFE64-EA40-8A20-3967-83E0CB3715D8}"/>
                </a:ext>
              </a:extLst>
            </p:cNvPr>
            <p:cNvSpPr/>
            <p:nvPr userDrawn="1"/>
          </p:nvSpPr>
          <p:spPr>
            <a:xfrm>
              <a:off x="-3473330" y="1692107"/>
              <a:ext cx="9569330" cy="9569330"/>
            </a:xfrm>
            <a:prstGeom prst="ellipse">
              <a:avLst/>
            </a:prstGeom>
            <a:noFill/>
            <a:ln w="28575">
              <a:gradFill flip="none" rotWithShape="1">
                <a:gsLst>
                  <a:gs pos="0">
                    <a:srgbClr val="151415"/>
                  </a:gs>
                  <a:gs pos="45000">
                    <a:srgbClr val="3D2E06"/>
                  </a:gs>
                  <a:gs pos="91000">
                    <a:srgbClr val="F5024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lt1"/>
                </a:solidFill>
              </a:endParaRPr>
            </a:p>
          </p:txBody>
        </p:sp>
        <p:sp>
          <p:nvSpPr>
            <p:cNvPr id="44" name="Oval 27">
              <a:extLst>
                <a:ext uri="{FF2B5EF4-FFF2-40B4-BE49-F238E27FC236}">
                  <a16:creationId xmlns:a16="http://schemas.microsoft.com/office/drawing/2014/main" id="{E1B2DE11-7509-DF0E-978F-66A7F3FE7246}"/>
                </a:ext>
              </a:extLst>
            </p:cNvPr>
            <p:cNvSpPr/>
            <p:nvPr userDrawn="1"/>
          </p:nvSpPr>
          <p:spPr>
            <a:xfrm>
              <a:off x="-2962942" y="2202495"/>
              <a:ext cx="8548554" cy="8548554"/>
            </a:xfrm>
            <a:prstGeom prst="ellipse">
              <a:avLst/>
            </a:prstGeom>
            <a:noFill/>
            <a:ln w="28575">
              <a:gradFill flip="none" rotWithShape="1">
                <a:gsLst>
                  <a:gs pos="0">
                    <a:srgbClr val="151415"/>
                  </a:gs>
                  <a:gs pos="45000">
                    <a:srgbClr val="3D2E06"/>
                  </a:gs>
                  <a:gs pos="91000">
                    <a:srgbClr val="F5024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lt1"/>
                </a:solidFill>
              </a:endParaRPr>
            </a:p>
          </p:txBody>
        </p:sp>
        <p:sp>
          <p:nvSpPr>
            <p:cNvPr id="45" name="Oval 28">
              <a:extLst>
                <a:ext uri="{FF2B5EF4-FFF2-40B4-BE49-F238E27FC236}">
                  <a16:creationId xmlns:a16="http://schemas.microsoft.com/office/drawing/2014/main" id="{A8D00948-C2B4-C1C2-42AB-D323DF9ECEB7}"/>
                </a:ext>
              </a:extLst>
            </p:cNvPr>
            <p:cNvSpPr/>
            <p:nvPr userDrawn="1"/>
          </p:nvSpPr>
          <p:spPr>
            <a:xfrm>
              <a:off x="-2219909" y="2818444"/>
              <a:ext cx="7193037" cy="7193037"/>
            </a:xfrm>
            <a:prstGeom prst="ellipse">
              <a:avLst/>
            </a:prstGeom>
            <a:noFill/>
            <a:ln w="28575">
              <a:gradFill flip="none" rotWithShape="1">
                <a:gsLst>
                  <a:gs pos="0">
                    <a:srgbClr val="151415"/>
                  </a:gs>
                  <a:gs pos="45000">
                    <a:srgbClr val="3D2E06"/>
                  </a:gs>
                  <a:gs pos="91000">
                    <a:srgbClr val="F5024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lt1"/>
                </a:solidFill>
              </a:endParaRPr>
            </a:p>
          </p:txBody>
        </p:sp>
        <p:sp>
          <p:nvSpPr>
            <p:cNvPr id="46" name="Oval 29">
              <a:extLst>
                <a:ext uri="{FF2B5EF4-FFF2-40B4-BE49-F238E27FC236}">
                  <a16:creationId xmlns:a16="http://schemas.microsoft.com/office/drawing/2014/main" id="{1DF3B073-8828-074C-13BC-30D24AF69B33}"/>
                </a:ext>
              </a:extLst>
            </p:cNvPr>
            <p:cNvSpPr/>
            <p:nvPr userDrawn="1"/>
          </p:nvSpPr>
          <p:spPr>
            <a:xfrm>
              <a:off x="-1616274" y="3462184"/>
              <a:ext cx="5976566" cy="5976566"/>
            </a:xfrm>
            <a:prstGeom prst="ellipse">
              <a:avLst/>
            </a:prstGeom>
            <a:noFill/>
            <a:ln w="28575">
              <a:gradFill flip="none" rotWithShape="1">
                <a:gsLst>
                  <a:gs pos="0">
                    <a:srgbClr val="151415"/>
                  </a:gs>
                  <a:gs pos="45000">
                    <a:srgbClr val="3D2E06"/>
                  </a:gs>
                  <a:gs pos="91000">
                    <a:srgbClr val="F5024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lt1"/>
                </a:solidFill>
              </a:endParaRPr>
            </a:p>
          </p:txBody>
        </p:sp>
      </p:grpSp>
      <p:pic>
        <p:nvPicPr>
          <p:cNvPr id="47" name="Imagem 46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70C997EA-D389-42F0-2330-74ABC271F1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563" y="6112233"/>
            <a:ext cx="1072594" cy="406692"/>
          </a:xfrm>
          <a:prstGeom prst="rect">
            <a:avLst/>
          </a:prstGeom>
        </p:spPr>
      </p:pic>
      <p:pic>
        <p:nvPicPr>
          <p:cNvPr id="48" name="Imagem 47" descr="Uma imagem contendo Gráfico&#10;&#10;O conteúdo gerado por IA pode estar incorreto.">
            <a:extLst>
              <a:ext uri="{FF2B5EF4-FFF2-40B4-BE49-F238E27FC236}">
                <a16:creationId xmlns:a16="http://schemas.microsoft.com/office/drawing/2014/main" id="{F0A9246F-1AB1-3769-24B8-0A301A28F1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8" b="23988"/>
          <a:stretch>
            <a:fillRect/>
          </a:stretch>
        </p:blipFill>
        <p:spPr>
          <a:xfrm>
            <a:off x="2690022" y="4170993"/>
            <a:ext cx="6883590" cy="2687054"/>
          </a:xfrm>
          <a:prstGeom prst="rect">
            <a:avLst/>
          </a:prstGeom>
        </p:spPr>
      </p:pic>
      <p:pic>
        <p:nvPicPr>
          <p:cNvPr id="49" name="Imagem 48" descr="Logotipo&#10;&#10;O conteúdo gerado por IA pode estar incorreto.">
            <a:extLst>
              <a:ext uri="{FF2B5EF4-FFF2-40B4-BE49-F238E27FC236}">
                <a16:creationId xmlns:a16="http://schemas.microsoft.com/office/drawing/2014/main" id="{5DF8E94B-E657-E200-6101-9426AA4F2E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861" y="1875215"/>
            <a:ext cx="5175528" cy="614390"/>
          </a:xfrm>
          <a:prstGeom prst="rect">
            <a:avLst/>
          </a:prstGeom>
        </p:spPr>
      </p:pic>
      <p:pic>
        <p:nvPicPr>
          <p:cNvPr id="50" name="Imagem 49" descr="Ícone&#10;&#10;Descrição gerada automaticamente">
            <a:extLst>
              <a:ext uri="{FF2B5EF4-FFF2-40B4-BE49-F238E27FC236}">
                <a16:creationId xmlns:a16="http://schemas.microsoft.com/office/drawing/2014/main" id="{57F33EB4-B6AF-EA8A-C298-6CB331B56A9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r="32313"/>
          <a:stretch/>
        </p:blipFill>
        <p:spPr>
          <a:xfrm>
            <a:off x="405125" y="332781"/>
            <a:ext cx="997959" cy="344618"/>
          </a:xfrm>
          <a:prstGeom prst="rect">
            <a:avLst/>
          </a:prstGeom>
        </p:spPr>
      </p:pic>
      <p:pic>
        <p:nvPicPr>
          <p:cNvPr id="51" name="Imagem 50" descr="Imagem em preto e branco&#10;&#10;Descrição gerada automaticamente">
            <a:extLst>
              <a:ext uri="{FF2B5EF4-FFF2-40B4-BE49-F238E27FC236}">
                <a16:creationId xmlns:a16="http://schemas.microsoft.com/office/drawing/2014/main" id="{71248890-9614-848C-8B0D-B32F51384BD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1173" t="40879" r="42450" b="38612"/>
          <a:stretch/>
        </p:blipFill>
        <p:spPr>
          <a:xfrm>
            <a:off x="1968508" y="3720345"/>
            <a:ext cx="659360" cy="751838"/>
          </a:xfrm>
          <a:prstGeom prst="rect">
            <a:avLst/>
          </a:prstGeom>
        </p:spPr>
      </p:pic>
      <p:pic>
        <p:nvPicPr>
          <p:cNvPr id="52" name="Imagem 51" descr="Imagem em preto e branco&#10;&#10;Descrição gerada automaticamente">
            <a:extLst>
              <a:ext uri="{FF2B5EF4-FFF2-40B4-BE49-F238E27FC236}">
                <a16:creationId xmlns:a16="http://schemas.microsoft.com/office/drawing/2014/main" id="{EA2FB147-CBD2-2CFB-DB3C-7B0511C0E86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1173" t="40879" r="42450" b="38612"/>
          <a:stretch/>
        </p:blipFill>
        <p:spPr>
          <a:xfrm>
            <a:off x="7789515" y="1943703"/>
            <a:ext cx="612520" cy="698428"/>
          </a:xfrm>
          <a:prstGeom prst="rect">
            <a:avLst/>
          </a:prstGeom>
        </p:spPr>
      </p:pic>
      <p:pic>
        <p:nvPicPr>
          <p:cNvPr id="53" name="Imagem 52" descr="Imagem em preto e branco&#10;&#10;Descrição gerada automaticamente">
            <a:extLst>
              <a:ext uri="{FF2B5EF4-FFF2-40B4-BE49-F238E27FC236}">
                <a16:creationId xmlns:a16="http://schemas.microsoft.com/office/drawing/2014/main" id="{C7B28F78-1C0C-D712-D21E-C4F84272B90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1173" t="40879" r="42450" b="38612"/>
          <a:stretch/>
        </p:blipFill>
        <p:spPr>
          <a:xfrm>
            <a:off x="5869634" y="1594489"/>
            <a:ext cx="612520" cy="698428"/>
          </a:xfrm>
          <a:prstGeom prst="rect">
            <a:avLst/>
          </a:prstGeom>
        </p:spPr>
      </p:pic>
      <p:pic>
        <p:nvPicPr>
          <p:cNvPr id="54" name="Imagem 53" descr="Imagem em preto e branco&#10;&#10;Descrição gerada automaticamente">
            <a:extLst>
              <a:ext uri="{FF2B5EF4-FFF2-40B4-BE49-F238E27FC236}">
                <a16:creationId xmlns:a16="http://schemas.microsoft.com/office/drawing/2014/main" id="{B869EB03-E232-736A-6BFF-6541CB1A982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1173" t="40879" r="42450" b="38612"/>
          <a:stretch/>
        </p:blipFill>
        <p:spPr>
          <a:xfrm>
            <a:off x="10374948" y="3712981"/>
            <a:ext cx="659360" cy="751838"/>
          </a:xfrm>
          <a:prstGeom prst="rect">
            <a:avLst/>
          </a:prstGeom>
        </p:spPr>
      </p:pic>
      <p:sp>
        <p:nvSpPr>
          <p:cNvPr id="55" name="Retângulo 54">
            <a:extLst>
              <a:ext uri="{FF2B5EF4-FFF2-40B4-BE49-F238E27FC236}">
                <a16:creationId xmlns:a16="http://schemas.microsoft.com/office/drawing/2014/main" id="{FF6B4B3F-0B4A-6050-F071-6C97CB64DD6C}"/>
              </a:ext>
            </a:extLst>
          </p:cNvPr>
          <p:cNvSpPr/>
          <p:nvPr/>
        </p:nvSpPr>
        <p:spPr>
          <a:xfrm>
            <a:off x="10172682" y="339075"/>
            <a:ext cx="12236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i="1" dirty="0">
                <a:solidFill>
                  <a:schemeClr val="bg2">
                    <a:lumMod val="9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Parte 2 </a:t>
            </a:r>
          </a:p>
        </p:txBody>
      </p:sp>
      <p:cxnSp>
        <p:nvCxnSpPr>
          <p:cNvPr id="56" name="Conector Reto 7">
            <a:extLst>
              <a:ext uri="{FF2B5EF4-FFF2-40B4-BE49-F238E27FC236}">
                <a16:creationId xmlns:a16="http://schemas.microsoft.com/office/drawing/2014/main" id="{5652390D-D55D-B28F-4522-2B7900E80611}"/>
              </a:ext>
            </a:extLst>
          </p:cNvPr>
          <p:cNvCxnSpPr>
            <a:cxnSpLocks/>
          </p:cNvCxnSpPr>
          <p:nvPr/>
        </p:nvCxnSpPr>
        <p:spPr>
          <a:xfrm flipV="1">
            <a:off x="11392824" y="339075"/>
            <a:ext cx="0" cy="461665"/>
          </a:xfrm>
          <a:prstGeom prst="line">
            <a:avLst/>
          </a:prstGeom>
          <a:ln w="15875">
            <a:solidFill>
              <a:srgbClr val="D3A5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Imagem 56" descr="Logotipo&#10;&#10;O conteúdo gerado por IA pode estar incorreto.">
            <a:extLst>
              <a:ext uri="{FF2B5EF4-FFF2-40B4-BE49-F238E27FC236}">
                <a16:creationId xmlns:a16="http://schemas.microsoft.com/office/drawing/2014/main" id="{F3E7C22A-A958-9287-9B1A-341725DE701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861" y="2822297"/>
            <a:ext cx="8379248" cy="1270174"/>
          </a:xfrm>
          <a:prstGeom prst="rect">
            <a:avLst/>
          </a:prstGeom>
        </p:spPr>
      </p:pic>
      <p:pic>
        <p:nvPicPr>
          <p:cNvPr id="58" name="Imagem 57" descr="Imagem em preto e branco&#10;&#10;Descrição gerada automaticamente">
            <a:extLst>
              <a:ext uri="{FF2B5EF4-FFF2-40B4-BE49-F238E27FC236}">
                <a16:creationId xmlns:a16="http://schemas.microsoft.com/office/drawing/2014/main" id="{CFE4EF04-4378-B599-857B-7085DD55F23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1173" t="40879" r="42450" b="38612"/>
          <a:stretch/>
        </p:blipFill>
        <p:spPr>
          <a:xfrm>
            <a:off x="10220315" y="2491403"/>
            <a:ext cx="659360" cy="751838"/>
          </a:xfrm>
          <a:prstGeom prst="rect">
            <a:avLst/>
          </a:prstGeom>
        </p:spPr>
      </p:pic>
      <p:pic>
        <p:nvPicPr>
          <p:cNvPr id="59" name="Imagem 58" descr="Imagem em preto e branco&#10;&#10;Descrição gerada automaticamente">
            <a:extLst>
              <a:ext uri="{FF2B5EF4-FFF2-40B4-BE49-F238E27FC236}">
                <a16:creationId xmlns:a16="http://schemas.microsoft.com/office/drawing/2014/main" id="{495FDA3D-6D40-F342-694C-18039826332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1173" t="40879" r="42450" b="38612"/>
          <a:stretch/>
        </p:blipFill>
        <p:spPr>
          <a:xfrm>
            <a:off x="1988899" y="2504270"/>
            <a:ext cx="659360" cy="751838"/>
          </a:xfrm>
          <a:prstGeom prst="rect">
            <a:avLst/>
          </a:prstGeom>
        </p:spPr>
      </p:pic>
      <p:pic>
        <p:nvPicPr>
          <p:cNvPr id="60" name="Imagem 59">
            <a:extLst>
              <a:ext uri="{FF2B5EF4-FFF2-40B4-BE49-F238E27FC236}">
                <a16:creationId xmlns:a16="http://schemas.microsoft.com/office/drawing/2014/main" id="{B9FB0D96-AC23-A363-EE31-40657586063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32965" y="-1325277"/>
            <a:ext cx="45719" cy="11005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 19">
            <a:extLst>
              <a:ext uri="{FF2B5EF4-FFF2-40B4-BE49-F238E27FC236}">
                <a16:creationId xmlns:a16="http://schemas.microsoft.com/office/drawing/2014/main" id="{C9AE2B77-4AC3-A4BF-2076-0A2FFEA21501}"/>
              </a:ext>
            </a:extLst>
          </p:cNvPr>
          <p:cNvSpPr/>
          <p:nvPr/>
        </p:nvSpPr>
        <p:spPr>
          <a:xfrm>
            <a:off x="790842" y="1995817"/>
            <a:ext cx="52349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CAPACIDADE x VELOCIDADE</a:t>
            </a:r>
            <a:endParaRPr lang="pt-BR" sz="2400" b="1" spc="6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C2F228FF-CF78-3D62-66D3-51C70DB8E484}"/>
              </a:ext>
            </a:extLst>
          </p:cNvPr>
          <p:cNvSpPr txBox="1"/>
          <p:nvPr/>
        </p:nvSpPr>
        <p:spPr>
          <a:xfrm>
            <a:off x="790842" y="2495745"/>
            <a:ext cx="6929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0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São unidades que indicam capacidade de armazenamento, processamento e manipulação de informação durante a navegação na internet.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9D6B9E74-7F0D-9528-C7A8-11DAC406B189}"/>
              </a:ext>
            </a:extLst>
          </p:cNvPr>
          <p:cNvSpPr/>
          <p:nvPr/>
        </p:nvSpPr>
        <p:spPr>
          <a:xfrm>
            <a:off x="6478310" y="4684368"/>
            <a:ext cx="785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t-BR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Bit (</a:t>
            </a:r>
            <a:r>
              <a:rPr lang="pt-BR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</a:t>
            </a:r>
            <a:r>
              <a:rPr lang="pt-BR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BF066D28-3901-AE48-DFB6-058DBEC2482F}"/>
              </a:ext>
            </a:extLst>
          </p:cNvPr>
          <p:cNvSpPr/>
          <p:nvPr/>
        </p:nvSpPr>
        <p:spPr>
          <a:xfrm>
            <a:off x="7186768" y="4424816"/>
            <a:ext cx="9589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t-BR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Byte (</a:t>
            </a:r>
            <a:r>
              <a:rPr lang="pt-BR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</a:t>
            </a:r>
            <a:r>
              <a:rPr lang="pt-BR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B20DDF2B-3380-BF25-B920-E331B828A926}"/>
              </a:ext>
            </a:extLst>
          </p:cNvPr>
          <p:cNvSpPr/>
          <p:nvPr/>
        </p:nvSpPr>
        <p:spPr>
          <a:xfrm>
            <a:off x="8193935" y="4235531"/>
            <a:ext cx="4523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t-BR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KB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135A48BF-6BA0-F69E-536C-D9E8997C07AC}"/>
              </a:ext>
            </a:extLst>
          </p:cNvPr>
          <p:cNvSpPr/>
          <p:nvPr/>
        </p:nvSpPr>
        <p:spPr>
          <a:xfrm>
            <a:off x="8957511" y="3884548"/>
            <a:ext cx="5245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t-BR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MB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1FD8B634-659A-C5F8-8C48-C3F4F4EE135C}"/>
              </a:ext>
            </a:extLst>
          </p:cNvPr>
          <p:cNvSpPr/>
          <p:nvPr/>
        </p:nvSpPr>
        <p:spPr>
          <a:xfrm>
            <a:off x="9792705" y="3450637"/>
            <a:ext cx="476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t-BR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GB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9300EC58-7CB8-4F2F-A2DA-6ADA8EB91DD5}"/>
              </a:ext>
            </a:extLst>
          </p:cNvPr>
          <p:cNvSpPr/>
          <p:nvPr/>
        </p:nvSpPr>
        <p:spPr>
          <a:xfrm>
            <a:off x="10269117" y="2653680"/>
            <a:ext cx="11320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pt-BR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Terabyte</a:t>
            </a:r>
            <a:r>
              <a:rPr lang="pt-BR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lvl="0" algn="ctr"/>
            <a:r>
              <a:rPr lang="pt-BR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(TB)</a:t>
            </a:r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5CFB2056-C1A0-140A-9BEA-8CE4CE6A6BEA}"/>
              </a:ext>
            </a:extLst>
          </p:cNvPr>
          <p:cNvCxnSpPr/>
          <p:nvPr/>
        </p:nvCxnSpPr>
        <p:spPr>
          <a:xfrm>
            <a:off x="5148846" y="5406470"/>
            <a:ext cx="7772400" cy="0"/>
          </a:xfrm>
          <a:prstGeom prst="line">
            <a:avLst/>
          </a:prstGeom>
          <a:ln w="12700">
            <a:solidFill>
              <a:srgbClr val="F403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tângulo 33">
            <a:extLst>
              <a:ext uri="{FF2B5EF4-FFF2-40B4-BE49-F238E27FC236}">
                <a16:creationId xmlns:a16="http://schemas.microsoft.com/office/drawing/2014/main" id="{AC933FC0-62C5-7C54-FEC5-065777FB3845}"/>
              </a:ext>
            </a:extLst>
          </p:cNvPr>
          <p:cNvSpPr/>
          <p:nvPr/>
        </p:nvSpPr>
        <p:spPr>
          <a:xfrm>
            <a:off x="6478310" y="5037135"/>
            <a:ext cx="755334" cy="369333"/>
          </a:xfrm>
          <a:prstGeom prst="rect">
            <a:avLst/>
          </a:prstGeom>
          <a:gradFill flip="none" rotWithShape="1">
            <a:gsLst>
              <a:gs pos="69000">
                <a:srgbClr val="131313">
                  <a:alpha val="53743"/>
                </a:srgbClr>
              </a:gs>
              <a:gs pos="99000">
                <a:srgbClr val="2D2C2E"/>
              </a:gs>
              <a:gs pos="0">
                <a:srgbClr val="A27E0F"/>
              </a:gs>
            </a:gsLst>
            <a:lin ang="2700000" scaled="1"/>
            <a:tileRect/>
          </a:gradFill>
          <a:ln>
            <a:solidFill>
              <a:srgbClr val="F40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D437B1D6-09B8-8E58-4AB3-D434C62F4D5B}"/>
              </a:ext>
            </a:extLst>
          </p:cNvPr>
          <p:cNvSpPr/>
          <p:nvPr/>
        </p:nvSpPr>
        <p:spPr>
          <a:xfrm>
            <a:off x="7273330" y="4850785"/>
            <a:ext cx="755334" cy="555684"/>
          </a:xfrm>
          <a:prstGeom prst="rect">
            <a:avLst/>
          </a:prstGeom>
          <a:gradFill flip="none" rotWithShape="1">
            <a:gsLst>
              <a:gs pos="69000">
                <a:srgbClr val="131313">
                  <a:alpha val="53743"/>
                </a:srgbClr>
              </a:gs>
              <a:gs pos="99000">
                <a:srgbClr val="2D2C2E"/>
              </a:gs>
              <a:gs pos="0">
                <a:srgbClr val="A27E0F"/>
              </a:gs>
            </a:gsLst>
            <a:lin ang="2700000" scaled="1"/>
            <a:tileRect/>
          </a:gradFill>
          <a:ln>
            <a:solidFill>
              <a:srgbClr val="F40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ACD9B7F2-16FD-D5B2-4661-9BA6D15B68B2}"/>
              </a:ext>
            </a:extLst>
          </p:cNvPr>
          <p:cNvSpPr/>
          <p:nvPr/>
        </p:nvSpPr>
        <p:spPr>
          <a:xfrm>
            <a:off x="8068350" y="4609483"/>
            <a:ext cx="755334" cy="796986"/>
          </a:xfrm>
          <a:prstGeom prst="rect">
            <a:avLst/>
          </a:prstGeom>
          <a:gradFill flip="none" rotWithShape="1">
            <a:gsLst>
              <a:gs pos="69000">
                <a:srgbClr val="131313">
                  <a:alpha val="53743"/>
                </a:srgbClr>
              </a:gs>
              <a:gs pos="99000">
                <a:srgbClr val="2D2C2E"/>
              </a:gs>
              <a:gs pos="0">
                <a:srgbClr val="A27E0F"/>
              </a:gs>
            </a:gsLst>
            <a:lin ang="2700000" scaled="1"/>
            <a:tileRect/>
          </a:gradFill>
          <a:ln>
            <a:solidFill>
              <a:srgbClr val="F40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Retângulo 36">
            <a:extLst>
              <a:ext uri="{FF2B5EF4-FFF2-40B4-BE49-F238E27FC236}">
                <a16:creationId xmlns:a16="http://schemas.microsoft.com/office/drawing/2014/main" id="{32A90E81-44C7-6D1E-1E34-E2D0653391DA}"/>
              </a:ext>
            </a:extLst>
          </p:cNvPr>
          <p:cNvSpPr/>
          <p:nvPr/>
        </p:nvSpPr>
        <p:spPr>
          <a:xfrm>
            <a:off x="8863370" y="4253881"/>
            <a:ext cx="755334" cy="1152588"/>
          </a:xfrm>
          <a:prstGeom prst="rect">
            <a:avLst/>
          </a:prstGeom>
          <a:gradFill flip="none" rotWithShape="1">
            <a:gsLst>
              <a:gs pos="69000">
                <a:srgbClr val="131313">
                  <a:alpha val="53743"/>
                </a:srgbClr>
              </a:gs>
              <a:gs pos="99000">
                <a:srgbClr val="2D2C2E"/>
              </a:gs>
              <a:gs pos="0">
                <a:srgbClr val="A27E0F"/>
              </a:gs>
            </a:gsLst>
            <a:lin ang="2700000" scaled="1"/>
            <a:tileRect/>
          </a:gradFill>
          <a:ln>
            <a:solidFill>
              <a:srgbClr val="F40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E9A2E441-D876-D9D5-1139-A0A8504C4909}"/>
              </a:ext>
            </a:extLst>
          </p:cNvPr>
          <p:cNvSpPr/>
          <p:nvPr/>
        </p:nvSpPr>
        <p:spPr>
          <a:xfrm>
            <a:off x="9658390" y="3847483"/>
            <a:ext cx="755334" cy="1558986"/>
          </a:xfrm>
          <a:prstGeom prst="rect">
            <a:avLst/>
          </a:prstGeom>
          <a:gradFill flip="none" rotWithShape="1">
            <a:gsLst>
              <a:gs pos="69000">
                <a:srgbClr val="131313">
                  <a:alpha val="53743"/>
                </a:srgbClr>
              </a:gs>
              <a:gs pos="99000">
                <a:srgbClr val="2D2C2E"/>
              </a:gs>
              <a:gs pos="0">
                <a:srgbClr val="A27E0F"/>
              </a:gs>
            </a:gsLst>
            <a:lin ang="2700000" scaled="1"/>
            <a:tileRect/>
          </a:gradFill>
          <a:ln>
            <a:solidFill>
              <a:srgbClr val="F40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702B734F-6F6B-3093-A6C1-215C031BEDD1}"/>
              </a:ext>
            </a:extLst>
          </p:cNvPr>
          <p:cNvSpPr/>
          <p:nvPr/>
        </p:nvSpPr>
        <p:spPr>
          <a:xfrm>
            <a:off x="10453410" y="3327525"/>
            <a:ext cx="755334" cy="2078944"/>
          </a:xfrm>
          <a:prstGeom prst="rect">
            <a:avLst/>
          </a:prstGeom>
          <a:gradFill flip="none" rotWithShape="1">
            <a:gsLst>
              <a:gs pos="69000">
                <a:srgbClr val="131313">
                  <a:alpha val="53743"/>
                </a:srgbClr>
              </a:gs>
              <a:gs pos="99000">
                <a:srgbClr val="2D2C2E"/>
              </a:gs>
              <a:gs pos="0">
                <a:srgbClr val="A27E0F"/>
              </a:gs>
            </a:gsLst>
            <a:lin ang="2700000" scaled="1"/>
            <a:tileRect/>
          </a:gradFill>
          <a:ln>
            <a:solidFill>
              <a:srgbClr val="F40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4">
            <a:extLst>
              <a:ext uri="{FF2B5EF4-FFF2-40B4-BE49-F238E27FC236}">
                <a16:creationId xmlns:a16="http://schemas.microsoft.com/office/drawing/2014/main" id="{4D8A1358-4BBD-6BB5-F3BD-2C31CE5056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3177" t="3241" r="-1335" b="-3241"/>
          <a:stretch/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29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" grpId="0"/>
      <p:bldP spid="3" grpId="0"/>
      <p:bldP spid="4" grpId="0"/>
      <p:bldP spid="5" grpId="0"/>
      <p:bldP spid="6" grpId="0"/>
      <p:bldP spid="8" grpId="0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374239-BA7E-FD1B-0E4C-B7A959E2D4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ângulo 21">
            <a:extLst>
              <a:ext uri="{FF2B5EF4-FFF2-40B4-BE49-F238E27FC236}">
                <a16:creationId xmlns:a16="http://schemas.microsoft.com/office/drawing/2014/main" id="{887635D4-A04B-261F-82E0-69CCDA7F9657}"/>
              </a:ext>
            </a:extLst>
          </p:cNvPr>
          <p:cNvSpPr/>
          <p:nvPr/>
        </p:nvSpPr>
        <p:spPr>
          <a:xfrm>
            <a:off x="743869" y="1604675"/>
            <a:ext cx="39342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217707" fontAlgn="t">
              <a:defRPr/>
            </a:pPr>
            <a:r>
              <a:rPr lang="pt-BR" sz="2000" b="1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VELOCIDADE DA INTERNET</a:t>
            </a:r>
            <a:endParaRPr kumimoji="0" lang="pt-BR" sz="20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3" name="Gráfico 22" descr="Medidor com preenchimento sólido">
            <a:extLst>
              <a:ext uri="{FF2B5EF4-FFF2-40B4-BE49-F238E27FC236}">
                <a16:creationId xmlns:a16="http://schemas.microsoft.com/office/drawing/2014/main" id="{CAD7AB6B-ABCE-AFC6-9842-79C02AECA8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097399" y="577530"/>
            <a:ext cx="1227200" cy="1227200"/>
          </a:xfrm>
          <a:prstGeom prst="rect">
            <a:avLst/>
          </a:prstGeom>
        </p:spPr>
      </p:pic>
      <p:sp>
        <p:nvSpPr>
          <p:cNvPr id="25" name="Retângulo 24">
            <a:extLst>
              <a:ext uri="{FF2B5EF4-FFF2-40B4-BE49-F238E27FC236}">
                <a16:creationId xmlns:a16="http://schemas.microsoft.com/office/drawing/2014/main" id="{D675FF7D-9C2B-BBCF-63B4-7FABF02FD2C3}"/>
              </a:ext>
            </a:extLst>
          </p:cNvPr>
          <p:cNvSpPr/>
          <p:nvPr/>
        </p:nvSpPr>
        <p:spPr>
          <a:xfrm>
            <a:off x="6962261" y="1604675"/>
            <a:ext cx="43722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217707" fontAlgn="t">
              <a:defRPr/>
            </a:pPr>
            <a:r>
              <a:rPr lang="pt-BR" sz="2000" b="1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CAPACIDADE DA INTERNET</a:t>
            </a:r>
            <a:endParaRPr kumimoji="0" lang="pt-BR" sz="20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6" name="Gráfico 25" descr="Baixar com preenchimento sólido">
            <a:extLst>
              <a:ext uri="{FF2B5EF4-FFF2-40B4-BE49-F238E27FC236}">
                <a16:creationId xmlns:a16="http://schemas.microsoft.com/office/drawing/2014/main" id="{AEF1C156-398D-00B4-2AF4-34A6444358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10810" b="10810"/>
          <a:stretch/>
        </p:blipFill>
        <p:spPr>
          <a:xfrm>
            <a:off x="8618676" y="783542"/>
            <a:ext cx="1059393" cy="830357"/>
          </a:xfrm>
          <a:prstGeom prst="rect">
            <a:avLst/>
          </a:prstGeom>
        </p:spPr>
      </p:pic>
      <p:sp>
        <p:nvSpPr>
          <p:cNvPr id="28" name="CaixaDeTexto 27">
            <a:extLst>
              <a:ext uri="{FF2B5EF4-FFF2-40B4-BE49-F238E27FC236}">
                <a16:creationId xmlns:a16="http://schemas.microsoft.com/office/drawing/2014/main" id="{8A572AFA-E275-7DA5-27C0-5A150467A377}"/>
              </a:ext>
            </a:extLst>
          </p:cNvPr>
          <p:cNvSpPr txBox="1"/>
          <p:nvPr/>
        </p:nvSpPr>
        <p:spPr>
          <a:xfrm>
            <a:off x="382323" y="2038573"/>
            <a:ext cx="4657352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Refere-se à </a:t>
            </a:r>
            <a:r>
              <a:rPr lang="pt-BR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taxa de transferência de dados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ou seja, </a:t>
            </a:r>
            <a:r>
              <a:rPr lang="pt-BR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quão rápido 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os dados são enviados (upload) ou recebidos (download) pela sua conexão.</a:t>
            </a:r>
          </a:p>
          <a:p>
            <a:pPr lvl="2">
              <a:spcAft>
                <a:spcPts val="1200"/>
              </a:spcAft>
            </a:pPr>
            <a:r>
              <a:rPr lang="pt-BR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Exemplos: 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uma velocidade              de 300 Mbps permite baixar arquivos, assistir a vídeos em                    4K e fazer chamadas de vídeo                  com alta qualidade.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É o que afeta diretamente a </a:t>
            </a:r>
            <a:r>
              <a:rPr lang="pt-BR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experiência do usuário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se os vídeos travam, se as páginas demoram a carregar, etc.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654EEE7F-8539-CC74-7C50-1FA9563C2218}"/>
              </a:ext>
            </a:extLst>
          </p:cNvPr>
          <p:cNvSpPr txBox="1"/>
          <p:nvPr/>
        </p:nvSpPr>
        <p:spPr>
          <a:xfrm>
            <a:off x="6487069" y="2038573"/>
            <a:ext cx="5322608" cy="4001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Está relacionada à </a:t>
            </a:r>
            <a:r>
              <a:rPr lang="pt-BR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quantidade de dados que          a rede consegue suportar simultaneamente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ou seja, </a:t>
            </a:r>
            <a:r>
              <a:rPr lang="pt-BR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quantos dispositivos ou usuários podem usar a internet ao mesmo tempo    sem perda de desempenho.</a:t>
            </a:r>
          </a:p>
          <a:p>
            <a:pPr lvl="2">
              <a:spcAft>
                <a:spcPts val="1200"/>
              </a:spcAft>
            </a:pPr>
            <a:r>
              <a:rPr lang="pt-BR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Exemplos: 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uma casa com 5 pessoas usando streaming, jogos online e chamadas de vídeo ao mesmo tempo precisa de uma capacidade maior                  para manter a qualidade.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Em empresas, a capacidade é essencial para suportar vários colaboradores conectados a sistemas, reuniões e transferências de arquivos..</a:t>
            </a:r>
          </a:p>
        </p:txBody>
      </p:sp>
      <p:grpSp>
        <p:nvGrpSpPr>
          <p:cNvPr id="43" name="Agrupar 42">
            <a:extLst>
              <a:ext uri="{FF2B5EF4-FFF2-40B4-BE49-F238E27FC236}">
                <a16:creationId xmlns:a16="http://schemas.microsoft.com/office/drawing/2014/main" id="{04CBE38F-C975-FBF7-6903-4AB48846C550}"/>
              </a:ext>
            </a:extLst>
          </p:cNvPr>
          <p:cNvGrpSpPr/>
          <p:nvPr/>
        </p:nvGrpSpPr>
        <p:grpSpPr>
          <a:xfrm>
            <a:off x="5148775" y="2790435"/>
            <a:ext cx="1189037" cy="1558485"/>
            <a:chOff x="-1968081" y="5681609"/>
            <a:chExt cx="408671" cy="535650"/>
          </a:xfrm>
        </p:grpSpPr>
        <p:cxnSp>
          <p:nvCxnSpPr>
            <p:cNvPr id="37" name="Conector reto 36">
              <a:extLst>
                <a:ext uri="{FF2B5EF4-FFF2-40B4-BE49-F238E27FC236}">
                  <a16:creationId xmlns:a16="http://schemas.microsoft.com/office/drawing/2014/main" id="{3314FC18-3238-448F-2018-BCEA1D259807}"/>
                </a:ext>
              </a:extLst>
            </p:cNvPr>
            <p:cNvCxnSpPr>
              <a:cxnSpLocks/>
            </p:cNvCxnSpPr>
            <p:nvPr/>
          </p:nvCxnSpPr>
          <p:spPr>
            <a:xfrm>
              <a:off x="-1960323" y="5681609"/>
              <a:ext cx="393156" cy="535650"/>
            </a:xfrm>
            <a:prstGeom prst="line">
              <a:avLst/>
            </a:prstGeom>
            <a:ln w="38100">
              <a:solidFill>
                <a:srgbClr val="F403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ector reto 39">
              <a:extLst>
                <a:ext uri="{FF2B5EF4-FFF2-40B4-BE49-F238E27FC236}">
                  <a16:creationId xmlns:a16="http://schemas.microsoft.com/office/drawing/2014/main" id="{C46B602B-EF9F-F287-A72C-9ADE2D8EA79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1968081" y="5681610"/>
              <a:ext cx="408671" cy="535649"/>
            </a:xfrm>
            <a:prstGeom prst="line">
              <a:avLst/>
            </a:prstGeom>
            <a:ln w="38100">
              <a:solidFill>
                <a:srgbClr val="F403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2698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  <p:bldP spid="28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866565-7C11-C88E-DEF8-14030D1302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ângulo 21">
            <a:extLst>
              <a:ext uri="{FF2B5EF4-FFF2-40B4-BE49-F238E27FC236}">
                <a16:creationId xmlns:a16="http://schemas.microsoft.com/office/drawing/2014/main" id="{0F184F92-65E2-7E81-127A-653057BF9FF9}"/>
              </a:ext>
            </a:extLst>
          </p:cNvPr>
          <p:cNvSpPr/>
          <p:nvPr/>
        </p:nvSpPr>
        <p:spPr>
          <a:xfrm>
            <a:off x="1805358" y="1434397"/>
            <a:ext cx="17512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7707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DOWNLOAD</a:t>
            </a:r>
          </a:p>
        </p:txBody>
      </p:sp>
      <p:pic>
        <p:nvPicPr>
          <p:cNvPr id="23" name="Gráfico 22">
            <a:extLst>
              <a:ext uri="{FF2B5EF4-FFF2-40B4-BE49-F238E27FC236}">
                <a16:creationId xmlns:a16="http://schemas.microsoft.com/office/drawing/2014/main" id="{9C7A6760-CA43-FE2A-74BF-7057DC78E2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98101" y="547232"/>
            <a:ext cx="1155820" cy="846990"/>
          </a:xfrm>
          <a:prstGeom prst="rect">
            <a:avLst/>
          </a:prstGeom>
        </p:spPr>
      </p:pic>
      <p:sp>
        <p:nvSpPr>
          <p:cNvPr id="25" name="Retângulo 24">
            <a:extLst>
              <a:ext uri="{FF2B5EF4-FFF2-40B4-BE49-F238E27FC236}">
                <a16:creationId xmlns:a16="http://schemas.microsoft.com/office/drawing/2014/main" id="{2E01CE61-1DF6-2026-C2CE-966810888D31}"/>
              </a:ext>
            </a:extLst>
          </p:cNvPr>
          <p:cNvSpPr/>
          <p:nvPr/>
        </p:nvSpPr>
        <p:spPr>
          <a:xfrm>
            <a:off x="8122957" y="1434397"/>
            <a:ext cx="1227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7707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UPLOAD</a:t>
            </a:r>
          </a:p>
        </p:txBody>
      </p:sp>
      <p:pic>
        <p:nvPicPr>
          <p:cNvPr id="26" name="Gráfico 25">
            <a:extLst>
              <a:ext uri="{FF2B5EF4-FFF2-40B4-BE49-F238E27FC236}">
                <a16:creationId xmlns:a16="http://schemas.microsoft.com/office/drawing/2014/main" id="{31DC0C96-59E3-7367-816D-3955E0AB776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2255" t="11667" r="12684" b="29500"/>
          <a:stretch/>
        </p:blipFill>
        <p:spPr>
          <a:xfrm>
            <a:off x="8122957" y="547232"/>
            <a:ext cx="1227200" cy="961885"/>
          </a:xfrm>
          <a:prstGeom prst="rect">
            <a:avLst/>
          </a:prstGeom>
        </p:spPr>
      </p:pic>
      <p:sp>
        <p:nvSpPr>
          <p:cNvPr id="28" name="CaixaDeTexto 27">
            <a:extLst>
              <a:ext uri="{FF2B5EF4-FFF2-40B4-BE49-F238E27FC236}">
                <a16:creationId xmlns:a16="http://schemas.microsoft.com/office/drawing/2014/main" id="{F6FD13DD-F248-57CE-51ED-B7A3DDA24EC2}"/>
              </a:ext>
            </a:extLst>
          </p:cNvPr>
          <p:cNvSpPr txBox="1"/>
          <p:nvPr/>
        </p:nvSpPr>
        <p:spPr>
          <a:xfrm>
            <a:off x="598931" y="1884408"/>
            <a:ext cx="437222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É quando você </a:t>
            </a:r>
            <a:r>
              <a:rPr lang="pt-BR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recebe dados </a:t>
            </a:r>
            <a:br>
              <a:rPr lang="pt-BR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 internet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no seu aparelho.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b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Exemplos: assistir vídeos, baixar </a:t>
            </a:r>
            <a:b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arquivos, abrir sites, ouvir músicas.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b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É o que usamos com mais frequência no dia a dia.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Quanto maior a velocidade de </a:t>
            </a:r>
            <a:b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download, mais rápido você consegue carregar conteúdos.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0150BAB9-E9D3-6EB7-A71A-377DDA067E49}"/>
              </a:ext>
            </a:extLst>
          </p:cNvPr>
          <p:cNvSpPr txBox="1"/>
          <p:nvPr/>
        </p:nvSpPr>
        <p:spPr>
          <a:xfrm>
            <a:off x="6677134" y="1906820"/>
            <a:ext cx="514283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É quando você envia dados da internet do </a:t>
            </a:r>
            <a:b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seu aparelho para outro lugar.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Exemplos: enviar fotos para o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whatsApp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fazer chamadas de vídeo, subir arquivos</a:t>
            </a:r>
            <a:b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para a nuvem, postar vídeos.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Muito importante para quem trabalha com arquivos grandes ou faz reuniões online.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Quanto maior a velocidade de upload, mais rápido você consegue enviar conteúdos.</a:t>
            </a:r>
          </a:p>
        </p:txBody>
      </p:sp>
      <p:grpSp>
        <p:nvGrpSpPr>
          <p:cNvPr id="43" name="Agrupar 42">
            <a:extLst>
              <a:ext uri="{FF2B5EF4-FFF2-40B4-BE49-F238E27FC236}">
                <a16:creationId xmlns:a16="http://schemas.microsoft.com/office/drawing/2014/main" id="{868335ED-AD67-9E3B-B1FA-19273C8FB935}"/>
              </a:ext>
            </a:extLst>
          </p:cNvPr>
          <p:cNvGrpSpPr/>
          <p:nvPr/>
        </p:nvGrpSpPr>
        <p:grpSpPr>
          <a:xfrm>
            <a:off x="4971156" y="2410607"/>
            <a:ext cx="1189037" cy="1558485"/>
            <a:chOff x="-1968081" y="5681609"/>
            <a:chExt cx="408671" cy="535650"/>
          </a:xfrm>
        </p:grpSpPr>
        <p:cxnSp>
          <p:nvCxnSpPr>
            <p:cNvPr id="37" name="Conector reto 36">
              <a:extLst>
                <a:ext uri="{FF2B5EF4-FFF2-40B4-BE49-F238E27FC236}">
                  <a16:creationId xmlns:a16="http://schemas.microsoft.com/office/drawing/2014/main" id="{0B0D3BB1-DC2F-0102-B471-070EF7FABDDB}"/>
                </a:ext>
              </a:extLst>
            </p:cNvPr>
            <p:cNvCxnSpPr>
              <a:cxnSpLocks/>
            </p:cNvCxnSpPr>
            <p:nvPr/>
          </p:nvCxnSpPr>
          <p:spPr>
            <a:xfrm>
              <a:off x="-1960323" y="5681609"/>
              <a:ext cx="393156" cy="535650"/>
            </a:xfrm>
            <a:prstGeom prst="line">
              <a:avLst/>
            </a:prstGeom>
            <a:ln w="38100">
              <a:solidFill>
                <a:srgbClr val="F403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ector reto 39">
              <a:extLst>
                <a:ext uri="{FF2B5EF4-FFF2-40B4-BE49-F238E27FC236}">
                  <a16:creationId xmlns:a16="http://schemas.microsoft.com/office/drawing/2014/main" id="{648B02D1-3DE7-F7DB-08C2-C4B75D04A2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1968081" y="5681610"/>
              <a:ext cx="408671" cy="535649"/>
            </a:xfrm>
            <a:prstGeom prst="line">
              <a:avLst/>
            </a:prstGeom>
            <a:ln w="38100">
              <a:solidFill>
                <a:srgbClr val="F403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CaixaDeTexto 2">
            <a:extLst>
              <a:ext uri="{FF2B5EF4-FFF2-40B4-BE49-F238E27FC236}">
                <a16:creationId xmlns:a16="http://schemas.microsoft.com/office/drawing/2014/main" id="{1C3EF94E-75EC-8B3F-BDB7-4D364BD77873}"/>
              </a:ext>
            </a:extLst>
          </p:cNvPr>
          <p:cNvSpPr txBox="1"/>
          <p:nvPr/>
        </p:nvSpPr>
        <p:spPr>
          <a:xfrm>
            <a:off x="869169" y="5288771"/>
            <a:ext cx="4504689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873261">
              <a:spcAft>
                <a:spcPts val="600"/>
              </a:spcAft>
              <a:defRPr/>
            </a:pPr>
            <a:r>
              <a:rPr lang="pt-BR" b="1" i="1" dirty="0">
                <a:solidFill>
                  <a:srgbClr val="E1AD0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Resumo fácil:</a:t>
            </a:r>
          </a:p>
          <a:p>
            <a:pPr marL="342900" lvl="0" indent="-342900" defTabSz="87326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t-BR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Download = </a:t>
            </a:r>
            <a:r>
              <a:rPr lang="pt-BR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receber da internet </a:t>
            </a:r>
            <a:endParaRPr kumimoji="0" lang="pt-BR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AACFFE1-5000-864F-289B-392E9E0651C0}"/>
              </a:ext>
            </a:extLst>
          </p:cNvPr>
          <p:cNvSpPr txBox="1"/>
          <p:nvPr/>
        </p:nvSpPr>
        <p:spPr>
          <a:xfrm>
            <a:off x="6818144" y="5288771"/>
            <a:ext cx="4504689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873261">
              <a:spcAft>
                <a:spcPts val="600"/>
              </a:spcAft>
              <a:defRPr/>
            </a:pPr>
            <a:r>
              <a:rPr lang="pt-BR" b="1" i="1" dirty="0">
                <a:solidFill>
                  <a:srgbClr val="E1AD0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Resumo fácil:</a:t>
            </a:r>
          </a:p>
          <a:p>
            <a:pPr marL="342900" lvl="0" indent="-342900" defTabSz="87326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t-BR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Upload = </a:t>
            </a:r>
            <a:r>
              <a:rPr lang="pt-BR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enviar da internet </a:t>
            </a:r>
            <a:endParaRPr kumimoji="0" lang="pt-BR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214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5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  <p:bldP spid="28" grpId="0"/>
      <p:bldP spid="30" grpId="0"/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aixaDeTexto 29">
            <a:extLst>
              <a:ext uri="{FF2B5EF4-FFF2-40B4-BE49-F238E27FC236}">
                <a16:creationId xmlns:a16="http://schemas.microsoft.com/office/drawing/2014/main" id="{D1C0CE38-167C-E104-7779-C4C56FB270B0}"/>
              </a:ext>
            </a:extLst>
          </p:cNvPr>
          <p:cNvSpPr txBox="1"/>
          <p:nvPr/>
        </p:nvSpPr>
        <p:spPr>
          <a:xfrm>
            <a:off x="7562322" y="2832340"/>
            <a:ext cx="33401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rgbClr val="FF0037"/>
              </a:buClr>
            </a:pP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 dia a dia, dois termos que você vai ouvir o tempo inteiro são </a:t>
            </a:r>
            <a:r>
              <a:rPr lang="pt-BR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Megabyte (MB) e Gigabyte (GB).</a:t>
            </a:r>
          </a:p>
        </p:txBody>
      </p:sp>
      <p:pic>
        <p:nvPicPr>
          <p:cNvPr id="4" name="Imagem 17">
            <a:extLst>
              <a:ext uri="{FF2B5EF4-FFF2-40B4-BE49-F238E27FC236}">
                <a16:creationId xmlns:a16="http://schemas.microsoft.com/office/drawing/2014/main" id="{191629BD-0883-7AB2-45E6-CF8E62C319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4144" r="-2302"/>
          <a:stretch/>
        </p:blipFill>
        <p:spPr>
          <a:xfrm>
            <a:off x="47625" y="886110"/>
            <a:ext cx="553425" cy="1144748"/>
          </a:xfrm>
          <a:prstGeom prst="rect">
            <a:avLst/>
          </a:prstGeom>
        </p:spPr>
      </p:pic>
      <p:pic>
        <p:nvPicPr>
          <p:cNvPr id="3" name="Imagem 2" descr="Uma imagem contendo no interior, mesa, computer, frente&#10;&#10;O conteúdo gerado por IA pode estar incorreto.">
            <a:extLst>
              <a:ext uri="{FF2B5EF4-FFF2-40B4-BE49-F238E27FC236}">
                <a16:creationId xmlns:a16="http://schemas.microsoft.com/office/drawing/2014/main" id="{EFF12212-4F74-0CFC-D088-6450318EC8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1640840"/>
            <a:ext cx="5633690" cy="37557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441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9DEEEB40-9E82-872E-8D28-41E99E7596B1}"/>
              </a:ext>
            </a:extLst>
          </p:cNvPr>
          <p:cNvSpPr txBox="1"/>
          <p:nvPr/>
        </p:nvSpPr>
        <p:spPr>
          <a:xfrm>
            <a:off x="3274761" y="2147072"/>
            <a:ext cx="56424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O que é Megabyte (MB) e Gigabyte (GB)?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2ACFBF0-7D17-8F66-E02B-B94BBD127576}"/>
              </a:ext>
            </a:extLst>
          </p:cNvPr>
          <p:cNvSpPr txBox="1"/>
          <p:nvPr/>
        </p:nvSpPr>
        <p:spPr>
          <a:xfrm>
            <a:off x="3274761" y="3510599"/>
            <a:ext cx="72743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São </a:t>
            </a:r>
            <a:r>
              <a:rPr lang="pt-BR" sz="2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unidades de medida de dados digitais</a:t>
            </a: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usadas para indicar o </a:t>
            </a:r>
            <a:r>
              <a:rPr lang="pt-BR" sz="2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tamanho de arquivos </a:t>
            </a: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ou a </a:t>
            </a:r>
            <a:r>
              <a:rPr lang="pt-BR" sz="2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quantidade de dados transmitidos ou armazenados</a:t>
            </a: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24616D9F-DA27-7D80-5D68-9411C88EF4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4555" t="-1308" r="-2713" b="-1058"/>
          <a:stretch/>
        </p:blipFill>
        <p:spPr>
          <a:xfrm>
            <a:off x="47625" y="1286219"/>
            <a:ext cx="2315848" cy="4903613"/>
          </a:xfrm>
          <a:prstGeom prst="rect">
            <a:avLst/>
          </a:prstGeom>
        </p:spPr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id="{09D7A7C8-6F62-419C-44BB-8CE41D43C299}"/>
              </a:ext>
            </a:extLst>
          </p:cNvPr>
          <p:cNvSpPr/>
          <p:nvPr/>
        </p:nvSpPr>
        <p:spPr>
          <a:xfrm rot="5400000">
            <a:off x="4071020" y="4149271"/>
            <a:ext cx="96667" cy="156159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425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D1D523-4C94-A038-EC0F-0B553CE28F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CaixaDeTexto 68">
            <a:extLst>
              <a:ext uri="{FF2B5EF4-FFF2-40B4-BE49-F238E27FC236}">
                <a16:creationId xmlns:a16="http://schemas.microsoft.com/office/drawing/2014/main" id="{CE87C600-6F64-A5B1-2E5D-30522B4181AE}"/>
              </a:ext>
            </a:extLst>
          </p:cNvPr>
          <p:cNvSpPr txBox="1"/>
          <p:nvPr/>
        </p:nvSpPr>
        <p:spPr>
          <a:xfrm>
            <a:off x="790842" y="973689"/>
            <a:ext cx="64887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Megabyte (MB) e Gigabyte (GB)</a:t>
            </a:r>
            <a:endParaRPr lang="pt-BR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0" name="CaixaDeTexto 69">
            <a:extLst>
              <a:ext uri="{FF2B5EF4-FFF2-40B4-BE49-F238E27FC236}">
                <a16:creationId xmlns:a16="http://schemas.microsoft.com/office/drawing/2014/main" id="{537F5EDE-C8EE-1B31-CC3A-E6D6C75EF624}"/>
              </a:ext>
            </a:extLst>
          </p:cNvPr>
          <p:cNvSpPr txBox="1"/>
          <p:nvPr/>
        </p:nvSpPr>
        <p:spPr>
          <a:xfrm>
            <a:off x="790843" y="1379022"/>
            <a:ext cx="8325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Como isso se aplica no dia a dia da claro?</a:t>
            </a:r>
          </a:p>
        </p:txBody>
      </p:sp>
      <p:sp>
        <p:nvSpPr>
          <p:cNvPr id="72" name="Retângulo 71">
            <a:extLst>
              <a:ext uri="{FF2B5EF4-FFF2-40B4-BE49-F238E27FC236}">
                <a16:creationId xmlns:a16="http://schemas.microsoft.com/office/drawing/2014/main" id="{EE9A7554-B443-186B-486C-33DBE0941D7C}"/>
              </a:ext>
            </a:extLst>
          </p:cNvPr>
          <p:cNvSpPr/>
          <p:nvPr/>
        </p:nvSpPr>
        <p:spPr>
          <a:xfrm rot="5400000">
            <a:off x="1589416" y="1311461"/>
            <a:ext cx="121107" cy="156159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4">
            <a:extLst>
              <a:ext uri="{FF2B5EF4-FFF2-40B4-BE49-F238E27FC236}">
                <a16:creationId xmlns:a16="http://schemas.microsoft.com/office/drawing/2014/main" id="{440A8670-DA95-9079-B527-551D54F9E7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3177" t="3241" r="-1335" b="-3241"/>
          <a:stretch/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55" name="Retângulo: Cantos Arredondados 54">
            <a:extLst>
              <a:ext uri="{FF2B5EF4-FFF2-40B4-BE49-F238E27FC236}">
                <a16:creationId xmlns:a16="http://schemas.microsoft.com/office/drawing/2014/main" id="{928AA56D-0C28-52E9-6F70-C14E47722787}"/>
              </a:ext>
            </a:extLst>
          </p:cNvPr>
          <p:cNvSpPr/>
          <p:nvPr/>
        </p:nvSpPr>
        <p:spPr>
          <a:xfrm>
            <a:off x="825554" y="3329311"/>
            <a:ext cx="9514681" cy="2700079"/>
          </a:xfrm>
          <a:prstGeom prst="roundRect">
            <a:avLst>
              <a:gd name="adj" fmla="val 14605"/>
            </a:avLst>
          </a:prstGeom>
          <a:noFill/>
          <a:ln>
            <a:solidFill>
              <a:srgbClr val="96671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59" name="Agrupar 58">
            <a:extLst>
              <a:ext uri="{FF2B5EF4-FFF2-40B4-BE49-F238E27FC236}">
                <a16:creationId xmlns:a16="http://schemas.microsoft.com/office/drawing/2014/main" id="{635FCB4B-1FCC-6D21-8143-F5257061B2FD}"/>
              </a:ext>
            </a:extLst>
          </p:cNvPr>
          <p:cNvGrpSpPr/>
          <p:nvPr/>
        </p:nvGrpSpPr>
        <p:grpSpPr>
          <a:xfrm>
            <a:off x="1058607" y="3090596"/>
            <a:ext cx="9591116" cy="2700079"/>
            <a:chOff x="1058607" y="3090596"/>
            <a:chExt cx="9591116" cy="2700079"/>
          </a:xfrm>
        </p:grpSpPr>
        <p:sp>
          <p:nvSpPr>
            <p:cNvPr id="49" name="Retângulo: Cantos Arredondados 48">
              <a:extLst>
                <a:ext uri="{FF2B5EF4-FFF2-40B4-BE49-F238E27FC236}">
                  <a16:creationId xmlns:a16="http://schemas.microsoft.com/office/drawing/2014/main" id="{E6285631-28C4-5E99-380F-1ECFFC81854B}"/>
                </a:ext>
              </a:extLst>
            </p:cNvPr>
            <p:cNvSpPr/>
            <p:nvPr/>
          </p:nvSpPr>
          <p:spPr>
            <a:xfrm>
              <a:off x="1058607" y="3090596"/>
              <a:ext cx="9591116" cy="2700079"/>
            </a:xfrm>
            <a:prstGeom prst="roundRect">
              <a:avLst>
                <a:gd name="adj" fmla="val 14447"/>
              </a:avLst>
            </a:prstGeom>
            <a:solidFill>
              <a:srgbClr val="96671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CaixaDeTexto 51">
              <a:extLst>
                <a:ext uri="{FF2B5EF4-FFF2-40B4-BE49-F238E27FC236}">
                  <a16:creationId xmlns:a16="http://schemas.microsoft.com/office/drawing/2014/main" id="{114316AA-11F6-0894-4CC9-EAC02EFD18D6}"/>
                </a:ext>
              </a:extLst>
            </p:cNvPr>
            <p:cNvSpPr txBox="1"/>
            <p:nvPr/>
          </p:nvSpPr>
          <p:spPr>
            <a:xfrm>
              <a:off x="1136936" y="3900607"/>
              <a:ext cx="9436351" cy="1631216"/>
            </a:xfrm>
            <a:prstGeom prst="rect">
              <a:avLst/>
            </a:prstGeom>
            <a:noFill/>
          </p:spPr>
          <p:txBody>
            <a:bodyPr wrap="square" lIns="180000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pt-BR" b="1" dirty="0">
                  <a:solidFill>
                    <a:schemeClr val="bg1"/>
                  </a:solidFill>
                  <a:latin typeface="Segoe UI" panose="020B0502040204020203" pitchFamily="34" charset="0"/>
                </a:rPr>
                <a:t>Uso comum de MB ou Mbps </a:t>
              </a:r>
              <a:r>
                <a:rPr lang="pt-BR" dirty="0">
                  <a:solidFill>
                    <a:schemeClr val="bg1"/>
                  </a:solidFill>
                  <a:latin typeface="Segoe UI" panose="020B0502040204020203" pitchFamily="34" charset="0"/>
                </a:rPr>
                <a:t>(megabits por segundo, ou, “mega”) para medir </a:t>
              </a:r>
              <a:r>
                <a:rPr lang="pt-BR" b="1" dirty="0">
                  <a:solidFill>
                    <a:schemeClr val="bg1"/>
                  </a:solidFill>
                  <a:latin typeface="Segoe UI" panose="020B0502040204020203" pitchFamily="34" charset="0"/>
                </a:rPr>
                <a:t>velocidade</a:t>
              </a:r>
              <a:r>
                <a:rPr lang="pt-BR" dirty="0">
                  <a:solidFill>
                    <a:schemeClr val="bg1"/>
                  </a:solidFill>
                  <a:latin typeface="Segoe UI" panose="020B0502040204020203" pitchFamily="34" charset="0"/>
                </a:rPr>
                <a:t>.</a:t>
              </a:r>
            </a:p>
            <a:p>
              <a:pPr lvl="1">
                <a:spcAft>
                  <a:spcPts val="600"/>
                </a:spcAft>
              </a:pPr>
              <a:r>
                <a:rPr lang="pt-BR" b="1" dirty="0">
                  <a:solidFill>
                    <a:schemeClr val="bg1"/>
                  </a:solidFill>
                  <a:latin typeface="Segoe UI" panose="020B0502040204020203" pitchFamily="34" charset="0"/>
                </a:rPr>
                <a:t>Exemplo: </a:t>
              </a:r>
              <a:r>
                <a:rPr lang="pt-BR" dirty="0">
                  <a:solidFill>
                    <a:schemeClr val="bg1"/>
                  </a:solidFill>
                  <a:latin typeface="Segoe UI" panose="020B0502040204020203" pitchFamily="34" charset="0"/>
                </a:rPr>
                <a:t>“300 Mbps” significa que você pode baixar dados a uma velocidade                de até 300 megabits por segundo.</a:t>
              </a:r>
            </a:p>
            <a:p>
              <a:pPr>
                <a:spcAft>
                  <a:spcPts val="600"/>
                </a:spcAft>
              </a:pPr>
              <a:r>
                <a:rPr lang="pt-BR" b="1" dirty="0">
                  <a:solidFill>
                    <a:schemeClr val="bg1"/>
                  </a:solidFill>
                  <a:latin typeface="Segoe UI" panose="020B0502040204020203" pitchFamily="34" charset="0"/>
                </a:rPr>
                <a:t>Não tem limite de dados (franquia) na maioria dos planos residenciais </a:t>
              </a:r>
              <a:r>
                <a:rPr lang="pt-BR" dirty="0">
                  <a:solidFill>
                    <a:schemeClr val="bg1"/>
                  </a:solidFill>
                  <a:latin typeface="Segoe UI" panose="020B0502040204020203" pitchFamily="34" charset="0"/>
                </a:rPr>
                <a:t>— você pode usar quantos GB quiser.</a:t>
              </a:r>
            </a:p>
          </p:txBody>
        </p:sp>
      </p:grpSp>
      <p:grpSp>
        <p:nvGrpSpPr>
          <p:cNvPr id="58" name="Agrupar 57">
            <a:extLst>
              <a:ext uri="{FF2B5EF4-FFF2-40B4-BE49-F238E27FC236}">
                <a16:creationId xmlns:a16="http://schemas.microsoft.com/office/drawing/2014/main" id="{09871202-59EA-EF3D-0F6B-171A245F42E9}"/>
              </a:ext>
            </a:extLst>
          </p:cNvPr>
          <p:cNvGrpSpPr/>
          <p:nvPr/>
        </p:nvGrpSpPr>
        <p:grpSpPr>
          <a:xfrm>
            <a:off x="1058607" y="3090597"/>
            <a:ext cx="9591115" cy="733106"/>
            <a:chOff x="1058607" y="3090597"/>
            <a:chExt cx="9591115" cy="733106"/>
          </a:xfrm>
        </p:grpSpPr>
        <p:sp>
          <p:nvSpPr>
            <p:cNvPr id="50" name="Retângulo: Cantos Arredondados 49">
              <a:extLst>
                <a:ext uri="{FF2B5EF4-FFF2-40B4-BE49-F238E27FC236}">
                  <a16:creationId xmlns:a16="http://schemas.microsoft.com/office/drawing/2014/main" id="{347FFE7B-E239-2C1E-1501-9523ACC252B3}"/>
                </a:ext>
              </a:extLst>
            </p:cNvPr>
            <p:cNvSpPr/>
            <p:nvPr/>
          </p:nvSpPr>
          <p:spPr>
            <a:xfrm>
              <a:off x="1058607" y="3090597"/>
              <a:ext cx="9591115" cy="733106"/>
            </a:xfrm>
            <a:prstGeom prst="roundRect">
              <a:avLst>
                <a:gd name="adj" fmla="val 50000"/>
              </a:avLst>
            </a:prstGeom>
            <a:solidFill>
              <a:srgbClr val="DBC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CaixaDeTexto 50">
              <a:extLst>
                <a:ext uri="{FF2B5EF4-FFF2-40B4-BE49-F238E27FC236}">
                  <a16:creationId xmlns:a16="http://schemas.microsoft.com/office/drawing/2014/main" id="{0A7C47AA-FEBE-396F-598B-3C06F3B2D0F3}"/>
                </a:ext>
              </a:extLst>
            </p:cNvPr>
            <p:cNvSpPr txBox="1"/>
            <p:nvPr/>
          </p:nvSpPr>
          <p:spPr>
            <a:xfrm>
              <a:off x="1917735" y="3204789"/>
              <a:ext cx="26292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b="1" dirty="0">
                  <a:latin typeface="Segoe UI" panose="020B0502040204020203" pitchFamily="34" charset="0"/>
                </a:rPr>
                <a:t>INTERNET FIXA </a:t>
              </a:r>
            </a:p>
          </p:txBody>
        </p:sp>
        <p:pic>
          <p:nvPicPr>
            <p:cNvPr id="54" name="Imagem 53" descr="Sem fio estrutura de tópicos">
              <a:extLst>
                <a:ext uri="{FF2B5EF4-FFF2-40B4-BE49-F238E27FC236}">
                  <a16:creationId xmlns:a16="http://schemas.microsoft.com/office/drawing/2014/main" id="{3795240F-789B-6E2D-9ED9-454211493D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1296826" y="3118455"/>
              <a:ext cx="554939" cy="554939"/>
            </a:xfrm>
            <a:prstGeom prst="rect">
              <a:avLst/>
            </a:prstGeom>
          </p:spPr>
        </p:pic>
      </p:grpSp>
      <p:sp>
        <p:nvSpPr>
          <p:cNvPr id="56" name="Retângulo 55">
            <a:extLst>
              <a:ext uri="{FF2B5EF4-FFF2-40B4-BE49-F238E27FC236}">
                <a16:creationId xmlns:a16="http://schemas.microsoft.com/office/drawing/2014/main" id="{8A8CBE05-322B-2F4D-0206-32141A4EFA11}"/>
              </a:ext>
            </a:extLst>
          </p:cNvPr>
          <p:cNvSpPr/>
          <p:nvPr/>
        </p:nvSpPr>
        <p:spPr>
          <a:xfrm>
            <a:off x="790842" y="2251577"/>
            <a:ext cx="103605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Aqui o cliente compra </a:t>
            </a:r>
            <a:r>
              <a:rPr lang="pt-BR" sz="2000" b="1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VELOCIDADE</a:t>
            </a: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.</a:t>
            </a:r>
          </a:p>
          <a:p>
            <a:pPr>
              <a:spcAft>
                <a:spcPts val="0"/>
              </a:spcAft>
            </a:pP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A franquia é ilimitada.</a:t>
            </a:r>
          </a:p>
        </p:txBody>
      </p:sp>
    </p:spTree>
    <p:extLst>
      <p:ext uri="{BB962C8B-B14F-4D97-AF65-F5344CB8AC3E}">
        <p14:creationId xmlns:p14="http://schemas.microsoft.com/office/powerpoint/2010/main" val="21249098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2" grpId="0" animBg="1"/>
      <p:bldP spid="55" grpId="0" animBg="1"/>
      <p:bldP spid="5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6B38BB-89CE-DDED-0DF7-251EA15A7F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Agrupar 9">
            <a:extLst>
              <a:ext uri="{FF2B5EF4-FFF2-40B4-BE49-F238E27FC236}">
                <a16:creationId xmlns:a16="http://schemas.microsoft.com/office/drawing/2014/main" id="{7D1951ED-0E6B-0714-CF2A-4E2461559437}"/>
              </a:ext>
            </a:extLst>
          </p:cNvPr>
          <p:cNvGrpSpPr/>
          <p:nvPr/>
        </p:nvGrpSpPr>
        <p:grpSpPr>
          <a:xfrm>
            <a:off x="1058607" y="3090596"/>
            <a:ext cx="10603510" cy="2700079"/>
            <a:chOff x="1058607" y="3090596"/>
            <a:chExt cx="10603510" cy="2700079"/>
          </a:xfrm>
        </p:grpSpPr>
        <p:grpSp>
          <p:nvGrpSpPr>
            <p:cNvPr id="9" name="Agrupar 8">
              <a:extLst>
                <a:ext uri="{FF2B5EF4-FFF2-40B4-BE49-F238E27FC236}">
                  <a16:creationId xmlns:a16="http://schemas.microsoft.com/office/drawing/2014/main" id="{8FCE74A6-3117-8B9D-7006-5D8A9CD60C7E}"/>
                </a:ext>
              </a:extLst>
            </p:cNvPr>
            <p:cNvGrpSpPr/>
            <p:nvPr/>
          </p:nvGrpSpPr>
          <p:grpSpPr>
            <a:xfrm>
              <a:off x="1058607" y="3090596"/>
              <a:ext cx="10603510" cy="2700079"/>
              <a:chOff x="1058607" y="3090596"/>
              <a:chExt cx="10603510" cy="2700079"/>
            </a:xfrm>
          </p:grpSpPr>
          <p:sp>
            <p:nvSpPr>
              <p:cNvPr id="49" name="Retângulo: Cantos Arredondados 48">
                <a:extLst>
                  <a:ext uri="{FF2B5EF4-FFF2-40B4-BE49-F238E27FC236}">
                    <a16:creationId xmlns:a16="http://schemas.microsoft.com/office/drawing/2014/main" id="{BCE40C42-303C-0BA9-0D68-519188FEFC99}"/>
                  </a:ext>
                </a:extLst>
              </p:cNvPr>
              <p:cNvSpPr/>
              <p:nvPr/>
            </p:nvSpPr>
            <p:spPr>
              <a:xfrm>
                <a:off x="1058607" y="3090596"/>
                <a:ext cx="10603510" cy="2700079"/>
              </a:xfrm>
              <a:prstGeom prst="roundRect">
                <a:avLst>
                  <a:gd name="adj" fmla="val 14968"/>
                </a:avLst>
              </a:prstGeom>
              <a:solidFill>
                <a:srgbClr val="96671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2" name="CaixaDeTexto 51">
                <a:extLst>
                  <a:ext uri="{FF2B5EF4-FFF2-40B4-BE49-F238E27FC236}">
                    <a16:creationId xmlns:a16="http://schemas.microsoft.com/office/drawing/2014/main" id="{8ADBF873-DDE3-9AFB-1528-06B6FFBB39DF}"/>
                  </a:ext>
                </a:extLst>
              </p:cNvPr>
              <p:cNvSpPr txBox="1"/>
              <p:nvPr/>
            </p:nvSpPr>
            <p:spPr>
              <a:xfrm>
                <a:off x="1136936" y="3900607"/>
                <a:ext cx="10229510" cy="1354217"/>
              </a:xfrm>
              <a:prstGeom prst="rect">
                <a:avLst/>
              </a:prstGeom>
              <a:noFill/>
            </p:spPr>
            <p:txBody>
              <a:bodyPr wrap="square" lIns="180000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pt-BR" dirty="0">
                    <a:solidFill>
                      <a:schemeClr val="bg1"/>
                    </a:solidFill>
                    <a:latin typeface="Segoe UI" panose="020B0502040204020203" pitchFamily="34" charset="0"/>
                  </a:rPr>
                  <a:t>Aqui, </a:t>
                </a:r>
                <a:r>
                  <a:rPr lang="pt-BR" b="1" dirty="0">
                    <a:solidFill>
                      <a:schemeClr val="bg1"/>
                    </a:solidFill>
                    <a:latin typeface="Segoe UI" panose="020B0502040204020203" pitchFamily="34" charset="0"/>
                  </a:rPr>
                  <a:t>GB é usado para medir a franquia de dados</a:t>
                </a:r>
                <a:r>
                  <a:rPr lang="pt-BR" dirty="0">
                    <a:solidFill>
                      <a:schemeClr val="bg1"/>
                    </a:solidFill>
                    <a:latin typeface="Segoe UI" panose="020B0502040204020203" pitchFamily="34" charset="0"/>
                  </a:rPr>
                  <a:t>, ou seja,</a:t>
                </a:r>
                <a:r>
                  <a:rPr lang="pt-BR" b="1" dirty="0">
                    <a:solidFill>
                      <a:schemeClr val="bg1"/>
                    </a:solidFill>
                    <a:latin typeface="Segoe UI" panose="020B0502040204020203" pitchFamily="34" charset="0"/>
                  </a:rPr>
                  <a:t> quanto o cliente pode usar</a:t>
                </a:r>
                <a:r>
                  <a:rPr lang="pt-BR" dirty="0">
                    <a:solidFill>
                      <a:schemeClr val="bg1"/>
                    </a:solidFill>
                    <a:latin typeface="Segoe UI" panose="020B0502040204020203" pitchFamily="34" charset="0"/>
                  </a:rPr>
                  <a:t>.</a:t>
                </a:r>
              </a:p>
              <a:p>
                <a:pPr lvl="1">
                  <a:spcAft>
                    <a:spcPts val="600"/>
                  </a:spcAft>
                </a:pPr>
                <a:r>
                  <a:rPr lang="pt-BR" b="1" dirty="0">
                    <a:solidFill>
                      <a:schemeClr val="bg1"/>
                    </a:solidFill>
                    <a:latin typeface="Segoe UI" panose="020B0502040204020203" pitchFamily="34" charset="0"/>
                  </a:rPr>
                  <a:t>Exemplo: </a:t>
                </a:r>
                <a:r>
                  <a:rPr lang="pt-BR" dirty="0">
                    <a:solidFill>
                      <a:schemeClr val="bg1"/>
                    </a:solidFill>
                    <a:latin typeface="Segoe UI" panose="020B0502040204020203" pitchFamily="34" charset="0"/>
                  </a:rPr>
                  <a:t>“10 GB por mês” significa que você pode consumir até 10 gigabytes de dados,                ou “giga” (assistir vídeos, navegar, usar apps).</a:t>
                </a:r>
              </a:p>
              <a:p>
                <a:pPr>
                  <a:spcAft>
                    <a:spcPts val="600"/>
                  </a:spcAft>
                </a:pPr>
                <a:r>
                  <a:rPr lang="pt-BR" b="1" dirty="0">
                    <a:solidFill>
                      <a:schemeClr val="bg1"/>
                    </a:solidFill>
                    <a:latin typeface="Segoe UI" panose="020B0502040204020203" pitchFamily="34" charset="0"/>
                  </a:rPr>
                  <a:t>Após atingir o limite, a operadora pode: </a:t>
                </a:r>
              </a:p>
            </p:txBody>
          </p:sp>
        </p:grpSp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DA9C0831-E3BD-37FC-7043-42EBA70B9C52}"/>
                </a:ext>
              </a:extLst>
            </p:cNvPr>
            <p:cNvSpPr txBox="1"/>
            <p:nvPr/>
          </p:nvSpPr>
          <p:spPr>
            <a:xfrm>
              <a:off x="1193208" y="5227187"/>
              <a:ext cx="2668813" cy="369332"/>
            </a:xfrm>
            <a:prstGeom prst="rect">
              <a:avLst/>
            </a:prstGeom>
            <a:noFill/>
          </p:spPr>
          <p:txBody>
            <a:bodyPr wrap="square" lIns="180000" rtlCol="0">
              <a:spAutoFit/>
            </a:bodyPr>
            <a:lstStyle/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pt-BR" dirty="0">
                  <a:solidFill>
                    <a:schemeClr val="bg1"/>
                  </a:solidFill>
                  <a:latin typeface="Segoe UI" panose="020B0502040204020203" pitchFamily="34" charset="0"/>
                </a:rPr>
                <a:t>Reduzir a velocidade</a:t>
              </a:r>
            </a:p>
          </p:txBody>
        </p:sp>
        <p:sp>
          <p:nvSpPr>
            <p:cNvPr id="4" name="CaixaDeTexto 3">
              <a:extLst>
                <a:ext uri="{FF2B5EF4-FFF2-40B4-BE49-F238E27FC236}">
                  <a16:creationId xmlns:a16="http://schemas.microsoft.com/office/drawing/2014/main" id="{48110A35-4920-E3E4-F850-7FF6158FCFE3}"/>
                </a:ext>
              </a:extLst>
            </p:cNvPr>
            <p:cNvSpPr txBox="1"/>
            <p:nvPr/>
          </p:nvSpPr>
          <p:spPr>
            <a:xfrm>
              <a:off x="3738566" y="5227187"/>
              <a:ext cx="3048640" cy="369332"/>
            </a:xfrm>
            <a:prstGeom prst="rect">
              <a:avLst/>
            </a:prstGeom>
            <a:noFill/>
          </p:spPr>
          <p:txBody>
            <a:bodyPr wrap="square" lIns="180000" rtlCol="0">
              <a:spAutoFit/>
            </a:bodyPr>
            <a:lstStyle/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pt-BR" dirty="0">
                  <a:solidFill>
                    <a:schemeClr val="bg1"/>
                  </a:solidFill>
                  <a:latin typeface="Segoe UI" panose="020B0502040204020203" pitchFamily="34" charset="0"/>
                </a:rPr>
                <a:t>Cobrar por dados extras</a:t>
              </a:r>
            </a:p>
          </p:txBody>
        </p:sp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1F432FED-BF36-804E-56AE-7213668A7D68}"/>
                </a:ext>
              </a:extLst>
            </p:cNvPr>
            <p:cNvSpPr txBox="1"/>
            <p:nvPr/>
          </p:nvSpPr>
          <p:spPr>
            <a:xfrm>
              <a:off x="6696896" y="5227187"/>
              <a:ext cx="4852681" cy="369332"/>
            </a:xfrm>
            <a:prstGeom prst="rect">
              <a:avLst/>
            </a:prstGeom>
            <a:noFill/>
          </p:spPr>
          <p:txBody>
            <a:bodyPr wrap="square" lIns="180000" rtlCol="0">
              <a:spAutoFit/>
            </a:bodyPr>
            <a:lstStyle/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pt-BR" dirty="0">
                  <a:solidFill>
                    <a:schemeClr val="bg1"/>
                  </a:solidFill>
                  <a:latin typeface="Segoe UI" panose="020B0502040204020203" pitchFamily="34" charset="0"/>
                </a:rPr>
                <a:t>Ou bloquear o acesso até o próximo ciclo</a:t>
              </a:r>
            </a:p>
          </p:txBody>
        </p:sp>
      </p:grpSp>
      <p:sp>
        <p:nvSpPr>
          <p:cNvPr id="55" name="Retângulo: Cantos Arredondados 54">
            <a:extLst>
              <a:ext uri="{FF2B5EF4-FFF2-40B4-BE49-F238E27FC236}">
                <a16:creationId xmlns:a16="http://schemas.microsoft.com/office/drawing/2014/main" id="{F9385FB9-3BE6-6CF9-06C8-3DE8217999C4}"/>
              </a:ext>
            </a:extLst>
          </p:cNvPr>
          <p:cNvSpPr/>
          <p:nvPr/>
        </p:nvSpPr>
        <p:spPr>
          <a:xfrm>
            <a:off x="825554" y="3329311"/>
            <a:ext cx="10540892" cy="2700079"/>
          </a:xfrm>
          <a:prstGeom prst="roundRect">
            <a:avLst>
              <a:gd name="adj" fmla="val 14605"/>
            </a:avLst>
          </a:prstGeom>
          <a:noFill/>
          <a:ln>
            <a:solidFill>
              <a:srgbClr val="96671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9" name="CaixaDeTexto 68">
            <a:extLst>
              <a:ext uri="{FF2B5EF4-FFF2-40B4-BE49-F238E27FC236}">
                <a16:creationId xmlns:a16="http://schemas.microsoft.com/office/drawing/2014/main" id="{23BE2430-B515-5298-D760-7E64AC11176C}"/>
              </a:ext>
            </a:extLst>
          </p:cNvPr>
          <p:cNvSpPr txBox="1"/>
          <p:nvPr/>
        </p:nvSpPr>
        <p:spPr>
          <a:xfrm>
            <a:off x="790842" y="973689"/>
            <a:ext cx="64887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Megabyte (MB) e Gigabyte (GB)</a:t>
            </a:r>
            <a:endParaRPr lang="pt-BR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0" name="CaixaDeTexto 69">
            <a:extLst>
              <a:ext uri="{FF2B5EF4-FFF2-40B4-BE49-F238E27FC236}">
                <a16:creationId xmlns:a16="http://schemas.microsoft.com/office/drawing/2014/main" id="{117E2501-7D65-929B-C516-1281CD809E2C}"/>
              </a:ext>
            </a:extLst>
          </p:cNvPr>
          <p:cNvSpPr txBox="1"/>
          <p:nvPr/>
        </p:nvSpPr>
        <p:spPr>
          <a:xfrm>
            <a:off x="790843" y="1379022"/>
            <a:ext cx="8325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Como isso se aplica no dia a dia da claro?</a:t>
            </a:r>
          </a:p>
        </p:txBody>
      </p:sp>
      <p:sp>
        <p:nvSpPr>
          <p:cNvPr id="72" name="Retângulo 71">
            <a:extLst>
              <a:ext uri="{FF2B5EF4-FFF2-40B4-BE49-F238E27FC236}">
                <a16:creationId xmlns:a16="http://schemas.microsoft.com/office/drawing/2014/main" id="{EA8086D3-173B-EF13-AA22-2BF1A339F024}"/>
              </a:ext>
            </a:extLst>
          </p:cNvPr>
          <p:cNvSpPr/>
          <p:nvPr/>
        </p:nvSpPr>
        <p:spPr>
          <a:xfrm rot="5400000">
            <a:off x="1589416" y="1311461"/>
            <a:ext cx="121107" cy="156159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4">
            <a:extLst>
              <a:ext uri="{FF2B5EF4-FFF2-40B4-BE49-F238E27FC236}">
                <a16:creationId xmlns:a16="http://schemas.microsoft.com/office/drawing/2014/main" id="{6C03AF2D-E590-9924-6221-65F270C112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3177" t="3241" r="-1335" b="-3241"/>
          <a:stretch/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id="{A8B7ED52-61D2-3120-4D27-A249492D0497}"/>
              </a:ext>
            </a:extLst>
          </p:cNvPr>
          <p:cNvGrpSpPr/>
          <p:nvPr/>
        </p:nvGrpSpPr>
        <p:grpSpPr>
          <a:xfrm>
            <a:off x="1058607" y="3090597"/>
            <a:ext cx="10603510" cy="733106"/>
            <a:chOff x="1058607" y="3090597"/>
            <a:chExt cx="10603510" cy="733106"/>
          </a:xfrm>
        </p:grpSpPr>
        <p:sp>
          <p:nvSpPr>
            <p:cNvPr id="50" name="Retângulo: Cantos Arredondados 49">
              <a:extLst>
                <a:ext uri="{FF2B5EF4-FFF2-40B4-BE49-F238E27FC236}">
                  <a16:creationId xmlns:a16="http://schemas.microsoft.com/office/drawing/2014/main" id="{34D7E818-153D-D43F-5A4B-D3D9B4B5202F}"/>
                </a:ext>
              </a:extLst>
            </p:cNvPr>
            <p:cNvSpPr/>
            <p:nvPr/>
          </p:nvSpPr>
          <p:spPr>
            <a:xfrm>
              <a:off x="1058607" y="3090597"/>
              <a:ext cx="10603510" cy="733106"/>
            </a:xfrm>
            <a:prstGeom prst="roundRect">
              <a:avLst>
                <a:gd name="adj" fmla="val 50000"/>
              </a:avLst>
            </a:prstGeom>
            <a:solidFill>
              <a:srgbClr val="DBC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51" name="CaixaDeTexto 50">
              <a:extLst>
                <a:ext uri="{FF2B5EF4-FFF2-40B4-BE49-F238E27FC236}">
                  <a16:creationId xmlns:a16="http://schemas.microsoft.com/office/drawing/2014/main" id="{4EA18202-F965-584E-0425-29588C794753}"/>
                </a:ext>
              </a:extLst>
            </p:cNvPr>
            <p:cNvSpPr txBox="1"/>
            <p:nvPr/>
          </p:nvSpPr>
          <p:spPr>
            <a:xfrm>
              <a:off x="1917734" y="3204789"/>
              <a:ext cx="51804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b="1" dirty="0">
                  <a:latin typeface="Segoe UI" panose="020B0502040204020203" pitchFamily="34" charset="0"/>
                </a:rPr>
                <a:t>INTERNET MÓVEL (EX: 4G, 5G)</a:t>
              </a:r>
            </a:p>
          </p:txBody>
        </p:sp>
        <p:pic>
          <p:nvPicPr>
            <p:cNvPr id="54" name="Imagem 53" descr="Smartphone estrutura de tópicos">
              <a:extLst>
                <a:ext uri="{FF2B5EF4-FFF2-40B4-BE49-F238E27FC236}">
                  <a16:creationId xmlns:a16="http://schemas.microsoft.com/office/drawing/2014/main" id="{5FCC4CF4-0F9E-1B9A-2102-0A06165BF7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 rot="900000">
              <a:off x="1312162" y="3162786"/>
              <a:ext cx="544396" cy="544396"/>
            </a:xfrm>
            <a:prstGeom prst="rect">
              <a:avLst/>
            </a:prstGeom>
          </p:spPr>
        </p:pic>
      </p:grpSp>
      <p:sp>
        <p:nvSpPr>
          <p:cNvPr id="56" name="Retângulo 55">
            <a:extLst>
              <a:ext uri="{FF2B5EF4-FFF2-40B4-BE49-F238E27FC236}">
                <a16:creationId xmlns:a16="http://schemas.microsoft.com/office/drawing/2014/main" id="{0241EC40-8D00-DFD5-C34C-A031432099EE}"/>
              </a:ext>
            </a:extLst>
          </p:cNvPr>
          <p:cNvSpPr/>
          <p:nvPr/>
        </p:nvSpPr>
        <p:spPr>
          <a:xfrm>
            <a:off x="790842" y="2251577"/>
            <a:ext cx="103605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Aqui o cliente compra </a:t>
            </a:r>
            <a:r>
              <a:rPr lang="pt-BR" sz="2000" b="1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CAPACIDADE (FRANQUIA DE DADOS)</a:t>
            </a: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.</a:t>
            </a:r>
          </a:p>
          <a:p>
            <a:pPr>
              <a:spcAft>
                <a:spcPts val="0"/>
              </a:spcAft>
            </a:pP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E se o cliente quiser saber a velocidade? </a:t>
            </a:r>
          </a:p>
        </p:txBody>
      </p:sp>
    </p:spTree>
    <p:extLst>
      <p:ext uri="{BB962C8B-B14F-4D97-AF65-F5344CB8AC3E}">
        <p14:creationId xmlns:p14="http://schemas.microsoft.com/office/powerpoint/2010/main" val="77199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D2BC3D-2960-00C9-9272-8CCCB20FB3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6DB01125-6B45-D9E7-4A99-0839208368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4555" t="-1308" r="-2713" b="-1058"/>
          <a:stretch/>
        </p:blipFill>
        <p:spPr>
          <a:xfrm>
            <a:off x="-524232" y="1286219"/>
            <a:ext cx="2315848" cy="4903613"/>
          </a:xfrm>
          <a:prstGeom prst="rect">
            <a:avLst/>
          </a:prstGeom>
        </p:spPr>
      </p:pic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0FF48C79-F8EF-057C-0A87-4A2D80499E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192124"/>
              </p:ext>
            </p:extLst>
          </p:nvPr>
        </p:nvGraphicFramePr>
        <p:xfrm>
          <a:off x="1989841" y="3121802"/>
          <a:ext cx="9422805" cy="1260582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7514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774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69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46942">
                  <a:extLst>
                    <a:ext uri="{9D8B030D-6E8A-4147-A177-3AD203B41FA5}">
                      <a16:colId xmlns:a16="http://schemas.microsoft.com/office/drawing/2014/main" val="1596952842"/>
                    </a:ext>
                  </a:extLst>
                </a:gridCol>
              </a:tblGrid>
              <a:tr h="468970">
                <a:tc>
                  <a:txBody>
                    <a:bodyPr/>
                    <a:lstStyle/>
                    <a:p>
                      <a:pPr algn="ctr">
                        <a:defRPr b="1"/>
                      </a:pPr>
                      <a:r>
                        <a:rPr sz="2000" b="1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Operadora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rgbClr val="F403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03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b="1"/>
                      </a:pPr>
                      <a:r>
                        <a:rPr lang="pt-BR" sz="2000" b="1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Download (mediana)</a:t>
                      </a:r>
                      <a:endParaRPr sz="2000" b="1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403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03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03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b="1"/>
                      </a:pPr>
                      <a:r>
                        <a:rPr lang="pt-BR" sz="2000" b="1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Upload (mediana)</a:t>
                      </a:r>
                      <a:endParaRPr sz="2000" b="1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403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03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034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b="1"/>
                      </a:pPr>
                      <a:r>
                        <a:rPr lang="pt-BR" sz="2000" b="1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Pontuação geral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403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03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5806">
                <a:tc>
                  <a:txBody>
                    <a:bodyPr/>
                    <a:lstStyle/>
                    <a:p>
                      <a:pPr algn="ctr">
                        <a:defRPr b="1">
                          <a:solidFill>
                            <a:srgbClr val="0066CC"/>
                          </a:solidFill>
                        </a:defRPr>
                      </a:pPr>
                      <a:r>
                        <a:rPr sz="1800" b="1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Claro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b="1">
                          <a:solidFill>
                            <a:srgbClr val="0066CC"/>
                          </a:solidFill>
                        </a:defRPr>
                      </a:pPr>
                      <a:r>
                        <a:rPr lang="pt-BR" sz="18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473,56 Mbps</a:t>
                      </a:r>
                      <a:endParaRPr sz="1800" b="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b="1">
                          <a:solidFill>
                            <a:srgbClr val="0066CC"/>
                          </a:solidFill>
                        </a:defRPr>
                      </a:pPr>
                      <a:r>
                        <a:rPr lang="pt-BR" sz="18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32,34 Mbps</a:t>
                      </a:r>
                      <a:endParaRPr sz="1800" b="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b="1">
                          <a:solidFill>
                            <a:srgbClr val="0066CC"/>
                          </a:solidFill>
                        </a:defRPr>
                      </a:pPr>
                      <a:r>
                        <a:rPr lang="pt-BR" sz="18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71,75</a:t>
                      </a:r>
                      <a:endParaRPr sz="1800" b="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5806">
                <a:tc>
                  <a:txBody>
                    <a:bodyPr/>
                    <a:lstStyle/>
                    <a:p>
                      <a:pPr algn="ctr"/>
                      <a:r>
                        <a:rPr sz="1800" b="1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Vivo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430,17 Mbps</a:t>
                      </a:r>
                      <a:endParaRPr sz="1800" b="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23,23 Mbps</a:t>
                      </a:r>
                      <a:endParaRPr sz="1800" b="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66,60</a:t>
                      </a:r>
                      <a:endParaRPr sz="1800" b="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CaixaDeTexto 6">
            <a:extLst>
              <a:ext uri="{FF2B5EF4-FFF2-40B4-BE49-F238E27FC236}">
                <a16:creationId xmlns:a16="http://schemas.microsoft.com/office/drawing/2014/main" id="{C7DE4BA7-5FA1-0FBE-51BE-76ECD5E52C52}"/>
              </a:ext>
            </a:extLst>
          </p:cNvPr>
          <p:cNvSpPr txBox="1"/>
          <p:nvPr/>
        </p:nvSpPr>
        <p:spPr>
          <a:xfrm>
            <a:off x="1911626" y="925352"/>
            <a:ext cx="68384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E qual a velocidade dos planos móveis da claro?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D56D6CA-3B6B-8950-317E-DD97A51DB199}"/>
              </a:ext>
            </a:extLst>
          </p:cNvPr>
          <p:cNvSpPr txBox="1"/>
          <p:nvPr/>
        </p:nvSpPr>
        <p:spPr>
          <a:xfrm>
            <a:off x="1911626" y="2241365"/>
            <a:ext cx="77458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0656">
              <a:spcBef>
                <a:spcPts val="1200"/>
              </a:spcBef>
              <a:defRPr/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A operadora com o 5G mais rápido do Brasil atualmente é a Claro, segundo um levantamento da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Ookla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, empresa responsável pelo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Speedtest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.</a:t>
            </a:r>
            <a:endParaRPr kumimoji="0" lang="pt-BR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6" name="Table 3">
            <a:extLst>
              <a:ext uri="{FF2B5EF4-FFF2-40B4-BE49-F238E27FC236}">
                <a16:creationId xmlns:a16="http://schemas.microsoft.com/office/drawing/2014/main" id="{6D335168-031B-D6AD-FC06-7AFB7744A2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6751316"/>
              </p:ext>
            </p:extLst>
          </p:nvPr>
        </p:nvGraphicFramePr>
        <p:xfrm>
          <a:off x="1989841" y="4729434"/>
          <a:ext cx="5962656" cy="1187999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65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66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1967">
                <a:tc>
                  <a:txBody>
                    <a:bodyPr/>
                    <a:lstStyle/>
                    <a:p>
                      <a:pPr algn="ctr">
                        <a:defRPr b="1"/>
                      </a:pPr>
                      <a:r>
                        <a:rPr lang="pt-BR" sz="2000" b="1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Unidade</a:t>
                      </a:r>
                      <a:endParaRPr sz="2000" b="1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rgbClr val="BD92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920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b="1"/>
                      </a:pPr>
                      <a:r>
                        <a:rPr lang="pt-BR" sz="2000" b="1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Exemplo prático</a:t>
                      </a:r>
                      <a:endParaRPr sz="2000" b="1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BD92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92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920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016">
                <a:tc>
                  <a:txBody>
                    <a:bodyPr/>
                    <a:lstStyle/>
                    <a:p>
                      <a:pPr algn="ctr">
                        <a:defRPr b="1">
                          <a:solidFill>
                            <a:srgbClr val="0066CC"/>
                          </a:solidFill>
                        </a:defRPr>
                      </a:pPr>
                      <a:r>
                        <a:rPr lang="pt-BR" sz="1800" b="1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 MB</a:t>
                      </a:r>
                      <a:endParaRPr sz="1800" b="1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b="1">
                          <a:solidFill>
                            <a:srgbClr val="0066CC"/>
                          </a:solidFill>
                        </a:defRPr>
                      </a:pPr>
                      <a:r>
                        <a:rPr lang="pt-BR" sz="18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Uma foto enviada no WhatsApp</a:t>
                      </a:r>
                      <a:endParaRPr sz="1800" b="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016"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 GB</a:t>
                      </a:r>
                      <a:endParaRPr sz="1800" b="1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 hora de vídeo em alta qualidade</a:t>
                      </a:r>
                      <a:endParaRPr sz="1800" b="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004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496C85E6-9560-1A71-BF3E-77D66422A577}"/>
              </a:ext>
            </a:extLst>
          </p:cNvPr>
          <p:cNvSpPr txBox="1"/>
          <p:nvPr/>
        </p:nvSpPr>
        <p:spPr>
          <a:xfrm>
            <a:off x="2774916" y="2338642"/>
            <a:ext cx="720584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0656">
              <a:defRPr/>
            </a:pPr>
            <a:r>
              <a:rPr lang="pt-BR" sz="2400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Além disso, saber </a:t>
            </a:r>
            <a:r>
              <a:rPr lang="pt-BR" sz="2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o que</a:t>
            </a:r>
            <a:r>
              <a:rPr lang="pt-BR" sz="2400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, </a:t>
            </a:r>
            <a:r>
              <a:rPr lang="pt-BR" sz="2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onde</a:t>
            </a:r>
            <a:r>
              <a:rPr lang="pt-BR" sz="2400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 e </a:t>
            </a:r>
            <a:r>
              <a:rPr lang="pt-BR" sz="2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para quem </a:t>
            </a:r>
            <a:r>
              <a:rPr lang="pt-BR" sz="2400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vamos vender é essencial para compreendermos</a:t>
            </a:r>
            <a:br>
              <a:rPr lang="pt-BR" sz="2400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</a:br>
            <a:r>
              <a:rPr lang="pt-BR" sz="2400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os argumentos que utilizaremos na </a:t>
            </a:r>
            <a:r>
              <a:rPr lang="pt-BR" sz="2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abordagem</a:t>
            </a:r>
            <a:br>
              <a:rPr lang="pt-BR" sz="2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</a:br>
            <a:r>
              <a:rPr lang="pt-BR" sz="2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do cliente</a:t>
            </a:r>
            <a:r>
              <a:rPr lang="pt-BR" sz="2400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. A seguir conheceremos um pouco mais sobre as </a:t>
            </a:r>
            <a:r>
              <a:rPr lang="pt-BR" sz="2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tecnologias oferecidas pela Claro</a:t>
            </a:r>
            <a:r>
              <a:rPr lang="pt-BR" sz="2400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:</a:t>
            </a:r>
          </a:p>
        </p:txBody>
      </p:sp>
      <p:pic>
        <p:nvPicPr>
          <p:cNvPr id="3" name="Imagem 17">
            <a:extLst>
              <a:ext uri="{FF2B5EF4-FFF2-40B4-BE49-F238E27FC236}">
                <a16:creationId xmlns:a16="http://schemas.microsoft.com/office/drawing/2014/main" id="{052DD825-7B93-6B42-4658-2B613B962E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1705" r="137"/>
          <a:stretch/>
        </p:blipFill>
        <p:spPr>
          <a:xfrm>
            <a:off x="47625" y="1286219"/>
            <a:ext cx="2315848" cy="4790279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6DC3FEAC-F403-B0BB-AD9B-E722A3D455AB}"/>
              </a:ext>
            </a:extLst>
          </p:cNvPr>
          <p:cNvSpPr/>
          <p:nvPr/>
        </p:nvSpPr>
        <p:spPr>
          <a:xfrm rot="5400000">
            <a:off x="3624726" y="3685533"/>
            <a:ext cx="90338" cy="156159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731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EAD44-811D-0A2D-C285-379E31B6DA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10EA3F82-91AD-A844-6B0E-C9B4D2B7BCE1}"/>
              </a:ext>
            </a:extLst>
          </p:cNvPr>
          <p:cNvSpPr/>
          <p:nvPr/>
        </p:nvSpPr>
        <p:spPr>
          <a:xfrm>
            <a:off x="2001717" y="3768476"/>
            <a:ext cx="8292083" cy="2241835"/>
          </a:xfrm>
          <a:prstGeom prst="rect">
            <a:avLst/>
          </a:prstGeom>
          <a:solidFill>
            <a:schemeClr val="bg1">
              <a:alpha val="1674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oduct Sans" panose="020B0403030502040203" pitchFamily="34" charset="0"/>
              <a:ea typeface="+mn-ea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052BEA6-0198-F6B2-A409-CFD89647DFDC}"/>
              </a:ext>
            </a:extLst>
          </p:cNvPr>
          <p:cNvSpPr txBox="1"/>
          <p:nvPr/>
        </p:nvSpPr>
        <p:spPr>
          <a:xfrm>
            <a:off x="852459" y="1187832"/>
            <a:ext cx="4893966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+mn-cs"/>
              </a:rPr>
              <a:t>HFC 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+mn-cs"/>
              </a:rPr>
              <a:t>(</a:t>
            </a:r>
            <a:r>
              <a:rPr kumimoji="0" lang="pt-B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+mn-cs"/>
              </a:rPr>
              <a:t>Hybrid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+mn-cs"/>
              </a:rPr>
              <a:t> </a:t>
            </a:r>
            <a:r>
              <a:rPr kumimoji="0" lang="pt-B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+mn-cs"/>
              </a:rPr>
              <a:t>Fiber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+mn-cs"/>
              </a:rPr>
              <a:t> </a:t>
            </a:r>
            <a:r>
              <a:rPr kumimoji="0" lang="pt-B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+mn-cs"/>
              </a:rPr>
              <a:t>Coax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+mn-cs"/>
              </a:rPr>
              <a:t>): 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Black" panose="020B0502040204020203" pitchFamily="34" charset="0"/>
              <a:ea typeface="+mn-ea"/>
              <a:cs typeface="+mn-cs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F24C736-5269-E032-26A9-B41BB72C857D}"/>
              </a:ext>
            </a:extLst>
          </p:cNvPr>
          <p:cNvSpPr txBox="1"/>
          <p:nvPr/>
        </p:nvSpPr>
        <p:spPr>
          <a:xfrm>
            <a:off x="852459" y="1668131"/>
            <a:ext cx="86066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0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O HFC é uma tecnologia que combina fibra óptica e cabo coaxial. Cabos de fibra óptica são usados para transmitir dados até determinado ponto, em seguida, cabos coaxiais são usados para fornecer os dados para residências individuais.</a:t>
            </a:r>
          </a:p>
        </p:txBody>
      </p:sp>
      <p:pic>
        <p:nvPicPr>
          <p:cNvPr id="8" name="Imagem 4">
            <a:extLst>
              <a:ext uri="{FF2B5EF4-FFF2-40B4-BE49-F238E27FC236}">
                <a16:creationId xmlns:a16="http://schemas.microsoft.com/office/drawing/2014/main" id="{804557F2-4B25-28FD-B517-F867016EE9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3177" t="3241" r="-1335" b="-3241"/>
          <a:stretch/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A543BAED-E930-811B-87AE-691409834D43}"/>
              </a:ext>
            </a:extLst>
          </p:cNvPr>
          <p:cNvSpPr/>
          <p:nvPr/>
        </p:nvSpPr>
        <p:spPr>
          <a:xfrm>
            <a:off x="3732029" y="4670551"/>
            <a:ext cx="19533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7707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FIBRA</a:t>
            </a:r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id="{8B2299DC-A1FA-AD3C-7657-D2C55D848D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22186" y="4333301"/>
            <a:ext cx="1301217" cy="1336867"/>
          </a:xfrm>
          <a:prstGeom prst="rect">
            <a:avLst/>
          </a:prstGeom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id="{E7490B8E-2874-3E6C-3DE3-3FD6017C6380}"/>
              </a:ext>
            </a:extLst>
          </p:cNvPr>
          <p:cNvSpPr/>
          <p:nvPr/>
        </p:nvSpPr>
        <p:spPr>
          <a:xfrm>
            <a:off x="5633626" y="3828860"/>
            <a:ext cx="9452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7707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FIBRA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18D60605-7988-1FCD-DDD8-6E7368FE76FD}"/>
              </a:ext>
            </a:extLst>
          </p:cNvPr>
          <p:cNvSpPr/>
          <p:nvPr/>
        </p:nvSpPr>
        <p:spPr>
          <a:xfrm>
            <a:off x="6529604" y="4670551"/>
            <a:ext cx="20191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7707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CABO</a:t>
            </a:r>
          </a:p>
        </p:txBody>
      </p:sp>
      <p:pic>
        <p:nvPicPr>
          <p:cNvPr id="20" name="Gráfico 19">
            <a:extLst>
              <a:ext uri="{FF2B5EF4-FFF2-40B4-BE49-F238E27FC236}">
                <a16:creationId xmlns:a16="http://schemas.microsoft.com/office/drawing/2014/main" id="{F94D16B8-5FD5-B7E0-838F-4BF2E7919A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82956" y="4352965"/>
            <a:ext cx="1446133" cy="1339576"/>
          </a:xfrm>
          <a:prstGeom prst="rect">
            <a:avLst/>
          </a:prstGeom>
        </p:spPr>
      </p:pic>
      <p:pic>
        <p:nvPicPr>
          <p:cNvPr id="22" name="Gráfico 21">
            <a:extLst>
              <a:ext uri="{FF2B5EF4-FFF2-40B4-BE49-F238E27FC236}">
                <a16:creationId xmlns:a16="http://schemas.microsoft.com/office/drawing/2014/main" id="{F343AD40-A974-D98A-F022-4C25BDC5CC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676756" y="4314865"/>
            <a:ext cx="852847" cy="1377676"/>
          </a:xfrm>
          <a:prstGeom prst="rect">
            <a:avLst/>
          </a:prstGeom>
        </p:spPr>
      </p:pic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340203FD-813E-5136-54AC-C3DDF4DC25C8}"/>
              </a:ext>
            </a:extLst>
          </p:cNvPr>
          <p:cNvCxnSpPr/>
          <p:nvPr/>
        </p:nvCxnSpPr>
        <p:spPr>
          <a:xfrm>
            <a:off x="3588589" y="5139670"/>
            <a:ext cx="2467155" cy="0"/>
          </a:xfrm>
          <a:prstGeom prst="line">
            <a:avLst/>
          </a:prstGeom>
          <a:ln w="28575">
            <a:solidFill>
              <a:srgbClr val="F403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C1A84D52-F72C-020D-E56D-29AE7E991618}"/>
              </a:ext>
            </a:extLst>
          </p:cNvPr>
          <p:cNvCxnSpPr>
            <a:cxnSpLocks/>
          </p:cNvCxnSpPr>
          <p:nvPr/>
        </p:nvCxnSpPr>
        <p:spPr>
          <a:xfrm>
            <a:off x="6147759" y="5139670"/>
            <a:ext cx="2564921" cy="0"/>
          </a:xfrm>
          <a:prstGeom prst="line">
            <a:avLst/>
          </a:prstGeom>
          <a:ln w="28575">
            <a:solidFill>
              <a:srgbClr val="F403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ângulo 2">
            <a:extLst>
              <a:ext uri="{FF2B5EF4-FFF2-40B4-BE49-F238E27FC236}">
                <a16:creationId xmlns:a16="http://schemas.microsoft.com/office/drawing/2014/main" id="{C4DDE074-CB8F-8BD9-391C-7510D4EECF5F}"/>
              </a:ext>
            </a:extLst>
          </p:cNvPr>
          <p:cNvSpPr/>
          <p:nvPr/>
        </p:nvSpPr>
        <p:spPr>
          <a:xfrm rot="5400000">
            <a:off x="1657779" y="2648201"/>
            <a:ext cx="90338" cy="156159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98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25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75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/>
      <p:bldP spid="11" grpId="0"/>
      <p:bldP spid="17" grpId="0"/>
      <p:bldP spid="18" grpId="0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BF6D1619-8BA3-FE43-FBD2-97C23C43F6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80" t="263" r="6572" b="21039"/>
          <a:stretch/>
        </p:blipFill>
        <p:spPr>
          <a:xfrm>
            <a:off x="0" y="1553237"/>
            <a:ext cx="6096000" cy="4517622"/>
          </a:xfrm>
          <a:prstGeom prst="rect">
            <a:avLst/>
          </a:prstGeom>
        </p:spPr>
      </p:pic>
      <p:sp>
        <p:nvSpPr>
          <p:cNvPr id="37" name="CaixaDeTexto 36">
            <a:extLst>
              <a:ext uri="{FF2B5EF4-FFF2-40B4-BE49-F238E27FC236}">
                <a16:creationId xmlns:a16="http://schemas.microsoft.com/office/drawing/2014/main" id="{0CBAC20E-303F-1580-FC98-E70233C98D6E}"/>
              </a:ext>
            </a:extLst>
          </p:cNvPr>
          <p:cNvSpPr txBox="1"/>
          <p:nvPr/>
        </p:nvSpPr>
        <p:spPr>
          <a:xfrm flipH="1">
            <a:off x="6371302" y="3812048"/>
            <a:ext cx="4740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Agora tem muito mais conteúdo para conhecermos, preparado?</a:t>
            </a:r>
          </a:p>
        </p:txBody>
      </p:sp>
      <p:pic>
        <p:nvPicPr>
          <p:cNvPr id="72" name="Imagem 71">
            <a:extLst>
              <a:ext uri="{FF2B5EF4-FFF2-40B4-BE49-F238E27FC236}">
                <a16:creationId xmlns:a16="http://schemas.microsoft.com/office/drawing/2014/main" id="{4F1BD1B1-955C-0366-203E-8A1A911F17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6585" r="-255"/>
          <a:stretch/>
        </p:blipFill>
        <p:spPr>
          <a:xfrm>
            <a:off x="0" y="967987"/>
            <a:ext cx="1895494" cy="5607771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9DEEEB40-9E82-872E-8D28-41E99E7596B1}"/>
              </a:ext>
            </a:extLst>
          </p:cNvPr>
          <p:cNvSpPr txBox="1"/>
          <p:nvPr/>
        </p:nvSpPr>
        <p:spPr>
          <a:xfrm>
            <a:off x="6664681" y="2464801"/>
            <a:ext cx="44469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600" b="1" dirty="0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Sejam bem-vindos de volta!</a:t>
            </a:r>
          </a:p>
        </p:txBody>
      </p:sp>
      <p:sp>
        <p:nvSpPr>
          <p:cNvPr id="75" name="Retângulo 74">
            <a:extLst>
              <a:ext uri="{FF2B5EF4-FFF2-40B4-BE49-F238E27FC236}">
                <a16:creationId xmlns:a16="http://schemas.microsoft.com/office/drawing/2014/main" id="{E0709E19-9330-52EC-1B6A-DACCCF54CF9C}"/>
              </a:ext>
            </a:extLst>
          </p:cNvPr>
          <p:cNvSpPr/>
          <p:nvPr/>
        </p:nvSpPr>
        <p:spPr>
          <a:xfrm rot="5400000">
            <a:off x="10187794" y="4145081"/>
            <a:ext cx="79326" cy="156159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903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11" grpId="0"/>
      <p:bldP spid="7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8FAD96-988C-9B5D-20EB-122021D9C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F4B424A-6A6C-624A-1C82-9B92446B6198}"/>
              </a:ext>
            </a:extLst>
          </p:cNvPr>
          <p:cNvSpPr/>
          <p:nvPr/>
        </p:nvSpPr>
        <p:spPr>
          <a:xfrm>
            <a:off x="5768448" y="2604393"/>
            <a:ext cx="4873536" cy="2070340"/>
          </a:xfrm>
          <a:prstGeom prst="rect">
            <a:avLst/>
          </a:prstGeom>
          <a:solidFill>
            <a:schemeClr val="bg1">
              <a:alpha val="1674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oduct Sans" panose="020B0403030502040203" pitchFamily="34" charset="0"/>
              <a:ea typeface="+mn-ea"/>
              <a:cs typeface="+mn-cs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93089DF-11F8-0C42-48C1-7CE279DFDF48}"/>
              </a:ext>
            </a:extLst>
          </p:cNvPr>
          <p:cNvSpPr txBox="1"/>
          <p:nvPr/>
        </p:nvSpPr>
        <p:spPr>
          <a:xfrm>
            <a:off x="790842" y="1285169"/>
            <a:ext cx="652820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+mn-cs"/>
              </a:rPr>
              <a:t>GPON 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+mn-cs"/>
              </a:rPr>
              <a:t>(Gigabit Passive </a:t>
            </a:r>
            <a:r>
              <a:rPr kumimoji="0" lang="pt-B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+mn-cs"/>
              </a:rPr>
              <a:t>Optical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+mn-cs"/>
              </a:rPr>
              <a:t> Networks)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Black" panose="020B0502040204020203" pitchFamily="34" charset="0"/>
              <a:ea typeface="+mn-ea"/>
              <a:cs typeface="+mn-cs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B25B7E7-4EE8-DFB6-8F46-918AC4171218}"/>
              </a:ext>
            </a:extLst>
          </p:cNvPr>
          <p:cNvSpPr txBox="1"/>
          <p:nvPr/>
        </p:nvSpPr>
        <p:spPr>
          <a:xfrm>
            <a:off x="790843" y="1883620"/>
            <a:ext cx="4566162" cy="3768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Fibra (GPON) é a tecnologia que a Claro está implementando por todo o Brasil nas cidades que ainda não haviam recebido cabeamento. A Fibra possibilita uma conexão direta com as residências, levando e trazendo dados através de um terminal de rede óptica, o que melhora muito a experiência do cliente!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8D0C679-2A58-99BC-D72B-08405A630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3177" t="3241" r="-1335" b="-3241"/>
          <a:stretch/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C5E6AD72-3155-6949-0D7F-5612A65CCCCB}"/>
              </a:ext>
            </a:extLst>
          </p:cNvPr>
          <p:cNvSpPr/>
          <p:nvPr/>
        </p:nvSpPr>
        <p:spPr>
          <a:xfrm>
            <a:off x="7406166" y="3334973"/>
            <a:ext cx="19533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7707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FIBRA</a:t>
            </a: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2E568168-442A-2103-13A6-281AAB366D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323" y="2997723"/>
            <a:ext cx="1301217" cy="1336867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712FE29C-B3BF-D97C-5242-897D0BD722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50893" y="2979287"/>
            <a:ext cx="852847" cy="1377676"/>
          </a:xfrm>
          <a:prstGeom prst="rect">
            <a:avLst/>
          </a:prstGeom>
        </p:spPr>
      </p:pic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670BCCE1-440B-9B51-8AE8-52193E3CCB3E}"/>
              </a:ext>
            </a:extLst>
          </p:cNvPr>
          <p:cNvCxnSpPr/>
          <p:nvPr/>
        </p:nvCxnSpPr>
        <p:spPr>
          <a:xfrm>
            <a:off x="7262726" y="3804092"/>
            <a:ext cx="2467155" cy="0"/>
          </a:xfrm>
          <a:prstGeom prst="line">
            <a:avLst/>
          </a:prstGeom>
          <a:ln w="28575">
            <a:solidFill>
              <a:srgbClr val="F403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05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E558CF-C3BE-7FCE-4F93-71AEFA65E5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26EB7300-8E8C-3833-D7BE-D4DD77B87F28}"/>
              </a:ext>
            </a:extLst>
          </p:cNvPr>
          <p:cNvSpPr txBox="1"/>
          <p:nvPr/>
        </p:nvSpPr>
        <p:spPr>
          <a:xfrm>
            <a:off x="5896899" y="1436602"/>
            <a:ext cx="6066501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Devemos ter cuidado para não fazer comparativos das duas tecnologias de modo que desqualifique</a:t>
            </a:r>
            <a:b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 tecnologia Cabo!</a:t>
            </a:r>
          </a:p>
          <a:p>
            <a:pPr marL="266700" marR="0" lvl="0" indent="-2667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Ambas entregam o que o cliente precisa: estabilidade e qualidade de conexão;</a:t>
            </a:r>
          </a:p>
          <a:p>
            <a:pPr marL="266700" marR="0" lvl="0" indent="-2667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Para o usuário final comum não há diferença, tanto cabo quanto fibra atendem muito bem</a:t>
            </a:r>
            <a:b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 demanda de internet fixa;</a:t>
            </a:r>
          </a:p>
          <a:p>
            <a:pPr marL="266700" marR="0" lvl="0" indent="-2667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As duas redes oferecem experiências similares.</a:t>
            </a:r>
            <a:b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 diferencial da rede GPON está nas taxas de upload que são maiores que as do HFC.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Os pacotes comercializados são os mesmos que ofertamos atualmente nas áreas HFC e GPON, seguindo as ofertas da tabela vigente.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5CEC4DF-91D6-45D3-F1BF-F00199FDC66C}"/>
              </a:ext>
            </a:extLst>
          </p:cNvPr>
          <p:cNvSpPr txBox="1"/>
          <p:nvPr/>
        </p:nvSpPr>
        <p:spPr>
          <a:xfrm>
            <a:off x="2388914" y="3135547"/>
            <a:ext cx="3005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Segoe UI Black" panose="020B0502040204020203" pitchFamily="34" charset="0"/>
              </a:rPr>
              <a:t>ATENÇÃO</a:t>
            </a:r>
          </a:p>
        </p:txBody>
      </p:sp>
      <p:pic>
        <p:nvPicPr>
          <p:cNvPr id="5" name="Imagem 2">
            <a:extLst>
              <a:ext uri="{FF2B5EF4-FFF2-40B4-BE49-F238E27FC236}">
                <a16:creationId xmlns:a16="http://schemas.microsoft.com/office/drawing/2014/main" id="{54B52085-493D-6AC5-5215-05DBCBCAEA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6964" r="-634"/>
          <a:stretch/>
        </p:blipFill>
        <p:spPr>
          <a:xfrm>
            <a:off x="-2287" y="807633"/>
            <a:ext cx="1895494" cy="5607771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84B65F71-79CB-800E-014D-DB9CC8C6B4D5}"/>
              </a:ext>
            </a:extLst>
          </p:cNvPr>
          <p:cNvSpPr/>
          <p:nvPr/>
        </p:nvSpPr>
        <p:spPr>
          <a:xfrm rot="5400000">
            <a:off x="3822826" y="2678801"/>
            <a:ext cx="100093" cy="2529977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Imagem 20" descr="Ícone&#10;&#10;Descrição gerada automaticamente">
            <a:extLst>
              <a:ext uri="{FF2B5EF4-FFF2-40B4-BE49-F238E27FC236}">
                <a16:creationId xmlns:a16="http://schemas.microsoft.com/office/drawing/2014/main" id="{388A1B87-6082-696E-7E2C-F1A1BB28F7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r="32313"/>
          <a:stretch/>
        </p:blipFill>
        <p:spPr>
          <a:xfrm>
            <a:off x="614146" y="347971"/>
            <a:ext cx="997959" cy="34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13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0473BA-38BB-2266-27AE-43F9EC37E5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lipse 14">
            <a:extLst>
              <a:ext uri="{FF2B5EF4-FFF2-40B4-BE49-F238E27FC236}">
                <a16:creationId xmlns:a16="http://schemas.microsoft.com/office/drawing/2014/main" id="{B18B0280-9461-F3FC-D4D9-A6182154DE56}"/>
              </a:ext>
            </a:extLst>
          </p:cNvPr>
          <p:cNvSpPr/>
          <p:nvPr/>
        </p:nvSpPr>
        <p:spPr>
          <a:xfrm>
            <a:off x="7200181" y="2231086"/>
            <a:ext cx="3117291" cy="3117291"/>
          </a:xfrm>
          <a:prstGeom prst="ellipse">
            <a:avLst/>
          </a:prstGeom>
          <a:noFill/>
          <a:ln w="38100">
            <a:solidFill>
              <a:srgbClr val="E1AD0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F5C7AF2A-D0E2-5685-D268-B6E6D9477EC2}"/>
              </a:ext>
            </a:extLst>
          </p:cNvPr>
          <p:cNvSpPr txBox="1"/>
          <p:nvPr/>
        </p:nvSpPr>
        <p:spPr>
          <a:xfrm>
            <a:off x="790843" y="2209513"/>
            <a:ext cx="477695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Agora que já conhecemos um pouco mais sobre as tecnologias Claro, chegou a hora de entender como funciona a oferta de acordo com as diferentes áreas. Na Claro existem 5 grupos de cidade, divididos de acordo com a tecnologia que oferecem: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3DAF9C2-3C0D-8446-3FF7-22AB16557B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3177" t="3241" r="-1335" b="-3241"/>
          <a:stretch/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5373525A-E861-8308-0EB1-E829DD0D559B}"/>
              </a:ext>
            </a:extLst>
          </p:cNvPr>
          <p:cNvSpPr txBox="1"/>
          <p:nvPr/>
        </p:nvSpPr>
        <p:spPr>
          <a:xfrm>
            <a:off x="790841" y="1630921"/>
            <a:ext cx="3398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+mn-cs"/>
              </a:rPr>
              <a:t>Saiba onde ofertar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4346A673-4DFB-A216-5962-6B9481F86E57}"/>
              </a:ext>
            </a:extLst>
          </p:cNvPr>
          <p:cNvSpPr/>
          <p:nvPr/>
        </p:nvSpPr>
        <p:spPr>
          <a:xfrm>
            <a:off x="9105597" y="2573025"/>
            <a:ext cx="1877683" cy="400110"/>
          </a:xfrm>
          <a:prstGeom prst="rect">
            <a:avLst/>
          </a:prstGeom>
          <a:solidFill>
            <a:srgbClr val="F40342"/>
          </a:solidFill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Segoe UI Black" panose="020B0502040204020203" pitchFamily="34" charset="0"/>
              </a:rPr>
              <a:t>HFC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542DAF04-1C90-CAAD-5198-42D4CCAC5FC3}"/>
              </a:ext>
            </a:extLst>
          </p:cNvPr>
          <p:cNvSpPr/>
          <p:nvPr/>
        </p:nvSpPr>
        <p:spPr>
          <a:xfrm>
            <a:off x="6534372" y="2573024"/>
            <a:ext cx="1877683" cy="400110"/>
          </a:xfrm>
          <a:prstGeom prst="rect">
            <a:avLst/>
          </a:prstGeom>
          <a:solidFill>
            <a:srgbClr val="F40342"/>
          </a:solidFill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Segoe UI Black" panose="020B0502040204020203" pitchFamily="34" charset="0"/>
              </a:rPr>
              <a:t>Expansão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C536C1DB-34F4-02BA-7536-32E1C8EF3834}"/>
              </a:ext>
            </a:extLst>
          </p:cNvPr>
          <p:cNvSpPr/>
          <p:nvPr/>
        </p:nvSpPr>
        <p:spPr>
          <a:xfrm>
            <a:off x="7250641" y="5122444"/>
            <a:ext cx="3016371" cy="400110"/>
          </a:xfrm>
          <a:prstGeom prst="rect">
            <a:avLst/>
          </a:prstGeom>
          <a:solidFill>
            <a:srgbClr val="F40342"/>
          </a:solidFill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Segoe UI Black" panose="020B0502040204020203" pitchFamily="34" charset="0"/>
              </a:rPr>
              <a:t>Projeto F e </a:t>
            </a:r>
            <a:r>
              <a:rPr kumimoji="0" lang="pt-BR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Segoe UI Black" panose="020B0502040204020203" pitchFamily="34" charset="0"/>
              </a:rPr>
              <a:t>Brownfield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Black" panose="020B0502040204020203" pitchFamily="34" charset="0"/>
              <a:ea typeface="+mn-ea"/>
              <a:cs typeface="Segoe UI Black" panose="020B0502040204020203" pitchFamily="34" charset="0"/>
            </a:endParaRP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46483872-7838-CCBE-7933-933283E3B87B}"/>
              </a:ext>
            </a:extLst>
          </p:cNvPr>
          <p:cNvSpPr/>
          <p:nvPr/>
        </p:nvSpPr>
        <p:spPr>
          <a:xfrm>
            <a:off x="6261339" y="3821999"/>
            <a:ext cx="1877683" cy="400110"/>
          </a:xfrm>
          <a:prstGeom prst="rect">
            <a:avLst/>
          </a:prstGeom>
          <a:solidFill>
            <a:srgbClr val="F40342"/>
          </a:solidFill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Segoe UI Black" panose="020B0502040204020203" pitchFamily="34" charset="0"/>
              </a:rPr>
              <a:t>Greenfield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Black" panose="020B0502040204020203" pitchFamily="34" charset="0"/>
              <a:ea typeface="+mn-ea"/>
              <a:cs typeface="Segoe UI Black" panose="020B0502040204020203" pitchFamily="34" charset="0"/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E632A0F3-95F9-7F3D-3F12-E0096969D222}"/>
              </a:ext>
            </a:extLst>
          </p:cNvPr>
          <p:cNvSpPr/>
          <p:nvPr/>
        </p:nvSpPr>
        <p:spPr>
          <a:xfrm>
            <a:off x="9378631" y="3821999"/>
            <a:ext cx="1877683" cy="400110"/>
          </a:xfrm>
          <a:prstGeom prst="rect">
            <a:avLst/>
          </a:prstGeom>
          <a:solidFill>
            <a:srgbClr val="F40342"/>
          </a:solidFill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Segoe UI Black" panose="020B0502040204020203" pitchFamily="34" charset="0"/>
              </a:rPr>
              <a:t>GPON</a:t>
            </a:r>
          </a:p>
        </p:txBody>
      </p:sp>
    </p:spTree>
    <p:extLst>
      <p:ext uri="{BB962C8B-B14F-4D97-AF65-F5344CB8AC3E}">
        <p14:creationId xmlns:p14="http://schemas.microsoft.com/office/powerpoint/2010/main" val="271316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/>
      <p:bldP spid="11" grpId="0" animBg="1"/>
      <p:bldP spid="16" grpId="0" animBg="1"/>
      <p:bldP spid="18" grpId="0" animBg="1"/>
      <p:bldP spid="17" grpId="0" animBg="1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94175F-E834-E744-CF79-938A0467D6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áfico 29">
            <a:extLst>
              <a:ext uri="{FF2B5EF4-FFF2-40B4-BE49-F238E27FC236}">
                <a16:creationId xmlns:a16="http://schemas.microsoft.com/office/drawing/2014/main" id="{F3429108-A3C7-F807-D880-B833BAFBB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76625" y="3100302"/>
            <a:ext cx="2846537" cy="2784431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D49E49CD-AF35-0153-1E00-B58DDCC3628D}"/>
              </a:ext>
            </a:extLst>
          </p:cNvPr>
          <p:cNvSpPr txBox="1"/>
          <p:nvPr/>
        </p:nvSpPr>
        <p:spPr>
          <a:xfrm>
            <a:off x="8285745" y="2721114"/>
            <a:ext cx="2513015" cy="707886"/>
          </a:xfrm>
          <a:prstGeom prst="rect">
            <a:avLst/>
          </a:prstGeom>
          <a:solidFill>
            <a:srgbClr val="E1AD09"/>
          </a:solidFill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+mn-cs"/>
              </a:rPr>
              <a:t>Produtos com Cabo Coaxial</a:t>
            </a:r>
          </a:p>
        </p:txBody>
      </p:sp>
      <p:pic>
        <p:nvPicPr>
          <p:cNvPr id="6" name="Imagem 4">
            <a:extLst>
              <a:ext uri="{FF2B5EF4-FFF2-40B4-BE49-F238E27FC236}">
                <a16:creationId xmlns:a16="http://schemas.microsoft.com/office/drawing/2014/main" id="{5D4C5E07-C958-353C-C3E0-1AADE8FD95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3177" t="3241" r="-1335" b="-3241"/>
          <a:stretch/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8B1B37FB-BA87-6C5B-C194-7085F6CD7FBF}"/>
              </a:ext>
            </a:extLst>
          </p:cNvPr>
          <p:cNvSpPr txBox="1"/>
          <p:nvPr/>
        </p:nvSpPr>
        <p:spPr>
          <a:xfrm>
            <a:off x="790840" y="1273111"/>
            <a:ext cx="10482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HFC: cidades</a:t>
            </a:r>
            <a:r>
              <a:rPr kumimoji="0" lang="pt-BR" sz="24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onde os produtos Claro chegam ao cliente por </a:t>
            </a:r>
            <a:r>
              <a:rPr kumimoji="0" lang="pt-BR" sz="2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Cabo Coaxial.</a:t>
            </a: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CE39D233-07BE-3F06-9316-05F3E7C42C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96000" y="2217416"/>
            <a:ext cx="829664" cy="829664"/>
          </a:xfrm>
          <a:prstGeom prst="rect">
            <a:avLst/>
          </a:prstGeom>
        </p:spPr>
      </p:pic>
      <p:pic>
        <p:nvPicPr>
          <p:cNvPr id="18" name="Gráfico 17">
            <a:extLst>
              <a:ext uri="{FF2B5EF4-FFF2-40B4-BE49-F238E27FC236}">
                <a16:creationId xmlns:a16="http://schemas.microsoft.com/office/drawing/2014/main" id="{FAE0CECF-B346-84E7-C202-070E4CD510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93075" y="5022759"/>
            <a:ext cx="996308" cy="861974"/>
          </a:xfrm>
          <a:prstGeom prst="rect">
            <a:avLst/>
          </a:prstGeom>
        </p:spPr>
      </p:pic>
      <p:pic>
        <p:nvPicPr>
          <p:cNvPr id="19" name="Gráfico 18">
            <a:extLst>
              <a:ext uri="{FF2B5EF4-FFF2-40B4-BE49-F238E27FC236}">
                <a16:creationId xmlns:a16="http://schemas.microsoft.com/office/drawing/2014/main" id="{98339EC8-EFD5-9D32-CBD5-85596EAB50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781675" y="3100302"/>
            <a:ext cx="683899" cy="591688"/>
          </a:xfrm>
          <a:prstGeom prst="rect">
            <a:avLst/>
          </a:prstGeom>
        </p:spPr>
      </p:pic>
      <p:pic>
        <p:nvPicPr>
          <p:cNvPr id="20" name="Gráfico 19">
            <a:extLst>
              <a:ext uri="{FF2B5EF4-FFF2-40B4-BE49-F238E27FC236}">
                <a16:creationId xmlns:a16="http://schemas.microsoft.com/office/drawing/2014/main" id="{F7850933-F2E6-6723-09D9-225B57B2FF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88860" y="2453970"/>
            <a:ext cx="747059" cy="646332"/>
          </a:xfrm>
          <a:prstGeom prst="rect">
            <a:avLst/>
          </a:prstGeom>
        </p:spPr>
      </p:pic>
      <p:pic>
        <p:nvPicPr>
          <p:cNvPr id="23" name="Gráfico 22">
            <a:extLst>
              <a:ext uri="{FF2B5EF4-FFF2-40B4-BE49-F238E27FC236}">
                <a16:creationId xmlns:a16="http://schemas.microsoft.com/office/drawing/2014/main" id="{A6A71BB5-4F2B-1DC9-5786-07151EFA234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891816" y="2084676"/>
            <a:ext cx="1015626" cy="1015626"/>
          </a:xfrm>
          <a:prstGeom prst="rect">
            <a:avLst/>
          </a:prstGeom>
        </p:spPr>
      </p:pic>
      <p:pic>
        <p:nvPicPr>
          <p:cNvPr id="25" name="Gráfico 24">
            <a:extLst>
              <a:ext uri="{FF2B5EF4-FFF2-40B4-BE49-F238E27FC236}">
                <a16:creationId xmlns:a16="http://schemas.microsoft.com/office/drawing/2014/main" id="{4848F7C7-E7DD-890D-4C33-A189EECE75A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017854" y="2453970"/>
            <a:ext cx="692499" cy="646332"/>
          </a:xfrm>
          <a:prstGeom prst="rect">
            <a:avLst/>
          </a:prstGeom>
        </p:spPr>
      </p:pic>
      <p:pic>
        <p:nvPicPr>
          <p:cNvPr id="26" name="Gráfico 25">
            <a:extLst>
              <a:ext uri="{FF2B5EF4-FFF2-40B4-BE49-F238E27FC236}">
                <a16:creationId xmlns:a16="http://schemas.microsoft.com/office/drawing/2014/main" id="{4321E690-6876-BD93-281F-E34EF19209B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075815" y="3781478"/>
            <a:ext cx="747059" cy="697255"/>
          </a:xfrm>
          <a:prstGeom prst="rect">
            <a:avLst/>
          </a:prstGeom>
        </p:spPr>
      </p:pic>
      <p:pic>
        <p:nvPicPr>
          <p:cNvPr id="27" name="Gráfico 26">
            <a:extLst>
              <a:ext uri="{FF2B5EF4-FFF2-40B4-BE49-F238E27FC236}">
                <a16:creationId xmlns:a16="http://schemas.microsoft.com/office/drawing/2014/main" id="{9A8E2550-2C30-C1D4-2297-BE1CD0A3C0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222639" y="4869107"/>
            <a:ext cx="1015626" cy="1015626"/>
          </a:xfrm>
          <a:prstGeom prst="rect">
            <a:avLst/>
          </a:prstGeom>
        </p:spPr>
      </p:pic>
      <p:pic>
        <p:nvPicPr>
          <p:cNvPr id="31" name="Gráfico 30">
            <a:extLst>
              <a:ext uri="{FF2B5EF4-FFF2-40B4-BE49-F238E27FC236}">
                <a16:creationId xmlns:a16="http://schemas.microsoft.com/office/drawing/2014/main" id="{277967F5-766E-16B2-7691-91C6E684247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014572" y="4218810"/>
            <a:ext cx="492879" cy="46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79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5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25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C91379-0506-F591-5732-A7AF2A22C9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6D0A32D6-14A7-06E8-34A2-7BB3F7720B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76625" y="3100302"/>
            <a:ext cx="2846537" cy="278443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3352E6C5-4508-C7F0-1FE1-D2EF1328471D}"/>
              </a:ext>
            </a:extLst>
          </p:cNvPr>
          <p:cNvSpPr txBox="1"/>
          <p:nvPr/>
        </p:nvSpPr>
        <p:spPr>
          <a:xfrm>
            <a:off x="8294371" y="4437532"/>
            <a:ext cx="2513015" cy="707886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+mn-cs"/>
              </a:rPr>
              <a:t>Produtos com Cabo Fibra Óptica</a:t>
            </a:r>
          </a:p>
        </p:txBody>
      </p:sp>
      <p:pic>
        <p:nvPicPr>
          <p:cNvPr id="4" name="Imagem 4">
            <a:extLst>
              <a:ext uri="{FF2B5EF4-FFF2-40B4-BE49-F238E27FC236}">
                <a16:creationId xmlns:a16="http://schemas.microsoft.com/office/drawing/2014/main" id="{2C1AEFD8-0657-A58A-9E07-8104CEBCC4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3177" t="3241" r="-1335" b="-3241"/>
          <a:stretch/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62F379B3-889D-C6D0-452C-BC64D316B0EB}"/>
              </a:ext>
            </a:extLst>
          </p:cNvPr>
          <p:cNvSpPr txBox="1"/>
          <p:nvPr/>
        </p:nvSpPr>
        <p:spPr>
          <a:xfrm>
            <a:off x="790841" y="1273111"/>
            <a:ext cx="10164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GPON: cidades</a:t>
            </a:r>
            <a:r>
              <a:rPr kumimoji="0" lang="pt-BR" sz="24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onde os produtos Claro chegam ao cliente por </a:t>
            </a:r>
            <a:r>
              <a:rPr kumimoji="0" lang="pt-BR" sz="2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Fibra</a:t>
            </a:r>
            <a:r>
              <a:rPr kumimoji="0" lang="pt-BR" sz="24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5034B72C-D0E2-3215-4653-B21C55EDB5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96000" y="2217416"/>
            <a:ext cx="829664" cy="829664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FBF7A903-BC31-B5E5-0E43-9E74022880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93075" y="5022759"/>
            <a:ext cx="996308" cy="861974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5D27D837-4DD2-B11D-4856-97D4062486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781675" y="3100302"/>
            <a:ext cx="683899" cy="591688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8DDDAFC6-74F5-FC62-9BA8-FB7DAC905F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88860" y="2453970"/>
            <a:ext cx="747059" cy="646332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99DB1B94-C719-1ACB-A5FE-11ED2AC740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891816" y="2084676"/>
            <a:ext cx="1015626" cy="1015626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0B52A2E5-E5F1-D00E-B2F3-95D840C4091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017854" y="2453970"/>
            <a:ext cx="692499" cy="646332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65014E9F-C620-F9FD-4D8B-92DC60E743C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075815" y="3781478"/>
            <a:ext cx="747059" cy="697255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54B9BA94-CE62-3366-5CA1-04E76BE665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222639" y="4869107"/>
            <a:ext cx="1015626" cy="1015626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76BDFFA6-1E90-7A10-0602-7A5B1BEF32E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014572" y="4218810"/>
            <a:ext cx="492879" cy="46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56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75F1F3-6F89-B121-DCFE-C371396B6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A7574A8D-6A6E-6BB7-B259-313405F723F4}"/>
              </a:ext>
            </a:extLst>
          </p:cNvPr>
          <p:cNvSpPr txBox="1"/>
          <p:nvPr/>
        </p:nvSpPr>
        <p:spPr>
          <a:xfrm>
            <a:off x="8285745" y="2876281"/>
            <a:ext cx="2513015" cy="707886"/>
          </a:xfrm>
          <a:prstGeom prst="rect">
            <a:avLst/>
          </a:prstGeom>
          <a:solidFill>
            <a:srgbClr val="E1AD09"/>
          </a:solidFill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+mn-cs"/>
              </a:rPr>
              <a:t>Produtos com Cabo Coaxial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EBF9D791-69DD-EEE6-E8EE-FD8E0CE845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76625" y="3255469"/>
            <a:ext cx="2846537" cy="2784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79CAF44E-3F50-0E3A-E620-39EE60709987}"/>
              </a:ext>
            </a:extLst>
          </p:cNvPr>
          <p:cNvSpPr txBox="1"/>
          <p:nvPr/>
        </p:nvSpPr>
        <p:spPr>
          <a:xfrm>
            <a:off x="8294371" y="4592699"/>
            <a:ext cx="2513015" cy="707886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+mn-cs"/>
              </a:rPr>
              <a:t>Produtos com Cabo Fibra Óptica</a:t>
            </a:r>
          </a:p>
        </p:txBody>
      </p:sp>
      <p:pic>
        <p:nvPicPr>
          <p:cNvPr id="9" name="Imagem 4">
            <a:extLst>
              <a:ext uri="{FF2B5EF4-FFF2-40B4-BE49-F238E27FC236}">
                <a16:creationId xmlns:a16="http://schemas.microsoft.com/office/drawing/2014/main" id="{BA732F5A-173E-2AAE-7C99-6ADF2CEDEC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53177" t="3241" r="-1335" b="-3241"/>
          <a:stretch/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0AD98301-4890-967F-FA32-D21136EB9C7F}"/>
              </a:ext>
            </a:extLst>
          </p:cNvPr>
          <p:cNvSpPr txBox="1"/>
          <p:nvPr/>
        </p:nvSpPr>
        <p:spPr>
          <a:xfrm>
            <a:off x="790840" y="1009987"/>
            <a:ext cx="1065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Brownfield</a:t>
            </a:r>
            <a:r>
              <a:rPr kumimoji="0" lang="pt-BR" sz="2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: </a:t>
            </a:r>
            <a:r>
              <a:rPr kumimoji="0" lang="pt-BR" sz="24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são áreas onde a Claro </a:t>
            </a:r>
            <a:r>
              <a:rPr kumimoji="0" lang="pt-BR" sz="2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já possuía </a:t>
            </a:r>
            <a:r>
              <a:rPr kumimoji="0" lang="pt-BR" sz="24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a tecnologia </a:t>
            </a:r>
            <a:r>
              <a:rPr kumimoji="0" lang="pt-BR" sz="2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HFC </a:t>
            </a:r>
            <a:r>
              <a:rPr kumimoji="0" lang="pt-BR" sz="24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e </a:t>
            </a:r>
            <a:r>
              <a:rPr kumimoji="0" lang="pt-BR" sz="2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sobrepôs</a:t>
            </a:r>
            <a:r>
              <a:rPr kumimoji="0" lang="pt-BR" sz="24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a tecnologia </a:t>
            </a:r>
            <a:r>
              <a:rPr kumimoji="0" lang="pt-BR" sz="2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GPON</a:t>
            </a:r>
            <a:r>
              <a:rPr kumimoji="0" lang="pt-BR" sz="24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, então o cliente tem acesso as </a:t>
            </a:r>
            <a:r>
              <a:rPr kumimoji="0" lang="pt-BR" sz="2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duas tecnologias</a:t>
            </a:r>
            <a:r>
              <a:rPr kumimoji="0" lang="pt-BR" sz="24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br>
              <a:rPr kumimoji="0" lang="pt-BR" sz="24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pt-BR" sz="2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HFC</a:t>
            </a:r>
            <a:r>
              <a:rPr kumimoji="0" lang="pt-BR" sz="24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e </a:t>
            </a:r>
            <a:r>
              <a:rPr kumimoji="0" lang="pt-BR" sz="2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GPON</a:t>
            </a:r>
            <a:r>
              <a:rPr kumimoji="0" lang="pt-BR" sz="24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ACBC71F2-CC7F-18B2-5547-9CBF354753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96000" y="2372583"/>
            <a:ext cx="829664" cy="829664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D53CCC6D-44D4-ABD2-A985-08569B8E43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593075" y="5177926"/>
            <a:ext cx="996308" cy="861974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B1FD0BA3-286C-FACB-0368-1C816BD183F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781675" y="3255469"/>
            <a:ext cx="683899" cy="591688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22FD44EA-D837-F9C9-3902-F4DA698D5D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988860" y="2609137"/>
            <a:ext cx="747059" cy="646332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5B4D7DA5-369C-143C-A39C-0C9C0389542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891816" y="2239843"/>
            <a:ext cx="1015626" cy="1015626"/>
          </a:xfrm>
          <a:prstGeom prst="rect">
            <a:avLst/>
          </a:prstGeom>
        </p:spPr>
      </p:pic>
      <p:pic>
        <p:nvPicPr>
          <p:cNvPr id="16" name="Gráfico 15">
            <a:extLst>
              <a:ext uri="{FF2B5EF4-FFF2-40B4-BE49-F238E27FC236}">
                <a16:creationId xmlns:a16="http://schemas.microsoft.com/office/drawing/2014/main" id="{F62C7468-C6F9-62CB-5556-1787E4C8054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017854" y="2609137"/>
            <a:ext cx="692499" cy="646332"/>
          </a:xfrm>
          <a:prstGeom prst="rect">
            <a:avLst/>
          </a:prstGeom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id="{D51E204B-D45E-5349-B2DE-A8D046B5E36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075815" y="3936645"/>
            <a:ext cx="747059" cy="697255"/>
          </a:xfrm>
          <a:prstGeom prst="rect">
            <a:avLst/>
          </a:prstGeom>
        </p:spPr>
      </p:pic>
      <p:pic>
        <p:nvPicPr>
          <p:cNvPr id="18" name="Gráfico 17">
            <a:extLst>
              <a:ext uri="{FF2B5EF4-FFF2-40B4-BE49-F238E27FC236}">
                <a16:creationId xmlns:a16="http://schemas.microsoft.com/office/drawing/2014/main" id="{433B418F-F1F4-1FA8-AC7C-FE54F6FB38B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222639" y="5024274"/>
            <a:ext cx="1015626" cy="1015626"/>
          </a:xfrm>
          <a:prstGeom prst="rect">
            <a:avLst/>
          </a:prstGeom>
        </p:spPr>
      </p:pic>
      <p:pic>
        <p:nvPicPr>
          <p:cNvPr id="19" name="Gráfico 18">
            <a:extLst>
              <a:ext uri="{FF2B5EF4-FFF2-40B4-BE49-F238E27FC236}">
                <a16:creationId xmlns:a16="http://schemas.microsoft.com/office/drawing/2014/main" id="{A4D0496C-E0D1-15FB-D73E-0C16E76C3A9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014572" y="4373977"/>
            <a:ext cx="492879" cy="460020"/>
          </a:xfrm>
          <a:prstGeom prst="rect">
            <a:avLst/>
          </a:prstGeom>
        </p:spPr>
      </p:pic>
      <p:grpSp>
        <p:nvGrpSpPr>
          <p:cNvPr id="22" name="Agrupar 21">
            <a:extLst>
              <a:ext uri="{FF2B5EF4-FFF2-40B4-BE49-F238E27FC236}">
                <a16:creationId xmlns:a16="http://schemas.microsoft.com/office/drawing/2014/main" id="{AA2C2005-5A7C-C0F3-06BF-EC7573592EEF}"/>
              </a:ext>
            </a:extLst>
          </p:cNvPr>
          <p:cNvGrpSpPr/>
          <p:nvPr/>
        </p:nvGrpSpPr>
        <p:grpSpPr>
          <a:xfrm>
            <a:off x="9293029" y="3827821"/>
            <a:ext cx="521224" cy="521224"/>
            <a:chOff x="11055425" y="2084676"/>
            <a:chExt cx="829664" cy="829664"/>
          </a:xfrm>
        </p:grpSpPr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8A3D7B73-66C6-27D3-6210-6C3D3B5D7E24}"/>
                </a:ext>
              </a:extLst>
            </p:cNvPr>
            <p:cNvSpPr/>
            <p:nvPr/>
          </p:nvSpPr>
          <p:spPr>
            <a:xfrm>
              <a:off x="11392619" y="2084676"/>
              <a:ext cx="155275" cy="8296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05CED780-32D8-8C56-5A05-5FFD167F0AAC}"/>
                </a:ext>
              </a:extLst>
            </p:cNvPr>
            <p:cNvSpPr/>
            <p:nvPr/>
          </p:nvSpPr>
          <p:spPr>
            <a:xfrm rot="16200000">
              <a:off x="11392619" y="2084676"/>
              <a:ext cx="155275" cy="8296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339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1A12A1-4134-DA64-BB1B-8562F2A29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C6396E4F-4C5D-F787-C754-CAD0B93450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76625" y="3100302"/>
            <a:ext cx="2846537" cy="2784431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E3610E9E-CA1A-0906-B681-FCBBC719DE15}"/>
              </a:ext>
            </a:extLst>
          </p:cNvPr>
          <p:cNvSpPr txBox="1"/>
          <p:nvPr/>
        </p:nvSpPr>
        <p:spPr>
          <a:xfrm>
            <a:off x="8294371" y="4437532"/>
            <a:ext cx="2513015" cy="707886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+mn-cs"/>
              </a:rPr>
              <a:t>Produtos com Cabo Fibra Óptica</a:t>
            </a:r>
          </a:p>
        </p:txBody>
      </p:sp>
      <p:pic>
        <p:nvPicPr>
          <p:cNvPr id="8" name="Imagem 4">
            <a:extLst>
              <a:ext uri="{FF2B5EF4-FFF2-40B4-BE49-F238E27FC236}">
                <a16:creationId xmlns:a16="http://schemas.microsoft.com/office/drawing/2014/main" id="{06F03154-50DC-641E-4022-C9A4DACEBEF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53177" t="3241" r="-1335" b="-3241"/>
          <a:stretch/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0AE4C9E0-19F3-10D8-3519-E5F0303E90FD}"/>
              </a:ext>
            </a:extLst>
          </p:cNvPr>
          <p:cNvSpPr txBox="1"/>
          <p:nvPr/>
        </p:nvSpPr>
        <p:spPr>
          <a:xfrm>
            <a:off x="790841" y="1242406"/>
            <a:ext cx="9655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Greenfield</a:t>
            </a:r>
            <a:r>
              <a:rPr kumimoji="0" lang="pt-BR" sz="2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kumimoji="0" lang="pt-BR" sz="24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são </a:t>
            </a:r>
            <a:r>
              <a:rPr kumimoji="0" lang="pt-BR" sz="2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cidades novas</a:t>
            </a:r>
            <a:r>
              <a:rPr kumimoji="0" lang="pt-BR" sz="24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, lançadas 100% com tecnologia </a:t>
            </a:r>
            <a:r>
              <a:rPr kumimoji="0" lang="pt-BR" sz="2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Fibra</a:t>
            </a:r>
            <a:r>
              <a:rPr kumimoji="0" lang="pt-BR" sz="24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08663FE2-C398-B174-F13A-38F1FB931F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96000" y="2217416"/>
            <a:ext cx="829664" cy="829664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7EA44DCB-9388-11C2-A406-2425B07C4C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593075" y="5022759"/>
            <a:ext cx="996308" cy="861974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497C0DEC-04B6-AF1C-B933-E26CBAE5A9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781675" y="3100302"/>
            <a:ext cx="683899" cy="591688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D7C74C55-EFF6-CE60-49CA-1F8CE0ECDCC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988860" y="2453970"/>
            <a:ext cx="747059" cy="646332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5266708D-7656-51CE-2BF4-0AEEA6229B2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891816" y="2084676"/>
            <a:ext cx="1015626" cy="1015626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81ADC09E-7417-ED70-7BFF-D63D241958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017854" y="2453970"/>
            <a:ext cx="692499" cy="646332"/>
          </a:xfrm>
          <a:prstGeom prst="rect">
            <a:avLst/>
          </a:prstGeom>
        </p:spPr>
      </p:pic>
      <p:pic>
        <p:nvPicPr>
          <p:cNvPr id="16" name="Gráfico 15">
            <a:extLst>
              <a:ext uri="{FF2B5EF4-FFF2-40B4-BE49-F238E27FC236}">
                <a16:creationId xmlns:a16="http://schemas.microsoft.com/office/drawing/2014/main" id="{EACC6D9D-D253-DDFC-FC4B-C4B670D15FC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075815" y="3781478"/>
            <a:ext cx="747059" cy="697255"/>
          </a:xfrm>
          <a:prstGeom prst="rect">
            <a:avLst/>
          </a:prstGeom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id="{6DE11087-0AFE-79B6-F9DF-BBE65D3C53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222639" y="4869107"/>
            <a:ext cx="1015626" cy="1015626"/>
          </a:xfrm>
          <a:prstGeom prst="rect">
            <a:avLst/>
          </a:prstGeom>
        </p:spPr>
      </p:pic>
      <p:pic>
        <p:nvPicPr>
          <p:cNvPr id="18" name="Gráfico 17">
            <a:extLst>
              <a:ext uri="{FF2B5EF4-FFF2-40B4-BE49-F238E27FC236}">
                <a16:creationId xmlns:a16="http://schemas.microsoft.com/office/drawing/2014/main" id="{39E68962-AC84-D6EA-4019-64C9EE59E51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014572" y="4218810"/>
            <a:ext cx="492879" cy="460020"/>
          </a:xfrm>
          <a:prstGeom prst="rect">
            <a:avLst/>
          </a:prstGeom>
        </p:spPr>
      </p:pic>
      <p:sp>
        <p:nvSpPr>
          <p:cNvPr id="30" name="CaixaDeTexto 29">
            <a:extLst>
              <a:ext uri="{FF2B5EF4-FFF2-40B4-BE49-F238E27FC236}">
                <a16:creationId xmlns:a16="http://schemas.microsoft.com/office/drawing/2014/main" id="{12166D67-CAA5-0A41-FED7-FB5AA5D6F538}"/>
              </a:ext>
            </a:extLst>
          </p:cNvPr>
          <p:cNvSpPr txBox="1"/>
          <p:nvPr/>
        </p:nvSpPr>
        <p:spPr>
          <a:xfrm>
            <a:off x="6532175" y="3745212"/>
            <a:ext cx="1200150" cy="246221"/>
          </a:xfrm>
          <a:prstGeom prst="rect">
            <a:avLst/>
          </a:prstGeom>
          <a:solidFill>
            <a:srgbClr val="F4034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Poppins" panose="00000500000000000000" pitchFamily="2" charset="0"/>
              </a:rPr>
              <a:t>NOVO PONTO!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E9D758E7-3A15-83C8-3AFE-10493595B9DA}"/>
              </a:ext>
            </a:extLst>
          </p:cNvPr>
          <p:cNvSpPr txBox="1"/>
          <p:nvPr/>
        </p:nvSpPr>
        <p:spPr>
          <a:xfrm>
            <a:off x="4491154" y="5944448"/>
            <a:ext cx="1200150" cy="246221"/>
          </a:xfrm>
          <a:prstGeom prst="rect">
            <a:avLst/>
          </a:prstGeom>
          <a:solidFill>
            <a:srgbClr val="F4034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Poppins" panose="00000500000000000000" pitchFamily="2" charset="0"/>
              </a:rPr>
              <a:t>NOVO PONTO!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648FE047-D9BE-5878-458D-2FE62344101D}"/>
              </a:ext>
            </a:extLst>
          </p:cNvPr>
          <p:cNvSpPr txBox="1"/>
          <p:nvPr/>
        </p:nvSpPr>
        <p:spPr>
          <a:xfrm>
            <a:off x="2799554" y="3144883"/>
            <a:ext cx="1200150" cy="246221"/>
          </a:xfrm>
          <a:prstGeom prst="rect">
            <a:avLst/>
          </a:prstGeom>
          <a:solidFill>
            <a:srgbClr val="F4034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Poppins" panose="00000500000000000000" pitchFamily="2" charset="0"/>
              </a:rPr>
              <a:t>NOVO PONTO!</a:t>
            </a:r>
          </a:p>
        </p:txBody>
      </p:sp>
    </p:spTree>
    <p:extLst>
      <p:ext uri="{BB962C8B-B14F-4D97-AF65-F5344CB8AC3E}">
        <p14:creationId xmlns:p14="http://schemas.microsoft.com/office/powerpoint/2010/main" val="245684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B1C2A0-AD84-45CE-9E1B-D8485BC0EE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D93E912F-26F4-7D47-12BD-A00A95D550DD}"/>
              </a:ext>
            </a:extLst>
          </p:cNvPr>
          <p:cNvSpPr txBox="1"/>
          <p:nvPr/>
        </p:nvSpPr>
        <p:spPr>
          <a:xfrm>
            <a:off x="9042130" y="3681937"/>
            <a:ext cx="10277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ADLaM Display" panose="020F0502020204030204" pitchFamily="2" charset="0"/>
              </a:rPr>
              <a:t>OU</a:t>
            </a: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9173B766-BBF1-1A3D-49C2-647472012F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76625" y="3195115"/>
            <a:ext cx="2846537" cy="2784431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401EC754-3E01-FDCD-9156-7BB8619F340B}"/>
              </a:ext>
            </a:extLst>
          </p:cNvPr>
          <p:cNvSpPr txBox="1"/>
          <p:nvPr/>
        </p:nvSpPr>
        <p:spPr>
          <a:xfrm>
            <a:off x="8294371" y="4532345"/>
            <a:ext cx="2513015" cy="707886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+mn-cs"/>
              </a:rPr>
              <a:t>Produtos com Cabo Fibra Óptica</a:t>
            </a:r>
          </a:p>
        </p:txBody>
      </p:sp>
      <p:pic>
        <p:nvPicPr>
          <p:cNvPr id="15" name="Imagem 4">
            <a:extLst>
              <a:ext uri="{FF2B5EF4-FFF2-40B4-BE49-F238E27FC236}">
                <a16:creationId xmlns:a16="http://schemas.microsoft.com/office/drawing/2014/main" id="{4C441CF1-388E-F77B-0383-9C0605CBDB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53177" t="3241" r="-1335" b="-3241"/>
          <a:stretch/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8FA7457E-C364-6251-4BFD-27B01A46607B}"/>
              </a:ext>
            </a:extLst>
          </p:cNvPr>
          <p:cNvSpPr txBox="1"/>
          <p:nvPr/>
        </p:nvSpPr>
        <p:spPr>
          <a:xfrm>
            <a:off x="790840" y="1064606"/>
            <a:ext cx="10007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Expansão: </a:t>
            </a:r>
            <a:r>
              <a:rPr kumimoji="0" lang="pt-BR" sz="24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são </a:t>
            </a:r>
            <a:r>
              <a:rPr kumimoji="0" lang="pt-BR" sz="2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cidades HFC </a:t>
            </a:r>
            <a:r>
              <a:rPr kumimoji="0" lang="pt-BR" sz="24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que na </a:t>
            </a:r>
            <a:r>
              <a:rPr kumimoji="0" lang="pt-BR" sz="2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expansão</a:t>
            </a:r>
            <a:r>
              <a:rPr kumimoji="0" lang="pt-BR" sz="24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de cobertura tornam-se </a:t>
            </a:r>
            <a:r>
              <a:rPr kumimoji="0" lang="pt-BR" sz="2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híbridas</a:t>
            </a:r>
            <a:r>
              <a:rPr kumimoji="0" lang="pt-BR" sz="24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, ou seja, têm as </a:t>
            </a:r>
            <a:r>
              <a:rPr kumimoji="0" lang="pt-BR" sz="2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duas tecnologias em áreas separadas</a:t>
            </a:r>
            <a:r>
              <a:rPr kumimoji="0" lang="pt-BR" sz="24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pic>
        <p:nvPicPr>
          <p:cNvPr id="17" name="Gráfico 16">
            <a:extLst>
              <a:ext uri="{FF2B5EF4-FFF2-40B4-BE49-F238E27FC236}">
                <a16:creationId xmlns:a16="http://schemas.microsoft.com/office/drawing/2014/main" id="{F20FD49B-EF4D-3018-AE74-8E6A6AD9B8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96000" y="2312229"/>
            <a:ext cx="829664" cy="829664"/>
          </a:xfrm>
          <a:prstGeom prst="rect">
            <a:avLst/>
          </a:prstGeom>
        </p:spPr>
      </p:pic>
      <p:pic>
        <p:nvPicPr>
          <p:cNvPr id="18" name="Gráfico 17">
            <a:extLst>
              <a:ext uri="{FF2B5EF4-FFF2-40B4-BE49-F238E27FC236}">
                <a16:creationId xmlns:a16="http://schemas.microsoft.com/office/drawing/2014/main" id="{796FFF49-C349-EFAC-4472-458752946A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593075" y="5117572"/>
            <a:ext cx="996308" cy="861974"/>
          </a:xfrm>
          <a:prstGeom prst="rect">
            <a:avLst/>
          </a:prstGeom>
        </p:spPr>
      </p:pic>
      <p:pic>
        <p:nvPicPr>
          <p:cNvPr id="19" name="Gráfico 18">
            <a:extLst>
              <a:ext uri="{FF2B5EF4-FFF2-40B4-BE49-F238E27FC236}">
                <a16:creationId xmlns:a16="http://schemas.microsoft.com/office/drawing/2014/main" id="{1FCB55CE-89A4-3E2B-5784-94446508F3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781675" y="3195115"/>
            <a:ext cx="683899" cy="591688"/>
          </a:xfrm>
          <a:prstGeom prst="rect">
            <a:avLst/>
          </a:prstGeom>
        </p:spPr>
      </p:pic>
      <p:pic>
        <p:nvPicPr>
          <p:cNvPr id="20" name="Gráfico 19">
            <a:extLst>
              <a:ext uri="{FF2B5EF4-FFF2-40B4-BE49-F238E27FC236}">
                <a16:creationId xmlns:a16="http://schemas.microsoft.com/office/drawing/2014/main" id="{E11E60FD-B6EB-AC90-6794-76540218DF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988860" y="2548783"/>
            <a:ext cx="747059" cy="646332"/>
          </a:xfrm>
          <a:prstGeom prst="rect">
            <a:avLst/>
          </a:prstGeom>
        </p:spPr>
      </p:pic>
      <p:pic>
        <p:nvPicPr>
          <p:cNvPr id="21" name="Gráfico 20">
            <a:extLst>
              <a:ext uri="{FF2B5EF4-FFF2-40B4-BE49-F238E27FC236}">
                <a16:creationId xmlns:a16="http://schemas.microsoft.com/office/drawing/2014/main" id="{ED3F70A4-7B00-A624-762F-96131077359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891816" y="2179489"/>
            <a:ext cx="1015626" cy="1015626"/>
          </a:xfrm>
          <a:prstGeom prst="rect">
            <a:avLst/>
          </a:prstGeom>
        </p:spPr>
      </p:pic>
      <p:pic>
        <p:nvPicPr>
          <p:cNvPr id="22" name="Gráfico 21">
            <a:extLst>
              <a:ext uri="{FF2B5EF4-FFF2-40B4-BE49-F238E27FC236}">
                <a16:creationId xmlns:a16="http://schemas.microsoft.com/office/drawing/2014/main" id="{AB586760-B560-A7D5-9F7C-7018539DBA5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017854" y="2548783"/>
            <a:ext cx="692499" cy="646332"/>
          </a:xfrm>
          <a:prstGeom prst="rect">
            <a:avLst/>
          </a:prstGeom>
        </p:spPr>
      </p:pic>
      <p:pic>
        <p:nvPicPr>
          <p:cNvPr id="23" name="Gráfico 22">
            <a:extLst>
              <a:ext uri="{FF2B5EF4-FFF2-40B4-BE49-F238E27FC236}">
                <a16:creationId xmlns:a16="http://schemas.microsoft.com/office/drawing/2014/main" id="{BD41D5B7-0D70-F5A0-449C-97C0E4F67F0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075815" y="3876291"/>
            <a:ext cx="747059" cy="697255"/>
          </a:xfrm>
          <a:prstGeom prst="rect">
            <a:avLst/>
          </a:prstGeom>
        </p:spPr>
      </p:pic>
      <p:pic>
        <p:nvPicPr>
          <p:cNvPr id="24" name="Gráfico 23">
            <a:extLst>
              <a:ext uri="{FF2B5EF4-FFF2-40B4-BE49-F238E27FC236}">
                <a16:creationId xmlns:a16="http://schemas.microsoft.com/office/drawing/2014/main" id="{1DF68D61-1C5A-DA45-5573-7892BD406BC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222639" y="4963920"/>
            <a:ext cx="1015626" cy="1015626"/>
          </a:xfrm>
          <a:prstGeom prst="rect">
            <a:avLst/>
          </a:prstGeom>
        </p:spPr>
      </p:pic>
      <p:pic>
        <p:nvPicPr>
          <p:cNvPr id="25" name="Gráfico 24">
            <a:extLst>
              <a:ext uri="{FF2B5EF4-FFF2-40B4-BE49-F238E27FC236}">
                <a16:creationId xmlns:a16="http://schemas.microsoft.com/office/drawing/2014/main" id="{7E9F3577-7495-EA78-AE8C-FF504537CC0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014572" y="4313623"/>
            <a:ext cx="492879" cy="460020"/>
          </a:xfrm>
          <a:prstGeom prst="rect">
            <a:avLst/>
          </a:prstGeom>
        </p:spPr>
      </p:pic>
      <p:sp>
        <p:nvSpPr>
          <p:cNvPr id="29" name="CaixaDeTexto 28">
            <a:extLst>
              <a:ext uri="{FF2B5EF4-FFF2-40B4-BE49-F238E27FC236}">
                <a16:creationId xmlns:a16="http://schemas.microsoft.com/office/drawing/2014/main" id="{749093A6-833B-BF5F-4A70-F7D73B9BDBE9}"/>
              </a:ext>
            </a:extLst>
          </p:cNvPr>
          <p:cNvSpPr txBox="1"/>
          <p:nvPr/>
        </p:nvSpPr>
        <p:spPr>
          <a:xfrm>
            <a:off x="8285745" y="2815927"/>
            <a:ext cx="2513015" cy="707886"/>
          </a:xfrm>
          <a:prstGeom prst="rect">
            <a:avLst/>
          </a:prstGeom>
          <a:solidFill>
            <a:srgbClr val="E1AD09"/>
          </a:solidFill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+mn-cs"/>
              </a:rPr>
              <a:t>Produtos com Cabo Coaxial</a:t>
            </a:r>
          </a:p>
        </p:txBody>
      </p:sp>
    </p:spTree>
    <p:extLst>
      <p:ext uri="{BB962C8B-B14F-4D97-AF65-F5344CB8AC3E}">
        <p14:creationId xmlns:p14="http://schemas.microsoft.com/office/powerpoint/2010/main" val="209836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7760CA-CF01-D1B6-51F5-EB6F2745C5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1913FCC9-B93A-3EB0-1530-E2F6BD2A7B91}"/>
              </a:ext>
            </a:extLst>
          </p:cNvPr>
          <p:cNvSpPr/>
          <p:nvPr/>
        </p:nvSpPr>
        <p:spPr>
          <a:xfrm>
            <a:off x="438466" y="2796589"/>
            <a:ext cx="1728000" cy="771498"/>
          </a:xfrm>
          <a:prstGeom prst="rect">
            <a:avLst/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CaixaDeTexto 116">
            <a:extLst>
              <a:ext uri="{FF2B5EF4-FFF2-40B4-BE49-F238E27FC236}">
                <a16:creationId xmlns:a16="http://schemas.microsoft.com/office/drawing/2014/main" id="{B4E253FF-9B46-FB8F-981E-7CB06A5CEDB1}"/>
              </a:ext>
            </a:extLst>
          </p:cNvPr>
          <p:cNvSpPr txBox="1"/>
          <p:nvPr/>
        </p:nvSpPr>
        <p:spPr>
          <a:xfrm>
            <a:off x="6890747" y="1288227"/>
            <a:ext cx="9652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Poppins" panose="00000500000000000000" pitchFamily="2" charset="0"/>
              </a:rPr>
              <a:t>FIBRA</a:t>
            </a:r>
          </a:p>
        </p:txBody>
      </p:sp>
      <p:sp>
        <p:nvSpPr>
          <p:cNvPr id="118" name="CaixaDeTexto 117">
            <a:extLst>
              <a:ext uri="{FF2B5EF4-FFF2-40B4-BE49-F238E27FC236}">
                <a16:creationId xmlns:a16="http://schemas.microsoft.com/office/drawing/2014/main" id="{2F672A2D-DF40-260A-BDC8-5F997F033DD4}"/>
              </a:ext>
            </a:extLst>
          </p:cNvPr>
          <p:cNvSpPr txBox="1"/>
          <p:nvPr/>
        </p:nvSpPr>
        <p:spPr>
          <a:xfrm>
            <a:off x="8552930" y="1288227"/>
            <a:ext cx="7910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Poppins" panose="00000500000000000000" pitchFamily="2" charset="0"/>
              </a:rPr>
              <a:t>CABO</a:t>
            </a:r>
          </a:p>
        </p:txBody>
      </p:sp>
      <p:sp>
        <p:nvSpPr>
          <p:cNvPr id="129" name="CaixaDeTexto 128">
            <a:extLst>
              <a:ext uri="{FF2B5EF4-FFF2-40B4-BE49-F238E27FC236}">
                <a16:creationId xmlns:a16="http://schemas.microsoft.com/office/drawing/2014/main" id="{F3C34F80-D49B-6E9F-6D04-AA1277592F03}"/>
              </a:ext>
            </a:extLst>
          </p:cNvPr>
          <p:cNvSpPr txBox="1"/>
          <p:nvPr/>
        </p:nvSpPr>
        <p:spPr>
          <a:xfrm>
            <a:off x="438466" y="2292122"/>
            <a:ext cx="3827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Poppins" panose="00000500000000000000" pitchFamily="2" charset="0"/>
              </a:rPr>
              <a:t>1º REGRA</a:t>
            </a:r>
          </a:p>
        </p:txBody>
      </p:sp>
      <p:sp>
        <p:nvSpPr>
          <p:cNvPr id="168" name="CaixaDeTexto 167">
            <a:extLst>
              <a:ext uri="{FF2B5EF4-FFF2-40B4-BE49-F238E27FC236}">
                <a16:creationId xmlns:a16="http://schemas.microsoft.com/office/drawing/2014/main" id="{2E658108-9B81-7099-E3A3-898038AC49EA}"/>
              </a:ext>
            </a:extLst>
          </p:cNvPr>
          <p:cNvSpPr txBox="1"/>
          <p:nvPr/>
        </p:nvSpPr>
        <p:spPr>
          <a:xfrm>
            <a:off x="5238644" y="2292122"/>
            <a:ext cx="2687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Poppins" panose="00000500000000000000" pitchFamily="2" charset="0"/>
              </a:rPr>
              <a:t>2º REGRA</a:t>
            </a:r>
          </a:p>
        </p:txBody>
      </p:sp>
      <p:sp>
        <p:nvSpPr>
          <p:cNvPr id="193" name="Rectangle 5">
            <a:extLst>
              <a:ext uri="{FF2B5EF4-FFF2-40B4-BE49-F238E27FC236}">
                <a16:creationId xmlns:a16="http://schemas.microsoft.com/office/drawing/2014/main" id="{31BD24FF-261B-DB42-6217-C5550D7ECD86}"/>
              </a:ext>
            </a:extLst>
          </p:cNvPr>
          <p:cNvSpPr/>
          <p:nvPr/>
        </p:nvSpPr>
        <p:spPr>
          <a:xfrm>
            <a:off x="668344" y="4667247"/>
            <a:ext cx="3367989" cy="1277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Banda Larga e Fone </a:t>
            </a:r>
            <a:r>
              <a:rPr kumimoji="0" lang="es-ES_tradnl" sz="1600" b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Fixo</a:t>
            </a:r>
            <a:r>
              <a:rPr kumimoji="0" lang="es-ES_tradnl" sz="16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 </a:t>
            </a:r>
            <a:br>
              <a:rPr kumimoji="0" lang="es-ES_tradnl" sz="16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</a:br>
            <a:r>
              <a:rPr kumimoji="0" lang="es-ES_tradnl" sz="1600" b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devem</a:t>
            </a:r>
            <a:r>
              <a:rPr lang="es-ES_tradnl" sz="1600" b="1" dirty="0">
                <a:solidFill>
                  <a:prstClr val="white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 </a:t>
            </a:r>
            <a:r>
              <a:rPr kumimoji="0" lang="es-ES_tradnl" sz="16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ser da mesma tecnologia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Não</a:t>
            </a:r>
            <a:r>
              <a:rPr kumimoji="0" lang="es-ES_tradn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é possível combinar Claro fibra (HFC) </a:t>
            </a:r>
            <a:r>
              <a:rPr kumimoji="0" lang="es-ES_tradnl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</a:t>
            </a:r>
            <a:r>
              <a:rPr kumimoji="0" lang="es-ES_tradn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Claro </a:t>
            </a:r>
            <a:r>
              <a:rPr kumimoji="0" lang="es-ES_tradnl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fixo</a:t>
            </a:r>
            <a:r>
              <a:rPr kumimoji="0" lang="es-ES_tradn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(GPON), </a:t>
            </a:r>
            <a:r>
              <a:rPr kumimoji="0" lang="es-ES_tradnl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nem</a:t>
            </a:r>
            <a:r>
              <a:rPr kumimoji="0" lang="es-ES_tradn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Claro fibra (GPON) </a:t>
            </a:r>
            <a:r>
              <a:rPr kumimoji="0" lang="es-ES_tradnl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</a:t>
            </a:r>
            <a:r>
              <a:rPr kumimoji="0" lang="es-ES_tradn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Claro </a:t>
            </a:r>
            <a:r>
              <a:rPr kumimoji="0" lang="es-ES_tradnl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fixo</a:t>
            </a:r>
            <a:r>
              <a:rPr kumimoji="0" lang="es-ES_tradn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(GPON).</a:t>
            </a:r>
          </a:p>
        </p:txBody>
      </p:sp>
      <p:sp>
        <p:nvSpPr>
          <p:cNvPr id="194" name="Rectangle 5">
            <a:extLst>
              <a:ext uri="{FF2B5EF4-FFF2-40B4-BE49-F238E27FC236}">
                <a16:creationId xmlns:a16="http://schemas.microsoft.com/office/drawing/2014/main" id="{D46D1275-C837-0DF0-3DFE-E99E08F6F93A}"/>
              </a:ext>
            </a:extLst>
          </p:cNvPr>
          <p:cNvSpPr/>
          <p:nvPr/>
        </p:nvSpPr>
        <p:spPr>
          <a:xfrm>
            <a:off x="5249428" y="4667247"/>
            <a:ext cx="2576511" cy="11654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Claro tv </a:t>
            </a:r>
            <a:r>
              <a:rPr kumimoji="0" lang="es-ES_tradnl" sz="1600" b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só</a:t>
            </a:r>
            <a:r>
              <a:rPr kumimoji="0" lang="es-ES_tradnl" sz="16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 pode ser combinada com fone e/ou banda larga da mesma tecnologia</a:t>
            </a:r>
          </a:p>
        </p:txBody>
      </p:sp>
      <p:sp>
        <p:nvSpPr>
          <p:cNvPr id="203" name="CaixaDeTexto 202">
            <a:extLst>
              <a:ext uri="{FF2B5EF4-FFF2-40B4-BE49-F238E27FC236}">
                <a16:creationId xmlns:a16="http://schemas.microsoft.com/office/drawing/2014/main" id="{86ADF664-07E8-F244-0153-1BBF1897C284}"/>
              </a:ext>
            </a:extLst>
          </p:cNvPr>
          <p:cNvSpPr txBox="1"/>
          <p:nvPr/>
        </p:nvSpPr>
        <p:spPr>
          <a:xfrm>
            <a:off x="8866645" y="2292122"/>
            <a:ext cx="270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Poppins" panose="00000500000000000000" pitchFamily="2" charset="0"/>
              </a:rPr>
              <a:t>3º REGRA</a:t>
            </a:r>
          </a:p>
        </p:txBody>
      </p:sp>
      <p:sp>
        <p:nvSpPr>
          <p:cNvPr id="195" name="Rectangle 5">
            <a:extLst>
              <a:ext uri="{FF2B5EF4-FFF2-40B4-BE49-F238E27FC236}">
                <a16:creationId xmlns:a16="http://schemas.microsoft.com/office/drawing/2014/main" id="{0AE5E362-2573-76FC-1525-23B2152D5F7C}"/>
              </a:ext>
            </a:extLst>
          </p:cNvPr>
          <p:cNvSpPr/>
          <p:nvPr/>
        </p:nvSpPr>
        <p:spPr>
          <a:xfrm>
            <a:off x="9102055" y="4667247"/>
            <a:ext cx="2229180" cy="894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Claro </a:t>
            </a:r>
            <a:r>
              <a:rPr lang="es-ES_tradnl" sz="1600" b="1" dirty="0">
                <a:solidFill>
                  <a:prstClr val="white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tv+</a:t>
            </a:r>
            <a:r>
              <a:rPr kumimoji="0" lang="es-ES_tradnl" sz="16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 pode ser combinada </a:t>
            </a:r>
            <a:r>
              <a:rPr kumimoji="0" lang="es-ES_tradnl" sz="1600" b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com</a:t>
            </a:r>
            <a:r>
              <a:rPr kumimoji="0" lang="es-ES_tradnl" sz="16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 ambas as tecnologias</a:t>
            </a:r>
          </a:p>
        </p:txBody>
      </p:sp>
      <p:pic>
        <p:nvPicPr>
          <p:cNvPr id="2" name="Imagem 4">
            <a:extLst>
              <a:ext uri="{FF2B5EF4-FFF2-40B4-BE49-F238E27FC236}">
                <a16:creationId xmlns:a16="http://schemas.microsoft.com/office/drawing/2014/main" id="{B26E5177-0E34-0B71-AE6C-EC585B822D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3177" t="3241" r="-1335" b="-3241"/>
          <a:stretch/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62E119F-5298-2AA1-783B-A68B10922628}"/>
              </a:ext>
            </a:extLst>
          </p:cNvPr>
          <p:cNvSpPr txBox="1"/>
          <p:nvPr/>
        </p:nvSpPr>
        <p:spPr>
          <a:xfrm>
            <a:off x="790841" y="1210709"/>
            <a:ext cx="5760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11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Conheça as regras de comercialização</a:t>
            </a: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F65E6C13-420D-5113-B686-49ABA8724BC0}"/>
              </a:ext>
            </a:extLst>
          </p:cNvPr>
          <p:cNvSpPr/>
          <p:nvPr/>
        </p:nvSpPr>
        <p:spPr>
          <a:xfrm>
            <a:off x="6552991" y="1274001"/>
            <a:ext cx="336228" cy="336228"/>
          </a:xfrm>
          <a:prstGeom prst="ellipse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45BB37EA-9596-392D-3A5B-8025BFF07FA6}"/>
              </a:ext>
            </a:extLst>
          </p:cNvPr>
          <p:cNvSpPr/>
          <p:nvPr/>
        </p:nvSpPr>
        <p:spPr>
          <a:xfrm>
            <a:off x="8217332" y="1274001"/>
            <a:ext cx="336228" cy="336228"/>
          </a:xfrm>
          <a:prstGeom prst="ellipse">
            <a:avLst/>
          </a:prstGeom>
          <a:solidFill>
            <a:srgbClr val="E1AD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3" name="Agrupar 42">
            <a:extLst>
              <a:ext uri="{FF2B5EF4-FFF2-40B4-BE49-F238E27FC236}">
                <a16:creationId xmlns:a16="http://schemas.microsoft.com/office/drawing/2014/main" id="{1588F7B0-AFE9-57E5-91F4-AAED02B2CA87}"/>
              </a:ext>
            </a:extLst>
          </p:cNvPr>
          <p:cNvGrpSpPr/>
          <p:nvPr/>
        </p:nvGrpSpPr>
        <p:grpSpPr>
          <a:xfrm>
            <a:off x="728725" y="2917902"/>
            <a:ext cx="1147482" cy="528872"/>
            <a:chOff x="730537" y="2929356"/>
            <a:chExt cx="1147482" cy="528872"/>
          </a:xfrm>
        </p:grpSpPr>
        <p:grpSp>
          <p:nvGrpSpPr>
            <p:cNvPr id="36" name="Agrupar 35">
              <a:extLst>
                <a:ext uri="{FF2B5EF4-FFF2-40B4-BE49-F238E27FC236}">
                  <a16:creationId xmlns:a16="http://schemas.microsoft.com/office/drawing/2014/main" id="{2B747BE5-79D3-CF94-BCC5-7D271214FF56}"/>
                </a:ext>
              </a:extLst>
            </p:cNvPr>
            <p:cNvGrpSpPr/>
            <p:nvPr/>
          </p:nvGrpSpPr>
          <p:grpSpPr>
            <a:xfrm>
              <a:off x="730537" y="2930292"/>
              <a:ext cx="527936" cy="527936"/>
              <a:chOff x="777468" y="5822235"/>
              <a:chExt cx="527936" cy="527936"/>
            </a:xfrm>
          </p:grpSpPr>
          <p:sp>
            <p:nvSpPr>
              <p:cNvPr id="16" name="Elipse 15">
                <a:extLst>
                  <a:ext uri="{FF2B5EF4-FFF2-40B4-BE49-F238E27FC236}">
                    <a16:creationId xmlns:a16="http://schemas.microsoft.com/office/drawing/2014/main" id="{AFD92082-C5EA-8E7F-608F-08FEF9C30D62}"/>
                  </a:ext>
                </a:extLst>
              </p:cNvPr>
              <p:cNvSpPr/>
              <p:nvPr/>
            </p:nvSpPr>
            <p:spPr>
              <a:xfrm>
                <a:off x="777468" y="5822235"/>
                <a:ext cx="527936" cy="527936"/>
              </a:xfrm>
              <a:prstGeom prst="ellipse">
                <a:avLst/>
              </a:prstGeom>
              <a:solidFill>
                <a:srgbClr val="F4034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1" name="Gráfico 10">
                <a:extLst>
                  <a:ext uri="{FF2B5EF4-FFF2-40B4-BE49-F238E27FC236}">
                    <a16:creationId xmlns:a16="http://schemas.microsoft.com/office/drawing/2014/main" id="{C62EAA88-BC13-9C7F-0577-60E0CC4586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77887" y="5939009"/>
                <a:ext cx="327099" cy="294389"/>
              </a:xfrm>
              <a:prstGeom prst="rect">
                <a:avLst/>
              </a:prstGeom>
            </p:spPr>
          </p:pic>
        </p:grpSp>
        <p:grpSp>
          <p:nvGrpSpPr>
            <p:cNvPr id="18" name="Agrupar 17">
              <a:extLst>
                <a:ext uri="{FF2B5EF4-FFF2-40B4-BE49-F238E27FC236}">
                  <a16:creationId xmlns:a16="http://schemas.microsoft.com/office/drawing/2014/main" id="{714E053F-D0CD-205E-7F39-8DE20622318B}"/>
                </a:ext>
              </a:extLst>
            </p:cNvPr>
            <p:cNvGrpSpPr/>
            <p:nvPr/>
          </p:nvGrpSpPr>
          <p:grpSpPr>
            <a:xfrm>
              <a:off x="1350083" y="2929356"/>
              <a:ext cx="527936" cy="527936"/>
              <a:chOff x="4276860" y="4903702"/>
              <a:chExt cx="527936" cy="527936"/>
            </a:xfrm>
          </p:grpSpPr>
          <p:sp>
            <p:nvSpPr>
              <p:cNvPr id="17" name="Elipse 16">
                <a:extLst>
                  <a:ext uri="{FF2B5EF4-FFF2-40B4-BE49-F238E27FC236}">
                    <a16:creationId xmlns:a16="http://schemas.microsoft.com/office/drawing/2014/main" id="{8ADD963E-9EDA-7F5C-46F5-4C0D1533B461}"/>
                  </a:ext>
                </a:extLst>
              </p:cNvPr>
              <p:cNvSpPr/>
              <p:nvPr/>
            </p:nvSpPr>
            <p:spPr>
              <a:xfrm>
                <a:off x="4276860" y="4903702"/>
                <a:ext cx="527936" cy="527936"/>
              </a:xfrm>
              <a:prstGeom prst="ellipse">
                <a:avLst/>
              </a:prstGeom>
              <a:solidFill>
                <a:srgbClr val="F4034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3" name="Gráfico 12">
                <a:extLst>
                  <a:ext uri="{FF2B5EF4-FFF2-40B4-BE49-F238E27FC236}">
                    <a16:creationId xmlns:a16="http://schemas.microsoft.com/office/drawing/2014/main" id="{B3DCDB2E-E0D4-53C2-DB95-1DD46B62D3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4444893" y="4981920"/>
                <a:ext cx="161390" cy="371501"/>
              </a:xfrm>
              <a:prstGeom prst="rect">
                <a:avLst/>
              </a:prstGeom>
            </p:spPr>
          </p:pic>
        </p:grpSp>
      </p:grpSp>
      <p:grpSp>
        <p:nvGrpSpPr>
          <p:cNvPr id="40" name="Agrupar 39">
            <a:extLst>
              <a:ext uri="{FF2B5EF4-FFF2-40B4-BE49-F238E27FC236}">
                <a16:creationId xmlns:a16="http://schemas.microsoft.com/office/drawing/2014/main" id="{24F1AD76-A9A4-A14F-3E9E-6AE73CCA943B}"/>
              </a:ext>
            </a:extLst>
          </p:cNvPr>
          <p:cNvGrpSpPr/>
          <p:nvPr/>
        </p:nvGrpSpPr>
        <p:grpSpPr>
          <a:xfrm rot="18900000">
            <a:off x="2069902" y="3104343"/>
            <a:ext cx="274296" cy="155991"/>
            <a:chOff x="11408826" y="2446589"/>
            <a:chExt cx="834358" cy="474497"/>
          </a:xfrm>
          <a:solidFill>
            <a:srgbClr val="92D050"/>
          </a:solidFill>
        </p:grpSpPr>
        <p:sp>
          <p:nvSpPr>
            <p:cNvPr id="41" name="Retângulo 40">
              <a:extLst>
                <a:ext uri="{FF2B5EF4-FFF2-40B4-BE49-F238E27FC236}">
                  <a16:creationId xmlns:a16="http://schemas.microsoft.com/office/drawing/2014/main" id="{5292C488-69DD-C49C-4890-150F540A9D93}"/>
                </a:ext>
              </a:extLst>
            </p:cNvPr>
            <p:cNvSpPr/>
            <p:nvPr/>
          </p:nvSpPr>
          <p:spPr>
            <a:xfrm>
              <a:off x="11408826" y="2446589"/>
              <a:ext cx="139069" cy="4677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0FC02536-2E80-1339-1594-4FDE11D4CE36}"/>
                </a:ext>
              </a:extLst>
            </p:cNvPr>
            <p:cNvSpPr/>
            <p:nvPr/>
          </p:nvSpPr>
          <p:spPr>
            <a:xfrm rot="16200000">
              <a:off x="11750714" y="2428615"/>
              <a:ext cx="155276" cy="829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4" name="Retângulo 43">
            <a:extLst>
              <a:ext uri="{FF2B5EF4-FFF2-40B4-BE49-F238E27FC236}">
                <a16:creationId xmlns:a16="http://schemas.microsoft.com/office/drawing/2014/main" id="{3C17B171-6E51-8B67-4C15-8D5E8CE81429}"/>
              </a:ext>
            </a:extLst>
          </p:cNvPr>
          <p:cNvSpPr/>
          <p:nvPr/>
        </p:nvSpPr>
        <p:spPr>
          <a:xfrm>
            <a:off x="436835" y="3684861"/>
            <a:ext cx="1728000" cy="771498"/>
          </a:xfrm>
          <a:prstGeom prst="rect">
            <a:avLst/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5" name="Agrupar 44">
            <a:extLst>
              <a:ext uri="{FF2B5EF4-FFF2-40B4-BE49-F238E27FC236}">
                <a16:creationId xmlns:a16="http://schemas.microsoft.com/office/drawing/2014/main" id="{EE7134EB-5E12-63C3-5518-A61DE612C654}"/>
              </a:ext>
            </a:extLst>
          </p:cNvPr>
          <p:cNvGrpSpPr/>
          <p:nvPr/>
        </p:nvGrpSpPr>
        <p:grpSpPr>
          <a:xfrm>
            <a:off x="727094" y="3806174"/>
            <a:ext cx="1147482" cy="528872"/>
            <a:chOff x="730537" y="2929356"/>
            <a:chExt cx="1147482" cy="528872"/>
          </a:xfrm>
        </p:grpSpPr>
        <p:grpSp>
          <p:nvGrpSpPr>
            <p:cNvPr id="46" name="Agrupar 45">
              <a:extLst>
                <a:ext uri="{FF2B5EF4-FFF2-40B4-BE49-F238E27FC236}">
                  <a16:creationId xmlns:a16="http://schemas.microsoft.com/office/drawing/2014/main" id="{20E6F736-528A-59B2-F33C-13DB47B0DFD3}"/>
                </a:ext>
              </a:extLst>
            </p:cNvPr>
            <p:cNvGrpSpPr/>
            <p:nvPr/>
          </p:nvGrpSpPr>
          <p:grpSpPr>
            <a:xfrm>
              <a:off x="730537" y="2930292"/>
              <a:ext cx="527936" cy="527936"/>
              <a:chOff x="777468" y="5822235"/>
              <a:chExt cx="527936" cy="527936"/>
            </a:xfrm>
          </p:grpSpPr>
          <p:sp>
            <p:nvSpPr>
              <p:cNvPr id="50" name="Elipse 49">
                <a:extLst>
                  <a:ext uri="{FF2B5EF4-FFF2-40B4-BE49-F238E27FC236}">
                    <a16:creationId xmlns:a16="http://schemas.microsoft.com/office/drawing/2014/main" id="{2D17ACA3-AA48-4C5F-9366-80B7AE11A668}"/>
                  </a:ext>
                </a:extLst>
              </p:cNvPr>
              <p:cNvSpPr/>
              <p:nvPr/>
            </p:nvSpPr>
            <p:spPr>
              <a:xfrm>
                <a:off x="777468" y="5822235"/>
                <a:ext cx="527936" cy="527936"/>
              </a:xfrm>
              <a:prstGeom prst="ellipse">
                <a:avLst/>
              </a:prstGeom>
              <a:solidFill>
                <a:srgbClr val="E1AD0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51" name="Gráfico 50">
                <a:extLst>
                  <a:ext uri="{FF2B5EF4-FFF2-40B4-BE49-F238E27FC236}">
                    <a16:creationId xmlns:a16="http://schemas.microsoft.com/office/drawing/2014/main" id="{C0F1FB6C-584B-017E-1C94-E87C8539EE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77887" y="5939009"/>
                <a:ext cx="327099" cy="294389"/>
              </a:xfrm>
              <a:prstGeom prst="rect">
                <a:avLst/>
              </a:prstGeom>
            </p:spPr>
          </p:pic>
        </p:grpSp>
        <p:grpSp>
          <p:nvGrpSpPr>
            <p:cNvPr id="47" name="Agrupar 46">
              <a:extLst>
                <a:ext uri="{FF2B5EF4-FFF2-40B4-BE49-F238E27FC236}">
                  <a16:creationId xmlns:a16="http://schemas.microsoft.com/office/drawing/2014/main" id="{C945C042-89D9-0190-60E0-8F9593C88684}"/>
                </a:ext>
              </a:extLst>
            </p:cNvPr>
            <p:cNvGrpSpPr/>
            <p:nvPr/>
          </p:nvGrpSpPr>
          <p:grpSpPr>
            <a:xfrm>
              <a:off x="1350083" y="2929356"/>
              <a:ext cx="527936" cy="527936"/>
              <a:chOff x="4276860" y="4903702"/>
              <a:chExt cx="527936" cy="527936"/>
            </a:xfrm>
          </p:grpSpPr>
          <p:sp>
            <p:nvSpPr>
              <p:cNvPr id="48" name="Elipse 47">
                <a:extLst>
                  <a:ext uri="{FF2B5EF4-FFF2-40B4-BE49-F238E27FC236}">
                    <a16:creationId xmlns:a16="http://schemas.microsoft.com/office/drawing/2014/main" id="{4461B2F0-0536-3BAF-6272-E95BBEDC875E}"/>
                  </a:ext>
                </a:extLst>
              </p:cNvPr>
              <p:cNvSpPr/>
              <p:nvPr/>
            </p:nvSpPr>
            <p:spPr>
              <a:xfrm>
                <a:off x="4276860" y="4903702"/>
                <a:ext cx="527936" cy="527936"/>
              </a:xfrm>
              <a:prstGeom prst="ellipse">
                <a:avLst/>
              </a:prstGeom>
              <a:solidFill>
                <a:srgbClr val="E1AD0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49" name="Gráfico 48">
                <a:extLst>
                  <a:ext uri="{FF2B5EF4-FFF2-40B4-BE49-F238E27FC236}">
                    <a16:creationId xmlns:a16="http://schemas.microsoft.com/office/drawing/2014/main" id="{69FB831F-7D68-A500-9CC0-450770570B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4444893" y="4981920"/>
                <a:ext cx="161390" cy="371501"/>
              </a:xfrm>
              <a:prstGeom prst="rect">
                <a:avLst/>
              </a:prstGeom>
            </p:spPr>
          </p:pic>
        </p:grpSp>
      </p:grpSp>
      <p:sp>
        <p:nvSpPr>
          <p:cNvPr id="52" name="Retângulo 51">
            <a:extLst>
              <a:ext uri="{FF2B5EF4-FFF2-40B4-BE49-F238E27FC236}">
                <a16:creationId xmlns:a16="http://schemas.microsoft.com/office/drawing/2014/main" id="{EE40D801-810D-5213-3E95-EE06EC89C339}"/>
              </a:ext>
            </a:extLst>
          </p:cNvPr>
          <p:cNvSpPr/>
          <p:nvPr/>
        </p:nvSpPr>
        <p:spPr>
          <a:xfrm>
            <a:off x="2568193" y="2796589"/>
            <a:ext cx="1728000" cy="771498"/>
          </a:xfrm>
          <a:prstGeom prst="rect">
            <a:avLst/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3" name="Agrupar 52">
            <a:extLst>
              <a:ext uri="{FF2B5EF4-FFF2-40B4-BE49-F238E27FC236}">
                <a16:creationId xmlns:a16="http://schemas.microsoft.com/office/drawing/2014/main" id="{A09AC612-B9AF-1B14-EDF4-271095360A1D}"/>
              </a:ext>
            </a:extLst>
          </p:cNvPr>
          <p:cNvGrpSpPr/>
          <p:nvPr/>
        </p:nvGrpSpPr>
        <p:grpSpPr>
          <a:xfrm>
            <a:off x="2858452" y="2917902"/>
            <a:ext cx="1147482" cy="528872"/>
            <a:chOff x="730537" y="2929356"/>
            <a:chExt cx="1147482" cy="528872"/>
          </a:xfrm>
        </p:grpSpPr>
        <p:grpSp>
          <p:nvGrpSpPr>
            <p:cNvPr id="54" name="Agrupar 53">
              <a:extLst>
                <a:ext uri="{FF2B5EF4-FFF2-40B4-BE49-F238E27FC236}">
                  <a16:creationId xmlns:a16="http://schemas.microsoft.com/office/drawing/2014/main" id="{F43BF53E-A992-2569-9C96-3898C1821062}"/>
                </a:ext>
              </a:extLst>
            </p:cNvPr>
            <p:cNvGrpSpPr/>
            <p:nvPr/>
          </p:nvGrpSpPr>
          <p:grpSpPr>
            <a:xfrm>
              <a:off x="730537" y="2930292"/>
              <a:ext cx="527936" cy="527936"/>
              <a:chOff x="777468" y="5822235"/>
              <a:chExt cx="527936" cy="527936"/>
            </a:xfrm>
          </p:grpSpPr>
          <p:sp>
            <p:nvSpPr>
              <p:cNvPr id="58" name="Elipse 57">
                <a:extLst>
                  <a:ext uri="{FF2B5EF4-FFF2-40B4-BE49-F238E27FC236}">
                    <a16:creationId xmlns:a16="http://schemas.microsoft.com/office/drawing/2014/main" id="{D06DD7D9-D3A1-9942-4E79-C937D8FA10AC}"/>
                  </a:ext>
                </a:extLst>
              </p:cNvPr>
              <p:cNvSpPr/>
              <p:nvPr/>
            </p:nvSpPr>
            <p:spPr>
              <a:xfrm>
                <a:off x="777468" y="5822235"/>
                <a:ext cx="527936" cy="527936"/>
              </a:xfrm>
              <a:prstGeom prst="ellipse">
                <a:avLst/>
              </a:prstGeom>
              <a:solidFill>
                <a:srgbClr val="F4034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59" name="Gráfico 58">
                <a:extLst>
                  <a:ext uri="{FF2B5EF4-FFF2-40B4-BE49-F238E27FC236}">
                    <a16:creationId xmlns:a16="http://schemas.microsoft.com/office/drawing/2014/main" id="{65ED55B2-9AAA-F243-0679-8E9CF29182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77887" y="5939009"/>
                <a:ext cx="327099" cy="294389"/>
              </a:xfrm>
              <a:prstGeom prst="rect">
                <a:avLst/>
              </a:prstGeom>
            </p:spPr>
          </p:pic>
        </p:grpSp>
        <p:grpSp>
          <p:nvGrpSpPr>
            <p:cNvPr id="55" name="Agrupar 54">
              <a:extLst>
                <a:ext uri="{FF2B5EF4-FFF2-40B4-BE49-F238E27FC236}">
                  <a16:creationId xmlns:a16="http://schemas.microsoft.com/office/drawing/2014/main" id="{1475FE07-D80A-C2EB-EAB7-8D863115A9CD}"/>
                </a:ext>
              </a:extLst>
            </p:cNvPr>
            <p:cNvGrpSpPr/>
            <p:nvPr/>
          </p:nvGrpSpPr>
          <p:grpSpPr>
            <a:xfrm>
              <a:off x="1350083" y="2929356"/>
              <a:ext cx="527936" cy="527936"/>
              <a:chOff x="4276860" y="4903702"/>
              <a:chExt cx="527936" cy="527936"/>
            </a:xfrm>
          </p:grpSpPr>
          <p:sp>
            <p:nvSpPr>
              <p:cNvPr id="56" name="Elipse 55">
                <a:extLst>
                  <a:ext uri="{FF2B5EF4-FFF2-40B4-BE49-F238E27FC236}">
                    <a16:creationId xmlns:a16="http://schemas.microsoft.com/office/drawing/2014/main" id="{5C344C97-D562-A496-2DF4-BE77F9C458AE}"/>
                  </a:ext>
                </a:extLst>
              </p:cNvPr>
              <p:cNvSpPr/>
              <p:nvPr/>
            </p:nvSpPr>
            <p:spPr>
              <a:xfrm>
                <a:off x="4276860" y="4903702"/>
                <a:ext cx="527936" cy="527936"/>
              </a:xfrm>
              <a:prstGeom prst="ellipse">
                <a:avLst/>
              </a:prstGeom>
              <a:solidFill>
                <a:srgbClr val="E1AD0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57" name="Gráfico 56">
                <a:extLst>
                  <a:ext uri="{FF2B5EF4-FFF2-40B4-BE49-F238E27FC236}">
                    <a16:creationId xmlns:a16="http://schemas.microsoft.com/office/drawing/2014/main" id="{0DA4AE48-6833-5729-364F-F00C62788F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4444893" y="4981920"/>
                <a:ext cx="161390" cy="371501"/>
              </a:xfrm>
              <a:prstGeom prst="rect">
                <a:avLst/>
              </a:prstGeom>
            </p:spPr>
          </p:pic>
        </p:grpSp>
      </p:grpSp>
      <p:sp>
        <p:nvSpPr>
          <p:cNvPr id="60" name="Retângulo 59">
            <a:extLst>
              <a:ext uri="{FF2B5EF4-FFF2-40B4-BE49-F238E27FC236}">
                <a16:creationId xmlns:a16="http://schemas.microsoft.com/office/drawing/2014/main" id="{747BA03C-8AF7-BA63-1E87-ECEA644311F3}"/>
              </a:ext>
            </a:extLst>
          </p:cNvPr>
          <p:cNvSpPr/>
          <p:nvPr/>
        </p:nvSpPr>
        <p:spPr>
          <a:xfrm>
            <a:off x="2566562" y="3684861"/>
            <a:ext cx="1728000" cy="771498"/>
          </a:xfrm>
          <a:prstGeom prst="rect">
            <a:avLst/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1" name="Agrupar 60">
            <a:extLst>
              <a:ext uri="{FF2B5EF4-FFF2-40B4-BE49-F238E27FC236}">
                <a16:creationId xmlns:a16="http://schemas.microsoft.com/office/drawing/2014/main" id="{63607F60-DDF7-311E-ABD6-CC4624CBD2D6}"/>
              </a:ext>
            </a:extLst>
          </p:cNvPr>
          <p:cNvGrpSpPr/>
          <p:nvPr/>
        </p:nvGrpSpPr>
        <p:grpSpPr>
          <a:xfrm>
            <a:off x="2856821" y="3806174"/>
            <a:ext cx="1147482" cy="528872"/>
            <a:chOff x="730537" y="2929356"/>
            <a:chExt cx="1147482" cy="528872"/>
          </a:xfrm>
        </p:grpSpPr>
        <p:grpSp>
          <p:nvGrpSpPr>
            <p:cNvPr id="62" name="Agrupar 61">
              <a:extLst>
                <a:ext uri="{FF2B5EF4-FFF2-40B4-BE49-F238E27FC236}">
                  <a16:creationId xmlns:a16="http://schemas.microsoft.com/office/drawing/2014/main" id="{CE5DF2A9-1A44-8A78-3085-974F09B4793B}"/>
                </a:ext>
              </a:extLst>
            </p:cNvPr>
            <p:cNvGrpSpPr/>
            <p:nvPr/>
          </p:nvGrpSpPr>
          <p:grpSpPr>
            <a:xfrm>
              <a:off x="730537" y="2930292"/>
              <a:ext cx="527936" cy="527936"/>
              <a:chOff x="777468" y="5822235"/>
              <a:chExt cx="527936" cy="527936"/>
            </a:xfrm>
          </p:grpSpPr>
          <p:sp>
            <p:nvSpPr>
              <p:cNvPr id="66" name="Elipse 65">
                <a:extLst>
                  <a:ext uri="{FF2B5EF4-FFF2-40B4-BE49-F238E27FC236}">
                    <a16:creationId xmlns:a16="http://schemas.microsoft.com/office/drawing/2014/main" id="{0E6E6E5B-17D4-D26F-4E13-78DB26B9D4F1}"/>
                  </a:ext>
                </a:extLst>
              </p:cNvPr>
              <p:cNvSpPr/>
              <p:nvPr/>
            </p:nvSpPr>
            <p:spPr>
              <a:xfrm>
                <a:off x="777468" y="5822235"/>
                <a:ext cx="527936" cy="527936"/>
              </a:xfrm>
              <a:prstGeom prst="ellipse">
                <a:avLst/>
              </a:prstGeom>
              <a:solidFill>
                <a:srgbClr val="E1AD0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67" name="Gráfico 66">
                <a:extLst>
                  <a:ext uri="{FF2B5EF4-FFF2-40B4-BE49-F238E27FC236}">
                    <a16:creationId xmlns:a16="http://schemas.microsoft.com/office/drawing/2014/main" id="{25028AAB-E6BE-BA1B-FB3C-E833CECC9D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77887" y="5939009"/>
                <a:ext cx="327099" cy="294389"/>
              </a:xfrm>
              <a:prstGeom prst="rect">
                <a:avLst/>
              </a:prstGeom>
            </p:spPr>
          </p:pic>
        </p:grpSp>
        <p:grpSp>
          <p:nvGrpSpPr>
            <p:cNvPr id="63" name="Agrupar 62">
              <a:extLst>
                <a:ext uri="{FF2B5EF4-FFF2-40B4-BE49-F238E27FC236}">
                  <a16:creationId xmlns:a16="http://schemas.microsoft.com/office/drawing/2014/main" id="{5EEF674A-4DBF-4807-7A0D-36884063B9E6}"/>
                </a:ext>
              </a:extLst>
            </p:cNvPr>
            <p:cNvGrpSpPr/>
            <p:nvPr/>
          </p:nvGrpSpPr>
          <p:grpSpPr>
            <a:xfrm>
              <a:off x="1350083" y="2929356"/>
              <a:ext cx="527936" cy="527936"/>
              <a:chOff x="4276860" y="4903702"/>
              <a:chExt cx="527936" cy="527936"/>
            </a:xfrm>
          </p:grpSpPr>
          <p:sp>
            <p:nvSpPr>
              <p:cNvPr id="64" name="Elipse 63">
                <a:extLst>
                  <a:ext uri="{FF2B5EF4-FFF2-40B4-BE49-F238E27FC236}">
                    <a16:creationId xmlns:a16="http://schemas.microsoft.com/office/drawing/2014/main" id="{DC612A7D-76F5-AE38-95A1-ED15C78ED235}"/>
                  </a:ext>
                </a:extLst>
              </p:cNvPr>
              <p:cNvSpPr/>
              <p:nvPr/>
            </p:nvSpPr>
            <p:spPr>
              <a:xfrm>
                <a:off x="4276860" y="4903702"/>
                <a:ext cx="527936" cy="527936"/>
              </a:xfrm>
              <a:prstGeom prst="ellipse">
                <a:avLst/>
              </a:prstGeom>
              <a:solidFill>
                <a:srgbClr val="F4034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65" name="Gráfico 64">
                <a:extLst>
                  <a:ext uri="{FF2B5EF4-FFF2-40B4-BE49-F238E27FC236}">
                    <a16:creationId xmlns:a16="http://schemas.microsoft.com/office/drawing/2014/main" id="{E5FB15CB-4EC7-7E10-8426-38DE147137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4444893" y="4981920"/>
                <a:ext cx="161390" cy="371501"/>
              </a:xfrm>
              <a:prstGeom prst="rect">
                <a:avLst/>
              </a:prstGeom>
            </p:spPr>
          </p:pic>
        </p:grpSp>
      </p:grpSp>
      <p:grpSp>
        <p:nvGrpSpPr>
          <p:cNvPr id="68" name="Agrupar 67">
            <a:extLst>
              <a:ext uri="{FF2B5EF4-FFF2-40B4-BE49-F238E27FC236}">
                <a16:creationId xmlns:a16="http://schemas.microsoft.com/office/drawing/2014/main" id="{6CBBC1EB-8866-CFD6-E04D-F0A873F80200}"/>
              </a:ext>
            </a:extLst>
          </p:cNvPr>
          <p:cNvGrpSpPr/>
          <p:nvPr/>
        </p:nvGrpSpPr>
        <p:grpSpPr>
          <a:xfrm rot="18900000">
            <a:off x="2066058" y="3992615"/>
            <a:ext cx="274296" cy="155991"/>
            <a:chOff x="11408826" y="2446589"/>
            <a:chExt cx="834358" cy="474497"/>
          </a:xfrm>
          <a:solidFill>
            <a:srgbClr val="92D050"/>
          </a:solidFill>
        </p:grpSpPr>
        <p:sp>
          <p:nvSpPr>
            <p:cNvPr id="69" name="Retângulo 68">
              <a:extLst>
                <a:ext uri="{FF2B5EF4-FFF2-40B4-BE49-F238E27FC236}">
                  <a16:creationId xmlns:a16="http://schemas.microsoft.com/office/drawing/2014/main" id="{660F9C3D-14EB-D415-0E0F-39EFA19B2582}"/>
                </a:ext>
              </a:extLst>
            </p:cNvPr>
            <p:cNvSpPr/>
            <p:nvPr/>
          </p:nvSpPr>
          <p:spPr>
            <a:xfrm>
              <a:off x="11408826" y="2446589"/>
              <a:ext cx="139069" cy="4677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Retângulo 69">
              <a:extLst>
                <a:ext uri="{FF2B5EF4-FFF2-40B4-BE49-F238E27FC236}">
                  <a16:creationId xmlns:a16="http://schemas.microsoft.com/office/drawing/2014/main" id="{66185B66-C391-AEBB-6CBD-ECBB06CFB927}"/>
                </a:ext>
              </a:extLst>
            </p:cNvPr>
            <p:cNvSpPr/>
            <p:nvPr/>
          </p:nvSpPr>
          <p:spPr>
            <a:xfrm rot="16200000">
              <a:off x="11750714" y="2428615"/>
              <a:ext cx="155276" cy="829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1" name="Agrupar 70">
            <a:extLst>
              <a:ext uri="{FF2B5EF4-FFF2-40B4-BE49-F238E27FC236}">
                <a16:creationId xmlns:a16="http://schemas.microsoft.com/office/drawing/2014/main" id="{F3470772-5D41-9519-AE92-48DBD739CA1F}"/>
              </a:ext>
            </a:extLst>
          </p:cNvPr>
          <p:cNvGrpSpPr/>
          <p:nvPr/>
        </p:nvGrpSpPr>
        <p:grpSpPr>
          <a:xfrm rot="18900000">
            <a:off x="4164426" y="3045962"/>
            <a:ext cx="272753" cy="272753"/>
            <a:chOff x="11055425" y="2084676"/>
            <a:chExt cx="829664" cy="829664"/>
          </a:xfrm>
          <a:solidFill>
            <a:srgbClr val="F40342"/>
          </a:solidFill>
        </p:grpSpPr>
        <p:sp>
          <p:nvSpPr>
            <p:cNvPr id="72" name="Retângulo 71">
              <a:extLst>
                <a:ext uri="{FF2B5EF4-FFF2-40B4-BE49-F238E27FC236}">
                  <a16:creationId xmlns:a16="http://schemas.microsoft.com/office/drawing/2014/main" id="{6B9B7FC9-2809-F59C-D23A-3C90C7163DDF}"/>
                </a:ext>
              </a:extLst>
            </p:cNvPr>
            <p:cNvSpPr/>
            <p:nvPr/>
          </p:nvSpPr>
          <p:spPr>
            <a:xfrm>
              <a:off x="11392619" y="2084676"/>
              <a:ext cx="155275" cy="8296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Retângulo 72">
              <a:extLst>
                <a:ext uri="{FF2B5EF4-FFF2-40B4-BE49-F238E27FC236}">
                  <a16:creationId xmlns:a16="http://schemas.microsoft.com/office/drawing/2014/main" id="{4620671E-765F-F711-802E-85206B53B270}"/>
                </a:ext>
              </a:extLst>
            </p:cNvPr>
            <p:cNvSpPr/>
            <p:nvPr/>
          </p:nvSpPr>
          <p:spPr>
            <a:xfrm rot="16200000">
              <a:off x="11392619" y="2084676"/>
              <a:ext cx="155275" cy="8296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4" name="Agrupar 73">
            <a:extLst>
              <a:ext uri="{FF2B5EF4-FFF2-40B4-BE49-F238E27FC236}">
                <a16:creationId xmlns:a16="http://schemas.microsoft.com/office/drawing/2014/main" id="{D2F35D22-14A1-E6B9-977C-824E583A9DBB}"/>
              </a:ext>
            </a:extLst>
          </p:cNvPr>
          <p:cNvGrpSpPr/>
          <p:nvPr/>
        </p:nvGrpSpPr>
        <p:grpSpPr>
          <a:xfrm rot="18900000">
            <a:off x="4164426" y="3934234"/>
            <a:ext cx="272753" cy="272753"/>
            <a:chOff x="11055425" y="2084676"/>
            <a:chExt cx="829664" cy="829664"/>
          </a:xfrm>
          <a:solidFill>
            <a:srgbClr val="F40342"/>
          </a:solidFill>
        </p:grpSpPr>
        <p:sp>
          <p:nvSpPr>
            <p:cNvPr id="75" name="Retângulo 74">
              <a:extLst>
                <a:ext uri="{FF2B5EF4-FFF2-40B4-BE49-F238E27FC236}">
                  <a16:creationId xmlns:a16="http://schemas.microsoft.com/office/drawing/2014/main" id="{5304C004-E726-B844-6CFB-9CEED3AC0EDD}"/>
                </a:ext>
              </a:extLst>
            </p:cNvPr>
            <p:cNvSpPr/>
            <p:nvPr/>
          </p:nvSpPr>
          <p:spPr>
            <a:xfrm>
              <a:off x="11392619" y="2084676"/>
              <a:ext cx="155275" cy="8296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Retângulo 75">
              <a:extLst>
                <a:ext uri="{FF2B5EF4-FFF2-40B4-BE49-F238E27FC236}">
                  <a16:creationId xmlns:a16="http://schemas.microsoft.com/office/drawing/2014/main" id="{462DC9A7-2D93-956E-D415-46EBBF9A047F}"/>
                </a:ext>
              </a:extLst>
            </p:cNvPr>
            <p:cNvSpPr/>
            <p:nvPr/>
          </p:nvSpPr>
          <p:spPr>
            <a:xfrm rot="16200000">
              <a:off x="11392619" y="2084676"/>
              <a:ext cx="155275" cy="8296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7" name="Retângulo 76">
            <a:extLst>
              <a:ext uri="{FF2B5EF4-FFF2-40B4-BE49-F238E27FC236}">
                <a16:creationId xmlns:a16="http://schemas.microsoft.com/office/drawing/2014/main" id="{0A13034D-C56D-E6C4-A250-D01933A38040}"/>
              </a:ext>
            </a:extLst>
          </p:cNvPr>
          <p:cNvSpPr/>
          <p:nvPr/>
        </p:nvSpPr>
        <p:spPr>
          <a:xfrm>
            <a:off x="5434177" y="3683883"/>
            <a:ext cx="2310930" cy="771498"/>
          </a:xfrm>
          <a:prstGeom prst="rect">
            <a:avLst/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8" name="Agrupar 77">
            <a:extLst>
              <a:ext uri="{FF2B5EF4-FFF2-40B4-BE49-F238E27FC236}">
                <a16:creationId xmlns:a16="http://schemas.microsoft.com/office/drawing/2014/main" id="{7E29CD7F-631B-609F-3B19-C8D1BB2B2DFB}"/>
              </a:ext>
            </a:extLst>
          </p:cNvPr>
          <p:cNvGrpSpPr/>
          <p:nvPr/>
        </p:nvGrpSpPr>
        <p:grpSpPr>
          <a:xfrm rot="18900000">
            <a:off x="7620392" y="3933256"/>
            <a:ext cx="272753" cy="272753"/>
            <a:chOff x="11055425" y="2084676"/>
            <a:chExt cx="829664" cy="829664"/>
          </a:xfrm>
          <a:solidFill>
            <a:srgbClr val="F40342"/>
          </a:solidFill>
        </p:grpSpPr>
        <p:sp>
          <p:nvSpPr>
            <p:cNvPr id="79" name="Retângulo 78">
              <a:extLst>
                <a:ext uri="{FF2B5EF4-FFF2-40B4-BE49-F238E27FC236}">
                  <a16:creationId xmlns:a16="http://schemas.microsoft.com/office/drawing/2014/main" id="{C85A6C20-AA45-5D59-3FF1-13951CC91F62}"/>
                </a:ext>
              </a:extLst>
            </p:cNvPr>
            <p:cNvSpPr/>
            <p:nvPr/>
          </p:nvSpPr>
          <p:spPr>
            <a:xfrm>
              <a:off x="11392619" y="2084676"/>
              <a:ext cx="155275" cy="8296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Retângulo 79">
              <a:extLst>
                <a:ext uri="{FF2B5EF4-FFF2-40B4-BE49-F238E27FC236}">
                  <a16:creationId xmlns:a16="http://schemas.microsoft.com/office/drawing/2014/main" id="{1FE3FB65-D1F3-3EB5-4BD0-246EDFEDCABF}"/>
                </a:ext>
              </a:extLst>
            </p:cNvPr>
            <p:cNvSpPr/>
            <p:nvPr/>
          </p:nvSpPr>
          <p:spPr>
            <a:xfrm rot="16200000">
              <a:off x="11392619" y="2084676"/>
              <a:ext cx="155275" cy="8296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5" name="Agrupar 34">
            <a:extLst>
              <a:ext uri="{FF2B5EF4-FFF2-40B4-BE49-F238E27FC236}">
                <a16:creationId xmlns:a16="http://schemas.microsoft.com/office/drawing/2014/main" id="{0D1FD3FC-6DF1-9E25-2A66-B38940CDE9F2}"/>
              </a:ext>
            </a:extLst>
          </p:cNvPr>
          <p:cNvGrpSpPr/>
          <p:nvPr/>
        </p:nvGrpSpPr>
        <p:grpSpPr>
          <a:xfrm>
            <a:off x="6323613" y="3805664"/>
            <a:ext cx="527936" cy="527936"/>
            <a:chOff x="4064228" y="5939009"/>
            <a:chExt cx="527936" cy="527936"/>
          </a:xfrm>
        </p:grpSpPr>
        <p:sp>
          <p:nvSpPr>
            <p:cNvPr id="27" name="Elipse 26">
              <a:extLst>
                <a:ext uri="{FF2B5EF4-FFF2-40B4-BE49-F238E27FC236}">
                  <a16:creationId xmlns:a16="http://schemas.microsoft.com/office/drawing/2014/main" id="{6E89F1EB-B660-3808-1BD9-774DBFB7B162}"/>
                </a:ext>
              </a:extLst>
            </p:cNvPr>
            <p:cNvSpPr/>
            <p:nvPr/>
          </p:nvSpPr>
          <p:spPr>
            <a:xfrm>
              <a:off x="4064228" y="5939009"/>
              <a:ext cx="527936" cy="527936"/>
            </a:xfrm>
            <a:prstGeom prst="ellipse">
              <a:avLst/>
            </a:prstGeom>
            <a:solidFill>
              <a:srgbClr val="E1AD0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8" name="Gráfico 27">
              <a:extLst>
                <a:ext uri="{FF2B5EF4-FFF2-40B4-BE49-F238E27FC236}">
                  <a16:creationId xmlns:a16="http://schemas.microsoft.com/office/drawing/2014/main" id="{7D6C7A09-9810-1B28-81B7-D66D8990C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64647" y="6055783"/>
              <a:ext cx="327099" cy="294389"/>
            </a:xfrm>
            <a:prstGeom prst="rect">
              <a:avLst/>
            </a:prstGeom>
          </p:spPr>
        </p:pic>
      </p:grp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22952EE6-A837-AC8E-1101-3B87ED734477}"/>
              </a:ext>
            </a:extLst>
          </p:cNvPr>
          <p:cNvGrpSpPr/>
          <p:nvPr/>
        </p:nvGrpSpPr>
        <p:grpSpPr>
          <a:xfrm>
            <a:off x="6938079" y="3805664"/>
            <a:ext cx="527936" cy="527936"/>
            <a:chOff x="4276860" y="4903702"/>
            <a:chExt cx="527936" cy="527936"/>
          </a:xfrm>
        </p:grpSpPr>
        <p:sp>
          <p:nvSpPr>
            <p:cNvPr id="30" name="Elipse 29">
              <a:extLst>
                <a:ext uri="{FF2B5EF4-FFF2-40B4-BE49-F238E27FC236}">
                  <a16:creationId xmlns:a16="http://schemas.microsoft.com/office/drawing/2014/main" id="{71085C9B-7B16-2589-CF7F-3A59DC74A187}"/>
                </a:ext>
              </a:extLst>
            </p:cNvPr>
            <p:cNvSpPr/>
            <p:nvPr/>
          </p:nvSpPr>
          <p:spPr>
            <a:xfrm>
              <a:off x="4276860" y="4903702"/>
              <a:ext cx="527936" cy="527936"/>
            </a:xfrm>
            <a:prstGeom prst="ellipse">
              <a:avLst/>
            </a:prstGeom>
            <a:solidFill>
              <a:srgbClr val="E1AD0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1" name="Gráfico 30">
              <a:extLst>
                <a:ext uri="{FF2B5EF4-FFF2-40B4-BE49-F238E27FC236}">
                  <a16:creationId xmlns:a16="http://schemas.microsoft.com/office/drawing/2014/main" id="{D0CBBB0D-C1B0-BC4F-3B55-E3C1F2E54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444893" y="4981920"/>
              <a:ext cx="161390" cy="371501"/>
            </a:xfrm>
            <a:prstGeom prst="rect">
              <a:avLst/>
            </a:prstGeom>
          </p:spPr>
        </p:pic>
      </p:grp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79B30B33-3F9A-3414-809D-A719592D4625}"/>
              </a:ext>
            </a:extLst>
          </p:cNvPr>
          <p:cNvGrpSpPr/>
          <p:nvPr/>
        </p:nvGrpSpPr>
        <p:grpSpPr>
          <a:xfrm>
            <a:off x="5695259" y="3805664"/>
            <a:ext cx="527936" cy="527936"/>
            <a:chOff x="4411147" y="5819344"/>
            <a:chExt cx="527936" cy="527936"/>
          </a:xfrm>
        </p:grpSpPr>
        <p:sp>
          <p:nvSpPr>
            <p:cNvPr id="33" name="Elipse 32">
              <a:extLst>
                <a:ext uri="{FF2B5EF4-FFF2-40B4-BE49-F238E27FC236}">
                  <a16:creationId xmlns:a16="http://schemas.microsoft.com/office/drawing/2014/main" id="{FB23EF71-747A-1D13-733A-93331EA4C17A}"/>
                </a:ext>
              </a:extLst>
            </p:cNvPr>
            <p:cNvSpPr/>
            <p:nvPr/>
          </p:nvSpPr>
          <p:spPr>
            <a:xfrm>
              <a:off x="4411147" y="5819344"/>
              <a:ext cx="527936" cy="527936"/>
            </a:xfrm>
            <a:prstGeom prst="ellipse">
              <a:avLst/>
            </a:prstGeom>
            <a:solidFill>
              <a:srgbClr val="F4034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4" name="Gráfico 33">
              <a:extLst>
                <a:ext uri="{FF2B5EF4-FFF2-40B4-BE49-F238E27FC236}">
                  <a16:creationId xmlns:a16="http://schemas.microsoft.com/office/drawing/2014/main" id="{FA046366-B2D0-E4D2-6985-C7FC57396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464644" y="5959782"/>
              <a:ext cx="420943" cy="257392"/>
            </a:xfrm>
            <a:prstGeom prst="rect">
              <a:avLst/>
            </a:prstGeom>
          </p:spPr>
        </p:pic>
      </p:grpSp>
      <p:sp>
        <p:nvSpPr>
          <p:cNvPr id="81" name="Retângulo 80">
            <a:extLst>
              <a:ext uri="{FF2B5EF4-FFF2-40B4-BE49-F238E27FC236}">
                <a16:creationId xmlns:a16="http://schemas.microsoft.com/office/drawing/2014/main" id="{DFAFB330-FCA9-430B-9466-3A50CA7F7BEC}"/>
              </a:ext>
            </a:extLst>
          </p:cNvPr>
          <p:cNvSpPr/>
          <p:nvPr/>
        </p:nvSpPr>
        <p:spPr>
          <a:xfrm>
            <a:off x="5434547" y="2796589"/>
            <a:ext cx="2310930" cy="771498"/>
          </a:xfrm>
          <a:prstGeom prst="rect">
            <a:avLst/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5" name="Agrupar 84">
            <a:extLst>
              <a:ext uri="{FF2B5EF4-FFF2-40B4-BE49-F238E27FC236}">
                <a16:creationId xmlns:a16="http://schemas.microsoft.com/office/drawing/2014/main" id="{722BFE06-2B25-B30B-000C-0AAFD0B455EE}"/>
              </a:ext>
            </a:extLst>
          </p:cNvPr>
          <p:cNvGrpSpPr/>
          <p:nvPr/>
        </p:nvGrpSpPr>
        <p:grpSpPr>
          <a:xfrm>
            <a:off x="6323983" y="2918370"/>
            <a:ext cx="527936" cy="527936"/>
            <a:chOff x="4064228" y="5939009"/>
            <a:chExt cx="527936" cy="527936"/>
          </a:xfrm>
        </p:grpSpPr>
        <p:sp>
          <p:nvSpPr>
            <p:cNvPr id="86" name="Elipse 85">
              <a:extLst>
                <a:ext uri="{FF2B5EF4-FFF2-40B4-BE49-F238E27FC236}">
                  <a16:creationId xmlns:a16="http://schemas.microsoft.com/office/drawing/2014/main" id="{E98348CF-8E14-9F64-C839-D57A52085A9C}"/>
                </a:ext>
              </a:extLst>
            </p:cNvPr>
            <p:cNvSpPr/>
            <p:nvPr/>
          </p:nvSpPr>
          <p:spPr>
            <a:xfrm>
              <a:off x="4064228" y="5939009"/>
              <a:ext cx="527936" cy="527936"/>
            </a:xfrm>
            <a:prstGeom prst="ellipse">
              <a:avLst/>
            </a:prstGeom>
            <a:solidFill>
              <a:srgbClr val="F4034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7" name="Gráfico 86">
              <a:extLst>
                <a:ext uri="{FF2B5EF4-FFF2-40B4-BE49-F238E27FC236}">
                  <a16:creationId xmlns:a16="http://schemas.microsoft.com/office/drawing/2014/main" id="{A30E896E-B853-56DC-1004-2224E7EBC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64647" y="6055783"/>
              <a:ext cx="327099" cy="294389"/>
            </a:xfrm>
            <a:prstGeom prst="rect">
              <a:avLst/>
            </a:prstGeom>
          </p:spPr>
        </p:pic>
      </p:grpSp>
      <p:grpSp>
        <p:nvGrpSpPr>
          <p:cNvPr id="88" name="Agrupar 87">
            <a:extLst>
              <a:ext uri="{FF2B5EF4-FFF2-40B4-BE49-F238E27FC236}">
                <a16:creationId xmlns:a16="http://schemas.microsoft.com/office/drawing/2014/main" id="{48D403EB-F995-C6BE-6195-2DD8F17EC275}"/>
              </a:ext>
            </a:extLst>
          </p:cNvPr>
          <p:cNvGrpSpPr/>
          <p:nvPr/>
        </p:nvGrpSpPr>
        <p:grpSpPr>
          <a:xfrm>
            <a:off x="6938449" y="2918370"/>
            <a:ext cx="527936" cy="527936"/>
            <a:chOff x="4276860" y="4903702"/>
            <a:chExt cx="527936" cy="527936"/>
          </a:xfrm>
        </p:grpSpPr>
        <p:sp>
          <p:nvSpPr>
            <p:cNvPr id="89" name="Elipse 88">
              <a:extLst>
                <a:ext uri="{FF2B5EF4-FFF2-40B4-BE49-F238E27FC236}">
                  <a16:creationId xmlns:a16="http://schemas.microsoft.com/office/drawing/2014/main" id="{44329BC6-60F0-D4C0-DA25-53CD9EDCA78A}"/>
                </a:ext>
              </a:extLst>
            </p:cNvPr>
            <p:cNvSpPr/>
            <p:nvPr/>
          </p:nvSpPr>
          <p:spPr>
            <a:xfrm>
              <a:off x="4276860" y="4903702"/>
              <a:ext cx="527936" cy="527936"/>
            </a:xfrm>
            <a:prstGeom prst="ellipse">
              <a:avLst/>
            </a:prstGeom>
            <a:solidFill>
              <a:srgbClr val="F4034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0" name="Gráfico 89">
              <a:extLst>
                <a:ext uri="{FF2B5EF4-FFF2-40B4-BE49-F238E27FC236}">
                  <a16:creationId xmlns:a16="http://schemas.microsoft.com/office/drawing/2014/main" id="{0294E195-1F55-6E47-5030-A2B65FB10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444893" y="4981920"/>
              <a:ext cx="161390" cy="371501"/>
            </a:xfrm>
            <a:prstGeom prst="rect">
              <a:avLst/>
            </a:prstGeom>
          </p:spPr>
        </p:pic>
      </p:grpSp>
      <p:grpSp>
        <p:nvGrpSpPr>
          <p:cNvPr id="91" name="Agrupar 90">
            <a:extLst>
              <a:ext uri="{FF2B5EF4-FFF2-40B4-BE49-F238E27FC236}">
                <a16:creationId xmlns:a16="http://schemas.microsoft.com/office/drawing/2014/main" id="{FCCE3CCB-3067-D194-A2B5-A54520BAF8AD}"/>
              </a:ext>
            </a:extLst>
          </p:cNvPr>
          <p:cNvGrpSpPr/>
          <p:nvPr/>
        </p:nvGrpSpPr>
        <p:grpSpPr>
          <a:xfrm>
            <a:off x="5695629" y="2918370"/>
            <a:ext cx="527936" cy="527936"/>
            <a:chOff x="4411147" y="5819344"/>
            <a:chExt cx="527936" cy="527936"/>
          </a:xfrm>
        </p:grpSpPr>
        <p:sp>
          <p:nvSpPr>
            <p:cNvPr id="92" name="Elipse 91">
              <a:extLst>
                <a:ext uri="{FF2B5EF4-FFF2-40B4-BE49-F238E27FC236}">
                  <a16:creationId xmlns:a16="http://schemas.microsoft.com/office/drawing/2014/main" id="{23149A30-70F9-7C39-0691-7BF331173BFA}"/>
                </a:ext>
              </a:extLst>
            </p:cNvPr>
            <p:cNvSpPr/>
            <p:nvPr/>
          </p:nvSpPr>
          <p:spPr>
            <a:xfrm>
              <a:off x="4411147" y="5819344"/>
              <a:ext cx="527936" cy="527936"/>
            </a:xfrm>
            <a:prstGeom prst="ellipse">
              <a:avLst/>
            </a:prstGeom>
            <a:solidFill>
              <a:srgbClr val="F4034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3" name="Gráfico 92">
              <a:extLst>
                <a:ext uri="{FF2B5EF4-FFF2-40B4-BE49-F238E27FC236}">
                  <a16:creationId xmlns:a16="http://schemas.microsoft.com/office/drawing/2014/main" id="{C21E70C5-6485-7751-E45C-520D5A4CD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464644" y="5959782"/>
              <a:ext cx="420943" cy="257392"/>
            </a:xfrm>
            <a:prstGeom prst="rect">
              <a:avLst/>
            </a:prstGeom>
          </p:spPr>
        </p:pic>
      </p:grpSp>
      <p:grpSp>
        <p:nvGrpSpPr>
          <p:cNvPr id="94" name="Agrupar 93">
            <a:extLst>
              <a:ext uri="{FF2B5EF4-FFF2-40B4-BE49-F238E27FC236}">
                <a16:creationId xmlns:a16="http://schemas.microsoft.com/office/drawing/2014/main" id="{995B5A9A-C569-0C2F-F707-6F75A6CE0279}"/>
              </a:ext>
            </a:extLst>
          </p:cNvPr>
          <p:cNvGrpSpPr/>
          <p:nvPr/>
        </p:nvGrpSpPr>
        <p:grpSpPr>
          <a:xfrm rot="18900000">
            <a:off x="7651143" y="3094225"/>
            <a:ext cx="274296" cy="155991"/>
            <a:chOff x="11408826" y="2446589"/>
            <a:chExt cx="834358" cy="474497"/>
          </a:xfrm>
          <a:solidFill>
            <a:srgbClr val="92D050"/>
          </a:solidFill>
        </p:grpSpPr>
        <p:sp>
          <p:nvSpPr>
            <p:cNvPr id="95" name="Retângulo 94">
              <a:extLst>
                <a:ext uri="{FF2B5EF4-FFF2-40B4-BE49-F238E27FC236}">
                  <a16:creationId xmlns:a16="http://schemas.microsoft.com/office/drawing/2014/main" id="{1E363291-1412-EF39-4A76-8DDE0CC66DC0}"/>
                </a:ext>
              </a:extLst>
            </p:cNvPr>
            <p:cNvSpPr/>
            <p:nvPr/>
          </p:nvSpPr>
          <p:spPr>
            <a:xfrm>
              <a:off x="11408826" y="2446589"/>
              <a:ext cx="139069" cy="4677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Retângulo 95">
              <a:extLst>
                <a:ext uri="{FF2B5EF4-FFF2-40B4-BE49-F238E27FC236}">
                  <a16:creationId xmlns:a16="http://schemas.microsoft.com/office/drawing/2014/main" id="{F4C0D350-2DF5-2B61-BFA0-45ADD6272085}"/>
                </a:ext>
              </a:extLst>
            </p:cNvPr>
            <p:cNvSpPr/>
            <p:nvPr/>
          </p:nvSpPr>
          <p:spPr>
            <a:xfrm rot="16200000">
              <a:off x="11750714" y="2428615"/>
              <a:ext cx="155276" cy="829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7" name="Retângulo 96">
            <a:extLst>
              <a:ext uri="{FF2B5EF4-FFF2-40B4-BE49-F238E27FC236}">
                <a16:creationId xmlns:a16="http://schemas.microsoft.com/office/drawing/2014/main" id="{D4021BB8-E4E5-8B10-8F63-1E8256E8167E}"/>
              </a:ext>
            </a:extLst>
          </p:cNvPr>
          <p:cNvSpPr/>
          <p:nvPr/>
        </p:nvSpPr>
        <p:spPr>
          <a:xfrm>
            <a:off x="9063987" y="3683883"/>
            <a:ext cx="2310930" cy="771498"/>
          </a:xfrm>
          <a:prstGeom prst="rect">
            <a:avLst/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1" name="Agrupar 100">
            <a:extLst>
              <a:ext uri="{FF2B5EF4-FFF2-40B4-BE49-F238E27FC236}">
                <a16:creationId xmlns:a16="http://schemas.microsoft.com/office/drawing/2014/main" id="{88841AEC-7DDA-A8A4-5A06-758BACABFC6A}"/>
              </a:ext>
            </a:extLst>
          </p:cNvPr>
          <p:cNvGrpSpPr/>
          <p:nvPr/>
        </p:nvGrpSpPr>
        <p:grpSpPr>
          <a:xfrm>
            <a:off x="9953423" y="3805664"/>
            <a:ext cx="527936" cy="527936"/>
            <a:chOff x="4064228" y="5939009"/>
            <a:chExt cx="527936" cy="527936"/>
          </a:xfrm>
        </p:grpSpPr>
        <p:sp>
          <p:nvSpPr>
            <p:cNvPr id="102" name="Elipse 101">
              <a:extLst>
                <a:ext uri="{FF2B5EF4-FFF2-40B4-BE49-F238E27FC236}">
                  <a16:creationId xmlns:a16="http://schemas.microsoft.com/office/drawing/2014/main" id="{12241E63-C101-8ED1-6083-FD9CE3E06894}"/>
                </a:ext>
              </a:extLst>
            </p:cNvPr>
            <p:cNvSpPr/>
            <p:nvPr/>
          </p:nvSpPr>
          <p:spPr>
            <a:xfrm>
              <a:off x="4064228" y="5939009"/>
              <a:ext cx="527936" cy="527936"/>
            </a:xfrm>
            <a:prstGeom prst="ellipse">
              <a:avLst/>
            </a:prstGeom>
            <a:solidFill>
              <a:srgbClr val="E1AD0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3" name="Gráfico 102">
              <a:extLst>
                <a:ext uri="{FF2B5EF4-FFF2-40B4-BE49-F238E27FC236}">
                  <a16:creationId xmlns:a16="http://schemas.microsoft.com/office/drawing/2014/main" id="{199B9B32-EC0E-C0FE-57E0-EE993134F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64647" y="6055783"/>
              <a:ext cx="327099" cy="294389"/>
            </a:xfrm>
            <a:prstGeom prst="rect">
              <a:avLst/>
            </a:prstGeom>
          </p:spPr>
        </p:pic>
      </p:grpSp>
      <p:grpSp>
        <p:nvGrpSpPr>
          <p:cNvPr id="104" name="Agrupar 103">
            <a:extLst>
              <a:ext uri="{FF2B5EF4-FFF2-40B4-BE49-F238E27FC236}">
                <a16:creationId xmlns:a16="http://schemas.microsoft.com/office/drawing/2014/main" id="{7D1DFFCB-C8D4-7527-BE06-2097F42FCDFA}"/>
              </a:ext>
            </a:extLst>
          </p:cNvPr>
          <p:cNvGrpSpPr/>
          <p:nvPr/>
        </p:nvGrpSpPr>
        <p:grpSpPr>
          <a:xfrm>
            <a:off x="10567889" y="3805664"/>
            <a:ext cx="527936" cy="527936"/>
            <a:chOff x="4276860" y="4903702"/>
            <a:chExt cx="527936" cy="527936"/>
          </a:xfrm>
        </p:grpSpPr>
        <p:sp>
          <p:nvSpPr>
            <p:cNvPr id="105" name="Elipse 104">
              <a:extLst>
                <a:ext uri="{FF2B5EF4-FFF2-40B4-BE49-F238E27FC236}">
                  <a16:creationId xmlns:a16="http://schemas.microsoft.com/office/drawing/2014/main" id="{66AFDDD5-8F81-6BEB-064F-8B8B57AB707D}"/>
                </a:ext>
              </a:extLst>
            </p:cNvPr>
            <p:cNvSpPr/>
            <p:nvPr/>
          </p:nvSpPr>
          <p:spPr>
            <a:xfrm>
              <a:off x="4276860" y="4903702"/>
              <a:ext cx="527936" cy="527936"/>
            </a:xfrm>
            <a:prstGeom prst="ellipse">
              <a:avLst/>
            </a:prstGeom>
            <a:solidFill>
              <a:srgbClr val="E1AD0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6" name="Gráfico 105">
              <a:extLst>
                <a:ext uri="{FF2B5EF4-FFF2-40B4-BE49-F238E27FC236}">
                  <a16:creationId xmlns:a16="http://schemas.microsoft.com/office/drawing/2014/main" id="{9B6F0A12-F7B2-28D1-E3A9-18A7E5D844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444893" y="4981920"/>
              <a:ext cx="161390" cy="371501"/>
            </a:xfrm>
            <a:prstGeom prst="rect">
              <a:avLst/>
            </a:prstGeom>
          </p:spPr>
        </p:pic>
      </p:grpSp>
      <p:grpSp>
        <p:nvGrpSpPr>
          <p:cNvPr id="107" name="Agrupar 106">
            <a:extLst>
              <a:ext uri="{FF2B5EF4-FFF2-40B4-BE49-F238E27FC236}">
                <a16:creationId xmlns:a16="http://schemas.microsoft.com/office/drawing/2014/main" id="{77CC7C6B-D6F1-60A1-4740-7D54A13959BD}"/>
              </a:ext>
            </a:extLst>
          </p:cNvPr>
          <p:cNvGrpSpPr/>
          <p:nvPr/>
        </p:nvGrpSpPr>
        <p:grpSpPr>
          <a:xfrm>
            <a:off x="9325069" y="3805664"/>
            <a:ext cx="527936" cy="527936"/>
            <a:chOff x="4411147" y="5819344"/>
            <a:chExt cx="527936" cy="527936"/>
          </a:xfrm>
        </p:grpSpPr>
        <p:sp>
          <p:nvSpPr>
            <p:cNvPr id="108" name="Elipse 107">
              <a:extLst>
                <a:ext uri="{FF2B5EF4-FFF2-40B4-BE49-F238E27FC236}">
                  <a16:creationId xmlns:a16="http://schemas.microsoft.com/office/drawing/2014/main" id="{06F941AD-5A51-7165-BF64-E53782918BF9}"/>
                </a:ext>
              </a:extLst>
            </p:cNvPr>
            <p:cNvSpPr/>
            <p:nvPr/>
          </p:nvSpPr>
          <p:spPr>
            <a:xfrm>
              <a:off x="4411147" y="5819344"/>
              <a:ext cx="527936" cy="527936"/>
            </a:xfrm>
            <a:prstGeom prst="ellipse">
              <a:avLst/>
            </a:prstGeom>
            <a:solidFill>
              <a:srgbClr val="E1AD0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9" name="Gráfico 108">
              <a:extLst>
                <a:ext uri="{FF2B5EF4-FFF2-40B4-BE49-F238E27FC236}">
                  <a16:creationId xmlns:a16="http://schemas.microsoft.com/office/drawing/2014/main" id="{22CAEA51-ABA6-A414-9E0F-3CB57D0DA1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464644" y="5959782"/>
              <a:ext cx="420943" cy="257392"/>
            </a:xfrm>
            <a:prstGeom prst="rect">
              <a:avLst/>
            </a:prstGeom>
          </p:spPr>
        </p:pic>
      </p:grpSp>
      <p:sp>
        <p:nvSpPr>
          <p:cNvPr id="110" name="Retângulo 109">
            <a:extLst>
              <a:ext uri="{FF2B5EF4-FFF2-40B4-BE49-F238E27FC236}">
                <a16:creationId xmlns:a16="http://schemas.microsoft.com/office/drawing/2014/main" id="{5DF0769A-D65E-1E27-A51A-2A2C26DD80A6}"/>
              </a:ext>
            </a:extLst>
          </p:cNvPr>
          <p:cNvSpPr/>
          <p:nvPr/>
        </p:nvSpPr>
        <p:spPr>
          <a:xfrm>
            <a:off x="9064357" y="2796589"/>
            <a:ext cx="2310930" cy="771498"/>
          </a:xfrm>
          <a:prstGeom prst="rect">
            <a:avLst/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1" name="Agrupar 110">
            <a:extLst>
              <a:ext uri="{FF2B5EF4-FFF2-40B4-BE49-F238E27FC236}">
                <a16:creationId xmlns:a16="http://schemas.microsoft.com/office/drawing/2014/main" id="{B1CE3741-C7ED-C191-B5C6-B28CAD8C61EA}"/>
              </a:ext>
            </a:extLst>
          </p:cNvPr>
          <p:cNvGrpSpPr/>
          <p:nvPr/>
        </p:nvGrpSpPr>
        <p:grpSpPr>
          <a:xfrm>
            <a:off x="9953793" y="2918370"/>
            <a:ext cx="527936" cy="527936"/>
            <a:chOff x="4064228" y="5939009"/>
            <a:chExt cx="527936" cy="527936"/>
          </a:xfrm>
        </p:grpSpPr>
        <p:sp>
          <p:nvSpPr>
            <p:cNvPr id="112" name="Elipse 111">
              <a:extLst>
                <a:ext uri="{FF2B5EF4-FFF2-40B4-BE49-F238E27FC236}">
                  <a16:creationId xmlns:a16="http://schemas.microsoft.com/office/drawing/2014/main" id="{1EC70199-CE43-6180-D415-484E35E54492}"/>
                </a:ext>
              </a:extLst>
            </p:cNvPr>
            <p:cNvSpPr/>
            <p:nvPr/>
          </p:nvSpPr>
          <p:spPr>
            <a:xfrm>
              <a:off x="4064228" y="5939009"/>
              <a:ext cx="527936" cy="527936"/>
            </a:xfrm>
            <a:prstGeom prst="ellipse">
              <a:avLst/>
            </a:prstGeom>
            <a:solidFill>
              <a:srgbClr val="F4034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3" name="Gráfico 112">
              <a:extLst>
                <a:ext uri="{FF2B5EF4-FFF2-40B4-BE49-F238E27FC236}">
                  <a16:creationId xmlns:a16="http://schemas.microsoft.com/office/drawing/2014/main" id="{4A93CD87-3A0C-8651-FF8C-3510C247E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64647" y="6055783"/>
              <a:ext cx="327099" cy="294389"/>
            </a:xfrm>
            <a:prstGeom prst="rect">
              <a:avLst/>
            </a:prstGeom>
          </p:spPr>
        </p:pic>
      </p:grpSp>
      <p:grpSp>
        <p:nvGrpSpPr>
          <p:cNvPr id="115" name="Agrupar 114">
            <a:extLst>
              <a:ext uri="{FF2B5EF4-FFF2-40B4-BE49-F238E27FC236}">
                <a16:creationId xmlns:a16="http://schemas.microsoft.com/office/drawing/2014/main" id="{DFC2D439-C085-950A-352C-06629723DD7B}"/>
              </a:ext>
            </a:extLst>
          </p:cNvPr>
          <p:cNvGrpSpPr/>
          <p:nvPr/>
        </p:nvGrpSpPr>
        <p:grpSpPr>
          <a:xfrm>
            <a:off x="10568259" y="2918370"/>
            <a:ext cx="527936" cy="527936"/>
            <a:chOff x="4276860" y="4903702"/>
            <a:chExt cx="527936" cy="527936"/>
          </a:xfrm>
        </p:grpSpPr>
        <p:sp>
          <p:nvSpPr>
            <p:cNvPr id="116" name="Elipse 115">
              <a:extLst>
                <a:ext uri="{FF2B5EF4-FFF2-40B4-BE49-F238E27FC236}">
                  <a16:creationId xmlns:a16="http://schemas.microsoft.com/office/drawing/2014/main" id="{EE76D82C-1C61-0EC3-EAE6-889FA24580C9}"/>
                </a:ext>
              </a:extLst>
            </p:cNvPr>
            <p:cNvSpPr/>
            <p:nvPr/>
          </p:nvSpPr>
          <p:spPr>
            <a:xfrm>
              <a:off x="4276860" y="4903702"/>
              <a:ext cx="527936" cy="527936"/>
            </a:xfrm>
            <a:prstGeom prst="ellipse">
              <a:avLst/>
            </a:prstGeom>
            <a:solidFill>
              <a:srgbClr val="F4034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9" name="Gráfico 118">
              <a:extLst>
                <a:ext uri="{FF2B5EF4-FFF2-40B4-BE49-F238E27FC236}">
                  <a16:creationId xmlns:a16="http://schemas.microsoft.com/office/drawing/2014/main" id="{FD5B9E5C-06CD-31BD-A634-EDF97579A57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444893" y="4981920"/>
              <a:ext cx="161390" cy="371501"/>
            </a:xfrm>
            <a:prstGeom prst="rect">
              <a:avLst/>
            </a:prstGeom>
          </p:spPr>
        </p:pic>
      </p:grpSp>
      <p:grpSp>
        <p:nvGrpSpPr>
          <p:cNvPr id="121" name="Agrupar 120">
            <a:extLst>
              <a:ext uri="{FF2B5EF4-FFF2-40B4-BE49-F238E27FC236}">
                <a16:creationId xmlns:a16="http://schemas.microsoft.com/office/drawing/2014/main" id="{60C0C689-EE7D-B73C-47ED-5F8300B04833}"/>
              </a:ext>
            </a:extLst>
          </p:cNvPr>
          <p:cNvGrpSpPr/>
          <p:nvPr/>
        </p:nvGrpSpPr>
        <p:grpSpPr>
          <a:xfrm>
            <a:off x="9325439" y="2918370"/>
            <a:ext cx="527936" cy="527936"/>
            <a:chOff x="4411147" y="5819344"/>
            <a:chExt cx="527936" cy="527936"/>
          </a:xfrm>
        </p:grpSpPr>
        <p:sp>
          <p:nvSpPr>
            <p:cNvPr id="123" name="Elipse 122">
              <a:extLst>
                <a:ext uri="{FF2B5EF4-FFF2-40B4-BE49-F238E27FC236}">
                  <a16:creationId xmlns:a16="http://schemas.microsoft.com/office/drawing/2014/main" id="{799F9752-332D-7103-3EDE-49E6A7F477C9}"/>
                </a:ext>
              </a:extLst>
            </p:cNvPr>
            <p:cNvSpPr/>
            <p:nvPr/>
          </p:nvSpPr>
          <p:spPr>
            <a:xfrm>
              <a:off x="4411147" y="5819344"/>
              <a:ext cx="527936" cy="527936"/>
            </a:xfrm>
            <a:prstGeom prst="ellipse">
              <a:avLst/>
            </a:prstGeom>
            <a:solidFill>
              <a:srgbClr val="E1AD0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4" name="Gráfico 123">
              <a:extLst>
                <a:ext uri="{FF2B5EF4-FFF2-40B4-BE49-F238E27FC236}">
                  <a16:creationId xmlns:a16="http://schemas.microsoft.com/office/drawing/2014/main" id="{6D45C0A9-0303-8497-7D41-C2CFF2A2B98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464644" y="5959782"/>
              <a:ext cx="420943" cy="257392"/>
            </a:xfrm>
            <a:prstGeom prst="rect">
              <a:avLst/>
            </a:prstGeom>
          </p:spPr>
        </p:pic>
      </p:grpSp>
      <p:grpSp>
        <p:nvGrpSpPr>
          <p:cNvPr id="126" name="Agrupar 125">
            <a:extLst>
              <a:ext uri="{FF2B5EF4-FFF2-40B4-BE49-F238E27FC236}">
                <a16:creationId xmlns:a16="http://schemas.microsoft.com/office/drawing/2014/main" id="{11EF0E77-9336-4241-4E8F-7153574F5199}"/>
              </a:ext>
            </a:extLst>
          </p:cNvPr>
          <p:cNvGrpSpPr/>
          <p:nvPr/>
        </p:nvGrpSpPr>
        <p:grpSpPr>
          <a:xfrm rot="18900000">
            <a:off x="11280953" y="3094225"/>
            <a:ext cx="274296" cy="155991"/>
            <a:chOff x="11408826" y="2446589"/>
            <a:chExt cx="834358" cy="474497"/>
          </a:xfrm>
          <a:solidFill>
            <a:srgbClr val="92D050"/>
          </a:solidFill>
        </p:grpSpPr>
        <p:sp>
          <p:nvSpPr>
            <p:cNvPr id="127" name="Retângulo 126">
              <a:extLst>
                <a:ext uri="{FF2B5EF4-FFF2-40B4-BE49-F238E27FC236}">
                  <a16:creationId xmlns:a16="http://schemas.microsoft.com/office/drawing/2014/main" id="{483CCF4C-F6AE-5A72-70F5-5D73BEB2AC39}"/>
                </a:ext>
              </a:extLst>
            </p:cNvPr>
            <p:cNvSpPr/>
            <p:nvPr/>
          </p:nvSpPr>
          <p:spPr>
            <a:xfrm>
              <a:off x="11408826" y="2446589"/>
              <a:ext cx="139069" cy="4677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" name="Retângulo 134">
              <a:extLst>
                <a:ext uri="{FF2B5EF4-FFF2-40B4-BE49-F238E27FC236}">
                  <a16:creationId xmlns:a16="http://schemas.microsoft.com/office/drawing/2014/main" id="{973B1DBE-9391-69D8-60D1-41D6099ECAEF}"/>
                </a:ext>
              </a:extLst>
            </p:cNvPr>
            <p:cNvSpPr/>
            <p:nvPr/>
          </p:nvSpPr>
          <p:spPr>
            <a:xfrm rot="16200000">
              <a:off x="11750714" y="2428615"/>
              <a:ext cx="155276" cy="829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8" name="Agrupar 137">
            <a:extLst>
              <a:ext uri="{FF2B5EF4-FFF2-40B4-BE49-F238E27FC236}">
                <a16:creationId xmlns:a16="http://schemas.microsoft.com/office/drawing/2014/main" id="{66E897C2-68BA-C6B0-BF25-6F1A5EB80E75}"/>
              </a:ext>
            </a:extLst>
          </p:cNvPr>
          <p:cNvGrpSpPr/>
          <p:nvPr/>
        </p:nvGrpSpPr>
        <p:grpSpPr>
          <a:xfrm rot="18900000">
            <a:off x="11286443" y="3991636"/>
            <a:ext cx="274296" cy="155991"/>
            <a:chOff x="11408826" y="2446589"/>
            <a:chExt cx="834358" cy="474497"/>
          </a:xfrm>
          <a:solidFill>
            <a:srgbClr val="92D050"/>
          </a:solidFill>
        </p:grpSpPr>
        <p:sp>
          <p:nvSpPr>
            <p:cNvPr id="139" name="Retângulo 138">
              <a:extLst>
                <a:ext uri="{FF2B5EF4-FFF2-40B4-BE49-F238E27FC236}">
                  <a16:creationId xmlns:a16="http://schemas.microsoft.com/office/drawing/2014/main" id="{3E36B0FA-E892-1D05-F154-AD9A20C9B38E}"/>
                </a:ext>
              </a:extLst>
            </p:cNvPr>
            <p:cNvSpPr/>
            <p:nvPr/>
          </p:nvSpPr>
          <p:spPr>
            <a:xfrm>
              <a:off x="11408826" y="2446589"/>
              <a:ext cx="139069" cy="4677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Retângulo 140">
              <a:extLst>
                <a:ext uri="{FF2B5EF4-FFF2-40B4-BE49-F238E27FC236}">
                  <a16:creationId xmlns:a16="http://schemas.microsoft.com/office/drawing/2014/main" id="{40AAA538-1F27-E244-9009-37E9A479085F}"/>
                </a:ext>
              </a:extLst>
            </p:cNvPr>
            <p:cNvSpPr/>
            <p:nvPr/>
          </p:nvSpPr>
          <p:spPr>
            <a:xfrm rot="16200000">
              <a:off x="11750714" y="2428615"/>
              <a:ext cx="155276" cy="829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181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5BE2E2-780D-1868-FF93-20F59368E2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75B3BA13-3D13-ADB1-C761-4AE7B182B860}"/>
              </a:ext>
            </a:extLst>
          </p:cNvPr>
          <p:cNvSpPr txBox="1"/>
          <p:nvPr/>
        </p:nvSpPr>
        <p:spPr>
          <a:xfrm>
            <a:off x="484779" y="2757158"/>
            <a:ext cx="572711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Na hora da venda, 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não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é a tecnologia que define o que o cliente precisa. Compreendermos o nosso cliente é essencial para oferecer o melhor produto para a 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sua necessidade 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 por isso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A SONDAGEM É FUNDAMENTAL!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2" name="Imagem 4">
            <a:extLst>
              <a:ext uri="{FF2B5EF4-FFF2-40B4-BE49-F238E27FC236}">
                <a16:creationId xmlns:a16="http://schemas.microsoft.com/office/drawing/2014/main" id="{EBE12B34-6B82-1720-EDFE-7264759B38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3177" t="3241" r="-1335" b="-3241"/>
          <a:stretch/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56A9CE69-7E43-C732-7922-E63C036C7929}"/>
              </a:ext>
            </a:extLst>
          </p:cNvPr>
          <p:cNvSpPr txBox="1"/>
          <p:nvPr/>
        </p:nvSpPr>
        <p:spPr>
          <a:xfrm>
            <a:off x="790841" y="1360483"/>
            <a:ext cx="5114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11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+mn-cs"/>
              </a:rPr>
              <a:t>A necessidade do cliente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107874CF-AEE1-AB61-F8BE-E79D7DEB1868}"/>
              </a:ext>
            </a:extLst>
          </p:cNvPr>
          <p:cNvSpPr/>
          <p:nvPr/>
        </p:nvSpPr>
        <p:spPr>
          <a:xfrm rot="5400000">
            <a:off x="5292054" y="1780345"/>
            <a:ext cx="97889" cy="156159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m 8" descr="Mulher tirando foto de si mesma&#10;&#10;Descrição gerada automaticamente com confiança média">
            <a:extLst>
              <a:ext uri="{FF2B5EF4-FFF2-40B4-BE49-F238E27FC236}">
                <a16:creationId xmlns:a16="http://schemas.microsoft.com/office/drawing/2014/main" id="{3B89474A-B5D2-DDF8-EC96-5D674256BA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58" t="1493" r="622" b="1493"/>
          <a:stretch/>
        </p:blipFill>
        <p:spPr>
          <a:xfrm>
            <a:off x="6384878" y="1729067"/>
            <a:ext cx="5807122" cy="388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70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9DEEEB40-9E82-872E-8D28-41E99E7596B1}"/>
              </a:ext>
            </a:extLst>
          </p:cNvPr>
          <p:cNvSpPr txBox="1"/>
          <p:nvPr/>
        </p:nvSpPr>
        <p:spPr>
          <a:xfrm>
            <a:off x="2123334" y="2202039"/>
            <a:ext cx="50549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Mas antes, </a:t>
            </a:r>
            <a:br>
              <a:rPr lang="pt-BR" sz="3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3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vamos recapitular </a:t>
            </a:r>
            <a:br>
              <a:rPr lang="pt-BR" sz="3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3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que aprendemos anteriormente.  </a:t>
            </a: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3E0D5437-DB87-AC3D-7D78-F3756073E990}"/>
              </a:ext>
            </a:extLst>
          </p:cNvPr>
          <p:cNvSpPr txBox="1"/>
          <p:nvPr/>
        </p:nvSpPr>
        <p:spPr>
          <a:xfrm>
            <a:off x="9144000" y="7179013"/>
            <a:ext cx="183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/>
          </a:p>
        </p:txBody>
      </p:sp>
      <p:sp>
        <p:nvSpPr>
          <p:cNvPr id="61" name="Retângulo 60">
            <a:extLst>
              <a:ext uri="{FF2B5EF4-FFF2-40B4-BE49-F238E27FC236}">
                <a16:creationId xmlns:a16="http://schemas.microsoft.com/office/drawing/2014/main" id="{78CAC10B-DCC7-40EC-DDBA-C741BD4E3273}"/>
              </a:ext>
            </a:extLst>
          </p:cNvPr>
          <p:cNvSpPr/>
          <p:nvPr/>
        </p:nvSpPr>
        <p:spPr>
          <a:xfrm rot="5400000">
            <a:off x="2965931" y="3905986"/>
            <a:ext cx="61648" cy="156159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36B53645-6AA1-5D5A-63F4-507CD666D02B}"/>
              </a:ext>
            </a:extLst>
          </p:cNvPr>
          <p:cNvCxnSpPr>
            <a:cxnSpLocks/>
          </p:cNvCxnSpPr>
          <p:nvPr/>
        </p:nvCxnSpPr>
        <p:spPr>
          <a:xfrm flipH="1">
            <a:off x="10263963" y="5341410"/>
            <a:ext cx="1928037" cy="0"/>
          </a:xfrm>
          <a:prstGeom prst="line">
            <a:avLst/>
          </a:prstGeom>
          <a:ln w="19050">
            <a:solidFill>
              <a:srgbClr val="E1AD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80504533-DE89-7525-7F2E-4EA13BB39481}"/>
              </a:ext>
            </a:extLst>
          </p:cNvPr>
          <p:cNvCxnSpPr>
            <a:cxnSpLocks/>
          </p:cNvCxnSpPr>
          <p:nvPr/>
        </p:nvCxnSpPr>
        <p:spPr>
          <a:xfrm flipV="1">
            <a:off x="10263963" y="1764688"/>
            <a:ext cx="0" cy="3585035"/>
          </a:xfrm>
          <a:prstGeom prst="line">
            <a:avLst/>
          </a:prstGeom>
          <a:ln w="19050">
            <a:solidFill>
              <a:srgbClr val="E1AD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m 71">
            <a:extLst>
              <a:ext uri="{FF2B5EF4-FFF2-40B4-BE49-F238E27FC236}">
                <a16:creationId xmlns:a16="http://schemas.microsoft.com/office/drawing/2014/main" id="{6F0150C3-3D72-1EA5-E151-4B6B58F75A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9269" t="-1" r="-255" b="-10522"/>
          <a:stretch/>
        </p:blipFill>
        <p:spPr>
          <a:xfrm>
            <a:off x="0" y="1988192"/>
            <a:ext cx="1610685" cy="3477874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6A8CB9A-BFB1-308B-1A54-9FE59E390692}"/>
              </a:ext>
            </a:extLst>
          </p:cNvPr>
          <p:cNvSpPr txBox="1"/>
          <p:nvPr/>
        </p:nvSpPr>
        <p:spPr>
          <a:xfrm>
            <a:off x="7082526" y="1688376"/>
            <a:ext cx="3109299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 Canal Premium</a:t>
            </a:r>
          </a:p>
          <a:p>
            <a:pPr lvl="0"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Vantagens</a:t>
            </a:r>
          </a:p>
          <a:p>
            <a:pPr lvl="0"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Funções</a:t>
            </a:r>
          </a:p>
          <a:p>
            <a:pPr lvl="0"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Responsabilidades</a:t>
            </a:r>
          </a:p>
          <a:p>
            <a:pPr lvl="0"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Plantões</a:t>
            </a:r>
          </a:p>
          <a:p>
            <a:pPr lvl="0"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Apresentação pessoal e abordagem</a:t>
            </a:r>
          </a:p>
          <a:p>
            <a:pPr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Giga clube</a:t>
            </a:r>
          </a:p>
        </p:txBody>
      </p:sp>
    </p:spTree>
    <p:extLst>
      <p:ext uri="{BB962C8B-B14F-4D97-AF65-F5344CB8AC3E}">
        <p14:creationId xmlns:p14="http://schemas.microsoft.com/office/powerpoint/2010/main" val="248643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1" grpId="0" animBg="1"/>
      <p:bldP spid="3" grpId="0" uiExpand="1" build="allAtOnce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2985E2-8BA0-B34F-4373-62587768E2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4">
            <a:extLst>
              <a:ext uri="{FF2B5EF4-FFF2-40B4-BE49-F238E27FC236}">
                <a16:creationId xmlns:a16="http://schemas.microsoft.com/office/drawing/2014/main" id="{FF81A66D-A8E5-D7A0-6EEE-BF079BD53E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3177" t="3241" r="-1335" b="-3241"/>
          <a:stretch/>
        </p:blipFill>
        <p:spPr>
          <a:xfrm>
            <a:off x="73752" y="443890"/>
            <a:ext cx="553425" cy="1144747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FB1196CE-BB4A-DF16-CE05-E60CC5286489}"/>
              </a:ext>
            </a:extLst>
          </p:cNvPr>
          <p:cNvSpPr txBox="1"/>
          <p:nvPr/>
        </p:nvSpPr>
        <p:spPr>
          <a:xfrm>
            <a:off x="4643215" y="2711140"/>
            <a:ext cx="2831926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1113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+mn-cs"/>
              </a:rPr>
              <a:t>Para conhecer a necessidade do cliente PERGUNTE...</a:t>
            </a:r>
          </a:p>
        </p:txBody>
      </p: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DE6E29A6-2F00-6173-900D-26B9F7A6FDD2}"/>
              </a:ext>
            </a:extLst>
          </p:cNvPr>
          <p:cNvGrpSpPr/>
          <p:nvPr/>
        </p:nvGrpSpPr>
        <p:grpSpPr>
          <a:xfrm>
            <a:off x="3660298" y="1134454"/>
            <a:ext cx="2380825" cy="1321482"/>
            <a:chOff x="449291" y="-1041792"/>
            <a:chExt cx="2380825" cy="1321482"/>
          </a:xfrm>
        </p:grpSpPr>
        <p:sp>
          <p:nvSpPr>
            <p:cNvPr id="16" name="Triângulo isósceles 15">
              <a:extLst>
                <a:ext uri="{FF2B5EF4-FFF2-40B4-BE49-F238E27FC236}">
                  <a16:creationId xmlns:a16="http://schemas.microsoft.com/office/drawing/2014/main" id="{7CA4D114-307B-D9DB-3CEC-9BFF86FB4D2E}"/>
                </a:ext>
              </a:extLst>
            </p:cNvPr>
            <p:cNvSpPr/>
            <p:nvPr/>
          </p:nvSpPr>
          <p:spPr>
            <a:xfrm rot="13491538">
              <a:off x="601758" y="-516692"/>
              <a:ext cx="378164" cy="796382"/>
            </a:xfrm>
            <a:prstGeom prst="triangle">
              <a:avLst/>
            </a:prstGeom>
            <a:solidFill>
              <a:srgbClr val="F4034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A502C418-7938-58D4-3E94-7A9A429AC78E}"/>
                </a:ext>
              </a:extLst>
            </p:cNvPr>
            <p:cNvSpPr/>
            <p:nvPr/>
          </p:nvSpPr>
          <p:spPr>
            <a:xfrm>
              <a:off x="449291" y="-1041792"/>
              <a:ext cx="2380825" cy="796382"/>
            </a:xfrm>
            <a:prstGeom prst="rect">
              <a:avLst/>
            </a:prstGeom>
            <a:solidFill>
              <a:srgbClr val="F4034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Q</a:t>
              </a:r>
              <a:r>
                <a:rPr kumimoji="0" lang="pt-BR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ual</a:t>
              </a: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 a q</a:t>
              </a:r>
              <a:r>
                <a:rPr kumimoji="0" lang="pt-BR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uantidade</a:t>
              </a:r>
              <a:b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</a:b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de moradores?</a:t>
              </a:r>
            </a:p>
          </p:txBody>
        </p:sp>
      </p:grp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45F73154-9772-1763-FDBE-29808C5857F5}"/>
              </a:ext>
            </a:extLst>
          </p:cNvPr>
          <p:cNvGrpSpPr/>
          <p:nvPr/>
        </p:nvGrpSpPr>
        <p:grpSpPr>
          <a:xfrm>
            <a:off x="6452277" y="1278613"/>
            <a:ext cx="2380825" cy="1628855"/>
            <a:chOff x="3032423" y="-1317021"/>
            <a:chExt cx="2380825" cy="1628855"/>
          </a:xfrm>
        </p:grpSpPr>
        <p:sp>
          <p:nvSpPr>
            <p:cNvPr id="17" name="Triângulo isósceles 16">
              <a:extLst>
                <a:ext uri="{FF2B5EF4-FFF2-40B4-BE49-F238E27FC236}">
                  <a16:creationId xmlns:a16="http://schemas.microsoft.com/office/drawing/2014/main" id="{3B5B6DC1-6296-22C0-A68D-878F86183960}"/>
                </a:ext>
              </a:extLst>
            </p:cNvPr>
            <p:cNvSpPr/>
            <p:nvPr/>
          </p:nvSpPr>
          <p:spPr>
            <a:xfrm rot="8447366">
              <a:off x="4752900" y="-484548"/>
              <a:ext cx="378164" cy="796382"/>
            </a:xfrm>
            <a:prstGeom prst="triangle">
              <a:avLst/>
            </a:prstGeom>
            <a:solidFill>
              <a:srgbClr val="F4034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A772888A-C3BF-E8B0-0EBD-99B4CFCF3D59}"/>
                </a:ext>
              </a:extLst>
            </p:cNvPr>
            <p:cNvSpPr/>
            <p:nvPr/>
          </p:nvSpPr>
          <p:spPr>
            <a:xfrm>
              <a:off x="3032423" y="-1317021"/>
              <a:ext cx="2380825" cy="1071611"/>
            </a:xfrm>
            <a:prstGeom prst="rect">
              <a:avLst/>
            </a:prstGeom>
            <a:solidFill>
              <a:srgbClr val="F4034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Quantos equipamentos se conectam à internet?</a:t>
              </a:r>
            </a:p>
          </p:txBody>
        </p:sp>
      </p:grp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76B1C3AD-06F6-CE5E-3B2D-04841D4A3AE2}"/>
              </a:ext>
            </a:extLst>
          </p:cNvPr>
          <p:cNvGrpSpPr/>
          <p:nvPr/>
        </p:nvGrpSpPr>
        <p:grpSpPr>
          <a:xfrm>
            <a:off x="6621729" y="3772544"/>
            <a:ext cx="2510946" cy="1691035"/>
            <a:chOff x="9154337" y="670366"/>
            <a:chExt cx="2380825" cy="1586061"/>
          </a:xfrm>
        </p:grpSpPr>
        <p:sp>
          <p:nvSpPr>
            <p:cNvPr id="18" name="Triângulo isósceles 17">
              <a:extLst>
                <a:ext uri="{FF2B5EF4-FFF2-40B4-BE49-F238E27FC236}">
                  <a16:creationId xmlns:a16="http://schemas.microsoft.com/office/drawing/2014/main" id="{A17525FC-CFC7-FD6F-2953-6C2A6623B457}"/>
                </a:ext>
              </a:extLst>
            </p:cNvPr>
            <p:cNvSpPr/>
            <p:nvPr/>
          </p:nvSpPr>
          <p:spPr>
            <a:xfrm rot="2213925">
              <a:off x="10048262" y="670366"/>
              <a:ext cx="378164" cy="796382"/>
            </a:xfrm>
            <a:prstGeom prst="triangle">
              <a:avLst/>
            </a:prstGeom>
            <a:solidFill>
              <a:srgbClr val="F4034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CCF10A5B-3078-ACB2-3473-47C110A90CD0}"/>
                </a:ext>
              </a:extLst>
            </p:cNvPr>
            <p:cNvSpPr/>
            <p:nvPr/>
          </p:nvSpPr>
          <p:spPr>
            <a:xfrm>
              <a:off x="9154337" y="1170185"/>
              <a:ext cx="2380825" cy="1086242"/>
            </a:xfrm>
            <a:prstGeom prst="rect">
              <a:avLst/>
            </a:prstGeom>
            <a:solidFill>
              <a:srgbClr val="F4034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Utilizam dispositivos simultaneamente? Quantos?</a:t>
              </a:r>
            </a:p>
          </p:txBody>
        </p:sp>
      </p:grp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18A80608-BA93-FC04-E444-B9EA69E6E5D8}"/>
              </a:ext>
            </a:extLst>
          </p:cNvPr>
          <p:cNvGrpSpPr/>
          <p:nvPr/>
        </p:nvGrpSpPr>
        <p:grpSpPr>
          <a:xfrm>
            <a:off x="3137937" y="3256870"/>
            <a:ext cx="2380825" cy="1661697"/>
            <a:chOff x="8191587" y="-1902581"/>
            <a:chExt cx="2380825" cy="1661697"/>
          </a:xfrm>
        </p:grpSpPr>
        <p:sp>
          <p:nvSpPr>
            <p:cNvPr id="27" name="Triângulo isósceles 26">
              <a:extLst>
                <a:ext uri="{FF2B5EF4-FFF2-40B4-BE49-F238E27FC236}">
                  <a16:creationId xmlns:a16="http://schemas.microsoft.com/office/drawing/2014/main" id="{AFB4A63A-6DEC-09D9-BE10-BB53EC6B34D8}"/>
                </a:ext>
              </a:extLst>
            </p:cNvPr>
            <p:cNvSpPr/>
            <p:nvPr/>
          </p:nvSpPr>
          <p:spPr>
            <a:xfrm rot="19617357">
              <a:off x="8870052" y="-1902581"/>
              <a:ext cx="378164" cy="1108652"/>
            </a:xfrm>
            <a:prstGeom prst="triangle">
              <a:avLst/>
            </a:prstGeom>
            <a:solidFill>
              <a:srgbClr val="F4034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E5590889-FA3C-50B8-ABE1-F88B1196639A}"/>
                </a:ext>
              </a:extLst>
            </p:cNvPr>
            <p:cNvSpPr/>
            <p:nvPr/>
          </p:nvSpPr>
          <p:spPr>
            <a:xfrm>
              <a:off x="8191587" y="-1219200"/>
              <a:ext cx="2380825" cy="978316"/>
            </a:xfrm>
            <a:prstGeom prst="rect">
              <a:avLst/>
            </a:prstGeom>
            <a:solidFill>
              <a:srgbClr val="F4034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Alguém trabalha home office ou estuda online?</a:t>
              </a:r>
            </a:p>
          </p:txBody>
        </p:sp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3A2D8412-B52A-9F04-04AB-B568E6755A2D}"/>
              </a:ext>
            </a:extLst>
          </p:cNvPr>
          <p:cNvGrpSpPr/>
          <p:nvPr/>
        </p:nvGrpSpPr>
        <p:grpSpPr>
          <a:xfrm>
            <a:off x="4028176" y="4760819"/>
            <a:ext cx="2380825" cy="1369812"/>
            <a:chOff x="1639703" y="1796915"/>
            <a:chExt cx="2380825" cy="1369812"/>
          </a:xfrm>
        </p:grpSpPr>
        <p:sp>
          <p:nvSpPr>
            <p:cNvPr id="22" name="Triângulo isósceles 21">
              <a:extLst>
                <a:ext uri="{FF2B5EF4-FFF2-40B4-BE49-F238E27FC236}">
                  <a16:creationId xmlns:a16="http://schemas.microsoft.com/office/drawing/2014/main" id="{D81DEC79-5E9F-8638-658E-0F6216775F7D}"/>
                </a:ext>
              </a:extLst>
            </p:cNvPr>
            <p:cNvSpPr/>
            <p:nvPr/>
          </p:nvSpPr>
          <p:spPr>
            <a:xfrm rot="2255144">
              <a:off x="2973247" y="1796915"/>
              <a:ext cx="378164" cy="796382"/>
            </a:xfrm>
            <a:prstGeom prst="triangle">
              <a:avLst/>
            </a:prstGeom>
            <a:solidFill>
              <a:srgbClr val="E1AD0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DF38B3DE-6E2F-2761-1E03-856F723B6B31}"/>
                </a:ext>
              </a:extLst>
            </p:cNvPr>
            <p:cNvSpPr/>
            <p:nvPr/>
          </p:nvSpPr>
          <p:spPr>
            <a:xfrm>
              <a:off x="1639703" y="2370345"/>
              <a:ext cx="2380825" cy="796382"/>
            </a:xfrm>
            <a:prstGeom prst="rect">
              <a:avLst/>
            </a:prstGeom>
            <a:solidFill>
              <a:srgbClr val="E1AD0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Possui internet de outra operadora?</a:t>
              </a:r>
            </a:p>
          </p:txBody>
        </p:sp>
      </p:grp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DDE56334-C5BA-4A3D-057B-ABA0E987FB23}"/>
              </a:ext>
            </a:extLst>
          </p:cNvPr>
          <p:cNvGrpSpPr/>
          <p:nvPr/>
        </p:nvGrpSpPr>
        <p:grpSpPr>
          <a:xfrm>
            <a:off x="1198605" y="1940770"/>
            <a:ext cx="2431161" cy="1892757"/>
            <a:chOff x="740500" y="4055197"/>
            <a:chExt cx="2431161" cy="1892757"/>
          </a:xfrm>
        </p:grpSpPr>
        <p:sp>
          <p:nvSpPr>
            <p:cNvPr id="24" name="Triângulo isósceles 23">
              <a:extLst>
                <a:ext uri="{FF2B5EF4-FFF2-40B4-BE49-F238E27FC236}">
                  <a16:creationId xmlns:a16="http://schemas.microsoft.com/office/drawing/2014/main" id="{EBD8BADA-CD59-EF6A-183F-E5CF78601095}"/>
                </a:ext>
              </a:extLst>
            </p:cNvPr>
            <p:cNvSpPr/>
            <p:nvPr/>
          </p:nvSpPr>
          <p:spPr>
            <a:xfrm rot="2499129">
              <a:off x="2793497" y="4055197"/>
              <a:ext cx="378164" cy="796382"/>
            </a:xfrm>
            <a:prstGeom prst="triangle">
              <a:avLst/>
            </a:prstGeom>
            <a:solidFill>
              <a:srgbClr val="E1AD0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F915CE96-A219-4A5C-A9DC-653DF23A3097}"/>
                </a:ext>
              </a:extLst>
            </p:cNvPr>
            <p:cNvSpPr/>
            <p:nvPr/>
          </p:nvSpPr>
          <p:spPr>
            <a:xfrm>
              <a:off x="740500" y="4610226"/>
              <a:ext cx="2380825" cy="1337728"/>
            </a:xfrm>
            <a:prstGeom prst="rect">
              <a:avLst/>
            </a:prstGeom>
            <a:solidFill>
              <a:srgbClr val="E1AD0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Qual é a m</a:t>
              </a:r>
              <a:r>
                <a:rPr kumimoji="0" lang="pt-BR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etragem</a:t>
              </a: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 da residência?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É térrea, sobrado, quantos andares?</a:t>
              </a:r>
            </a:p>
          </p:txBody>
        </p:sp>
      </p:grp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ABF242EC-60F6-2221-98FF-0ED4403F45E9}"/>
              </a:ext>
            </a:extLst>
          </p:cNvPr>
          <p:cNvGrpSpPr/>
          <p:nvPr/>
        </p:nvGrpSpPr>
        <p:grpSpPr>
          <a:xfrm>
            <a:off x="8514717" y="2418894"/>
            <a:ext cx="2922622" cy="1625778"/>
            <a:chOff x="4732211" y="4052210"/>
            <a:chExt cx="2922622" cy="1625778"/>
          </a:xfrm>
        </p:grpSpPr>
        <p:sp>
          <p:nvSpPr>
            <p:cNvPr id="26" name="Triângulo isósceles 25">
              <a:extLst>
                <a:ext uri="{FF2B5EF4-FFF2-40B4-BE49-F238E27FC236}">
                  <a16:creationId xmlns:a16="http://schemas.microsoft.com/office/drawing/2014/main" id="{4E3A71A4-115F-7107-5CD0-C190F1DD0A59}"/>
                </a:ext>
              </a:extLst>
            </p:cNvPr>
            <p:cNvSpPr/>
            <p:nvPr/>
          </p:nvSpPr>
          <p:spPr>
            <a:xfrm rot="19289926">
              <a:off x="4833418" y="4052210"/>
              <a:ext cx="378164" cy="796382"/>
            </a:xfrm>
            <a:prstGeom prst="triangle">
              <a:avLst/>
            </a:prstGeom>
            <a:solidFill>
              <a:srgbClr val="E1AD0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2B11CC90-FD58-3F52-DB12-21DE5D6B2766}"/>
                </a:ext>
              </a:extLst>
            </p:cNvPr>
            <p:cNvSpPr/>
            <p:nvPr/>
          </p:nvSpPr>
          <p:spPr>
            <a:xfrm>
              <a:off x="4732211" y="4610225"/>
              <a:ext cx="2922622" cy="1067763"/>
            </a:xfrm>
            <a:prstGeom prst="rect">
              <a:avLst/>
            </a:prstGeom>
            <a:solidFill>
              <a:srgbClr val="E1AD0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Alguém joga online ou assiste conteúdos via streaming com frequência?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5759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A00225-5A10-914B-B0DD-C2D8A25A6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EA6E3039-F14C-0E7B-78EE-B463A699F118}"/>
              </a:ext>
            </a:extLst>
          </p:cNvPr>
          <p:cNvSpPr txBox="1"/>
          <p:nvPr/>
        </p:nvSpPr>
        <p:spPr>
          <a:xfrm>
            <a:off x="931817" y="2489943"/>
            <a:ext cx="516418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Agora que já conhecemos as 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diferenças entre as tecnologias GPON e HFC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, entendemos mais sobre os 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grupos de cidades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e vimos sobre a importância de entender as 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necessidades do cliente, </a:t>
            </a:r>
            <a:r>
              <a:rPr kumimoji="0" lang="pt-BR" sz="24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vamos falar sobre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velocidade!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4E4419FB-EBF7-1B47-4FC9-99F9E618D564}"/>
              </a:ext>
            </a:extLst>
          </p:cNvPr>
          <p:cNvSpPr/>
          <p:nvPr/>
        </p:nvSpPr>
        <p:spPr>
          <a:xfrm rot="5400000">
            <a:off x="5204968" y="1469366"/>
            <a:ext cx="97889" cy="156159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A11ACAE-C81E-76A8-9441-285BEC8656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3" t="336" r="88" b="753"/>
          <a:stretch/>
        </p:blipFill>
        <p:spPr>
          <a:xfrm>
            <a:off x="6396858" y="1742089"/>
            <a:ext cx="5795142" cy="384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76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Agrupar 6">
            <a:extLst>
              <a:ext uri="{FF2B5EF4-FFF2-40B4-BE49-F238E27FC236}">
                <a16:creationId xmlns:a16="http://schemas.microsoft.com/office/drawing/2014/main" id="{3D6D09D2-D4EB-03AD-7BDA-15EBC3C32A14}"/>
              </a:ext>
            </a:extLst>
          </p:cNvPr>
          <p:cNvGrpSpPr/>
          <p:nvPr/>
        </p:nvGrpSpPr>
        <p:grpSpPr>
          <a:xfrm>
            <a:off x="5927360" y="1770925"/>
            <a:ext cx="4823405" cy="3814451"/>
            <a:chOff x="5583406" y="2183302"/>
            <a:chExt cx="4823405" cy="3814451"/>
          </a:xfrm>
        </p:grpSpPr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9629192A-683E-DBCF-E06A-48F584D88829}"/>
                </a:ext>
              </a:extLst>
            </p:cNvPr>
            <p:cNvSpPr/>
            <p:nvPr/>
          </p:nvSpPr>
          <p:spPr>
            <a:xfrm>
              <a:off x="5583406" y="2183302"/>
              <a:ext cx="4823405" cy="3814451"/>
            </a:xfrm>
            <a:prstGeom prst="rect">
              <a:avLst/>
            </a:prstGeom>
            <a:solidFill>
              <a:srgbClr val="BD920E">
                <a:alpha val="6858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80BD8D1C-091D-39C1-1E42-7D24DF70C3CF}"/>
                </a:ext>
              </a:extLst>
            </p:cNvPr>
            <p:cNvSpPr txBox="1"/>
            <p:nvPr/>
          </p:nvSpPr>
          <p:spPr>
            <a:xfrm>
              <a:off x="5597803" y="2216346"/>
              <a:ext cx="48090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RECOMENDADOS</a:t>
              </a:r>
            </a:p>
          </p:txBody>
        </p:sp>
      </p:grpSp>
      <p:sp>
        <p:nvSpPr>
          <p:cNvPr id="20" name="Retângulo 19">
            <a:extLst>
              <a:ext uri="{FF2B5EF4-FFF2-40B4-BE49-F238E27FC236}">
                <a16:creationId xmlns:a16="http://schemas.microsoft.com/office/drawing/2014/main" id="{C9AE2B77-4AC3-A4BF-2076-0A2FFEA21501}"/>
              </a:ext>
            </a:extLst>
          </p:cNvPr>
          <p:cNvSpPr/>
          <p:nvPr/>
        </p:nvSpPr>
        <p:spPr>
          <a:xfrm>
            <a:off x="1441235" y="1540092"/>
            <a:ext cx="36459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HFC – </a:t>
            </a:r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Claro fibra</a:t>
            </a:r>
            <a:endParaRPr lang="pt-BR" sz="2400" b="1" spc="6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17" name="Tabela 16">
            <a:extLst>
              <a:ext uri="{FF2B5EF4-FFF2-40B4-BE49-F238E27FC236}">
                <a16:creationId xmlns:a16="http://schemas.microsoft.com/office/drawing/2014/main" id="{65996498-8064-6C60-20B8-771BAC2AA3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895402"/>
              </p:ext>
            </p:extLst>
          </p:nvPr>
        </p:nvGraphicFramePr>
        <p:xfrm>
          <a:off x="1441235" y="2239383"/>
          <a:ext cx="9309530" cy="32383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52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6068">
                  <a:extLst>
                    <a:ext uri="{9D8B030D-6E8A-4147-A177-3AD203B41FA5}">
                      <a16:colId xmlns:a16="http://schemas.microsoft.com/office/drawing/2014/main" val="3677805562"/>
                    </a:ext>
                  </a:extLst>
                </a:gridCol>
                <a:gridCol w="16060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06068">
                  <a:extLst>
                    <a:ext uri="{9D8B030D-6E8A-4147-A177-3AD203B41FA5}">
                      <a16:colId xmlns:a16="http://schemas.microsoft.com/office/drawing/2014/main" val="2275839357"/>
                    </a:ext>
                  </a:extLst>
                </a:gridCol>
                <a:gridCol w="1606068">
                  <a:extLst>
                    <a:ext uri="{9D8B030D-6E8A-4147-A177-3AD203B41FA5}">
                      <a16:colId xmlns:a16="http://schemas.microsoft.com/office/drawing/2014/main" val="2338626350"/>
                    </a:ext>
                  </a:extLst>
                </a:gridCol>
              </a:tblGrid>
              <a:tr h="687013"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ESCOLHA SEU PLANO</a:t>
                      </a:r>
                    </a:p>
                  </a:txBody>
                  <a:tcPr marL="100838" marR="100838" marT="50419" marB="5041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0342">
                        <a:alpha val="6882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350 MEGA</a:t>
                      </a:r>
                    </a:p>
                  </a:txBody>
                  <a:tcPr marL="100838" marR="100838" marT="50419" marB="50419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0342">
                        <a:alpha val="6882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600 MEGA</a:t>
                      </a:r>
                    </a:p>
                  </a:txBody>
                  <a:tcPr marL="100838" marR="100838" marT="50419" marB="50419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0342">
                        <a:alpha val="6882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750 MEGA</a:t>
                      </a:r>
                    </a:p>
                  </a:txBody>
                  <a:tcPr marL="100838" marR="100838" marT="50419" marB="50419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0342">
                        <a:alpha val="6882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 GIGA</a:t>
                      </a:r>
                    </a:p>
                  </a:txBody>
                  <a:tcPr marL="100838" marR="100838" marT="50419" marB="50419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0342">
                        <a:alpha val="6882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3219"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Segoe UI Black" panose="020B0A02040204020203" pitchFamily="34" charset="0"/>
                          <a:cs typeface="Segoe UI" panose="020B0502040204020203" pitchFamily="34" charset="0"/>
                        </a:rPr>
                        <a:t>Velocidade </a:t>
                      </a:r>
                    </a:p>
                    <a:p>
                      <a:pPr algn="ctr"/>
                      <a:r>
                        <a:rPr lang="pt-BR" sz="1800" b="1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Segoe UI Black" panose="020B0A02040204020203" pitchFamily="34" charset="0"/>
                          <a:cs typeface="Segoe UI" panose="020B0502040204020203" pitchFamily="34" charset="0"/>
                        </a:rPr>
                        <a:t>de download</a:t>
                      </a:r>
                    </a:p>
                  </a:txBody>
                  <a:tcPr marL="100838" marR="100838" marT="50419" marB="5041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350 MEGA</a:t>
                      </a:r>
                    </a:p>
                  </a:txBody>
                  <a:tcPr marL="100838" marR="100838" marT="50419" marB="50419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600 MEGA</a:t>
                      </a:r>
                    </a:p>
                  </a:txBody>
                  <a:tcPr marL="100838" marR="100838" marT="50419" marB="50419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750 MEGA</a:t>
                      </a:r>
                    </a:p>
                  </a:txBody>
                  <a:tcPr marL="100838" marR="100838" marT="50419" marB="50419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 GIGA</a:t>
                      </a:r>
                    </a:p>
                  </a:txBody>
                  <a:tcPr marL="100838" marR="100838" marT="50419" marB="50419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7409"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Segoe UI Black" panose="020B0A02040204020203" pitchFamily="34" charset="0"/>
                          <a:cs typeface="Segoe UI" panose="020B0502040204020203" pitchFamily="34" charset="0"/>
                        </a:rPr>
                        <a:t>Velocidade</a:t>
                      </a:r>
                    </a:p>
                    <a:p>
                      <a:pPr algn="ctr"/>
                      <a:r>
                        <a:rPr lang="pt-BR" sz="1800" b="1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Segoe UI Black" panose="020B0A02040204020203" pitchFamily="34" charset="0"/>
                          <a:cs typeface="Segoe UI" panose="020B0502040204020203" pitchFamily="34" charset="0"/>
                        </a:rPr>
                        <a:t> de upload</a:t>
                      </a:r>
                    </a:p>
                  </a:txBody>
                  <a:tcPr marL="100838" marR="100838" marT="50419" marB="5041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35 MEGA</a:t>
                      </a:r>
                    </a:p>
                  </a:txBody>
                  <a:tcPr marL="100838" marR="100838" marT="50419" marB="50419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50 MEGA</a:t>
                      </a:r>
                    </a:p>
                  </a:txBody>
                  <a:tcPr marL="100838" marR="100838" marT="50419" marB="50419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50 MEGA</a:t>
                      </a:r>
                    </a:p>
                  </a:txBody>
                  <a:tcPr marL="100838" marR="100838" marT="50419" marB="50419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100 MEGA</a:t>
                      </a:r>
                    </a:p>
                  </a:txBody>
                  <a:tcPr marL="100838" marR="100838" marT="50419" marB="50419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2864"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Segoe UI Black" panose="020B0A02040204020203" pitchFamily="34" charset="0"/>
                          <a:cs typeface="Segoe UI" panose="020B0502040204020203" pitchFamily="34" charset="0"/>
                        </a:rPr>
                        <a:t>Modem com Wi-Fi</a:t>
                      </a:r>
                    </a:p>
                  </a:txBody>
                  <a:tcPr marL="100838" marR="100838" marT="50419" marB="5041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SIM</a:t>
                      </a:r>
                    </a:p>
                  </a:txBody>
                  <a:tcPr marL="100838" marR="100838" marT="50419" marB="50419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SIM</a:t>
                      </a:r>
                    </a:p>
                  </a:txBody>
                  <a:tcPr marL="100838" marR="100838" marT="50419" marB="50419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SIM</a:t>
                      </a:r>
                    </a:p>
                  </a:txBody>
                  <a:tcPr marL="100838" marR="100838" marT="50419" marB="50419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SIM</a:t>
                      </a:r>
                    </a:p>
                  </a:txBody>
                  <a:tcPr marL="100838" marR="100838" marT="50419" marB="50419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7409"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Segoe UI Black" panose="020B0A02040204020203" pitchFamily="34" charset="0"/>
                          <a:cs typeface="Segoe UI" panose="020B0502040204020203" pitchFamily="34" charset="0"/>
                        </a:rPr>
                        <a:t>Franquia </a:t>
                      </a:r>
                    </a:p>
                    <a:p>
                      <a:pPr algn="ctr"/>
                      <a:r>
                        <a:rPr lang="pt-BR" sz="1800" b="1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Segoe UI Black" panose="020B0A02040204020203" pitchFamily="34" charset="0"/>
                          <a:cs typeface="Segoe UI" panose="020B0502040204020203" pitchFamily="34" charset="0"/>
                        </a:rPr>
                        <a:t>de consumo</a:t>
                      </a:r>
                    </a:p>
                  </a:txBody>
                  <a:tcPr marL="100838" marR="100838" marT="50419" marB="5041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1000</a:t>
                      </a:r>
                      <a:r>
                        <a:rPr lang="pt-BR" sz="1800" b="0" baseline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GB</a:t>
                      </a:r>
                      <a:endParaRPr lang="pt-BR" sz="1800" b="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00838" marR="100838" marT="50419" marB="50419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2000</a:t>
                      </a:r>
                      <a:r>
                        <a:rPr lang="pt-BR" sz="1800" b="0" baseline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GB</a:t>
                      </a:r>
                      <a:endParaRPr lang="pt-BR" sz="1800" b="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00838" marR="100838" marT="50419" marB="50419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2000</a:t>
                      </a:r>
                      <a:r>
                        <a:rPr lang="pt-BR" sz="1800" b="0" baseline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GB</a:t>
                      </a:r>
                      <a:endParaRPr lang="pt-BR" sz="1800" b="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00838" marR="100838" marT="50419" marB="50419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3000 GB</a:t>
                      </a:r>
                    </a:p>
                  </a:txBody>
                  <a:tcPr marL="100838" marR="100838" marT="50419" marB="50419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Imagem 4">
            <a:extLst>
              <a:ext uri="{FF2B5EF4-FFF2-40B4-BE49-F238E27FC236}">
                <a16:creationId xmlns:a16="http://schemas.microsoft.com/office/drawing/2014/main" id="{7FF58FB4-4C22-2405-74BA-9FFC7136E8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3177" t="3241" r="-1335" b="-3241"/>
          <a:stretch/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33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Agrupar 13">
            <a:extLst>
              <a:ext uri="{FF2B5EF4-FFF2-40B4-BE49-F238E27FC236}">
                <a16:creationId xmlns:a16="http://schemas.microsoft.com/office/drawing/2014/main" id="{F8C5E427-622F-EACD-C4AA-FD29FCA0DC52}"/>
              </a:ext>
            </a:extLst>
          </p:cNvPr>
          <p:cNvGrpSpPr/>
          <p:nvPr/>
        </p:nvGrpSpPr>
        <p:grpSpPr>
          <a:xfrm>
            <a:off x="5139017" y="1618282"/>
            <a:ext cx="5673313" cy="4099595"/>
            <a:chOff x="5583406" y="2183302"/>
            <a:chExt cx="5673313" cy="4099595"/>
          </a:xfrm>
        </p:grpSpPr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20E02402-B180-877B-D93A-11B534AE8000}"/>
                </a:ext>
              </a:extLst>
            </p:cNvPr>
            <p:cNvSpPr/>
            <p:nvPr/>
          </p:nvSpPr>
          <p:spPr>
            <a:xfrm>
              <a:off x="5583406" y="2183302"/>
              <a:ext cx="5673313" cy="4099595"/>
            </a:xfrm>
            <a:prstGeom prst="rect">
              <a:avLst/>
            </a:prstGeom>
            <a:solidFill>
              <a:srgbClr val="BD920E">
                <a:alpha val="6858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5AED671B-2E97-5762-352C-B094FD13B4F0}"/>
                </a:ext>
              </a:extLst>
            </p:cNvPr>
            <p:cNvSpPr txBox="1"/>
            <p:nvPr/>
          </p:nvSpPr>
          <p:spPr>
            <a:xfrm>
              <a:off x="5597803" y="2283247"/>
              <a:ext cx="56589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RECOMENDADOS</a:t>
              </a:r>
            </a:p>
          </p:txBody>
        </p:sp>
      </p:grp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8C48B838-636B-2FB8-A146-33AAACF004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2292870"/>
              </p:ext>
            </p:extLst>
          </p:nvPr>
        </p:nvGraphicFramePr>
        <p:xfrm>
          <a:off x="1379670" y="2187504"/>
          <a:ext cx="9432660" cy="33857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6532">
                  <a:extLst>
                    <a:ext uri="{9D8B030D-6E8A-4147-A177-3AD203B41FA5}">
                      <a16:colId xmlns:a16="http://schemas.microsoft.com/office/drawing/2014/main" val="243737883"/>
                    </a:ext>
                  </a:extLst>
                </a:gridCol>
                <a:gridCol w="1886532">
                  <a:extLst>
                    <a:ext uri="{9D8B030D-6E8A-4147-A177-3AD203B41FA5}">
                      <a16:colId xmlns:a16="http://schemas.microsoft.com/office/drawing/2014/main" val="2571949537"/>
                    </a:ext>
                  </a:extLst>
                </a:gridCol>
                <a:gridCol w="1886532">
                  <a:extLst>
                    <a:ext uri="{9D8B030D-6E8A-4147-A177-3AD203B41FA5}">
                      <a16:colId xmlns:a16="http://schemas.microsoft.com/office/drawing/2014/main" val="3852117641"/>
                    </a:ext>
                  </a:extLst>
                </a:gridCol>
                <a:gridCol w="1886532">
                  <a:extLst>
                    <a:ext uri="{9D8B030D-6E8A-4147-A177-3AD203B41FA5}">
                      <a16:colId xmlns:a16="http://schemas.microsoft.com/office/drawing/2014/main" val="882965089"/>
                    </a:ext>
                  </a:extLst>
                </a:gridCol>
                <a:gridCol w="1886532">
                  <a:extLst>
                    <a:ext uri="{9D8B030D-6E8A-4147-A177-3AD203B41FA5}">
                      <a16:colId xmlns:a16="http://schemas.microsoft.com/office/drawing/2014/main" val="1655860012"/>
                    </a:ext>
                  </a:extLst>
                </a:gridCol>
              </a:tblGrid>
              <a:tr h="581581">
                <a:tc>
                  <a:txBody>
                    <a:bodyPr/>
                    <a:lstStyle/>
                    <a:p>
                      <a:pPr algn="ctr"/>
                      <a:endParaRPr lang="pt-BR" sz="1600">
                        <a:latin typeface="Segoe UI Light" panose="020B0502040204020203" pitchFamily="34" charset="0"/>
                        <a:ea typeface="Segoe UI Black" panose="020B0A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 Black" panose="020B0A02040204020203" pitchFamily="34" charset="0"/>
                          <a:cs typeface="Segoe UI" panose="020B0502040204020203" pitchFamily="34" charset="0"/>
                        </a:rPr>
                        <a:t>350 MEGA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0342">
                        <a:alpha val="6503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600 MEGA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0342">
                        <a:alpha val="6503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dirty="0">
                          <a:latin typeface="Segoe UI" panose="020B0502040204020203" pitchFamily="34" charset="0"/>
                          <a:ea typeface="Segoe UI Black" panose="020B0A02040204020203" pitchFamily="34" charset="0"/>
                          <a:cs typeface="Segoe UI" panose="020B0502040204020203" pitchFamily="34" charset="0"/>
                        </a:rPr>
                        <a:t>750 MEGA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0342">
                        <a:alpha val="6503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dirty="0">
                          <a:latin typeface="Segoe UI" panose="020B0502040204020203" pitchFamily="34" charset="0"/>
                          <a:ea typeface="Segoe UI Black" panose="020B0A02040204020203" pitchFamily="34" charset="0"/>
                          <a:cs typeface="Segoe UI" panose="020B0502040204020203" pitchFamily="34" charset="0"/>
                        </a:rPr>
                        <a:t>1 GIGA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0342">
                        <a:alpha val="6503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277560"/>
                  </a:ext>
                </a:extLst>
              </a:tr>
              <a:tr h="609478">
                <a:tc>
                  <a:txBody>
                    <a:bodyPr/>
                    <a:lstStyle/>
                    <a:p>
                      <a:pPr marL="0" algn="ctr" defTabSz="417557" rtl="0" eaLnBrk="1" latinLnBrk="0" hangingPunct="1"/>
                      <a:r>
                        <a:rPr lang="pt-BR" sz="2000" b="1" kern="12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Segoe UI Black" panose="020B0A02040204020203" pitchFamily="34" charset="0"/>
                          <a:cs typeface="Segoe UI" panose="020B0502040204020203" pitchFamily="34" charset="0"/>
                        </a:rPr>
                        <a:t>Velocidade </a:t>
                      </a:r>
                    </a:p>
                    <a:p>
                      <a:pPr marL="0" algn="ctr" defTabSz="417557" rtl="0" eaLnBrk="1" latinLnBrk="0" hangingPunct="1"/>
                      <a:r>
                        <a:rPr lang="pt-BR" sz="2000" b="1" kern="12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Segoe UI Black" panose="020B0A02040204020203" pitchFamily="34" charset="0"/>
                          <a:cs typeface="Segoe UI" panose="020B0502040204020203" pitchFamily="34" charset="0"/>
                        </a:rPr>
                        <a:t>de download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0342">
                        <a:alpha val="6526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755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 Black" panose="020B0A02040204020203" pitchFamily="34" charset="0"/>
                          <a:cs typeface="Segoe UI" panose="020B0502040204020203" pitchFamily="34" charset="0"/>
                        </a:rPr>
                        <a:t>350 MEGA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600 MEGA</a:t>
                      </a:r>
                    </a:p>
                  </a:txBody>
                  <a:tcPr marL="100838" marR="100838" marT="50419" marB="50419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755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 Black" panose="020B0A02040204020203" pitchFamily="34" charset="0"/>
                          <a:cs typeface="Segoe UI" panose="020B0502040204020203" pitchFamily="34" charset="0"/>
                        </a:rPr>
                        <a:t>750 MEGA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755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 Black" panose="020B0A02040204020203" pitchFamily="34" charset="0"/>
                          <a:cs typeface="Segoe UI" panose="020B0502040204020203" pitchFamily="34" charset="0"/>
                        </a:rPr>
                        <a:t>1 GIGA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2835696"/>
                  </a:ext>
                </a:extLst>
              </a:tr>
              <a:tr h="609478">
                <a:tc>
                  <a:txBody>
                    <a:bodyPr/>
                    <a:lstStyle/>
                    <a:p>
                      <a:pPr marL="0" algn="ctr" defTabSz="417557" rtl="0" eaLnBrk="1" latinLnBrk="0" hangingPunct="1"/>
                      <a:r>
                        <a:rPr lang="pt-BR" sz="2000" b="1" kern="12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Segoe UI Black" panose="020B0A02040204020203" pitchFamily="34" charset="0"/>
                          <a:cs typeface="Segoe UI" panose="020B0502040204020203" pitchFamily="34" charset="0"/>
                        </a:rPr>
                        <a:t>Velocidade</a:t>
                      </a:r>
                    </a:p>
                    <a:p>
                      <a:pPr marL="0" algn="ctr" defTabSz="417557" rtl="0" eaLnBrk="1" latinLnBrk="0" hangingPunct="1"/>
                      <a:r>
                        <a:rPr lang="pt-BR" sz="2000" b="1" kern="12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Segoe UI Black" panose="020B0A02040204020203" pitchFamily="34" charset="0"/>
                          <a:cs typeface="Segoe UI" panose="020B0502040204020203" pitchFamily="34" charset="0"/>
                        </a:rPr>
                        <a:t>de upload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0342">
                        <a:alpha val="6526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755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 Black" panose="020B0A02040204020203" pitchFamily="34" charset="0"/>
                          <a:cs typeface="Segoe UI" panose="020B0502040204020203" pitchFamily="34" charset="0"/>
                        </a:rPr>
                        <a:t>175 MEGA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300 MEGA</a:t>
                      </a:r>
                    </a:p>
                  </a:txBody>
                  <a:tcPr marL="100838" marR="100838" marT="50419" marB="50419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755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 Black" panose="020B0A02040204020203" pitchFamily="34" charset="0"/>
                          <a:cs typeface="Segoe UI" panose="020B0502040204020203" pitchFamily="34" charset="0"/>
                        </a:rPr>
                        <a:t>375 MEGA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755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 Black" panose="020B0A02040204020203" pitchFamily="34" charset="0"/>
                          <a:cs typeface="Segoe UI" panose="020B0502040204020203" pitchFamily="34" charset="0"/>
                        </a:rPr>
                        <a:t>500 MEGA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1770090"/>
                  </a:ext>
                </a:extLst>
              </a:tr>
              <a:tr h="609478">
                <a:tc>
                  <a:txBody>
                    <a:bodyPr/>
                    <a:lstStyle/>
                    <a:p>
                      <a:pPr marL="0" algn="ctr" defTabSz="417557" rtl="0" eaLnBrk="1" latinLnBrk="0" hangingPunct="1"/>
                      <a:r>
                        <a:rPr lang="pt-BR" sz="2000" b="1" kern="12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Segoe UI Black" panose="020B0A02040204020203" pitchFamily="34" charset="0"/>
                          <a:cs typeface="Segoe UI" panose="020B0502040204020203" pitchFamily="34" charset="0"/>
                        </a:rPr>
                        <a:t>Modem</a:t>
                      </a:r>
                      <a:br>
                        <a:rPr lang="pt-BR" sz="2000" b="1" kern="12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Segoe UI Black" panose="020B0A02040204020203" pitchFamily="34" charset="0"/>
                          <a:cs typeface="Segoe UI" panose="020B0502040204020203" pitchFamily="34" charset="0"/>
                        </a:rPr>
                      </a:br>
                      <a:r>
                        <a:rPr lang="pt-BR" sz="2000" b="1" kern="12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Segoe UI Black" panose="020B0A02040204020203" pitchFamily="34" charset="0"/>
                          <a:cs typeface="Segoe UI" panose="020B0502040204020203" pitchFamily="34" charset="0"/>
                        </a:rPr>
                        <a:t>com Wi-Fi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0342">
                        <a:alpha val="6526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755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 Black" panose="020B0A02040204020203" pitchFamily="34" charset="0"/>
                          <a:cs typeface="Segoe UI" panose="020B0502040204020203" pitchFamily="34" charset="0"/>
                        </a:rPr>
                        <a:t>SIM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SIM</a:t>
                      </a:r>
                    </a:p>
                  </a:txBody>
                  <a:tcPr marL="100838" marR="100838" marT="50419" marB="50419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755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 Black" panose="020B0A02040204020203" pitchFamily="34" charset="0"/>
                          <a:cs typeface="Segoe UI" panose="020B0502040204020203" pitchFamily="34" charset="0"/>
                        </a:rPr>
                        <a:t>SIM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755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 Black" panose="020B0A02040204020203" pitchFamily="34" charset="0"/>
                          <a:cs typeface="Segoe UI" panose="020B0502040204020203" pitchFamily="34" charset="0"/>
                        </a:rPr>
                        <a:t>SIM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6785223"/>
                  </a:ext>
                </a:extLst>
              </a:tr>
              <a:tr h="609478">
                <a:tc>
                  <a:txBody>
                    <a:bodyPr/>
                    <a:lstStyle/>
                    <a:p>
                      <a:pPr marL="0" marR="0" lvl="0" indent="0" algn="ctr" defTabSz="41755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Segoe UI Black" panose="020B0A02040204020203" pitchFamily="34" charset="0"/>
                          <a:cs typeface="Segoe UI" panose="020B0502040204020203" pitchFamily="34" charset="0"/>
                        </a:rPr>
                        <a:t>Franquia </a:t>
                      </a:r>
                    </a:p>
                    <a:p>
                      <a:pPr marL="0" marR="0" lvl="0" indent="0" algn="ctr" defTabSz="41755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Segoe UI Black" panose="020B0A02040204020203" pitchFamily="34" charset="0"/>
                          <a:cs typeface="Segoe UI" panose="020B0502040204020203" pitchFamily="34" charset="0"/>
                        </a:rPr>
                        <a:t>de consumo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0342">
                        <a:alpha val="6526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755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 Black" panose="020B0A02040204020203" pitchFamily="34" charset="0"/>
                          <a:cs typeface="Segoe UI" panose="020B0502040204020203" pitchFamily="34" charset="0"/>
                        </a:rPr>
                        <a:t>1000 GB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755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 Black" panose="020B0A02040204020203" pitchFamily="34" charset="0"/>
                          <a:cs typeface="Segoe UI" panose="020B0502040204020203" pitchFamily="34" charset="0"/>
                        </a:rPr>
                        <a:t>2000 GB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755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 Black" panose="020B0A02040204020203" pitchFamily="34" charset="0"/>
                          <a:cs typeface="Segoe UI" panose="020B0502040204020203" pitchFamily="34" charset="0"/>
                        </a:rPr>
                        <a:t>2000 GB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755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 Black" panose="020B0A02040204020203" pitchFamily="34" charset="0"/>
                          <a:cs typeface="Segoe UI" panose="020B0502040204020203" pitchFamily="34" charset="0"/>
                        </a:rPr>
                        <a:t>3000 GB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4716723"/>
                  </a:ext>
                </a:extLst>
              </a:tr>
            </a:tbl>
          </a:graphicData>
        </a:graphic>
      </p:graphicFrame>
      <p:sp>
        <p:nvSpPr>
          <p:cNvPr id="8" name="CaixaDeTexto 7">
            <a:extLst>
              <a:ext uri="{FF2B5EF4-FFF2-40B4-BE49-F238E27FC236}">
                <a16:creationId xmlns:a16="http://schemas.microsoft.com/office/drawing/2014/main" id="{D4B48548-6049-21BC-4311-7E27D24B54B2}"/>
              </a:ext>
            </a:extLst>
          </p:cNvPr>
          <p:cNvSpPr txBox="1"/>
          <p:nvPr/>
        </p:nvSpPr>
        <p:spPr>
          <a:xfrm>
            <a:off x="4444296" y="5866102"/>
            <a:ext cx="3253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0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90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Consulte disponibilidade</a:t>
            </a:r>
          </a:p>
        </p:txBody>
      </p:sp>
      <p:pic>
        <p:nvPicPr>
          <p:cNvPr id="2" name="Imagem 4">
            <a:extLst>
              <a:ext uri="{FF2B5EF4-FFF2-40B4-BE49-F238E27FC236}">
                <a16:creationId xmlns:a16="http://schemas.microsoft.com/office/drawing/2014/main" id="{87583CBF-6E78-5916-F7AA-619A6CA511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3177" t="3241" r="-1335" b="-3241"/>
          <a:stretch/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35194554-4634-292A-DA5B-6EC528B4693F}"/>
              </a:ext>
            </a:extLst>
          </p:cNvPr>
          <p:cNvSpPr/>
          <p:nvPr/>
        </p:nvSpPr>
        <p:spPr>
          <a:xfrm>
            <a:off x="1351037" y="1094428"/>
            <a:ext cx="47449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GPON – </a:t>
            </a:r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Claro fibra</a:t>
            </a:r>
            <a:endParaRPr lang="pt-BR" sz="2400" b="1" spc="6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6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BCD77B-EF15-4465-9166-591DC362D3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F2EAF401-7E9F-F26A-0A20-5F0CD9946587}"/>
              </a:ext>
            </a:extLst>
          </p:cNvPr>
          <p:cNvSpPr txBox="1"/>
          <p:nvPr/>
        </p:nvSpPr>
        <p:spPr>
          <a:xfrm>
            <a:off x="967012" y="914468"/>
            <a:ext cx="1022154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 Claro oferece diversos planos de </a:t>
            </a:r>
            <a:r>
              <a:rPr lang="pt-BR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internet fixa residencial </a:t>
            </a: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 velocidades que variam de 125 Mega até 1 Giga, com benefícios como Wi-Fi grátis, instalação gratuita, acesso a streamings e soluções de conectividade. Aqui estão os principais planos disponíveis:</a:t>
            </a:r>
          </a:p>
        </p:txBody>
      </p: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30635516-370C-CCAD-DB43-A1F94D839A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7854196"/>
              </p:ext>
            </p:extLst>
          </p:nvPr>
        </p:nvGraphicFramePr>
        <p:xfrm>
          <a:off x="3180927" y="2603937"/>
          <a:ext cx="5940000" cy="20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2000">
                  <a:extLst>
                    <a:ext uri="{9D8B030D-6E8A-4147-A177-3AD203B41FA5}">
                      <a16:colId xmlns:a16="http://schemas.microsoft.com/office/drawing/2014/main" val="3677805562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VELOCIDADE</a:t>
                      </a:r>
                    </a:p>
                  </a:txBody>
                  <a:tcPr marL="100838" marR="100838" marT="50419" marB="5041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0342">
                        <a:alpha val="6882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PREÇO MENSAL *</a:t>
                      </a:r>
                    </a:p>
                  </a:txBody>
                  <a:tcPr marL="100838" marR="100838" marT="50419" marB="50419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0342">
                        <a:alpha val="6882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Segoe UI Black" panose="020B0A02040204020203" pitchFamily="34" charset="0"/>
                          <a:cs typeface="Segoe UI" panose="020B0502040204020203" pitchFamily="34" charset="0"/>
                        </a:rPr>
                        <a:t>350 Mega</a:t>
                      </a:r>
                    </a:p>
                  </a:txBody>
                  <a:tcPr marL="100838" marR="100838" marT="50419" marB="5041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R$ 99,90</a:t>
                      </a:r>
                    </a:p>
                  </a:txBody>
                  <a:tcPr marL="100838" marR="100838" marT="50419" marB="50419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Segoe UI Black" panose="020B0A02040204020203" pitchFamily="34" charset="0"/>
                          <a:cs typeface="Segoe UI" panose="020B0502040204020203" pitchFamily="34" charset="0"/>
                        </a:rPr>
                        <a:t>600 Mega</a:t>
                      </a:r>
                    </a:p>
                  </a:txBody>
                  <a:tcPr marL="100838" marR="100838" marT="50419" marB="5041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R$ 119,90</a:t>
                      </a:r>
                    </a:p>
                  </a:txBody>
                  <a:tcPr marL="100838" marR="100838" marT="50419" marB="50419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Segoe UI Black" panose="020B0A02040204020203" pitchFamily="34" charset="0"/>
                          <a:cs typeface="Segoe UI" panose="020B0502040204020203" pitchFamily="34" charset="0"/>
                        </a:rPr>
                        <a:t>750 Mega</a:t>
                      </a:r>
                    </a:p>
                  </a:txBody>
                  <a:tcPr marL="100838" marR="100838" marT="50419" marB="5041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R$ 149,90</a:t>
                      </a:r>
                    </a:p>
                  </a:txBody>
                  <a:tcPr marL="100838" marR="100838" marT="50419" marB="50419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Segoe UI Black" panose="020B0A02040204020203" pitchFamily="34" charset="0"/>
                          <a:cs typeface="Segoe UI" panose="020B0502040204020203" pitchFamily="34" charset="0"/>
                        </a:rPr>
                        <a:t>1 Giga</a:t>
                      </a:r>
                    </a:p>
                  </a:txBody>
                  <a:tcPr marL="100838" marR="100838" marT="50419" marB="5041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R$ 299,90</a:t>
                      </a:r>
                    </a:p>
                  </a:txBody>
                  <a:tcPr marL="100838" marR="100838" marT="50419" marB="50419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4" name="CaixaDeTexto 13">
            <a:extLst>
              <a:ext uri="{FF2B5EF4-FFF2-40B4-BE49-F238E27FC236}">
                <a16:creationId xmlns:a16="http://schemas.microsoft.com/office/drawing/2014/main" id="{0C119109-7418-6A54-0BDD-4C5BE4DB874F}"/>
              </a:ext>
            </a:extLst>
          </p:cNvPr>
          <p:cNvSpPr txBox="1"/>
          <p:nvPr/>
        </p:nvSpPr>
        <p:spPr>
          <a:xfrm>
            <a:off x="967012" y="5264746"/>
            <a:ext cx="102215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Valores dos produtos na modalidade "</a:t>
            </a:r>
            <a:r>
              <a:rPr lang="pt-BR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single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“, ou seja, ao produto contratado de forma individual, ou seja, sem estar vinculado a outro produto Claro. </a:t>
            </a:r>
          </a:p>
        </p:txBody>
      </p: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B88D54B9-7F9A-AB67-19AF-B08D4E75C060}"/>
              </a:ext>
            </a:extLst>
          </p:cNvPr>
          <p:cNvGrpSpPr/>
          <p:nvPr/>
        </p:nvGrpSpPr>
        <p:grpSpPr>
          <a:xfrm>
            <a:off x="3180927" y="2086621"/>
            <a:ext cx="5940000" cy="514377"/>
            <a:chOff x="3180927" y="2059192"/>
            <a:chExt cx="5940000" cy="514377"/>
          </a:xfrm>
        </p:grpSpPr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502FBEED-4A31-5C07-9287-E179029CFAC8}"/>
                </a:ext>
              </a:extLst>
            </p:cNvPr>
            <p:cNvSpPr/>
            <p:nvPr/>
          </p:nvSpPr>
          <p:spPr>
            <a:xfrm>
              <a:off x="3180927" y="2059192"/>
              <a:ext cx="5940000" cy="514377"/>
            </a:xfrm>
            <a:prstGeom prst="rect">
              <a:avLst/>
            </a:prstGeom>
            <a:solidFill>
              <a:srgbClr val="BD920E">
                <a:alpha val="6858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70631A7A-F3CA-D560-6D2D-6B12614394B2}"/>
                </a:ext>
              </a:extLst>
            </p:cNvPr>
            <p:cNvSpPr txBox="1"/>
            <p:nvPr/>
          </p:nvSpPr>
          <p:spPr>
            <a:xfrm>
              <a:off x="3180927" y="2116325"/>
              <a:ext cx="594000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20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BANDA LARGA - </a:t>
              </a:r>
              <a:r>
                <a:rPr lang="pt-BR" sz="20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AQUISIÇÃO E BASE</a:t>
              </a:r>
            </a:p>
          </p:txBody>
        </p:sp>
      </p:grp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2544B3BE-8E18-85F3-0F6A-48553D5BB21E}"/>
              </a:ext>
            </a:extLst>
          </p:cNvPr>
          <p:cNvSpPr txBox="1"/>
          <p:nvPr/>
        </p:nvSpPr>
        <p:spPr>
          <a:xfrm>
            <a:off x="2170634" y="4758593"/>
            <a:ext cx="79605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* Referência: </a:t>
            </a:r>
            <a:r>
              <a:rPr lang="pt-BR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out25. Consulte a tabela de preços vigente da época</a:t>
            </a:r>
          </a:p>
        </p:txBody>
      </p:sp>
    </p:spTree>
    <p:extLst>
      <p:ext uri="{BB962C8B-B14F-4D97-AF65-F5344CB8AC3E}">
        <p14:creationId xmlns:p14="http://schemas.microsoft.com/office/powerpoint/2010/main" val="1961800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DE9FE14-5873-5C77-163C-2398252560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9074" r="-2744"/>
          <a:stretch/>
        </p:blipFill>
        <p:spPr>
          <a:xfrm>
            <a:off x="-2287" y="807633"/>
            <a:ext cx="1895494" cy="5607771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2A18E1FB-CB7A-ACB6-1F01-0AD336FC4D1F}"/>
              </a:ext>
            </a:extLst>
          </p:cNvPr>
          <p:cNvSpPr txBox="1"/>
          <p:nvPr/>
        </p:nvSpPr>
        <p:spPr>
          <a:xfrm>
            <a:off x="2930599" y="2703577"/>
            <a:ext cx="652855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Para conferir tudo sobre a oferta que vai conquistar o seu cliente, verifique as tabelas de preço para conhecer tudo sobre planos e ofertas!</a:t>
            </a:r>
          </a:p>
        </p:txBody>
      </p:sp>
      <p:pic>
        <p:nvPicPr>
          <p:cNvPr id="2" name="Imagem 1" descr="Ícone&#10;&#10;Descrição gerada automaticamente">
            <a:extLst>
              <a:ext uri="{FF2B5EF4-FFF2-40B4-BE49-F238E27FC236}">
                <a16:creationId xmlns:a16="http://schemas.microsoft.com/office/drawing/2014/main" id="{D7EDCF79-E96F-A160-8F3B-34B301CA9F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r="32313"/>
          <a:stretch/>
        </p:blipFill>
        <p:spPr>
          <a:xfrm>
            <a:off x="614146" y="347971"/>
            <a:ext cx="997959" cy="34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45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640B4F-120E-F048-F548-3E9A7A107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8DFBEF94-9EBF-9C75-72D4-5F40317C2278}"/>
              </a:ext>
            </a:extLst>
          </p:cNvPr>
          <p:cNvSpPr txBox="1"/>
          <p:nvPr/>
        </p:nvSpPr>
        <p:spPr>
          <a:xfrm>
            <a:off x="872590" y="1869747"/>
            <a:ext cx="626061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Aqui você pode conferir os modelos de equipamentos disponibilizados aos clientes. </a:t>
            </a:r>
          </a:p>
          <a:p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 escolha do equipamento pode variar conforme a velocidade contratada tecnologia utilizada e disponibilidade, mas para o cliente, todo esse processo é totalmente transparente.</a:t>
            </a:r>
          </a:p>
          <a:p>
            <a:endParaRPr lang="pt-BR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pt-BR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time técnico da Claro garante que o equipamento instalado seja compatível com o plano escolhido, proporcionando a melhor experiência de navegação sem que o cliente precise se preocupar com detalhes técnicos.</a:t>
            </a:r>
          </a:p>
        </p:txBody>
      </p: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5632F24A-4BD4-D7C8-C766-F01182C1DFA9}"/>
              </a:ext>
            </a:extLst>
          </p:cNvPr>
          <p:cNvGrpSpPr/>
          <p:nvPr/>
        </p:nvGrpSpPr>
        <p:grpSpPr>
          <a:xfrm>
            <a:off x="7247965" y="2689413"/>
            <a:ext cx="4101354" cy="1196788"/>
            <a:chOff x="3929228" y="4345606"/>
            <a:chExt cx="3957435" cy="1196788"/>
          </a:xfrm>
        </p:grpSpPr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912A6160-D3C6-1628-1308-805E735D64FD}"/>
                </a:ext>
              </a:extLst>
            </p:cNvPr>
            <p:cNvSpPr/>
            <p:nvPr/>
          </p:nvSpPr>
          <p:spPr>
            <a:xfrm>
              <a:off x="3929228" y="4345606"/>
              <a:ext cx="3957434" cy="1196788"/>
            </a:xfrm>
            <a:prstGeom prst="rect">
              <a:avLst/>
            </a:prstGeom>
            <a:solidFill>
              <a:srgbClr val="8B6E15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5F6166D8-9A7D-7C02-5A04-2395D372FEB5}"/>
                </a:ext>
              </a:extLst>
            </p:cNvPr>
            <p:cNvSpPr txBox="1"/>
            <p:nvPr/>
          </p:nvSpPr>
          <p:spPr>
            <a:xfrm>
              <a:off x="3929228" y="4623527"/>
              <a:ext cx="395743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dirty="0">
                  <a:solidFill>
                    <a:schemeClr val="bg1"/>
                  </a:solidFill>
                </a:rPr>
                <a:t>https://</a:t>
              </a:r>
              <a:r>
                <a:rPr lang="pt-BR" dirty="0" err="1">
                  <a:solidFill>
                    <a:schemeClr val="bg1"/>
                  </a:solidFill>
                </a:rPr>
                <a:t>configuraraparelhos.claro.com.br</a:t>
              </a:r>
              <a:r>
                <a:rPr lang="pt-BR" dirty="0">
                  <a:solidFill>
                    <a:schemeClr val="bg1"/>
                  </a:solidFill>
                </a:rPr>
                <a:t>/tipos-de-aparelhos/internet-</a:t>
              </a:r>
              <a:r>
                <a:rPr lang="pt-BR" dirty="0" err="1">
                  <a:solidFill>
                    <a:schemeClr val="bg1"/>
                  </a:solidFill>
                </a:rPr>
                <a:t>movel</a:t>
              </a:r>
              <a:endParaRPr lang="pt-BR" dirty="0">
                <a:solidFill>
                  <a:schemeClr val="bg1"/>
                </a:solidFill>
              </a:endParaRPr>
            </a:p>
          </p:txBody>
        </p:sp>
      </p:grp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2A5FF6F6-E69C-7D5E-7A1F-B26343743DB7}"/>
              </a:ext>
            </a:extLst>
          </p:cNvPr>
          <p:cNvSpPr txBox="1"/>
          <p:nvPr/>
        </p:nvSpPr>
        <p:spPr>
          <a:xfrm>
            <a:off x="871389" y="1308323"/>
            <a:ext cx="5674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Equipamentos</a:t>
            </a:r>
          </a:p>
        </p:txBody>
      </p:sp>
    </p:spTree>
    <p:extLst>
      <p:ext uri="{BB962C8B-B14F-4D97-AF65-F5344CB8AC3E}">
        <p14:creationId xmlns:p14="http://schemas.microsoft.com/office/powerpoint/2010/main" val="188293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234C2C-43A2-BBA2-9FF3-E85DA596CB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DB28FD4B-7C89-5D27-4CB1-7FA564836AE6}"/>
              </a:ext>
            </a:extLst>
          </p:cNvPr>
          <p:cNvSpPr txBox="1"/>
          <p:nvPr/>
        </p:nvSpPr>
        <p:spPr>
          <a:xfrm>
            <a:off x="2698782" y="1849740"/>
            <a:ext cx="3109299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Banda Larga, tecnologias e requisitos técnicos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Recursos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Soluções de Conectividade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Telefone e portabilidade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0CFA5D76-F5EE-DF02-A92B-4C6ED1FAC683}"/>
              </a:ext>
            </a:extLst>
          </p:cNvPr>
          <p:cNvSpPr txBox="1"/>
          <p:nvPr/>
        </p:nvSpPr>
        <p:spPr>
          <a:xfrm>
            <a:off x="2078743" y="571593"/>
            <a:ext cx="4108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Segoe UI Black" panose="020B0502040204020203" pitchFamily="34" charset="0"/>
              </a:rPr>
              <a:t>O que vamos ver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C2C8B046-73CF-DF8E-8177-255DEA8857DA}"/>
              </a:ext>
            </a:extLst>
          </p:cNvPr>
          <p:cNvSpPr/>
          <p:nvPr/>
        </p:nvSpPr>
        <p:spPr>
          <a:xfrm rot="5400000">
            <a:off x="5259480" y="545743"/>
            <a:ext cx="83941" cy="1561598"/>
          </a:xfrm>
          <a:prstGeom prst="rect">
            <a:avLst/>
          </a:prstGeom>
          <a:solidFill>
            <a:srgbClr val="A27E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871248BD-17D9-19DE-79C1-32F7301026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933" t="-566" r="4840" b="-2460"/>
          <a:stretch/>
        </p:blipFill>
        <p:spPr>
          <a:xfrm>
            <a:off x="5763111" y="533400"/>
            <a:ext cx="4881690" cy="6132389"/>
          </a:xfrm>
          <a:prstGeom prst="rect">
            <a:avLst/>
          </a:prstGeom>
        </p:spPr>
      </p:pic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1A3A127A-2BAB-F490-18B6-3E2466E76E9D}"/>
              </a:ext>
            </a:extLst>
          </p:cNvPr>
          <p:cNvCxnSpPr>
            <a:cxnSpLocks/>
          </p:cNvCxnSpPr>
          <p:nvPr/>
        </p:nvCxnSpPr>
        <p:spPr>
          <a:xfrm flipH="1">
            <a:off x="6082249" y="5365263"/>
            <a:ext cx="974574" cy="0"/>
          </a:xfrm>
          <a:prstGeom prst="line">
            <a:avLst/>
          </a:prstGeom>
          <a:ln w="19050">
            <a:solidFill>
              <a:srgbClr val="E1AD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id="{EBF48B9F-2565-884A-C2DA-FC043BF3AAD0}"/>
              </a:ext>
            </a:extLst>
          </p:cNvPr>
          <p:cNvCxnSpPr>
            <a:cxnSpLocks/>
          </p:cNvCxnSpPr>
          <p:nvPr/>
        </p:nvCxnSpPr>
        <p:spPr>
          <a:xfrm flipV="1">
            <a:off x="6082249" y="2022764"/>
            <a:ext cx="0" cy="3342499"/>
          </a:xfrm>
          <a:prstGeom prst="line">
            <a:avLst/>
          </a:prstGeom>
          <a:ln w="19050">
            <a:solidFill>
              <a:srgbClr val="E1AD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ângulo 1">
            <a:extLst>
              <a:ext uri="{FF2B5EF4-FFF2-40B4-BE49-F238E27FC236}">
                <a16:creationId xmlns:a16="http://schemas.microsoft.com/office/drawing/2014/main" id="{0FBAEB47-6323-086A-ED81-479B011CD59B}"/>
              </a:ext>
            </a:extLst>
          </p:cNvPr>
          <p:cNvSpPr/>
          <p:nvPr/>
        </p:nvSpPr>
        <p:spPr>
          <a:xfrm>
            <a:off x="3612630" y="3018970"/>
            <a:ext cx="2228205" cy="400110"/>
          </a:xfrm>
          <a:prstGeom prst="rect">
            <a:avLst/>
          </a:prstGeom>
          <a:solidFill>
            <a:srgbClr val="F50242"/>
          </a:solidFill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Segoe UI Black" panose="020B0502040204020203" pitchFamily="34" charset="0"/>
              </a:rPr>
              <a:t>Recursos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534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3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3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  <p:bldP spid="11" grpId="0"/>
      <p:bldP spid="19" grpId="0" animBg="1"/>
      <p:bldP spid="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9DEEEB40-9E82-872E-8D28-41E99E7596B1}"/>
              </a:ext>
            </a:extLst>
          </p:cNvPr>
          <p:cNvSpPr txBox="1"/>
          <p:nvPr/>
        </p:nvSpPr>
        <p:spPr>
          <a:xfrm>
            <a:off x="3427456" y="2865455"/>
            <a:ext cx="6570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Recursos</a:t>
            </a:r>
            <a:endParaRPr lang="pt-BR" sz="36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2ACFBF0-7D17-8F66-E02B-B94BBD127576}"/>
              </a:ext>
            </a:extLst>
          </p:cNvPr>
          <p:cNvSpPr txBox="1"/>
          <p:nvPr/>
        </p:nvSpPr>
        <p:spPr>
          <a:xfrm>
            <a:off x="3427456" y="3511786"/>
            <a:ext cx="2973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Cabo e Fibra</a:t>
            </a:r>
            <a:endParaRPr lang="pt-BR" sz="2400" b="1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24616D9F-DA27-7D80-5D68-9411C88EF4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0990" t="-1279" r="-921" b="-1285"/>
          <a:stretch/>
        </p:blipFill>
        <p:spPr>
          <a:xfrm>
            <a:off x="47624" y="1286219"/>
            <a:ext cx="2401107" cy="4913103"/>
          </a:xfrm>
          <a:prstGeom prst="rect">
            <a:avLst/>
          </a:prstGeom>
        </p:spPr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id="{09D7A7C8-6F62-419C-44BB-8CE41D43C299}"/>
              </a:ext>
            </a:extLst>
          </p:cNvPr>
          <p:cNvSpPr/>
          <p:nvPr/>
        </p:nvSpPr>
        <p:spPr>
          <a:xfrm rot="5400000">
            <a:off x="4243874" y="3376536"/>
            <a:ext cx="85420" cy="156159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894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7A7B9E6C-A687-D4D2-4285-05D73040CF78}"/>
              </a:ext>
            </a:extLst>
          </p:cNvPr>
          <p:cNvSpPr/>
          <p:nvPr/>
        </p:nvSpPr>
        <p:spPr>
          <a:xfrm>
            <a:off x="1838856" y="1816492"/>
            <a:ext cx="85142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0656">
              <a:defRPr/>
            </a:pPr>
            <a:r>
              <a:rPr lang="pt-BR" sz="20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Clientes Claro fibra já têm Globoplay incluso no plano.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2C4F39E5-D506-07C1-AC8A-C148B2F0F40B}"/>
              </a:ext>
            </a:extLst>
          </p:cNvPr>
          <p:cNvSpPr/>
          <p:nvPr/>
        </p:nvSpPr>
        <p:spPr>
          <a:xfrm>
            <a:off x="2336760" y="4277802"/>
            <a:ext cx="75184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0656">
              <a:defRPr/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Assinatura do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Globoplay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com conteúdos online e offline para o cliente assistir filmes, séries e canais Globo e Futura. Assiste quando e onde quiser suas séries, novelas e programas favoritos.</a:t>
            </a:r>
          </a:p>
        </p:txBody>
      </p:sp>
      <p:pic>
        <p:nvPicPr>
          <p:cNvPr id="2" name="Imagem 4">
            <a:extLst>
              <a:ext uri="{FF2B5EF4-FFF2-40B4-BE49-F238E27FC236}">
                <a16:creationId xmlns:a16="http://schemas.microsoft.com/office/drawing/2014/main" id="{ED4F6629-5611-CCD1-FEF2-629A419E58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3177" t="3241" r="-1335" b="-3241"/>
          <a:stretch/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4FE84DBA-3F94-9F15-FE3F-3AEA3BD5CAA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257212" y="2747761"/>
            <a:ext cx="5448300" cy="120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4337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>
            <a:extLst>
              <a:ext uri="{FF2B5EF4-FFF2-40B4-BE49-F238E27FC236}">
                <a16:creationId xmlns:a16="http://schemas.microsoft.com/office/drawing/2014/main" id="{AB389587-19CC-167F-3B9E-1B1E710B08F7}"/>
              </a:ext>
            </a:extLst>
          </p:cNvPr>
          <p:cNvSpPr/>
          <p:nvPr/>
        </p:nvSpPr>
        <p:spPr>
          <a:xfrm rot="5400000">
            <a:off x="1514872" y="313098"/>
            <a:ext cx="86403" cy="156159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4647530E-90E5-354D-F9BE-039568BD4FB4}"/>
              </a:ext>
            </a:extLst>
          </p:cNvPr>
          <p:cNvSpPr txBox="1"/>
          <p:nvPr/>
        </p:nvSpPr>
        <p:spPr>
          <a:xfrm>
            <a:off x="683527" y="1137098"/>
            <a:ext cx="55809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Muito bem! Nosso próximo passo é conferir tudo sobre os produtos Residenciais da Claro! </a:t>
            </a: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5EFA9765-519A-1D46-2948-E370C6542D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0869" t="-1227" r="45775" b="9289"/>
          <a:stretch/>
        </p:blipFill>
        <p:spPr>
          <a:xfrm>
            <a:off x="5358356" y="1355054"/>
            <a:ext cx="1974729" cy="5098134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20B45A21-F639-85F5-EAD6-54368AAEB3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7311641" y="2128929"/>
            <a:ext cx="1974728" cy="4309625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EB730DF5-51B5-459A-7647-2F97FFC434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3106" t="-1227" r="21755" b="15681"/>
          <a:stretch/>
        </p:blipFill>
        <p:spPr>
          <a:xfrm>
            <a:off x="9264924" y="1709475"/>
            <a:ext cx="1279976" cy="4743708"/>
          </a:xfrm>
          <a:prstGeom prst="rect">
            <a:avLst/>
          </a:prstGeom>
        </p:spPr>
      </p:pic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0E964E82-02E6-E010-4BED-DF85D0FFEBE6}"/>
              </a:ext>
            </a:extLst>
          </p:cNvPr>
          <p:cNvCxnSpPr>
            <a:cxnSpLocks/>
          </p:cNvCxnSpPr>
          <p:nvPr/>
        </p:nvCxnSpPr>
        <p:spPr>
          <a:xfrm flipH="1">
            <a:off x="6096000" y="6453188"/>
            <a:ext cx="4448900" cy="0"/>
          </a:xfrm>
          <a:prstGeom prst="line">
            <a:avLst/>
          </a:prstGeom>
          <a:ln w="12700">
            <a:solidFill>
              <a:srgbClr val="BD92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áfico 6">
            <a:extLst>
              <a:ext uri="{FF2B5EF4-FFF2-40B4-BE49-F238E27FC236}">
                <a16:creationId xmlns:a16="http://schemas.microsoft.com/office/drawing/2014/main" id="{A68181B9-D182-B5B6-9A19-8CE9C4C542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8245" t="-1227" r="2274" b="26441"/>
          <a:stretch/>
        </p:blipFill>
        <p:spPr>
          <a:xfrm>
            <a:off x="10544900" y="1709475"/>
            <a:ext cx="1647100" cy="4147038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C7990BEE-78A9-E4F6-592E-255C2AEFF0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055" t="-1227" r="70832" b="12370"/>
          <a:stretch/>
        </p:blipFill>
        <p:spPr>
          <a:xfrm>
            <a:off x="3142695" y="1652764"/>
            <a:ext cx="2207782" cy="4927310"/>
          </a:xfrm>
          <a:prstGeom prst="rect">
            <a:avLst/>
          </a:prstGeom>
        </p:spPr>
      </p:pic>
      <p:pic>
        <p:nvPicPr>
          <p:cNvPr id="9" name="Imagem 8" descr="Imagem em preto e branco&#10;&#10;Descrição gerada automaticamente">
            <a:extLst>
              <a:ext uri="{FF2B5EF4-FFF2-40B4-BE49-F238E27FC236}">
                <a16:creationId xmlns:a16="http://schemas.microsoft.com/office/drawing/2014/main" id="{6DA887CD-D20C-9190-A6CB-A4F9BF26F11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173" t="40879" r="42450" b="38612"/>
          <a:stretch/>
        </p:blipFill>
        <p:spPr>
          <a:xfrm>
            <a:off x="8729415" y="1749965"/>
            <a:ext cx="768366" cy="87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14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2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2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2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2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2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2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2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2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2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24" grpId="0"/>
        </p:bldLst>
      </p:timing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3887DE-27F9-C53B-74F0-DCDA0CFDB1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0AC8065E-DAB3-1900-9C8F-83A022EBA01E}"/>
              </a:ext>
            </a:extLst>
          </p:cNvPr>
          <p:cNvSpPr/>
          <p:nvPr/>
        </p:nvSpPr>
        <p:spPr>
          <a:xfrm>
            <a:off x="1027410" y="5249933"/>
            <a:ext cx="31637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450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79" name="Agrupar 78">
            <a:extLst>
              <a:ext uri="{FF2B5EF4-FFF2-40B4-BE49-F238E27FC236}">
                <a16:creationId xmlns:a16="http://schemas.microsoft.com/office/drawing/2014/main" id="{783A06DA-3167-006D-704B-687382D247CE}"/>
              </a:ext>
            </a:extLst>
          </p:cNvPr>
          <p:cNvGrpSpPr/>
          <p:nvPr/>
        </p:nvGrpSpPr>
        <p:grpSpPr>
          <a:xfrm>
            <a:off x="1076323" y="4141627"/>
            <a:ext cx="3671999" cy="1502334"/>
            <a:chOff x="619119" y="4125855"/>
            <a:chExt cx="3671999" cy="1502334"/>
          </a:xfrm>
        </p:grpSpPr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B2E3AE47-9DD7-2F45-FDB8-91458CF58ECD}"/>
                </a:ext>
              </a:extLst>
            </p:cNvPr>
            <p:cNvSpPr/>
            <p:nvPr/>
          </p:nvSpPr>
          <p:spPr>
            <a:xfrm>
              <a:off x="619119" y="4920303"/>
              <a:ext cx="3671999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450656">
                <a:defRPr/>
              </a:pPr>
              <a:r>
                <a:rPr lang="pt-BR" sz="2000" dirty="0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Filmes, séries, </a:t>
              </a:r>
              <a:br>
                <a:rPr lang="pt-BR" sz="2000" dirty="0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</a:br>
              <a:r>
                <a:rPr lang="pt-BR" sz="2000" dirty="0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desenhos e shows.</a:t>
              </a:r>
            </a:p>
          </p:txBody>
        </p:sp>
        <p:grpSp>
          <p:nvGrpSpPr>
            <p:cNvPr id="18" name="Gráfico 7">
              <a:extLst>
                <a:ext uri="{FF2B5EF4-FFF2-40B4-BE49-F238E27FC236}">
                  <a16:creationId xmlns:a16="http://schemas.microsoft.com/office/drawing/2014/main" id="{3C2C8CC8-9450-E49A-AC93-E9C8ABB817D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825118" y="4125855"/>
              <a:ext cx="1260000" cy="733533"/>
              <a:chOff x="6685105" y="6026095"/>
              <a:chExt cx="1693559" cy="986313"/>
            </a:xfrm>
            <a:solidFill>
              <a:schemeClr val="bg1"/>
            </a:solidFill>
          </p:grpSpPr>
          <p:grpSp>
            <p:nvGrpSpPr>
              <p:cNvPr id="23" name="Gráfico 7">
                <a:extLst>
                  <a:ext uri="{FF2B5EF4-FFF2-40B4-BE49-F238E27FC236}">
                    <a16:creationId xmlns:a16="http://schemas.microsoft.com/office/drawing/2014/main" id="{3D0E7674-91A3-40E3-74AC-BEABD39CB2D3}"/>
                  </a:ext>
                </a:extLst>
              </p:cNvPr>
              <p:cNvGrpSpPr/>
              <p:nvPr/>
            </p:nvGrpSpPr>
            <p:grpSpPr>
              <a:xfrm>
                <a:off x="7345277" y="6679224"/>
                <a:ext cx="1033387" cy="333184"/>
                <a:chOff x="7345277" y="6679224"/>
                <a:chExt cx="1033387" cy="333184"/>
              </a:xfrm>
              <a:grpFill/>
            </p:grpSpPr>
            <p:sp>
              <p:nvSpPr>
                <p:cNvPr id="35" name="Forma Livre 12">
                  <a:extLst>
                    <a:ext uri="{FF2B5EF4-FFF2-40B4-BE49-F238E27FC236}">
                      <a16:creationId xmlns:a16="http://schemas.microsoft.com/office/drawing/2014/main" id="{3963DDE9-C41C-033D-9429-80378F602E98}"/>
                    </a:ext>
                  </a:extLst>
                </p:cNvPr>
                <p:cNvSpPr/>
                <p:nvPr/>
              </p:nvSpPr>
              <p:spPr>
                <a:xfrm>
                  <a:off x="7345277" y="6767806"/>
                  <a:ext cx="224137" cy="241649"/>
                </a:xfrm>
                <a:custGeom>
                  <a:avLst/>
                  <a:gdLst>
                    <a:gd name="connsiteX0" fmla="*/ 112259 w 224137"/>
                    <a:gd name="connsiteY0" fmla="*/ 149352 h 241649"/>
                    <a:gd name="connsiteX1" fmla="*/ 63294 w 224137"/>
                    <a:gd name="connsiteY1" fmla="*/ 0 h 241649"/>
                    <a:gd name="connsiteX2" fmla="*/ 0 w 224137"/>
                    <a:gd name="connsiteY2" fmla="*/ 0 h 241649"/>
                    <a:gd name="connsiteX3" fmla="*/ 88725 w 224137"/>
                    <a:gd name="connsiteY3" fmla="*/ 241649 h 241649"/>
                    <a:gd name="connsiteX4" fmla="*/ 135887 w 224137"/>
                    <a:gd name="connsiteY4" fmla="*/ 241649 h 241649"/>
                    <a:gd name="connsiteX5" fmla="*/ 224138 w 224137"/>
                    <a:gd name="connsiteY5" fmla="*/ 0 h 241649"/>
                    <a:gd name="connsiteX6" fmla="*/ 160844 w 224137"/>
                    <a:gd name="connsiteY6" fmla="*/ 0 h 241649"/>
                    <a:gd name="connsiteX7" fmla="*/ 112259 w 224137"/>
                    <a:gd name="connsiteY7" fmla="*/ 149352 h 2416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24137" h="241649">
                      <a:moveTo>
                        <a:pt x="112259" y="149352"/>
                      </a:moveTo>
                      <a:lnTo>
                        <a:pt x="63294" y="0"/>
                      </a:lnTo>
                      <a:lnTo>
                        <a:pt x="0" y="0"/>
                      </a:lnTo>
                      <a:lnTo>
                        <a:pt x="88725" y="241649"/>
                      </a:lnTo>
                      <a:lnTo>
                        <a:pt x="135887" y="241649"/>
                      </a:lnTo>
                      <a:lnTo>
                        <a:pt x="224138" y="0"/>
                      </a:lnTo>
                      <a:lnTo>
                        <a:pt x="160844" y="0"/>
                      </a:lnTo>
                      <a:lnTo>
                        <a:pt x="112259" y="149352"/>
                      </a:ln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36" name="Forma Livre 13">
                  <a:extLst>
                    <a:ext uri="{FF2B5EF4-FFF2-40B4-BE49-F238E27FC236}">
                      <a16:creationId xmlns:a16="http://schemas.microsoft.com/office/drawing/2014/main" id="{43AAA851-AF20-1CE3-EF09-E12244424589}"/>
                    </a:ext>
                  </a:extLst>
                </p:cNvPr>
                <p:cNvSpPr/>
                <p:nvPr/>
              </p:nvSpPr>
              <p:spPr>
                <a:xfrm>
                  <a:off x="7593233" y="6774760"/>
                  <a:ext cx="60067" cy="234696"/>
                </a:xfrm>
                <a:custGeom>
                  <a:avLst/>
                  <a:gdLst>
                    <a:gd name="connsiteX0" fmla="*/ 0 w 60067"/>
                    <a:gd name="connsiteY0" fmla="*/ 0 h 234696"/>
                    <a:gd name="connsiteX1" fmla="*/ 60067 w 60067"/>
                    <a:gd name="connsiteY1" fmla="*/ 0 h 234696"/>
                    <a:gd name="connsiteX2" fmla="*/ 60067 w 60067"/>
                    <a:gd name="connsiteY2" fmla="*/ 234696 h 234696"/>
                    <a:gd name="connsiteX3" fmla="*/ 0 w 60067"/>
                    <a:gd name="connsiteY3" fmla="*/ 234696 h 234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0067" h="234696">
                      <a:moveTo>
                        <a:pt x="0" y="0"/>
                      </a:moveTo>
                      <a:lnTo>
                        <a:pt x="60067" y="0"/>
                      </a:lnTo>
                      <a:lnTo>
                        <a:pt x="60067" y="234696"/>
                      </a:lnTo>
                      <a:lnTo>
                        <a:pt x="0" y="234696"/>
                      </a:ln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37" name="Forma Livre 14">
                  <a:extLst>
                    <a:ext uri="{FF2B5EF4-FFF2-40B4-BE49-F238E27FC236}">
                      <a16:creationId xmlns:a16="http://schemas.microsoft.com/office/drawing/2014/main" id="{F8745731-AB84-96F0-CE6B-90A2176BC468}"/>
                    </a:ext>
                  </a:extLst>
                </p:cNvPr>
                <p:cNvSpPr/>
                <p:nvPr/>
              </p:nvSpPr>
              <p:spPr>
                <a:xfrm>
                  <a:off x="7589912" y="6679224"/>
                  <a:ext cx="66235" cy="66484"/>
                </a:xfrm>
                <a:custGeom>
                  <a:avLst/>
                  <a:gdLst>
                    <a:gd name="connsiteX0" fmla="*/ 66236 w 66235"/>
                    <a:gd name="connsiteY0" fmla="*/ 33242 h 66484"/>
                    <a:gd name="connsiteX1" fmla="*/ 33118 w 66235"/>
                    <a:gd name="connsiteY1" fmla="*/ 66484 h 66484"/>
                    <a:gd name="connsiteX2" fmla="*/ 0 w 66235"/>
                    <a:gd name="connsiteY2" fmla="*/ 33242 h 66484"/>
                    <a:gd name="connsiteX3" fmla="*/ 33118 w 66235"/>
                    <a:gd name="connsiteY3" fmla="*/ 0 h 66484"/>
                    <a:gd name="connsiteX4" fmla="*/ 66236 w 66235"/>
                    <a:gd name="connsiteY4" fmla="*/ 33242 h 664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235" h="66484">
                      <a:moveTo>
                        <a:pt x="66236" y="33242"/>
                      </a:moveTo>
                      <a:cubicBezTo>
                        <a:pt x="66236" y="51601"/>
                        <a:pt x="51408" y="66484"/>
                        <a:pt x="33118" y="66484"/>
                      </a:cubicBezTo>
                      <a:cubicBezTo>
                        <a:pt x="14827" y="66484"/>
                        <a:pt x="0" y="51601"/>
                        <a:pt x="0" y="33242"/>
                      </a:cubicBezTo>
                      <a:cubicBezTo>
                        <a:pt x="0" y="14883"/>
                        <a:pt x="14827" y="0"/>
                        <a:pt x="33118" y="0"/>
                      </a:cubicBezTo>
                      <a:cubicBezTo>
                        <a:pt x="51408" y="0"/>
                        <a:pt x="66236" y="14883"/>
                        <a:pt x="66236" y="33242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38" name="Forma Livre 15">
                  <a:extLst>
                    <a:ext uri="{FF2B5EF4-FFF2-40B4-BE49-F238E27FC236}">
                      <a16:creationId xmlns:a16="http://schemas.microsoft.com/office/drawing/2014/main" id="{55F096CE-1017-0776-2ECA-94E8431F277F}"/>
                    </a:ext>
                  </a:extLst>
                </p:cNvPr>
                <p:cNvSpPr/>
                <p:nvPr/>
              </p:nvSpPr>
              <p:spPr>
                <a:xfrm>
                  <a:off x="7689550" y="6679414"/>
                  <a:ext cx="201838" cy="332994"/>
                </a:xfrm>
                <a:custGeom>
                  <a:avLst/>
                  <a:gdLst>
                    <a:gd name="connsiteX0" fmla="*/ 141865 w 201838"/>
                    <a:gd name="connsiteY0" fmla="*/ 109728 h 332994"/>
                    <a:gd name="connsiteX1" fmla="*/ 83221 w 201838"/>
                    <a:gd name="connsiteY1" fmla="*/ 85630 h 332994"/>
                    <a:gd name="connsiteX2" fmla="*/ 24957 w 201838"/>
                    <a:gd name="connsiteY2" fmla="*/ 107442 h 332994"/>
                    <a:gd name="connsiteX3" fmla="*/ 4650 w 201838"/>
                    <a:gd name="connsiteY3" fmla="*/ 147828 h 332994"/>
                    <a:gd name="connsiteX4" fmla="*/ 0 w 201838"/>
                    <a:gd name="connsiteY4" fmla="*/ 209074 h 332994"/>
                    <a:gd name="connsiteX5" fmla="*/ 4650 w 201838"/>
                    <a:gd name="connsiteY5" fmla="*/ 270796 h 332994"/>
                    <a:gd name="connsiteX6" fmla="*/ 24957 w 201838"/>
                    <a:gd name="connsiteY6" fmla="*/ 311182 h 332994"/>
                    <a:gd name="connsiteX7" fmla="*/ 83601 w 201838"/>
                    <a:gd name="connsiteY7" fmla="*/ 332994 h 332994"/>
                    <a:gd name="connsiteX8" fmla="*/ 143194 w 201838"/>
                    <a:gd name="connsiteY8" fmla="*/ 307467 h 332994"/>
                    <a:gd name="connsiteX9" fmla="*/ 143194 w 201838"/>
                    <a:gd name="connsiteY9" fmla="*/ 330232 h 332994"/>
                    <a:gd name="connsiteX10" fmla="*/ 201838 w 201838"/>
                    <a:gd name="connsiteY10" fmla="*/ 330232 h 332994"/>
                    <a:gd name="connsiteX11" fmla="*/ 201838 w 201838"/>
                    <a:gd name="connsiteY11" fmla="*/ 0 h 332994"/>
                    <a:gd name="connsiteX12" fmla="*/ 141771 w 201838"/>
                    <a:gd name="connsiteY12" fmla="*/ 0 h 332994"/>
                    <a:gd name="connsiteX13" fmla="*/ 141771 w 201838"/>
                    <a:gd name="connsiteY13" fmla="*/ 109919 h 332994"/>
                    <a:gd name="connsiteX14" fmla="*/ 140537 w 201838"/>
                    <a:gd name="connsiteY14" fmla="*/ 236601 h 332994"/>
                    <a:gd name="connsiteX15" fmla="*/ 135033 w 201838"/>
                    <a:gd name="connsiteY15" fmla="*/ 258128 h 332994"/>
                    <a:gd name="connsiteX16" fmla="*/ 122317 w 201838"/>
                    <a:gd name="connsiteY16" fmla="*/ 273463 h 332994"/>
                    <a:gd name="connsiteX17" fmla="*/ 100872 w 201838"/>
                    <a:gd name="connsiteY17" fmla="*/ 278606 h 332994"/>
                    <a:gd name="connsiteX18" fmla="*/ 79331 w 201838"/>
                    <a:gd name="connsiteY18" fmla="*/ 273463 h 332994"/>
                    <a:gd name="connsiteX19" fmla="*/ 66900 w 201838"/>
                    <a:gd name="connsiteY19" fmla="*/ 257937 h 332994"/>
                    <a:gd name="connsiteX20" fmla="*/ 61586 w 201838"/>
                    <a:gd name="connsiteY20" fmla="*/ 236601 h 332994"/>
                    <a:gd name="connsiteX21" fmla="*/ 60162 w 201838"/>
                    <a:gd name="connsiteY21" fmla="*/ 208979 h 332994"/>
                    <a:gd name="connsiteX22" fmla="*/ 61586 w 201838"/>
                    <a:gd name="connsiteY22" fmla="*/ 181356 h 332994"/>
                    <a:gd name="connsiteX23" fmla="*/ 66900 w 201838"/>
                    <a:gd name="connsiteY23" fmla="*/ 160211 h 332994"/>
                    <a:gd name="connsiteX24" fmla="*/ 79331 w 201838"/>
                    <a:gd name="connsiteY24" fmla="*/ 144875 h 332994"/>
                    <a:gd name="connsiteX25" fmla="*/ 100872 w 201838"/>
                    <a:gd name="connsiteY25" fmla="*/ 139827 h 332994"/>
                    <a:gd name="connsiteX26" fmla="*/ 133894 w 201838"/>
                    <a:gd name="connsiteY26" fmla="*/ 157448 h 332994"/>
                    <a:gd name="connsiteX27" fmla="*/ 141960 w 201838"/>
                    <a:gd name="connsiteY27" fmla="*/ 208979 h 332994"/>
                    <a:gd name="connsiteX28" fmla="*/ 140537 w 201838"/>
                    <a:gd name="connsiteY28" fmla="*/ 236601 h 3329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201838" h="332994">
                      <a:moveTo>
                        <a:pt x="141865" y="109728"/>
                      </a:moveTo>
                      <a:cubicBezTo>
                        <a:pt x="127347" y="93631"/>
                        <a:pt x="107799" y="85630"/>
                        <a:pt x="83221" y="85630"/>
                      </a:cubicBezTo>
                      <a:cubicBezTo>
                        <a:pt x="58644" y="85630"/>
                        <a:pt x="38906" y="92869"/>
                        <a:pt x="24957" y="107442"/>
                      </a:cubicBezTo>
                      <a:cubicBezTo>
                        <a:pt x="14519" y="118301"/>
                        <a:pt x="7686" y="131731"/>
                        <a:pt x="4650" y="147828"/>
                      </a:cubicBezTo>
                      <a:cubicBezTo>
                        <a:pt x="1613" y="163925"/>
                        <a:pt x="0" y="184309"/>
                        <a:pt x="0" y="209074"/>
                      </a:cubicBezTo>
                      <a:cubicBezTo>
                        <a:pt x="0" y="233839"/>
                        <a:pt x="1518" y="254699"/>
                        <a:pt x="4650" y="270796"/>
                      </a:cubicBezTo>
                      <a:cubicBezTo>
                        <a:pt x="7686" y="286893"/>
                        <a:pt x="14519" y="300323"/>
                        <a:pt x="24957" y="311182"/>
                      </a:cubicBezTo>
                      <a:cubicBezTo>
                        <a:pt x="38811" y="325755"/>
                        <a:pt x="58359" y="332994"/>
                        <a:pt x="83601" y="332994"/>
                      </a:cubicBezTo>
                      <a:cubicBezTo>
                        <a:pt x="108843" y="332994"/>
                        <a:pt x="128106" y="324517"/>
                        <a:pt x="143194" y="307467"/>
                      </a:cubicBezTo>
                      <a:lnTo>
                        <a:pt x="143194" y="330232"/>
                      </a:lnTo>
                      <a:lnTo>
                        <a:pt x="201838" y="330232"/>
                      </a:lnTo>
                      <a:lnTo>
                        <a:pt x="201838" y="0"/>
                      </a:lnTo>
                      <a:lnTo>
                        <a:pt x="141771" y="0"/>
                      </a:lnTo>
                      <a:lnTo>
                        <a:pt x="141771" y="109919"/>
                      </a:lnTo>
                      <a:close/>
                      <a:moveTo>
                        <a:pt x="140537" y="236601"/>
                      </a:moveTo>
                      <a:cubicBezTo>
                        <a:pt x="139588" y="244221"/>
                        <a:pt x="137785" y="251365"/>
                        <a:pt x="135033" y="258128"/>
                      </a:cubicBezTo>
                      <a:cubicBezTo>
                        <a:pt x="132281" y="264890"/>
                        <a:pt x="128011" y="270034"/>
                        <a:pt x="122317" y="273463"/>
                      </a:cubicBezTo>
                      <a:cubicBezTo>
                        <a:pt x="116624" y="276892"/>
                        <a:pt x="109412" y="278606"/>
                        <a:pt x="100872" y="278606"/>
                      </a:cubicBezTo>
                      <a:cubicBezTo>
                        <a:pt x="92331" y="278606"/>
                        <a:pt x="85119" y="276892"/>
                        <a:pt x="79331" y="273463"/>
                      </a:cubicBezTo>
                      <a:cubicBezTo>
                        <a:pt x="73542" y="270034"/>
                        <a:pt x="69462" y="264890"/>
                        <a:pt x="66900" y="257937"/>
                      </a:cubicBezTo>
                      <a:cubicBezTo>
                        <a:pt x="64243" y="250984"/>
                        <a:pt x="62535" y="243840"/>
                        <a:pt x="61586" y="236601"/>
                      </a:cubicBezTo>
                      <a:cubicBezTo>
                        <a:pt x="60637" y="229362"/>
                        <a:pt x="60162" y="220123"/>
                        <a:pt x="60162" y="208979"/>
                      </a:cubicBezTo>
                      <a:cubicBezTo>
                        <a:pt x="60162" y="197834"/>
                        <a:pt x="60637" y="188690"/>
                        <a:pt x="61586" y="181356"/>
                      </a:cubicBezTo>
                      <a:cubicBezTo>
                        <a:pt x="62535" y="174117"/>
                        <a:pt x="64243" y="167069"/>
                        <a:pt x="66900" y="160211"/>
                      </a:cubicBezTo>
                      <a:cubicBezTo>
                        <a:pt x="69462" y="153448"/>
                        <a:pt x="73637" y="148304"/>
                        <a:pt x="79331" y="144875"/>
                      </a:cubicBezTo>
                      <a:cubicBezTo>
                        <a:pt x="85024" y="141446"/>
                        <a:pt x="92236" y="139827"/>
                        <a:pt x="100872" y="139827"/>
                      </a:cubicBezTo>
                      <a:cubicBezTo>
                        <a:pt x="117478" y="139827"/>
                        <a:pt x="128485" y="145733"/>
                        <a:pt x="133894" y="157448"/>
                      </a:cubicBezTo>
                      <a:cubicBezTo>
                        <a:pt x="139303" y="169164"/>
                        <a:pt x="141960" y="186404"/>
                        <a:pt x="141960" y="208979"/>
                      </a:cubicBezTo>
                      <a:cubicBezTo>
                        <a:pt x="141960" y="219837"/>
                        <a:pt x="141486" y="228981"/>
                        <a:pt x="140537" y="236601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39" name="Forma Livre 16">
                  <a:extLst>
                    <a:ext uri="{FF2B5EF4-FFF2-40B4-BE49-F238E27FC236}">
                      <a16:creationId xmlns:a16="http://schemas.microsoft.com/office/drawing/2014/main" id="{E27806AF-B3AB-CD0A-A3EB-0EEB10A04135}"/>
                    </a:ext>
                  </a:extLst>
                </p:cNvPr>
                <p:cNvSpPr/>
                <p:nvPr/>
              </p:nvSpPr>
              <p:spPr>
                <a:xfrm>
                  <a:off x="7932192" y="6765044"/>
                  <a:ext cx="209809" cy="247173"/>
                </a:xfrm>
                <a:custGeom>
                  <a:avLst/>
                  <a:gdLst>
                    <a:gd name="connsiteX0" fmla="*/ 104952 w 209809"/>
                    <a:gd name="connsiteY0" fmla="*/ 0 h 247173"/>
                    <a:gd name="connsiteX1" fmla="*/ 28658 w 209809"/>
                    <a:gd name="connsiteY1" fmla="*/ 32671 h 247173"/>
                    <a:gd name="connsiteX2" fmla="*/ 0 w 209809"/>
                    <a:gd name="connsiteY2" fmla="*/ 123349 h 247173"/>
                    <a:gd name="connsiteX3" fmla="*/ 9205 w 209809"/>
                    <a:gd name="connsiteY3" fmla="*/ 183642 h 247173"/>
                    <a:gd name="connsiteX4" fmla="*/ 34636 w 209809"/>
                    <a:gd name="connsiteY4" fmla="*/ 222123 h 247173"/>
                    <a:gd name="connsiteX5" fmla="*/ 69557 w 209809"/>
                    <a:gd name="connsiteY5" fmla="*/ 241363 h 247173"/>
                    <a:gd name="connsiteX6" fmla="*/ 111405 w 209809"/>
                    <a:gd name="connsiteY6" fmla="*/ 247174 h 247173"/>
                    <a:gd name="connsiteX7" fmla="*/ 162932 w 209809"/>
                    <a:gd name="connsiteY7" fmla="*/ 238125 h 247173"/>
                    <a:gd name="connsiteX8" fmla="*/ 202882 w 209809"/>
                    <a:gd name="connsiteY8" fmla="*/ 209169 h 247173"/>
                    <a:gd name="connsiteX9" fmla="*/ 166348 w 209809"/>
                    <a:gd name="connsiteY9" fmla="*/ 173450 h 247173"/>
                    <a:gd name="connsiteX10" fmla="*/ 142055 w 209809"/>
                    <a:gd name="connsiteY10" fmla="*/ 190881 h 247173"/>
                    <a:gd name="connsiteX11" fmla="*/ 111784 w 209809"/>
                    <a:gd name="connsiteY11" fmla="*/ 196215 h 247173"/>
                    <a:gd name="connsiteX12" fmla="*/ 72973 w 209809"/>
                    <a:gd name="connsiteY12" fmla="*/ 181356 h 247173"/>
                    <a:gd name="connsiteX13" fmla="*/ 59118 w 209809"/>
                    <a:gd name="connsiteY13" fmla="*/ 142399 h 247173"/>
                    <a:gd name="connsiteX14" fmla="*/ 209809 w 209809"/>
                    <a:gd name="connsiteY14" fmla="*/ 142399 h 247173"/>
                    <a:gd name="connsiteX15" fmla="*/ 209809 w 209809"/>
                    <a:gd name="connsiteY15" fmla="*/ 116872 h 247173"/>
                    <a:gd name="connsiteX16" fmla="*/ 182100 w 209809"/>
                    <a:gd name="connsiteY16" fmla="*/ 32194 h 247173"/>
                    <a:gd name="connsiteX17" fmla="*/ 104952 w 209809"/>
                    <a:gd name="connsiteY17" fmla="*/ 0 h 247173"/>
                    <a:gd name="connsiteX18" fmla="*/ 59213 w 209809"/>
                    <a:gd name="connsiteY18" fmla="*/ 101155 h 247173"/>
                    <a:gd name="connsiteX19" fmla="*/ 64717 w 209809"/>
                    <a:gd name="connsiteY19" fmla="*/ 75152 h 247173"/>
                    <a:gd name="connsiteX20" fmla="*/ 104952 w 209809"/>
                    <a:gd name="connsiteY20" fmla="*/ 50101 h 247173"/>
                    <a:gd name="connsiteX21" fmla="*/ 145187 w 209809"/>
                    <a:gd name="connsiteY21" fmla="*/ 75152 h 247173"/>
                    <a:gd name="connsiteX22" fmla="*/ 150691 w 209809"/>
                    <a:gd name="connsiteY22" fmla="*/ 101155 h 247173"/>
                    <a:gd name="connsiteX23" fmla="*/ 59213 w 209809"/>
                    <a:gd name="connsiteY23" fmla="*/ 101155 h 247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209809" h="247173">
                      <a:moveTo>
                        <a:pt x="104952" y="0"/>
                      </a:moveTo>
                      <a:cubicBezTo>
                        <a:pt x="73163" y="0"/>
                        <a:pt x="47826" y="10858"/>
                        <a:pt x="28658" y="32671"/>
                      </a:cubicBezTo>
                      <a:cubicBezTo>
                        <a:pt x="9584" y="54483"/>
                        <a:pt x="0" y="84677"/>
                        <a:pt x="0" y="123349"/>
                      </a:cubicBezTo>
                      <a:cubicBezTo>
                        <a:pt x="0" y="146875"/>
                        <a:pt x="3037" y="166973"/>
                        <a:pt x="9205" y="183642"/>
                      </a:cubicBezTo>
                      <a:cubicBezTo>
                        <a:pt x="15373" y="200311"/>
                        <a:pt x="23818" y="213169"/>
                        <a:pt x="34636" y="222123"/>
                      </a:cubicBezTo>
                      <a:cubicBezTo>
                        <a:pt x="45454" y="231076"/>
                        <a:pt x="57031" y="237458"/>
                        <a:pt x="69557" y="241363"/>
                      </a:cubicBezTo>
                      <a:cubicBezTo>
                        <a:pt x="81988" y="245269"/>
                        <a:pt x="95937" y="247174"/>
                        <a:pt x="111405" y="247174"/>
                      </a:cubicBezTo>
                      <a:cubicBezTo>
                        <a:pt x="131997" y="247174"/>
                        <a:pt x="149267" y="244126"/>
                        <a:pt x="162932" y="238125"/>
                      </a:cubicBezTo>
                      <a:cubicBezTo>
                        <a:pt x="176596" y="232124"/>
                        <a:pt x="189976" y="222409"/>
                        <a:pt x="202882" y="209169"/>
                      </a:cubicBezTo>
                      <a:lnTo>
                        <a:pt x="166348" y="173450"/>
                      </a:lnTo>
                      <a:cubicBezTo>
                        <a:pt x="157997" y="181546"/>
                        <a:pt x="149931" y="187261"/>
                        <a:pt x="142055" y="190881"/>
                      </a:cubicBezTo>
                      <a:cubicBezTo>
                        <a:pt x="134179" y="194405"/>
                        <a:pt x="124120" y="196215"/>
                        <a:pt x="111784" y="196215"/>
                      </a:cubicBezTo>
                      <a:cubicBezTo>
                        <a:pt x="95178" y="196215"/>
                        <a:pt x="82178" y="191262"/>
                        <a:pt x="72973" y="181356"/>
                      </a:cubicBezTo>
                      <a:cubicBezTo>
                        <a:pt x="63768" y="171450"/>
                        <a:pt x="59118" y="158496"/>
                        <a:pt x="59118" y="142399"/>
                      </a:cubicBezTo>
                      <a:lnTo>
                        <a:pt x="209809" y="142399"/>
                      </a:lnTo>
                      <a:lnTo>
                        <a:pt x="209809" y="116872"/>
                      </a:lnTo>
                      <a:cubicBezTo>
                        <a:pt x="209809" y="81915"/>
                        <a:pt x="200604" y="53721"/>
                        <a:pt x="182100" y="32194"/>
                      </a:cubicBezTo>
                      <a:cubicBezTo>
                        <a:pt x="163596" y="10668"/>
                        <a:pt x="137880" y="0"/>
                        <a:pt x="104952" y="0"/>
                      </a:cubicBezTo>
                      <a:close/>
                      <a:moveTo>
                        <a:pt x="59213" y="101155"/>
                      </a:moveTo>
                      <a:cubicBezTo>
                        <a:pt x="59498" y="90678"/>
                        <a:pt x="61396" y="82010"/>
                        <a:pt x="64717" y="75152"/>
                      </a:cubicBezTo>
                      <a:cubicBezTo>
                        <a:pt x="72119" y="58483"/>
                        <a:pt x="85499" y="50101"/>
                        <a:pt x="104952" y="50101"/>
                      </a:cubicBezTo>
                      <a:cubicBezTo>
                        <a:pt x="124405" y="50101"/>
                        <a:pt x="137785" y="58483"/>
                        <a:pt x="145187" y="75152"/>
                      </a:cubicBezTo>
                      <a:cubicBezTo>
                        <a:pt x="148603" y="81915"/>
                        <a:pt x="150406" y="90583"/>
                        <a:pt x="150691" y="101155"/>
                      </a:cubicBezTo>
                      <a:lnTo>
                        <a:pt x="59213" y="101155"/>
                      </a:ln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dirty="0"/>
                </a:p>
              </p:txBody>
            </p:sp>
            <p:sp>
              <p:nvSpPr>
                <p:cNvPr id="40" name="Forma Livre 17">
                  <a:extLst>
                    <a:ext uri="{FF2B5EF4-FFF2-40B4-BE49-F238E27FC236}">
                      <a16:creationId xmlns:a16="http://schemas.microsoft.com/office/drawing/2014/main" id="{41FFF496-BCF3-2FE8-2778-C15E8BE61091}"/>
                    </a:ext>
                  </a:extLst>
                </p:cNvPr>
                <p:cNvSpPr/>
                <p:nvPr/>
              </p:nvSpPr>
              <p:spPr>
                <a:xfrm>
                  <a:off x="8174929" y="6765044"/>
                  <a:ext cx="203735" cy="247268"/>
                </a:xfrm>
                <a:custGeom>
                  <a:avLst/>
                  <a:gdLst>
                    <a:gd name="connsiteX0" fmla="*/ 197947 w 203735"/>
                    <a:gd name="connsiteY0" fmla="*/ 67723 h 247268"/>
                    <a:gd name="connsiteX1" fmla="*/ 176502 w 203735"/>
                    <a:gd name="connsiteY1" fmla="*/ 29718 h 247268"/>
                    <a:gd name="connsiteX2" fmla="*/ 101631 w 203735"/>
                    <a:gd name="connsiteY2" fmla="*/ 0 h 247268"/>
                    <a:gd name="connsiteX3" fmla="*/ 27234 w 203735"/>
                    <a:gd name="connsiteY3" fmla="*/ 29718 h 247268"/>
                    <a:gd name="connsiteX4" fmla="*/ 5788 w 203735"/>
                    <a:gd name="connsiteY4" fmla="*/ 67723 h 247268"/>
                    <a:gd name="connsiteX5" fmla="*/ 0 w 203735"/>
                    <a:gd name="connsiteY5" fmla="*/ 123349 h 247268"/>
                    <a:gd name="connsiteX6" fmla="*/ 5788 w 203735"/>
                    <a:gd name="connsiteY6" fmla="*/ 179261 h 247268"/>
                    <a:gd name="connsiteX7" fmla="*/ 27234 w 203735"/>
                    <a:gd name="connsiteY7" fmla="*/ 217551 h 247268"/>
                    <a:gd name="connsiteX8" fmla="*/ 101631 w 203735"/>
                    <a:gd name="connsiteY8" fmla="*/ 247269 h 247268"/>
                    <a:gd name="connsiteX9" fmla="*/ 176502 w 203735"/>
                    <a:gd name="connsiteY9" fmla="*/ 217551 h 247268"/>
                    <a:gd name="connsiteX10" fmla="*/ 197947 w 203735"/>
                    <a:gd name="connsiteY10" fmla="*/ 179737 h 247268"/>
                    <a:gd name="connsiteX11" fmla="*/ 203736 w 203735"/>
                    <a:gd name="connsiteY11" fmla="*/ 123349 h 247268"/>
                    <a:gd name="connsiteX12" fmla="*/ 197947 w 203735"/>
                    <a:gd name="connsiteY12" fmla="*/ 67723 h 247268"/>
                    <a:gd name="connsiteX13" fmla="*/ 129814 w 203735"/>
                    <a:gd name="connsiteY13" fmla="*/ 182309 h 247268"/>
                    <a:gd name="connsiteX14" fmla="*/ 101631 w 203735"/>
                    <a:gd name="connsiteY14" fmla="*/ 192976 h 247268"/>
                    <a:gd name="connsiteX15" fmla="*/ 73922 w 203735"/>
                    <a:gd name="connsiteY15" fmla="*/ 182309 h 247268"/>
                    <a:gd name="connsiteX16" fmla="*/ 60067 w 203735"/>
                    <a:gd name="connsiteY16" fmla="*/ 123444 h 247268"/>
                    <a:gd name="connsiteX17" fmla="*/ 73922 w 203735"/>
                    <a:gd name="connsiteY17" fmla="*/ 64960 h 247268"/>
                    <a:gd name="connsiteX18" fmla="*/ 101631 w 203735"/>
                    <a:gd name="connsiteY18" fmla="*/ 54292 h 247268"/>
                    <a:gd name="connsiteX19" fmla="*/ 129814 w 203735"/>
                    <a:gd name="connsiteY19" fmla="*/ 64960 h 247268"/>
                    <a:gd name="connsiteX20" fmla="*/ 143668 w 203735"/>
                    <a:gd name="connsiteY20" fmla="*/ 123444 h 247268"/>
                    <a:gd name="connsiteX21" fmla="*/ 129814 w 203735"/>
                    <a:gd name="connsiteY21" fmla="*/ 182309 h 2472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03735" h="247268">
                      <a:moveTo>
                        <a:pt x="197947" y="67723"/>
                      </a:moveTo>
                      <a:cubicBezTo>
                        <a:pt x="194057" y="53530"/>
                        <a:pt x="186940" y="40862"/>
                        <a:pt x="176502" y="29718"/>
                      </a:cubicBezTo>
                      <a:cubicBezTo>
                        <a:pt x="157997" y="9906"/>
                        <a:pt x="133040" y="0"/>
                        <a:pt x="101631" y="0"/>
                      </a:cubicBezTo>
                      <a:cubicBezTo>
                        <a:pt x="70221" y="0"/>
                        <a:pt x="46308" y="9906"/>
                        <a:pt x="27234" y="29718"/>
                      </a:cubicBezTo>
                      <a:cubicBezTo>
                        <a:pt x="16796" y="40862"/>
                        <a:pt x="9584" y="53530"/>
                        <a:pt x="5788" y="67723"/>
                      </a:cubicBezTo>
                      <a:cubicBezTo>
                        <a:pt x="1898" y="81915"/>
                        <a:pt x="0" y="100489"/>
                        <a:pt x="0" y="123349"/>
                      </a:cubicBezTo>
                      <a:cubicBezTo>
                        <a:pt x="0" y="146209"/>
                        <a:pt x="1898" y="164878"/>
                        <a:pt x="5788" y="179261"/>
                      </a:cubicBezTo>
                      <a:cubicBezTo>
                        <a:pt x="9679" y="193643"/>
                        <a:pt x="16796" y="206407"/>
                        <a:pt x="27234" y="217551"/>
                      </a:cubicBezTo>
                      <a:cubicBezTo>
                        <a:pt x="46308" y="237363"/>
                        <a:pt x="71170" y="247269"/>
                        <a:pt x="101631" y="247269"/>
                      </a:cubicBezTo>
                      <a:cubicBezTo>
                        <a:pt x="132091" y="247269"/>
                        <a:pt x="157428" y="237363"/>
                        <a:pt x="176502" y="217551"/>
                      </a:cubicBezTo>
                      <a:cubicBezTo>
                        <a:pt x="186940" y="206692"/>
                        <a:pt x="194152" y="194119"/>
                        <a:pt x="197947" y="179737"/>
                      </a:cubicBezTo>
                      <a:cubicBezTo>
                        <a:pt x="201838" y="165354"/>
                        <a:pt x="203736" y="146590"/>
                        <a:pt x="203736" y="123349"/>
                      </a:cubicBezTo>
                      <a:cubicBezTo>
                        <a:pt x="203736" y="100108"/>
                        <a:pt x="201838" y="81915"/>
                        <a:pt x="197947" y="67723"/>
                      </a:cubicBezTo>
                      <a:close/>
                      <a:moveTo>
                        <a:pt x="129814" y="182309"/>
                      </a:moveTo>
                      <a:cubicBezTo>
                        <a:pt x="122697" y="189452"/>
                        <a:pt x="113303" y="192976"/>
                        <a:pt x="101631" y="192976"/>
                      </a:cubicBezTo>
                      <a:cubicBezTo>
                        <a:pt x="89959" y="192976"/>
                        <a:pt x="80944" y="189452"/>
                        <a:pt x="73922" y="182309"/>
                      </a:cubicBezTo>
                      <a:cubicBezTo>
                        <a:pt x="64717" y="173355"/>
                        <a:pt x="60067" y="153734"/>
                        <a:pt x="60067" y="123444"/>
                      </a:cubicBezTo>
                      <a:cubicBezTo>
                        <a:pt x="60067" y="93154"/>
                        <a:pt x="64717" y="74009"/>
                        <a:pt x="73922" y="64960"/>
                      </a:cubicBezTo>
                      <a:cubicBezTo>
                        <a:pt x="81039" y="57817"/>
                        <a:pt x="90243" y="54292"/>
                        <a:pt x="101631" y="54292"/>
                      </a:cubicBezTo>
                      <a:cubicBezTo>
                        <a:pt x="113018" y="54292"/>
                        <a:pt x="122697" y="57817"/>
                        <a:pt x="129814" y="64960"/>
                      </a:cubicBezTo>
                      <a:cubicBezTo>
                        <a:pt x="139019" y="73914"/>
                        <a:pt x="143668" y="93440"/>
                        <a:pt x="143668" y="123444"/>
                      </a:cubicBezTo>
                      <a:cubicBezTo>
                        <a:pt x="143668" y="153448"/>
                        <a:pt x="139019" y="173355"/>
                        <a:pt x="129814" y="182309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  <p:grpSp>
            <p:nvGrpSpPr>
              <p:cNvPr id="24" name="Gráfico 7">
                <a:extLst>
                  <a:ext uri="{FF2B5EF4-FFF2-40B4-BE49-F238E27FC236}">
                    <a16:creationId xmlns:a16="http://schemas.microsoft.com/office/drawing/2014/main" id="{060964AB-B17C-349C-8E00-8EE46CFBF44A}"/>
                  </a:ext>
                </a:extLst>
              </p:cNvPr>
              <p:cNvGrpSpPr/>
              <p:nvPr/>
            </p:nvGrpSpPr>
            <p:grpSpPr>
              <a:xfrm>
                <a:off x="6685105" y="6026095"/>
                <a:ext cx="1679610" cy="609695"/>
                <a:chOff x="6685105" y="6026095"/>
                <a:chExt cx="1679610" cy="609695"/>
              </a:xfrm>
              <a:grpFill/>
            </p:grpSpPr>
            <p:sp>
              <p:nvSpPr>
                <p:cNvPr id="25" name="Forma Livre 19">
                  <a:extLst>
                    <a:ext uri="{FF2B5EF4-FFF2-40B4-BE49-F238E27FC236}">
                      <a16:creationId xmlns:a16="http://schemas.microsoft.com/office/drawing/2014/main" id="{7059930B-DF8F-8686-D522-C23B3D77D8D2}"/>
                    </a:ext>
                  </a:extLst>
                </p:cNvPr>
                <p:cNvSpPr/>
                <p:nvPr/>
              </p:nvSpPr>
              <p:spPr>
                <a:xfrm>
                  <a:off x="7776377" y="6297557"/>
                  <a:ext cx="332126" cy="338137"/>
                </a:xfrm>
                <a:custGeom>
                  <a:avLst/>
                  <a:gdLst>
                    <a:gd name="connsiteX0" fmla="*/ 283826 w 332126"/>
                    <a:gd name="connsiteY0" fmla="*/ 49435 h 338137"/>
                    <a:gd name="connsiteX1" fmla="*/ 165684 w 332126"/>
                    <a:gd name="connsiteY1" fmla="*/ 0 h 338137"/>
                    <a:gd name="connsiteX2" fmla="*/ 49060 w 332126"/>
                    <a:gd name="connsiteY2" fmla="*/ 49435 h 338137"/>
                    <a:gd name="connsiteX3" fmla="*/ 0 w 332126"/>
                    <a:gd name="connsiteY3" fmla="*/ 169069 h 338137"/>
                    <a:gd name="connsiteX4" fmla="*/ 49060 w 332126"/>
                    <a:gd name="connsiteY4" fmla="*/ 287941 h 338137"/>
                    <a:gd name="connsiteX5" fmla="*/ 165684 w 332126"/>
                    <a:gd name="connsiteY5" fmla="*/ 338138 h 338137"/>
                    <a:gd name="connsiteX6" fmla="*/ 283826 w 332126"/>
                    <a:gd name="connsiteY6" fmla="*/ 287941 h 338137"/>
                    <a:gd name="connsiteX7" fmla="*/ 332126 w 332126"/>
                    <a:gd name="connsiteY7" fmla="*/ 169069 h 338137"/>
                    <a:gd name="connsiteX8" fmla="*/ 283826 w 332126"/>
                    <a:gd name="connsiteY8" fmla="*/ 49435 h 338137"/>
                    <a:gd name="connsiteX9" fmla="*/ 227744 w 332126"/>
                    <a:gd name="connsiteY9" fmla="*/ 231648 h 338137"/>
                    <a:gd name="connsiteX10" fmla="*/ 165684 w 332126"/>
                    <a:gd name="connsiteY10" fmla="*/ 257842 h 338137"/>
                    <a:gd name="connsiteX11" fmla="*/ 104288 w 332126"/>
                    <a:gd name="connsiteY11" fmla="*/ 231648 h 338137"/>
                    <a:gd name="connsiteX12" fmla="*/ 78192 w 332126"/>
                    <a:gd name="connsiteY12" fmla="*/ 169164 h 338137"/>
                    <a:gd name="connsiteX13" fmla="*/ 104288 w 332126"/>
                    <a:gd name="connsiteY13" fmla="*/ 105918 h 338137"/>
                    <a:gd name="connsiteX14" fmla="*/ 165684 w 332126"/>
                    <a:gd name="connsiteY14" fmla="*/ 80391 h 338137"/>
                    <a:gd name="connsiteX15" fmla="*/ 228598 w 332126"/>
                    <a:gd name="connsiteY15" fmla="*/ 105918 h 338137"/>
                    <a:gd name="connsiteX16" fmla="*/ 253934 w 332126"/>
                    <a:gd name="connsiteY16" fmla="*/ 169164 h 338137"/>
                    <a:gd name="connsiteX17" fmla="*/ 227744 w 332126"/>
                    <a:gd name="connsiteY17" fmla="*/ 231648 h 3381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32126" h="338137">
                      <a:moveTo>
                        <a:pt x="283826" y="49435"/>
                      </a:moveTo>
                      <a:cubicBezTo>
                        <a:pt x="250803" y="16288"/>
                        <a:pt x="210948" y="0"/>
                        <a:pt x="165684" y="0"/>
                      </a:cubicBezTo>
                      <a:cubicBezTo>
                        <a:pt x="120420" y="0"/>
                        <a:pt x="81324" y="16288"/>
                        <a:pt x="49060" y="49435"/>
                      </a:cubicBezTo>
                      <a:cubicBezTo>
                        <a:pt x="16037" y="82677"/>
                        <a:pt x="0" y="122777"/>
                        <a:pt x="0" y="169069"/>
                      </a:cubicBezTo>
                      <a:cubicBezTo>
                        <a:pt x="0" y="215360"/>
                        <a:pt x="16037" y="255461"/>
                        <a:pt x="49060" y="287941"/>
                      </a:cubicBezTo>
                      <a:cubicBezTo>
                        <a:pt x="81229" y="321183"/>
                        <a:pt x="120420" y="338138"/>
                        <a:pt x="165684" y="338138"/>
                      </a:cubicBezTo>
                      <a:cubicBezTo>
                        <a:pt x="210948" y="338138"/>
                        <a:pt x="250803" y="321183"/>
                        <a:pt x="283826" y="287941"/>
                      </a:cubicBezTo>
                      <a:cubicBezTo>
                        <a:pt x="315995" y="255556"/>
                        <a:pt x="332126" y="215360"/>
                        <a:pt x="332126" y="169069"/>
                      </a:cubicBezTo>
                      <a:cubicBezTo>
                        <a:pt x="332126" y="122777"/>
                        <a:pt x="315995" y="82677"/>
                        <a:pt x="283826" y="49435"/>
                      </a:cubicBezTo>
                      <a:moveTo>
                        <a:pt x="227744" y="231648"/>
                      </a:moveTo>
                      <a:cubicBezTo>
                        <a:pt x="210853" y="249460"/>
                        <a:pt x="190261" y="257842"/>
                        <a:pt x="165684" y="257842"/>
                      </a:cubicBezTo>
                      <a:cubicBezTo>
                        <a:pt x="141106" y="257842"/>
                        <a:pt x="121179" y="249460"/>
                        <a:pt x="104288" y="231648"/>
                      </a:cubicBezTo>
                      <a:cubicBezTo>
                        <a:pt x="87397" y="213931"/>
                        <a:pt x="78192" y="192976"/>
                        <a:pt x="78192" y="169164"/>
                      </a:cubicBezTo>
                      <a:cubicBezTo>
                        <a:pt x="78192" y="143732"/>
                        <a:pt x="87397" y="122873"/>
                        <a:pt x="104288" y="105918"/>
                      </a:cubicBezTo>
                      <a:cubicBezTo>
                        <a:pt x="121179" y="88201"/>
                        <a:pt x="141865" y="79629"/>
                        <a:pt x="165684" y="80391"/>
                      </a:cubicBezTo>
                      <a:cubicBezTo>
                        <a:pt x="190261" y="79629"/>
                        <a:pt x="210948" y="88106"/>
                        <a:pt x="228598" y="105918"/>
                      </a:cubicBezTo>
                      <a:cubicBezTo>
                        <a:pt x="244730" y="122873"/>
                        <a:pt x="253175" y="143732"/>
                        <a:pt x="253934" y="169164"/>
                      </a:cubicBezTo>
                      <a:cubicBezTo>
                        <a:pt x="253080" y="193072"/>
                        <a:pt x="244730" y="213931"/>
                        <a:pt x="227744" y="231648"/>
                      </a:cubicBezTo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6" name="Forma Livre 20">
                  <a:extLst>
                    <a:ext uri="{FF2B5EF4-FFF2-40B4-BE49-F238E27FC236}">
                      <a16:creationId xmlns:a16="http://schemas.microsoft.com/office/drawing/2014/main" id="{9445A406-2CC2-318A-317B-F6EEBB176759}"/>
                    </a:ext>
                  </a:extLst>
                </p:cNvPr>
                <p:cNvSpPr/>
                <p:nvPr/>
              </p:nvSpPr>
              <p:spPr>
                <a:xfrm>
                  <a:off x="6685105" y="6216661"/>
                  <a:ext cx="403296" cy="414270"/>
                </a:xfrm>
                <a:custGeom>
                  <a:avLst/>
                  <a:gdLst>
                    <a:gd name="connsiteX0" fmla="*/ 205823 w 403296"/>
                    <a:gd name="connsiteY0" fmla="*/ 28 h 414270"/>
                    <a:gd name="connsiteX1" fmla="*/ 60637 w 403296"/>
                    <a:gd name="connsiteY1" fmla="*/ 60607 h 414270"/>
                    <a:gd name="connsiteX2" fmla="*/ 0 w 403296"/>
                    <a:gd name="connsiteY2" fmla="*/ 207102 h 414270"/>
                    <a:gd name="connsiteX3" fmla="*/ 60637 w 403296"/>
                    <a:gd name="connsiteY3" fmla="*/ 354358 h 414270"/>
                    <a:gd name="connsiteX4" fmla="*/ 205823 w 403296"/>
                    <a:gd name="connsiteY4" fmla="*/ 414271 h 414270"/>
                    <a:gd name="connsiteX5" fmla="*/ 331083 w 403296"/>
                    <a:gd name="connsiteY5" fmla="*/ 372075 h 414270"/>
                    <a:gd name="connsiteX6" fmla="*/ 403296 w 403296"/>
                    <a:gd name="connsiteY6" fmla="*/ 262347 h 414270"/>
                    <a:gd name="connsiteX7" fmla="*/ 319506 w 403296"/>
                    <a:gd name="connsiteY7" fmla="*/ 262347 h 414270"/>
                    <a:gd name="connsiteX8" fmla="*/ 274242 w 403296"/>
                    <a:gd name="connsiteY8" fmla="*/ 315306 h 414270"/>
                    <a:gd name="connsiteX9" fmla="*/ 205823 w 403296"/>
                    <a:gd name="connsiteY9" fmla="*/ 335308 h 414270"/>
                    <a:gd name="connsiteX10" fmla="*/ 115960 w 403296"/>
                    <a:gd name="connsiteY10" fmla="*/ 297685 h 414270"/>
                    <a:gd name="connsiteX11" fmla="*/ 79141 w 403296"/>
                    <a:gd name="connsiteY11" fmla="*/ 207197 h 414270"/>
                    <a:gd name="connsiteX12" fmla="*/ 115960 w 403296"/>
                    <a:gd name="connsiteY12" fmla="*/ 116710 h 414270"/>
                    <a:gd name="connsiteX13" fmla="*/ 205823 w 403296"/>
                    <a:gd name="connsiteY13" fmla="*/ 79086 h 414270"/>
                    <a:gd name="connsiteX14" fmla="*/ 274242 w 403296"/>
                    <a:gd name="connsiteY14" fmla="*/ 99755 h 414270"/>
                    <a:gd name="connsiteX15" fmla="*/ 319506 w 403296"/>
                    <a:gd name="connsiteY15" fmla="*/ 152714 h 414270"/>
                    <a:gd name="connsiteX16" fmla="*/ 403296 w 403296"/>
                    <a:gd name="connsiteY16" fmla="*/ 152714 h 414270"/>
                    <a:gd name="connsiteX17" fmla="*/ 331083 w 403296"/>
                    <a:gd name="connsiteY17" fmla="*/ 42986 h 414270"/>
                    <a:gd name="connsiteX18" fmla="*/ 205823 w 403296"/>
                    <a:gd name="connsiteY18" fmla="*/ 28 h 414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403296" h="414270">
                      <a:moveTo>
                        <a:pt x="205823" y="28"/>
                      </a:moveTo>
                      <a:cubicBezTo>
                        <a:pt x="148223" y="-734"/>
                        <a:pt x="100492" y="19174"/>
                        <a:pt x="60637" y="60607"/>
                      </a:cubicBezTo>
                      <a:cubicBezTo>
                        <a:pt x="19928" y="101279"/>
                        <a:pt x="0" y="149571"/>
                        <a:pt x="0" y="207102"/>
                      </a:cubicBezTo>
                      <a:cubicBezTo>
                        <a:pt x="0" y="264633"/>
                        <a:pt x="19928" y="313782"/>
                        <a:pt x="60637" y="354358"/>
                      </a:cubicBezTo>
                      <a:cubicBezTo>
                        <a:pt x="100587" y="394173"/>
                        <a:pt x="148223" y="414271"/>
                        <a:pt x="205823" y="414271"/>
                      </a:cubicBezTo>
                      <a:cubicBezTo>
                        <a:pt x="251942" y="414271"/>
                        <a:pt x="294264" y="400459"/>
                        <a:pt x="331083" y="372075"/>
                      </a:cubicBezTo>
                      <a:cubicBezTo>
                        <a:pt x="367237" y="342928"/>
                        <a:pt x="391055" y="306924"/>
                        <a:pt x="403296" y="262347"/>
                      </a:cubicBezTo>
                      <a:lnTo>
                        <a:pt x="319506" y="262347"/>
                      </a:lnTo>
                      <a:cubicBezTo>
                        <a:pt x="308688" y="283873"/>
                        <a:pt x="293410" y="301399"/>
                        <a:pt x="274242" y="315306"/>
                      </a:cubicBezTo>
                      <a:cubicBezTo>
                        <a:pt x="252796" y="328355"/>
                        <a:pt x="230496" y="335308"/>
                        <a:pt x="205823" y="335308"/>
                      </a:cubicBezTo>
                      <a:cubicBezTo>
                        <a:pt x="170523" y="335308"/>
                        <a:pt x="140537" y="322259"/>
                        <a:pt x="115960" y="297685"/>
                      </a:cubicBezTo>
                      <a:cubicBezTo>
                        <a:pt x="90623" y="272443"/>
                        <a:pt x="78382" y="242535"/>
                        <a:pt x="79141" y="207197"/>
                      </a:cubicBezTo>
                      <a:cubicBezTo>
                        <a:pt x="78382" y="171955"/>
                        <a:pt x="90718" y="141951"/>
                        <a:pt x="115960" y="116710"/>
                      </a:cubicBezTo>
                      <a:cubicBezTo>
                        <a:pt x="140537" y="92135"/>
                        <a:pt x="170523" y="79086"/>
                        <a:pt x="205823" y="79086"/>
                      </a:cubicBezTo>
                      <a:cubicBezTo>
                        <a:pt x="230401" y="79086"/>
                        <a:pt x="252701" y="85944"/>
                        <a:pt x="274242" y="99755"/>
                      </a:cubicBezTo>
                      <a:cubicBezTo>
                        <a:pt x="293505" y="112804"/>
                        <a:pt x="308878" y="131188"/>
                        <a:pt x="319506" y="152714"/>
                      </a:cubicBezTo>
                      <a:lnTo>
                        <a:pt x="403296" y="152714"/>
                      </a:lnTo>
                      <a:cubicBezTo>
                        <a:pt x="391055" y="108232"/>
                        <a:pt x="367142" y="71371"/>
                        <a:pt x="331083" y="42986"/>
                      </a:cubicBezTo>
                      <a:cubicBezTo>
                        <a:pt x="294264" y="13840"/>
                        <a:pt x="251942" y="-734"/>
                        <a:pt x="205823" y="28"/>
                      </a:cubicBezTo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7" name="Forma Livre 21">
                  <a:extLst>
                    <a:ext uri="{FF2B5EF4-FFF2-40B4-BE49-F238E27FC236}">
                      <a16:creationId xmlns:a16="http://schemas.microsoft.com/office/drawing/2014/main" id="{E8A5B441-5E7A-D6E3-CC85-66B51BF126E0}"/>
                    </a:ext>
                  </a:extLst>
                </p:cNvPr>
                <p:cNvSpPr/>
                <p:nvPr/>
              </p:nvSpPr>
              <p:spPr>
                <a:xfrm>
                  <a:off x="7254326" y="6297392"/>
                  <a:ext cx="275233" cy="338207"/>
                </a:xfrm>
                <a:custGeom>
                  <a:avLst/>
                  <a:gdLst>
                    <a:gd name="connsiteX0" fmla="*/ 142288 w 275233"/>
                    <a:gd name="connsiteY0" fmla="*/ 260 h 338207"/>
                    <a:gd name="connsiteX1" fmla="*/ 29271 w 275233"/>
                    <a:gd name="connsiteY1" fmla="*/ 42932 h 338207"/>
                    <a:gd name="connsiteX2" fmla="*/ 6211 w 275233"/>
                    <a:gd name="connsiteY2" fmla="*/ 113513 h 338207"/>
                    <a:gd name="connsiteX3" fmla="*/ 86206 w 275233"/>
                    <a:gd name="connsiteY3" fmla="*/ 113513 h 338207"/>
                    <a:gd name="connsiteX4" fmla="*/ 97689 w 275233"/>
                    <a:gd name="connsiteY4" fmla="*/ 83985 h 338207"/>
                    <a:gd name="connsiteX5" fmla="*/ 140011 w 275233"/>
                    <a:gd name="connsiteY5" fmla="*/ 68459 h 338207"/>
                    <a:gd name="connsiteX6" fmla="*/ 179107 w 275233"/>
                    <a:gd name="connsiteY6" fmla="*/ 76174 h 338207"/>
                    <a:gd name="connsiteX7" fmla="*/ 192961 w 275233"/>
                    <a:gd name="connsiteY7" fmla="*/ 103321 h 338207"/>
                    <a:gd name="connsiteX8" fmla="*/ 174552 w 275233"/>
                    <a:gd name="connsiteY8" fmla="*/ 128086 h 338207"/>
                    <a:gd name="connsiteX9" fmla="*/ 112966 w 275233"/>
                    <a:gd name="connsiteY9" fmla="*/ 138087 h 338207"/>
                    <a:gd name="connsiteX10" fmla="*/ 43789 w 275233"/>
                    <a:gd name="connsiteY10" fmla="*/ 159137 h 338207"/>
                    <a:gd name="connsiteX11" fmla="*/ 43 w 275233"/>
                    <a:gd name="connsiteY11" fmla="*/ 246767 h 338207"/>
                    <a:gd name="connsiteX12" fmla="*/ 26898 w 275233"/>
                    <a:gd name="connsiteY12" fmla="*/ 315728 h 338207"/>
                    <a:gd name="connsiteX13" fmla="*/ 92280 w 275233"/>
                    <a:gd name="connsiteY13" fmla="*/ 338207 h 338207"/>
                    <a:gd name="connsiteX14" fmla="*/ 195239 w 275233"/>
                    <a:gd name="connsiteY14" fmla="*/ 304870 h 338207"/>
                    <a:gd name="connsiteX15" fmla="*/ 195239 w 275233"/>
                    <a:gd name="connsiteY15" fmla="*/ 338207 h 338207"/>
                    <a:gd name="connsiteX16" fmla="*/ 275234 w 275233"/>
                    <a:gd name="connsiteY16" fmla="*/ 338207 h 338207"/>
                    <a:gd name="connsiteX17" fmla="*/ 275234 w 275233"/>
                    <a:gd name="connsiteY17" fmla="*/ 100844 h 338207"/>
                    <a:gd name="connsiteX18" fmla="*/ 235189 w 275233"/>
                    <a:gd name="connsiteY18" fmla="*/ 21025 h 338207"/>
                    <a:gd name="connsiteX19" fmla="*/ 142194 w 275233"/>
                    <a:gd name="connsiteY19" fmla="*/ 70 h 338207"/>
                    <a:gd name="connsiteX20" fmla="*/ 176165 w 275233"/>
                    <a:gd name="connsiteY20" fmla="*/ 182474 h 338207"/>
                    <a:gd name="connsiteX21" fmla="*/ 191443 w 275233"/>
                    <a:gd name="connsiteY21" fmla="*/ 173996 h 338207"/>
                    <a:gd name="connsiteX22" fmla="*/ 191443 w 275233"/>
                    <a:gd name="connsiteY22" fmla="*/ 206477 h 338207"/>
                    <a:gd name="connsiteX23" fmla="*/ 169238 w 275233"/>
                    <a:gd name="connsiteY23" fmla="*/ 264579 h 338207"/>
                    <a:gd name="connsiteX24" fmla="*/ 119229 w 275233"/>
                    <a:gd name="connsiteY24" fmla="*/ 280867 h 338207"/>
                    <a:gd name="connsiteX25" fmla="*/ 90856 w 275233"/>
                    <a:gd name="connsiteY25" fmla="*/ 271628 h 338207"/>
                    <a:gd name="connsiteX26" fmla="*/ 79374 w 275233"/>
                    <a:gd name="connsiteY26" fmla="*/ 239814 h 338207"/>
                    <a:gd name="connsiteX27" fmla="*/ 98637 w 275233"/>
                    <a:gd name="connsiteY27" fmla="*/ 203333 h 338207"/>
                    <a:gd name="connsiteX28" fmla="*/ 136310 w 275233"/>
                    <a:gd name="connsiteY28" fmla="*/ 192475 h 338207"/>
                    <a:gd name="connsiteX29" fmla="*/ 176260 w 275233"/>
                    <a:gd name="connsiteY29" fmla="*/ 182378 h 338207"/>
                    <a:gd name="connsiteX30" fmla="*/ 176260 w 275233"/>
                    <a:gd name="connsiteY30" fmla="*/ 182378 h 338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275233" h="338207">
                      <a:moveTo>
                        <a:pt x="142288" y="260"/>
                      </a:moveTo>
                      <a:cubicBezTo>
                        <a:pt x="88484" y="-502"/>
                        <a:pt x="50811" y="14167"/>
                        <a:pt x="29271" y="42932"/>
                      </a:cubicBezTo>
                      <a:cubicBezTo>
                        <a:pt x="15511" y="60744"/>
                        <a:pt x="8584" y="84080"/>
                        <a:pt x="6211" y="113513"/>
                      </a:cubicBezTo>
                      <a:lnTo>
                        <a:pt x="86206" y="113513"/>
                      </a:lnTo>
                      <a:cubicBezTo>
                        <a:pt x="87725" y="99606"/>
                        <a:pt x="92375" y="90271"/>
                        <a:pt x="97689" y="83985"/>
                      </a:cubicBezTo>
                      <a:cubicBezTo>
                        <a:pt x="106134" y="73031"/>
                        <a:pt x="119894" y="67602"/>
                        <a:pt x="140011" y="68459"/>
                      </a:cubicBezTo>
                      <a:cubicBezTo>
                        <a:pt x="156902" y="67602"/>
                        <a:pt x="169997" y="70745"/>
                        <a:pt x="179107" y="76174"/>
                      </a:cubicBezTo>
                      <a:cubicBezTo>
                        <a:pt x="188312" y="80842"/>
                        <a:pt x="192107" y="90176"/>
                        <a:pt x="192961" y="103321"/>
                      </a:cubicBezTo>
                      <a:cubicBezTo>
                        <a:pt x="192961" y="114084"/>
                        <a:pt x="186793" y="122752"/>
                        <a:pt x="174552" y="128086"/>
                      </a:cubicBezTo>
                      <a:lnTo>
                        <a:pt x="112966" y="138087"/>
                      </a:lnTo>
                      <a:cubicBezTo>
                        <a:pt x="84593" y="141992"/>
                        <a:pt x="61534" y="148945"/>
                        <a:pt x="43789" y="159137"/>
                      </a:cubicBezTo>
                      <a:cubicBezTo>
                        <a:pt x="13803" y="176949"/>
                        <a:pt x="-716" y="205619"/>
                        <a:pt x="43" y="246767"/>
                      </a:cubicBezTo>
                      <a:cubicBezTo>
                        <a:pt x="-716" y="275342"/>
                        <a:pt x="8489" y="298679"/>
                        <a:pt x="26898" y="315728"/>
                      </a:cubicBezTo>
                      <a:cubicBezTo>
                        <a:pt x="43030" y="329730"/>
                        <a:pt x="65330" y="337445"/>
                        <a:pt x="92280" y="338207"/>
                      </a:cubicBezTo>
                      <a:cubicBezTo>
                        <a:pt x="136025" y="337445"/>
                        <a:pt x="170567" y="326587"/>
                        <a:pt x="195239" y="304870"/>
                      </a:cubicBezTo>
                      <a:lnTo>
                        <a:pt x="195239" y="338207"/>
                      </a:lnTo>
                      <a:lnTo>
                        <a:pt x="275234" y="338207"/>
                      </a:lnTo>
                      <a:lnTo>
                        <a:pt x="275234" y="100844"/>
                      </a:lnTo>
                      <a:cubicBezTo>
                        <a:pt x="275234" y="62078"/>
                        <a:pt x="261285" y="34931"/>
                        <a:pt x="235189" y="21025"/>
                      </a:cubicBezTo>
                      <a:cubicBezTo>
                        <a:pt x="207480" y="6261"/>
                        <a:pt x="176735" y="-788"/>
                        <a:pt x="142194" y="70"/>
                      </a:cubicBezTo>
                      <a:moveTo>
                        <a:pt x="176165" y="182474"/>
                      </a:moveTo>
                      <a:lnTo>
                        <a:pt x="191443" y="173996"/>
                      </a:lnTo>
                      <a:lnTo>
                        <a:pt x="191443" y="206477"/>
                      </a:lnTo>
                      <a:cubicBezTo>
                        <a:pt x="191443" y="234290"/>
                        <a:pt x="183757" y="253720"/>
                        <a:pt x="169238" y="264579"/>
                      </a:cubicBezTo>
                      <a:cubicBezTo>
                        <a:pt x="153865" y="275438"/>
                        <a:pt x="137734" y="280867"/>
                        <a:pt x="119229" y="280867"/>
                      </a:cubicBezTo>
                      <a:cubicBezTo>
                        <a:pt x="107747" y="280867"/>
                        <a:pt x="98543" y="277724"/>
                        <a:pt x="90856" y="271628"/>
                      </a:cubicBezTo>
                      <a:cubicBezTo>
                        <a:pt x="83170" y="264579"/>
                        <a:pt x="79374" y="254578"/>
                        <a:pt x="79374" y="239814"/>
                      </a:cubicBezTo>
                      <a:cubicBezTo>
                        <a:pt x="79374" y="223526"/>
                        <a:pt x="85542" y="211906"/>
                        <a:pt x="98637" y="203333"/>
                      </a:cubicBezTo>
                      <a:cubicBezTo>
                        <a:pt x="106324" y="198666"/>
                        <a:pt x="119324" y="194856"/>
                        <a:pt x="136310" y="192475"/>
                      </a:cubicBezTo>
                      <a:lnTo>
                        <a:pt x="176260" y="182378"/>
                      </a:lnTo>
                      <a:lnTo>
                        <a:pt x="176260" y="182378"/>
                      </a:ln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8" name="Forma Livre 22">
                  <a:extLst>
                    <a:ext uri="{FF2B5EF4-FFF2-40B4-BE49-F238E27FC236}">
                      <a16:creationId xmlns:a16="http://schemas.microsoft.com/office/drawing/2014/main" id="{41AA5ACE-CBA9-8ABD-0535-6737271F9E68}"/>
                    </a:ext>
                  </a:extLst>
                </p:cNvPr>
                <p:cNvSpPr/>
                <p:nvPr/>
              </p:nvSpPr>
              <p:spPr>
                <a:xfrm>
                  <a:off x="7126358" y="6216595"/>
                  <a:ext cx="80659" cy="419100"/>
                </a:xfrm>
                <a:custGeom>
                  <a:avLst/>
                  <a:gdLst>
                    <a:gd name="connsiteX0" fmla="*/ 0 w 80659"/>
                    <a:gd name="connsiteY0" fmla="*/ 0 h 419100"/>
                    <a:gd name="connsiteX1" fmla="*/ 80659 w 80659"/>
                    <a:gd name="connsiteY1" fmla="*/ 0 h 419100"/>
                    <a:gd name="connsiteX2" fmla="*/ 80659 w 80659"/>
                    <a:gd name="connsiteY2" fmla="*/ 419100 h 419100"/>
                    <a:gd name="connsiteX3" fmla="*/ 0 w 80659"/>
                    <a:gd name="connsiteY3" fmla="*/ 419100 h 419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0659" h="419100">
                      <a:moveTo>
                        <a:pt x="0" y="0"/>
                      </a:moveTo>
                      <a:lnTo>
                        <a:pt x="80659" y="0"/>
                      </a:lnTo>
                      <a:lnTo>
                        <a:pt x="80659" y="419100"/>
                      </a:lnTo>
                      <a:lnTo>
                        <a:pt x="0" y="419100"/>
                      </a:ln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30" name="Forma Livre 28">
                  <a:extLst>
                    <a:ext uri="{FF2B5EF4-FFF2-40B4-BE49-F238E27FC236}">
                      <a16:creationId xmlns:a16="http://schemas.microsoft.com/office/drawing/2014/main" id="{13323EA0-6BFE-E9C6-E35F-20CB6D9BF3A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581846" y="6297652"/>
                  <a:ext cx="185041" cy="338137"/>
                </a:xfrm>
                <a:custGeom>
                  <a:avLst/>
                  <a:gdLst>
                    <a:gd name="connsiteX0" fmla="*/ 132756 w 185041"/>
                    <a:gd name="connsiteY0" fmla="*/ 10096 h 338137"/>
                    <a:gd name="connsiteX1" fmla="*/ 76010 w 185041"/>
                    <a:gd name="connsiteY1" fmla="*/ 56007 h 338137"/>
                    <a:gd name="connsiteX2" fmla="*/ 76010 w 185041"/>
                    <a:gd name="connsiteY2" fmla="*/ 14764 h 338137"/>
                    <a:gd name="connsiteX3" fmla="*/ 0 w 185041"/>
                    <a:gd name="connsiteY3" fmla="*/ 14097 h 338137"/>
                    <a:gd name="connsiteX4" fmla="*/ 0 w 185041"/>
                    <a:gd name="connsiteY4" fmla="*/ 338138 h 338137"/>
                    <a:gd name="connsiteX5" fmla="*/ 79046 w 185041"/>
                    <a:gd name="connsiteY5" fmla="*/ 338138 h 338137"/>
                    <a:gd name="connsiteX6" fmla="*/ 79046 w 185041"/>
                    <a:gd name="connsiteY6" fmla="*/ 183166 h 338137"/>
                    <a:gd name="connsiteX7" fmla="*/ 89105 w 185041"/>
                    <a:gd name="connsiteY7" fmla="*/ 126302 h 338137"/>
                    <a:gd name="connsiteX8" fmla="*/ 116719 w 185041"/>
                    <a:gd name="connsiteY8" fmla="*/ 95155 h 338137"/>
                    <a:gd name="connsiteX9" fmla="*/ 160465 w 185041"/>
                    <a:gd name="connsiteY9" fmla="*/ 81058 h 338137"/>
                    <a:gd name="connsiteX10" fmla="*/ 185042 w 185041"/>
                    <a:gd name="connsiteY10" fmla="*/ 82677 h 338137"/>
                    <a:gd name="connsiteX11" fmla="*/ 184283 w 185041"/>
                    <a:gd name="connsiteY11" fmla="*/ 0 h 338137"/>
                    <a:gd name="connsiteX12" fmla="*/ 163501 w 185041"/>
                    <a:gd name="connsiteY12" fmla="*/ 1524 h 338137"/>
                    <a:gd name="connsiteX13" fmla="*/ 132661 w 185041"/>
                    <a:gd name="connsiteY13" fmla="*/ 10096 h 338137"/>
                    <a:gd name="connsiteX14" fmla="*/ 132661 w 185041"/>
                    <a:gd name="connsiteY14" fmla="*/ 10096 h 3381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85041" h="338137">
                      <a:moveTo>
                        <a:pt x="132756" y="10096"/>
                      </a:moveTo>
                      <a:cubicBezTo>
                        <a:pt x="111310" y="18669"/>
                        <a:pt x="92141" y="33528"/>
                        <a:pt x="76010" y="56007"/>
                      </a:cubicBezTo>
                      <a:lnTo>
                        <a:pt x="76010" y="14764"/>
                      </a:lnTo>
                      <a:lnTo>
                        <a:pt x="0" y="14097"/>
                      </a:lnTo>
                      <a:lnTo>
                        <a:pt x="0" y="338138"/>
                      </a:lnTo>
                      <a:lnTo>
                        <a:pt x="79046" y="338138"/>
                      </a:lnTo>
                      <a:lnTo>
                        <a:pt x="79046" y="183166"/>
                      </a:lnTo>
                      <a:cubicBezTo>
                        <a:pt x="79046" y="156686"/>
                        <a:pt x="82178" y="138017"/>
                        <a:pt x="89105" y="126302"/>
                      </a:cubicBezTo>
                      <a:cubicBezTo>
                        <a:pt x="94419" y="113824"/>
                        <a:pt x="104383" y="103727"/>
                        <a:pt x="116719" y="95155"/>
                      </a:cubicBezTo>
                      <a:cubicBezTo>
                        <a:pt x="130573" y="85820"/>
                        <a:pt x="145092" y="81058"/>
                        <a:pt x="160465" y="81058"/>
                      </a:cubicBezTo>
                      <a:lnTo>
                        <a:pt x="185042" y="82677"/>
                      </a:lnTo>
                      <a:lnTo>
                        <a:pt x="184283" y="0"/>
                      </a:lnTo>
                      <a:lnTo>
                        <a:pt x="163501" y="1524"/>
                      </a:lnTo>
                      <a:lnTo>
                        <a:pt x="132661" y="10096"/>
                      </a:lnTo>
                      <a:lnTo>
                        <a:pt x="132661" y="10096"/>
                      </a:ln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31" name="Forma Livre 29">
                  <a:extLst>
                    <a:ext uri="{FF2B5EF4-FFF2-40B4-BE49-F238E27FC236}">
                      <a16:creationId xmlns:a16="http://schemas.microsoft.com/office/drawing/2014/main" id="{15613D74-7112-34FE-6EF4-F107F9A4E9E8}"/>
                    </a:ext>
                  </a:extLst>
                </p:cNvPr>
                <p:cNvSpPr/>
                <p:nvPr/>
              </p:nvSpPr>
              <p:spPr>
                <a:xfrm>
                  <a:off x="8070546" y="6068957"/>
                  <a:ext cx="241977" cy="242887"/>
                </a:xfrm>
                <a:custGeom>
                  <a:avLst/>
                  <a:gdLst>
                    <a:gd name="connsiteX0" fmla="*/ 50388 w 241977"/>
                    <a:gd name="connsiteY0" fmla="*/ 242888 h 242887"/>
                    <a:gd name="connsiteX1" fmla="*/ 241978 w 241977"/>
                    <a:gd name="connsiteY1" fmla="*/ 50578 h 242887"/>
                    <a:gd name="connsiteX2" fmla="*/ 191590 w 241977"/>
                    <a:gd name="connsiteY2" fmla="*/ 0 h 242887"/>
                    <a:gd name="connsiteX3" fmla="*/ 0 w 241977"/>
                    <a:gd name="connsiteY3" fmla="*/ 192310 h 242887"/>
                    <a:gd name="connsiteX4" fmla="*/ 50388 w 241977"/>
                    <a:gd name="connsiteY4" fmla="*/ 242888 h 2428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1977" h="242887">
                      <a:moveTo>
                        <a:pt x="50388" y="242888"/>
                      </a:moveTo>
                      <a:lnTo>
                        <a:pt x="241978" y="50578"/>
                      </a:lnTo>
                      <a:lnTo>
                        <a:pt x="191590" y="0"/>
                      </a:lnTo>
                      <a:lnTo>
                        <a:pt x="0" y="192310"/>
                      </a:lnTo>
                      <a:lnTo>
                        <a:pt x="50388" y="242888"/>
                      </a:ln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32" name="Forma Livre 30">
                  <a:extLst>
                    <a:ext uri="{FF2B5EF4-FFF2-40B4-BE49-F238E27FC236}">
                      <a16:creationId xmlns:a16="http://schemas.microsoft.com/office/drawing/2014/main" id="{488BDC67-5BA9-8192-1B3C-221D01F67334}"/>
                    </a:ext>
                  </a:extLst>
                </p:cNvPr>
                <p:cNvSpPr/>
                <p:nvPr/>
              </p:nvSpPr>
              <p:spPr>
                <a:xfrm>
                  <a:off x="7913972" y="6026095"/>
                  <a:ext cx="71169" cy="209550"/>
                </a:xfrm>
                <a:custGeom>
                  <a:avLst/>
                  <a:gdLst>
                    <a:gd name="connsiteX0" fmla="*/ 0 w 71169"/>
                    <a:gd name="connsiteY0" fmla="*/ 0 h 209550"/>
                    <a:gd name="connsiteX1" fmla="*/ 71170 w 71169"/>
                    <a:gd name="connsiteY1" fmla="*/ 0 h 209550"/>
                    <a:gd name="connsiteX2" fmla="*/ 71170 w 71169"/>
                    <a:gd name="connsiteY2" fmla="*/ 209550 h 209550"/>
                    <a:gd name="connsiteX3" fmla="*/ 0 w 71169"/>
                    <a:gd name="connsiteY3" fmla="*/ 209550 h 2095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1169" h="209550">
                      <a:moveTo>
                        <a:pt x="0" y="0"/>
                      </a:moveTo>
                      <a:lnTo>
                        <a:pt x="71170" y="0"/>
                      </a:lnTo>
                      <a:lnTo>
                        <a:pt x="71170" y="209550"/>
                      </a:lnTo>
                      <a:lnTo>
                        <a:pt x="0" y="209550"/>
                      </a:ln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34" name="Forma Livre 31">
                  <a:extLst>
                    <a:ext uri="{FF2B5EF4-FFF2-40B4-BE49-F238E27FC236}">
                      <a16:creationId xmlns:a16="http://schemas.microsoft.com/office/drawing/2014/main" id="{CB371DD5-09A9-D2DA-99B9-38FDC8200B33}"/>
                    </a:ext>
                  </a:extLst>
                </p:cNvPr>
                <p:cNvSpPr/>
                <p:nvPr/>
              </p:nvSpPr>
              <p:spPr>
                <a:xfrm>
                  <a:off x="8155950" y="6392807"/>
                  <a:ext cx="208765" cy="71437"/>
                </a:xfrm>
                <a:custGeom>
                  <a:avLst/>
                  <a:gdLst>
                    <a:gd name="connsiteX0" fmla="*/ 0 w 208765"/>
                    <a:gd name="connsiteY0" fmla="*/ 0 h 71437"/>
                    <a:gd name="connsiteX1" fmla="*/ 208765 w 208765"/>
                    <a:gd name="connsiteY1" fmla="*/ 0 h 71437"/>
                    <a:gd name="connsiteX2" fmla="*/ 208765 w 208765"/>
                    <a:gd name="connsiteY2" fmla="*/ 71438 h 71437"/>
                    <a:gd name="connsiteX3" fmla="*/ 0 w 208765"/>
                    <a:gd name="connsiteY3" fmla="*/ 71438 h 714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8765" h="71437">
                      <a:moveTo>
                        <a:pt x="0" y="0"/>
                      </a:moveTo>
                      <a:lnTo>
                        <a:pt x="208765" y="0"/>
                      </a:lnTo>
                      <a:lnTo>
                        <a:pt x="208765" y="71438"/>
                      </a:lnTo>
                      <a:lnTo>
                        <a:pt x="0" y="71438"/>
                      </a:ln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</p:grpSp>
      </p:grpSp>
      <p:grpSp>
        <p:nvGrpSpPr>
          <p:cNvPr id="80" name="Agrupar 79">
            <a:extLst>
              <a:ext uri="{FF2B5EF4-FFF2-40B4-BE49-F238E27FC236}">
                <a16:creationId xmlns:a16="http://schemas.microsoft.com/office/drawing/2014/main" id="{591512CF-30AA-5DD5-93C1-CFFEC65BB860}"/>
              </a:ext>
            </a:extLst>
          </p:cNvPr>
          <p:cNvGrpSpPr/>
          <p:nvPr/>
        </p:nvGrpSpPr>
        <p:grpSpPr>
          <a:xfrm>
            <a:off x="1077022" y="2365992"/>
            <a:ext cx="3670601" cy="1545921"/>
            <a:chOff x="619818" y="2145270"/>
            <a:chExt cx="3670601" cy="1545921"/>
          </a:xfrm>
        </p:grpSpPr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9B5E74AA-3862-E194-33F4-E8BDB20FE92F}"/>
                </a:ext>
              </a:extLst>
            </p:cNvPr>
            <p:cNvSpPr/>
            <p:nvPr/>
          </p:nvSpPr>
          <p:spPr>
            <a:xfrm>
              <a:off x="619818" y="2983305"/>
              <a:ext cx="367060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450656">
                <a:defRPr/>
              </a:pPr>
              <a:r>
                <a:rPr lang="pt-BR" sz="2000" dirty="0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Mais de 100 canais ao vivo </a:t>
              </a:r>
              <a:br>
                <a:rPr lang="pt-BR" sz="2000" dirty="0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</a:br>
              <a:r>
                <a:rPr lang="pt-BR" sz="2000" dirty="0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e conteúdos sob demanda.</a:t>
              </a:r>
            </a:p>
          </p:txBody>
        </p:sp>
        <p:grpSp>
          <p:nvGrpSpPr>
            <p:cNvPr id="41" name="Gráfico 2">
              <a:extLst>
                <a:ext uri="{FF2B5EF4-FFF2-40B4-BE49-F238E27FC236}">
                  <a16:creationId xmlns:a16="http://schemas.microsoft.com/office/drawing/2014/main" id="{39EC9E1B-75AC-1A52-25F4-33C1A8423B4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825118" y="2145270"/>
              <a:ext cx="1260000" cy="763758"/>
              <a:chOff x="6704202" y="5612938"/>
              <a:chExt cx="1778309" cy="1077935"/>
            </a:xfrm>
            <a:solidFill>
              <a:schemeClr val="bg1"/>
            </a:solidFill>
          </p:grpSpPr>
          <p:sp>
            <p:nvSpPr>
              <p:cNvPr id="42" name="Forma Livre 8">
                <a:extLst>
                  <a:ext uri="{FF2B5EF4-FFF2-40B4-BE49-F238E27FC236}">
                    <a16:creationId xmlns:a16="http://schemas.microsoft.com/office/drawing/2014/main" id="{4C1AE962-04FF-ABB0-E0FA-088377075E32}"/>
                  </a:ext>
                </a:extLst>
              </p:cNvPr>
              <p:cNvSpPr/>
              <p:nvPr/>
            </p:nvSpPr>
            <p:spPr>
              <a:xfrm>
                <a:off x="6704202" y="5812729"/>
                <a:ext cx="425681" cy="438519"/>
              </a:xfrm>
              <a:custGeom>
                <a:avLst/>
                <a:gdLst>
                  <a:gd name="connsiteX0" fmla="*/ 217239 w 425681"/>
                  <a:gd name="connsiteY0" fmla="*/ 32 h 438519"/>
                  <a:gd name="connsiteX1" fmla="*/ 63975 w 425681"/>
                  <a:gd name="connsiteY1" fmla="*/ 64187 h 438519"/>
                  <a:gd name="connsiteX2" fmla="*/ 0 w 425681"/>
                  <a:gd name="connsiteY2" fmla="*/ 219246 h 438519"/>
                  <a:gd name="connsiteX3" fmla="*/ 63975 w 425681"/>
                  <a:gd name="connsiteY3" fmla="*/ 375144 h 438519"/>
                  <a:gd name="connsiteX4" fmla="*/ 217239 w 425681"/>
                  <a:gd name="connsiteY4" fmla="*/ 438520 h 438519"/>
                  <a:gd name="connsiteX5" fmla="*/ 349438 w 425681"/>
                  <a:gd name="connsiteY5" fmla="*/ 393815 h 438519"/>
                  <a:gd name="connsiteX6" fmla="*/ 425621 w 425681"/>
                  <a:gd name="connsiteY6" fmla="*/ 277715 h 438519"/>
                  <a:gd name="connsiteX7" fmla="*/ 337289 w 425681"/>
                  <a:gd name="connsiteY7" fmla="*/ 277715 h 438519"/>
                  <a:gd name="connsiteX8" fmla="*/ 289473 w 425681"/>
                  <a:gd name="connsiteY8" fmla="*/ 333731 h 438519"/>
                  <a:gd name="connsiteX9" fmla="*/ 217299 w 425681"/>
                  <a:gd name="connsiteY9" fmla="*/ 354856 h 438519"/>
                  <a:gd name="connsiteX10" fmla="*/ 122444 w 425681"/>
                  <a:gd name="connsiteY10" fmla="*/ 314999 h 438519"/>
                  <a:gd name="connsiteX11" fmla="*/ 83544 w 425681"/>
                  <a:gd name="connsiteY11" fmla="*/ 219246 h 438519"/>
                  <a:gd name="connsiteX12" fmla="*/ 122444 w 425681"/>
                  <a:gd name="connsiteY12" fmla="*/ 123434 h 438519"/>
                  <a:gd name="connsiteX13" fmla="*/ 217299 w 425681"/>
                  <a:gd name="connsiteY13" fmla="*/ 83636 h 438519"/>
                  <a:gd name="connsiteX14" fmla="*/ 289473 w 425681"/>
                  <a:gd name="connsiteY14" fmla="*/ 105540 h 438519"/>
                  <a:gd name="connsiteX15" fmla="*/ 337289 w 425681"/>
                  <a:gd name="connsiteY15" fmla="*/ 161555 h 438519"/>
                  <a:gd name="connsiteX16" fmla="*/ 425681 w 425681"/>
                  <a:gd name="connsiteY16" fmla="*/ 161555 h 438519"/>
                  <a:gd name="connsiteX17" fmla="*/ 349498 w 425681"/>
                  <a:gd name="connsiteY17" fmla="*/ 45455 h 438519"/>
                  <a:gd name="connsiteX18" fmla="*/ 217239 w 425681"/>
                  <a:gd name="connsiteY18" fmla="*/ 32 h 438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25681" h="438519">
                    <a:moveTo>
                      <a:pt x="217239" y="32"/>
                    </a:moveTo>
                    <a:cubicBezTo>
                      <a:pt x="156436" y="-805"/>
                      <a:pt x="106106" y="20320"/>
                      <a:pt x="63975" y="64187"/>
                    </a:cubicBezTo>
                    <a:cubicBezTo>
                      <a:pt x="21006" y="107216"/>
                      <a:pt x="0" y="158324"/>
                      <a:pt x="0" y="219246"/>
                    </a:cubicBezTo>
                    <a:cubicBezTo>
                      <a:pt x="0" y="279271"/>
                      <a:pt x="21006" y="332175"/>
                      <a:pt x="63975" y="375144"/>
                    </a:cubicBezTo>
                    <a:cubicBezTo>
                      <a:pt x="106106" y="417335"/>
                      <a:pt x="156436" y="438520"/>
                      <a:pt x="217239" y="438520"/>
                    </a:cubicBezTo>
                    <a:cubicBezTo>
                      <a:pt x="265894" y="438520"/>
                      <a:pt x="310538" y="423858"/>
                      <a:pt x="349438" y="393815"/>
                    </a:cubicBezTo>
                    <a:cubicBezTo>
                      <a:pt x="387560" y="362995"/>
                      <a:pt x="412695" y="324814"/>
                      <a:pt x="425621" y="277715"/>
                    </a:cubicBezTo>
                    <a:lnTo>
                      <a:pt x="337289" y="277715"/>
                    </a:lnTo>
                    <a:cubicBezTo>
                      <a:pt x="325919" y="300456"/>
                      <a:pt x="309760" y="319068"/>
                      <a:pt x="289473" y="333731"/>
                    </a:cubicBezTo>
                    <a:cubicBezTo>
                      <a:pt x="266791" y="347555"/>
                      <a:pt x="243272" y="354856"/>
                      <a:pt x="217299" y="354856"/>
                    </a:cubicBezTo>
                    <a:cubicBezTo>
                      <a:pt x="180015" y="354856"/>
                      <a:pt x="148417" y="341032"/>
                      <a:pt x="122444" y="314999"/>
                    </a:cubicBezTo>
                    <a:cubicBezTo>
                      <a:pt x="95753" y="288248"/>
                      <a:pt x="82766" y="256650"/>
                      <a:pt x="83544" y="219246"/>
                    </a:cubicBezTo>
                    <a:cubicBezTo>
                      <a:pt x="82766" y="181903"/>
                      <a:pt x="95753" y="150185"/>
                      <a:pt x="122444" y="123434"/>
                    </a:cubicBezTo>
                    <a:cubicBezTo>
                      <a:pt x="148417" y="97461"/>
                      <a:pt x="180015" y="83636"/>
                      <a:pt x="217299" y="83636"/>
                    </a:cubicBezTo>
                    <a:cubicBezTo>
                      <a:pt x="243272" y="83636"/>
                      <a:pt x="266791" y="90938"/>
                      <a:pt x="289473" y="105540"/>
                    </a:cubicBezTo>
                    <a:cubicBezTo>
                      <a:pt x="309760" y="119364"/>
                      <a:pt x="325979" y="138814"/>
                      <a:pt x="337289" y="161555"/>
                    </a:cubicBezTo>
                    <a:lnTo>
                      <a:pt x="425681" y="161555"/>
                    </a:lnTo>
                    <a:cubicBezTo>
                      <a:pt x="412755" y="114457"/>
                      <a:pt x="387560" y="75438"/>
                      <a:pt x="349498" y="45455"/>
                    </a:cubicBezTo>
                    <a:cubicBezTo>
                      <a:pt x="310538" y="14635"/>
                      <a:pt x="265954" y="-805"/>
                      <a:pt x="217239" y="32"/>
                    </a:cubicBezTo>
                  </a:path>
                </a:pathLst>
              </a:custGeom>
              <a:grpFill/>
              <a:ln w="596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3" name="Forma Livre 9">
                <a:extLst>
                  <a:ext uri="{FF2B5EF4-FFF2-40B4-BE49-F238E27FC236}">
                    <a16:creationId xmlns:a16="http://schemas.microsoft.com/office/drawing/2014/main" id="{2429644E-A696-4921-CA1E-9BBE6C01D1AA}"/>
                  </a:ext>
                </a:extLst>
              </p:cNvPr>
              <p:cNvSpPr/>
              <p:nvPr/>
            </p:nvSpPr>
            <p:spPr>
              <a:xfrm>
                <a:off x="7306683" y="5898755"/>
                <a:ext cx="290354" cy="354050"/>
              </a:xfrm>
              <a:custGeom>
                <a:avLst/>
                <a:gdLst>
                  <a:gd name="connsiteX0" fmla="*/ 185684 w 290354"/>
                  <a:gd name="connsiteY0" fmla="*/ 190852 h 354050"/>
                  <a:gd name="connsiteX1" fmla="*/ 201842 w 290354"/>
                  <a:gd name="connsiteY1" fmla="*/ 181994 h 354050"/>
                  <a:gd name="connsiteX2" fmla="*/ 201842 w 290354"/>
                  <a:gd name="connsiteY2" fmla="*/ 216046 h 354050"/>
                  <a:gd name="connsiteX3" fmla="*/ 178383 w 290354"/>
                  <a:gd name="connsiteY3" fmla="*/ 276909 h 354050"/>
                  <a:gd name="connsiteX4" fmla="*/ 125659 w 290354"/>
                  <a:gd name="connsiteY4" fmla="*/ 293965 h 354050"/>
                  <a:gd name="connsiteX5" fmla="*/ 95677 w 290354"/>
                  <a:gd name="connsiteY5" fmla="*/ 284270 h 354050"/>
                  <a:gd name="connsiteX6" fmla="*/ 83528 w 290354"/>
                  <a:gd name="connsiteY6" fmla="*/ 250936 h 354050"/>
                  <a:gd name="connsiteX7" fmla="*/ 103816 w 290354"/>
                  <a:gd name="connsiteY7" fmla="*/ 212695 h 354050"/>
                  <a:gd name="connsiteX8" fmla="*/ 143553 w 290354"/>
                  <a:gd name="connsiteY8" fmla="*/ 201324 h 354050"/>
                  <a:gd name="connsiteX9" fmla="*/ 185684 w 290354"/>
                  <a:gd name="connsiteY9" fmla="*/ 190852 h 354050"/>
                  <a:gd name="connsiteX10" fmla="*/ 150016 w 290354"/>
                  <a:gd name="connsiteY10" fmla="*/ 64 h 354050"/>
                  <a:gd name="connsiteX11" fmla="*/ 30744 w 290354"/>
                  <a:gd name="connsiteY11" fmla="*/ 44709 h 354050"/>
                  <a:gd name="connsiteX12" fmla="*/ 6447 w 290354"/>
                  <a:gd name="connsiteY12" fmla="*/ 118618 h 354050"/>
                  <a:gd name="connsiteX13" fmla="*/ 90829 w 290354"/>
                  <a:gd name="connsiteY13" fmla="*/ 118618 h 354050"/>
                  <a:gd name="connsiteX14" fmla="*/ 102978 w 290354"/>
                  <a:gd name="connsiteY14" fmla="*/ 87738 h 354050"/>
                  <a:gd name="connsiteX15" fmla="*/ 147622 w 290354"/>
                  <a:gd name="connsiteY15" fmla="*/ 71460 h 354050"/>
                  <a:gd name="connsiteX16" fmla="*/ 188916 w 290354"/>
                  <a:gd name="connsiteY16" fmla="*/ 79539 h 354050"/>
                  <a:gd name="connsiteX17" fmla="*/ 203518 w 290354"/>
                  <a:gd name="connsiteY17" fmla="*/ 107966 h 354050"/>
                  <a:gd name="connsiteX18" fmla="*/ 184068 w 290354"/>
                  <a:gd name="connsiteY18" fmla="*/ 133938 h 354050"/>
                  <a:gd name="connsiteX19" fmla="*/ 119136 w 290354"/>
                  <a:gd name="connsiteY19" fmla="*/ 144411 h 354050"/>
                  <a:gd name="connsiteX20" fmla="*/ 46184 w 290354"/>
                  <a:gd name="connsiteY20" fmla="*/ 166435 h 354050"/>
                  <a:gd name="connsiteX21" fmla="*/ 43 w 290354"/>
                  <a:gd name="connsiteY21" fmla="*/ 258238 h 354050"/>
                  <a:gd name="connsiteX22" fmla="*/ 28350 w 290354"/>
                  <a:gd name="connsiteY22" fmla="*/ 330471 h 354050"/>
                  <a:gd name="connsiteX23" fmla="*/ 97352 w 290354"/>
                  <a:gd name="connsiteY23" fmla="*/ 354050 h 354050"/>
                  <a:gd name="connsiteX24" fmla="*/ 205972 w 290354"/>
                  <a:gd name="connsiteY24" fmla="*/ 319100 h 354050"/>
                  <a:gd name="connsiteX25" fmla="*/ 205972 w 290354"/>
                  <a:gd name="connsiteY25" fmla="*/ 354050 h 354050"/>
                  <a:gd name="connsiteX26" fmla="*/ 290354 w 290354"/>
                  <a:gd name="connsiteY26" fmla="*/ 354050 h 354050"/>
                  <a:gd name="connsiteX27" fmla="*/ 290354 w 290354"/>
                  <a:gd name="connsiteY27" fmla="*/ 105632 h 354050"/>
                  <a:gd name="connsiteX28" fmla="*/ 248103 w 290354"/>
                  <a:gd name="connsiteY28" fmla="*/ 22027 h 354050"/>
                  <a:gd name="connsiteX29" fmla="*/ 150016 w 290354"/>
                  <a:gd name="connsiteY29" fmla="*/ 64 h 354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90354" h="354050">
                    <a:moveTo>
                      <a:pt x="185684" y="190852"/>
                    </a:moveTo>
                    <a:lnTo>
                      <a:pt x="201842" y="181994"/>
                    </a:lnTo>
                    <a:lnTo>
                      <a:pt x="201842" y="216046"/>
                    </a:lnTo>
                    <a:cubicBezTo>
                      <a:pt x="201842" y="245191"/>
                      <a:pt x="193763" y="265539"/>
                      <a:pt x="178383" y="276909"/>
                    </a:cubicBezTo>
                    <a:cubicBezTo>
                      <a:pt x="162165" y="288280"/>
                      <a:pt x="145109" y="293965"/>
                      <a:pt x="125659" y="293965"/>
                    </a:cubicBezTo>
                    <a:cubicBezTo>
                      <a:pt x="113510" y="293965"/>
                      <a:pt x="103816" y="290674"/>
                      <a:pt x="95677" y="284270"/>
                    </a:cubicBezTo>
                    <a:cubicBezTo>
                      <a:pt x="87597" y="276909"/>
                      <a:pt x="83528" y="266376"/>
                      <a:pt x="83528" y="250936"/>
                    </a:cubicBezTo>
                    <a:cubicBezTo>
                      <a:pt x="83528" y="233880"/>
                      <a:pt x="90051" y="221672"/>
                      <a:pt x="103816" y="212695"/>
                    </a:cubicBezTo>
                    <a:cubicBezTo>
                      <a:pt x="111954" y="207848"/>
                      <a:pt x="125659" y="203778"/>
                      <a:pt x="143553" y="201324"/>
                    </a:cubicBezTo>
                    <a:lnTo>
                      <a:pt x="185684" y="190852"/>
                    </a:lnTo>
                    <a:close/>
                    <a:moveTo>
                      <a:pt x="150016" y="64"/>
                    </a:moveTo>
                    <a:cubicBezTo>
                      <a:pt x="93223" y="-774"/>
                      <a:pt x="53485" y="14667"/>
                      <a:pt x="30744" y="44709"/>
                    </a:cubicBezTo>
                    <a:cubicBezTo>
                      <a:pt x="16202" y="63381"/>
                      <a:pt x="8901" y="87798"/>
                      <a:pt x="6447" y="118618"/>
                    </a:cubicBezTo>
                    <a:lnTo>
                      <a:pt x="90829" y="118618"/>
                    </a:lnTo>
                    <a:cubicBezTo>
                      <a:pt x="92385" y="104016"/>
                      <a:pt x="97292" y="94261"/>
                      <a:pt x="102978" y="87738"/>
                    </a:cubicBezTo>
                    <a:cubicBezTo>
                      <a:pt x="111895" y="76307"/>
                      <a:pt x="126437" y="70562"/>
                      <a:pt x="147622" y="71460"/>
                    </a:cubicBezTo>
                    <a:cubicBezTo>
                      <a:pt x="165456" y="70562"/>
                      <a:pt x="179221" y="73854"/>
                      <a:pt x="188916" y="79539"/>
                    </a:cubicBezTo>
                    <a:cubicBezTo>
                      <a:pt x="198611" y="84446"/>
                      <a:pt x="202680" y="94201"/>
                      <a:pt x="203518" y="107966"/>
                    </a:cubicBezTo>
                    <a:cubicBezTo>
                      <a:pt x="203518" y="119276"/>
                      <a:pt x="196995" y="128313"/>
                      <a:pt x="184068" y="133938"/>
                    </a:cubicBezTo>
                    <a:lnTo>
                      <a:pt x="119136" y="144411"/>
                    </a:lnTo>
                    <a:cubicBezTo>
                      <a:pt x="89153" y="148541"/>
                      <a:pt x="64856" y="155782"/>
                      <a:pt x="46184" y="166435"/>
                    </a:cubicBezTo>
                    <a:cubicBezTo>
                      <a:pt x="14586" y="185106"/>
                      <a:pt x="-794" y="215089"/>
                      <a:pt x="43" y="258238"/>
                    </a:cubicBezTo>
                    <a:cubicBezTo>
                      <a:pt x="-735" y="288160"/>
                      <a:pt x="8960" y="312637"/>
                      <a:pt x="28350" y="330471"/>
                    </a:cubicBezTo>
                    <a:cubicBezTo>
                      <a:pt x="45346" y="345133"/>
                      <a:pt x="68926" y="353212"/>
                      <a:pt x="97352" y="354050"/>
                    </a:cubicBezTo>
                    <a:cubicBezTo>
                      <a:pt x="143553" y="353212"/>
                      <a:pt x="179999" y="341842"/>
                      <a:pt x="205972" y="319100"/>
                    </a:cubicBezTo>
                    <a:lnTo>
                      <a:pt x="205972" y="354050"/>
                    </a:lnTo>
                    <a:lnTo>
                      <a:pt x="290354" y="354050"/>
                    </a:lnTo>
                    <a:lnTo>
                      <a:pt x="290354" y="105632"/>
                    </a:lnTo>
                    <a:cubicBezTo>
                      <a:pt x="290354" y="64997"/>
                      <a:pt x="275632" y="36630"/>
                      <a:pt x="248103" y="22027"/>
                    </a:cubicBezTo>
                    <a:cubicBezTo>
                      <a:pt x="218898" y="6587"/>
                      <a:pt x="186522" y="-774"/>
                      <a:pt x="150016" y="64"/>
                    </a:cubicBezTo>
                  </a:path>
                </a:pathLst>
              </a:custGeom>
              <a:grpFill/>
              <a:ln w="596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4" name="Forma Livre 12">
                <a:extLst>
                  <a:ext uri="{FF2B5EF4-FFF2-40B4-BE49-F238E27FC236}">
                    <a16:creationId xmlns:a16="http://schemas.microsoft.com/office/drawing/2014/main" id="{C54D4A8E-8D15-3D6B-3CFD-22C3B4D88E8B}"/>
                  </a:ext>
                </a:extLst>
              </p:cNvPr>
              <p:cNvSpPr/>
              <p:nvPr/>
            </p:nvSpPr>
            <p:spPr>
              <a:xfrm>
                <a:off x="7172852" y="5812761"/>
                <a:ext cx="84322" cy="440163"/>
              </a:xfrm>
              <a:custGeom>
                <a:avLst/>
                <a:gdLst>
                  <a:gd name="connsiteX0" fmla="*/ 0 w 84322"/>
                  <a:gd name="connsiteY0" fmla="*/ 0 h 440163"/>
                  <a:gd name="connsiteX1" fmla="*/ 84322 w 84322"/>
                  <a:gd name="connsiteY1" fmla="*/ 0 h 440163"/>
                  <a:gd name="connsiteX2" fmla="*/ 84322 w 84322"/>
                  <a:gd name="connsiteY2" fmla="*/ 440163 h 440163"/>
                  <a:gd name="connsiteX3" fmla="*/ 0 w 84322"/>
                  <a:gd name="connsiteY3" fmla="*/ 440163 h 440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4322" h="440163">
                    <a:moveTo>
                      <a:pt x="0" y="0"/>
                    </a:moveTo>
                    <a:lnTo>
                      <a:pt x="84322" y="0"/>
                    </a:lnTo>
                    <a:lnTo>
                      <a:pt x="84322" y="440163"/>
                    </a:lnTo>
                    <a:lnTo>
                      <a:pt x="0" y="440163"/>
                    </a:lnTo>
                    <a:close/>
                  </a:path>
                </a:pathLst>
              </a:custGeom>
              <a:grpFill/>
              <a:ln w="596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5" name="Forma Livre 13">
                <a:extLst>
                  <a:ext uri="{FF2B5EF4-FFF2-40B4-BE49-F238E27FC236}">
                    <a16:creationId xmlns:a16="http://schemas.microsoft.com/office/drawing/2014/main" id="{05F1A8EC-D7DD-257A-01AF-FA7940F4A992}"/>
                  </a:ext>
                </a:extLst>
              </p:cNvPr>
              <p:cNvSpPr/>
              <p:nvPr/>
            </p:nvSpPr>
            <p:spPr>
              <a:xfrm>
                <a:off x="7653770" y="5900375"/>
                <a:ext cx="195455" cy="352549"/>
              </a:xfrm>
              <a:custGeom>
                <a:avLst/>
                <a:gdLst>
                  <a:gd name="connsiteX0" fmla="*/ 140218 w 195455"/>
                  <a:gd name="connsiteY0" fmla="*/ 10593 h 352549"/>
                  <a:gd name="connsiteX1" fmla="*/ 80253 w 195455"/>
                  <a:gd name="connsiteY1" fmla="*/ 58469 h 352549"/>
                  <a:gd name="connsiteX2" fmla="*/ 80253 w 195455"/>
                  <a:gd name="connsiteY2" fmla="*/ 15440 h 352549"/>
                  <a:gd name="connsiteX3" fmla="*/ 0 w 195455"/>
                  <a:gd name="connsiteY3" fmla="*/ 14722 h 352549"/>
                  <a:gd name="connsiteX4" fmla="*/ 0 w 195455"/>
                  <a:gd name="connsiteY4" fmla="*/ 352550 h 352549"/>
                  <a:gd name="connsiteX5" fmla="*/ 83544 w 195455"/>
                  <a:gd name="connsiteY5" fmla="*/ 352550 h 352549"/>
                  <a:gd name="connsiteX6" fmla="*/ 83544 w 195455"/>
                  <a:gd name="connsiteY6" fmla="*/ 190967 h 352549"/>
                  <a:gd name="connsiteX7" fmla="*/ 94137 w 195455"/>
                  <a:gd name="connsiteY7" fmla="*/ 131660 h 352549"/>
                  <a:gd name="connsiteX8" fmla="*/ 123342 w 195455"/>
                  <a:gd name="connsiteY8" fmla="*/ 99164 h 352549"/>
                  <a:gd name="connsiteX9" fmla="*/ 169542 w 195455"/>
                  <a:gd name="connsiteY9" fmla="*/ 84502 h 352549"/>
                  <a:gd name="connsiteX10" fmla="*/ 195456 w 195455"/>
                  <a:gd name="connsiteY10" fmla="*/ 86177 h 352549"/>
                  <a:gd name="connsiteX11" fmla="*/ 194677 w 195455"/>
                  <a:gd name="connsiteY11" fmla="*/ 0 h 352549"/>
                  <a:gd name="connsiteX12" fmla="*/ 172774 w 195455"/>
                  <a:gd name="connsiteY12" fmla="*/ 1616 h 352549"/>
                  <a:gd name="connsiteX13" fmla="*/ 140218 w 195455"/>
                  <a:gd name="connsiteY13" fmla="*/ 10593 h 352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5455" h="352549">
                    <a:moveTo>
                      <a:pt x="140218" y="10593"/>
                    </a:moveTo>
                    <a:cubicBezTo>
                      <a:pt x="117597" y="19569"/>
                      <a:pt x="97309" y="35010"/>
                      <a:pt x="80253" y="58469"/>
                    </a:cubicBezTo>
                    <a:lnTo>
                      <a:pt x="80253" y="15440"/>
                    </a:lnTo>
                    <a:lnTo>
                      <a:pt x="0" y="14722"/>
                    </a:lnTo>
                    <a:lnTo>
                      <a:pt x="0" y="352550"/>
                    </a:lnTo>
                    <a:lnTo>
                      <a:pt x="83544" y="352550"/>
                    </a:lnTo>
                    <a:lnTo>
                      <a:pt x="83544" y="190967"/>
                    </a:lnTo>
                    <a:cubicBezTo>
                      <a:pt x="83544" y="163318"/>
                      <a:pt x="86836" y="143868"/>
                      <a:pt x="94137" y="131660"/>
                    </a:cubicBezTo>
                    <a:cubicBezTo>
                      <a:pt x="99762" y="118674"/>
                      <a:pt x="110295" y="108141"/>
                      <a:pt x="123342" y="99164"/>
                    </a:cubicBezTo>
                    <a:cubicBezTo>
                      <a:pt x="137944" y="89409"/>
                      <a:pt x="153264" y="84502"/>
                      <a:pt x="169542" y="84502"/>
                    </a:cubicBezTo>
                    <a:lnTo>
                      <a:pt x="195456" y="86177"/>
                    </a:lnTo>
                    <a:lnTo>
                      <a:pt x="194677" y="0"/>
                    </a:lnTo>
                    <a:lnTo>
                      <a:pt x="172774" y="1616"/>
                    </a:lnTo>
                    <a:lnTo>
                      <a:pt x="140218" y="10593"/>
                    </a:lnTo>
                    <a:close/>
                  </a:path>
                </a:pathLst>
              </a:custGeom>
              <a:grpFill/>
              <a:ln w="596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grpSp>
            <p:nvGrpSpPr>
              <p:cNvPr id="46" name="Gráfico 2">
                <a:extLst>
                  <a:ext uri="{FF2B5EF4-FFF2-40B4-BE49-F238E27FC236}">
                    <a16:creationId xmlns:a16="http://schemas.microsoft.com/office/drawing/2014/main" id="{5F9ED9E1-92D8-251E-3819-34C0FA0D089F}"/>
                  </a:ext>
                </a:extLst>
              </p:cNvPr>
              <p:cNvGrpSpPr/>
              <p:nvPr/>
            </p:nvGrpSpPr>
            <p:grpSpPr>
              <a:xfrm>
                <a:off x="7851440" y="6372496"/>
                <a:ext cx="631071" cy="318377"/>
                <a:chOff x="7851440" y="6372496"/>
                <a:chExt cx="631071" cy="318377"/>
              </a:xfrm>
              <a:grpFill/>
            </p:grpSpPr>
            <p:sp>
              <p:nvSpPr>
                <p:cNvPr id="51" name="Forma Livre 20">
                  <a:extLst>
                    <a:ext uri="{FF2B5EF4-FFF2-40B4-BE49-F238E27FC236}">
                      <a16:creationId xmlns:a16="http://schemas.microsoft.com/office/drawing/2014/main" id="{A336398F-C650-2195-3569-2734348D1232}"/>
                    </a:ext>
                  </a:extLst>
                </p:cNvPr>
                <p:cNvSpPr/>
                <p:nvPr/>
              </p:nvSpPr>
              <p:spPr>
                <a:xfrm>
                  <a:off x="7851440" y="6372496"/>
                  <a:ext cx="133814" cy="318377"/>
                </a:xfrm>
                <a:custGeom>
                  <a:avLst/>
                  <a:gdLst>
                    <a:gd name="connsiteX0" fmla="*/ 133755 w 133814"/>
                    <a:gd name="connsiteY0" fmla="*/ 318378 h 318377"/>
                    <a:gd name="connsiteX1" fmla="*/ 99403 w 133814"/>
                    <a:gd name="connsiteY1" fmla="*/ 318378 h 318377"/>
                    <a:gd name="connsiteX2" fmla="*/ 58888 w 133814"/>
                    <a:gd name="connsiteY2" fmla="*/ 308264 h 318377"/>
                    <a:gd name="connsiteX3" fmla="*/ 34531 w 133814"/>
                    <a:gd name="connsiteY3" fmla="*/ 281932 h 318377"/>
                    <a:gd name="connsiteX4" fmla="*/ 26631 w 133814"/>
                    <a:gd name="connsiteY4" fmla="*/ 246623 h 318377"/>
                    <a:gd name="connsiteX5" fmla="*/ 26631 w 133814"/>
                    <a:gd name="connsiteY5" fmla="*/ 122204 h 318377"/>
                    <a:gd name="connsiteX6" fmla="*/ 0 w 133814"/>
                    <a:gd name="connsiteY6" fmla="*/ 122204 h 318377"/>
                    <a:gd name="connsiteX7" fmla="*/ 0 w 133814"/>
                    <a:gd name="connsiteY7" fmla="*/ 74388 h 318377"/>
                    <a:gd name="connsiteX8" fmla="*/ 26631 w 133814"/>
                    <a:gd name="connsiteY8" fmla="*/ 74388 h 318377"/>
                    <a:gd name="connsiteX9" fmla="*/ 26631 w 133814"/>
                    <a:gd name="connsiteY9" fmla="*/ 0 h 318377"/>
                    <a:gd name="connsiteX10" fmla="*/ 89290 w 133814"/>
                    <a:gd name="connsiteY10" fmla="*/ 0 h 318377"/>
                    <a:gd name="connsiteX11" fmla="*/ 89290 w 133814"/>
                    <a:gd name="connsiteY11" fmla="*/ 74388 h 318377"/>
                    <a:gd name="connsiteX12" fmla="*/ 133815 w 133814"/>
                    <a:gd name="connsiteY12" fmla="*/ 74388 h 318377"/>
                    <a:gd name="connsiteX13" fmla="*/ 133815 w 133814"/>
                    <a:gd name="connsiteY13" fmla="*/ 122204 h 318377"/>
                    <a:gd name="connsiteX14" fmla="*/ 89290 w 133814"/>
                    <a:gd name="connsiteY14" fmla="*/ 122204 h 318377"/>
                    <a:gd name="connsiteX15" fmla="*/ 89290 w 133814"/>
                    <a:gd name="connsiteY15" fmla="*/ 242554 h 318377"/>
                    <a:gd name="connsiteX16" fmla="*/ 110954 w 133814"/>
                    <a:gd name="connsiteY16" fmla="*/ 265355 h 318377"/>
                    <a:gd name="connsiteX17" fmla="*/ 133815 w 133814"/>
                    <a:gd name="connsiteY17" fmla="*/ 265355 h 318377"/>
                    <a:gd name="connsiteX18" fmla="*/ 133815 w 133814"/>
                    <a:gd name="connsiteY18" fmla="*/ 318378 h 3183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33814" h="318377">
                      <a:moveTo>
                        <a:pt x="133755" y="318378"/>
                      </a:moveTo>
                      <a:lnTo>
                        <a:pt x="99403" y="318378"/>
                      </a:lnTo>
                      <a:cubicBezTo>
                        <a:pt x="83365" y="318378"/>
                        <a:pt x="69900" y="315026"/>
                        <a:pt x="58888" y="308264"/>
                      </a:cubicBezTo>
                      <a:cubicBezTo>
                        <a:pt x="47876" y="301501"/>
                        <a:pt x="39797" y="292764"/>
                        <a:pt x="34531" y="281932"/>
                      </a:cubicBezTo>
                      <a:cubicBezTo>
                        <a:pt x="29264" y="271100"/>
                        <a:pt x="26631" y="259370"/>
                        <a:pt x="26631" y="246623"/>
                      </a:cubicBezTo>
                      <a:lnTo>
                        <a:pt x="26631" y="122204"/>
                      </a:lnTo>
                      <a:lnTo>
                        <a:pt x="0" y="122204"/>
                      </a:lnTo>
                      <a:lnTo>
                        <a:pt x="0" y="74388"/>
                      </a:lnTo>
                      <a:lnTo>
                        <a:pt x="26631" y="74388"/>
                      </a:lnTo>
                      <a:lnTo>
                        <a:pt x="26631" y="0"/>
                      </a:lnTo>
                      <a:lnTo>
                        <a:pt x="89290" y="0"/>
                      </a:lnTo>
                      <a:lnTo>
                        <a:pt x="89290" y="74388"/>
                      </a:lnTo>
                      <a:lnTo>
                        <a:pt x="133815" y="74388"/>
                      </a:lnTo>
                      <a:lnTo>
                        <a:pt x="133815" y="122204"/>
                      </a:lnTo>
                      <a:lnTo>
                        <a:pt x="89290" y="122204"/>
                      </a:lnTo>
                      <a:lnTo>
                        <a:pt x="89290" y="242554"/>
                      </a:lnTo>
                      <a:cubicBezTo>
                        <a:pt x="89290" y="257754"/>
                        <a:pt x="96531" y="265355"/>
                        <a:pt x="110954" y="265355"/>
                      </a:cubicBezTo>
                      <a:lnTo>
                        <a:pt x="133815" y="265355"/>
                      </a:lnTo>
                      <a:lnTo>
                        <a:pt x="133815" y="318378"/>
                      </a:lnTo>
                      <a:close/>
                    </a:path>
                  </a:pathLst>
                </a:custGeom>
                <a:grpFill/>
                <a:ln w="596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52" name="Forma Livre 21">
                  <a:extLst>
                    <a:ext uri="{FF2B5EF4-FFF2-40B4-BE49-F238E27FC236}">
                      <a16:creationId xmlns:a16="http://schemas.microsoft.com/office/drawing/2014/main" id="{E29D3466-002F-AC74-850D-F579073470AF}"/>
                    </a:ext>
                  </a:extLst>
                </p:cNvPr>
                <p:cNvSpPr/>
                <p:nvPr/>
              </p:nvSpPr>
              <p:spPr>
                <a:xfrm>
                  <a:off x="8008834" y="6439642"/>
                  <a:ext cx="233756" cy="251231"/>
                </a:xfrm>
                <a:custGeom>
                  <a:avLst/>
                  <a:gdLst>
                    <a:gd name="connsiteX0" fmla="*/ 233757 w 233756"/>
                    <a:gd name="connsiteY0" fmla="*/ 0 h 251231"/>
                    <a:gd name="connsiteX1" fmla="*/ 141714 w 233756"/>
                    <a:gd name="connsiteY1" fmla="*/ 251231 h 251231"/>
                    <a:gd name="connsiteX2" fmla="*/ 92521 w 233756"/>
                    <a:gd name="connsiteY2" fmla="*/ 251231 h 251231"/>
                    <a:gd name="connsiteX3" fmla="*/ 0 w 233756"/>
                    <a:gd name="connsiteY3" fmla="*/ 0 h 251231"/>
                    <a:gd name="connsiteX4" fmla="*/ 66189 w 233756"/>
                    <a:gd name="connsiteY4" fmla="*/ 0 h 251231"/>
                    <a:gd name="connsiteX5" fmla="*/ 117297 w 233756"/>
                    <a:gd name="connsiteY5" fmla="*/ 155179 h 251231"/>
                    <a:gd name="connsiteX6" fmla="*/ 167927 w 233756"/>
                    <a:gd name="connsiteY6" fmla="*/ 0 h 251231"/>
                    <a:gd name="connsiteX7" fmla="*/ 233757 w 233756"/>
                    <a:gd name="connsiteY7" fmla="*/ 0 h 2512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33756" h="251231">
                      <a:moveTo>
                        <a:pt x="233757" y="0"/>
                      </a:moveTo>
                      <a:lnTo>
                        <a:pt x="141714" y="251231"/>
                      </a:lnTo>
                      <a:lnTo>
                        <a:pt x="92521" y="251231"/>
                      </a:lnTo>
                      <a:lnTo>
                        <a:pt x="0" y="0"/>
                      </a:lnTo>
                      <a:lnTo>
                        <a:pt x="66189" y="0"/>
                      </a:lnTo>
                      <a:lnTo>
                        <a:pt x="117297" y="155179"/>
                      </a:lnTo>
                      <a:lnTo>
                        <a:pt x="167927" y="0"/>
                      </a:lnTo>
                      <a:lnTo>
                        <a:pt x="233757" y="0"/>
                      </a:lnTo>
                      <a:close/>
                    </a:path>
                  </a:pathLst>
                </a:custGeom>
                <a:grpFill/>
                <a:ln w="596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53" name="Forma Livre 22">
                  <a:extLst>
                    <a:ext uri="{FF2B5EF4-FFF2-40B4-BE49-F238E27FC236}">
                      <a16:creationId xmlns:a16="http://schemas.microsoft.com/office/drawing/2014/main" id="{3D063039-AC02-3780-908E-82F10FCF250F}"/>
                    </a:ext>
                  </a:extLst>
                </p:cNvPr>
                <p:cNvSpPr/>
                <p:nvPr/>
              </p:nvSpPr>
              <p:spPr>
                <a:xfrm>
                  <a:off x="8268683" y="6450654"/>
                  <a:ext cx="213827" cy="213169"/>
                </a:xfrm>
                <a:custGeom>
                  <a:avLst/>
                  <a:gdLst>
                    <a:gd name="connsiteX0" fmla="*/ 213828 w 213827"/>
                    <a:gd name="connsiteY0" fmla="*/ 136148 h 213169"/>
                    <a:gd name="connsiteX1" fmla="*/ 136567 w 213827"/>
                    <a:gd name="connsiteY1" fmla="*/ 136148 h 213169"/>
                    <a:gd name="connsiteX2" fmla="*/ 136567 w 213827"/>
                    <a:gd name="connsiteY2" fmla="*/ 213170 h 213169"/>
                    <a:gd name="connsiteX3" fmla="*/ 77679 w 213827"/>
                    <a:gd name="connsiteY3" fmla="*/ 213170 h 213169"/>
                    <a:gd name="connsiteX4" fmla="*/ 77679 w 213827"/>
                    <a:gd name="connsiteY4" fmla="*/ 136148 h 213169"/>
                    <a:gd name="connsiteX5" fmla="*/ 0 w 213827"/>
                    <a:gd name="connsiteY5" fmla="*/ 136148 h 213169"/>
                    <a:gd name="connsiteX6" fmla="*/ 0 w 213827"/>
                    <a:gd name="connsiteY6" fmla="*/ 77260 h 213169"/>
                    <a:gd name="connsiteX7" fmla="*/ 77679 w 213827"/>
                    <a:gd name="connsiteY7" fmla="*/ 77260 h 213169"/>
                    <a:gd name="connsiteX8" fmla="*/ 77679 w 213827"/>
                    <a:gd name="connsiteY8" fmla="*/ 0 h 213169"/>
                    <a:gd name="connsiteX9" fmla="*/ 136567 w 213827"/>
                    <a:gd name="connsiteY9" fmla="*/ 0 h 213169"/>
                    <a:gd name="connsiteX10" fmla="*/ 136567 w 213827"/>
                    <a:gd name="connsiteY10" fmla="*/ 77260 h 213169"/>
                    <a:gd name="connsiteX11" fmla="*/ 213828 w 213827"/>
                    <a:gd name="connsiteY11" fmla="*/ 77260 h 213169"/>
                    <a:gd name="connsiteX12" fmla="*/ 213828 w 213827"/>
                    <a:gd name="connsiteY12" fmla="*/ 136148 h 2131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13827" h="213169">
                      <a:moveTo>
                        <a:pt x="213828" y="136148"/>
                      </a:moveTo>
                      <a:lnTo>
                        <a:pt x="136567" y="136148"/>
                      </a:lnTo>
                      <a:lnTo>
                        <a:pt x="136567" y="213170"/>
                      </a:lnTo>
                      <a:lnTo>
                        <a:pt x="77679" y="213170"/>
                      </a:lnTo>
                      <a:lnTo>
                        <a:pt x="77679" y="136148"/>
                      </a:lnTo>
                      <a:lnTo>
                        <a:pt x="0" y="136148"/>
                      </a:lnTo>
                      <a:lnTo>
                        <a:pt x="0" y="77260"/>
                      </a:lnTo>
                      <a:lnTo>
                        <a:pt x="77679" y="77260"/>
                      </a:lnTo>
                      <a:lnTo>
                        <a:pt x="77679" y="0"/>
                      </a:lnTo>
                      <a:lnTo>
                        <a:pt x="136567" y="0"/>
                      </a:lnTo>
                      <a:lnTo>
                        <a:pt x="136567" y="77260"/>
                      </a:lnTo>
                      <a:lnTo>
                        <a:pt x="213828" y="77260"/>
                      </a:lnTo>
                      <a:lnTo>
                        <a:pt x="213828" y="136148"/>
                      </a:lnTo>
                      <a:close/>
                    </a:path>
                  </a:pathLst>
                </a:custGeom>
                <a:grpFill/>
                <a:ln w="596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  <p:sp>
            <p:nvSpPr>
              <p:cNvPr id="47" name="Forma Livre 23">
                <a:extLst>
                  <a:ext uri="{FF2B5EF4-FFF2-40B4-BE49-F238E27FC236}">
                    <a16:creationId xmlns:a16="http://schemas.microsoft.com/office/drawing/2014/main" id="{1E191839-BD68-F4AD-A1C8-CE0A810EB31C}"/>
                  </a:ext>
                </a:extLst>
              </p:cNvPr>
              <p:cNvSpPr/>
              <p:nvPr/>
            </p:nvSpPr>
            <p:spPr>
              <a:xfrm>
                <a:off x="7856407" y="5899597"/>
                <a:ext cx="351173" cy="355661"/>
              </a:xfrm>
              <a:custGeom>
                <a:avLst/>
                <a:gdLst>
                  <a:gd name="connsiteX0" fmla="*/ 240878 w 351173"/>
                  <a:gd name="connsiteY0" fmla="*/ 243631 h 355661"/>
                  <a:gd name="connsiteX1" fmla="*/ 175228 w 351173"/>
                  <a:gd name="connsiteY1" fmla="*/ 271160 h 355661"/>
                  <a:gd name="connsiteX2" fmla="*/ 110355 w 351173"/>
                  <a:gd name="connsiteY2" fmla="*/ 243631 h 355661"/>
                  <a:gd name="connsiteX3" fmla="*/ 82766 w 351173"/>
                  <a:gd name="connsiteY3" fmla="*/ 177861 h 355661"/>
                  <a:gd name="connsiteX4" fmla="*/ 110355 w 351173"/>
                  <a:gd name="connsiteY4" fmla="*/ 111313 h 355661"/>
                  <a:gd name="connsiteX5" fmla="*/ 175228 w 351173"/>
                  <a:gd name="connsiteY5" fmla="*/ 84502 h 355661"/>
                  <a:gd name="connsiteX6" fmla="*/ 241716 w 351173"/>
                  <a:gd name="connsiteY6" fmla="*/ 111313 h 355661"/>
                  <a:gd name="connsiteX7" fmla="*/ 268527 w 351173"/>
                  <a:gd name="connsiteY7" fmla="*/ 177861 h 355661"/>
                  <a:gd name="connsiteX8" fmla="*/ 240878 w 351173"/>
                  <a:gd name="connsiteY8" fmla="*/ 243631 h 355661"/>
                  <a:gd name="connsiteX9" fmla="*/ 300065 w 351173"/>
                  <a:gd name="connsiteY9" fmla="*/ 52006 h 355661"/>
                  <a:gd name="connsiteX10" fmla="*/ 175168 w 351173"/>
                  <a:gd name="connsiteY10" fmla="*/ 0 h 355661"/>
                  <a:gd name="connsiteX11" fmla="*/ 51886 w 351173"/>
                  <a:gd name="connsiteY11" fmla="*/ 52006 h 355661"/>
                  <a:gd name="connsiteX12" fmla="*/ 0 w 351173"/>
                  <a:gd name="connsiteY12" fmla="*/ 177861 h 355661"/>
                  <a:gd name="connsiteX13" fmla="*/ 51886 w 351173"/>
                  <a:gd name="connsiteY13" fmla="*/ 302878 h 355661"/>
                  <a:gd name="connsiteX14" fmla="*/ 175168 w 351173"/>
                  <a:gd name="connsiteY14" fmla="*/ 355661 h 355661"/>
                  <a:gd name="connsiteX15" fmla="*/ 300065 w 351173"/>
                  <a:gd name="connsiteY15" fmla="*/ 302878 h 355661"/>
                  <a:gd name="connsiteX16" fmla="*/ 351174 w 351173"/>
                  <a:gd name="connsiteY16" fmla="*/ 177861 h 355661"/>
                  <a:gd name="connsiteX17" fmla="*/ 300065 w 351173"/>
                  <a:gd name="connsiteY17" fmla="*/ 52006 h 355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51173" h="355661">
                    <a:moveTo>
                      <a:pt x="240878" y="243631"/>
                    </a:moveTo>
                    <a:cubicBezTo>
                      <a:pt x="223044" y="262362"/>
                      <a:pt x="201201" y="271160"/>
                      <a:pt x="175228" y="271160"/>
                    </a:cubicBezTo>
                    <a:cubicBezTo>
                      <a:pt x="150093" y="271160"/>
                      <a:pt x="128189" y="262362"/>
                      <a:pt x="110355" y="243631"/>
                    </a:cubicBezTo>
                    <a:cubicBezTo>
                      <a:pt x="92461" y="224959"/>
                      <a:pt x="82766" y="202996"/>
                      <a:pt x="82766" y="177861"/>
                    </a:cubicBezTo>
                    <a:cubicBezTo>
                      <a:pt x="82766" y="151110"/>
                      <a:pt x="92521" y="129146"/>
                      <a:pt x="110355" y="111313"/>
                    </a:cubicBezTo>
                    <a:cubicBezTo>
                      <a:pt x="128189" y="92641"/>
                      <a:pt x="150093" y="83664"/>
                      <a:pt x="175228" y="84502"/>
                    </a:cubicBezTo>
                    <a:cubicBezTo>
                      <a:pt x="201201" y="83664"/>
                      <a:pt x="223044" y="92641"/>
                      <a:pt x="241716" y="111313"/>
                    </a:cubicBezTo>
                    <a:cubicBezTo>
                      <a:pt x="258772" y="129146"/>
                      <a:pt x="267689" y="151110"/>
                      <a:pt x="268527" y="177861"/>
                    </a:cubicBezTo>
                    <a:cubicBezTo>
                      <a:pt x="267629" y="202996"/>
                      <a:pt x="258772" y="224959"/>
                      <a:pt x="240878" y="243631"/>
                    </a:cubicBezTo>
                    <a:moveTo>
                      <a:pt x="300065" y="52006"/>
                    </a:moveTo>
                    <a:cubicBezTo>
                      <a:pt x="265176" y="17116"/>
                      <a:pt x="223044" y="0"/>
                      <a:pt x="175168" y="0"/>
                    </a:cubicBezTo>
                    <a:cubicBezTo>
                      <a:pt x="127351" y="0"/>
                      <a:pt x="85938" y="17116"/>
                      <a:pt x="51886" y="52006"/>
                    </a:cubicBezTo>
                    <a:cubicBezTo>
                      <a:pt x="16936" y="86955"/>
                      <a:pt x="0" y="129146"/>
                      <a:pt x="0" y="177861"/>
                    </a:cubicBezTo>
                    <a:cubicBezTo>
                      <a:pt x="0" y="226575"/>
                      <a:pt x="16996" y="268766"/>
                      <a:pt x="51886" y="302878"/>
                    </a:cubicBezTo>
                    <a:cubicBezTo>
                      <a:pt x="85938" y="337828"/>
                      <a:pt x="127291" y="355661"/>
                      <a:pt x="175168" y="355661"/>
                    </a:cubicBezTo>
                    <a:cubicBezTo>
                      <a:pt x="222984" y="355661"/>
                      <a:pt x="265176" y="337828"/>
                      <a:pt x="300065" y="302878"/>
                    </a:cubicBezTo>
                    <a:cubicBezTo>
                      <a:pt x="334118" y="268766"/>
                      <a:pt x="351174" y="226575"/>
                      <a:pt x="351174" y="177861"/>
                    </a:cubicBezTo>
                    <a:cubicBezTo>
                      <a:pt x="351174" y="129146"/>
                      <a:pt x="334177" y="86955"/>
                      <a:pt x="300065" y="52006"/>
                    </a:cubicBezTo>
                  </a:path>
                </a:pathLst>
              </a:custGeom>
              <a:grpFill/>
              <a:ln w="596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8" name="Forma Livre 24">
                <a:extLst>
                  <a:ext uri="{FF2B5EF4-FFF2-40B4-BE49-F238E27FC236}">
                    <a16:creationId xmlns:a16="http://schemas.microsoft.com/office/drawing/2014/main" id="{1C55F547-8B5D-4FEE-C712-67C1A9D5580E}"/>
                  </a:ext>
                </a:extLst>
              </p:cNvPr>
              <p:cNvSpPr/>
              <p:nvPr/>
            </p:nvSpPr>
            <p:spPr>
              <a:xfrm>
                <a:off x="8168681" y="5655248"/>
                <a:ext cx="257096" cy="257395"/>
              </a:xfrm>
              <a:custGeom>
                <a:avLst/>
                <a:gdLst>
                  <a:gd name="connsiteX0" fmla="*/ 53502 w 257096"/>
                  <a:gd name="connsiteY0" fmla="*/ 257395 h 257395"/>
                  <a:gd name="connsiteX1" fmla="*/ 257096 w 257096"/>
                  <a:gd name="connsiteY1" fmla="*/ 53562 h 257395"/>
                  <a:gd name="connsiteX2" fmla="*/ 203535 w 257096"/>
                  <a:gd name="connsiteY2" fmla="*/ 0 h 257395"/>
                  <a:gd name="connsiteX3" fmla="*/ 0 w 257096"/>
                  <a:gd name="connsiteY3" fmla="*/ 203774 h 257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7096" h="257395">
                    <a:moveTo>
                      <a:pt x="53502" y="257395"/>
                    </a:moveTo>
                    <a:lnTo>
                      <a:pt x="257096" y="53562"/>
                    </a:lnTo>
                    <a:lnTo>
                      <a:pt x="203535" y="0"/>
                    </a:lnTo>
                    <a:lnTo>
                      <a:pt x="0" y="203774"/>
                    </a:lnTo>
                    <a:close/>
                  </a:path>
                </a:pathLst>
              </a:custGeom>
              <a:grpFill/>
              <a:ln w="596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9" name="Forma Livre 28">
                <a:extLst>
                  <a:ext uri="{FF2B5EF4-FFF2-40B4-BE49-F238E27FC236}">
                    <a16:creationId xmlns:a16="http://schemas.microsoft.com/office/drawing/2014/main" id="{6BA467B3-7B43-667F-5835-DB0D826BABF9}"/>
                  </a:ext>
                </a:extLst>
              </p:cNvPr>
              <p:cNvSpPr/>
              <p:nvPr/>
            </p:nvSpPr>
            <p:spPr>
              <a:xfrm>
                <a:off x="8004046" y="5612938"/>
                <a:ext cx="75405" cy="218495"/>
              </a:xfrm>
              <a:custGeom>
                <a:avLst/>
                <a:gdLst>
                  <a:gd name="connsiteX0" fmla="*/ 0 w 75405"/>
                  <a:gd name="connsiteY0" fmla="*/ 0 h 218495"/>
                  <a:gd name="connsiteX1" fmla="*/ 75405 w 75405"/>
                  <a:gd name="connsiteY1" fmla="*/ 0 h 218495"/>
                  <a:gd name="connsiteX2" fmla="*/ 75405 w 75405"/>
                  <a:gd name="connsiteY2" fmla="*/ 218496 h 218495"/>
                  <a:gd name="connsiteX3" fmla="*/ 0 w 75405"/>
                  <a:gd name="connsiteY3" fmla="*/ 218496 h 218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405" h="218495">
                    <a:moveTo>
                      <a:pt x="0" y="0"/>
                    </a:moveTo>
                    <a:lnTo>
                      <a:pt x="75405" y="0"/>
                    </a:lnTo>
                    <a:lnTo>
                      <a:pt x="75405" y="218496"/>
                    </a:lnTo>
                    <a:lnTo>
                      <a:pt x="0" y="218496"/>
                    </a:lnTo>
                    <a:close/>
                  </a:path>
                </a:pathLst>
              </a:custGeom>
              <a:grpFill/>
              <a:ln w="596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0" name="Forma Livre 29">
                <a:extLst>
                  <a:ext uri="{FF2B5EF4-FFF2-40B4-BE49-F238E27FC236}">
                    <a16:creationId xmlns:a16="http://schemas.microsoft.com/office/drawing/2014/main" id="{5636802E-7078-74E1-8697-BB9E7C586604}"/>
                  </a:ext>
                </a:extLst>
              </p:cNvPr>
              <p:cNvSpPr/>
              <p:nvPr/>
            </p:nvSpPr>
            <p:spPr>
              <a:xfrm>
                <a:off x="8259467" y="5997085"/>
                <a:ext cx="223044" cy="75524"/>
              </a:xfrm>
              <a:custGeom>
                <a:avLst/>
                <a:gdLst>
                  <a:gd name="connsiteX0" fmla="*/ 0 w 223044"/>
                  <a:gd name="connsiteY0" fmla="*/ 0 h 75524"/>
                  <a:gd name="connsiteX1" fmla="*/ 223044 w 223044"/>
                  <a:gd name="connsiteY1" fmla="*/ 0 h 75524"/>
                  <a:gd name="connsiteX2" fmla="*/ 223044 w 223044"/>
                  <a:gd name="connsiteY2" fmla="*/ 75525 h 75524"/>
                  <a:gd name="connsiteX3" fmla="*/ 0 w 223044"/>
                  <a:gd name="connsiteY3" fmla="*/ 75525 h 75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3044" h="75524">
                    <a:moveTo>
                      <a:pt x="0" y="0"/>
                    </a:moveTo>
                    <a:lnTo>
                      <a:pt x="223044" y="0"/>
                    </a:lnTo>
                    <a:lnTo>
                      <a:pt x="223044" y="75525"/>
                    </a:lnTo>
                    <a:lnTo>
                      <a:pt x="0" y="75525"/>
                    </a:lnTo>
                    <a:close/>
                  </a:path>
                </a:pathLst>
              </a:custGeom>
              <a:grpFill/>
              <a:ln w="596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  <p:grpSp>
        <p:nvGrpSpPr>
          <p:cNvPr id="7" name="Agrupar 6">
            <a:extLst>
              <a:ext uri="{FF2B5EF4-FFF2-40B4-BE49-F238E27FC236}">
                <a16:creationId xmlns:a16="http://schemas.microsoft.com/office/drawing/2014/main" id="{46ED6820-2087-20E9-026B-B6383CFA8FE1}"/>
              </a:ext>
            </a:extLst>
          </p:cNvPr>
          <p:cNvGrpSpPr/>
          <p:nvPr/>
        </p:nvGrpSpPr>
        <p:grpSpPr>
          <a:xfrm>
            <a:off x="723018" y="1182515"/>
            <a:ext cx="4142332" cy="1019331"/>
            <a:chOff x="265814" y="1072151"/>
            <a:chExt cx="4142332" cy="1019331"/>
          </a:xfrm>
        </p:grpSpPr>
        <p:grpSp>
          <p:nvGrpSpPr>
            <p:cNvPr id="4" name="Agrupar 3">
              <a:extLst>
                <a:ext uri="{FF2B5EF4-FFF2-40B4-BE49-F238E27FC236}">
                  <a16:creationId xmlns:a16="http://schemas.microsoft.com/office/drawing/2014/main" id="{D6FB12B0-051B-1AD6-0620-231F7F577164}"/>
                </a:ext>
              </a:extLst>
            </p:cNvPr>
            <p:cNvGrpSpPr/>
            <p:nvPr/>
          </p:nvGrpSpPr>
          <p:grpSpPr>
            <a:xfrm>
              <a:off x="265814" y="1072151"/>
              <a:ext cx="4142332" cy="1019331"/>
              <a:chOff x="1959400" y="4515353"/>
              <a:chExt cx="4142332" cy="1019331"/>
            </a:xfrm>
          </p:grpSpPr>
          <p:sp>
            <p:nvSpPr>
              <p:cNvPr id="13" name="Retângulo 12">
                <a:extLst>
                  <a:ext uri="{FF2B5EF4-FFF2-40B4-BE49-F238E27FC236}">
                    <a16:creationId xmlns:a16="http://schemas.microsoft.com/office/drawing/2014/main" id="{F68154C0-C7A4-206E-15AC-8E5494D90EE7}"/>
                  </a:ext>
                </a:extLst>
              </p:cNvPr>
              <p:cNvSpPr/>
              <p:nvPr/>
            </p:nvSpPr>
            <p:spPr>
              <a:xfrm>
                <a:off x="2953445" y="4587901"/>
                <a:ext cx="3148287" cy="892399"/>
              </a:xfrm>
              <a:prstGeom prst="rect">
                <a:avLst/>
              </a:prstGeom>
              <a:solidFill>
                <a:srgbClr val="F40342"/>
              </a:solidFill>
              <a:ln w="19050" cmpd="sng">
                <a:noFill/>
                <a:miter lim="800000"/>
              </a:ln>
              <a:effectLst>
                <a:outerShdw blurRad="139700" dist="139700" dir="8400000" sx="103000" sy="103000" algn="tl" rotWithShape="0">
                  <a:prstClr val="black">
                    <a:alpha val="33000"/>
                  </a:prstClr>
                </a:outerShdw>
              </a:effectLst>
              <a:scene3d>
                <a:camera prst="orthographicFront"/>
                <a:lightRig rig="brightRoom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16000" rtlCol="0" anchor="ctr"/>
              <a:lstStyle/>
              <a:p>
                <a:r>
                  <a:rPr lang="pt-BR" sz="2800" b="1" dirty="0">
                    <a:solidFill>
                      <a:srgbClr val="E5E5E5"/>
                    </a:solidFill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Entretenimento e Streaming</a:t>
                </a:r>
                <a:endParaRPr lang="pt-BR" sz="2000" b="1" dirty="0">
                  <a:solidFill>
                    <a:srgbClr val="E5E5E5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endParaRPr>
              </a:p>
            </p:txBody>
          </p:sp>
          <p:sp>
            <p:nvSpPr>
              <p:cNvPr id="16" name="Retângulo 15">
                <a:extLst>
                  <a:ext uri="{FF2B5EF4-FFF2-40B4-BE49-F238E27FC236}">
                    <a16:creationId xmlns:a16="http://schemas.microsoft.com/office/drawing/2014/main" id="{128A502C-997B-76B3-42E9-D0C6FB9AB4E0}"/>
                  </a:ext>
                </a:extLst>
              </p:cNvPr>
              <p:cNvSpPr/>
              <p:nvPr/>
            </p:nvSpPr>
            <p:spPr>
              <a:xfrm>
                <a:off x="1959400" y="4515353"/>
                <a:ext cx="994045" cy="1019331"/>
              </a:xfrm>
              <a:prstGeom prst="rect">
                <a:avLst/>
              </a:prstGeom>
              <a:solidFill>
                <a:srgbClr val="F40342"/>
              </a:solidFill>
              <a:ln w="19050" cmpd="sng">
                <a:noFill/>
                <a:miter lim="800000"/>
              </a:ln>
              <a:effectLst>
                <a:outerShdw blurRad="139700" dist="139700" dir="8400000" sx="103000" sy="103000" algn="tl" rotWithShape="0">
                  <a:prstClr val="black">
                    <a:alpha val="33000"/>
                  </a:prstClr>
                </a:outerShdw>
              </a:effectLst>
              <a:scene3d>
                <a:camera prst="orthographicFront"/>
                <a:lightRig rig="brightRoom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000" b="1" dirty="0">
                  <a:solidFill>
                    <a:srgbClr val="CA5441"/>
                  </a:solidFill>
                  <a:latin typeface="AMX" pitchFamily="2" charset="0"/>
                </a:endParaRPr>
              </a:p>
            </p:txBody>
          </p:sp>
        </p:grpSp>
        <p:pic>
          <p:nvPicPr>
            <p:cNvPr id="5" name="Imagem 4" descr="Forma&#10;&#10;O conteúdo gerado por IA pode estar incorreto.">
              <a:extLst>
                <a:ext uri="{FF2B5EF4-FFF2-40B4-BE49-F238E27FC236}">
                  <a16:creationId xmlns:a16="http://schemas.microsoft.com/office/drawing/2014/main" id="{5CC1A7A6-2D40-E2DD-C8B7-B20977022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21657" y="1240636"/>
              <a:ext cx="682357" cy="682357"/>
            </a:xfrm>
            <a:prstGeom prst="rect">
              <a:avLst/>
            </a:prstGeom>
          </p:spPr>
        </p:pic>
      </p:grpSp>
      <p:grpSp>
        <p:nvGrpSpPr>
          <p:cNvPr id="83" name="Agrupar 82">
            <a:extLst>
              <a:ext uri="{FF2B5EF4-FFF2-40B4-BE49-F238E27FC236}">
                <a16:creationId xmlns:a16="http://schemas.microsoft.com/office/drawing/2014/main" id="{D73213F1-6E4E-0326-868B-95E7A806A491}"/>
              </a:ext>
            </a:extLst>
          </p:cNvPr>
          <p:cNvGrpSpPr/>
          <p:nvPr/>
        </p:nvGrpSpPr>
        <p:grpSpPr>
          <a:xfrm>
            <a:off x="6624303" y="4058216"/>
            <a:ext cx="3850456" cy="1586485"/>
            <a:chOff x="6829840" y="5100497"/>
            <a:chExt cx="3850456" cy="1586485"/>
          </a:xfrm>
        </p:grpSpPr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454E4BB1-FBB8-1EAF-365D-4E26774CE3B6}"/>
                </a:ext>
              </a:extLst>
            </p:cNvPr>
            <p:cNvSpPr/>
            <p:nvPr/>
          </p:nvSpPr>
          <p:spPr>
            <a:xfrm>
              <a:off x="6829840" y="5979096"/>
              <a:ext cx="3850456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450656">
                <a:defRPr/>
              </a:pPr>
              <a:r>
                <a:rPr lang="pt-BR" sz="2000" b="1" dirty="0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Acesso a mais de </a:t>
              </a:r>
              <a:br>
                <a:rPr lang="pt-BR" sz="2000" b="1" dirty="0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</a:br>
              <a:r>
                <a:rPr lang="pt-BR" sz="2000" b="1" dirty="0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180 revistas e jornais.</a:t>
              </a:r>
            </a:p>
          </p:txBody>
        </p:sp>
        <p:grpSp>
          <p:nvGrpSpPr>
            <p:cNvPr id="29" name="Gráfico 31">
              <a:extLst>
                <a:ext uri="{FF2B5EF4-FFF2-40B4-BE49-F238E27FC236}">
                  <a16:creationId xmlns:a16="http://schemas.microsoft.com/office/drawing/2014/main" id="{764734B4-9DAD-75D6-89EA-B628E3BFC4D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928910" y="5100497"/>
              <a:ext cx="1260000" cy="824403"/>
              <a:chOff x="9095242" y="2857650"/>
              <a:chExt cx="2029612" cy="1327943"/>
            </a:xfrm>
            <a:solidFill>
              <a:schemeClr val="bg1"/>
            </a:solidFill>
          </p:grpSpPr>
          <p:sp>
            <p:nvSpPr>
              <p:cNvPr id="54" name="Forma Livre 33">
                <a:extLst>
                  <a:ext uri="{FF2B5EF4-FFF2-40B4-BE49-F238E27FC236}">
                    <a16:creationId xmlns:a16="http://schemas.microsoft.com/office/drawing/2014/main" id="{FD1195E0-61A9-2815-E77C-08729056A645}"/>
                  </a:ext>
                </a:extLst>
              </p:cNvPr>
              <p:cNvSpPr/>
              <p:nvPr/>
            </p:nvSpPr>
            <p:spPr>
              <a:xfrm>
                <a:off x="10406583" y="3181070"/>
                <a:ext cx="399104" cy="402854"/>
              </a:xfrm>
              <a:custGeom>
                <a:avLst/>
                <a:gdLst>
                  <a:gd name="connsiteX0" fmla="*/ 341063 w 399103"/>
                  <a:gd name="connsiteY0" fmla="*/ 58896 h 402854"/>
                  <a:gd name="connsiteX1" fmla="*/ 199096 w 399103"/>
                  <a:gd name="connsiteY1" fmla="*/ 0 h 402854"/>
                  <a:gd name="connsiteX2" fmla="*/ 58953 w 399103"/>
                  <a:gd name="connsiteY2" fmla="*/ 58896 h 402854"/>
                  <a:gd name="connsiteX3" fmla="*/ 0 w 399103"/>
                  <a:gd name="connsiteY3" fmla="*/ 201427 h 402854"/>
                  <a:gd name="connsiteX4" fmla="*/ 58953 w 399103"/>
                  <a:gd name="connsiteY4" fmla="*/ 343050 h 402854"/>
                  <a:gd name="connsiteX5" fmla="*/ 199096 w 399103"/>
                  <a:gd name="connsiteY5" fmla="*/ 402854 h 402854"/>
                  <a:gd name="connsiteX6" fmla="*/ 341063 w 399103"/>
                  <a:gd name="connsiteY6" fmla="*/ 343050 h 402854"/>
                  <a:gd name="connsiteX7" fmla="*/ 399104 w 399103"/>
                  <a:gd name="connsiteY7" fmla="*/ 201427 h 402854"/>
                  <a:gd name="connsiteX8" fmla="*/ 341063 w 399103"/>
                  <a:gd name="connsiteY8" fmla="*/ 58896 h 402854"/>
                  <a:gd name="connsiteX9" fmla="*/ 273671 w 399103"/>
                  <a:gd name="connsiteY9" fmla="*/ 275984 h 402854"/>
                  <a:gd name="connsiteX10" fmla="*/ 199096 w 399103"/>
                  <a:gd name="connsiteY10" fmla="*/ 307191 h 402854"/>
                  <a:gd name="connsiteX11" fmla="*/ 125319 w 399103"/>
                  <a:gd name="connsiteY11" fmla="*/ 275984 h 402854"/>
                  <a:gd name="connsiteX12" fmla="*/ 93960 w 399103"/>
                  <a:gd name="connsiteY12" fmla="*/ 201541 h 402854"/>
                  <a:gd name="connsiteX13" fmla="*/ 125319 w 399103"/>
                  <a:gd name="connsiteY13" fmla="*/ 126190 h 402854"/>
                  <a:gd name="connsiteX14" fmla="*/ 199096 w 399103"/>
                  <a:gd name="connsiteY14" fmla="*/ 95777 h 402854"/>
                  <a:gd name="connsiteX15" fmla="*/ 274697 w 399103"/>
                  <a:gd name="connsiteY15" fmla="*/ 126190 h 402854"/>
                  <a:gd name="connsiteX16" fmla="*/ 305143 w 399103"/>
                  <a:gd name="connsiteY16" fmla="*/ 201541 h 402854"/>
                  <a:gd name="connsiteX17" fmla="*/ 273671 w 399103"/>
                  <a:gd name="connsiteY17" fmla="*/ 275984 h 402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99103" h="402854">
                    <a:moveTo>
                      <a:pt x="341063" y="58896"/>
                    </a:moveTo>
                    <a:cubicBezTo>
                      <a:pt x="301380" y="19405"/>
                      <a:pt x="253488" y="0"/>
                      <a:pt x="199096" y="0"/>
                    </a:cubicBezTo>
                    <a:cubicBezTo>
                      <a:pt x="144704" y="0"/>
                      <a:pt x="97723" y="19405"/>
                      <a:pt x="58953" y="58896"/>
                    </a:cubicBezTo>
                    <a:cubicBezTo>
                      <a:pt x="19271" y="98501"/>
                      <a:pt x="0" y="146276"/>
                      <a:pt x="0" y="201427"/>
                    </a:cubicBezTo>
                    <a:cubicBezTo>
                      <a:pt x="0" y="256578"/>
                      <a:pt x="19271" y="304354"/>
                      <a:pt x="58953" y="343050"/>
                    </a:cubicBezTo>
                    <a:cubicBezTo>
                      <a:pt x="97609" y="382655"/>
                      <a:pt x="144704" y="402854"/>
                      <a:pt x="199096" y="402854"/>
                    </a:cubicBezTo>
                    <a:cubicBezTo>
                      <a:pt x="253488" y="402854"/>
                      <a:pt x="301380" y="382655"/>
                      <a:pt x="341063" y="343050"/>
                    </a:cubicBezTo>
                    <a:cubicBezTo>
                      <a:pt x="379719" y="304467"/>
                      <a:pt x="399104" y="256578"/>
                      <a:pt x="399104" y="201427"/>
                    </a:cubicBezTo>
                    <a:cubicBezTo>
                      <a:pt x="399104" y="146276"/>
                      <a:pt x="379719" y="98501"/>
                      <a:pt x="341063" y="58896"/>
                    </a:cubicBezTo>
                    <a:moveTo>
                      <a:pt x="273671" y="275984"/>
                    </a:moveTo>
                    <a:cubicBezTo>
                      <a:pt x="253374" y="297204"/>
                      <a:pt x="228630" y="307191"/>
                      <a:pt x="199096" y="307191"/>
                    </a:cubicBezTo>
                    <a:cubicBezTo>
                      <a:pt x="169562" y="307191"/>
                      <a:pt x="145616" y="297204"/>
                      <a:pt x="125319" y="275984"/>
                    </a:cubicBezTo>
                    <a:cubicBezTo>
                      <a:pt x="105021" y="254876"/>
                      <a:pt x="93960" y="229911"/>
                      <a:pt x="93960" y="201541"/>
                    </a:cubicBezTo>
                    <a:cubicBezTo>
                      <a:pt x="93960" y="171241"/>
                      <a:pt x="105021" y="146389"/>
                      <a:pt x="125319" y="126190"/>
                    </a:cubicBezTo>
                    <a:cubicBezTo>
                      <a:pt x="145616" y="105083"/>
                      <a:pt x="170474" y="94869"/>
                      <a:pt x="199096" y="95777"/>
                    </a:cubicBezTo>
                    <a:cubicBezTo>
                      <a:pt x="228630" y="94869"/>
                      <a:pt x="253488" y="104969"/>
                      <a:pt x="274697" y="126190"/>
                    </a:cubicBezTo>
                    <a:cubicBezTo>
                      <a:pt x="294082" y="146389"/>
                      <a:pt x="304231" y="171241"/>
                      <a:pt x="305143" y="201541"/>
                    </a:cubicBezTo>
                    <a:cubicBezTo>
                      <a:pt x="304117" y="230024"/>
                      <a:pt x="294082" y="254876"/>
                      <a:pt x="273671" y="275984"/>
                    </a:cubicBez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5" name="Forma Livre 34">
                <a:extLst>
                  <a:ext uri="{FF2B5EF4-FFF2-40B4-BE49-F238E27FC236}">
                    <a16:creationId xmlns:a16="http://schemas.microsoft.com/office/drawing/2014/main" id="{D61C9FB0-57A6-09EC-B074-E0973A7817C1}"/>
                  </a:ext>
                </a:extLst>
              </p:cNvPr>
              <p:cNvSpPr/>
              <p:nvPr/>
            </p:nvSpPr>
            <p:spPr>
              <a:xfrm>
                <a:off x="9095242" y="3084691"/>
                <a:ext cx="484626" cy="493557"/>
              </a:xfrm>
              <a:custGeom>
                <a:avLst/>
                <a:gdLst>
                  <a:gd name="connsiteX0" fmla="*/ 247330 w 484626"/>
                  <a:gd name="connsiteY0" fmla="*/ 34 h 493558"/>
                  <a:gd name="connsiteX1" fmla="*/ 72865 w 484626"/>
                  <a:gd name="connsiteY1" fmla="*/ 72207 h 493558"/>
                  <a:gd name="connsiteX2" fmla="*/ 0 w 484626"/>
                  <a:gd name="connsiteY2" fmla="*/ 246740 h 493558"/>
                  <a:gd name="connsiteX3" fmla="*/ 72865 w 484626"/>
                  <a:gd name="connsiteY3" fmla="*/ 422180 h 493558"/>
                  <a:gd name="connsiteX4" fmla="*/ 247330 w 484626"/>
                  <a:gd name="connsiteY4" fmla="*/ 493559 h 493558"/>
                  <a:gd name="connsiteX5" fmla="*/ 397850 w 484626"/>
                  <a:gd name="connsiteY5" fmla="*/ 443287 h 493558"/>
                  <a:gd name="connsiteX6" fmla="*/ 484626 w 484626"/>
                  <a:gd name="connsiteY6" fmla="*/ 312558 h 493558"/>
                  <a:gd name="connsiteX7" fmla="*/ 383938 w 484626"/>
                  <a:gd name="connsiteY7" fmla="*/ 312558 h 493558"/>
                  <a:gd name="connsiteX8" fmla="*/ 329546 w 484626"/>
                  <a:gd name="connsiteY8" fmla="*/ 375653 h 493558"/>
                  <a:gd name="connsiteX9" fmla="*/ 247330 w 484626"/>
                  <a:gd name="connsiteY9" fmla="*/ 399484 h 493558"/>
                  <a:gd name="connsiteX10" fmla="*/ 139344 w 484626"/>
                  <a:gd name="connsiteY10" fmla="*/ 354659 h 493558"/>
                  <a:gd name="connsiteX11" fmla="*/ 95101 w 484626"/>
                  <a:gd name="connsiteY11" fmla="*/ 246853 h 493558"/>
                  <a:gd name="connsiteX12" fmla="*/ 139344 w 484626"/>
                  <a:gd name="connsiteY12" fmla="*/ 139047 h 493558"/>
                  <a:gd name="connsiteX13" fmla="*/ 247330 w 484626"/>
                  <a:gd name="connsiteY13" fmla="*/ 94222 h 493558"/>
                  <a:gd name="connsiteX14" fmla="*/ 329546 w 484626"/>
                  <a:gd name="connsiteY14" fmla="*/ 118847 h 493558"/>
                  <a:gd name="connsiteX15" fmla="*/ 383938 w 484626"/>
                  <a:gd name="connsiteY15" fmla="*/ 181942 h 493558"/>
                  <a:gd name="connsiteX16" fmla="*/ 484626 w 484626"/>
                  <a:gd name="connsiteY16" fmla="*/ 181942 h 493558"/>
                  <a:gd name="connsiteX17" fmla="*/ 397850 w 484626"/>
                  <a:gd name="connsiteY17" fmla="*/ 51213 h 493558"/>
                  <a:gd name="connsiteX18" fmla="*/ 247330 w 484626"/>
                  <a:gd name="connsiteY18" fmla="*/ 34 h 493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84626" h="493558">
                    <a:moveTo>
                      <a:pt x="247330" y="34"/>
                    </a:moveTo>
                    <a:cubicBezTo>
                      <a:pt x="178114" y="-874"/>
                      <a:pt x="120757" y="22843"/>
                      <a:pt x="72865" y="72207"/>
                    </a:cubicBezTo>
                    <a:cubicBezTo>
                      <a:pt x="23946" y="120663"/>
                      <a:pt x="0" y="178198"/>
                      <a:pt x="0" y="246740"/>
                    </a:cubicBezTo>
                    <a:cubicBezTo>
                      <a:pt x="0" y="315282"/>
                      <a:pt x="23946" y="373837"/>
                      <a:pt x="72865" y="422180"/>
                    </a:cubicBezTo>
                    <a:cubicBezTo>
                      <a:pt x="120871" y="469614"/>
                      <a:pt x="178114" y="493559"/>
                      <a:pt x="247330" y="493559"/>
                    </a:cubicBezTo>
                    <a:cubicBezTo>
                      <a:pt x="302749" y="493559"/>
                      <a:pt x="353606" y="477104"/>
                      <a:pt x="397850" y="443287"/>
                    </a:cubicBezTo>
                    <a:cubicBezTo>
                      <a:pt x="441295" y="408562"/>
                      <a:pt x="469916" y="365667"/>
                      <a:pt x="484626" y="312558"/>
                    </a:cubicBezTo>
                    <a:lnTo>
                      <a:pt x="383938" y="312558"/>
                    </a:lnTo>
                    <a:cubicBezTo>
                      <a:pt x="370938" y="338205"/>
                      <a:pt x="352580" y="359085"/>
                      <a:pt x="329546" y="375653"/>
                    </a:cubicBezTo>
                    <a:cubicBezTo>
                      <a:pt x="303775" y="391200"/>
                      <a:pt x="276978" y="399484"/>
                      <a:pt x="247330" y="399484"/>
                    </a:cubicBezTo>
                    <a:cubicBezTo>
                      <a:pt x="204911" y="399484"/>
                      <a:pt x="168878" y="383937"/>
                      <a:pt x="139344" y="354659"/>
                    </a:cubicBezTo>
                    <a:cubicBezTo>
                      <a:pt x="108898" y="324587"/>
                      <a:pt x="94189" y="288954"/>
                      <a:pt x="95101" y="246853"/>
                    </a:cubicBezTo>
                    <a:cubicBezTo>
                      <a:pt x="94189" y="204865"/>
                      <a:pt x="109012" y="169119"/>
                      <a:pt x="139344" y="139047"/>
                    </a:cubicBezTo>
                    <a:cubicBezTo>
                      <a:pt x="168878" y="109769"/>
                      <a:pt x="204911" y="94222"/>
                      <a:pt x="247330" y="94222"/>
                    </a:cubicBezTo>
                    <a:cubicBezTo>
                      <a:pt x="276864" y="94222"/>
                      <a:pt x="303661" y="102393"/>
                      <a:pt x="329546" y="118847"/>
                    </a:cubicBezTo>
                    <a:cubicBezTo>
                      <a:pt x="352694" y="134394"/>
                      <a:pt x="371167" y="156296"/>
                      <a:pt x="383938" y="181942"/>
                    </a:cubicBezTo>
                    <a:lnTo>
                      <a:pt x="484626" y="181942"/>
                    </a:lnTo>
                    <a:cubicBezTo>
                      <a:pt x="469916" y="128947"/>
                      <a:pt x="441181" y="85030"/>
                      <a:pt x="397850" y="51213"/>
                    </a:cubicBezTo>
                    <a:cubicBezTo>
                      <a:pt x="353606" y="16488"/>
                      <a:pt x="302749" y="-874"/>
                      <a:pt x="247330" y="34"/>
                    </a:cubicBez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6" name="Forma Livre 35">
                <a:extLst>
                  <a:ext uri="{FF2B5EF4-FFF2-40B4-BE49-F238E27FC236}">
                    <a16:creationId xmlns:a16="http://schemas.microsoft.com/office/drawing/2014/main" id="{9D265B9A-4A61-2B0B-659E-51CE7DB20176}"/>
                  </a:ext>
                </a:extLst>
              </p:cNvPr>
              <p:cNvSpPr/>
              <p:nvPr/>
            </p:nvSpPr>
            <p:spPr>
              <a:xfrm>
                <a:off x="9779253" y="3180872"/>
                <a:ext cx="330738" cy="402937"/>
              </a:xfrm>
              <a:custGeom>
                <a:avLst/>
                <a:gdLst>
                  <a:gd name="connsiteX0" fmla="*/ 170983 w 330738"/>
                  <a:gd name="connsiteY0" fmla="*/ 310 h 402937"/>
                  <a:gd name="connsiteX1" fmla="*/ 35173 w 330738"/>
                  <a:gd name="connsiteY1" fmla="*/ 51149 h 402937"/>
                  <a:gd name="connsiteX2" fmla="*/ 7464 w 330738"/>
                  <a:gd name="connsiteY2" fmla="*/ 135238 h 402937"/>
                  <a:gd name="connsiteX3" fmla="*/ 103591 w 330738"/>
                  <a:gd name="connsiteY3" fmla="*/ 135238 h 402937"/>
                  <a:gd name="connsiteX4" fmla="*/ 117389 w 330738"/>
                  <a:gd name="connsiteY4" fmla="*/ 100059 h 402937"/>
                  <a:gd name="connsiteX5" fmla="*/ 168246 w 330738"/>
                  <a:gd name="connsiteY5" fmla="*/ 81562 h 402937"/>
                  <a:gd name="connsiteX6" fmla="*/ 215226 w 330738"/>
                  <a:gd name="connsiteY6" fmla="*/ 90754 h 402937"/>
                  <a:gd name="connsiteX7" fmla="*/ 231874 w 330738"/>
                  <a:gd name="connsiteY7" fmla="*/ 123096 h 402937"/>
                  <a:gd name="connsiteX8" fmla="*/ 209753 w 330738"/>
                  <a:gd name="connsiteY8" fmla="*/ 152600 h 402937"/>
                  <a:gd name="connsiteX9" fmla="*/ 135747 w 330738"/>
                  <a:gd name="connsiteY9" fmla="*/ 164516 h 402937"/>
                  <a:gd name="connsiteX10" fmla="*/ 52620 w 330738"/>
                  <a:gd name="connsiteY10" fmla="*/ 189595 h 402937"/>
                  <a:gd name="connsiteX11" fmla="*/ 52 w 330738"/>
                  <a:gd name="connsiteY11" fmla="*/ 293997 h 402937"/>
                  <a:gd name="connsiteX12" fmla="*/ 32323 w 330738"/>
                  <a:gd name="connsiteY12" fmla="*/ 376156 h 402937"/>
                  <a:gd name="connsiteX13" fmla="*/ 110889 w 330738"/>
                  <a:gd name="connsiteY13" fmla="*/ 402937 h 402937"/>
                  <a:gd name="connsiteX14" fmla="*/ 234611 w 330738"/>
                  <a:gd name="connsiteY14" fmla="*/ 363219 h 402937"/>
                  <a:gd name="connsiteX15" fmla="*/ 234611 w 330738"/>
                  <a:gd name="connsiteY15" fmla="*/ 402937 h 402937"/>
                  <a:gd name="connsiteX16" fmla="*/ 330738 w 330738"/>
                  <a:gd name="connsiteY16" fmla="*/ 402937 h 402937"/>
                  <a:gd name="connsiteX17" fmla="*/ 330738 w 330738"/>
                  <a:gd name="connsiteY17" fmla="*/ 120145 h 402937"/>
                  <a:gd name="connsiteX18" fmla="*/ 282618 w 330738"/>
                  <a:gd name="connsiteY18" fmla="*/ 25049 h 402937"/>
                  <a:gd name="connsiteX19" fmla="*/ 170869 w 330738"/>
                  <a:gd name="connsiteY19" fmla="*/ 83 h 402937"/>
                  <a:gd name="connsiteX20" fmla="*/ 211691 w 330738"/>
                  <a:gd name="connsiteY20" fmla="*/ 217397 h 402937"/>
                  <a:gd name="connsiteX21" fmla="*/ 230050 w 330738"/>
                  <a:gd name="connsiteY21" fmla="*/ 207298 h 402937"/>
                  <a:gd name="connsiteX22" fmla="*/ 230050 w 330738"/>
                  <a:gd name="connsiteY22" fmla="*/ 245994 h 402937"/>
                  <a:gd name="connsiteX23" fmla="*/ 203367 w 330738"/>
                  <a:gd name="connsiteY23" fmla="*/ 315217 h 402937"/>
                  <a:gd name="connsiteX24" fmla="*/ 143273 w 330738"/>
                  <a:gd name="connsiteY24" fmla="*/ 334622 h 402937"/>
                  <a:gd name="connsiteX25" fmla="*/ 109179 w 330738"/>
                  <a:gd name="connsiteY25" fmla="*/ 323615 h 402937"/>
                  <a:gd name="connsiteX26" fmla="*/ 95381 w 330738"/>
                  <a:gd name="connsiteY26" fmla="*/ 285712 h 402937"/>
                  <a:gd name="connsiteX27" fmla="*/ 118529 w 330738"/>
                  <a:gd name="connsiteY27" fmla="*/ 242250 h 402937"/>
                  <a:gd name="connsiteX28" fmla="*/ 163799 w 330738"/>
                  <a:gd name="connsiteY28" fmla="*/ 229313 h 402937"/>
                  <a:gd name="connsiteX29" fmla="*/ 211805 w 330738"/>
                  <a:gd name="connsiteY29" fmla="*/ 217284 h 402937"/>
                  <a:gd name="connsiteX30" fmla="*/ 211805 w 330738"/>
                  <a:gd name="connsiteY30" fmla="*/ 217284 h 402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330738" h="402937">
                    <a:moveTo>
                      <a:pt x="170983" y="310"/>
                    </a:moveTo>
                    <a:cubicBezTo>
                      <a:pt x="106328" y="-598"/>
                      <a:pt x="61058" y="16878"/>
                      <a:pt x="35173" y="51149"/>
                    </a:cubicBezTo>
                    <a:cubicBezTo>
                      <a:pt x="18639" y="72370"/>
                      <a:pt x="10315" y="100173"/>
                      <a:pt x="7464" y="135238"/>
                    </a:cubicBezTo>
                    <a:lnTo>
                      <a:pt x="103591" y="135238"/>
                    </a:lnTo>
                    <a:cubicBezTo>
                      <a:pt x="105416" y="118670"/>
                      <a:pt x="111003" y="107549"/>
                      <a:pt x="117389" y="100059"/>
                    </a:cubicBezTo>
                    <a:cubicBezTo>
                      <a:pt x="127537" y="87009"/>
                      <a:pt x="144072" y="80541"/>
                      <a:pt x="168246" y="81562"/>
                    </a:cubicBezTo>
                    <a:cubicBezTo>
                      <a:pt x="188543" y="80541"/>
                      <a:pt x="204279" y="84285"/>
                      <a:pt x="215226" y="90754"/>
                    </a:cubicBezTo>
                    <a:cubicBezTo>
                      <a:pt x="226287" y="96314"/>
                      <a:pt x="230848" y="107435"/>
                      <a:pt x="231874" y="123096"/>
                    </a:cubicBezTo>
                    <a:cubicBezTo>
                      <a:pt x="231874" y="135919"/>
                      <a:pt x="224463" y="146245"/>
                      <a:pt x="209753" y="152600"/>
                    </a:cubicBezTo>
                    <a:lnTo>
                      <a:pt x="135747" y="164516"/>
                    </a:lnTo>
                    <a:cubicBezTo>
                      <a:pt x="101653" y="169168"/>
                      <a:pt x="73943" y="177452"/>
                      <a:pt x="52620" y="189595"/>
                    </a:cubicBezTo>
                    <a:cubicBezTo>
                      <a:pt x="16586" y="210816"/>
                      <a:pt x="-860" y="244973"/>
                      <a:pt x="52" y="293997"/>
                    </a:cubicBezTo>
                    <a:cubicBezTo>
                      <a:pt x="-860" y="328041"/>
                      <a:pt x="10201" y="355843"/>
                      <a:pt x="32323" y="376156"/>
                    </a:cubicBezTo>
                    <a:cubicBezTo>
                      <a:pt x="51708" y="392838"/>
                      <a:pt x="78505" y="402030"/>
                      <a:pt x="110889" y="402937"/>
                    </a:cubicBezTo>
                    <a:cubicBezTo>
                      <a:pt x="163457" y="402030"/>
                      <a:pt x="204963" y="389093"/>
                      <a:pt x="234611" y="363219"/>
                    </a:cubicBezTo>
                    <a:lnTo>
                      <a:pt x="234611" y="402937"/>
                    </a:lnTo>
                    <a:lnTo>
                      <a:pt x="330738" y="402937"/>
                    </a:lnTo>
                    <a:lnTo>
                      <a:pt x="330738" y="120145"/>
                    </a:lnTo>
                    <a:cubicBezTo>
                      <a:pt x="330738" y="73959"/>
                      <a:pt x="313976" y="41617"/>
                      <a:pt x="282618" y="25049"/>
                    </a:cubicBezTo>
                    <a:cubicBezTo>
                      <a:pt x="249321" y="7459"/>
                      <a:pt x="212375" y="-938"/>
                      <a:pt x="170869" y="83"/>
                    </a:cubicBezTo>
                    <a:moveTo>
                      <a:pt x="211691" y="217397"/>
                    </a:moveTo>
                    <a:lnTo>
                      <a:pt x="230050" y="207298"/>
                    </a:lnTo>
                    <a:lnTo>
                      <a:pt x="230050" y="245994"/>
                    </a:lnTo>
                    <a:cubicBezTo>
                      <a:pt x="230050" y="279131"/>
                      <a:pt x="220814" y="302281"/>
                      <a:pt x="203367" y="315217"/>
                    </a:cubicBezTo>
                    <a:cubicBezTo>
                      <a:pt x="184894" y="328154"/>
                      <a:pt x="165509" y="334622"/>
                      <a:pt x="143273" y="334622"/>
                    </a:cubicBezTo>
                    <a:cubicBezTo>
                      <a:pt x="129476" y="334622"/>
                      <a:pt x="118415" y="330878"/>
                      <a:pt x="109179" y="323615"/>
                    </a:cubicBezTo>
                    <a:cubicBezTo>
                      <a:pt x="99942" y="315217"/>
                      <a:pt x="95381" y="303302"/>
                      <a:pt x="95381" y="285712"/>
                    </a:cubicBezTo>
                    <a:cubicBezTo>
                      <a:pt x="95381" y="266307"/>
                      <a:pt x="102793" y="252463"/>
                      <a:pt x="118529" y="242250"/>
                    </a:cubicBezTo>
                    <a:cubicBezTo>
                      <a:pt x="127765" y="236689"/>
                      <a:pt x="143387" y="232150"/>
                      <a:pt x="163799" y="229313"/>
                    </a:cubicBezTo>
                    <a:lnTo>
                      <a:pt x="211805" y="217284"/>
                    </a:lnTo>
                    <a:lnTo>
                      <a:pt x="211805" y="217284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7" name="Forma Livre 36">
                <a:extLst>
                  <a:ext uri="{FF2B5EF4-FFF2-40B4-BE49-F238E27FC236}">
                    <a16:creationId xmlns:a16="http://schemas.microsoft.com/office/drawing/2014/main" id="{41059485-9813-D44E-A73F-65AE6039DB15}"/>
                  </a:ext>
                </a:extLst>
              </p:cNvPr>
              <p:cNvSpPr/>
              <p:nvPr/>
            </p:nvSpPr>
            <p:spPr>
              <a:xfrm>
                <a:off x="9625479" y="3084611"/>
                <a:ext cx="96925" cy="499312"/>
              </a:xfrm>
              <a:custGeom>
                <a:avLst/>
                <a:gdLst>
                  <a:gd name="connsiteX0" fmla="*/ 0 w 96925"/>
                  <a:gd name="connsiteY0" fmla="*/ 0 h 499312"/>
                  <a:gd name="connsiteX1" fmla="*/ 96925 w 96925"/>
                  <a:gd name="connsiteY1" fmla="*/ 0 h 499312"/>
                  <a:gd name="connsiteX2" fmla="*/ 96925 w 96925"/>
                  <a:gd name="connsiteY2" fmla="*/ 499312 h 499312"/>
                  <a:gd name="connsiteX3" fmla="*/ 0 w 96925"/>
                  <a:gd name="connsiteY3" fmla="*/ 499312 h 499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925" h="499312">
                    <a:moveTo>
                      <a:pt x="0" y="0"/>
                    </a:moveTo>
                    <a:lnTo>
                      <a:pt x="96925" y="0"/>
                    </a:lnTo>
                    <a:lnTo>
                      <a:pt x="96925" y="499312"/>
                    </a:lnTo>
                    <a:lnTo>
                      <a:pt x="0" y="499312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8" name="Forma Livre 37">
                <a:extLst>
                  <a:ext uri="{FF2B5EF4-FFF2-40B4-BE49-F238E27FC236}">
                    <a16:creationId xmlns:a16="http://schemas.microsoft.com/office/drawing/2014/main" id="{6368A14B-FE76-1C86-F6A1-9EBC71208A3C}"/>
                  </a:ext>
                </a:extLst>
              </p:cNvPr>
              <p:cNvSpPr/>
              <p:nvPr/>
            </p:nvSpPr>
            <p:spPr>
              <a:xfrm>
                <a:off x="10172822" y="3181182"/>
                <a:ext cx="222357" cy="402854"/>
              </a:xfrm>
              <a:custGeom>
                <a:avLst/>
                <a:gdLst>
                  <a:gd name="connsiteX0" fmla="*/ 159527 w 222357"/>
                  <a:gd name="connsiteY0" fmla="*/ 12029 h 402854"/>
                  <a:gd name="connsiteX1" fmla="*/ 91338 w 222357"/>
                  <a:gd name="connsiteY1" fmla="*/ 66726 h 402854"/>
                  <a:gd name="connsiteX2" fmla="*/ 91338 w 222357"/>
                  <a:gd name="connsiteY2" fmla="*/ 17589 h 402854"/>
                  <a:gd name="connsiteX3" fmla="*/ 0 w 222357"/>
                  <a:gd name="connsiteY3" fmla="*/ 16795 h 402854"/>
                  <a:gd name="connsiteX4" fmla="*/ 0 w 222357"/>
                  <a:gd name="connsiteY4" fmla="*/ 402854 h 402854"/>
                  <a:gd name="connsiteX5" fmla="*/ 94987 w 222357"/>
                  <a:gd name="connsiteY5" fmla="*/ 402854 h 402854"/>
                  <a:gd name="connsiteX6" fmla="*/ 94987 w 222357"/>
                  <a:gd name="connsiteY6" fmla="*/ 218222 h 402854"/>
                  <a:gd name="connsiteX7" fmla="*/ 107074 w 222357"/>
                  <a:gd name="connsiteY7" fmla="*/ 150475 h 402854"/>
                  <a:gd name="connsiteX8" fmla="*/ 140257 w 222357"/>
                  <a:gd name="connsiteY8" fmla="*/ 113367 h 402854"/>
                  <a:gd name="connsiteX9" fmla="*/ 192824 w 222357"/>
                  <a:gd name="connsiteY9" fmla="*/ 96572 h 402854"/>
                  <a:gd name="connsiteX10" fmla="*/ 222358 w 222357"/>
                  <a:gd name="connsiteY10" fmla="*/ 98501 h 402854"/>
                  <a:gd name="connsiteX11" fmla="*/ 221446 w 222357"/>
                  <a:gd name="connsiteY11" fmla="*/ 0 h 402854"/>
                  <a:gd name="connsiteX12" fmla="*/ 196473 w 222357"/>
                  <a:gd name="connsiteY12" fmla="*/ 1816 h 402854"/>
                  <a:gd name="connsiteX13" fmla="*/ 159414 w 222357"/>
                  <a:gd name="connsiteY13" fmla="*/ 12029 h 402854"/>
                  <a:gd name="connsiteX14" fmla="*/ 159414 w 222357"/>
                  <a:gd name="connsiteY14" fmla="*/ 12029 h 402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2357" h="402854">
                    <a:moveTo>
                      <a:pt x="159527" y="12029"/>
                    </a:moveTo>
                    <a:cubicBezTo>
                      <a:pt x="133757" y="22242"/>
                      <a:pt x="110723" y="39945"/>
                      <a:pt x="91338" y="66726"/>
                    </a:cubicBezTo>
                    <a:lnTo>
                      <a:pt x="91338" y="17589"/>
                    </a:lnTo>
                    <a:lnTo>
                      <a:pt x="0" y="16795"/>
                    </a:lnTo>
                    <a:lnTo>
                      <a:pt x="0" y="402854"/>
                    </a:lnTo>
                    <a:lnTo>
                      <a:pt x="94987" y="402854"/>
                    </a:lnTo>
                    <a:lnTo>
                      <a:pt x="94987" y="218222"/>
                    </a:lnTo>
                    <a:cubicBezTo>
                      <a:pt x="94987" y="186675"/>
                      <a:pt x="98750" y="164433"/>
                      <a:pt x="107074" y="150475"/>
                    </a:cubicBezTo>
                    <a:cubicBezTo>
                      <a:pt x="113459" y="135609"/>
                      <a:pt x="125433" y="123580"/>
                      <a:pt x="140257" y="113367"/>
                    </a:cubicBezTo>
                    <a:cubicBezTo>
                      <a:pt x="156905" y="102246"/>
                      <a:pt x="174351" y="96572"/>
                      <a:pt x="192824" y="96572"/>
                    </a:cubicBezTo>
                    <a:lnTo>
                      <a:pt x="222358" y="98501"/>
                    </a:lnTo>
                    <a:lnTo>
                      <a:pt x="221446" y="0"/>
                    </a:lnTo>
                    <a:lnTo>
                      <a:pt x="196473" y="1816"/>
                    </a:lnTo>
                    <a:lnTo>
                      <a:pt x="159414" y="12029"/>
                    </a:lnTo>
                    <a:lnTo>
                      <a:pt x="159414" y="12029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9" name="Forma Livre 38">
                <a:extLst>
                  <a:ext uri="{FF2B5EF4-FFF2-40B4-BE49-F238E27FC236}">
                    <a16:creationId xmlns:a16="http://schemas.microsoft.com/office/drawing/2014/main" id="{42E23E59-F186-F296-4ED8-07E7623F00A8}"/>
                  </a:ext>
                </a:extLst>
              </p:cNvPr>
              <p:cNvSpPr/>
              <p:nvPr/>
            </p:nvSpPr>
            <p:spPr>
              <a:xfrm>
                <a:off x="10760076" y="2908718"/>
                <a:ext cx="290775" cy="289373"/>
              </a:xfrm>
              <a:custGeom>
                <a:avLst/>
                <a:gdLst>
                  <a:gd name="connsiteX0" fmla="*/ 60550 w 290775"/>
                  <a:gd name="connsiteY0" fmla="*/ 289374 h 289374"/>
                  <a:gd name="connsiteX1" fmla="*/ 290776 w 290775"/>
                  <a:gd name="connsiteY1" fmla="*/ 60258 h 289374"/>
                  <a:gd name="connsiteX2" fmla="*/ 230226 w 290775"/>
                  <a:gd name="connsiteY2" fmla="*/ 0 h 289374"/>
                  <a:gd name="connsiteX3" fmla="*/ 0 w 290775"/>
                  <a:gd name="connsiteY3" fmla="*/ 229116 h 289374"/>
                  <a:gd name="connsiteX4" fmla="*/ 60550 w 290775"/>
                  <a:gd name="connsiteY4" fmla="*/ 289374 h 289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775" h="289374">
                    <a:moveTo>
                      <a:pt x="60550" y="289374"/>
                    </a:moveTo>
                    <a:lnTo>
                      <a:pt x="290776" y="60258"/>
                    </a:lnTo>
                    <a:lnTo>
                      <a:pt x="230226" y="0"/>
                    </a:lnTo>
                    <a:lnTo>
                      <a:pt x="0" y="229116"/>
                    </a:lnTo>
                    <a:lnTo>
                      <a:pt x="60550" y="289374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0" name="Forma Livre 39">
                <a:extLst>
                  <a:ext uri="{FF2B5EF4-FFF2-40B4-BE49-F238E27FC236}">
                    <a16:creationId xmlns:a16="http://schemas.microsoft.com/office/drawing/2014/main" id="{9E01B4EC-8AC3-221C-2021-3FF0F6D8EF5E}"/>
                  </a:ext>
                </a:extLst>
              </p:cNvPr>
              <p:cNvSpPr/>
              <p:nvPr/>
            </p:nvSpPr>
            <p:spPr>
              <a:xfrm>
                <a:off x="10571926" y="2857650"/>
                <a:ext cx="85521" cy="249656"/>
              </a:xfrm>
              <a:custGeom>
                <a:avLst/>
                <a:gdLst>
                  <a:gd name="connsiteX0" fmla="*/ 0 w 85522"/>
                  <a:gd name="connsiteY0" fmla="*/ 0 h 249656"/>
                  <a:gd name="connsiteX1" fmla="*/ 85522 w 85522"/>
                  <a:gd name="connsiteY1" fmla="*/ 0 h 249656"/>
                  <a:gd name="connsiteX2" fmla="*/ 85522 w 85522"/>
                  <a:gd name="connsiteY2" fmla="*/ 249656 h 249656"/>
                  <a:gd name="connsiteX3" fmla="*/ 0 w 85522"/>
                  <a:gd name="connsiteY3" fmla="*/ 249656 h 249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522" h="249656">
                    <a:moveTo>
                      <a:pt x="0" y="0"/>
                    </a:moveTo>
                    <a:lnTo>
                      <a:pt x="85522" y="0"/>
                    </a:lnTo>
                    <a:lnTo>
                      <a:pt x="85522" y="249656"/>
                    </a:lnTo>
                    <a:lnTo>
                      <a:pt x="0" y="249656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1" name="Forma Livre 40">
                <a:extLst>
                  <a:ext uri="{FF2B5EF4-FFF2-40B4-BE49-F238E27FC236}">
                    <a16:creationId xmlns:a16="http://schemas.microsoft.com/office/drawing/2014/main" id="{D382F468-DBC6-60D0-D5A3-6D4C38C4C7DF}"/>
                  </a:ext>
                </a:extLst>
              </p:cNvPr>
              <p:cNvSpPr/>
              <p:nvPr/>
            </p:nvSpPr>
            <p:spPr>
              <a:xfrm>
                <a:off x="10862701" y="3294546"/>
                <a:ext cx="250865" cy="85110"/>
              </a:xfrm>
              <a:custGeom>
                <a:avLst/>
                <a:gdLst>
                  <a:gd name="connsiteX0" fmla="*/ 0 w 250865"/>
                  <a:gd name="connsiteY0" fmla="*/ 0 h 85110"/>
                  <a:gd name="connsiteX1" fmla="*/ 250865 w 250865"/>
                  <a:gd name="connsiteY1" fmla="*/ 0 h 85110"/>
                  <a:gd name="connsiteX2" fmla="*/ 250865 w 250865"/>
                  <a:gd name="connsiteY2" fmla="*/ 85110 h 85110"/>
                  <a:gd name="connsiteX3" fmla="*/ 0 w 250865"/>
                  <a:gd name="connsiteY3" fmla="*/ 85110 h 85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0865" h="85110">
                    <a:moveTo>
                      <a:pt x="0" y="0"/>
                    </a:moveTo>
                    <a:lnTo>
                      <a:pt x="250865" y="0"/>
                    </a:lnTo>
                    <a:lnTo>
                      <a:pt x="250865" y="85110"/>
                    </a:lnTo>
                    <a:lnTo>
                      <a:pt x="0" y="85110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grpSp>
            <p:nvGrpSpPr>
              <p:cNvPr id="62" name="Gráfico 31">
                <a:extLst>
                  <a:ext uri="{FF2B5EF4-FFF2-40B4-BE49-F238E27FC236}">
                    <a16:creationId xmlns:a16="http://schemas.microsoft.com/office/drawing/2014/main" id="{5FBBAB7B-5415-5F1E-9FEC-85D9F228E89F}"/>
                  </a:ext>
                </a:extLst>
              </p:cNvPr>
              <p:cNvGrpSpPr/>
              <p:nvPr/>
            </p:nvGrpSpPr>
            <p:grpSpPr>
              <a:xfrm>
                <a:off x="9368227" y="3690366"/>
                <a:ext cx="1756627" cy="495227"/>
                <a:chOff x="9368223" y="3690375"/>
                <a:chExt cx="1756630" cy="495222"/>
              </a:xfrm>
              <a:grpFill/>
            </p:grpSpPr>
            <p:sp>
              <p:nvSpPr>
                <p:cNvPr id="63" name="Forma Livre 42">
                  <a:extLst>
                    <a:ext uri="{FF2B5EF4-FFF2-40B4-BE49-F238E27FC236}">
                      <a16:creationId xmlns:a16="http://schemas.microsoft.com/office/drawing/2014/main" id="{2301CA53-C6F3-4DF5-4A08-89A9F6D0BC97}"/>
                    </a:ext>
                  </a:extLst>
                </p:cNvPr>
                <p:cNvSpPr/>
                <p:nvPr/>
              </p:nvSpPr>
              <p:spPr>
                <a:xfrm>
                  <a:off x="9368223" y="3690375"/>
                  <a:ext cx="301950" cy="494887"/>
                </a:xfrm>
                <a:custGeom>
                  <a:avLst/>
                  <a:gdLst>
                    <a:gd name="connsiteX0" fmla="*/ 264549 w 301950"/>
                    <a:gd name="connsiteY0" fmla="*/ 160007 h 494886"/>
                    <a:gd name="connsiteX1" fmla="*/ 177316 w 301950"/>
                    <a:gd name="connsiteY1" fmla="*/ 127552 h 494886"/>
                    <a:gd name="connsiteX2" fmla="*/ 90083 w 301950"/>
                    <a:gd name="connsiteY2" fmla="*/ 163411 h 494886"/>
                    <a:gd name="connsiteX3" fmla="*/ 90083 w 301950"/>
                    <a:gd name="connsiteY3" fmla="*/ 0 h 494886"/>
                    <a:gd name="connsiteX4" fmla="*/ 0 w 301950"/>
                    <a:gd name="connsiteY4" fmla="*/ 0 h 494886"/>
                    <a:gd name="connsiteX5" fmla="*/ 0 w 301950"/>
                    <a:gd name="connsiteY5" fmla="*/ 490801 h 494886"/>
                    <a:gd name="connsiteX6" fmla="*/ 87233 w 301950"/>
                    <a:gd name="connsiteY6" fmla="*/ 490801 h 494886"/>
                    <a:gd name="connsiteX7" fmla="*/ 87233 w 301950"/>
                    <a:gd name="connsiteY7" fmla="*/ 456984 h 494886"/>
                    <a:gd name="connsiteX8" fmla="*/ 177316 w 301950"/>
                    <a:gd name="connsiteY8" fmla="*/ 494887 h 494886"/>
                    <a:gd name="connsiteX9" fmla="*/ 264549 w 301950"/>
                    <a:gd name="connsiteY9" fmla="*/ 462545 h 494886"/>
                    <a:gd name="connsiteX10" fmla="*/ 294995 w 301950"/>
                    <a:gd name="connsiteY10" fmla="*/ 402514 h 494886"/>
                    <a:gd name="connsiteX11" fmla="*/ 301951 w 301950"/>
                    <a:gd name="connsiteY11" fmla="*/ 310822 h 494886"/>
                    <a:gd name="connsiteX12" fmla="*/ 294995 w 301950"/>
                    <a:gd name="connsiteY12" fmla="*/ 219811 h 494886"/>
                    <a:gd name="connsiteX13" fmla="*/ 264549 w 301950"/>
                    <a:gd name="connsiteY13" fmla="*/ 159893 h 494886"/>
                    <a:gd name="connsiteX14" fmla="*/ 209815 w 301950"/>
                    <a:gd name="connsiteY14" fmla="*/ 351902 h 494886"/>
                    <a:gd name="connsiteX15" fmla="*/ 201832 w 301950"/>
                    <a:gd name="connsiteY15" fmla="*/ 383563 h 494886"/>
                    <a:gd name="connsiteX16" fmla="*/ 183132 w 301950"/>
                    <a:gd name="connsiteY16" fmla="*/ 406713 h 494886"/>
                    <a:gd name="connsiteX17" fmla="*/ 150861 w 301950"/>
                    <a:gd name="connsiteY17" fmla="*/ 414316 h 494886"/>
                    <a:gd name="connsiteX18" fmla="*/ 118705 w 301950"/>
                    <a:gd name="connsiteY18" fmla="*/ 406713 h 494886"/>
                    <a:gd name="connsiteX19" fmla="*/ 100004 w 301950"/>
                    <a:gd name="connsiteY19" fmla="*/ 383563 h 494886"/>
                    <a:gd name="connsiteX20" fmla="*/ 92022 w 301950"/>
                    <a:gd name="connsiteY20" fmla="*/ 351902 h 494886"/>
                    <a:gd name="connsiteX21" fmla="*/ 89969 w 301950"/>
                    <a:gd name="connsiteY21" fmla="*/ 310935 h 494886"/>
                    <a:gd name="connsiteX22" fmla="*/ 92022 w 301950"/>
                    <a:gd name="connsiteY22" fmla="*/ 269969 h 494886"/>
                    <a:gd name="connsiteX23" fmla="*/ 100004 w 301950"/>
                    <a:gd name="connsiteY23" fmla="*/ 238649 h 494886"/>
                    <a:gd name="connsiteX24" fmla="*/ 118705 w 301950"/>
                    <a:gd name="connsiteY24" fmla="*/ 215839 h 494886"/>
                    <a:gd name="connsiteX25" fmla="*/ 150861 w 301950"/>
                    <a:gd name="connsiteY25" fmla="*/ 208236 h 494886"/>
                    <a:gd name="connsiteX26" fmla="*/ 183132 w 301950"/>
                    <a:gd name="connsiteY26" fmla="*/ 215839 h 494886"/>
                    <a:gd name="connsiteX27" fmla="*/ 201832 w 301950"/>
                    <a:gd name="connsiteY27" fmla="*/ 238649 h 494886"/>
                    <a:gd name="connsiteX28" fmla="*/ 209815 w 301950"/>
                    <a:gd name="connsiteY28" fmla="*/ 269969 h 494886"/>
                    <a:gd name="connsiteX29" fmla="*/ 211867 w 301950"/>
                    <a:gd name="connsiteY29" fmla="*/ 310935 h 494886"/>
                    <a:gd name="connsiteX30" fmla="*/ 209815 w 301950"/>
                    <a:gd name="connsiteY30" fmla="*/ 351902 h 494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301950" h="494886">
                      <a:moveTo>
                        <a:pt x="264549" y="160007"/>
                      </a:moveTo>
                      <a:cubicBezTo>
                        <a:pt x="243795" y="138446"/>
                        <a:pt x="214718" y="127552"/>
                        <a:pt x="177316" y="127552"/>
                      </a:cubicBezTo>
                      <a:cubicBezTo>
                        <a:pt x="139914" y="127552"/>
                        <a:pt x="110837" y="139467"/>
                        <a:pt x="90083" y="163411"/>
                      </a:cubicBezTo>
                      <a:lnTo>
                        <a:pt x="90083" y="0"/>
                      </a:lnTo>
                      <a:lnTo>
                        <a:pt x="0" y="0"/>
                      </a:lnTo>
                      <a:lnTo>
                        <a:pt x="0" y="490801"/>
                      </a:lnTo>
                      <a:lnTo>
                        <a:pt x="87233" y="490801"/>
                      </a:lnTo>
                      <a:lnTo>
                        <a:pt x="87233" y="456984"/>
                      </a:lnTo>
                      <a:cubicBezTo>
                        <a:pt x="109811" y="482290"/>
                        <a:pt x="139914" y="494887"/>
                        <a:pt x="177316" y="494887"/>
                      </a:cubicBezTo>
                      <a:cubicBezTo>
                        <a:pt x="214718" y="494887"/>
                        <a:pt x="243795" y="484106"/>
                        <a:pt x="264549" y="462545"/>
                      </a:cubicBezTo>
                      <a:cubicBezTo>
                        <a:pt x="280285" y="446431"/>
                        <a:pt x="290434" y="426458"/>
                        <a:pt x="294995" y="402514"/>
                      </a:cubicBezTo>
                      <a:cubicBezTo>
                        <a:pt x="299556" y="378570"/>
                        <a:pt x="301951" y="348044"/>
                        <a:pt x="301951" y="310822"/>
                      </a:cubicBezTo>
                      <a:cubicBezTo>
                        <a:pt x="301951" y="273601"/>
                        <a:pt x="299670" y="243755"/>
                        <a:pt x="294995" y="219811"/>
                      </a:cubicBezTo>
                      <a:cubicBezTo>
                        <a:pt x="290320" y="195867"/>
                        <a:pt x="280171" y="175894"/>
                        <a:pt x="264549" y="159893"/>
                      </a:cubicBezTo>
                      <a:close/>
                      <a:moveTo>
                        <a:pt x="209815" y="351902"/>
                      </a:moveTo>
                      <a:cubicBezTo>
                        <a:pt x="208446" y="362682"/>
                        <a:pt x="205824" y="373236"/>
                        <a:pt x="201832" y="383563"/>
                      </a:cubicBezTo>
                      <a:cubicBezTo>
                        <a:pt x="197955" y="393889"/>
                        <a:pt x="191684" y="401606"/>
                        <a:pt x="183132" y="406713"/>
                      </a:cubicBezTo>
                      <a:cubicBezTo>
                        <a:pt x="174579" y="411819"/>
                        <a:pt x="163861" y="414316"/>
                        <a:pt x="150861" y="414316"/>
                      </a:cubicBezTo>
                      <a:cubicBezTo>
                        <a:pt x="137862" y="414316"/>
                        <a:pt x="127257" y="411819"/>
                        <a:pt x="118705" y="406713"/>
                      </a:cubicBezTo>
                      <a:cubicBezTo>
                        <a:pt x="110153" y="401606"/>
                        <a:pt x="103881" y="394003"/>
                        <a:pt x="100004" y="383563"/>
                      </a:cubicBezTo>
                      <a:cubicBezTo>
                        <a:pt x="96013" y="373236"/>
                        <a:pt x="93390" y="362682"/>
                        <a:pt x="92022" y="351902"/>
                      </a:cubicBezTo>
                      <a:cubicBezTo>
                        <a:pt x="90654" y="341121"/>
                        <a:pt x="89969" y="327390"/>
                        <a:pt x="89969" y="310935"/>
                      </a:cubicBezTo>
                      <a:cubicBezTo>
                        <a:pt x="89969" y="294481"/>
                        <a:pt x="90654" y="280750"/>
                        <a:pt x="92022" y="269969"/>
                      </a:cubicBezTo>
                      <a:cubicBezTo>
                        <a:pt x="93390" y="259189"/>
                        <a:pt x="96013" y="248748"/>
                        <a:pt x="100004" y="238649"/>
                      </a:cubicBezTo>
                      <a:cubicBezTo>
                        <a:pt x="103881" y="228549"/>
                        <a:pt x="110153" y="220946"/>
                        <a:pt x="118705" y="215839"/>
                      </a:cubicBezTo>
                      <a:cubicBezTo>
                        <a:pt x="127257" y="210846"/>
                        <a:pt x="137976" y="208236"/>
                        <a:pt x="150861" y="208236"/>
                      </a:cubicBezTo>
                      <a:cubicBezTo>
                        <a:pt x="163747" y="208236"/>
                        <a:pt x="174465" y="210733"/>
                        <a:pt x="183132" y="215839"/>
                      </a:cubicBezTo>
                      <a:cubicBezTo>
                        <a:pt x="191684" y="220946"/>
                        <a:pt x="197955" y="228549"/>
                        <a:pt x="201832" y="238649"/>
                      </a:cubicBezTo>
                      <a:cubicBezTo>
                        <a:pt x="205710" y="248748"/>
                        <a:pt x="208446" y="259189"/>
                        <a:pt x="209815" y="269969"/>
                      </a:cubicBezTo>
                      <a:cubicBezTo>
                        <a:pt x="211183" y="280750"/>
                        <a:pt x="211867" y="294481"/>
                        <a:pt x="211867" y="310935"/>
                      </a:cubicBezTo>
                      <a:cubicBezTo>
                        <a:pt x="211867" y="327390"/>
                        <a:pt x="211183" y="341121"/>
                        <a:pt x="209815" y="351902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64" name="Forma Livre 43">
                  <a:extLst>
                    <a:ext uri="{FF2B5EF4-FFF2-40B4-BE49-F238E27FC236}">
                      <a16:creationId xmlns:a16="http://schemas.microsoft.com/office/drawing/2014/main" id="{BEEB5C68-482E-4C93-E80C-7F627CDB1B14}"/>
                    </a:ext>
                  </a:extLst>
                </p:cNvPr>
                <p:cNvSpPr/>
                <p:nvPr/>
              </p:nvSpPr>
              <p:spPr>
                <a:xfrm>
                  <a:off x="9730383" y="3817700"/>
                  <a:ext cx="298529" cy="366882"/>
                </a:xfrm>
                <a:custGeom>
                  <a:avLst/>
                  <a:gdLst>
                    <a:gd name="connsiteX0" fmla="*/ 144818 w 298529"/>
                    <a:gd name="connsiteY0" fmla="*/ 227 h 366881"/>
                    <a:gd name="connsiteX1" fmla="*/ 70356 w 298529"/>
                    <a:gd name="connsiteY1" fmla="*/ 11235 h 366881"/>
                    <a:gd name="connsiteX2" fmla="*/ 15280 w 298529"/>
                    <a:gd name="connsiteY2" fmla="*/ 51180 h 366881"/>
                    <a:gd name="connsiteX3" fmla="*/ 72067 w 298529"/>
                    <a:gd name="connsiteY3" fmla="*/ 107012 h 366881"/>
                    <a:gd name="connsiteX4" fmla="*/ 141283 w 298529"/>
                    <a:gd name="connsiteY4" fmla="*/ 76032 h 366881"/>
                    <a:gd name="connsiteX5" fmla="*/ 192596 w 298529"/>
                    <a:gd name="connsiteY5" fmla="*/ 89422 h 366881"/>
                    <a:gd name="connsiteX6" fmla="*/ 208560 w 298529"/>
                    <a:gd name="connsiteY6" fmla="*/ 132545 h 366881"/>
                    <a:gd name="connsiteX7" fmla="*/ 208560 w 298529"/>
                    <a:gd name="connsiteY7" fmla="*/ 150475 h 366881"/>
                    <a:gd name="connsiteX8" fmla="*/ 124748 w 298529"/>
                    <a:gd name="connsiteY8" fmla="*/ 150475 h 366881"/>
                    <a:gd name="connsiteX9" fmla="*/ 31928 w 298529"/>
                    <a:gd name="connsiteY9" fmla="*/ 179753 h 366881"/>
                    <a:gd name="connsiteX10" fmla="*/ 0 w 298529"/>
                    <a:gd name="connsiteY10" fmla="*/ 254536 h 366881"/>
                    <a:gd name="connsiteX11" fmla="*/ 29762 w 298529"/>
                    <a:gd name="connsiteY11" fmla="*/ 335220 h 366881"/>
                    <a:gd name="connsiteX12" fmla="*/ 121898 w 298529"/>
                    <a:gd name="connsiteY12" fmla="*/ 366881 h 366881"/>
                    <a:gd name="connsiteX13" fmla="*/ 172071 w 298529"/>
                    <a:gd name="connsiteY13" fmla="*/ 358938 h 366881"/>
                    <a:gd name="connsiteX14" fmla="*/ 210499 w 298529"/>
                    <a:gd name="connsiteY14" fmla="*/ 332383 h 366881"/>
                    <a:gd name="connsiteX15" fmla="*/ 210499 w 298529"/>
                    <a:gd name="connsiteY15" fmla="*/ 363363 h 366881"/>
                    <a:gd name="connsiteX16" fmla="*/ 298530 w 298529"/>
                    <a:gd name="connsiteY16" fmla="*/ 363363 h 366881"/>
                    <a:gd name="connsiteX17" fmla="*/ 298530 w 298529"/>
                    <a:gd name="connsiteY17" fmla="*/ 126871 h 366881"/>
                    <a:gd name="connsiteX18" fmla="*/ 144704 w 298529"/>
                    <a:gd name="connsiteY18" fmla="*/ 0 h 366881"/>
                    <a:gd name="connsiteX19" fmla="*/ 208560 w 298529"/>
                    <a:gd name="connsiteY19" fmla="*/ 231159 h 366881"/>
                    <a:gd name="connsiteX20" fmla="*/ 194649 w 298529"/>
                    <a:gd name="connsiteY20" fmla="*/ 276665 h 366881"/>
                    <a:gd name="connsiteX21" fmla="*/ 141283 w 298529"/>
                    <a:gd name="connsiteY21" fmla="*/ 293913 h 366881"/>
                    <a:gd name="connsiteX22" fmla="*/ 86549 w 298529"/>
                    <a:gd name="connsiteY22" fmla="*/ 253288 h 366881"/>
                    <a:gd name="connsiteX23" fmla="*/ 139914 w 298529"/>
                    <a:gd name="connsiteY23" fmla="*/ 211981 h 366881"/>
                    <a:gd name="connsiteX24" fmla="*/ 208560 w 298529"/>
                    <a:gd name="connsiteY24" fmla="*/ 211981 h 366881"/>
                    <a:gd name="connsiteX25" fmla="*/ 208560 w 298529"/>
                    <a:gd name="connsiteY25" fmla="*/ 231272 h 3668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298529" h="366881">
                      <a:moveTo>
                        <a:pt x="144818" y="227"/>
                      </a:moveTo>
                      <a:cubicBezTo>
                        <a:pt x="114372" y="227"/>
                        <a:pt x="89513" y="3972"/>
                        <a:pt x="70356" y="11235"/>
                      </a:cubicBezTo>
                      <a:cubicBezTo>
                        <a:pt x="51199" y="18611"/>
                        <a:pt x="32841" y="31888"/>
                        <a:pt x="15280" y="51180"/>
                      </a:cubicBezTo>
                      <a:lnTo>
                        <a:pt x="72067" y="107012"/>
                      </a:lnTo>
                      <a:cubicBezTo>
                        <a:pt x="90083" y="86358"/>
                        <a:pt x="113117" y="76032"/>
                        <a:pt x="141283" y="76032"/>
                      </a:cubicBezTo>
                      <a:cubicBezTo>
                        <a:pt x="164887" y="76032"/>
                        <a:pt x="181877" y="80571"/>
                        <a:pt x="192596" y="89422"/>
                      </a:cubicBezTo>
                      <a:cubicBezTo>
                        <a:pt x="203201" y="98387"/>
                        <a:pt x="208560" y="112799"/>
                        <a:pt x="208560" y="132545"/>
                      </a:cubicBezTo>
                      <a:lnTo>
                        <a:pt x="208560" y="150475"/>
                      </a:lnTo>
                      <a:lnTo>
                        <a:pt x="124748" y="150475"/>
                      </a:lnTo>
                      <a:cubicBezTo>
                        <a:pt x="84040" y="150475"/>
                        <a:pt x="53138" y="160234"/>
                        <a:pt x="31928" y="179753"/>
                      </a:cubicBezTo>
                      <a:cubicBezTo>
                        <a:pt x="10719" y="199271"/>
                        <a:pt x="0" y="224237"/>
                        <a:pt x="0" y="254536"/>
                      </a:cubicBezTo>
                      <a:cubicBezTo>
                        <a:pt x="0" y="287672"/>
                        <a:pt x="9921" y="314453"/>
                        <a:pt x="29762" y="335220"/>
                      </a:cubicBezTo>
                      <a:cubicBezTo>
                        <a:pt x="50971" y="356328"/>
                        <a:pt x="81759" y="366881"/>
                        <a:pt x="121898" y="366881"/>
                      </a:cubicBezTo>
                      <a:cubicBezTo>
                        <a:pt x="142195" y="366881"/>
                        <a:pt x="158957" y="364271"/>
                        <a:pt x="172071" y="358938"/>
                      </a:cubicBezTo>
                      <a:cubicBezTo>
                        <a:pt x="185184" y="353717"/>
                        <a:pt x="198070" y="344753"/>
                        <a:pt x="210499" y="332383"/>
                      </a:cubicBezTo>
                      <a:lnTo>
                        <a:pt x="210499" y="363363"/>
                      </a:lnTo>
                      <a:lnTo>
                        <a:pt x="298530" y="363363"/>
                      </a:lnTo>
                      <a:lnTo>
                        <a:pt x="298530" y="126871"/>
                      </a:lnTo>
                      <a:cubicBezTo>
                        <a:pt x="298530" y="42328"/>
                        <a:pt x="247216" y="0"/>
                        <a:pt x="144704" y="0"/>
                      </a:cubicBezTo>
                      <a:close/>
                      <a:moveTo>
                        <a:pt x="208560" y="231159"/>
                      </a:moveTo>
                      <a:cubicBezTo>
                        <a:pt x="208560" y="253741"/>
                        <a:pt x="203885" y="268834"/>
                        <a:pt x="194649" y="276665"/>
                      </a:cubicBezTo>
                      <a:cubicBezTo>
                        <a:pt x="182676" y="288126"/>
                        <a:pt x="164887" y="293913"/>
                        <a:pt x="141283" y="293913"/>
                      </a:cubicBezTo>
                      <a:cubicBezTo>
                        <a:pt x="104793" y="293913"/>
                        <a:pt x="86549" y="280296"/>
                        <a:pt x="86549" y="253288"/>
                      </a:cubicBezTo>
                      <a:cubicBezTo>
                        <a:pt x="86549" y="226279"/>
                        <a:pt x="104337" y="211981"/>
                        <a:pt x="139914" y="211981"/>
                      </a:cubicBezTo>
                      <a:lnTo>
                        <a:pt x="208560" y="211981"/>
                      </a:lnTo>
                      <a:lnTo>
                        <a:pt x="208560" y="231272"/>
                      </a:ln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65" name="Forma Livre 44">
                  <a:extLst>
                    <a:ext uri="{FF2B5EF4-FFF2-40B4-BE49-F238E27FC236}">
                      <a16:creationId xmlns:a16="http://schemas.microsoft.com/office/drawing/2014/main" id="{609A71B6-2840-9084-BE43-40EC09883DCB}"/>
                    </a:ext>
                  </a:extLst>
                </p:cNvPr>
                <p:cNvSpPr/>
                <p:nvPr/>
              </p:nvSpPr>
              <p:spPr>
                <a:xfrm>
                  <a:off x="10125950" y="3817814"/>
                  <a:ext cx="300125" cy="363364"/>
                </a:xfrm>
                <a:custGeom>
                  <a:avLst/>
                  <a:gdLst>
                    <a:gd name="connsiteX0" fmla="*/ 178114 w 300126"/>
                    <a:gd name="connsiteY0" fmla="*/ 114 h 363363"/>
                    <a:gd name="connsiteX1" fmla="*/ 88031 w 300126"/>
                    <a:gd name="connsiteY1" fmla="*/ 37335 h 363363"/>
                    <a:gd name="connsiteX2" fmla="*/ 88031 w 300126"/>
                    <a:gd name="connsiteY2" fmla="*/ 4199 h 363363"/>
                    <a:gd name="connsiteX3" fmla="*/ 0 w 300126"/>
                    <a:gd name="connsiteY3" fmla="*/ 4199 h 363363"/>
                    <a:gd name="connsiteX4" fmla="*/ 0 w 300126"/>
                    <a:gd name="connsiteY4" fmla="*/ 363363 h 363363"/>
                    <a:gd name="connsiteX5" fmla="*/ 90083 w 300126"/>
                    <a:gd name="connsiteY5" fmla="*/ 363363 h 363363"/>
                    <a:gd name="connsiteX6" fmla="*/ 90083 w 300126"/>
                    <a:gd name="connsiteY6" fmla="*/ 146162 h 363363"/>
                    <a:gd name="connsiteX7" fmla="*/ 107758 w 300126"/>
                    <a:gd name="connsiteY7" fmla="*/ 96572 h 363363"/>
                    <a:gd name="connsiteX8" fmla="*/ 150405 w 300126"/>
                    <a:gd name="connsiteY8" fmla="*/ 80684 h 363363"/>
                    <a:gd name="connsiteX9" fmla="*/ 192368 w 300126"/>
                    <a:gd name="connsiteY9" fmla="*/ 96572 h 363363"/>
                    <a:gd name="connsiteX10" fmla="*/ 210043 w 300126"/>
                    <a:gd name="connsiteY10" fmla="*/ 146162 h 363363"/>
                    <a:gd name="connsiteX11" fmla="*/ 210043 w 300126"/>
                    <a:gd name="connsiteY11" fmla="*/ 363363 h 363363"/>
                    <a:gd name="connsiteX12" fmla="*/ 300126 w 300126"/>
                    <a:gd name="connsiteY12" fmla="*/ 363363 h 363363"/>
                    <a:gd name="connsiteX13" fmla="*/ 300126 w 300126"/>
                    <a:gd name="connsiteY13" fmla="*/ 133793 h 363363"/>
                    <a:gd name="connsiteX14" fmla="*/ 263409 w 300126"/>
                    <a:gd name="connsiteY14" fmla="*/ 31774 h 363363"/>
                    <a:gd name="connsiteX15" fmla="*/ 178228 w 300126"/>
                    <a:gd name="connsiteY15" fmla="*/ 0 h 3633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00126" h="363363">
                      <a:moveTo>
                        <a:pt x="178114" y="114"/>
                      </a:moveTo>
                      <a:cubicBezTo>
                        <a:pt x="141625" y="114"/>
                        <a:pt x="111635" y="12483"/>
                        <a:pt x="88031" y="37335"/>
                      </a:cubicBezTo>
                      <a:lnTo>
                        <a:pt x="88031" y="4199"/>
                      </a:lnTo>
                      <a:lnTo>
                        <a:pt x="0" y="4199"/>
                      </a:lnTo>
                      <a:lnTo>
                        <a:pt x="0" y="363363"/>
                      </a:lnTo>
                      <a:lnTo>
                        <a:pt x="90083" y="363363"/>
                      </a:lnTo>
                      <a:lnTo>
                        <a:pt x="90083" y="146162"/>
                      </a:lnTo>
                      <a:cubicBezTo>
                        <a:pt x="90083" y="123693"/>
                        <a:pt x="96013" y="107125"/>
                        <a:pt x="107758" y="96572"/>
                      </a:cubicBezTo>
                      <a:cubicBezTo>
                        <a:pt x="119503" y="86018"/>
                        <a:pt x="133757" y="80684"/>
                        <a:pt x="150405" y="80684"/>
                      </a:cubicBezTo>
                      <a:cubicBezTo>
                        <a:pt x="167053" y="80684"/>
                        <a:pt x="180509" y="86018"/>
                        <a:pt x="192368" y="96572"/>
                      </a:cubicBezTo>
                      <a:cubicBezTo>
                        <a:pt x="204113" y="107125"/>
                        <a:pt x="210043" y="123693"/>
                        <a:pt x="210043" y="146162"/>
                      </a:cubicBezTo>
                      <a:lnTo>
                        <a:pt x="210043" y="363363"/>
                      </a:lnTo>
                      <a:lnTo>
                        <a:pt x="300126" y="363363"/>
                      </a:lnTo>
                      <a:lnTo>
                        <a:pt x="300126" y="133793"/>
                      </a:lnTo>
                      <a:cubicBezTo>
                        <a:pt x="300126" y="90103"/>
                        <a:pt x="287925" y="56173"/>
                        <a:pt x="263409" y="31774"/>
                      </a:cubicBezTo>
                      <a:cubicBezTo>
                        <a:pt x="242199" y="10667"/>
                        <a:pt x="213806" y="0"/>
                        <a:pt x="178228" y="0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66" name="Forma Livre 45">
                  <a:extLst>
                    <a:ext uri="{FF2B5EF4-FFF2-40B4-BE49-F238E27FC236}">
                      <a16:creationId xmlns:a16="http://schemas.microsoft.com/office/drawing/2014/main" id="{3A3F95C2-5400-4B50-65EC-A72CCF0E5B6B}"/>
                    </a:ext>
                  </a:extLst>
                </p:cNvPr>
                <p:cNvSpPr/>
                <p:nvPr/>
              </p:nvSpPr>
              <p:spPr>
                <a:xfrm>
                  <a:off x="10504867" y="3817921"/>
                  <a:ext cx="280626" cy="367676"/>
                </a:xfrm>
                <a:custGeom>
                  <a:avLst/>
                  <a:gdLst>
                    <a:gd name="connsiteX0" fmla="*/ 161466 w 280626"/>
                    <a:gd name="connsiteY0" fmla="*/ 80684 h 367675"/>
                    <a:gd name="connsiteX1" fmla="*/ 219621 w 280626"/>
                    <a:gd name="connsiteY1" fmla="*/ 108941 h 367675"/>
                    <a:gd name="connsiteX2" fmla="*/ 280627 w 280626"/>
                    <a:gd name="connsiteY2" fmla="*/ 48229 h 367675"/>
                    <a:gd name="connsiteX3" fmla="*/ 161466 w 280626"/>
                    <a:gd name="connsiteY3" fmla="*/ 0 h 367675"/>
                    <a:gd name="connsiteX4" fmla="*/ 117108 w 280626"/>
                    <a:gd name="connsiteY4" fmla="*/ 4880 h 367675"/>
                    <a:gd name="connsiteX5" fmla="*/ 73777 w 280626"/>
                    <a:gd name="connsiteY5" fmla="*/ 22809 h 367675"/>
                    <a:gd name="connsiteX6" fmla="*/ 36033 w 280626"/>
                    <a:gd name="connsiteY6" fmla="*/ 55946 h 367675"/>
                    <a:gd name="connsiteX7" fmla="*/ 10035 w 280626"/>
                    <a:gd name="connsiteY7" fmla="*/ 108714 h 367675"/>
                    <a:gd name="connsiteX8" fmla="*/ 0 w 280626"/>
                    <a:gd name="connsiteY8" fmla="*/ 183497 h 367675"/>
                    <a:gd name="connsiteX9" fmla="*/ 10035 w 280626"/>
                    <a:gd name="connsiteY9" fmla="*/ 258281 h 367675"/>
                    <a:gd name="connsiteX10" fmla="*/ 36033 w 280626"/>
                    <a:gd name="connsiteY10" fmla="*/ 311389 h 367675"/>
                    <a:gd name="connsiteX11" fmla="*/ 73777 w 280626"/>
                    <a:gd name="connsiteY11" fmla="*/ 344526 h 367675"/>
                    <a:gd name="connsiteX12" fmla="*/ 117108 w 280626"/>
                    <a:gd name="connsiteY12" fmla="*/ 362455 h 367675"/>
                    <a:gd name="connsiteX13" fmla="*/ 161466 w 280626"/>
                    <a:gd name="connsiteY13" fmla="*/ 367675 h 367675"/>
                    <a:gd name="connsiteX14" fmla="*/ 280627 w 280626"/>
                    <a:gd name="connsiteY14" fmla="*/ 318766 h 367675"/>
                    <a:gd name="connsiteX15" fmla="*/ 219621 w 280626"/>
                    <a:gd name="connsiteY15" fmla="*/ 258735 h 367675"/>
                    <a:gd name="connsiteX16" fmla="*/ 161466 w 280626"/>
                    <a:gd name="connsiteY16" fmla="*/ 286991 h 367675"/>
                    <a:gd name="connsiteX17" fmla="*/ 110153 w 280626"/>
                    <a:gd name="connsiteY17" fmla="*/ 263501 h 367675"/>
                    <a:gd name="connsiteX18" fmla="*/ 90083 w 280626"/>
                    <a:gd name="connsiteY18" fmla="*/ 183497 h 367675"/>
                    <a:gd name="connsiteX19" fmla="*/ 110153 w 280626"/>
                    <a:gd name="connsiteY19" fmla="*/ 104175 h 367675"/>
                    <a:gd name="connsiteX20" fmla="*/ 161466 w 280626"/>
                    <a:gd name="connsiteY20" fmla="*/ 80798 h 36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80626" h="367675">
                      <a:moveTo>
                        <a:pt x="161466" y="80684"/>
                      </a:moveTo>
                      <a:cubicBezTo>
                        <a:pt x="182675" y="80684"/>
                        <a:pt x="202060" y="90103"/>
                        <a:pt x="219621" y="108941"/>
                      </a:cubicBezTo>
                      <a:lnTo>
                        <a:pt x="280627" y="48229"/>
                      </a:lnTo>
                      <a:cubicBezTo>
                        <a:pt x="249725" y="16114"/>
                        <a:pt x="209929" y="0"/>
                        <a:pt x="161466" y="0"/>
                      </a:cubicBezTo>
                      <a:cubicBezTo>
                        <a:pt x="146186" y="0"/>
                        <a:pt x="131476" y="1589"/>
                        <a:pt x="117108" y="4880"/>
                      </a:cubicBezTo>
                      <a:cubicBezTo>
                        <a:pt x="102741" y="8057"/>
                        <a:pt x="88373" y="14072"/>
                        <a:pt x="73777" y="22809"/>
                      </a:cubicBezTo>
                      <a:cubicBezTo>
                        <a:pt x="59181" y="31547"/>
                        <a:pt x="46638" y="42555"/>
                        <a:pt x="36033" y="55946"/>
                      </a:cubicBezTo>
                      <a:cubicBezTo>
                        <a:pt x="25429" y="69223"/>
                        <a:pt x="16762" y="86812"/>
                        <a:pt x="10035" y="108714"/>
                      </a:cubicBezTo>
                      <a:cubicBezTo>
                        <a:pt x="3307" y="130502"/>
                        <a:pt x="0" y="155468"/>
                        <a:pt x="0" y="183497"/>
                      </a:cubicBezTo>
                      <a:cubicBezTo>
                        <a:pt x="0" y="211527"/>
                        <a:pt x="3307" y="236492"/>
                        <a:pt x="10035" y="258281"/>
                      </a:cubicBezTo>
                      <a:cubicBezTo>
                        <a:pt x="16762" y="280069"/>
                        <a:pt x="25429" y="297772"/>
                        <a:pt x="36033" y="311389"/>
                      </a:cubicBezTo>
                      <a:cubicBezTo>
                        <a:pt x="46638" y="325007"/>
                        <a:pt x="59295" y="336015"/>
                        <a:pt x="73777" y="344526"/>
                      </a:cubicBezTo>
                      <a:cubicBezTo>
                        <a:pt x="88259" y="353037"/>
                        <a:pt x="102741" y="359051"/>
                        <a:pt x="117108" y="362455"/>
                      </a:cubicBezTo>
                      <a:cubicBezTo>
                        <a:pt x="131362" y="365860"/>
                        <a:pt x="146186" y="367675"/>
                        <a:pt x="161466" y="367675"/>
                      </a:cubicBezTo>
                      <a:cubicBezTo>
                        <a:pt x="209473" y="367675"/>
                        <a:pt x="249155" y="351334"/>
                        <a:pt x="280627" y="318766"/>
                      </a:cubicBezTo>
                      <a:lnTo>
                        <a:pt x="219621" y="258735"/>
                      </a:lnTo>
                      <a:cubicBezTo>
                        <a:pt x="202060" y="277572"/>
                        <a:pt x="182675" y="286991"/>
                        <a:pt x="161466" y="286991"/>
                      </a:cubicBezTo>
                      <a:cubicBezTo>
                        <a:pt x="140256" y="286991"/>
                        <a:pt x="123152" y="279161"/>
                        <a:pt x="110153" y="263501"/>
                      </a:cubicBezTo>
                      <a:cubicBezTo>
                        <a:pt x="96811" y="246933"/>
                        <a:pt x="90083" y="220265"/>
                        <a:pt x="90083" y="183497"/>
                      </a:cubicBezTo>
                      <a:cubicBezTo>
                        <a:pt x="90083" y="146730"/>
                        <a:pt x="96811" y="120743"/>
                        <a:pt x="110153" y="104175"/>
                      </a:cubicBezTo>
                      <a:cubicBezTo>
                        <a:pt x="123038" y="88514"/>
                        <a:pt x="140142" y="80798"/>
                        <a:pt x="161466" y="80798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67" name="Forma Livre 46">
                  <a:extLst>
                    <a:ext uri="{FF2B5EF4-FFF2-40B4-BE49-F238E27FC236}">
                      <a16:creationId xmlns:a16="http://schemas.microsoft.com/office/drawing/2014/main" id="{0966AD76-1268-5DAB-4DB7-D542566461A0}"/>
                    </a:ext>
                  </a:extLst>
                </p:cNvPr>
                <p:cNvSpPr/>
                <p:nvPr/>
              </p:nvSpPr>
              <p:spPr>
                <a:xfrm>
                  <a:off x="10826324" y="3817691"/>
                  <a:ext cx="298529" cy="366881"/>
                </a:xfrm>
                <a:custGeom>
                  <a:avLst/>
                  <a:gdLst>
                    <a:gd name="connsiteX0" fmla="*/ 144818 w 298529"/>
                    <a:gd name="connsiteY0" fmla="*/ 227 h 366881"/>
                    <a:gd name="connsiteX1" fmla="*/ 70356 w 298529"/>
                    <a:gd name="connsiteY1" fmla="*/ 11235 h 366881"/>
                    <a:gd name="connsiteX2" fmla="*/ 15280 w 298529"/>
                    <a:gd name="connsiteY2" fmla="*/ 51180 h 366881"/>
                    <a:gd name="connsiteX3" fmla="*/ 72067 w 298529"/>
                    <a:gd name="connsiteY3" fmla="*/ 107012 h 366881"/>
                    <a:gd name="connsiteX4" fmla="*/ 141283 w 298529"/>
                    <a:gd name="connsiteY4" fmla="*/ 76032 h 366881"/>
                    <a:gd name="connsiteX5" fmla="*/ 192596 w 298529"/>
                    <a:gd name="connsiteY5" fmla="*/ 89422 h 366881"/>
                    <a:gd name="connsiteX6" fmla="*/ 208560 w 298529"/>
                    <a:gd name="connsiteY6" fmla="*/ 132545 h 366881"/>
                    <a:gd name="connsiteX7" fmla="*/ 208560 w 298529"/>
                    <a:gd name="connsiteY7" fmla="*/ 150475 h 366881"/>
                    <a:gd name="connsiteX8" fmla="*/ 124748 w 298529"/>
                    <a:gd name="connsiteY8" fmla="*/ 150475 h 366881"/>
                    <a:gd name="connsiteX9" fmla="*/ 31928 w 298529"/>
                    <a:gd name="connsiteY9" fmla="*/ 179753 h 366881"/>
                    <a:gd name="connsiteX10" fmla="*/ 0 w 298529"/>
                    <a:gd name="connsiteY10" fmla="*/ 254536 h 366881"/>
                    <a:gd name="connsiteX11" fmla="*/ 29762 w 298529"/>
                    <a:gd name="connsiteY11" fmla="*/ 335220 h 366881"/>
                    <a:gd name="connsiteX12" fmla="*/ 121898 w 298529"/>
                    <a:gd name="connsiteY12" fmla="*/ 366881 h 366881"/>
                    <a:gd name="connsiteX13" fmla="*/ 172071 w 298529"/>
                    <a:gd name="connsiteY13" fmla="*/ 358938 h 366881"/>
                    <a:gd name="connsiteX14" fmla="*/ 210499 w 298529"/>
                    <a:gd name="connsiteY14" fmla="*/ 332383 h 366881"/>
                    <a:gd name="connsiteX15" fmla="*/ 210499 w 298529"/>
                    <a:gd name="connsiteY15" fmla="*/ 363363 h 366881"/>
                    <a:gd name="connsiteX16" fmla="*/ 298530 w 298529"/>
                    <a:gd name="connsiteY16" fmla="*/ 363363 h 366881"/>
                    <a:gd name="connsiteX17" fmla="*/ 298530 w 298529"/>
                    <a:gd name="connsiteY17" fmla="*/ 126871 h 366881"/>
                    <a:gd name="connsiteX18" fmla="*/ 144704 w 298529"/>
                    <a:gd name="connsiteY18" fmla="*/ 0 h 366881"/>
                    <a:gd name="connsiteX19" fmla="*/ 208560 w 298529"/>
                    <a:gd name="connsiteY19" fmla="*/ 231159 h 366881"/>
                    <a:gd name="connsiteX20" fmla="*/ 194649 w 298529"/>
                    <a:gd name="connsiteY20" fmla="*/ 276665 h 366881"/>
                    <a:gd name="connsiteX21" fmla="*/ 141283 w 298529"/>
                    <a:gd name="connsiteY21" fmla="*/ 293913 h 366881"/>
                    <a:gd name="connsiteX22" fmla="*/ 86548 w 298529"/>
                    <a:gd name="connsiteY22" fmla="*/ 253288 h 366881"/>
                    <a:gd name="connsiteX23" fmla="*/ 139914 w 298529"/>
                    <a:gd name="connsiteY23" fmla="*/ 211981 h 366881"/>
                    <a:gd name="connsiteX24" fmla="*/ 208560 w 298529"/>
                    <a:gd name="connsiteY24" fmla="*/ 211981 h 366881"/>
                    <a:gd name="connsiteX25" fmla="*/ 208560 w 298529"/>
                    <a:gd name="connsiteY25" fmla="*/ 231272 h 3668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298529" h="366881">
                      <a:moveTo>
                        <a:pt x="144818" y="227"/>
                      </a:moveTo>
                      <a:cubicBezTo>
                        <a:pt x="114372" y="227"/>
                        <a:pt x="89513" y="3972"/>
                        <a:pt x="70356" y="11235"/>
                      </a:cubicBezTo>
                      <a:cubicBezTo>
                        <a:pt x="51199" y="18611"/>
                        <a:pt x="32841" y="31888"/>
                        <a:pt x="15280" y="51180"/>
                      </a:cubicBezTo>
                      <a:lnTo>
                        <a:pt x="72067" y="107012"/>
                      </a:lnTo>
                      <a:cubicBezTo>
                        <a:pt x="90084" y="86358"/>
                        <a:pt x="113117" y="76032"/>
                        <a:pt x="141283" y="76032"/>
                      </a:cubicBezTo>
                      <a:cubicBezTo>
                        <a:pt x="164887" y="76032"/>
                        <a:pt x="181877" y="80571"/>
                        <a:pt x="192596" y="89422"/>
                      </a:cubicBezTo>
                      <a:cubicBezTo>
                        <a:pt x="203201" y="98387"/>
                        <a:pt x="208560" y="112799"/>
                        <a:pt x="208560" y="132545"/>
                      </a:cubicBezTo>
                      <a:lnTo>
                        <a:pt x="208560" y="150475"/>
                      </a:lnTo>
                      <a:lnTo>
                        <a:pt x="124748" y="150475"/>
                      </a:lnTo>
                      <a:cubicBezTo>
                        <a:pt x="84040" y="150475"/>
                        <a:pt x="53138" y="160234"/>
                        <a:pt x="31928" y="179753"/>
                      </a:cubicBezTo>
                      <a:cubicBezTo>
                        <a:pt x="10719" y="199271"/>
                        <a:pt x="0" y="224237"/>
                        <a:pt x="0" y="254536"/>
                      </a:cubicBezTo>
                      <a:cubicBezTo>
                        <a:pt x="0" y="287672"/>
                        <a:pt x="9921" y="314453"/>
                        <a:pt x="29762" y="335220"/>
                      </a:cubicBezTo>
                      <a:cubicBezTo>
                        <a:pt x="50971" y="356328"/>
                        <a:pt x="81759" y="366881"/>
                        <a:pt x="121898" y="366881"/>
                      </a:cubicBezTo>
                      <a:cubicBezTo>
                        <a:pt x="142195" y="366881"/>
                        <a:pt x="158957" y="364271"/>
                        <a:pt x="172071" y="358938"/>
                      </a:cubicBezTo>
                      <a:cubicBezTo>
                        <a:pt x="185184" y="353717"/>
                        <a:pt x="198069" y="344753"/>
                        <a:pt x="210499" y="332383"/>
                      </a:cubicBezTo>
                      <a:lnTo>
                        <a:pt x="210499" y="363363"/>
                      </a:lnTo>
                      <a:lnTo>
                        <a:pt x="298530" y="363363"/>
                      </a:lnTo>
                      <a:lnTo>
                        <a:pt x="298530" y="126871"/>
                      </a:lnTo>
                      <a:cubicBezTo>
                        <a:pt x="298530" y="42328"/>
                        <a:pt x="247216" y="0"/>
                        <a:pt x="144704" y="0"/>
                      </a:cubicBezTo>
                      <a:close/>
                      <a:moveTo>
                        <a:pt x="208560" y="231159"/>
                      </a:moveTo>
                      <a:cubicBezTo>
                        <a:pt x="208560" y="253741"/>
                        <a:pt x="203885" y="268834"/>
                        <a:pt x="194649" y="276665"/>
                      </a:cubicBezTo>
                      <a:cubicBezTo>
                        <a:pt x="182676" y="288126"/>
                        <a:pt x="164887" y="293913"/>
                        <a:pt x="141283" y="293913"/>
                      </a:cubicBezTo>
                      <a:cubicBezTo>
                        <a:pt x="104793" y="293913"/>
                        <a:pt x="86548" y="280296"/>
                        <a:pt x="86548" y="253288"/>
                      </a:cubicBezTo>
                      <a:cubicBezTo>
                        <a:pt x="86548" y="226279"/>
                        <a:pt x="104337" y="211981"/>
                        <a:pt x="139914" y="211981"/>
                      </a:cubicBezTo>
                      <a:lnTo>
                        <a:pt x="208560" y="211981"/>
                      </a:lnTo>
                      <a:lnTo>
                        <a:pt x="208560" y="231272"/>
                      </a:ln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</p:grpSp>
      </p:grpSp>
      <p:grpSp>
        <p:nvGrpSpPr>
          <p:cNvPr id="68" name="Agrupar 67">
            <a:extLst>
              <a:ext uri="{FF2B5EF4-FFF2-40B4-BE49-F238E27FC236}">
                <a16:creationId xmlns:a16="http://schemas.microsoft.com/office/drawing/2014/main" id="{8BA3B3CB-997B-42D3-E59B-DD069A4FD6F6}"/>
              </a:ext>
            </a:extLst>
          </p:cNvPr>
          <p:cNvGrpSpPr/>
          <p:nvPr/>
        </p:nvGrpSpPr>
        <p:grpSpPr>
          <a:xfrm>
            <a:off x="7183452" y="1182515"/>
            <a:ext cx="2732158" cy="1019331"/>
            <a:chOff x="889126" y="3207894"/>
            <a:chExt cx="2732158" cy="1019331"/>
          </a:xfrm>
        </p:grpSpPr>
        <p:sp>
          <p:nvSpPr>
            <p:cNvPr id="69" name="Retângulo 68">
              <a:extLst>
                <a:ext uri="{FF2B5EF4-FFF2-40B4-BE49-F238E27FC236}">
                  <a16:creationId xmlns:a16="http://schemas.microsoft.com/office/drawing/2014/main" id="{66744A74-701A-4086-568C-EC0C10B8FA22}"/>
                </a:ext>
              </a:extLst>
            </p:cNvPr>
            <p:cNvSpPr/>
            <p:nvPr/>
          </p:nvSpPr>
          <p:spPr>
            <a:xfrm>
              <a:off x="1883177" y="3428359"/>
              <a:ext cx="1738107" cy="578399"/>
            </a:xfrm>
            <a:prstGeom prst="rect">
              <a:avLst/>
            </a:prstGeom>
            <a:solidFill>
              <a:srgbClr val="F40342"/>
            </a:solidFill>
            <a:ln w="19050" cmpd="sng">
              <a:noFill/>
              <a:miter lim="800000"/>
            </a:ln>
            <a:effectLst>
              <a:outerShdw blurRad="139700" dist="139700" dir="8400000" sx="103000" sy="103000" algn="tl" rotWithShape="0">
                <a:prstClr val="black">
                  <a:alpha val="33000"/>
                </a:prstClr>
              </a:outerShdw>
            </a:effectLst>
            <a:scene3d>
              <a:camera prst="orthographicFront"/>
              <a:lightRig rig="brightRoom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6000" rtlCol="0" anchor="ctr"/>
            <a:lstStyle/>
            <a:p>
              <a:r>
                <a:rPr lang="pt-BR" sz="2800" b="1" dirty="0">
                  <a:solidFill>
                    <a:srgbClr val="E5E5E5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Cultura</a:t>
              </a:r>
              <a:endParaRPr lang="pt-BR" sz="2000" b="1" dirty="0">
                <a:solidFill>
                  <a:srgbClr val="E5E5E5"/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  <p:grpSp>
          <p:nvGrpSpPr>
            <p:cNvPr id="70" name="Agrupar 69">
              <a:extLst>
                <a:ext uri="{FF2B5EF4-FFF2-40B4-BE49-F238E27FC236}">
                  <a16:creationId xmlns:a16="http://schemas.microsoft.com/office/drawing/2014/main" id="{CD396F7A-B4D3-2950-1244-FC0CFBA50301}"/>
                </a:ext>
              </a:extLst>
            </p:cNvPr>
            <p:cNvGrpSpPr/>
            <p:nvPr/>
          </p:nvGrpSpPr>
          <p:grpSpPr>
            <a:xfrm>
              <a:off x="889126" y="3207894"/>
              <a:ext cx="994045" cy="1019331"/>
              <a:chOff x="894715" y="3207894"/>
              <a:chExt cx="994045" cy="1019331"/>
            </a:xfrm>
          </p:grpSpPr>
          <p:sp>
            <p:nvSpPr>
              <p:cNvPr id="71" name="Retângulo 70">
                <a:extLst>
                  <a:ext uri="{FF2B5EF4-FFF2-40B4-BE49-F238E27FC236}">
                    <a16:creationId xmlns:a16="http://schemas.microsoft.com/office/drawing/2014/main" id="{B30154D9-EC66-C455-C3CB-AF949DDBF170}"/>
                  </a:ext>
                </a:extLst>
              </p:cNvPr>
              <p:cNvSpPr/>
              <p:nvPr/>
            </p:nvSpPr>
            <p:spPr>
              <a:xfrm>
                <a:off x="894715" y="3207894"/>
                <a:ext cx="994045" cy="1019331"/>
              </a:xfrm>
              <a:prstGeom prst="rect">
                <a:avLst/>
              </a:prstGeom>
              <a:solidFill>
                <a:srgbClr val="F40342"/>
              </a:solidFill>
              <a:ln w="19050" cmpd="sng">
                <a:noFill/>
                <a:miter lim="800000"/>
              </a:ln>
              <a:effectLst>
                <a:outerShdw blurRad="139700" dist="139700" dir="8400000" sx="103000" sy="103000" algn="tl" rotWithShape="0">
                  <a:prstClr val="black">
                    <a:alpha val="33000"/>
                  </a:prstClr>
                </a:outerShdw>
              </a:effectLst>
              <a:scene3d>
                <a:camera prst="orthographicFront"/>
                <a:lightRig rig="brightRoom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000" b="1" dirty="0">
                  <a:solidFill>
                    <a:srgbClr val="CA5441"/>
                  </a:solidFill>
                  <a:latin typeface="AMX" pitchFamily="2" charset="0"/>
                </a:endParaRPr>
              </a:p>
            </p:txBody>
          </p:sp>
          <p:pic>
            <p:nvPicPr>
              <p:cNvPr id="72" name="Gráfico 71" descr="Drama estrutura de tópicos">
                <a:extLst>
                  <a:ext uri="{FF2B5EF4-FFF2-40B4-BE49-F238E27FC236}">
                    <a16:creationId xmlns:a16="http://schemas.microsoft.com/office/drawing/2014/main" id="{4C3F2C44-B975-A23D-E907-D274C1D782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34537" y="3260358"/>
                <a:ext cx="914400" cy="914400"/>
              </a:xfrm>
              <a:prstGeom prst="rect">
                <a:avLst/>
              </a:prstGeom>
            </p:spPr>
          </p:pic>
        </p:grpSp>
      </p:grpSp>
      <p:grpSp>
        <p:nvGrpSpPr>
          <p:cNvPr id="81" name="Agrupar 80">
            <a:extLst>
              <a:ext uri="{FF2B5EF4-FFF2-40B4-BE49-F238E27FC236}">
                <a16:creationId xmlns:a16="http://schemas.microsoft.com/office/drawing/2014/main" id="{516696E3-E279-8483-2B4E-54EC24020D48}"/>
              </a:ext>
            </a:extLst>
          </p:cNvPr>
          <p:cNvGrpSpPr/>
          <p:nvPr/>
        </p:nvGrpSpPr>
        <p:grpSpPr>
          <a:xfrm>
            <a:off x="5496539" y="2440210"/>
            <a:ext cx="3276000" cy="1595206"/>
            <a:chOff x="6920910" y="2328077"/>
            <a:chExt cx="3276000" cy="1595206"/>
          </a:xfrm>
        </p:grpSpPr>
        <p:sp>
          <p:nvSpPr>
            <p:cNvPr id="74" name="Retângulo 73">
              <a:extLst>
                <a:ext uri="{FF2B5EF4-FFF2-40B4-BE49-F238E27FC236}">
                  <a16:creationId xmlns:a16="http://schemas.microsoft.com/office/drawing/2014/main" id="{BC596B1E-A34E-9A1D-F8AC-776531F6E663}"/>
                </a:ext>
              </a:extLst>
            </p:cNvPr>
            <p:cNvSpPr/>
            <p:nvPr/>
          </p:nvSpPr>
          <p:spPr>
            <a:xfrm>
              <a:off x="6920910" y="2999953"/>
              <a:ext cx="327600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450656">
                <a:defRPr/>
              </a:pPr>
              <a:r>
                <a:rPr lang="pt-BR" sz="2000" b="1" dirty="0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Plataforma de leitura com </a:t>
              </a:r>
              <a:r>
                <a:rPr lang="pt-BR" sz="2000" b="1" dirty="0" err="1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eBooks</a:t>
              </a:r>
              <a:r>
                <a:rPr lang="pt-BR" sz="2000" b="1" dirty="0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 e histórias curtas</a:t>
              </a:r>
              <a:r>
                <a:rPr lang="pt-BR" sz="1600" b="1" dirty="0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.</a:t>
              </a:r>
            </a:p>
            <a:p>
              <a:pPr marL="0" marR="0" lvl="0" indent="0" algn="ctr" defTabSz="4506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pt-BR" sz="1400" b="1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pic>
          <p:nvPicPr>
            <p:cNvPr id="75" name="Picture 4" descr="DUFIBRANET">
              <a:extLst>
                <a:ext uri="{FF2B5EF4-FFF2-40B4-BE49-F238E27FC236}">
                  <a16:creationId xmlns:a16="http://schemas.microsoft.com/office/drawing/2014/main" id="{4680C9EF-158D-8DFD-3578-1C0E4D2958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6910" y="2328077"/>
              <a:ext cx="1764000" cy="809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2" name="Agrupar 81">
            <a:extLst>
              <a:ext uri="{FF2B5EF4-FFF2-40B4-BE49-F238E27FC236}">
                <a16:creationId xmlns:a16="http://schemas.microsoft.com/office/drawing/2014/main" id="{EFF720BE-08D0-9892-81DA-AAA9BD3AA786}"/>
              </a:ext>
            </a:extLst>
          </p:cNvPr>
          <p:cNvGrpSpPr/>
          <p:nvPr/>
        </p:nvGrpSpPr>
        <p:grpSpPr>
          <a:xfrm>
            <a:off x="8881543" y="2703649"/>
            <a:ext cx="3276000" cy="1068328"/>
            <a:chOff x="6920910" y="4046614"/>
            <a:chExt cx="3276000" cy="1068328"/>
          </a:xfrm>
        </p:grpSpPr>
        <p:sp>
          <p:nvSpPr>
            <p:cNvPr id="77" name="CaixaDeTexto 76">
              <a:extLst>
                <a:ext uri="{FF2B5EF4-FFF2-40B4-BE49-F238E27FC236}">
                  <a16:creationId xmlns:a16="http://schemas.microsoft.com/office/drawing/2014/main" id="{2928D5C6-8207-8D0C-7082-03C3AD97420F}"/>
                </a:ext>
              </a:extLst>
            </p:cNvPr>
            <p:cNvSpPr txBox="1"/>
            <p:nvPr/>
          </p:nvSpPr>
          <p:spPr>
            <a:xfrm>
              <a:off x="6920910" y="4714832"/>
              <a:ext cx="327600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2000" b="1" dirty="0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Plataforma de idiomas</a:t>
              </a:r>
            </a:p>
          </p:txBody>
        </p:sp>
        <p:pic>
          <p:nvPicPr>
            <p:cNvPr id="78" name="Picture 6">
              <a:extLst>
                <a:ext uri="{FF2B5EF4-FFF2-40B4-BE49-F238E27FC236}">
                  <a16:creationId xmlns:a16="http://schemas.microsoft.com/office/drawing/2014/main" id="{95B6642F-487B-3668-1D33-85334F9F25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4910" y="4046614"/>
              <a:ext cx="1728000" cy="541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33871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Agrupar 10">
            <a:extLst>
              <a:ext uri="{FF2B5EF4-FFF2-40B4-BE49-F238E27FC236}">
                <a16:creationId xmlns:a16="http://schemas.microsoft.com/office/drawing/2014/main" id="{9BA1F552-9910-70C5-BF53-D077EC6AB158}"/>
              </a:ext>
            </a:extLst>
          </p:cNvPr>
          <p:cNvGrpSpPr/>
          <p:nvPr/>
        </p:nvGrpSpPr>
        <p:grpSpPr>
          <a:xfrm>
            <a:off x="278624" y="1064736"/>
            <a:ext cx="3216460" cy="1019331"/>
            <a:chOff x="4487767" y="3212848"/>
            <a:chExt cx="3216460" cy="1019331"/>
          </a:xfrm>
        </p:grpSpPr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74A671C1-F935-1A1D-907C-FCD73DF21A73}"/>
                </a:ext>
              </a:extLst>
            </p:cNvPr>
            <p:cNvSpPr/>
            <p:nvPr/>
          </p:nvSpPr>
          <p:spPr>
            <a:xfrm>
              <a:off x="5481812" y="3433313"/>
              <a:ext cx="2222415" cy="578399"/>
            </a:xfrm>
            <a:prstGeom prst="rect">
              <a:avLst/>
            </a:prstGeom>
            <a:solidFill>
              <a:srgbClr val="F40342"/>
            </a:solidFill>
            <a:ln w="19050" cmpd="sng">
              <a:noFill/>
              <a:miter lim="800000"/>
            </a:ln>
            <a:effectLst>
              <a:outerShdw blurRad="139700" dist="139700" dir="8400000" sx="103000" sy="103000" algn="tl" rotWithShape="0">
                <a:prstClr val="black">
                  <a:alpha val="33000"/>
                </a:prstClr>
              </a:outerShdw>
            </a:effectLst>
            <a:scene3d>
              <a:camera prst="orthographicFront"/>
              <a:lightRig rig="brightRoom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6000" rtlCol="0" anchor="ctr"/>
            <a:lstStyle/>
            <a:p>
              <a:r>
                <a:rPr lang="pt-BR" sz="2800" b="1" dirty="0">
                  <a:solidFill>
                    <a:srgbClr val="E5E5E5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Segurança</a:t>
              </a:r>
              <a:endParaRPr lang="pt-BR" sz="2000" b="1" dirty="0">
                <a:solidFill>
                  <a:srgbClr val="E5E5E5"/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  <p:grpSp>
          <p:nvGrpSpPr>
            <p:cNvPr id="14" name="Agrupar 13">
              <a:extLst>
                <a:ext uri="{FF2B5EF4-FFF2-40B4-BE49-F238E27FC236}">
                  <a16:creationId xmlns:a16="http://schemas.microsoft.com/office/drawing/2014/main" id="{E338F6B5-B024-B2E1-4385-6C964E0FBC55}"/>
                </a:ext>
              </a:extLst>
            </p:cNvPr>
            <p:cNvGrpSpPr/>
            <p:nvPr/>
          </p:nvGrpSpPr>
          <p:grpSpPr>
            <a:xfrm>
              <a:off x="4487767" y="3212848"/>
              <a:ext cx="994045" cy="1019331"/>
              <a:chOff x="894715" y="3207894"/>
              <a:chExt cx="994045" cy="1019331"/>
            </a:xfrm>
          </p:grpSpPr>
          <p:sp>
            <p:nvSpPr>
              <p:cNvPr id="15" name="Retângulo 14">
                <a:extLst>
                  <a:ext uri="{FF2B5EF4-FFF2-40B4-BE49-F238E27FC236}">
                    <a16:creationId xmlns:a16="http://schemas.microsoft.com/office/drawing/2014/main" id="{660A297F-5B60-6D40-E169-113069846CF7}"/>
                  </a:ext>
                </a:extLst>
              </p:cNvPr>
              <p:cNvSpPr/>
              <p:nvPr/>
            </p:nvSpPr>
            <p:spPr>
              <a:xfrm>
                <a:off x="894715" y="3207894"/>
                <a:ext cx="994045" cy="1019331"/>
              </a:xfrm>
              <a:prstGeom prst="rect">
                <a:avLst/>
              </a:prstGeom>
              <a:solidFill>
                <a:srgbClr val="F40342"/>
              </a:solidFill>
              <a:ln w="19050" cmpd="sng">
                <a:noFill/>
                <a:miter lim="800000"/>
              </a:ln>
              <a:effectLst>
                <a:outerShdw blurRad="139700" dist="139700" dir="8400000" sx="103000" sy="103000" algn="tl" rotWithShape="0">
                  <a:prstClr val="black">
                    <a:alpha val="33000"/>
                  </a:prstClr>
                </a:outerShdw>
              </a:effectLst>
              <a:scene3d>
                <a:camera prst="orthographicFront"/>
                <a:lightRig rig="brightRoom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000" b="1" dirty="0">
                  <a:solidFill>
                    <a:srgbClr val="CA5441"/>
                  </a:solidFill>
                  <a:latin typeface="AMX" pitchFamily="2" charset="0"/>
                </a:endParaRPr>
              </a:p>
            </p:txBody>
          </p:sp>
          <p:pic>
            <p:nvPicPr>
              <p:cNvPr id="16" name="Gráfico 15" descr="Escudo com marca de verificação estrutura de tópicos">
                <a:extLst>
                  <a:ext uri="{FF2B5EF4-FFF2-40B4-BE49-F238E27FC236}">
                    <a16:creationId xmlns:a16="http://schemas.microsoft.com/office/drawing/2014/main" id="{23936243-9F27-8179-BB0F-D30FD46387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/>
            </p:blipFill>
            <p:spPr>
              <a:xfrm>
                <a:off x="934537" y="3260358"/>
                <a:ext cx="914400" cy="914400"/>
              </a:xfrm>
              <a:prstGeom prst="rect">
                <a:avLst/>
              </a:prstGeom>
            </p:spPr>
          </p:pic>
        </p:grpSp>
      </p:grpSp>
      <p:sp>
        <p:nvSpPr>
          <p:cNvPr id="18" name="Retângulo 17">
            <a:extLst>
              <a:ext uri="{FF2B5EF4-FFF2-40B4-BE49-F238E27FC236}">
                <a16:creationId xmlns:a16="http://schemas.microsoft.com/office/drawing/2014/main" id="{D63029F8-3AFD-ECEF-D7D4-F808C707E1A0}"/>
              </a:ext>
            </a:extLst>
          </p:cNvPr>
          <p:cNvSpPr/>
          <p:nvPr/>
        </p:nvSpPr>
        <p:spPr>
          <a:xfrm>
            <a:off x="644755" y="3106566"/>
            <a:ext cx="285032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0656">
              <a:defRPr/>
            </a:pPr>
            <a:r>
              <a:rPr lang="pt-BR" sz="20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Proteção digital contra ameaças cibernéticas.</a:t>
            </a:r>
          </a:p>
          <a:p>
            <a:pPr lvl="0" defTabSz="450656">
              <a:defRPr/>
            </a:pPr>
            <a:endParaRPr lang="pt-BR" sz="14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 defTabSz="450656">
              <a:defRPr/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Identificador de chamadas: bloqueio de spam e identificação de números desconhecidos</a:t>
            </a:r>
            <a:endParaRPr kumimoji="0" lang="pt-BR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2" name="Imagem 21" descr="Logotipo&#10;&#10;O conteúdo gerado por IA pode estar incorreto.">
            <a:extLst>
              <a:ext uri="{FF2B5EF4-FFF2-40B4-BE49-F238E27FC236}">
                <a16:creationId xmlns:a16="http://schemas.microsoft.com/office/drawing/2014/main" id="{FB7DDBFC-2D96-DE7A-9F0A-78C5B69895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65" y="2369224"/>
            <a:ext cx="2265353" cy="452185"/>
          </a:xfrm>
          <a:prstGeom prst="rect">
            <a:avLst/>
          </a:prstGeom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83D98EB5-5B20-2828-816C-E3CDC6BC9E89}"/>
              </a:ext>
            </a:extLst>
          </p:cNvPr>
          <p:cNvGrpSpPr/>
          <p:nvPr/>
        </p:nvGrpSpPr>
        <p:grpSpPr>
          <a:xfrm>
            <a:off x="3948332" y="1586015"/>
            <a:ext cx="7627594" cy="4544611"/>
            <a:chOff x="3948332" y="1586015"/>
            <a:chExt cx="7627594" cy="4544611"/>
          </a:xfrm>
        </p:grpSpPr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12E9A254-5223-D37E-A1EF-8E2029DCAA56}"/>
                </a:ext>
              </a:extLst>
            </p:cNvPr>
            <p:cNvSpPr/>
            <p:nvPr/>
          </p:nvSpPr>
          <p:spPr>
            <a:xfrm>
              <a:off x="3948332" y="1851946"/>
              <a:ext cx="7627594" cy="4278680"/>
            </a:xfrm>
            <a:prstGeom prst="rect">
              <a:avLst/>
            </a:prstGeom>
            <a:solidFill>
              <a:srgbClr val="8B6E15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0" name="Retângulo: Cantos Arredondados 4">
              <a:extLst>
                <a:ext uri="{FF2B5EF4-FFF2-40B4-BE49-F238E27FC236}">
                  <a16:creationId xmlns:a16="http://schemas.microsoft.com/office/drawing/2014/main" id="{44E55AD0-9064-F4DD-D2A1-FEE2570C1640}"/>
                </a:ext>
              </a:extLst>
            </p:cNvPr>
            <p:cNvSpPr/>
            <p:nvPr/>
          </p:nvSpPr>
          <p:spPr>
            <a:xfrm>
              <a:off x="3996565" y="1586015"/>
              <a:ext cx="7531127" cy="2311735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bg2"/>
                </a:solidFill>
              </a:endParaRPr>
            </a:p>
          </p:txBody>
        </p: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2B40CA72-8FDE-0B4B-06B3-8EF99F5B3C0E}"/>
                </a:ext>
              </a:extLst>
            </p:cNvPr>
            <p:cNvSpPr/>
            <p:nvPr/>
          </p:nvSpPr>
          <p:spPr>
            <a:xfrm>
              <a:off x="6096000" y="4625413"/>
              <a:ext cx="3756349" cy="13449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b="1" dirty="0">
                  <a:latin typeface="Segoe UI" panose="020B0502040204020203" pitchFamily="34" charset="0"/>
                  <a:cs typeface="Segoe UI" panose="020B0502040204020203" pitchFamily="34" charset="0"/>
                </a:rPr>
                <a:t>Saiba mais acessando:  </a:t>
              </a:r>
              <a:r>
                <a:rPr lang="pt-BR" dirty="0">
                  <a:latin typeface="Segoe UI" panose="020B0502040204020203" pitchFamily="34" charset="0"/>
                  <a:cs typeface="Segoe UI" panose="020B0502040204020203" pitchFamily="34" charset="0"/>
                </a:rPr>
                <a:t>https://</a:t>
              </a:r>
              <a:r>
                <a:rPr lang="pt-BR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www.claro.com.br</a:t>
              </a:r>
              <a:r>
                <a:rPr lang="pt-BR" dirty="0">
                  <a:latin typeface="Segoe UI" panose="020B0502040204020203" pitchFamily="34" charset="0"/>
                  <a:cs typeface="Segoe UI" panose="020B0502040204020203" pitchFamily="34" charset="0"/>
                </a:rPr>
                <a:t>/internet/banda-larga/</a:t>
              </a:r>
              <a:r>
                <a:rPr lang="pt-BR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servicos</a:t>
              </a:r>
              <a:r>
                <a:rPr lang="pt-BR" dirty="0">
                  <a:latin typeface="Segoe UI" panose="020B0502040204020203" pitchFamily="34" charset="0"/>
                  <a:cs typeface="Segoe UI" panose="020B0502040204020203" pitchFamily="34" charset="0"/>
                </a:rPr>
                <a:t>-adicionais/</a:t>
              </a:r>
              <a:r>
                <a:rPr lang="pt-BR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protecao</a:t>
              </a:r>
              <a:r>
                <a:rPr lang="pt-BR" dirty="0">
                  <a:latin typeface="Segoe UI" panose="020B0502040204020203" pitchFamily="34" charset="0"/>
                  <a:cs typeface="Segoe UI" panose="020B0502040204020203" pitchFamily="34" charset="0"/>
                </a:rPr>
                <a:t>-digital-</a:t>
              </a:r>
              <a:r>
                <a:rPr lang="pt-BR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mcafee</a:t>
              </a:r>
              <a:endParaRPr lang="pt-BR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D2BD35C7-69DE-0F7B-74D5-B960117375AE}"/>
                </a:ext>
              </a:extLst>
            </p:cNvPr>
            <p:cNvSpPr txBox="1"/>
            <p:nvPr/>
          </p:nvSpPr>
          <p:spPr>
            <a:xfrm>
              <a:off x="4203740" y="2141717"/>
              <a:ext cx="7098079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defTabSz="450656">
                <a:defRPr/>
              </a:pPr>
              <a:r>
                <a:rPr lang="pt-BR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Com Claro proteção digital, sua navegação fica mais segura, seus dados protegidos e seus dispositivos blindados contra ameaças — </a:t>
              </a:r>
              <a:r>
                <a:rPr lang="pt-BR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tudo isso incluso no seu plano de internet, sem custo adicional!</a:t>
              </a:r>
              <a:endPara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" name="CaixaDeTexto 1">
              <a:extLst>
                <a:ext uri="{FF2B5EF4-FFF2-40B4-BE49-F238E27FC236}">
                  <a16:creationId xmlns:a16="http://schemas.microsoft.com/office/drawing/2014/main" id="{609B73CA-632B-6217-09FB-300642AFFCE4}"/>
                </a:ext>
              </a:extLst>
            </p:cNvPr>
            <p:cNvSpPr txBox="1"/>
            <p:nvPr/>
          </p:nvSpPr>
          <p:spPr>
            <a:xfrm>
              <a:off x="4175059" y="3106566"/>
              <a:ext cx="7098079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defTabSz="450656">
                <a:defRPr/>
              </a:pPr>
              <a:r>
                <a:rPr lang="pt-BR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Como cliente Claro de banda larga fixa, você conta com 3 licenças de proteção digital McAfee, já inclusas no seu plano.​</a:t>
              </a:r>
              <a:br>
                <a:rPr lang="pt-BR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pt-BR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Estar conectado o tempo todo exige cuidados extras. Proteger sua identidade e suas informações pessoais é essencial diante dos riscos cada vez mais comuns na internet,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083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111EB5-06B5-53D0-F7CE-275C1AE49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68ECC454-E2BE-EA08-7C8A-0A2F84377DD0}"/>
              </a:ext>
            </a:extLst>
          </p:cNvPr>
          <p:cNvSpPr txBox="1"/>
          <p:nvPr/>
        </p:nvSpPr>
        <p:spPr>
          <a:xfrm>
            <a:off x="2698782" y="1849740"/>
            <a:ext cx="3109299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Banda Larga, tecnologias e requisitos técnicos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Recursos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Soluções de Conectividade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Telefone e portabilidade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BA78B7A-9AB2-9844-9BB9-A03C72EB0B51}"/>
              </a:ext>
            </a:extLst>
          </p:cNvPr>
          <p:cNvSpPr txBox="1"/>
          <p:nvPr/>
        </p:nvSpPr>
        <p:spPr>
          <a:xfrm>
            <a:off x="2078743" y="571593"/>
            <a:ext cx="4108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Segoe UI Black" panose="020B0502040204020203" pitchFamily="34" charset="0"/>
              </a:rPr>
              <a:t>O que vamos ver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628101CA-5FF8-16FB-F9ED-0E74F424B3D7}"/>
              </a:ext>
            </a:extLst>
          </p:cNvPr>
          <p:cNvSpPr/>
          <p:nvPr/>
        </p:nvSpPr>
        <p:spPr>
          <a:xfrm rot="5400000">
            <a:off x="5259480" y="545743"/>
            <a:ext cx="83941" cy="1561598"/>
          </a:xfrm>
          <a:prstGeom prst="rect">
            <a:avLst/>
          </a:prstGeom>
          <a:solidFill>
            <a:srgbClr val="A27E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31CC6063-6224-56F3-7BF1-D05E3885D2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933" t="-566" r="4840" b="-2460"/>
          <a:stretch/>
        </p:blipFill>
        <p:spPr>
          <a:xfrm>
            <a:off x="5763111" y="533400"/>
            <a:ext cx="4881690" cy="6132389"/>
          </a:xfrm>
          <a:prstGeom prst="rect">
            <a:avLst/>
          </a:prstGeom>
        </p:spPr>
      </p:pic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919DC821-96E6-C079-F6F2-146AE02D0F58}"/>
              </a:ext>
            </a:extLst>
          </p:cNvPr>
          <p:cNvCxnSpPr>
            <a:cxnSpLocks/>
          </p:cNvCxnSpPr>
          <p:nvPr/>
        </p:nvCxnSpPr>
        <p:spPr>
          <a:xfrm flipH="1">
            <a:off x="6082249" y="5365263"/>
            <a:ext cx="974574" cy="0"/>
          </a:xfrm>
          <a:prstGeom prst="line">
            <a:avLst/>
          </a:prstGeom>
          <a:ln w="19050">
            <a:solidFill>
              <a:srgbClr val="E1AD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id="{043A614C-732B-29F0-A160-3839FBD02EB8}"/>
              </a:ext>
            </a:extLst>
          </p:cNvPr>
          <p:cNvCxnSpPr>
            <a:cxnSpLocks/>
          </p:cNvCxnSpPr>
          <p:nvPr/>
        </p:nvCxnSpPr>
        <p:spPr>
          <a:xfrm flipV="1">
            <a:off x="6082249" y="2022764"/>
            <a:ext cx="0" cy="3342499"/>
          </a:xfrm>
          <a:prstGeom prst="line">
            <a:avLst/>
          </a:prstGeom>
          <a:ln w="19050">
            <a:solidFill>
              <a:srgbClr val="E1AD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ângulo 1">
            <a:extLst>
              <a:ext uri="{FF2B5EF4-FFF2-40B4-BE49-F238E27FC236}">
                <a16:creationId xmlns:a16="http://schemas.microsoft.com/office/drawing/2014/main" id="{F669FAB1-25AE-C4CE-B0FA-25478BC2AD93}"/>
              </a:ext>
            </a:extLst>
          </p:cNvPr>
          <p:cNvSpPr/>
          <p:nvPr/>
        </p:nvSpPr>
        <p:spPr>
          <a:xfrm>
            <a:off x="3612630" y="3543622"/>
            <a:ext cx="2228205" cy="707886"/>
          </a:xfrm>
          <a:prstGeom prst="rect">
            <a:avLst/>
          </a:prstGeom>
          <a:solidFill>
            <a:srgbClr val="F50242"/>
          </a:solidFill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Segoe UI Black" panose="020B0502040204020203" pitchFamily="34" charset="0"/>
              </a:rPr>
              <a:t>Soluções </a:t>
            </a:r>
            <a:r>
              <a:rPr lang="pt-BR" sz="2000" b="1" dirty="0">
                <a:solidFill>
                  <a:prstClr val="white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de Conectividade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Black" panose="020B0502040204020203" pitchFamily="34" charset="0"/>
              <a:ea typeface="+mn-ea"/>
              <a:cs typeface="Segoe UI Black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419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3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3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  <p:bldP spid="11" grpId="0"/>
      <p:bldP spid="19" grpId="0" animBg="1"/>
      <p:bldP spid="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9131D807-9C41-C6C8-3F94-B83B1393A3D6}"/>
              </a:ext>
            </a:extLst>
          </p:cNvPr>
          <p:cNvSpPr txBox="1"/>
          <p:nvPr/>
        </p:nvSpPr>
        <p:spPr>
          <a:xfrm>
            <a:off x="3198982" y="2428503"/>
            <a:ext cx="786844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As </a:t>
            </a:r>
            <a:r>
              <a:rPr lang="pt-BR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Soluções de Conectividade da Claro </a:t>
            </a: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são recursos adicionais oferecidos nos planos de </a:t>
            </a:r>
            <a:r>
              <a:rPr lang="pt-BR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Banda Larga Fixa</a:t>
            </a: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para melhorar a </a:t>
            </a:r>
            <a:r>
              <a:rPr lang="pt-BR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qualidade, o alcance e a estabilidade</a:t>
            </a: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 internet </a:t>
            </a: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na casa </a:t>
            </a:r>
            <a:b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ou empresa do cliente. </a:t>
            </a:r>
          </a:p>
          <a:p>
            <a:endParaRPr lang="pt-BR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São ideais para quem busca uma experiência de conexão mais completa e eficiente.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4B606DE8-77AA-431A-50FA-764A52678E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76000" y="2766074"/>
            <a:ext cx="1571625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76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6F3656-26D6-AF57-45EB-06862CAE71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D6DF1E19-964C-0B73-647A-A7E71EA58476}"/>
              </a:ext>
            </a:extLst>
          </p:cNvPr>
          <p:cNvSpPr txBox="1"/>
          <p:nvPr/>
        </p:nvSpPr>
        <p:spPr>
          <a:xfrm>
            <a:off x="967012" y="1978130"/>
            <a:ext cx="950557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Apresenta a nova tecnologia de internet sem fio com mais velocidade, estabilidade e segurança para dispositivos compatíveis comparado a sua geração anterior    (Wi-Fi 5). Sem custo adicional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43BE15DD-B187-EB16-D7B4-E852D3B0043C}"/>
              </a:ext>
            </a:extLst>
          </p:cNvPr>
          <p:cNvSpPr txBox="1"/>
          <p:nvPr/>
        </p:nvSpPr>
        <p:spPr>
          <a:xfrm>
            <a:off x="967012" y="1290045"/>
            <a:ext cx="1911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0656">
              <a:defRPr/>
            </a:pPr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WI-FI 6</a:t>
            </a:r>
          </a:p>
        </p:txBody>
      </p:sp>
      <p:pic>
        <p:nvPicPr>
          <p:cNvPr id="29" name="Gráfico 28">
            <a:extLst>
              <a:ext uri="{FF2B5EF4-FFF2-40B4-BE49-F238E27FC236}">
                <a16:creationId xmlns:a16="http://schemas.microsoft.com/office/drawing/2014/main" id="{8FF8D48A-836D-D674-6305-A1FC783FF3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97995" y="3429000"/>
            <a:ext cx="2921048" cy="221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36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CA5779-90C1-D134-02C4-CD41754E67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596D8B1-1C64-5CAC-25E7-F43BBA880A2C}"/>
              </a:ext>
            </a:extLst>
          </p:cNvPr>
          <p:cNvSpPr txBox="1"/>
          <p:nvPr/>
        </p:nvSpPr>
        <p:spPr>
          <a:xfrm>
            <a:off x="953661" y="1800198"/>
            <a:ext cx="4016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0656">
              <a:defRPr/>
            </a:pPr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Extensores Wi-Fi </a:t>
            </a:r>
            <a:r>
              <a:rPr lang="pt-BR" sz="2400" b="1" dirty="0" err="1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Mesh</a:t>
            </a:r>
            <a:endParaRPr lang="pt-BR" sz="2400" b="1" dirty="0">
              <a:solidFill>
                <a:schemeClr val="bg1"/>
              </a:solidFill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F6B21BD9-F8E2-03BC-8075-56605498EE9B}"/>
              </a:ext>
            </a:extLst>
          </p:cNvPr>
          <p:cNvSpPr/>
          <p:nvPr/>
        </p:nvSpPr>
        <p:spPr>
          <a:xfrm>
            <a:off x="949920" y="2761660"/>
            <a:ext cx="926697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Com toda nossa tecnologia de BL e variação de velocidades, você executivo encontrará cenários onde o cliente irá reclamar sobre o alcance do seu sinal </a:t>
            </a:r>
            <a:b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</a:b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de BL dentro do seu apt.</a:t>
            </a:r>
          </a:p>
          <a:p>
            <a:pPr>
              <a:spcAft>
                <a:spcPts val="0"/>
              </a:spcAft>
            </a:pPr>
            <a:endParaRPr lang="pt-BR" sz="2000" dirty="0">
              <a:solidFill>
                <a:schemeClr val="bg1"/>
              </a:solidFill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Situações como essa, não são causadas pelo equipamento MTA e sim devido </a:t>
            </a:r>
            <a:b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</a:b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há algumas variáveis, como por exemplo: tamanho do apartamento, quantidade de paredes ou espelhos, tudo isso poderá influenciar no alcance do sinal.</a:t>
            </a:r>
          </a:p>
        </p:txBody>
      </p:sp>
      <p:pic>
        <p:nvPicPr>
          <p:cNvPr id="3" name="Imagem 4">
            <a:extLst>
              <a:ext uri="{FF2B5EF4-FFF2-40B4-BE49-F238E27FC236}">
                <a16:creationId xmlns:a16="http://schemas.microsoft.com/office/drawing/2014/main" id="{722E43E3-2FC5-4960-1B89-10BA6F8C1C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3177" t="3241" r="-1335" b="-3241"/>
          <a:stretch/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86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4BC4BF-E804-7679-4EA5-86BD42FEB7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4E077C21-BA81-AE88-E5B8-9520B2C55D00}"/>
              </a:ext>
            </a:extLst>
          </p:cNvPr>
          <p:cNvSpPr txBox="1"/>
          <p:nvPr/>
        </p:nvSpPr>
        <p:spPr>
          <a:xfrm>
            <a:off x="944334" y="1520864"/>
            <a:ext cx="951747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 Wi-Fi </a:t>
            </a:r>
            <a:r>
              <a:rPr lang="pt-BR" sz="20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Mesh</a:t>
            </a: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da Claro é uma solução avançada para melhorar a </a:t>
            </a:r>
            <a:r>
              <a:rPr lang="pt-BR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cobertura, estabilidade e desempenho do sinal Wi-Fi </a:t>
            </a: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em toda a casa. Ele funciona por meio de </a:t>
            </a:r>
            <a:r>
              <a:rPr lang="pt-BR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extensores inteligentes </a:t>
            </a: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interligados, que criam uma </a:t>
            </a:r>
            <a:r>
              <a:rPr lang="pt-BR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rede única </a:t>
            </a: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 </a:t>
            </a:r>
            <a:r>
              <a:rPr lang="pt-BR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contínua</a:t>
            </a: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sem perda de velocidade ou necessidade de trocar de rede manualmente.</a:t>
            </a:r>
          </a:p>
          <a:p>
            <a:endParaRPr lang="pt-BR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ea typeface="Aptos" panose="020B0004020202020204" pitchFamily="34" charset="0"/>
                <a:cs typeface="Segoe UI" panose="020B0502040204020203" pitchFamily="34" charset="0"/>
              </a:rPr>
              <a:t>Extensores MESH espalhados pelos ambientes formando uma rede Wi-Fi mais moderna e inteligente. Cobertura mais ampla, rápida e estável na casa toda. 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9E05C8FF-6ED6-328E-D518-390708AEAF89}"/>
              </a:ext>
            </a:extLst>
          </p:cNvPr>
          <p:cNvGrpSpPr/>
          <p:nvPr/>
        </p:nvGrpSpPr>
        <p:grpSpPr>
          <a:xfrm>
            <a:off x="2353588" y="4467955"/>
            <a:ext cx="5722595" cy="1282578"/>
            <a:chOff x="666299" y="4809910"/>
            <a:chExt cx="5722595" cy="1282578"/>
          </a:xfrm>
        </p:grpSpPr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0AA16193-B6AD-D14D-F00F-5A72B166C3AD}"/>
                </a:ext>
              </a:extLst>
            </p:cNvPr>
            <p:cNvSpPr/>
            <p:nvPr/>
          </p:nvSpPr>
          <p:spPr>
            <a:xfrm>
              <a:off x="666299" y="4809910"/>
              <a:ext cx="5722595" cy="1282578"/>
            </a:xfrm>
            <a:prstGeom prst="rect">
              <a:avLst/>
            </a:prstGeom>
            <a:solidFill>
              <a:srgbClr val="8B6E15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3D91C874-4727-E4E6-F3C8-5F3AEB5A83B7}"/>
                </a:ext>
              </a:extLst>
            </p:cNvPr>
            <p:cNvSpPr txBox="1"/>
            <p:nvPr/>
          </p:nvSpPr>
          <p:spPr>
            <a:xfrm>
              <a:off x="793620" y="4892159"/>
              <a:ext cx="559527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É a solução ideal para residência em que o sinal de Wi-Fi não chega (ou quer melhorar o alcance do sinal) em todos os cômodos e para a melhor experiência de navegação.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352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7D7C0F-6AC0-EFFB-D867-9015DD0B4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CE3FD29-83CA-817B-FC7C-1C7C28EACE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9074" r="-2744"/>
          <a:stretch/>
        </p:blipFill>
        <p:spPr>
          <a:xfrm>
            <a:off x="-2287" y="807633"/>
            <a:ext cx="1895494" cy="5607771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AF9386AF-9D96-0507-463C-ADDFF3CD7825}"/>
              </a:ext>
            </a:extLst>
          </p:cNvPr>
          <p:cNvSpPr txBox="1"/>
          <p:nvPr/>
        </p:nvSpPr>
        <p:spPr>
          <a:xfrm>
            <a:off x="2486846" y="1443841"/>
            <a:ext cx="870293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Mesh</a:t>
            </a:r>
            <a:r>
              <a:rPr lang="pt-BR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pt-BR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Apresenta maior ampliação de cobertura, sendo ideal para residências/apartamento com mais de 60m² que possuem cômodos com zona de sombra de internet. </a:t>
            </a:r>
          </a:p>
          <a:p>
            <a:endParaRPr lang="pt-BR" sz="2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pt-BR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</a:t>
            </a:r>
            <a:r>
              <a:rPr lang="pt-BR" sz="28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Mesh</a:t>
            </a:r>
            <a:r>
              <a:rPr lang="pt-BR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forma uma rede Wi-Fi única com conexão inteligente e de qualidade para diversos dispositivos simultaneamente (não é necessário trocar de rede Wi-Fi conforme o cliente se locomove entre os cômodos).</a:t>
            </a:r>
          </a:p>
        </p:txBody>
      </p:sp>
      <p:pic>
        <p:nvPicPr>
          <p:cNvPr id="2" name="Imagem 1" descr="Ícone&#10;&#10;Descrição gerada automaticamente">
            <a:extLst>
              <a:ext uri="{FF2B5EF4-FFF2-40B4-BE49-F238E27FC236}">
                <a16:creationId xmlns:a16="http://schemas.microsoft.com/office/drawing/2014/main" id="{F944C81A-4951-A202-7906-880DDEAF575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r="32313"/>
          <a:stretch/>
        </p:blipFill>
        <p:spPr>
          <a:xfrm>
            <a:off x="614146" y="347971"/>
            <a:ext cx="997959" cy="34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23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84E92A-8BDB-E283-2008-4733F63AC8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08FAD5E4-1709-20CB-C157-40A486060D79}"/>
              </a:ext>
            </a:extLst>
          </p:cNvPr>
          <p:cNvSpPr txBox="1"/>
          <p:nvPr/>
        </p:nvSpPr>
        <p:spPr>
          <a:xfrm>
            <a:off x="611499" y="921564"/>
            <a:ext cx="1084457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Oportunidades para oferecer o </a:t>
            </a:r>
            <a:r>
              <a:rPr lang="pt-BR" sz="24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Mesh</a:t>
            </a:r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da Claro em diversos cenários, especialmente quando o cliente enfrenta problemas de cobertura Wi-Fi ou tem necessidades específicas de conectividade. Aqui vão os principais:</a:t>
            </a:r>
          </a:p>
        </p:txBody>
      </p:sp>
      <p:grpSp>
        <p:nvGrpSpPr>
          <p:cNvPr id="27" name="Agrupar 26">
            <a:extLst>
              <a:ext uri="{FF2B5EF4-FFF2-40B4-BE49-F238E27FC236}">
                <a16:creationId xmlns:a16="http://schemas.microsoft.com/office/drawing/2014/main" id="{1FFB5DEC-0597-100C-DF62-FBB5865085B0}"/>
              </a:ext>
            </a:extLst>
          </p:cNvPr>
          <p:cNvGrpSpPr/>
          <p:nvPr/>
        </p:nvGrpSpPr>
        <p:grpSpPr>
          <a:xfrm>
            <a:off x="611500" y="2405200"/>
            <a:ext cx="5372099" cy="3471161"/>
            <a:chOff x="535909" y="1414707"/>
            <a:chExt cx="5372099" cy="3471161"/>
          </a:xfrm>
        </p:grpSpPr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6538FC98-4F39-0177-E24A-375B3D3E4F1F}"/>
                </a:ext>
              </a:extLst>
            </p:cNvPr>
            <p:cNvSpPr/>
            <p:nvPr/>
          </p:nvSpPr>
          <p:spPr>
            <a:xfrm>
              <a:off x="535909" y="1414707"/>
              <a:ext cx="5372099" cy="3471161"/>
            </a:xfrm>
            <a:prstGeom prst="rect">
              <a:avLst/>
            </a:prstGeom>
            <a:solidFill>
              <a:schemeClr val="bg1">
                <a:alpha val="16747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1400" b="1" dirty="0">
                <a:solidFill>
                  <a:schemeClr val="bg1"/>
                </a:solidFill>
                <a:latin typeface="Product Sans" panose="020B0403030502040203" pitchFamily="34" charset="0"/>
              </a:endParaRPr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FF02CA1D-670C-5A22-FB72-1B5B9BE7F172}"/>
                </a:ext>
              </a:extLst>
            </p:cNvPr>
            <p:cNvSpPr txBox="1"/>
            <p:nvPr/>
          </p:nvSpPr>
          <p:spPr>
            <a:xfrm>
              <a:off x="660332" y="1557289"/>
              <a:ext cx="5098820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Residências grandes ou com muitos cômodos</a:t>
              </a:r>
            </a:p>
            <a:p>
              <a:br>
                <a:rPr lang="pt-BR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pt-BR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Casas ou apartamentos com paredes </a:t>
              </a:r>
              <a:br>
                <a:rPr lang="pt-BR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pt-BR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grossas, vários andares ou áreas externas.</a:t>
              </a:r>
            </a:p>
            <a:p>
              <a:r>
                <a:rPr lang="pt-BR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Cliente relata que o sinal não chega em todos os ambientes.</a:t>
              </a:r>
            </a:p>
            <a:p>
              <a:br>
                <a:rPr lang="pt-BR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pt-BR" b="1" i="1" dirty="0">
                  <a:solidFill>
                    <a:srgbClr val="C8A44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Oportunidade: </a:t>
              </a:r>
              <a:r>
                <a:rPr lang="pt-BR" b="1" dirty="0">
                  <a:solidFill>
                    <a:srgbClr val="D9D9D9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Oferecer o </a:t>
              </a:r>
              <a:r>
                <a:rPr lang="pt-BR" b="1" dirty="0" err="1">
                  <a:solidFill>
                    <a:srgbClr val="D9D9D9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Mesh</a:t>
              </a:r>
              <a:r>
                <a:rPr lang="pt-BR" b="1" dirty="0">
                  <a:solidFill>
                    <a:srgbClr val="D9D9D9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como solução para cobertura total e uniforme.</a:t>
              </a:r>
            </a:p>
            <a:p>
              <a:r>
                <a:rPr lang="pt-BR" b="1" i="1" dirty="0">
                  <a:solidFill>
                    <a:srgbClr val="C8A44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Recomendado: </a:t>
              </a:r>
              <a:r>
                <a:rPr lang="pt-BR" b="1" dirty="0">
                  <a:solidFill>
                    <a:srgbClr val="D9D9D9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 cada 30 metros quadrados.</a:t>
              </a:r>
              <a:endParaRPr lang="pt-BR" b="1" dirty="0">
                <a:solidFill>
                  <a:srgbClr val="F40342"/>
                </a:solidFill>
              </a:endParaRPr>
            </a:p>
          </p:txBody>
        </p:sp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F245214A-AB1C-C59E-B5B8-EDB87EEEF69C}"/>
              </a:ext>
            </a:extLst>
          </p:cNvPr>
          <p:cNvGrpSpPr/>
          <p:nvPr/>
        </p:nvGrpSpPr>
        <p:grpSpPr>
          <a:xfrm>
            <a:off x="6083978" y="2411575"/>
            <a:ext cx="5372099" cy="3464786"/>
            <a:chOff x="6020409" y="1397567"/>
            <a:chExt cx="5372099" cy="3464786"/>
          </a:xfrm>
        </p:grpSpPr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FE7ADBFF-635E-4E97-9C6F-B249A89FC9E9}"/>
                </a:ext>
              </a:extLst>
            </p:cNvPr>
            <p:cNvSpPr/>
            <p:nvPr/>
          </p:nvSpPr>
          <p:spPr>
            <a:xfrm>
              <a:off x="6020409" y="1397567"/>
              <a:ext cx="5372099" cy="3464786"/>
            </a:xfrm>
            <a:prstGeom prst="rect">
              <a:avLst/>
            </a:prstGeom>
            <a:solidFill>
              <a:schemeClr val="bg1">
                <a:alpha val="16747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1400" b="1" dirty="0">
                <a:solidFill>
                  <a:schemeClr val="bg1"/>
                </a:solidFill>
                <a:latin typeface="Product Sans" panose="020B0403030502040203" pitchFamily="34" charset="0"/>
              </a:endParaRPr>
            </a:p>
          </p:txBody>
        </p:sp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DDC7F435-E9E7-4F8E-B892-114D667E94E3}"/>
                </a:ext>
              </a:extLst>
            </p:cNvPr>
            <p:cNvSpPr txBox="1"/>
            <p:nvPr/>
          </p:nvSpPr>
          <p:spPr>
            <a:xfrm>
              <a:off x="6107493" y="1867309"/>
              <a:ext cx="5197930" cy="25853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Reclamação de sinal fraco ou instável</a:t>
              </a:r>
            </a:p>
            <a:p>
              <a:endPara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r>
                <a:rPr lang="pt-BR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Cliente menciona que o Wi-Fi cai com frequência, ou que tem que ficar perto do modem.</a:t>
              </a:r>
              <a:br>
                <a:rPr lang="pt-BR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pt-BR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Problemas com streaming travando, videochamadas falhando, ou jogos com </a:t>
              </a:r>
              <a:r>
                <a:rPr lang="pt-BR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lag</a:t>
              </a:r>
              <a:r>
                <a:rPr lang="pt-BR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.</a:t>
              </a:r>
            </a:p>
            <a:p>
              <a:br>
                <a:rPr lang="pt-BR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pt-BR" b="1" i="1" dirty="0">
                  <a:solidFill>
                    <a:srgbClr val="C8A44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Oportunidade: </a:t>
              </a:r>
              <a:r>
                <a:rPr lang="pt-BR" b="1" dirty="0">
                  <a:solidFill>
                    <a:srgbClr val="D9D9D9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Mostrar como o </a:t>
              </a:r>
              <a:r>
                <a:rPr lang="pt-BR" b="1" dirty="0" err="1">
                  <a:solidFill>
                    <a:srgbClr val="D9D9D9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Mesh</a:t>
              </a:r>
              <a:r>
                <a:rPr lang="pt-BR" b="1" dirty="0">
                  <a:solidFill>
                    <a:srgbClr val="D9D9D9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melhora a estabilidade e reduz zonas de sombra.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651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4F42ED-32EC-06FE-0A73-D30BEF719D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918245CF-BE36-1776-0D39-3610254AA9F0}"/>
              </a:ext>
            </a:extLst>
          </p:cNvPr>
          <p:cNvSpPr txBox="1"/>
          <p:nvPr/>
        </p:nvSpPr>
        <p:spPr>
          <a:xfrm>
            <a:off x="611500" y="840882"/>
            <a:ext cx="61068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Quando o </a:t>
            </a:r>
            <a:r>
              <a:rPr lang="pt-BR" sz="24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Mesh</a:t>
            </a:r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faz toda a diferença?</a:t>
            </a:r>
          </a:p>
        </p:txBody>
      </p:sp>
      <p:grpSp>
        <p:nvGrpSpPr>
          <p:cNvPr id="27" name="Agrupar 26">
            <a:extLst>
              <a:ext uri="{FF2B5EF4-FFF2-40B4-BE49-F238E27FC236}">
                <a16:creationId xmlns:a16="http://schemas.microsoft.com/office/drawing/2014/main" id="{E788B0A8-B425-85CF-0C45-4916BB5B7DD7}"/>
              </a:ext>
            </a:extLst>
          </p:cNvPr>
          <p:cNvGrpSpPr/>
          <p:nvPr/>
        </p:nvGrpSpPr>
        <p:grpSpPr>
          <a:xfrm>
            <a:off x="611500" y="1410122"/>
            <a:ext cx="5372099" cy="3115164"/>
            <a:chOff x="535909" y="1414707"/>
            <a:chExt cx="5372099" cy="3115164"/>
          </a:xfrm>
        </p:grpSpPr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8B32C9F4-62EF-82AF-3967-7FC9DE6772F9}"/>
                </a:ext>
              </a:extLst>
            </p:cNvPr>
            <p:cNvSpPr/>
            <p:nvPr/>
          </p:nvSpPr>
          <p:spPr>
            <a:xfrm>
              <a:off x="535909" y="1414707"/>
              <a:ext cx="5372099" cy="3115164"/>
            </a:xfrm>
            <a:prstGeom prst="rect">
              <a:avLst/>
            </a:prstGeom>
            <a:solidFill>
              <a:schemeClr val="bg1">
                <a:alpha val="16747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1400" b="1" dirty="0">
                <a:solidFill>
                  <a:schemeClr val="bg1"/>
                </a:solidFill>
                <a:latin typeface="Product Sans" panose="020B0403030502040203" pitchFamily="34" charset="0"/>
              </a:endParaRPr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6F3F4218-59AB-4523-D1DA-77EA0028CC13}"/>
                </a:ext>
              </a:extLst>
            </p:cNvPr>
            <p:cNvSpPr txBox="1"/>
            <p:nvPr/>
          </p:nvSpPr>
          <p:spPr>
            <a:xfrm>
              <a:off x="660332" y="1557289"/>
              <a:ext cx="5098820" cy="25853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Muitos dispositivos conectados</a:t>
              </a:r>
            </a:p>
            <a:p>
              <a:br>
                <a:rPr lang="pt-BR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pt-BR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Famílias com vários celulares, TVs, notebooks, tablets, etc.</a:t>
              </a:r>
              <a:br>
                <a:rPr lang="pt-BR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pt-BR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Cliente relata que a internet fica lenta quando todos estão usando.</a:t>
              </a:r>
              <a:br>
                <a:rPr lang="pt-BR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endParaRPr lang="pt-BR" b="1" i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r>
                <a:rPr lang="pt-BR" b="1" i="1" dirty="0">
                  <a:solidFill>
                    <a:srgbClr val="C8A44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Oportunidade: </a:t>
              </a:r>
              <a:r>
                <a:rPr lang="pt-BR" b="1" dirty="0">
                  <a:solidFill>
                    <a:srgbClr val="D9D9D9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Explicar que o </a:t>
              </a:r>
              <a:r>
                <a:rPr lang="pt-BR" b="1" dirty="0" err="1">
                  <a:solidFill>
                    <a:srgbClr val="D9D9D9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Mesh</a:t>
              </a:r>
              <a:r>
                <a:rPr lang="pt-BR" b="1" dirty="0">
                  <a:solidFill>
                    <a:srgbClr val="D9D9D9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distribui melhor o sinal e evita congestionamento.</a:t>
              </a:r>
            </a:p>
          </p:txBody>
        </p:sp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0F0FCBF1-A0BE-BFCC-1570-0F87B1194AD6}"/>
              </a:ext>
            </a:extLst>
          </p:cNvPr>
          <p:cNvGrpSpPr/>
          <p:nvPr/>
        </p:nvGrpSpPr>
        <p:grpSpPr>
          <a:xfrm>
            <a:off x="6083978" y="1416497"/>
            <a:ext cx="5372099" cy="3115164"/>
            <a:chOff x="6020409" y="1397567"/>
            <a:chExt cx="5372099" cy="3115164"/>
          </a:xfrm>
        </p:grpSpPr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98577540-1949-9AD5-F0F2-1E8999AE4F4F}"/>
                </a:ext>
              </a:extLst>
            </p:cNvPr>
            <p:cNvSpPr/>
            <p:nvPr/>
          </p:nvSpPr>
          <p:spPr>
            <a:xfrm>
              <a:off x="6020409" y="1397567"/>
              <a:ext cx="5372099" cy="3115164"/>
            </a:xfrm>
            <a:prstGeom prst="rect">
              <a:avLst/>
            </a:prstGeom>
            <a:solidFill>
              <a:schemeClr val="bg1">
                <a:alpha val="16747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1400" b="1" dirty="0">
                <a:solidFill>
                  <a:schemeClr val="bg1"/>
                </a:solidFill>
                <a:latin typeface="Product Sans" panose="020B0403030502040203" pitchFamily="34" charset="0"/>
              </a:endParaRPr>
            </a:p>
          </p:txBody>
        </p:sp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051AEEE0-A501-493C-6486-5777CC499658}"/>
                </a:ext>
              </a:extLst>
            </p:cNvPr>
            <p:cNvSpPr txBox="1"/>
            <p:nvPr/>
          </p:nvSpPr>
          <p:spPr>
            <a:xfrm>
              <a:off x="6107493" y="1517687"/>
              <a:ext cx="5197930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Home office ou estudo remoto</a:t>
              </a:r>
              <a:endPara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br>
                <a:rPr lang="pt-BR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pt-BR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Cliente trabalha ou estuda de casa e precisa de conexão estável em locais específicos (escritório, quarto, etc.).</a:t>
              </a:r>
              <a:br>
                <a:rPr lang="pt-BR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pt-BR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Reclama que o sinal não chega bem onde precisa trabalhar.</a:t>
              </a:r>
            </a:p>
            <a:p>
              <a:br>
                <a:rPr lang="pt-BR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pt-BR" b="1" i="1" dirty="0">
                  <a:solidFill>
                    <a:srgbClr val="C8A44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Oportunidade: </a:t>
              </a:r>
              <a:r>
                <a:rPr lang="pt-BR" b="1" dirty="0" err="1">
                  <a:solidFill>
                    <a:srgbClr val="D9D9D9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Mesh</a:t>
              </a:r>
              <a:r>
                <a:rPr lang="pt-BR" b="1" dirty="0">
                  <a:solidFill>
                    <a:srgbClr val="D9D9D9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garante sinal forte em qualquer cômodo, ideal para produtividade.</a:t>
              </a:r>
            </a:p>
          </p:txBody>
        </p: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E8BE7225-8622-2724-F57B-280C8FF7820D}"/>
              </a:ext>
            </a:extLst>
          </p:cNvPr>
          <p:cNvGrpSpPr/>
          <p:nvPr/>
        </p:nvGrpSpPr>
        <p:grpSpPr>
          <a:xfrm>
            <a:off x="611500" y="4645611"/>
            <a:ext cx="10844577" cy="1835871"/>
            <a:chOff x="535909" y="1536751"/>
            <a:chExt cx="5372099" cy="1966277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3B3510F4-C2A2-D190-9CE3-136829AD8803}"/>
                </a:ext>
              </a:extLst>
            </p:cNvPr>
            <p:cNvSpPr/>
            <p:nvPr/>
          </p:nvSpPr>
          <p:spPr>
            <a:xfrm>
              <a:off x="535909" y="1536751"/>
              <a:ext cx="5372099" cy="1966277"/>
            </a:xfrm>
            <a:prstGeom prst="rect">
              <a:avLst/>
            </a:prstGeom>
            <a:solidFill>
              <a:schemeClr val="bg1">
                <a:alpha val="16747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1400" b="1" dirty="0">
                <a:solidFill>
                  <a:schemeClr val="bg1"/>
                </a:solidFill>
                <a:latin typeface="Product Sans" panose="020B0403030502040203" pitchFamily="34" charset="0"/>
              </a:endParaRPr>
            </a:p>
          </p:txBody>
        </p:sp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1E1E7AFC-298B-C2FB-9FF9-8679639A082C}"/>
                </a:ext>
              </a:extLst>
            </p:cNvPr>
            <p:cNvSpPr txBox="1"/>
            <p:nvPr/>
          </p:nvSpPr>
          <p:spPr>
            <a:xfrm>
              <a:off x="660332" y="1557289"/>
              <a:ext cx="5098820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Já tentou repetidores e não funcionou</a:t>
              </a:r>
            </a:p>
            <a:p>
              <a:br>
                <a:rPr lang="pt-BR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pt-BR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Cliente usou repetidores Wi-Fi e não ficou satisfeito. Reclama que o sinal continua fraco ou instável.</a:t>
              </a:r>
              <a:br>
                <a:rPr lang="pt-BR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endParaRPr lang="pt-BR" b="1" i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r>
                <a:rPr lang="pt-BR" b="1" i="1" dirty="0">
                  <a:solidFill>
                    <a:srgbClr val="C8A44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Oportunidade: </a:t>
              </a:r>
              <a:r>
                <a:rPr lang="pt-BR" b="1" dirty="0">
                  <a:solidFill>
                    <a:srgbClr val="D9D9D9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Explicar que o </a:t>
              </a:r>
              <a:r>
                <a:rPr lang="pt-BR" b="1" dirty="0" err="1">
                  <a:solidFill>
                    <a:srgbClr val="D9D9D9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Mesh</a:t>
              </a:r>
              <a:r>
                <a:rPr lang="pt-BR" b="1" dirty="0">
                  <a:solidFill>
                    <a:srgbClr val="D9D9D9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é diferente — cria uma rede única e inteligente, sem precisar trocar de rede manualmente.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7201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7B6E57-DC65-4487-94F7-F3274C8A2C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9F1796B9-877E-0E90-B193-0115396AF257}"/>
              </a:ext>
            </a:extLst>
          </p:cNvPr>
          <p:cNvSpPr txBox="1"/>
          <p:nvPr/>
        </p:nvSpPr>
        <p:spPr>
          <a:xfrm>
            <a:off x="2698782" y="1849740"/>
            <a:ext cx="3109299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Banda Larga, tecnologias e requisitos técnicos</a:t>
            </a:r>
          </a:p>
          <a:p>
            <a:pPr lvl="0"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Recursos</a:t>
            </a:r>
          </a:p>
          <a:p>
            <a:pPr lvl="0"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Soluções de Conectividade</a:t>
            </a:r>
          </a:p>
          <a:p>
            <a:pPr lvl="0"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Telefone e portabilidade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7DE5C23C-8C50-19B1-EF43-5B8CA68E05FA}"/>
              </a:ext>
            </a:extLst>
          </p:cNvPr>
          <p:cNvSpPr txBox="1"/>
          <p:nvPr/>
        </p:nvSpPr>
        <p:spPr>
          <a:xfrm>
            <a:off x="2078743" y="571593"/>
            <a:ext cx="4108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O que vamos ver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47C56697-5EB5-6C50-C336-0085F036E303}"/>
              </a:ext>
            </a:extLst>
          </p:cNvPr>
          <p:cNvSpPr/>
          <p:nvPr/>
        </p:nvSpPr>
        <p:spPr>
          <a:xfrm rot="5400000">
            <a:off x="5259480" y="545743"/>
            <a:ext cx="83941" cy="1561598"/>
          </a:xfrm>
          <a:prstGeom prst="rect">
            <a:avLst/>
          </a:prstGeom>
          <a:solidFill>
            <a:srgbClr val="A27E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B4E52526-945D-AC01-8936-1E85A2990D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933" t="-566" r="4840" b="-2460"/>
          <a:stretch/>
        </p:blipFill>
        <p:spPr>
          <a:xfrm>
            <a:off x="5763111" y="533400"/>
            <a:ext cx="4881690" cy="6132389"/>
          </a:xfrm>
          <a:prstGeom prst="rect">
            <a:avLst/>
          </a:prstGeom>
        </p:spPr>
      </p:pic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04A714FF-AC9A-F940-CF1E-F0D79E94AF90}"/>
              </a:ext>
            </a:extLst>
          </p:cNvPr>
          <p:cNvCxnSpPr>
            <a:cxnSpLocks/>
          </p:cNvCxnSpPr>
          <p:nvPr/>
        </p:nvCxnSpPr>
        <p:spPr>
          <a:xfrm flipH="1">
            <a:off x="6082249" y="5365263"/>
            <a:ext cx="974574" cy="0"/>
          </a:xfrm>
          <a:prstGeom prst="line">
            <a:avLst/>
          </a:prstGeom>
          <a:ln w="19050">
            <a:solidFill>
              <a:srgbClr val="E1AD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id="{6407B7D4-E47F-8DE2-C9B7-6E28B9558E4A}"/>
              </a:ext>
            </a:extLst>
          </p:cNvPr>
          <p:cNvCxnSpPr>
            <a:cxnSpLocks/>
          </p:cNvCxnSpPr>
          <p:nvPr/>
        </p:nvCxnSpPr>
        <p:spPr>
          <a:xfrm flipV="1">
            <a:off x="6082249" y="2022764"/>
            <a:ext cx="0" cy="3342499"/>
          </a:xfrm>
          <a:prstGeom prst="line">
            <a:avLst/>
          </a:prstGeom>
          <a:ln w="19050">
            <a:solidFill>
              <a:srgbClr val="E1AD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ângulo 1">
            <a:extLst>
              <a:ext uri="{FF2B5EF4-FFF2-40B4-BE49-F238E27FC236}">
                <a16:creationId xmlns:a16="http://schemas.microsoft.com/office/drawing/2014/main" id="{45CF1E6D-A7C2-6DBF-0DA3-E4842091E182}"/>
              </a:ext>
            </a:extLst>
          </p:cNvPr>
          <p:cNvSpPr/>
          <p:nvPr/>
        </p:nvSpPr>
        <p:spPr>
          <a:xfrm>
            <a:off x="2621058" y="1849740"/>
            <a:ext cx="3219778" cy="1015663"/>
          </a:xfrm>
          <a:prstGeom prst="rect">
            <a:avLst/>
          </a:prstGeom>
          <a:solidFill>
            <a:srgbClr val="F50242"/>
          </a:solidFill>
        </p:spPr>
        <p:txBody>
          <a:bodyPr wrap="square">
            <a:spAutoFit/>
          </a:bodyPr>
          <a:lstStyle/>
          <a:p>
            <a:pPr lvl="0" algn="r"/>
            <a:r>
              <a:rPr lang="pt-BR" sz="2000" b="1" dirty="0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Banda Larga, tecnologias e requisitos técnicos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018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3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3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  <p:bldP spid="11" grpId="0"/>
      <p:bldP spid="19" grpId="0" animBg="1"/>
      <p:bldP spid="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2FD4C6-3160-FE1B-7E2D-C9447D0071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8D286715-8DE7-5C35-8F98-D50A69C31D98}"/>
              </a:ext>
            </a:extLst>
          </p:cNvPr>
          <p:cNvSpPr txBox="1"/>
          <p:nvPr/>
        </p:nvSpPr>
        <p:spPr>
          <a:xfrm>
            <a:off x="1967290" y="1210603"/>
            <a:ext cx="86678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Valores mensais dos Extensores Wi-Fi </a:t>
            </a:r>
            <a:r>
              <a:rPr lang="pt-BR" sz="28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Mesh</a:t>
            </a:r>
            <a:r>
              <a:rPr lang="pt-BR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Claro:</a:t>
            </a:r>
          </a:p>
        </p:txBody>
      </p: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91D0FD85-FA06-3637-C945-4C99A75B2B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9233258"/>
              </p:ext>
            </p:extLst>
          </p:nvPr>
        </p:nvGraphicFramePr>
        <p:xfrm>
          <a:off x="1967290" y="2752975"/>
          <a:ext cx="6804000" cy="162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56000">
                  <a:extLst>
                    <a:ext uri="{9D8B030D-6E8A-4147-A177-3AD203B41FA5}">
                      <a16:colId xmlns:a16="http://schemas.microsoft.com/office/drawing/2014/main" val="3677805562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QUANTIDADE DE EXTENSORES</a:t>
                      </a:r>
                    </a:p>
                  </a:txBody>
                  <a:tcPr marL="100838" marR="100838" marT="50419" marB="5041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0342">
                        <a:alpha val="6882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VALOR MENSAL</a:t>
                      </a:r>
                    </a:p>
                  </a:txBody>
                  <a:tcPr marL="100838" marR="100838" marT="50419" marB="50419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0342">
                        <a:alpha val="6882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Segoe UI Black" panose="020B0A02040204020203" pitchFamily="34" charset="0"/>
                          <a:cs typeface="Segoe UI" panose="020B0502040204020203" pitchFamily="34" charset="0"/>
                        </a:rPr>
                        <a:t>2 Extensores</a:t>
                      </a:r>
                    </a:p>
                  </a:txBody>
                  <a:tcPr marL="100838" marR="100838" marT="50419" marB="5041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R$ 30,00</a:t>
                      </a:r>
                    </a:p>
                  </a:txBody>
                  <a:tcPr marL="100838" marR="100838" marT="50419" marB="50419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Segoe UI Black" panose="020B0A02040204020203" pitchFamily="34" charset="0"/>
                          <a:cs typeface="Segoe UI" panose="020B0502040204020203" pitchFamily="34" charset="0"/>
                        </a:rPr>
                        <a:t>3 Extensores</a:t>
                      </a:r>
                    </a:p>
                  </a:txBody>
                  <a:tcPr marL="100838" marR="100838" marT="50419" marB="5041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R$ 45,00</a:t>
                      </a:r>
                    </a:p>
                  </a:txBody>
                  <a:tcPr marL="100838" marR="100838" marT="50419" marB="50419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Segoe UI Black" panose="020B0A02040204020203" pitchFamily="34" charset="0"/>
                          <a:cs typeface="Segoe UI" panose="020B0502040204020203" pitchFamily="34" charset="0"/>
                        </a:rPr>
                        <a:t>4 Extensores</a:t>
                      </a:r>
                    </a:p>
                  </a:txBody>
                  <a:tcPr marL="100838" marR="100838" marT="50419" marB="5041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R$ 60,00</a:t>
                      </a:r>
                    </a:p>
                  </a:txBody>
                  <a:tcPr marL="100838" marR="100838" marT="50419" marB="50419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4" name="CaixaDeTexto 13">
            <a:extLst>
              <a:ext uri="{FF2B5EF4-FFF2-40B4-BE49-F238E27FC236}">
                <a16:creationId xmlns:a16="http://schemas.microsoft.com/office/drawing/2014/main" id="{B9B1260E-EDF2-C632-EF9C-2E96B29ED1C7}"/>
              </a:ext>
            </a:extLst>
          </p:cNvPr>
          <p:cNvSpPr txBox="1"/>
          <p:nvPr/>
        </p:nvSpPr>
        <p:spPr>
          <a:xfrm>
            <a:off x="1967290" y="4710216"/>
            <a:ext cx="982515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Esses valores são adicionados à fatura da Claro e incluem instalação profissional. É necessário contratar pelo menos 2 extensores para formar a rede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Mesh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Fidelidade 12 meses e multa.</a:t>
            </a:r>
          </a:p>
          <a:p>
            <a:pPr>
              <a:spcAft>
                <a:spcPts val="1200"/>
              </a:spcAft>
            </a:pPr>
            <a:r>
              <a:rPr lang="pt-BR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Saiba mais em: 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https://www.claro.com.br/internet/banda-larga/servicos-adicionais/wifi-mesh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27027E1-FA2C-0D8B-EA99-65280A120B93}"/>
              </a:ext>
            </a:extLst>
          </p:cNvPr>
          <p:cNvSpPr txBox="1"/>
          <p:nvPr/>
        </p:nvSpPr>
        <p:spPr>
          <a:xfrm>
            <a:off x="1967290" y="1868354"/>
            <a:ext cx="79605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Para diversos dispositivos simultaneamente (não é necessário trocar de rede Wi-Fi conforme o cliente se locomove entre os cômodos).</a:t>
            </a:r>
          </a:p>
        </p:txBody>
      </p:sp>
      <p:pic>
        <p:nvPicPr>
          <p:cNvPr id="6" name="Imagem 17">
            <a:extLst>
              <a:ext uri="{FF2B5EF4-FFF2-40B4-BE49-F238E27FC236}">
                <a16:creationId xmlns:a16="http://schemas.microsoft.com/office/drawing/2014/main" id="{95B862C5-6DE2-B88F-B2D8-9E9594BC50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0990" t="-1279" r="-921" b="-1285"/>
          <a:stretch/>
        </p:blipFill>
        <p:spPr>
          <a:xfrm>
            <a:off x="-824573" y="1252807"/>
            <a:ext cx="2401107" cy="491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769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C26D96-CD2B-A148-0154-CF75EDF755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019B46C9-FFE0-A91D-D320-EE7AE43FF5C2}"/>
              </a:ext>
            </a:extLst>
          </p:cNvPr>
          <p:cNvSpPr txBox="1"/>
          <p:nvPr/>
        </p:nvSpPr>
        <p:spPr>
          <a:xfrm>
            <a:off x="614252" y="1013357"/>
            <a:ext cx="98033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Quais velocidades de banda larga podem receber o MESH WI-FI 6?</a:t>
            </a:r>
          </a:p>
        </p:txBody>
      </p:sp>
      <p:grpSp>
        <p:nvGrpSpPr>
          <p:cNvPr id="43" name="Agrupar 42">
            <a:extLst>
              <a:ext uri="{FF2B5EF4-FFF2-40B4-BE49-F238E27FC236}">
                <a16:creationId xmlns:a16="http://schemas.microsoft.com/office/drawing/2014/main" id="{818F9455-1AC1-BDEE-4F23-84B6E17918D5}"/>
              </a:ext>
            </a:extLst>
          </p:cNvPr>
          <p:cNvGrpSpPr/>
          <p:nvPr/>
        </p:nvGrpSpPr>
        <p:grpSpPr>
          <a:xfrm>
            <a:off x="999613" y="1668754"/>
            <a:ext cx="6758884" cy="2020189"/>
            <a:chOff x="999613" y="1668754"/>
            <a:chExt cx="6758884" cy="2020189"/>
          </a:xfrm>
        </p:grpSpPr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BA0CDCA8-A21B-4373-0BA7-4BB9A6601EE2}"/>
                </a:ext>
              </a:extLst>
            </p:cNvPr>
            <p:cNvSpPr/>
            <p:nvPr/>
          </p:nvSpPr>
          <p:spPr>
            <a:xfrm>
              <a:off x="999613" y="1668754"/>
              <a:ext cx="1728000" cy="2020189"/>
            </a:xfrm>
            <a:prstGeom prst="rect">
              <a:avLst/>
            </a:prstGeom>
            <a:solidFill>
              <a:srgbClr val="F403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40" name="Agrupar 39">
              <a:extLst>
                <a:ext uri="{FF2B5EF4-FFF2-40B4-BE49-F238E27FC236}">
                  <a16:creationId xmlns:a16="http://schemas.microsoft.com/office/drawing/2014/main" id="{622E158B-7160-63DD-856D-68901EA578BF}"/>
                </a:ext>
              </a:extLst>
            </p:cNvPr>
            <p:cNvGrpSpPr/>
            <p:nvPr/>
          </p:nvGrpSpPr>
          <p:grpSpPr>
            <a:xfrm>
              <a:off x="1110452" y="1738362"/>
              <a:ext cx="6648045" cy="1848635"/>
              <a:chOff x="1110452" y="1738362"/>
              <a:chExt cx="6648045" cy="1848635"/>
            </a:xfrm>
          </p:grpSpPr>
          <p:sp>
            <p:nvSpPr>
              <p:cNvPr id="4" name="Retângulo 3">
                <a:extLst>
                  <a:ext uri="{FF2B5EF4-FFF2-40B4-BE49-F238E27FC236}">
                    <a16:creationId xmlns:a16="http://schemas.microsoft.com/office/drawing/2014/main" id="{49586599-BC64-C2D5-B0C3-587CD9D375D5}"/>
                  </a:ext>
                </a:extLst>
              </p:cNvPr>
              <p:cNvSpPr/>
              <p:nvPr/>
            </p:nvSpPr>
            <p:spPr>
              <a:xfrm>
                <a:off x="2719469" y="1738362"/>
                <a:ext cx="5039028" cy="1848635"/>
              </a:xfrm>
              <a:prstGeom prst="rect">
                <a:avLst/>
              </a:prstGeom>
              <a:solidFill>
                <a:srgbClr val="3C3C3C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grpSp>
            <p:nvGrpSpPr>
              <p:cNvPr id="5" name="Agrupar 4">
                <a:extLst>
                  <a:ext uri="{FF2B5EF4-FFF2-40B4-BE49-F238E27FC236}">
                    <a16:creationId xmlns:a16="http://schemas.microsoft.com/office/drawing/2014/main" id="{4A6ACAEC-1385-EE9B-AEE4-A9DA19BF99DA}"/>
                  </a:ext>
                </a:extLst>
              </p:cNvPr>
              <p:cNvGrpSpPr/>
              <p:nvPr/>
            </p:nvGrpSpPr>
            <p:grpSpPr>
              <a:xfrm>
                <a:off x="3195814" y="1861010"/>
                <a:ext cx="3980787" cy="1605477"/>
                <a:chOff x="3336745" y="1987135"/>
                <a:chExt cx="3980787" cy="1605477"/>
              </a:xfrm>
            </p:grpSpPr>
            <p:sp>
              <p:nvSpPr>
                <p:cNvPr id="19" name="CaixaDeTexto 18">
                  <a:extLst>
                    <a:ext uri="{FF2B5EF4-FFF2-40B4-BE49-F238E27FC236}">
                      <a16:creationId xmlns:a16="http://schemas.microsoft.com/office/drawing/2014/main" id="{00896922-DF09-E0FF-9B0B-2BF6CBC595E5}"/>
                    </a:ext>
                  </a:extLst>
                </p:cNvPr>
                <p:cNvSpPr txBox="1"/>
                <p:nvPr/>
              </p:nvSpPr>
              <p:spPr>
                <a:xfrm>
                  <a:off x="3544175" y="1987135"/>
                  <a:ext cx="3415804" cy="6771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95000"/>
                    </a:lnSpc>
                    <a:spcAft>
                      <a:spcPts val="1200"/>
                    </a:spcAft>
                  </a:pPr>
                  <a:r>
                    <a:rPr lang="pt-BR" sz="2000" dirty="0">
                      <a:solidFill>
                        <a:schemeClr val="bg1"/>
                      </a:solidFill>
                      <a:latin typeface="Segoe UI Black" panose="020B0A02040204020203" pitchFamily="34" charset="0"/>
                      <a:ea typeface="Segoe UI Black" panose="020B0A02040204020203" pitchFamily="34" charset="0"/>
                    </a:rPr>
                    <a:t>COMPATIBILIDADE </a:t>
                  </a:r>
                  <a:br>
                    <a:rPr lang="pt-BR" sz="2000" dirty="0">
                      <a:solidFill>
                        <a:schemeClr val="bg1"/>
                      </a:solidFill>
                      <a:latin typeface="Segoe UI Black" panose="020B0A02040204020203" pitchFamily="34" charset="0"/>
                      <a:ea typeface="Segoe UI Black" panose="020B0A02040204020203" pitchFamily="34" charset="0"/>
                    </a:rPr>
                  </a:br>
                  <a:r>
                    <a:rPr lang="pt-BR" sz="2000" dirty="0">
                      <a:solidFill>
                        <a:schemeClr val="bg1"/>
                      </a:solidFill>
                      <a:latin typeface="Segoe UI Black" panose="020B0A02040204020203" pitchFamily="34" charset="0"/>
                      <a:ea typeface="Segoe UI Black" panose="020B0A02040204020203" pitchFamily="34" charset="0"/>
                    </a:rPr>
                    <a:t>COM </a:t>
                  </a:r>
                  <a:r>
                    <a:rPr lang="pt-BR" sz="2000" dirty="0">
                      <a:solidFill>
                        <a:srgbClr val="E1AD09"/>
                      </a:solidFill>
                      <a:latin typeface="Segoe UI Black" panose="020B0A02040204020203" pitchFamily="34" charset="0"/>
                      <a:ea typeface="Segoe UI Black" panose="020B0A02040204020203" pitchFamily="34" charset="0"/>
                    </a:rPr>
                    <a:t>MESH WI-FI 6</a:t>
                  </a:r>
                </a:p>
              </p:txBody>
            </p:sp>
            <p:sp>
              <p:nvSpPr>
                <p:cNvPr id="20" name="CaixaDeTexto 19">
                  <a:extLst>
                    <a:ext uri="{FF2B5EF4-FFF2-40B4-BE49-F238E27FC236}">
                      <a16:creationId xmlns:a16="http://schemas.microsoft.com/office/drawing/2014/main" id="{66516A4C-DA12-C777-6BE8-0DC46F072896}"/>
                    </a:ext>
                  </a:extLst>
                </p:cNvPr>
                <p:cNvSpPr txBox="1"/>
                <p:nvPr/>
              </p:nvSpPr>
              <p:spPr>
                <a:xfrm>
                  <a:off x="3336745" y="2669282"/>
                  <a:ext cx="3980787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pt-BR"/>
                  </a:defPPr>
                  <a:lvl1pPr algn="ctr">
                    <a:lnSpc>
                      <a:spcPct val="95000"/>
                    </a:lnSpc>
                    <a:spcAft>
                      <a:spcPts val="1200"/>
                    </a:spcAft>
                    <a:defRPr sz="2000">
                      <a:latin typeface="Segoe UI Light" panose="020B0502040204020203" pitchFamily="34" charset="0"/>
                      <a:ea typeface="Segoe UI Black" panose="020B0A02040204020203" pitchFamily="34" charset="0"/>
                      <a:cs typeface="Segoe UI Light" panose="020B0502040204020203" pitchFamily="34" charset="0"/>
                    </a:defRPr>
                  </a:lvl1pPr>
                </a:lstStyle>
                <a:p>
                  <a:pPr>
                    <a:lnSpc>
                      <a:spcPct val="100000"/>
                    </a:lnSpc>
                  </a:pPr>
                  <a:r>
                    <a:rPr lang="pt-BR" sz="1800" dirty="0">
                      <a:solidFill>
                        <a:schemeClr val="bg1"/>
                      </a:solidFill>
                    </a:rPr>
                    <a:t>Caso o cliente Banda Larga </a:t>
                  </a:r>
                  <a:r>
                    <a:rPr lang="pt-BR" sz="1800" b="1" dirty="0">
                      <a:solidFill>
                        <a:schemeClr val="bg1"/>
                      </a:solidFill>
                    </a:rPr>
                    <a:t>750M</a:t>
                  </a:r>
                  <a:r>
                    <a:rPr lang="pt-BR" sz="1800" dirty="0">
                      <a:solidFill>
                        <a:schemeClr val="bg1"/>
                      </a:solidFill>
                    </a:rPr>
                    <a:t> ou </a:t>
                  </a:r>
                  <a:r>
                    <a:rPr lang="pt-BR" sz="1800" b="1" dirty="0">
                      <a:solidFill>
                        <a:schemeClr val="bg1"/>
                      </a:solidFill>
                    </a:rPr>
                    <a:t>1GB</a:t>
                  </a:r>
                  <a:r>
                    <a:rPr lang="pt-BR" sz="1800" dirty="0">
                      <a:solidFill>
                        <a:schemeClr val="bg1"/>
                      </a:solidFill>
                    </a:rPr>
                    <a:t> contrate o </a:t>
                  </a:r>
                  <a:r>
                    <a:rPr lang="pt-BR" sz="1800" dirty="0" err="1">
                      <a:solidFill>
                        <a:schemeClr val="bg1"/>
                      </a:solidFill>
                    </a:rPr>
                    <a:t>Mesh</a:t>
                  </a:r>
                  <a:r>
                    <a:rPr lang="pt-BR" sz="1800" dirty="0">
                      <a:solidFill>
                        <a:schemeClr val="bg1"/>
                      </a:solidFill>
                    </a:rPr>
                    <a:t>, será instalado </a:t>
                  </a:r>
                  <a:br>
                    <a:rPr lang="pt-BR" sz="1800" dirty="0">
                      <a:solidFill>
                        <a:schemeClr val="bg1"/>
                      </a:solidFill>
                    </a:rPr>
                  </a:br>
                  <a:r>
                    <a:rPr lang="pt-BR" sz="1800" dirty="0">
                      <a:solidFill>
                        <a:schemeClr val="bg1"/>
                      </a:solidFill>
                    </a:rPr>
                    <a:t>o </a:t>
                  </a:r>
                  <a:r>
                    <a:rPr lang="pt-BR" sz="1800" b="1" dirty="0" err="1">
                      <a:solidFill>
                        <a:srgbClr val="E1AD09"/>
                      </a:solidFill>
                    </a:rPr>
                    <a:t>Mesh</a:t>
                  </a:r>
                  <a:r>
                    <a:rPr lang="pt-BR" sz="1800" b="1" dirty="0">
                      <a:solidFill>
                        <a:srgbClr val="E1AD09"/>
                      </a:solidFill>
                    </a:rPr>
                    <a:t> Wi-Fi 6 </a:t>
                  </a:r>
                  <a:r>
                    <a:rPr lang="pt-BR" sz="1800" dirty="0">
                      <a:solidFill>
                        <a:schemeClr val="bg1"/>
                      </a:solidFill>
                    </a:rPr>
                    <a:t>em sua residência </a:t>
                  </a:r>
                  <a:r>
                    <a:rPr lang="pt-BR" sz="1800" b="1" dirty="0">
                      <a:solidFill>
                        <a:schemeClr val="bg1"/>
                      </a:solidFill>
                    </a:rPr>
                    <a:t>*</a:t>
                  </a:r>
                </a:p>
              </p:txBody>
            </p:sp>
          </p:grpSp>
          <p:grpSp>
            <p:nvGrpSpPr>
              <p:cNvPr id="21" name="Agrupar 20">
                <a:extLst>
                  <a:ext uri="{FF2B5EF4-FFF2-40B4-BE49-F238E27FC236}">
                    <a16:creationId xmlns:a16="http://schemas.microsoft.com/office/drawing/2014/main" id="{599C96F4-9416-67BE-1B64-1764ADC4187F}"/>
                  </a:ext>
                </a:extLst>
              </p:cNvPr>
              <p:cNvGrpSpPr/>
              <p:nvPr/>
            </p:nvGrpSpPr>
            <p:grpSpPr>
              <a:xfrm>
                <a:off x="1110452" y="2199564"/>
                <a:ext cx="1439817" cy="1062814"/>
                <a:chOff x="987302" y="5974181"/>
                <a:chExt cx="1439817" cy="1414604"/>
              </a:xfrm>
            </p:grpSpPr>
            <p:sp>
              <p:nvSpPr>
                <p:cNvPr id="22" name="CaixaDeTexto 21">
                  <a:extLst>
                    <a:ext uri="{FF2B5EF4-FFF2-40B4-BE49-F238E27FC236}">
                      <a16:creationId xmlns:a16="http://schemas.microsoft.com/office/drawing/2014/main" id="{AF837B2D-B3F0-FAAB-E39B-3D1457B92A00}"/>
                    </a:ext>
                  </a:extLst>
                </p:cNvPr>
                <p:cNvSpPr txBox="1"/>
                <p:nvPr/>
              </p:nvSpPr>
              <p:spPr>
                <a:xfrm>
                  <a:off x="987302" y="5974181"/>
                  <a:ext cx="1439817" cy="7455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ct val="95000"/>
                    </a:lnSpc>
                    <a:spcAft>
                      <a:spcPts val="1200"/>
                    </a:spcAft>
                  </a:pPr>
                  <a:r>
                    <a:rPr lang="pt-BR" sz="3200" dirty="0">
                      <a:solidFill>
                        <a:schemeClr val="bg1"/>
                      </a:solidFill>
                      <a:latin typeface="Segoe UI Black" panose="020B0A02040204020203" pitchFamily="34" charset="0"/>
                      <a:ea typeface="Segoe UI Black" panose="020B0A02040204020203" pitchFamily="34" charset="0"/>
                    </a:rPr>
                    <a:t>750 M</a:t>
                  </a:r>
                </a:p>
              </p:txBody>
            </p:sp>
            <p:sp>
              <p:nvSpPr>
                <p:cNvPr id="23" name="CaixaDeTexto 22">
                  <a:extLst>
                    <a:ext uri="{FF2B5EF4-FFF2-40B4-BE49-F238E27FC236}">
                      <a16:creationId xmlns:a16="http://schemas.microsoft.com/office/drawing/2014/main" id="{725D5A16-A5A5-A0E0-948A-68E15655CA7B}"/>
                    </a:ext>
                  </a:extLst>
                </p:cNvPr>
                <p:cNvSpPr txBox="1"/>
                <p:nvPr/>
              </p:nvSpPr>
              <p:spPr>
                <a:xfrm>
                  <a:off x="1224545" y="6165979"/>
                  <a:ext cx="965329" cy="122280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ct val="95000"/>
                    </a:lnSpc>
                    <a:spcAft>
                      <a:spcPts val="1200"/>
                    </a:spcAft>
                  </a:pPr>
                  <a:endParaRPr lang="pt-BR" sz="1400" dirty="0">
                    <a:solidFill>
                      <a:schemeClr val="bg1"/>
                    </a:solidFill>
                    <a:latin typeface="Segoe UI Light" panose="020B0502040204020203" pitchFamily="34" charset="0"/>
                    <a:ea typeface="Segoe UI Black" panose="020B0A02040204020203" pitchFamily="34" charset="0"/>
                    <a:cs typeface="Segoe UI Light" panose="020B0502040204020203" pitchFamily="34" charset="0"/>
                  </a:endParaRPr>
                </a:p>
                <a:p>
                  <a:pPr algn="ctr">
                    <a:lnSpc>
                      <a:spcPct val="95000"/>
                    </a:lnSpc>
                    <a:spcAft>
                      <a:spcPts val="1200"/>
                    </a:spcAft>
                  </a:pPr>
                  <a:r>
                    <a:rPr lang="pt-BR" sz="3200" dirty="0">
                      <a:solidFill>
                        <a:schemeClr val="bg1"/>
                      </a:solidFill>
                      <a:latin typeface="Segoe UI Black" panose="020B0A02040204020203" pitchFamily="34" charset="0"/>
                      <a:ea typeface="Segoe UI Black" panose="020B0A02040204020203" pitchFamily="34" charset="0"/>
                    </a:rPr>
                    <a:t>1GB</a:t>
                  </a:r>
                </a:p>
              </p:txBody>
            </p:sp>
          </p:grpSp>
          <p:sp>
            <p:nvSpPr>
              <p:cNvPr id="24" name="Sinal de Adição 23">
                <a:extLst>
                  <a:ext uri="{FF2B5EF4-FFF2-40B4-BE49-F238E27FC236}">
                    <a16:creationId xmlns:a16="http://schemas.microsoft.com/office/drawing/2014/main" id="{8E946D08-E727-B5D4-929B-CDCD2658FC85}"/>
                  </a:ext>
                </a:extLst>
              </p:cNvPr>
              <p:cNvSpPr/>
              <p:nvPr/>
            </p:nvSpPr>
            <p:spPr>
              <a:xfrm>
                <a:off x="2532860" y="2479640"/>
                <a:ext cx="432000" cy="432000"/>
              </a:xfrm>
              <a:prstGeom prst="mathPlus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</p:grpSp>
      <p:grpSp>
        <p:nvGrpSpPr>
          <p:cNvPr id="44" name="Agrupar 43">
            <a:extLst>
              <a:ext uri="{FF2B5EF4-FFF2-40B4-BE49-F238E27FC236}">
                <a16:creationId xmlns:a16="http://schemas.microsoft.com/office/drawing/2014/main" id="{4E745EC4-908C-56B3-9556-5414BE300E58}"/>
              </a:ext>
            </a:extLst>
          </p:cNvPr>
          <p:cNvGrpSpPr/>
          <p:nvPr/>
        </p:nvGrpSpPr>
        <p:grpSpPr>
          <a:xfrm>
            <a:off x="999613" y="3850002"/>
            <a:ext cx="6731502" cy="2020189"/>
            <a:chOff x="999613" y="3850002"/>
            <a:chExt cx="6731502" cy="2020189"/>
          </a:xfrm>
        </p:grpSpPr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FABB1464-21A9-F4FE-F145-51E6DAA104A0}"/>
                </a:ext>
              </a:extLst>
            </p:cNvPr>
            <p:cNvSpPr/>
            <p:nvPr/>
          </p:nvSpPr>
          <p:spPr>
            <a:xfrm>
              <a:off x="999613" y="3850002"/>
              <a:ext cx="1728000" cy="2020189"/>
            </a:xfrm>
            <a:prstGeom prst="rect">
              <a:avLst/>
            </a:prstGeom>
            <a:solidFill>
              <a:srgbClr val="F403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41" name="Agrupar 40">
              <a:extLst>
                <a:ext uri="{FF2B5EF4-FFF2-40B4-BE49-F238E27FC236}">
                  <a16:creationId xmlns:a16="http://schemas.microsoft.com/office/drawing/2014/main" id="{537421D9-2907-3127-76D4-DA9181E5034E}"/>
                </a:ext>
              </a:extLst>
            </p:cNvPr>
            <p:cNvGrpSpPr/>
            <p:nvPr/>
          </p:nvGrpSpPr>
          <p:grpSpPr>
            <a:xfrm>
              <a:off x="1039210" y="3932777"/>
              <a:ext cx="6691905" cy="1848635"/>
              <a:chOff x="1039210" y="3932777"/>
              <a:chExt cx="6691905" cy="1848635"/>
            </a:xfrm>
          </p:grpSpPr>
          <p:sp>
            <p:nvSpPr>
              <p:cNvPr id="6" name="Retângulo 5">
                <a:extLst>
                  <a:ext uri="{FF2B5EF4-FFF2-40B4-BE49-F238E27FC236}">
                    <a16:creationId xmlns:a16="http://schemas.microsoft.com/office/drawing/2014/main" id="{08E2E899-2354-6A6A-033C-AB6BB16423FC}"/>
                  </a:ext>
                </a:extLst>
              </p:cNvPr>
              <p:cNvSpPr/>
              <p:nvPr/>
            </p:nvSpPr>
            <p:spPr>
              <a:xfrm>
                <a:off x="2692087" y="3932777"/>
                <a:ext cx="5039028" cy="1848635"/>
              </a:xfrm>
              <a:prstGeom prst="rect">
                <a:avLst/>
              </a:prstGeom>
              <a:solidFill>
                <a:srgbClr val="3C3C3C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7" name="Sinal de Adição 26">
                <a:extLst>
                  <a:ext uri="{FF2B5EF4-FFF2-40B4-BE49-F238E27FC236}">
                    <a16:creationId xmlns:a16="http://schemas.microsoft.com/office/drawing/2014/main" id="{A7069B9E-3539-EAA7-6D02-C1329447E0D8}"/>
                  </a:ext>
                </a:extLst>
              </p:cNvPr>
              <p:cNvSpPr/>
              <p:nvPr/>
            </p:nvSpPr>
            <p:spPr>
              <a:xfrm>
                <a:off x="2532860" y="4660888"/>
                <a:ext cx="432000" cy="432000"/>
              </a:xfrm>
              <a:prstGeom prst="mathPlus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8" name="CaixaDeTexto 27">
                <a:extLst>
                  <a:ext uri="{FF2B5EF4-FFF2-40B4-BE49-F238E27FC236}">
                    <a16:creationId xmlns:a16="http://schemas.microsoft.com/office/drawing/2014/main" id="{45C82DEC-5793-3CDA-C262-AA0A4C4D6F33}"/>
                  </a:ext>
                </a:extLst>
              </p:cNvPr>
              <p:cNvSpPr txBox="1"/>
              <p:nvPr/>
            </p:nvSpPr>
            <p:spPr>
              <a:xfrm>
                <a:off x="1039210" y="4382906"/>
                <a:ext cx="1550946" cy="9879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5000"/>
                  </a:lnSpc>
                  <a:spcAft>
                    <a:spcPts val="600"/>
                  </a:spcAft>
                </a:pPr>
                <a:r>
                  <a:rPr lang="pt-BR" sz="2800" dirty="0">
                    <a:solidFill>
                      <a:schemeClr val="bg1"/>
                    </a:solidFill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350M</a:t>
                </a:r>
              </a:p>
              <a:p>
                <a:pPr algn="ctr">
                  <a:lnSpc>
                    <a:spcPct val="95000"/>
                  </a:lnSpc>
                  <a:spcAft>
                    <a:spcPts val="600"/>
                  </a:spcAft>
                </a:pPr>
                <a:r>
                  <a:rPr lang="pt-BR" sz="2800" dirty="0">
                    <a:solidFill>
                      <a:schemeClr val="bg1"/>
                    </a:solidFill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600M</a:t>
                </a:r>
              </a:p>
            </p:txBody>
          </p:sp>
          <p:sp>
            <p:nvSpPr>
              <p:cNvPr id="29" name="CaixaDeTexto 28">
                <a:extLst>
                  <a:ext uri="{FF2B5EF4-FFF2-40B4-BE49-F238E27FC236}">
                    <a16:creationId xmlns:a16="http://schemas.microsoft.com/office/drawing/2014/main" id="{6B642739-3F53-D4E3-393A-BF55FC95F07D}"/>
                  </a:ext>
                </a:extLst>
              </p:cNvPr>
              <p:cNvSpPr txBox="1"/>
              <p:nvPr/>
            </p:nvSpPr>
            <p:spPr>
              <a:xfrm>
                <a:off x="3417558" y="4086696"/>
                <a:ext cx="3415804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5000"/>
                  </a:lnSpc>
                  <a:spcAft>
                    <a:spcPts val="1200"/>
                  </a:spcAft>
                </a:pPr>
                <a:r>
                  <a:rPr lang="pt-BR" sz="2000" dirty="0">
                    <a:solidFill>
                      <a:schemeClr val="bg1"/>
                    </a:solidFill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COMPATIBILIDADE </a:t>
                </a:r>
                <a:br>
                  <a:rPr lang="pt-BR" sz="2000" dirty="0">
                    <a:solidFill>
                      <a:schemeClr val="bg1"/>
                    </a:solidFill>
                    <a:latin typeface="Segoe UI Black" panose="020B0A02040204020203" pitchFamily="34" charset="0"/>
                    <a:ea typeface="Segoe UI Black" panose="020B0A02040204020203" pitchFamily="34" charset="0"/>
                  </a:rPr>
                </a:br>
                <a:r>
                  <a:rPr lang="pt-BR" sz="2000" dirty="0">
                    <a:solidFill>
                      <a:schemeClr val="bg1"/>
                    </a:solidFill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COM </a:t>
                </a:r>
                <a:r>
                  <a:rPr lang="pt-BR" sz="2000" dirty="0">
                    <a:solidFill>
                      <a:srgbClr val="E1AD09"/>
                    </a:solidFill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MESH WI-FI 5</a:t>
                </a:r>
              </a:p>
            </p:txBody>
          </p:sp>
          <p:sp>
            <p:nvSpPr>
              <p:cNvPr id="30" name="CaixaDeTexto 29">
                <a:extLst>
                  <a:ext uri="{FF2B5EF4-FFF2-40B4-BE49-F238E27FC236}">
                    <a16:creationId xmlns:a16="http://schemas.microsoft.com/office/drawing/2014/main" id="{BFA9F0E4-BA8D-5E87-8899-48EAD9989608}"/>
                  </a:ext>
                </a:extLst>
              </p:cNvPr>
              <p:cNvSpPr txBox="1"/>
              <p:nvPr/>
            </p:nvSpPr>
            <p:spPr>
              <a:xfrm>
                <a:off x="3095966" y="4703365"/>
                <a:ext cx="417334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pt-BR"/>
                </a:defPPr>
                <a:lvl1pPr algn="ctr">
                  <a:lnSpc>
                    <a:spcPct val="95000"/>
                  </a:lnSpc>
                  <a:spcAft>
                    <a:spcPts val="1200"/>
                  </a:spcAft>
                  <a:defRPr sz="2000">
                    <a:latin typeface="Segoe UI Light" panose="020B0502040204020203" pitchFamily="34" charset="0"/>
                    <a:ea typeface="Segoe UI Black" panose="020B0A02040204020203" pitchFamily="34" charset="0"/>
                    <a:cs typeface="Segoe UI Light" panose="020B0502040204020203" pitchFamily="34" charset="0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pt-BR" sz="1800" dirty="0">
                    <a:solidFill>
                      <a:schemeClr val="bg1"/>
                    </a:solidFill>
                  </a:rPr>
                  <a:t>Caso o cliente Banda Larga 350M ou 600M contrate o </a:t>
                </a:r>
                <a:r>
                  <a:rPr lang="pt-BR" sz="1800" dirty="0" err="1">
                    <a:solidFill>
                      <a:schemeClr val="bg1"/>
                    </a:solidFill>
                  </a:rPr>
                  <a:t>Mesh</a:t>
                </a:r>
                <a:r>
                  <a:rPr lang="pt-BR" sz="1800" dirty="0">
                    <a:solidFill>
                      <a:schemeClr val="bg1"/>
                    </a:solidFill>
                  </a:rPr>
                  <a:t>, será instalado o </a:t>
                </a:r>
                <a:r>
                  <a:rPr lang="pt-BR" sz="1800" b="1" dirty="0" err="1">
                    <a:solidFill>
                      <a:srgbClr val="E1AD09"/>
                    </a:solidFill>
                  </a:rPr>
                  <a:t>Mesh</a:t>
                </a:r>
                <a:r>
                  <a:rPr lang="pt-BR" sz="1800" b="1" dirty="0">
                    <a:solidFill>
                      <a:srgbClr val="E1AD09"/>
                    </a:solidFill>
                  </a:rPr>
                  <a:t> Wi-Fi 5 </a:t>
                </a:r>
                <a:r>
                  <a:rPr lang="pt-BR" sz="1800" dirty="0">
                    <a:solidFill>
                      <a:schemeClr val="bg1"/>
                    </a:solidFill>
                  </a:rPr>
                  <a:t>em sua residência </a:t>
                </a:r>
                <a:r>
                  <a:rPr lang="pt-BR" sz="1800" b="1" dirty="0">
                    <a:solidFill>
                      <a:schemeClr val="bg1"/>
                    </a:solidFill>
                  </a:rPr>
                  <a:t>*</a:t>
                </a:r>
              </a:p>
            </p:txBody>
          </p:sp>
        </p:grpSp>
      </p:grpSp>
      <p:grpSp>
        <p:nvGrpSpPr>
          <p:cNvPr id="42" name="Agrupar 41">
            <a:extLst>
              <a:ext uri="{FF2B5EF4-FFF2-40B4-BE49-F238E27FC236}">
                <a16:creationId xmlns:a16="http://schemas.microsoft.com/office/drawing/2014/main" id="{EB3134E1-3FEB-52D6-9BA3-E53325BAA870}"/>
              </a:ext>
            </a:extLst>
          </p:cNvPr>
          <p:cNvGrpSpPr/>
          <p:nvPr/>
        </p:nvGrpSpPr>
        <p:grpSpPr>
          <a:xfrm>
            <a:off x="8525056" y="1861010"/>
            <a:ext cx="3835110" cy="3807443"/>
            <a:chOff x="8525056" y="1861010"/>
            <a:chExt cx="3835110" cy="3807443"/>
          </a:xfrm>
        </p:grpSpPr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80F7AE0D-318F-0BD8-5B8E-E7419CE2B698}"/>
                </a:ext>
              </a:extLst>
            </p:cNvPr>
            <p:cNvSpPr/>
            <p:nvPr/>
          </p:nvSpPr>
          <p:spPr>
            <a:xfrm>
              <a:off x="8525056" y="1861010"/>
              <a:ext cx="3835110" cy="3807443"/>
            </a:xfrm>
            <a:prstGeom prst="rect">
              <a:avLst/>
            </a:prstGeom>
            <a:solidFill>
              <a:srgbClr val="8B6E15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38" name="Retângulo 37">
              <a:extLst>
                <a:ext uri="{FF2B5EF4-FFF2-40B4-BE49-F238E27FC236}">
                  <a16:creationId xmlns:a16="http://schemas.microsoft.com/office/drawing/2014/main" id="{E6411D73-CBAA-D143-3519-C664E535A6DE}"/>
                </a:ext>
              </a:extLst>
            </p:cNvPr>
            <p:cNvSpPr/>
            <p:nvPr/>
          </p:nvSpPr>
          <p:spPr>
            <a:xfrm>
              <a:off x="8762303" y="2222269"/>
              <a:ext cx="3259368" cy="30086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>
                  <a:latin typeface="Segoe UI" panose="020B0502040204020203" pitchFamily="34" charset="0"/>
                  <a:cs typeface="Segoe UI" panose="020B0502040204020203" pitchFamily="34" charset="0"/>
                </a:rPr>
                <a:t>O</a:t>
              </a:r>
              <a:r>
                <a:rPr lang="pt-BR" b="1" dirty="0">
                  <a:latin typeface="Segoe UI" panose="020B0502040204020203" pitchFamily="34" charset="0"/>
                  <a:cs typeface="Segoe UI" panose="020B0502040204020203" pitchFamily="34" charset="0"/>
                </a:rPr>
                <a:t> </a:t>
              </a:r>
              <a:r>
                <a:rPr lang="pt-BR" b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Mesh</a:t>
              </a:r>
              <a:r>
                <a:rPr lang="pt-BR" b="1" dirty="0">
                  <a:latin typeface="Segoe UI" panose="020B0502040204020203" pitchFamily="34" charset="0"/>
                  <a:cs typeface="Segoe UI" panose="020B0502040204020203" pitchFamily="34" charset="0"/>
                </a:rPr>
                <a:t> da Claro é um tipo de roteador, </a:t>
              </a:r>
              <a:r>
                <a:rPr lang="pt-BR" dirty="0">
                  <a:latin typeface="Segoe UI" panose="020B0502040204020203" pitchFamily="34" charset="0"/>
                  <a:cs typeface="Segoe UI" panose="020B0502040204020203" pitchFamily="34" charset="0"/>
                </a:rPr>
                <a:t>mais especificamente um </a:t>
              </a:r>
              <a:r>
                <a:rPr lang="pt-BR" b="1" dirty="0">
                  <a:latin typeface="Segoe UI" panose="020B0502040204020203" pitchFamily="34" charset="0"/>
                  <a:cs typeface="Segoe UI" panose="020B0502040204020203" pitchFamily="34" charset="0"/>
                </a:rPr>
                <a:t>roteador </a:t>
              </a:r>
              <a:r>
                <a:rPr lang="pt-BR" b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Mesh</a:t>
              </a:r>
              <a:r>
                <a:rPr lang="pt-BR" b="1" dirty="0">
                  <a:latin typeface="Segoe UI" panose="020B0502040204020203" pitchFamily="34" charset="0"/>
                  <a:cs typeface="Segoe UI" panose="020B0502040204020203" pitchFamily="34" charset="0"/>
                </a:rPr>
                <a:t> Wi-Fi. Ele não é apenas um repetidor, </a:t>
              </a:r>
              <a:r>
                <a:rPr lang="pt-BR" dirty="0">
                  <a:latin typeface="Segoe UI" panose="020B0502040204020203" pitchFamily="34" charset="0"/>
                  <a:cs typeface="Segoe UI" panose="020B0502040204020203" pitchFamily="34" charset="0"/>
                </a:rPr>
                <a:t>embora tenha funções semelhantes — com desempenho muito superior.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3886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095B14-9011-F226-48E9-114B520FD9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7">
            <a:extLst>
              <a:ext uri="{FF2B5EF4-FFF2-40B4-BE49-F238E27FC236}">
                <a16:creationId xmlns:a16="http://schemas.microsoft.com/office/drawing/2014/main" id="{96110A6F-8A71-2AEA-9ACF-98D7294CD24A}"/>
              </a:ext>
            </a:extLst>
          </p:cNvPr>
          <p:cNvSpPr txBox="1"/>
          <p:nvPr/>
        </p:nvSpPr>
        <p:spPr>
          <a:xfrm>
            <a:off x="14836691" y="5377167"/>
            <a:ext cx="2395988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400">
                <a:solidFill>
                  <a:srgbClr val="FFFFFF"/>
                </a:solidFill>
              </a:defRPr>
            </a:pPr>
            <a:endParaRPr sz="1700" b="1" dirty="0">
              <a:solidFill>
                <a:schemeClr val="bg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57" name="Agrupar 56">
            <a:extLst>
              <a:ext uri="{FF2B5EF4-FFF2-40B4-BE49-F238E27FC236}">
                <a16:creationId xmlns:a16="http://schemas.microsoft.com/office/drawing/2014/main" id="{FC561F74-CA9A-BB58-5452-2D3E78FC3B01}"/>
              </a:ext>
            </a:extLst>
          </p:cNvPr>
          <p:cNvGrpSpPr/>
          <p:nvPr/>
        </p:nvGrpSpPr>
        <p:grpSpPr>
          <a:xfrm>
            <a:off x="359764" y="3032955"/>
            <a:ext cx="5366411" cy="1317884"/>
            <a:chOff x="359764" y="3032955"/>
            <a:chExt cx="5366411" cy="1317884"/>
          </a:xfrm>
        </p:grpSpPr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2DDE5FB6-28A6-71E0-D52B-BF814E0D54F4}"/>
                </a:ext>
              </a:extLst>
            </p:cNvPr>
            <p:cNvSpPr/>
            <p:nvPr/>
          </p:nvSpPr>
          <p:spPr>
            <a:xfrm>
              <a:off x="359764" y="3032955"/>
              <a:ext cx="5366411" cy="1317884"/>
            </a:xfrm>
            <a:prstGeom prst="rect">
              <a:avLst/>
            </a:prstGeom>
            <a:solidFill>
              <a:schemeClr val="bg1">
                <a:alpha val="16747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1400" b="1" dirty="0">
                <a:solidFill>
                  <a:schemeClr val="bg1"/>
                </a:solidFill>
                <a:latin typeface="Product Sans" panose="020B0403030502040203" pitchFamily="34" charset="0"/>
              </a:endParaRPr>
            </a:p>
          </p:txBody>
        </p:sp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947C5914-9735-7DBA-F3CB-E9642EC8B1A7}"/>
                </a:ext>
              </a:extLst>
            </p:cNvPr>
            <p:cNvSpPr txBox="1"/>
            <p:nvPr/>
          </p:nvSpPr>
          <p:spPr>
            <a:xfrm>
              <a:off x="1169232" y="3091732"/>
              <a:ext cx="4010463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Conexão Simultânea: </a:t>
              </a:r>
              <a:r>
                <a:rPr lang="pt-BR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Conecta </a:t>
              </a:r>
              <a:br>
                <a:rPr lang="pt-BR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pt-BR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com qualidade diversos dispositivos ao mesmo tempo, como Casa Inteligente, entre outros.</a:t>
              </a:r>
            </a:p>
          </p:txBody>
        </p:sp>
        <p:pic>
          <p:nvPicPr>
            <p:cNvPr id="46" name="Gráfico 45">
              <a:extLst>
                <a:ext uri="{FF2B5EF4-FFF2-40B4-BE49-F238E27FC236}">
                  <a16:creationId xmlns:a16="http://schemas.microsoft.com/office/drawing/2014/main" id="{EE4EA06F-22C8-1EA7-B108-E79CBE3FF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18890" y="3466799"/>
              <a:ext cx="556550" cy="518746"/>
            </a:xfrm>
            <a:prstGeom prst="rect">
              <a:avLst/>
            </a:prstGeom>
          </p:spPr>
        </p:pic>
      </p:grpSp>
      <p:grpSp>
        <p:nvGrpSpPr>
          <p:cNvPr id="56" name="Agrupar 55">
            <a:extLst>
              <a:ext uri="{FF2B5EF4-FFF2-40B4-BE49-F238E27FC236}">
                <a16:creationId xmlns:a16="http://schemas.microsoft.com/office/drawing/2014/main" id="{0261D229-6544-179A-7D7C-9BDFA3374EBC}"/>
              </a:ext>
            </a:extLst>
          </p:cNvPr>
          <p:cNvGrpSpPr/>
          <p:nvPr/>
        </p:nvGrpSpPr>
        <p:grpSpPr>
          <a:xfrm>
            <a:off x="359764" y="1594504"/>
            <a:ext cx="5366411" cy="1317884"/>
            <a:chOff x="359764" y="1594504"/>
            <a:chExt cx="5366411" cy="1317884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7BB9EBDC-BC0F-0680-0466-D6C2D13187A0}"/>
                </a:ext>
              </a:extLst>
            </p:cNvPr>
            <p:cNvSpPr/>
            <p:nvPr/>
          </p:nvSpPr>
          <p:spPr>
            <a:xfrm>
              <a:off x="359764" y="1594504"/>
              <a:ext cx="5366411" cy="1317884"/>
            </a:xfrm>
            <a:prstGeom prst="rect">
              <a:avLst/>
            </a:prstGeom>
            <a:solidFill>
              <a:schemeClr val="bg1">
                <a:alpha val="16747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1400" b="1" dirty="0">
                <a:solidFill>
                  <a:schemeClr val="bg1"/>
                </a:solidFill>
                <a:latin typeface="Product Sans" panose="020B0403030502040203" pitchFamily="34" charset="0"/>
              </a:endParaRPr>
            </a:p>
          </p:txBody>
        </p:sp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6D93D42F-C3D6-6355-69FC-69A1CC157961}"/>
                </a:ext>
              </a:extLst>
            </p:cNvPr>
            <p:cNvSpPr txBox="1"/>
            <p:nvPr/>
          </p:nvSpPr>
          <p:spPr>
            <a:xfrm>
              <a:off x="1169233" y="1653281"/>
              <a:ext cx="385247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Ultravelocidade: </a:t>
              </a:r>
              <a:r>
                <a:rPr lang="pt-BR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Suporta alta </a:t>
              </a:r>
              <a:br>
                <a:rPr lang="pt-BR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pt-BR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transmissão de dados garantindo </a:t>
              </a:r>
              <a:br>
                <a:rPr lang="pt-BR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pt-BR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downloads e streaming em 4K/8K </a:t>
              </a:r>
              <a:br>
                <a:rPr lang="pt-BR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pt-BR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sem travar.</a:t>
              </a:r>
            </a:p>
          </p:txBody>
        </p:sp>
        <p:pic>
          <p:nvPicPr>
            <p:cNvPr id="47" name="Gráfico 46">
              <a:extLst>
                <a:ext uri="{FF2B5EF4-FFF2-40B4-BE49-F238E27FC236}">
                  <a16:creationId xmlns:a16="http://schemas.microsoft.com/office/drawing/2014/main" id="{96711CB3-72EF-7464-0547-58D282ACCD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4248" t="15565" r="9348" b="35935"/>
            <a:stretch/>
          </p:blipFill>
          <p:spPr>
            <a:xfrm>
              <a:off x="449613" y="2060528"/>
              <a:ext cx="687374" cy="385833"/>
            </a:xfrm>
            <a:prstGeom prst="rect">
              <a:avLst/>
            </a:prstGeom>
          </p:spPr>
        </p:pic>
      </p:grpSp>
      <p:grpSp>
        <p:nvGrpSpPr>
          <p:cNvPr id="59" name="Agrupar 58">
            <a:extLst>
              <a:ext uri="{FF2B5EF4-FFF2-40B4-BE49-F238E27FC236}">
                <a16:creationId xmlns:a16="http://schemas.microsoft.com/office/drawing/2014/main" id="{5428915E-B331-83F9-070A-6181A3CB223E}"/>
              </a:ext>
            </a:extLst>
          </p:cNvPr>
          <p:cNvGrpSpPr/>
          <p:nvPr/>
        </p:nvGrpSpPr>
        <p:grpSpPr>
          <a:xfrm>
            <a:off x="5989163" y="1594504"/>
            <a:ext cx="5813093" cy="1317884"/>
            <a:chOff x="5989163" y="1594504"/>
            <a:chExt cx="5813093" cy="1317884"/>
          </a:xfrm>
        </p:grpSpPr>
        <p:sp>
          <p:nvSpPr>
            <p:cNvPr id="38" name="Retângulo 37">
              <a:extLst>
                <a:ext uri="{FF2B5EF4-FFF2-40B4-BE49-F238E27FC236}">
                  <a16:creationId xmlns:a16="http://schemas.microsoft.com/office/drawing/2014/main" id="{4A29C7BE-4341-069E-7C65-900E952385B9}"/>
                </a:ext>
              </a:extLst>
            </p:cNvPr>
            <p:cNvSpPr/>
            <p:nvPr/>
          </p:nvSpPr>
          <p:spPr>
            <a:xfrm>
              <a:off x="5989163" y="1594504"/>
              <a:ext cx="5813093" cy="1317884"/>
            </a:xfrm>
            <a:prstGeom prst="rect">
              <a:avLst/>
            </a:prstGeom>
            <a:solidFill>
              <a:schemeClr val="bg1">
                <a:alpha val="16747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1400" b="1" dirty="0">
                <a:solidFill>
                  <a:schemeClr val="bg1"/>
                </a:solidFill>
                <a:latin typeface="Product Sans" panose="020B0403030502040203" pitchFamily="34" charset="0"/>
              </a:endParaRPr>
            </a:p>
          </p:txBody>
        </p:sp>
        <p:sp>
          <p:nvSpPr>
            <p:cNvPr id="41" name="CaixaDeTexto 40">
              <a:extLst>
                <a:ext uri="{FF2B5EF4-FFF2-40B4-BE49-F238E27FC236}">
                  <a16:creationId xmlns:a16="http://schemas.microsoft.com/office/drawing/2014/main" id="{8D9A0D83-BC4F-87BE-74D8-CB90EB11D918}"/>
                </a:ext>
              </a:extLst>
            </p:cNvPr>
            <p:cNvSpPr txBox="1"/>
            <p:nvPr/>
          </p:nvSpPr>
          <p:spPr>
            <a:xfrm>
              <a:off x="6798632" y="1653281"/>
              <a:ext cx="428400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Maior alcance de sinal: </a:t>
              </a:r>
              <a:r>
                <a:rPr lang="pt-BR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Os extensores </a:t>
              </a:r>
              <a:r>
                <a:rPr lang="pt-BR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Mesh</a:t>
              </a:r>
              <a:r>
                <a:rPr lang="pt-BR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ampliam o Wi-Fi, eliminando áreas sem sinal em imóveis grandes ou com muitos cômodos.</a:t>
              </a:r>
            </a:p>
          </p:txBody>
        </p:sp>
        <p:pic>
          <p:nvPicPr>
            <p:cNvPr id="48" name="Gráfico 47">
              <a:extLst>
                <a:ext uri="{FF2B5EF4-FFF2-40B4-BE49-F238E27FC236}">
                  <a16:creationId xmlns:a16="http://schemas.microsoft.com/office/drawing/2014/main" id="{B589991D-9B90-1F22-62F1-9751F5A2E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188801" y="1969891"/>
              <a:ext cx="537060" cy="655600"/>
            </a:xfrm>
            <a:prstGeom prst="rect">
              <a:avLst/>
            </a:prstGeom>
          </p:spPr>
        </p:pic>
      </p:grpSp>
      <p:grpSp>
        <p:nvGrpSpPr>
          <p:cNvPr id="58" name="Agrupar 57">
            <a:extLst>
              <a:ext uri="{FF2B5EF4-FFF2-40B4-BE49-F238E27FC236}">
                <a16:creationId xmlns:a16="http://schemas.microsoft.com/office/drawing/2014/main" id="{CDA56D36-F4AD-FD32-6508-0459D873F3B9}"/>
              </a:ext>
            </a:extLst>
          </p:cNvPr>
          <p:cNvGrpSpPr/>
          <p:nvPr/>
        </p:nvGrpSpPr>
        <p:grpSpPr>
          <a:xfrm>
            <a:off x="359764" y="4471406"/>
            <a:ext cx="5366411" cy="1494680"/>
            <a:chOff x="359764" y="4471406"/>
            <a:chExt cx="5366411" cy="1494680"/>
          </a:xfrm>
        </p:grpSpPr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C29EF590-A4FE-DC0A-2709-90BD9C26E160}"/>
                </a:ext>
              </a:extLst>
            </p:cNvPr>
            <p:cNvSpPr/>
            <p:nvPr/>
          </p:nvSpPr>
          <p:spPr>
            <a:xfrm>
              <a:off x="359764" y="4471406"/>
              <a:ext cx="5366411" cy="1494680"/>
            </a:xfrm>
            <a:prstGeom prst="rect">
              <a:avLst/>
            </a:prstGeom>
            <a:solidFill>
              <a:schemeClr val="bg1">
                <a:alpha val="16747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1400" b="1" dirty="0">
                <a:solidFill>
                  <a:schemeClr val="bg1"/>
                </a:solidFill>
                <a:latin typeface="Product Sans" panose="020B0403030502040203" pitchFamily="34" charset="0"/>
              </a:endParaRPr>
            </a:p>
          </p:txBody>
        </p:sp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D7677ABE-D8D9-1A1E-2E0B-D4A6FA200FC4}"/>
                </a:ext>
              </a:extLst>
            </p:cNvPr>
            <p:cNvSpPr txBox="1"/>
            <p:nvPr/>
          </p:nvSpPr>
          <p:spPr>
            <a:xfrm>
              <a:off x="1169233" y="4541637"/>
              <a:ext cx="4556942" cy="13542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Agilidade no tráfego de dados: </a:t>
              </a:r>
              <a:br>
                <a:rPr lang="pt-BR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pt-BR" sz="16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Respostas rápidas de conexão, mesmo em ambientes mais densos em dispositivos. Ideal para uso intenso de dados, como jogos online, videoconferências e consumo de streamings.</a:t>
              </a:r>
            </a:p>
          </p:txBody>
        </p:sp>
        <p:pic>
          <p:nvPicPr>
            <p:cNvPr id="49" name="Gráfico 48">
              <a:extLst>
                <a:ext uri="{FF2B5EF4-FFF2-40B4-BE49-F238E27FC236}">
                  <a16:creationId xmlns:a16="http://schemas.microsoft.com/office/drawing/2014/main" id="{C9131261-580B-202A-BB86-3F1399AFA4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18890" y="5031038"/>
              <a:ext cx="611813" cy="464916"/>
            </a:xfrm>
            <a:prstGeom prst="rect">
              <a:avLst/>
            </a:prstGeom>
          </p:spPr>
        </p:pic>
      </p:grpSp>
      <p:grpSp>
        <p:nvGrpSpPr>
          <p:cNvPr id="61" name="Agrupar 60">
            <a:extLst>
              <a:ext uri="{FF2B5EF4-FFF2-40B4-BE49-F238E27FC236}">
                <a16:creationId xmlns:a16="http://schemas.microsoft.com/office/drawing/2014/main" id="{B1D50705-DA0A-3B3C-D191-1BEA35B949DA}"/>
              </a:ext>
            </a:extLst>
          </p:cNvPr>
          <p:cNvGrpSpPr/>
          <p:nvPr/>
        </p:nvGrpSpPr>
        <p:grpSpPr>
          <a:xfrm>
            <a:off x="5989163" y="4471406"/>
            <a:ext cx="5813093" cy="1494680"/>
            <a:chOff x="5989163" y="4471406"/>
            <a:chExt cx="5813093" cy="1494680"/>
          </a:xfrm>
        </p:grpSpPr>
        <p:sp>
          <p:nvSpPr>
            <p:cNvPr id="40" name="Retângulo 39">
              <a:extLst>
                <a:ext uri="{FF2B5EF4-FFF2-40B4-BE49-F238E27FC236}">
                  <a16:creationId xmlns:a16="http://schemas.microsoft.com/office/drawing/2014/main" id="{F53B8574-C7B7-22F2-1410-6F3640DA3449}"/>
                </a:ext>
              </a:extLst>
            </p:cNvPr>
            <p:cNvSpPr/>
            <p:nvPr/>
          </p:nvSpPr>
          <p:spPr>
            <a:xfrm>
              <a:off x="5989163" y="4471406"/>
              <a:ext cx="5813093" cy="1494680"/>
            </a:xfrm>
            <a:prstGeom prst="rect">
              <a:avLst/>
            </a:prstGeom>
            <a:solidFill>
              <a:schemeClr val="bg1">
                <a:alpha val="16747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1400" b="1" dirty="0">
                <a:solidFill>
                  <a:schemeClr val="bg1"/>
                </a:solidFill>
                <a:latin typeface="Product Sans" panose="020B0403030502040203" pitchFamily="34" charset="0"/>
              </a:endParaRPr>
            </a:p>
          </p:txBody>
        </p:sp>
        <p:sp>
          <p:nvSpPr>
            <p:cNvPr id="43" name="CaixaDeTexto 42">
              <a:extLst>
                <a:ext uri="{FF2B5EF4-FFF2-40B4-BE49-F238E27FC236}">
                  <a16:creationId xmlns:a16="http://schemas.microsoft.com/office/drawing/2014/main" id="{6CD08AB7-8586-1995-320E-92B221B3BD41}"/>
                </a:ext>
              </a:extLst>
            </p:cNvPr>
            <p:cNvSpPr txBox="1"/>
            <p:nvPr/>
          </p:nvSpPr>
          <p:spPr>
            <a:xfrm>
              <a:off x="6798632" y="4541637"/>
              <a:ext cx="4819930" cy="13542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Rede única, potente e sem quedas:</a:t>
              </a:r>
              <a:br>
                <a:rPr lang="pt-BR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pt-BR" sz="16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Com o Wi-Fi </a:t>
              </a:r>
              <a:r>
                <a:rPr lang="pt-BR" sz="1600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Mesh</a:t>
              </a:r>
              <a:r>
                <a:rPr lang="pt-BR" sz="16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6, todos se conectam na rede com login e senha únicos e com a garantia de conexão estável e de qualidade onde mais importa, na sala do home office ou na sala de jogos.</a:t>
              </a:r>
            </a:p>
          </p:txBody>
        </p:sp>
        <p:pic>
          <p:nvPicPr>
            <p:cNvPr id="50" name="Gráfico 49">
              <a:extLst>
                <a:ext uri="{FF2B5EF4-FFF2-40B4-BE49-F238E27FC236}">
                  <a16:creationId xmlns:a16="http://schemas.microsoft.com/office/drawing/2014/main" id="{C0C12075-B6CD-71BD-3B9B-9CC248386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144971" y="4956408"/>
              <a:ext cx="537060" cy="623904"/>
            </a:xfrm>
            <a:prstGeom prst="rect">
              <a:avLst/>
            </a:prstGeom>
          </p:spPr>
        </p:pic>
      </p:grpSp>
      <p:grpSp>
        <p:nvGrpSpPr>
          <p:cNvPr id="60" name="Agrupar 59">
            <a:extLst>
              <a:ext uri="{FF2B5EF4-FFF2-40B4-BE49-F238E27FC236}">
                <a16:creationId xmlns:a16="http://schemas.microsoft.com/office/drawing/2014/main" id="{3B16850D-913D-9A6B-CF0F-5AD11315AE90}"/>
              </a:ext>
            </a:extLst>
          </p:cNvPr>
          <p:cNvGrpSpPr/>
          <p:nvPr/>
        </p:nvGrpSpPr>
        <p:grpSpPr>
          <a:xfrm>
            <a:off x="5989163" y="3032955"/>
            <a:ext cx="5813093" cy="1317884"/>
            <a:chOff x="5989163" y="3032955"/>
            <a:chExt cx="5813093" cy="1317884"/>
          </a:xfrm>
        </p:grpSpPr>
        <p:sp>
          <p:nvSpPr>
            <p:cNvPr id="39" name="Retângulo 38">
              <a:extLst>
                <a:ext uri="{FF2B5EF4-FFF2-40B4-BE49-F238E27FC236}">
                  <a16:creationId xmlns:a16="http://schemas.microsoft.com/office/drawing/2014/main" id="{156FDE09-3A98-E31D-7BD1-2FFEF379E50C}"/>
                </a:ext>
              </a:extLst>
            </p:cNvPr>
            <p:cNvSpPr/>
            <p:nvPr/>
          </p:nvSpPr>
          <p:spPr>
            <a:xfrm>
              <a:off x="5989163" y="3032955"/>
              <a:ext cx="5813093" cy="1317884"/>
            </a:xfrm>
            <a:prstGeom prst="rect">
              <a:avLst/>
            </a:prstGeom>
            <a:solidFill>
              <a:schemeClr val="bg1">
                <a:alpha val="16747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1400" b="1" dirty="0">
                <a:solidFill>
                  <a:schemeClr val="bg1"/>
                </a:solidFill>
                <a:latin typeface="Product Sans" panose="020B0403030502040203" pitchFamily="34" charset="0"/>
              </a:endParaRPr>
            </a:p>
          </p:txBody>
        </p:sp>
        <p:sp>
          <p:nvSpPr>
            <p:cNvPr id="42" name="CaixaDeTexto 41">
              <a:extLst>
                <a:ext uri="{FF2B5EF4-FFF2-40B4-BE49-F238E27FC236}">
                  <a16:creationId xmlns:a16="http://schemas.microsoft.com/office/drawing/2014/main" id="{C51161B2-DD32-3BC6-46CC-6374090BF23F}"/>
                </a:ext>
              </a:extLst>
            </p:cNvPr>
            <p:cNvSpPr txBox="1"/>
            <p:nvPr/>
          </p:nvSpPr>
          <p:spPr>
            <a:xfrm>
              <a:off x="6798631" y="3091732"/>
              <a:ext cx="4459517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Cobertura inteligente: </a:t>
              </a:r>
              <a:r>
                <a:rPr lang="pt-BR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O Wi-Fi </a:t>
              </a:r>
              <a:r>
                <a:rPr lang="pt-BR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Mesh</a:t>
              </a:r>
              <a:r>
                <a:rPr lang="pt-BR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6 garante a conexão do dispositivo </a:t>
              </a:r>
              <a:br>
                <a:rPr lang="pt-BR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pt-BR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à melhor rede disponível no ambiente, </a:t>
              </a:r>
              <a:br>
                <a:rPr lang="pt-BR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pt-BR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de forma automática e com estabilidade.</a:t>
              </a:r>
            </a:p>
          </p:txBody>
        </p:sp>
        <p:pic>
          <p:nvPicPr>
            <p:cNvPr id="52" name="Gráfico 51">
              <a:extLst>
                <a:ext uri="{FF2B5EF4-FFF2-40B4-BE49-F238E27FC236}">
                  <a16:creationId xmlns:a16="http://schemas.microsoft.com/office/drawing/2014/main" id="{972F7D26-766B-BCC4-4675-CCBC46A084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144971" y="3577037"/>
              <a:ext cx="581269" cy="299383"/>
            </a:xfrm>
            <a:prstGeom prst="rect">
              <a:avLst/>
            </a:prstGeom>
          </p:spPr>
        </p:pic>
      </p:grpSp>
      <p:pic>
        <p:nvPicPr>
          <p:cNvPr id="54" name="Gráfico 53">
            <a:extLst>
              <a:ext uri="{FF2B5EF4-FFF2-40B4-BE49-F238E27FC236}">
                <a16:creationId xmlns:a16="http://schemas.microsoft.com/office/drawing/2014/main" id="{639D050E-9DBE-6683-C494-CA14387B063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348118" y="958558"/>
            <a:ext cx="1095181" cy="515379"/>
          </a:xfrm>
          <a:prstGeom prst="rect">
            <a:avLst/>
          </a:prstGeom>
        </p:spPr>
      </p:pic>
      <p:sp>
        <p:nvSpPr>
          <p:cNvPr id="55" name="CaixaDeTexto 54">
            <a:extLst>
              <a:ext uri="{FF2B5EF4-FFF2-40B4-BE49-F238E27FC236}">
                <a16:creationId xmlns:a16="http://schemas.microsoft.com/office/drawing/2014/main" id="{D994BA40-6B22-2D41-21BA-ECAB5E496C66}"/>
              </a:ext>
            </a:extLst>
          </p:cNvPr>
          <p:cNvSpPr txBox="1"/>
          <p:nvPr/>
        </p:nvSpPr>
        <p:spPr>
          <a:xfrm>
            <a:off x="1451422" y="1072555"/>
            <a:ext cx="2896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0656">
              <a:defRPr/>
            </a:pPr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Wi-Fi 6</a:t>
            </a:r>
          </a:p>
        </p:txBody>
      </p:sp>
    </p:spTree>
    <p:extLst>
      <p:ext uri="{BB962C8B-B14F-4D97-AF65-F5344CB8AC3E}">
        <p14:creationId xmlns:p14="http://schemas.microsoft.com/office/powerpoint/2010/main" val="519829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D351A6-5765-5BD3-53FC-DCEF503EA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14E6601-5361-5F06-3F0A-D14FEF868144}"/>
              </a:ext>
            </a:extLst>
          </p:cNvPr>
          <p:cNvSpPr txBox="1"/>
          <p:nvPr/>
        </p:nvSpPr>
        <p:spPr>
          <a:xfrm>
            <a:off x="2891480" y="2967335"/>
            <a:ext cx="20569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Segoe UI Black" panose="020B0502040204020203" pitchFamily="34" charset="0"/>
              </a:rPr>
              <a:t>DICA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0D1A539-C7F4-41B7-2196-F0B5B40DB7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8237" r="-1907"/>
          <a:stretch/>
        </p:blipFill>
        <p:spPr>
          <a:xfrm>
            <a:off x="-2287" y="807633"/>
            <a:ext cx="1895494" cy="5607771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B9E5011B-C2CD-E766-F47A-D20CAFA6E476}"/>
              </a:ext>
            </a:extLst>
          </p:cNvPr>
          <p:cNvSpPr/>
          <p:nvPr/>
        </p:nvSpPr>
        <p:spPr>
          <a:xfrm rot="5400000">
            <a:off x="3939652" y="2975287"/>
            <a:ext cx="58581" cy="1895493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9DCB914-3233-3E58-7071-5D0B91006965}"/>
              </a:ext>
            </a:extLst>
          </p:cNvPr>
          <p:cNvSpPr txBox="1"/>
          <p:nvPr/>
        </p:nvSpPr>
        <p:spPr>
          <a:xfrm>
            <a:off x="5721150" y="2118801"/>
            <a:ext cx="498271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342682">
              <a:spcBef>
                <a:spcPts val="1199"/>
              </a:spcBef>
              <a:buClr>
                <a:srgbClr val="FF0000"/>
              </a:buClr>
              <a:defRPr/>
            </a:pPr>
            <a:r>
              <a:rPr lang="pt-BR" sz="2400" b="1" dirty="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Você também pode oferecer 7 dias de degustação gratuita ao seu cliente.</a:t>
            </a:r>
          </a:p>
          <a:p>
            <a:pPr lvl="0" defTabSz="342682">
              <a:spcBef>
                <a:spcPts val="1199"/>
              </a:spcBef>
              <a:buClr>
                <a:srgbClr val="FF0000"/>
              </a:buClr>
              <a:defRPr/>
            </a:pPr>
            <a:endParaRPr lang="pt-BR" sz="2400" b="1" dirty="0">
              <a:solidFill>
                <a:prstClr val="white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lvl="0" defTabSz="342682">
              <a:spcBef>
                <a:spcPts val="1199"/>
              </a:spcBef>
              <a:buClr>
                <a:srgbClr val="FF0000"/>
              </a:buClr>
              <a:defRPr/>
            </a:pPr>
            <a:r>
              <a:rPr lang="pt-BR" sz="2400" b="1" dirty="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Consulte o passo a passo no “Ache Aqui”, (dentro do sistema Solar).</a:t>
            </a:r>
          </a:p>
        </p:txBody>
      </p:sp>
    </p:spTree>
    <p:extLst>
      <p:ext uri="{BB962C8B-B14F-4D97-AF65-F5344CB8AC3E}">
        <p14:creationId xmlns:p14="http://schemas.microsoft.com/office/powerpoint/2010/main" val="325662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4">
            <a:extLst>
              <a:ext uri="{FF2B5EF4-FFF2-40B4-BE49-F238E27FC236}">
                <a16:creationId xmlns:a16="http://schemas.microsoft.com/office/drawing/2014/main" id="{F8ED9A30-D649-51A5-2A00-6B7A0DBB8A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3177" t="3241" r="-1335" b="-3241"/>
          <a:stretch/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5D181DC7-E582-E899-6695-2525664E9C14}"/>
              </a:ext>
            </a:extLst>
          </p:cNvPr>
          <p:cNvSpPr/>
          <p:nvPr/>
        </p:nvSpPr>
        <p:spPr>
          <a:xfrm>
            <a:off x="773267" y="2873859"/>
            <a:ext cx="878602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450089">
              <a:spcBef>
                <a:spcPts val="1200"/>
              </a:spcBef>
              <a:defRPr/>
            </a:pPr>
            <a:r>
              <a:rPr lang="en-US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VOCÊ CONECTADO DENTRO E FORA DE CASA 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537F281-EC0B-4657-4628-259CA291A2AD}"/>
              </a:ext>
            </a:extLst>
          </p:cNvPr>
          <p:cNvSpPr txBox="1"/>
          <p:nvPr/>
        </p:nvSpPr>
        <p:spPr>
          <a:xfrm>
            <a:off x="773267" y="2135195"/>
            <a:ext cx="29540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0656">
              <a:defRPr/>
            </a:pPr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WI-FI NA CIDADE</a:t>
            </a:r>
          </a:p>
          <a:p>
            <a:pPr lvl="0" defTabSz="450656">
              <a:defRPr/>
            </a:pPr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#CLARO-WI-FI</a:t>
            </a:r>
          </a:p>
        </p:txBody>
      </p: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16473ADC-EC71-4DF3-A057-7210D50BCC59}"/>
              </a:ext>
            </a:extLst>
          </p:cNvPr>
          <p:cNvGrpSpPr/>
          <p:nvPr/>
        </p:nvGrpSpPr>
        <p:grpSpPr>
          <a:xfrm>
            <a:off x="773267" y="3808062"/>
            <a:ext cx="10645466" cy="1115601"/>
            <a:chOff x="956691" y="3395388"/>
            <a:chExt cx="10645466" cy="1115601"/>
          </a:xfrm>
        </p:grpSpPr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093A7665-2B35-209F-C0EA-9ADE4E885710}"/>
                </a:ext>
              </a:extLst>
            </p:cNvPr>
            <p:cNvSpPr/>
            <p:nvPr/>
          </p:nvSpPr>
          <p:spPr>
            <a:xfrm>
              <a:off x="956691" y="3395388"/>
              <a:ext cx="10645466" cy="1115601"/>
            </a:xfrm>
            <a:prstGeom prst="rect">
              <a:avLst/>
            </a:prstGeom>
            <a:solidFill>
              <a:srgbClr val="8B6E15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F8DC734B-EC54-ED64-156D-823517BC8B53}"/>
                </a:ext>
              </a:extLst>
            </p:cNvPr>
            <p:cNvSpPr/>
            <p:nvPr/>
          </p:nvSpPr>
          <p:spPr>
            <a:xfrm>
              <a:off x="1128849" y="3628624"/>
              <a:ext cx="1010646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defTabSz="450089">
                <a:spcBef>
                  <a:spcPts val="1200"/>
                </a:spcBef>
                <a:defRPr/>
              </a:pPr>
              <a:r>
                <a:rPr lang="en-US" sz="2000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Cliente</a:t>
              </a:r>
              <a:r>
                <a:rPr lang="en-US" sz="20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Claro </a:t>
              </a:r>
              <a:r>
                <a:rPr lang="en-US" sz="2000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acessa</a:t>
              </a:r>
              <a:r>
                <a:rPr lang="en-US" sz="20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à internet </a:t>
              </a:r>
              <a:r>
                <a:rPr lang="en-US" sz="2000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sem</a:t>
              </a:r>
              <a:r>
                <a:rPr lang="en-US" sz="20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fio</a:t>
              </a:r>
              <a:r>
                <a:rPr lang="en-US" sz="20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quando</a:t>
              </a:r>
              <a:r>
                <a:rPr lang="en-US" sz="20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estiver</a:t>
              </a:r>
              <a:r>
                <a:rPr lang="en-US" sz="20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fora de casa. São </a:t>
              </a:r>
              <a:r>
                <a:rPr lang="en-US" sz="2000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milhões</a:t>
              </a:r>
              <a:r>
                <a:rPr lang="en-US" sz="20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de </a:t>
              </a:r>
              <a:r>
                <a:rPr lang="en-US" sz="2000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pontos</a:t>
              </a:r>
              <a:r>
                <a:rPr lang="en-US" sz="20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de </a:t>
              </a:r>
              <a:r>
                <a:rPr lang="en-US" sz="2000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acesso</a:t>
              </a:r>
              <a:r>
                <a:rPr lang="en-US" sz="20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Wi-Fi outdoor </a:t>
              </a:r>
              <a:r>
                <a:rPr lang="en-US" sz="2000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pelas</a:t>
              </a:r>
              <a:r>
                <a:rPr lang="en-US" sz="20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ruas</a:t>
              </a:r>
              <a:r>
                <a:rPr lang="en-US" sz="20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e </a:t>
              </a:r>
              <a:r>
                <a:rPr lang="en-US" sz="2000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aeroportos</a:t>
              </a:r>
              <a:r>
                <a:rPr lang="en-US" sz="20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das </a:t>
              </a:r>
              <a:r>
                <a:rPr lang="en-US" sz="2000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principais</a:t>
              </a:r>
              <a:r>
                <a:rPr lang="en-US" sz="20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cidades</a:t>
              </a:r>
              <a:r>
                <a:rPr lang="en-US" sz="20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do Brasil.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77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Conector reto 28">
            <a:extLst>
              <a:ext uri="{FF2B5EF4-FFF2-40B4-BE49-F238E27FC236}">
                <a16:creationId xmlns:a16="http://schemas.microsoft.com/office/drawing/2014/main" id="{FA05F30A-E776-4A04-1BF4-2356413ADDD7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3115334" y="4275998"/>
            <a:ext cx="888282" cy="818334"/>
          </a:xfrm>
          <a:prstGeom prst="line">
            <a:avLst/>
          </a:prstGeom>
          <a:ln w="38100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4" name="Agrupar 83">
            <a:extLst>
              <a:ext uri="{FF2B5EF4-FFF2-40B4-BE49-F238E27FC236}">
                <a16:creationId xmlns:a16="http://schemas.microsoft.com/office/drawing/2014/main" id="{30D1B186-2A84-A15A-AF43-ED05D5CB8663}"/>
              </a:ext>
            </a:extLst>
          </p:cNvPr>
          <p:cNvGrpSpPr/>
          <p:nvPr/>
        </p:nvGrpSpPr>
        <p:grpSpPr>
          <a:xfrm>
            <a:off x="4449330" y="4813403"/>
            <a:ext cx="4710222" cy="422826"/>
            <a:chOff x="4438222" y="4815293"/>
            <a:chExt cx="4710222" cy="422826"/>
          </a:xfrm>
        </p:grpSpPr>
        <p:cxnSp>
          <p:nvCxnSpPr>
            <p:cNvPr id="35" name="Conector: Angulado 34">
              <a:extLst>
                <a:ext uri="{FF2B5EF4-FFF2-40B4-BE49-F238E27FC236}">
                  <a16:creationId xmlns:a16="http://schemas.microsoft.com/office/drawing/2014/main" id="{36A1B71F-4A27-A8FB-8C71-FABD0744347E}"/>
                </a:ext>
              </a:extLst>
            </p:cNvPr>
            <p:cNvCxnSpPr>
              <a:cxnSpLocks/>
              <a:stCxn id="12" idx="2"/>
            </p:cNvCxnSpPr>
            <p:nvPr/>
          </p:nvCxnSpPr>
          <p:spPr>
            <a:xfrm rot="16200000" flipH="1">
              <a:off x="5262452" y="3991063"/>
              <a:ext cx="419048" cy="2067508"/>
            </a:xfrm>
            <a:prstGeom prst="bentConnector2">
              <a:avLst/>
            </a:prstGeom>
            <a:ln w="38100">
              <a:solidFill>
                <a:srgbClr val="D9D9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ctor reto 36">
              <a:extLst>
                <a:ext uri="{FF2B5EF4-FFF2-40B4-BE49-F238E27FC236}">
                  <a16:creationId xmlns:a16="http://schemas.microsoft.com/office/drawing/2014/main" id="{FCF4E3B5-F64D-6F83-A913-A9AA0366B8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94623" y="5230562"/>
              <a:ext cx="2653821" cy="7557"/>
            </a:xfrm>
            <a:prstGeom prst="line">
              <a:avLst/>
            </a:prstGeom>
            <a:ln w="38100">
              <a:solidFill>
                <a:srgbClr val="D9D9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Agrupar 82">
            <a:extLst>
              <a:ext uri="{FF2B5EF4-FFF2-40B4-BE49-F238E27FC236}">
                <a16:creationId xmlns:a16="http://schemas.microsoft.com/office/drawing/2014/main" id="{478AE81A-A91E-5061-6A2D-21B24ED5998D}"/>
              </a:ext>
            </a:extLst>
          </p:cNvPr>
          <p:cNvGrpSpPr/>
          <p:nvPr/>
        </p:nvGrpSpPr>
        <p:grpSpPr>
          <a:xfrm>
            <a:off x="4438222" y="2489336"/>
            <a:ext cx="5803524" cy="628618"/>
            <a:chOff x="4438222" y="2489336"/>
            <a:chExt cx="5803524" cy="628618"/>
          </a:xfrm>
        </p:grpSpPr>
        <p:cxnSp>
          <p:nvCxnSpPr>
            <p:cNvPr id="31" name="Conector: Angulado 30">
              <a:extLst>
                <a:ext uri="{FF2B5EF4-FFF2-40B4-BE49-F238E27FC236}">
                  <a16:creationId xmlns:a16="http://schemas.microsoft.com/office/drawing/2014/main" id="{D2BD172F-CE5B-9ACB-705B-53A534F8794D}"/>
                </a:ext>
              </a:extLst>
            </p:cNvPr>
            <p:cNvCxnSpPr>
              <a:cxnSpLocks/>
              <a:stCxn id="12" idx="0"/>
            </p:cNvCxnSpPr>
            <p:nvPr/>
          </p:nvCxnSpPr>
          <p:spPr>
            <a:xfrm rot="5400000" flipH="1" flipV="1">
              <a:off x="4850369" y="2077189"/>
              <a:ext cx="628618" cy="1452912"/>
            </a:xfrm>
            <a:prstGeom prst="bentConnector2">
              <a:avLst/>
            </a:prstGeom>
            <a:ln w="38100">
              <a:solidFill>
                <a:srgbClr val="D9D9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ector reto 38">
              <a:extLst>
                <a:ext uri="{FF2B5EF4-FFF2-40B4-BE49-F238E27FC236}">
                  <a16:creationId xmlns:a16="http://schemas.microsoft.com/office/drawing/2014/main" id="{1A1A71B1-578A-CEF8-E6E3-D79CAD26220D}"/>
                </a:ext>
              </a:extLst>
            </p:cNvPr>
            <p:cNvCxnSpPr>
              <a:stCxn id="22" idx="1"/>
              <a:endCxn id="24" idx="3"/>
            </p:cNvCxnSpPr>
            <p:nvPr/>
          </p:nvCxnSpPr>
          <p:spPr>
            <a:xfrm>
              <a:off x="5448495" y="2489784"/>
              <a:ext cx="4793251" cy="0"/>
            </a:xfrm>
            <a:prstGeom prst="line">
              <a:avLst/>
            </a:prstGeom>
            <a:ln w="38100">
              <a:solidFill>
                <a:srgbClr val="D9D9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1" name="Conector: Angulado 40">
            <a:extLst>
              <a:ext uri="{FF2B5EF4-FFF2-40B4-BE49-F238E27FC236}">
                <a16:creationId xmlns:a16="http://schemas.microsoft.com/office/drawing/2014/main" id="{FAFF086D-5DFB-0020-2D8D-7223770D5D22}"/>
              </a:ext>
            </a:extLst>
          </p:cNvPr>
          <p:cNvCxnSpPr>
            <a:stCxn id="24" idx="3"/>
            <a:endCxn id="25" idx="0"/>
          </p:cNvCxnSpPr>
          <p:nvPr/>
        </p:nvCxnSpPr>
        <p:spPr>
          <a:xfrm>
            <a:off x="10241746" y="2489784"/>
            <a:ext cx="896481" cy="1371687"/>
          </a:xfrm>
          <a:prstGeom prst="bentConnector2">
            <a:avLst/>
          </a:prstGeom>
          <a:ln w="38100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: Angulado 42">
            <a:extLst>
              <a:ext uri="{FF2B5EF4-FFF2-40B4-BE49-F238E27FC236}">
                <a16:creationId xmlns:a16="http://schemas.microsoft.com/office/drawing/2014/main" id="{F4B395E9-FC53-1EF6-4159-CBB54CB639A1}"/>
              </a:ext>
            </a:extLst>
          </p:cNvPr>
          <p:cNvCxnSpPr>
            <a:cxnSpLocks/>
          </p:cNvCxnSpPr>
          <p:nvPr/>
        </p:nvCxnSpPr>
        <p:spPr>
          <a:xfrm flipV="1">
            <a:off x="10268824" y="4409904"/>
            <a:ext cx="869403" cy="810777"/>
          </a:xfrm>
          <a:prstGeom prst="bentConnector2">
            <a:avLst/>
          </a:prstGeom>
          <a:ln w="38100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ixaDeTexto 3">
            <a:extLst>
              <a:ext uri="{FF2B5EF4-FFF2-40B4-BE49-F238E27FC236}">
                <a16:creationId xmlns:a16="http://schemas.microsoft.com/office/drawing/2014/main" id="{48B182FD-01FD-2D1F-8616-3355E4DE2A37}"/>
              </a:ext>
            </a:extLst>
          </p:cNvPr>
          <p:cNvSpPr txBox="1"/>
          <p:nvPr/>
        </p:nvSpPr>
        <p:spPr>
          <a:xfrm>
            <a:off x="820847" y="1051003"/>
            <a:ext cx="56848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400" b="1" dirty="0">
                <a:solidFill>
                  <a:prstClr val="white"/>
                </a:solidFill>
                <a:latin typeface="Segoe UI Black" panose="020B0502040204020203" pitchFamily="34" charset="0"/>
              </a:rPr>
              <a:t>Como Acessar a Rede #CLARO-WIFI</a:t>
            </a:r>
          </a:p>
        </p:txBody>
      </p:sp>
      <p:sp>
        <p:nvSpPr>
          <p:cNvPr id="12" name="Losango 11">
            <a:extLst>
              <a:ext uri="{FF2B5EF4-FFF2-40B4-BE49-F238E27FC236}">
                <a16:creationId xmlns:a16="http://schemas.microsoft.com/office/drawing/2014/main" id="{F99CF1A3-0985-9ED2-24AB-51B172339067}"/>
              </a:ext>
            </a:extLst>
          </p:cNvPr>
          <p:cNvSpPr/>
          <p:nvPr/>
        </p:nvSpPr>
        <p:spPr>
          <a:xfrm>
            <a:off x="3480695" y="3117954"/>
            <a:ext cx="1915053" cy="1697339"/>
          </a:xfrm>
          <a:prstGeom prst="diamond">
            <a:avLst/>
          </a:prstGeom>
          <a:solidFill>
            <a:srgbClr val="3B3B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latin typeface="Segoe UI" panose="020B0502040204020203" pitchFamily="34" charset="0"/>
                <a:cs typeface="Segoe UI" panose="020B0502040204020203" pitchFamily="34" charset="0"/>
              </a:rPr>
              <a:t>Você é cliente Claro?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8019DDB9-9738-BE26-5548-D7BB8DCB345F}"/>
              </a:ext>
            </a:extLst>
          </p:cNvPr>
          <p:cNvSpPr/>
          <p:nvPr/>
        </p:nvSpPr>
        <p:spPr>
          <a:xfrm>
            <a:off x="5475573" y="4366553"/>
            <a:ext cx="2280418" cy="1440444"/>
          </a:xfrm>
          <a:prstGeom prst="rect">
            <a:avLst/>
          </a:prstGeom>
          <a:solidFill>
            <a:srgbClr val="E1AD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4. Acesse com publicidade.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C23DB887-B2BA-8E25-ED36-A0E7489594A1}"/>
              </a:ext>
            </a:extLst>
          </p:cNvPr>
          <p:cNvSpPr/>
          <p:nvPr/>
        </p:nvSpPr>
        <p:spPr>
          <a:xfrm>
            <a:off x="5448495" y="1769562"/>
            <a:ext cx="2280418" cy="1440444"/>
          </a:xfrm>
          <a:prstGeom prst="rect">
            <a:avLst/>
          </a:prstGeom>
          <a:solidFill>
            <a:srgbClr val="E1AD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4. Insira seu CPF para autenticação.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94BEAAD4-C5B0-693B-4A70-AFAA8B8B566F}"/>
              </a:ext>
            </a:extLst>
          </p:cNvPr>
          <p:cNvSpPr/>
          <p:nvPr/>
        </p:nvSpPr>
        <p:spPr>
          <a:xfrm>
            <a:off x="7988406" y="4366553"/>
            <a:ext cx="2280418" cy="1440444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Pronto! Conexão com tempo limitado.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6C2372A0-6605-1475-9782-3B0537ECA160}"/>
              </a:ext>
            </a:extLst>
          </p:cNvPr>
          <p:cNvSpPr/>
          <p:nvPr/>
        </p:nvSpPr>
        <p:spPr>
          <a:xfrm>
            <a:off x="7961328" y="1769562"/>
            <a:ext cx="2280418" cy="1440444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Pronto! Conectado gratuitamente.</a:t>
            </a:r>
          </a:p>
        </p:txBody>
      </p:sp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DA9AB3C0-D053-C433-5E1E-16213B29AD17}"/>
              </a:ext>
            </a:extLst>
          </p:cNvPr>
          <p:cNvSpPr/>
          <p:nvPr/>
        </p:nvSpPr>
        <p:spPr>
          <a:xfrm>
            <a:off x="10436603" y="3861471"/>
            <a:ext cx="1403248" cy="547847"/>
          </a:xfrm>
          <a:prstGeom prst="roundRect">
            <a:avLst>
              <a:gd name="adj" fmla="val 50000"/>
            </a:avLst>
          </a:prstGeom>
          <a:solidFill>
            <a:srgbClr val="E1AD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Fim</a:t>
            </a:r>
          </a:p>
        </p:txBody>
      </p:sp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id="{8E19D997-537D-6D35-98D4-EDA22047C731}"/>
              </a:ext>
            </a:extLst>
          </p:cNvPr>
          <p:cNvCxnSpPr>
            <a:stCxn id="6" idx="2"/>
            <a:endCxn id="10" idx="2"/>
          </p:cNvCxnSpPr>
          <p:nvPr/>
        </p:nvCxnSpPr>
        <p:spPr>
          <a:xfrm flipH="1">
            <a:off x="1721090" y="2244616"/>
            <a:ext cx="2" cy="3364556"/>
          </a:xfrm>
          <a:prstGeom prst="line">
            <a:avLst/>
          </a:prstGeom>
          <a:ln w="38100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7C881CBE-85F7-A379-A278-0922CA7C287D}"/>
              </a:ext>
            </a:extLst>
          </p:cNvPr>
          <p:cNvSpPr/>
          <p:nvPr/>
        </p:nvSpPr>
        <p:spPr>
          <a:xfrm>
            <a:off x="887749" y="1782951"/>
            <a:ext cx="1666685" cy="461665"/>
          </a:xfrm>
          <a:prstGeom prst="roundRect">
            <a:avLst>
              <a:gd name="adj" fmla="val 50000"/>
            </a:avLst>
          </a:prstGeom>
          <a:solidFill>
            <a:srgbClr val="E1AD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Início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1F057EDC-0774-AF97-DA85-783EC640996A}"/>
              </a:ext>
            </a:extLst>
          </p:cNvPr>
          <p:cNvSpPr/>
          <p:nvPr/>
        </p:nvSpPr>
        <p:spPr>
          <a:xfrm>
            <a:off x="326846" y="2394978"/>
            <a:ext cx="2788489" cy="1029680"/>
          </a:xfrm>
          <a:prstGeom prst="rect">
            <a:avLst/>
          </a:prstGeom>
          <a:solidFill>
            <a:srgbClr val="E1AD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1. Ative o Wi-Fi no seu celular ou notebook.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751537AC-733A-ACBE-D30E-9E0494E2D76C}"/>
              </a:ext>
            </a:extLst>
          </p:cNvPr>
          <p:cNvSpPr/>
          <p:nvPr/>
        </p:nvSpPr>
        <p:spPr>
          <a:xfrm>
            <a:off x="326845" y="3487235"/>
            <a:ext cx="2788489" cy="1029680"/>
          </a:xfrm>
          <a:prstGeom prst="rect">
            <a:avLst/>
          </a:prstGeom>
          <a:solidFill>
            <a:srgbClr val="E1AD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2. Selecione a rede #CLARO-WIFI.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170C893B-0A75-E637-D80D-722D34A01D72}"/>
              </a:ext>
            </a:extLst>
          </p:cNvPr>
          <p:cNvSpPr/>
          <p:nvPr/>
        </p:nvSpPr>
        <p:spPr>
          <a:xfrm>
            <a:off x="326845" y="4579492"/>
            <a:ext cx="2788489" cy="1029680"/>
          </a:xfrm>
          <a:prstGeom prst="rect">
            <a:avLst/>
          </a:prstGeom>
          <a:solidFill>
            <a:srgbClr val="E1AD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3. Siga as </a:t>
            </a:r>
            <a:br>
              <a:rPr lang="pt-BR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</a:b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instruções na tela.</a:t>
            </a:r>
          </a:p>
        </p:txBody>
      </p:sp>
      <p:sp>
        <p:nvSpPr>
          <p:cNvPr id="77" name="CaixaDeTexto 76">
            <a:extLst>
              <a:ext uri="{FF2B5EF4-FFF2-40B4-BE49-F238E27FC236}">
                <a16:creationId xmlns:a16="http://schemas.microsoft.com/office/drawing/2014/main" id="{E3BB80C3-FF51-4A72-C260-091760019795}"/>
              </a:ext>
            </a:extLst>
          </p:cNvPr>
          <p:cNvSpPr txBox="1"/>
          <p:nvPr/>
        </p:nvSpPr>
        <p:spPr>
          <a:xfrm>
            <a:off x="3553600" y="2594944"/>
            <a:ext cx="8957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dirty="0">
                <a:solidFill>
                  <a:schemeClr val="bg1">
                    <a:lumMod val="9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Sim</a:t>
            </a:r>
          </a:p>
        </p:txBody>
      </p:sp>
      <p:sp>
        <p:nvSpPr>
          <p:cNvPr id="78" name="CaixaDeTexto 77">
            <a:extLst>
              <a:ext uri="{FF2B5EF4-FFF2-40B4-BE49-F238E27FC236}">
                <a16:creationId xmlns:a16="http://schemas.microsoft.com/office/drawing/2014/main" id="{EEE94FC1-03D5-68E6-2706-CC11191F2080}"/>
              </a:ext>
            </a:extLst>
          </p:cNvPr>
          <p:cNvSpPr txBox="1"/>
          <p:nvPr/>
        </p:nvSpPr>
        <p:spPr>
          <a:xfrm>
            <a:off x="3149320" y="5024816"/>
            <a:ext cx="169163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dirty="0">
                <a:solidFill>
                  <a:schemeClr val="bg1">
                    <a:lumMod val="9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Não </a:t>
            </a:r>
            <a:br>
              <a:rPr lang="pt-BR" sz="1800" dirty="0">
                <a:solidFill>
                  <a:schemeClr val="bg1">
                    <a:lumMod val="9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pt-BR" sz="1800" dirty="0">
                <a:solidFill>
                  <a:schemeClr val="bg1">
                    <a:lumMod val="9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(Outras Operadoras)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06E9539-D883-015E-C763-48FB80A64910}"/>
              </a:ext>
            </a:extLst>
          </p:cNvPr>
          <p:cNvSpPr txBox="1"/>
          <p:nvPr/>
        </p:nvSpPr>
        <p:spPr>
          <a:xfrm>
            <a:off x="3334872" y="5942747"/>
            <a:ext cx="55222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https://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www.claro.com.br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/internet/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wifi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-fora-de-casa</a:t>
            </a:r>
          </a:p>
        </p:txBody>
      </p:sp>
    </p:spTree>
    <p:extLst>
      <p:ext uri="{BB962C8B-B14F-4D97-AF65-F5344CB8AC3E}">
        <p14:creationId xmlns:p14="http://schemas.microsoft.com/office/powerpoint/2010/main" val="4047697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5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6" grpId="0" animBg="1"/>
      <p:bldP spid="7" grpId="0" animBg="1"/>
      <p:bldP spid="8" grpId="0" animBg="1"/>
      <p:bldP spid="10" grpId="0" animBg="1"/>
      <p:bldP spid="77" grpId="0"/>
      <p:bldP spid="7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9DEEEB40-9E82-872E-8D28-41E99E7596B1}"/>
              </a:ext>
            </a:extLst>
          </p:cNvPr>
          <p:cNvSpPr txBox="1"/>
          <p:nvPr/>
        </p:nvSpPr>
        <p:spPr>
          <a:xfrm>
            <a:off x="2011680" y="2639553"/>
            <a:ext cx="4436935" cy="1578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0" marR="0" lvl="0" indent="0" algn="r" defTabSz="556729" rtl="0" eaLnBrk="1" fontAlgn="auto" latinLnBrk="0" hangingPunct="1">
              <a:lnSpc>
                <a:spcPct val="100000"/>
              </a:lnSpc>
              <a:spcBef>
                <a:spcPct val="45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Muito bem!</a:t>
            </a:r>
          </a:p>
          <a:p>
            <a:pPr marL="444500" lvl="0" algn="r" defTabSz="556729">
              <a:spcBef>
                <a:spcPct val="45000"/>
              </a:spcBef>
              <a:defRPr/>
            </a:pPr>
            <a:r>
              <a:rPr lang="pt-BR" sz="2800" noProof="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Concluímos o conteúdo de Banda Larga! 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AB389587-19CC-167F-3B9E-1B1E710B08F7}"/>
              </a:ext>
            </a:extLst>
          </p:cNvPr>
          <p:cNvSpPr/>
          <p:nvPr/>
        </p:nvSpPr>
        <p:spPr>
          <a:xfrm rot="5400000">
            <a:off x="4959959" y="4747594"/>
            <a:ext cx="61631" cy="156159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D255EB0F-E6D8-B87C-593D-F55696FDFC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25" t="882" r="6086" b="6024"/>
          <a:stretch/>
        </p:blipFill>
        <p:spPr>
          <a:xfrm>
            <a:off x="6696222" y="1498849"/>
            <a:ext cx="5495778" cy="4242915"/>
          </a:xfrm>
          <a:prstGeom prst="rect">
            <a:avLst/>
          </a:prstGeom>
        </p:spPr>
      </p:pic>
      <p:pic>
        <p:nvPicPr>
          <p:cNvPr id="2" name="Imagem 4">
            <a:extLst>
              <a:ext uri="{FF2B5EF4-FFF2-40B4-BE49-F238E27FC236}">
                <a16:creationId xmlns:a16="http://schemas.microsoft.com/office/drawing/2014/main" id="{55CAC38E-B68A-0576-73BC-5A1A8EE3D9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3177" t="3241" r="-1335" b="-3241"/>
          <a:stretch/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0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963EE5-A036-39C7-948A-33F5DFA66A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5B1F0FCF-C191-A3DA-70FF-5CA46A827A44}"/>
              </a:ext>
            </a:extLst>
          </p:cNvPr>
          <p:cNvSpPr txBox="1"/>
          <p:nvPr/>
        </p:nvSpPr>
        <p:spPr>
          <a:xfrm>
            <a:off x="2698782" y="1849740"/>
            <a:ext cx="3109299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Banda Larga, tecnologias e requisitos técnicos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Recursos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Soluções de Conectividade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Telefone e portabilidade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985D0F3B-478B-D900-2CAA-2FCF1DFDD58B}"/>
              </a:ext>
            </a:extLst>
          </p:cNvPr>
          <p:cNvSpPr txBox="1"/>
          <p:nvPr/>
        </p:nvSpPr>
        <p:spPr>
          <a:xfrm>
            <a:off x="2078743" y="571593"/>
            <a:ext cx="4108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Segoe UI Black" panose="020B0502040204020203" pitchFamily="34" charset="0"/>
              </a:rPr>
              <a:t>O que vamos ver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0595A20C-2D5C-4D41-EFC6-A732EF97BF0D}"/>
              </a:ext>
            </a:extLst>
          </p:cNvPr>
          <p:cNvSpPr/>
          <p:nvPr/>
        </p:nvSpPr>
        <p:spPr>
          <a:xfrm rot="5400000">
            <a:off x="5259480" y="545743"/>
            <a:ext cx="83941" cy="1561598"/>
          </a:xfrm>
          <a:prstGeom prst="rect">
            <a:avLst/>
          </a:prstGeom>
          <a:solidFill>
            <a:srgbClr val="A27E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B2FB711B-EAFB-F2C8-2BA6-D7840B9606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933" t="-566" r="4840" b="-2460"/>
          <a:stretch/>
        </p:blipFill>
        <p:spPr>
          <a:xfrm>
            <a:off x="5763111" y="533400"/>
            <a:ext cx="4881690" cy="6132389"/>
          </a:xfrm>
          <a:prstGeom prst="rect">
            <a:avLst/>
          </a:prstGeom>
        </p:spPr>
      </p:pic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0B3B443D-F0D2-4545-811F-855820843BE0}"/>
              </a:ext>
            </a:extLst>
          </p:cNvPr>
          <p:cNvCxnSpPr>
            <a:cxnSpLocks/>
          </p:cNvCxnSpPr>
          <p:nvPr/>
        </p:nvCxnSpPr>
        <p:spPr>
          <a:xfrm flipH="1">
            <a:off x="6082249" y="5365263"/>
            <a:ext cx="974574" cy="0"/>
          </a:xfrm>
          <a:prstGeom prst="line">
            <a:avLst/>
          </a:prstGeom>
          <a:ln w="19050">
            <a:solidFill>
              <a:srgbClr val="E1AD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id="{887AC296-FBA1-3403-0C51-BE6C950B7550}"/>
              </a:ext>
            </a:extLst>
          </p:cNvPr>
          <p:cNvCxnSpPr>
            <a:cxnSpLocks/>
          </p:cNvCxnSpPr>
          <p:nvPr/>
        </p:nvCxnSpPr>
        <p:spPr>
          <a:xfrm flipV="1">
            <a:off x="6082249" y="2022764"/>
            <a:ext cx="0" cy="3342499"/>
          </a:xfrm>
          <a:prstGeom prst="line">
            <a:avLst/>
          </a:prstGeom>
          <a:ln w="19050">
            <a:solidFill>
              <a:srgbClr val="E1AD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ângulo 1">
            <a:extLst>
              <a:ext uri="{FF2B5EF4-FFF2-40B4-BE49-F238E27FC236}">
                <a16:creationId xmlns:a16="http://schemas.microsoft.com/office/drawing/2014/main" id="{3BA3385A-E9FC-1C09-D588-9DD5D279A05D}"/>
              </a:ext>
            </a:extLst>
          </p:cNvPr>
          <p:cNvSpPr/>
          <p:nvPr/>
        </p:nvSpPr>
        <p:spPr>
          <a:xfrm>
            <a:off x="3612630" y="4368079"/>
            <a:ext cx="2228205" cy="707886"/>
          </a:xfrm>
          <a:prstGeom prst="rect">
            <a:avLst/>
          </a:prstGeom>
          <a:solidFill>
            <a:srgbClr val="F50242"/>
          </a:solidFill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Segoe UI Black" panose="020B0502040204020203" pitchFamily="34" charset="0"/>
              </a:rPr>
              <a:t>Telefone e portabilidade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743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3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3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  <p:bldP spid="11" grpId="0"/>
      <p:bldP spid="19" grpId="0" animBg="1"/>
      <p:bldP spid="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38AD856A-9927-9144-B2DE-3D244A7303FD}"/>
              </a:ext>
            </a:extLst>
          </p:cNvPr>
          <p:cNvSpPr txBox="1"/>
          <p:nvPr/>
        </p:nvSpPr>
        <p:spPr>
          <a:xfrm>
            <a:off x="865974" y="1314101"/>
            <a:ext cx="70893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i="0" dirty="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Por que ainda faz sentido falar de telefone fixo?</a:t>
            </a:r>
            <a:endParaRPr lang="pt-BR" sz="24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88C9A8F-62DA-FA11-7102-783BC03A57D0}"/>
              </a:ext>
            </a:extLst>
          </p:cNvPr>
          <p:cNvSpPr txBox="1"/>
          <p:nvPr/>
        </p:nvSpPr>
        <p:spPr>
          <a:xfrm>
            <a:off x="6096000" y="2635994"/>
            <a:ext cx="525455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Clientes que tem fixo, podem querer continuar com a solução. Mesmo com o uso crescente dos celulares, o telefone fixo continua sendo uma solução essencial para muitas famílias.</a:t>
            </a:r>
          </a:p>
          <a:p>
            <a:endParaRPr lang="pt-BR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E no Claro </a:t>
            </a:r>
            <a:r>
              <a:rPr lang="pt-BR" sz="20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Multi</a:t>
            </a: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ele se transforma em um benefício estratégico que agrega valor com custo mínimo.</a:t>
            </a:r>
            <a:endParaRPr lang="pt-BR" sz="2000" b="0" i="0" dirty="0">
              <a:solidFill>
                <a:schemeClr val="bg1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Imagem 3" descr="Menina de vestido rosa&#10;&#10;O conteúdo gerado por IA pode estar incorreto.">
            <a:extLst>
              <a:ext uri="{FF2B5EF4-FFF2-40B4-BE49-F238E27FC236}">
                <a16:creationId xmlns:a16="http://schemas.microsoft.com/office/drawing/2014/main" id="{42E09186-4A8E-1F12-83B5-E6A4A1B006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2513" r="1321"/>
          <a:stretch>
            <a:fillRect/>
          </a:stretch>
        </p:blipFill>
        <p:spPr>
          <a:xfrm>
            <a:off x="965034" y="2126089"/>
            <a:ext cx="4708477" cy="326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451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7578F115-DB87-E4DB-EB75-483C638918B0}"/>
              </a:ext>
            </a:extLst>
          </p:cNvPr>
          <p:cNvSpPr txBox="1"/>
          <p:nvPr/>
        </p:nvSpPr>
        <p:spPr>
          <a:xfrm>
            <a:off x="1561335" y="2605257"/>
            <a:ext cx="8931728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2400" b="0" i="0" dirty="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br>
              <a:rPr lang="pt-BR" sz="2400" b="0" i="0" dirty="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2400" b="0" i="0" dirty="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O telefone fixo é fácil de usar, especialmente para quem não está acostumado com smartphones. É uma forma prática de manter todos conectados — inclusive crianças e idosos (mantendo a segurança na residência em caso de emergência)</a:t>
            </a:r>
            <a:br>
              <a:rPr lang="pt-BR" sz="2400" b="0" i="0" dirty="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B1D9EDB-B7F6-095D-7B00-867F20DA6479}"/>
              </a:ext>
            </a:extLst>
          </p:cNvPr>
          <p:cNvSpPr txBox="1"/>
          <p:nvPr/>
        </p:nvSpPr>
        <p:spPr>
          <a:xfrm>
            <a:off x="1567542" y="1575087"/>
            <a:ext cx="45284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pt-BR" sz="2400" b="1" i="0" dirty="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Ideal para famílias e idosos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CD0F77DC-32B6-70C7-F654-9C9F414A3405}"/>
              </a:ext>
            </a:extLst>
          </p:cNvPr>
          <p:cNvSpPr/>
          <p:nvPr/>
        </p:nvSpPr>
        <p:spPr>
          <a:xfrm rot="5400000">
            <a:off x="11380385" y="1433982"/>
            <a:ext cx="61631" cy="156159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092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9DEEEB40-9E82-872E-8D28-41E99E7596B1}"/>
              </a:ext>
            </a:extLst>
          </p:cNvPr>
          <p:cNvSpPr txBox="1"/>
          <p:nvPr/>
        </p:nvSpPr>
        <p:spPr>
          <a:xfrm>
            <a:off x="1277115" y="1969191"/>
            <a:ext cx="47702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Agora nós vamos conhecer sobre as tecnologias que são responsáveis por entregar qualidade nos produtos residenciais </a:t>
            </a:r>
            <a:br>
              <a:rPr lang="pt-BR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para o nosso cliente!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AB389587-19CC-167F-3B9E-1B1E710B08F7}"/>
              </a:ext>
            </a:extLst>
          </p:cNvPr>
          <p:cNvSpPr/>
          <p:nvPr/>
        </p:nvSpPr>
        <p:spPr>
          <a:xfrm rot="5400000">
            <a:off x="5053033" y="4356392"/>
            <a:ext cx="71408" cy="156159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651F85A-9267-F612-2498-17F4ABE363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49" t="9283" r="2562" b="6301"/>
          <a:stretch/>
        </p:blipFill>
        <p:spPr>
          <a:xfrm>
            <a:off x="6391804" y="2039076"/>
            <a:ext cx="5800195" cy="3651693"/>
          </a:xfrm>
          <a:prstGeom prst="rect">
            <a:avLst/>
          </a:prstGeom>
        </p:spPr>
      </p:pic>
      <p:pic>
        <p:nvPicPr>
          <p:cNvPr id="2" name="Imagem 4">
            <a:extLst>
              <a:ext uri="{FF2B5EF4-FFF2-40B4-BE49-F238E27FC236}">
                <a16:creationId xmlns:a16="http://schemas.microsoft.com/office/drawing/2014/main" id="{FA4B29F0-0CB1-ED3B-FAE1-15BD4CA411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3177" t="3241" r="-1335" b="-3241"/>
          <a:stretch/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28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AE412A98-B83B-7C8B-2D0D-E4DEECFD9821}"/>
              </a:ext>
            </a:extLst>
          </p:cNvPr>
          <p:cNvSpPr txBox="1"/>
          <p:nvPr/>
        </p:nvSpPr>
        <p:spPr>
          <a:xfrm>
            <a:off x="926341" y="1078275"/>
            <a:ext cx="964176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pt-BR" sz="2400" b="1" i="0" dirty="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BENEFÍCIO DO NEGÓCIO</a:t>
            </a:r>
          </a:p>
          <a:p>
            <a:pPr algn="l">
              <a:buNone/>
            </a:pPr>
            <a:endParaRPr lang="pt-BR" sz="2000" b="0" i="0" dirty="0">
              <a:solidFill>
                <a:schemeClr val="bg1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l"/>
            <a:r>
              <a:rPr lang="pt-BR" sz="2000" b="0" i="0" dirty="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Alto valor percebido com custo simbólico.</a:t>
            </a:r>
          </a:p>
          <a:p>
            <a:pPr algn="l"/>
            <a:r>
              <a:rPr lang="pt-BR" sz="2000" b="0" i="0" dirty="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Aumenta o ticket médio e fortalece a proposta de valor do </a:t>
            </a:r>
            <a:r>
              <a:rPr lang="pt-BR" sz="2000" b="0" i="0" dirty="0" err="1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Multi</a:t>
            </a:r>
            <a:r>
              <a:rPr lang="pt-BR" sz="2000" b="0" i="0" dirty="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5B31C2B4-167E-BED8-873D-4059B41FC0D0}"/>
              </a:ext>
            </a:extLst>
          </p:cNvPr>
          <p:cNvGrpSpPr/>
          <p:nvPr/>
        </p:nvGrpSpPr>
        <p:grpSpPr>
          <a:xfrm>
            <a:off x="4576514" y="3319409"/>
            <a:ext cx="5991592" cy="1824501"/>
            <a:chOff x="2564380" y="4610225"/>
            <a:chExt cx="5800416" cy="1824501"/>
          </a:xfrm>
        </p:grpSpPr>
        <p:sp>
          <p:nvSpPr>
            <p:cNvPr id="10" name="Triângulo isósceles 9">
              <a:extLst>
                <a:ext uri="{FF2B5EF4-FFF2-40B4-BE49-F238E27FC236}">
                  <a16:creationId xmlns:a16="http://schemas.microsoft.com/office/drawing/2014/main" id="{B0E470AE-51EF-E90C-290F-DE1AD50D2E15}"/>
                </a:ext>
              </a:extLst>
            </p:cNvPr>
            <p:cNvSpPr/>
            <p:nvPr/>
          </p:nvSpPr>
          <p:spPr>
            <a:xfrm rot="14207669">
              <a:off x="2773489" y="4911082"/>
              <a:ext cx="378164" cy="796382"/>
            </a:xfrm>
            <a:prstGeom prst="triangle">
              <a:avLst/>
            </a:prstGeom>
            <a:solidFill>
              <a:srgbClr val="E1AD0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5D319F07-924E-4879-A496-134CAF8C4460}"/>
                </a:ext>
              </a:extLst>
            </p:cNvPr>
            <p:cNvSpPr/>
            <p:nvPr/>
          </p:nvSpPr>
          <p:spPr>
            <a:xfrm>
              <a:off x="3103486" y="4610225"/>
              <a:ext cx="5261310" cy="1824501"/>
            </a:xfrm>
            <a:prstGeom prst="rect">
              <a:avLst/>
            </a:prstGeom>
            <a:solidFill>
              <a:srgbClr val="E1AD0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Você sabia que pode incluir o telefone fixo </a:t>
              </a:r>
              <a:br>
                <a:rPr kumimoji="0" lang="pt-B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</a:br>
              <a:r>
                <a:rPr kumimoji="0" lang="pt-B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no seu </a:t>
              </a:r>
              <a:r>
                <a:rPr kumimoji="0" lang="pt-BR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Multi</a:t>
              </a:r>
              <a:r>
                <a:rPr kumimoji="0" lang="pt-B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 por apenas R$ 5,00? Ele oferece ligações ilimitadas para qualquer celular </a:t>
              </a:r>
              <a:br>
                <a:rPr kumimoji="0" lang="pt-B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</a:br>
              <a:r>
                <a:rPr kumimoji="0" lang="pt-B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do Brasil e ainda traz mais segurança </a:t>
              </a:r>
              <a:br>
                <a:rPr kumimoji="0" lang="pt-B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</a:br>
              <a:r>
                <a:rPr kumimoji="0" lang="pt-B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e praticidade para sua casa.</a:t>
              </a:r>
            </a:p>
          </p:txBody>
        </p:sp>
      </p:grpSp>
      <p:pic>
        <p:nvPicPr>
          <p:cNvPr id="18" name="Imagem 17" descr="Desenho de uma pessoa&#10;&#10;O conteúdo gerado por IA pode estar incorreto.">
            <a:extLst>
              <a:ext uri="{FF2B5EF4-FFF2-40B4-BE49-F238E27FC236}">
                <a16:creationId xmlns:a16="http://schemas.microsoft.com/office/drawing/2014/main" id="{2BB5B417-7C73-961C-AE57-11A721118D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65" t="3592" r="2485" b="9928"/>
          <a:stretch>
            <a:fillRect/>
          </a:stretch>
        </p:blipFill>
        <p:spPr>
          <a:xfrm>
            <a:off x="955585" y="2639186"/>
            <a:ext cx="3401568" cy="324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929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4">
            <a:extLst>
              <a:ext uri="{FF2B5EF4-FFF2-40B4-BE49-F238E27FC236}">
                <a16:creationId xmlns:a16="http://schemas.microsoft.com/office/drawing/2014/main" id="{ED4F6629-5611-CCD1-FEF2-629A419E58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3177" t="3241" r="-1335" b="-3241"/>
          <a:stretch/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3" name="CaixaDeTexto 1">
            <a:extLst>
              <a:ext uri="{FF2B5EF4-FFF2-40B4-BE49-F238E27FC236}">
                <a16:creationId xmlns:a16="http://schemas.microsoft.com/office/drawing/2014/main" id="{260E99C3-6D90-8854-BB37-2AF96B6420DB}"/>
              </a:ext>
            </a:extLst>
          </p:cNvPr>
          <p:cNvSpPr txBox="1"/>
          <p:nvPr/>
        </p:nvSpPr>
        <p:spPr>
          <a:xfrm>
            <a:off x="847291" y="1046221"/>
            <a:ext cx="8604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450656">
              <a:defRPr/>
            </a:pPr>
            <a:r>
              <a:rPr lang="pt-BR" sz="2400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Claro fixo (HFC) e Claro fixo (GPON) </a:t>
            </a:r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planos ilimitados</a:t>
            </a:r>
          </a:p>
        </p:txBody>
      </p:sp>
      <p:graphicFrame>
        <p:nvGraphicFramePr>
          <p:cNvPr id="28" name="Tabela 27">
            <a:extLst>
              <a:ext uri="{FF2B5EF4-FFF2-40B4-BE49-F238E27FC236}">
                <a16:creationId xmlns:a16="http://schemas.microsoft.com/office/drawing/2014/main" id="{0FC31588-EAC5-DC68-24FE-204274A6BB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7280162"/>
              </p:ext>
            </p:extLst>
          </p:nvPr>
        </p:nvGraphicFramePr>
        <p:xfrm>
          <a:off x="666300" y="1773956"/>
          <a:ext cx="10709025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31497">
                  <a:extLst>
                    <a:ext uri="{9D8B030D-6E8A-4147-A177-3AD203B41FA5}">
                      <a16:colId xmlns:a16="http://schemas.microsoft.com/office/drawing/2014/main" val="3727922082"/>
                    </a:ext>
                  </a:extLst>
                </a:gridCol>
                <a:gridCol w="3239507">
                  <a:extLst>
                    <a:ext uri="{9D8B030D-6E8A-4147-A177-3AD203B41FA5}">
                      <a16:colId xmlns:a16="http://schemas.microsoft.com/office/drawing/2014/main" val="2493204858"/>
                    </a:ext>
                  </a:extLst>
                </a:gridCol>
                <a:gridCol w="3938021">
                  <a:extLst>
                    <a:ext uri="{9D8B030D-6E8A-4147-A177-3AD203B41FA5}">
                      <a16:colId xmlns:a16="http://schemas.microsoft.com/office/drawing/2014/main" val="2576296992"/>
                    </a:ext>
                  </a:extLst>
                </a:gridCol>
              </a:tblGrid>
              <a:tr h="231151">
                <a:tc>
                  <a:txBody>
                    <a:bodyPr/>
                    <a:lstStyle/>
                    <a:p>
                      <a:pPr algn="ctr" fontAlgn="auto"/>
                      <a:endParaRPr lang="pt-BR" sz="14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Segoe UI"/>
                      </a:endParaRPr>
                    </a:p>
                  </a:txBody>
                  <a:tcPr anchor="ctr">
                    <a:lnL w="0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base"/>
                      <a:r>
                        <a:rPr lang="pt-BR" sz="20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CHAMADAS ILIMITADAS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>
                      <a:noFill/>
                    </a:lnR>
                    <a:lnT w="0">
                      <a:noFill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034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ase"/>
                      <a:endParaRPr lang="pt-BR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2280619"/>
                  </a:ext>
                </a:extLst>
              </a:tr>
              <a:tr h="748401">
                <a:tc>
                  <a:txBody>
                    <a:bodyPr/>
                    <a:lstStyle/>
                    <a:p>
                      <a:pPr algn="ctr" fontAlgn="auto"/>
                      <a:r>
                        <a:rPr lang="pt-BR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Segoe UI"/>
                        </a:rPr>
                        <a:t>​</a:t>
                      </a:r>
                      <a:endParaRPr lang="pt-BR" sz="14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Segoe UI"/>
                      </a:endParaRPr>
                    </a:p>
                  </a:txBody>
                  <a:tcPr anchor="ctr">
                    <a:lnL w="0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Locais e DDD para fixos </a:t>
                      </a:r>
                      <a:br>
                        <a:rPr lang="pt-BR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</a:br>
                      <a:r>
                        <a:rPr lang="pt-BR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 celulares​ de todas as operadoras​ usando 21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Locais, DDD e DDI para fixos de ​</a:t>
                      </a:r>
                      <a:br>
                        <a:rPr lang="pt-BR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</a:br>
                      <a:r>
                        <a:rPr lang="pt-BR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35 países e celulares dos EUA​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0563826"/>
                  </a:ext>
                </a:extLst>
              </a:tr>
              <a:tr h="481701"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600" b="1" i="0" dirty="0">
                          <a:solidFill>
                            <a:schemeClr val="bg1"/>
                          </a:solidFill>
                          <a:latin typeface="Segoe UI"/>
                        </a:rPr>
                        <a:t>CLARO FIXO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i="0" dirty="0">
                          <a:solidFill>
                            <a:schemeClr val="bg1"/>
                          </a:solidFill>
                          <a:latin typeface="Segoe UI"/>
                        </a:rPr>
                        <a:t>BRASIL ILIMITADO​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034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pt-BR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Segoe UI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pt-BR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Segoe UI"/>
                        </a:rPr>
                        <a:t>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9964420"/>
                  </a:ext>
                </a:extLst>
              </a:tr>
              <a:tr h="524881"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600" b="1" i="0" dirty="0">
                          <a:solidFill>
                            <a:schemeClr val="bg1"/>
                          </a:solidFill>
                          <a:latin typeface="Segoe UI"/>
                        </a:rPr>
                        <a:t>CLARO FIXO</a:t>
                      </a:r>
                    </a:p>
                    <a:p>
                      <a:pPr algn="ctr" fontAlgn="base"/>
                      <a:r>
                        <a:rPr lang="pt-BR" sz="1600" b="1" i="0" dirty="0">
                          <a:solidFill>
                            <a:schemeClr val="bg1"/>
                          </a:solidFill>
                          <a:latin typeface="Segoe UI"/>
                        </a:rPr>
                        <a:t>MUNDO ILIMITADO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034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pt-BR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Segoe UI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pt-BR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Segoe UI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8505398"/>
                  </a:ext>
                </a:extLst>
              </a:tr>
              <a:tr h="390525">
                <a:tc gridSpan="3">
                  <a:txBody>
                    <a:bodyPr/>
                    <a:lstStyle/>
                    <a:p>
                      <a:pPr algn="ctr" fontAlgn="base"/>
                      <a:r>
                        <a:rPr lang="pt-BR" sz="1800" b="1" dirty="0">
                          <a:solidFill>
                            <a:schemeClr val="bg1"/>
                          </a:solidFill>
                          <a:effectLst/>
                          <a:latin typeface="Segoe UI"/>
                        </a:rPr>
                        <a:t>ATÉ 1 EXTENSÃO EM TODOS OS </a:t>
                      </a:r>
                      <a:r>
                        <a:rPr lang="pt-BR" sz="2000" b="1" dirty="0">
                          <a:solidFill>
                            <a:schemeClr val="bg1"/>
                          </a:solidFill>
                          <a:effectLst/>
                          <a:latin typeface="Segoe UI"/>
                        </a:rPr>
                        <a:t>PLANOS</a:t>
                      </a:r>
                      <a:r>
                        <a:rPr lang="pt-BR" sz="1800" b="1" dirty="0">
                          <a:solidFill>
                            <a:schemeClr val="bg1"/>
                          </a:solidFill>
                          <a:effectLst/>
                          <a:latin typeface="Segoe UI"/>
                        </a:rPr>
                        <a:t>.​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034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T w="127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0480906"/>
                  </a:ext>
                </a:extLst>
              </a:tr>
            </a:tbl>
          </a:graphicData>
        </a:graphic>
      </p:graphicFrame>
      <p:grpSp>
        <p:nvGrpSpPr>
          <p:cNvPr id="7" name="Agrupar 6">
            <a:extLst>
              <a:ext uri="{FF2B5EF4-FFF2-40B4-BE49-F238E27FC236}">
                <a16:creationId xmlns:a16="http://schemas.microsoft.com/office/drawing/2014/main" id="{91237591-EA28-C102-848D-F0D41081F981}"/>
              </a:ext>
            </a:extLst>
          </p:cNvPr>
          <p:cNvGrpSpPr/>
          <p:nvPr/>
        </p:nvGrpSpPr>
        <p:grpSpPr>
          <a:xfrm>
            <a:off x="5555334" y="3171157"/>
            <a:ext cx="3972811" cy="420496"/>
            <a:chOff x="5555334" y="3171157"/>
            <a:chExt cx="3972811" cy="420496"/>
          </a:xfrm>
        </p:grpSpPr>
        <p:grpSp>
          <p:nvGrpSpPr>
            <p:cNvPr id="30" name="Agrupar 29">
              <a:extLst>
                <a:ext uri="{FF2B5EF4-FFF2-40B4-BE49-F238E27FC236}">
                  <a16:creationId xmlns:a16="http://schemas.microsoft.com/office/drawing/2014/main" id="{C368E610-61BD-39E6-017A-D9349CFFB21C}"/>
                </a:ext>
              </a:extLst>
            </p:cNvPr>
            <p:cNvGrpSpPr/>
            <p:nvPr/>
          </p:nvGrpSpPr>
          <p:grpSpPr>
            <a:xfrm>
              <a:off x="9177602" y="3241110"/>
              <a:ext cx="350543" cy="350543"/>
              <a:chOff x="10325175" y="4277418"/>
              <a:chExt cx="402266" cy="402266"/>
            </a:xfrm>
          </p:grpSpPr>
          <p:cxnSp>
            <p:nvCxnSpPr>
              <p:cNvPr id="58" name="Conector reto 57">
                <a:extLst>
                  <a:ext uri="{FF2B5EF4-FFF2-40B4-BE49-F238E27FC236}">
                    <a16:creationId xmlns:a16="http://schemas.microsoft.com/office/drawing/2014/main" id="{7826B1E1-CE83-A32B-06A4-1A85929A07A7}"/>
                  </a:ext>
                </a:extLst>
              </p:cNvPr>
              <p:cNvCxnSpPr/>
              <p:nvPr/>
            </p:nvCxnSpPr>
            <p:spPr>
              <a:xfrm>
                <a:off x="10325175" y="4277418"/>
                <a:ext cx="402266" cy="402266"/>
              </a:xfrm>
              <a:prstGeom prst="line">
                <a:avLst/>
              </a:prstGeom>
              <a:ln w="1016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Conector reto 58">
                <a:extLst>
                  <a:ext uri="{FF2B5EF4-FFF2-40B4-BE49-F238E27FC236}">
                    <a16:creationId xmlns:a16="http://schemas.microsoft.com/office/drawing/2014/main" id="{C1CAF572-4E84-23EC-61BB-4E351E0EB5D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325175" y="4277418"/>
                <a:ext cx="402266" cy="402266"/>
              </a:xfrm>
              <a:prstGeom prst="line">
                <a:avLst/>
              </a:prstGeom>
              <a:ln w="1016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Agrupar 36">
              <a:extLst>
                <a:ext uri="{FF2B5EF4-FFF2-40B4-BE49-F238E27FC236}">
                  <a16:creationId xmlns:a16="http://schemas.microsoft.com/office/drawing/2014/main" id="{1A95ADCF-E7FF-C742-D753-EC33765F9C45}"/>
                </a:ext>
              </a:extLst>
            </p:cNvPr>
            <p:cNvGrpSpPr/>
            <p:nvPr/>
          </p:nvGrpSpPr>
          <p:grpSpPr>
            <a:xfrm>
              <a:off x="5555334" y="3171157"/>
              <a:ext cx="358791" cy="417928"/>
              <a:chOff x="8365158" y="4108530"/>
              <a:chExt cx="411729" cy="479594"/>
            </a:xfrm>
            <a:solidFill>
              <a:srgbClr val="D22B2C"/>
            </a:solidFill>
          </p:grpSpPr>
          <p:sp>
            <p:nvSpPr>
              <p:cNvPr id="44" name="Retângulo 43">
                <a:extLst>
                  <a:ext uri="{FF2B5EF4-FFF2-40B4-BE49-F238E27FC236}">
                    <a16:creationId xmlns:a16="http://schemas.microsoft.com/office/drawing/2014/main" id="{B5D5624F-8A0C-54B7-9580-C9672E35B4DA}"/>
                  </a:ext>
                </a:extLst>
              </p:cNvPr>
              <p:cNvSpPr/>
              <p:nvPr/>
            </p:nvSpPr>
            <p:spPr>
              <a:xfrm rot="18843876">
                <a:off x="8465897" y="4270207"/>
                <a:ext cx="101307" cy="3027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12014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365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5" name="Retângulo 44">
                <a:extLst>
                  <a:ext uri="{FF2B5EF4-FFF2-40B4-BE49-F238E27FC236}">
                    <a16:creationId xmlns:a16="http://schemas.microsoft.com/office/drawing/2014/main" id="{EA134B37-0496-7510-AD9D-F71C0AF7BEC9}"/>
                  </a:ext>
                </a:extLst>
              </p:cNvPr>
              <p:cNvSpPr/>
              <p:nvPr/>
            </p:nvSpPr>
            <p:spPr>
              <a:xfrm rot="2643876">
                <a:off x="8668193" y="4108530"/>
                <a:ext cx="108694" cy="47959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12014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365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C252A0C0-114B-758B-394F-32DD82223FB7}"/>
              </a:ext>
            </a:extLst>
          </p:cNvPr>
          <p:cNvGrpSpPr/>
          <p:nvPr/>
        </p:nvGrpSpPr>
        <p:grpSpPr>
          <a:xfrm>
            <a:off x="5561758" y="3761291"/>
            <a:ext cx="358790" cy="417928"/>
            <a:chOff x="5561758" y="3761291"/>
            <a:chExt cx="358790" cy="417928"/>
          </a:xfrm>
        </p:grpSpPr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8410F8DC-6629-0011-7165-651831C4A0A9}"/>
                </a:ext>
              </a:extLst>
            </p:cNvPr>
            <p:cNvSpPr/>
            <p:nvPr/>
          </p:nvSpPr>
          <p:spPr>
            <a:xfrm rot="18843876">
              <a:off x="5649544" y="3902179"/>
              <a:ext cx="88281" cy="2638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014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365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6DE9C521-308D-6D7A-3EAA-CAEEBC28ED2A}"/>
                </a:ext>
              </a:extLst>
            </p:cNvPr>
            <p:cNvSpPr/>
            <p:nvPr/>
          </p:nvSpPr>
          <p:spPr>
            <a:xfrm rot="2643876">
              <a:off x="5825829" y="3761291"/>
              <a:ext cx="94719" cy="4179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014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365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id="{71E1EE1A-BBD1-2D3F-A08E-D9B1F92A0913}"/>
              </a:ext>
            </a:extLst>
          </p:cNvPr>
          <p:cNvGrpSpPr/>
          <p:nvPr/>
        </p:nvGrpSpPr>
        <p:grpSpPr>
          <a:xfrm>
            <a:off x="9137460" y="3761291"/>
            <a:ext cx="358790" cy="417928"/>
            <a:chOff x="9137460" y="3761291"/>
            <a:chExt cx="358790" cy="417928"/>
          </a:xfrm>
        </p:grpSpPr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B777843A-6621-EA08-AA1D-31430D5641CD}"/>
                </a:ext>
              </a:extLst>
            </p:cNvPr>
            <p:cNvSpPr/>
            <p:nvPr/>
          </p:nvSpPr>
          <p:spPr>
            <a:xfrm rot="18843876">
              <a:off x="9225246" y="3902179"/>
              <a:ext cx="88281" cy="2638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014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365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C9C88865-156D-8EA0-6412-11CD4F952A30}"/>
                </a:ext>
              </a:extLst>
            </p:cNvPr>
            <p:cNvSpPr/>
            <p:nvPr/>
          </p:nvSpPr>
          <p:spPr>
            <a:xfrm rot="2643876">
              <a:off x="9401531" y="3761291"/>
              <a:ext cx="94719" cy="4179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014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365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3427C110-65C4-94A2-922C-3760A5361B26}"/>
              </a:ext>
            </a:extLst>
          </p:cNvPr>
          <p:cNvGrpSpPr/>
          <p:nvPr/>
        </p:nvGrpSpPr>
        <p:grpSpPr>
          <a:xfrm>
            <a:off x="3519559" y="4858800"/>
            <a:ext cx="5152881" cy="1130427"/>
            <a:chOff x="666299" y="4681352"/>
            <a:chExt cx="5152881" cy="1130427"/>
          </a:xfrm>
        </p:grpSpPr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BD8A0893-6DF8-5DC6-A4C3-B1EE3C5FCA17}"/>
                </a:ext>
              </a:extLst>
            </p:cNvPr>
            <p:cNvSpPr/>
            <p:nvPr/>
          </p:nvSpPr>
          <p:spPr>
            <a:xfrm>
              <a:off x="666299" y="4681352"/>
              <a:ext cx="5152881" cy="1130427"/>
            </a:xfrm>
            <a:prstGeom prst="rect">
              <a:avLst/>
            </a:prstGeom>
            <a:solidFill>
              <a:srgbClr val="8B6E15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33" name="CaixaDeTexto 32">
              <a:extLst>
                <a:ext uri="{FF2B5EF4-FFF2-40B4-BE49-F238E27FC236}">
                  <a16:creationId xmlns:a16="http://schemas.microsoft.com/office/drawing/2014/main" id="{A62BB8A4-E60D-AD30-C1AB-17B7E5EC2BE4}"/>
                </a:ext>
              </a:extLst>
            </p:cNvPr>
            <p:cNvSpPr txBox="1"/>
            <p:nvPr/>
          </p:nvSpPr>
          <p:spPr>
            <a:xfrm>
              <a:off x="847290" y="4809911"/>
              <a:ext cx="4971889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b="1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Multi</a:t>
              </a:r>
              <a:r>
                <a:rPr lang="pt-BR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Claro fixo (combinado em combo)</a:t>
              </a:r>
              <a:br>
                <a:rPr lang="pt-BR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pt-BR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Mesmo benefícios do Brasil Ilimitado</a:t>
              </a:r>
              <a:br>
                <a:rPr lang="pt-BR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pt-BR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Valor: </a:t>
              </a:r>
              <a:r>
                <a:rPr lang="pt-BR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R$ 5,00/mês (adicional no  </a:t>
              </a:r>
              <a:r>
                <a:rPr lang="pt-BR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Multi</a:t>
              </a:r>
              <a:r>
                <a:rPr lang="pt-BR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Claro)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572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E4338436-D664-1C47-48DD-DA552BBA5344}"/>
              </a:ext>
            </a:extLst>
          </p:cNvPr>
          <p:cNvSpPr txBox="1"/>
          <p:nvPr/>
        </p:nvSpPr>
        <p:spPr>
          <a:xfrm>
            <a:off x="727290" y="1627125"/>
            <a:ext cx="5034182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Planos Claro fixo para Empresas</a:t>
            </a:r>
          </a:p>
          <a:p>
            <a:b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Ilimitado Total 21: chamadas ilimitadas para fixos e celulares no Brasil.</a:t>
            </a:r>
          </a:p>
          <a:p>
            <a:br>
              <a:rPr lang="pt-BR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Valor: R$ 30,00/mês (individual) </a:t>
            </a:r>
            <a:b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ou R$ 10,00/mês (com internet).</a:t>
            </a:r>
          </a:p>
          <a:p>
            <a:b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Ilimitado Mundo Total: </a:t>
            </a:r>
            <a:br>
              <a:rPr lang="pt-BR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inclui chamadas internacionais.</a:t>
            </a:r>
          </a:p>
          <a:p>
            <a:b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Valor: R$ 50,00/mês.</a:t>
            </a:r>
          </a:p>
        </p:txBody>
      </p:sp>
      <p:pic>
        <p:nvPicPr>
          <p:cNvPr id="9" name="Imagem 8" descr="Uma imagem contendo pessoa, homem, mulher, vestindo&#10;&#10;O conteúdo gerado por IA pode estar incorreto.">
            <a:extLst>
              <a:ext uri="{FF2B5EF4-FFF2-40B4-BE49-F238E27FC236}">
                <a16:creationId xmlns:a16="http://schemas.microsoft.com/office/drawing/2014/main" id="{178A6F37-619E-3C9D-A7D5-CDC682E277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376" r="1235" b="324"/>
          <a:stretch>
            <a:fillRect/>
          </a:stretch>
        </p:blipFill>
        <p:spPr>
          <a:xfrm>
            <a:off x="6002155" y="1448288"/>
            <a:ext cx="6189845" cy="402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282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3F8BD1-46DB-F1DB-EF78-C025F08616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4">
            <a:extLst>
              <a:ext uri="{FF2B5EF4-FFF2-40B4-BE49-F238E27FC236}">
                <a16:creationId xmlns:a16="http://schemas.microsoft.com/office/drawing/2014/main" id="{0F349AEC-11AF-4CC8-F55C-D739609E5A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3177" t="3241" r="-1335" b="-3241"/>
          <a:stretch/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grpSp>
        <p:nvGrpSpPr>
          <p:cNvPr id="26" name="Agrupar 25">
            <a:extLst>
              <a:ext uri="{FF2B5EF4-FFF2-40B4-BE49-F238E27FC236}">
                <a16:creationId xmlns:a16="http://schemas.microsoft.com/office/drawing/2014/main" id="{B2D8068E-2A1B-FFD4-D615-C76D5A352BDD}"/>
              </a:ext>
            </a:extLst>
          </p:cNvPr>
          <p:cNvGrpSpPr/>
          <p:nvPr/>
        </p:nvGrpSpPr>
        <p:grpSpPr>
          <a:xfrm>
            <a:off x="6845702" y="3161348"/>
            <a:ext cx="2462520" cy="1757853"/>
            <a:chOff x="7087666" y="2776437"/>
            <a:chExt cx="2462520" cy="1757853"/>
          </a:xfrm>
        </p:grpSpPr>
        <p:sp>
          <p:nvSpPr>
            <p:cNvPr id="11" name="CaixaDeTexto 5">
              <a:extLst>
                <a:ext uri="{FF2B5EF4-FFF2-40B4-BE49-F238E27FC236}">
                  <a16:creationId xmlns:a16="http://schemas.microsoft.com/office/drawing/2014/main" id="{6C284CB0-BFEF-3A4E-3D50-4C71112C0D3D}"/>
                </a:ext>
              </a:extLst>
            </p:cNvPr>
            <p:cNvSpPr txBox="1"/>
            <p:nvPr/>
          </p:nvSpPr>
          <p:spPr>
            <a:xfrm>
              <a:off x="7087666" y="3949515"/>
              <a:ext cx="24625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Transferência de ligações (siga-me)</a:t>
              </a:r>
            </a:p>
          </p:txBody>
        </p:sp>
        <p:grpSp>
          <p:nvGrpSpPr>
            <p:cNvPr id="14" name="Agrupar 13">
              <a:extLst>
                <a:ext uri="{FF2B5EF4-FFF2-40B4-BE49-F238E27FC236}">
                  <a16:creationId xmlns:a16="http://schemas.microsoft.com/office/drawing/2014/main" id="{BFC7EFCA-960E-0654-C42A-640F1B0D2958}"/>
                </a:ext>
              </a:extLst>
            </p:cNvPr>
            <p:cNvGrpSpPr/>
            <p:nvPr/>
          </p:nvGrpSpPr>
          <p:grpSpPr>
            <a:xfrm>
              <a:off x="7404217" y="2776437"/>
              <a:ext cx="1768382" cy="1199656"/>
              <a:chOff x="7404217" y="2776437"/>
              <a:chExt cx="1768382" cy="1199656"/>
            </a:xfrm>
          </p:grpSpPr>
          <p:pic>
            <p:nvPicPr>
              <p:cNvPr id="21" name="Imagem 20" descr="Ícone&#10;&#10;Descrição gerada automaticamente">
                <a:extLst>
                  <a:ext uri="{FF2B5EF4-FFF2-40B4-BE49-F238E27FC236}">
                    <a16:creationId xmlns:a16="http://schemas.microsoft.com/office/drawing/2014/main" id="{DA7DF3BB-B92E-1FBD-4D41-B5A73628AB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04217" y="2776437"/>
                <a:ext cx="1768382" cy="1199656"/>
              </a:xfrm>
              <a:prstGeom prst="rect">
                <a:avLst/>
              </a:prstGeom>
            </p:spPr>
          </p:pic>
          <p:cxnSp>
            <p:nvCxnSpPr>
              <p:cNvPr id="22" name="Conector de Seta Reta 21">
                <a:extLst>
                  <a:ext uri="{FF2B5EF4-FFF2-40B4-BE49-F238E27FC236}">
                    <a16:creationId xmlns:a16="http://schemas.microsoft.com/office/drawing/2014/main" id="{9EF6CEF3-142F-3C8E-6E98-C959B314E444}"/>
                  </a:ext>
                </a:extLst>
              </p:cNvPr>
              <p:cNvCxnSpPr/>
              <p:nvPr/>
            </p:nvCxnSpPr>
            <p:spPr>
              <a:xfrm>
                <a:off x="8139300" y="3386425"/>
                <a:ext cx="304800" cy="0"/>
              </a:xfrm>
              <a:prstGeom prst="straightConnector1">
                <a:avLst/>
              </a:prstGeom>
              <a:ln w="38100">
                <a:solidFill>
                  <a:srgbClr val="DD3047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7" name="Agrupar 26">
            <a:extLst>
              <a:ext uri="{FF2B5EF4-FFF2-40B4-BE49-F238E27FC236}">
                <a16:creationId xmlns:a16="http://schemas.microsoft.com/office/drawing/2014/main" id="{6CB86751-25D9-A04F-62A6-77550FEB5E1F}"/>
              </a:ext>
            </a:extLst>
          </p:cNvPr>
          <p:cNvGrpSpPr/>
          <p:nvPr/>
        </p:nvGrpSpPr>
        <p:grpSpPr>
          <a:xfrm>
            <a:off x="9372651" y="3257934"/>
            <a:ext cx="2462520" cy="1410674"/>
            <a:chOff x="9550186" y="2882232"/>
            <a:chExt cx="2462520" cy="1410674"/>
          </a:xfrm>
        </p:grpSpPr>
        <p:sp>
          <p:nvSpPr>
            <p:cNvPr id="12" name="CaixaDeTexto 6">
              <a:extLst>
                <a:ext uri="{FF2B5EF4-FFF2-40B4-BE49-F238E27FC236}">
                  <a16:creationId xmlns:a16="http://schemas.microsoft.com/office/drawing/2014/main" id="{42E72D72-AC3A-5A4D-1806-77FF2E906F4A}"/>
                </a:ext>
              </a:extLst>
            </p:cNvPr>
            <p:cNvSpPr txBox="1"/>
            <p:nvPr/>
          </p:nvSpPr>
          <p:spPr>
            <a:xfrm>
              <a:off x="9550186" y="3954352"/>
              <a:ext cx="24625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Bloqueio de ligações</a:t>
              </a:r>
            </a:p>
          </p:txBody>
        </p:sp>
        <p:pic>
          <p:nvPicPr>
            <p:cNvPr id="15" name="Imagem 14" descr="Ícone&#10;&#10;Descrição gerada automaticamente">
              <a:extLst>
                <a:ext uri="{FF2B5EF4-FFF2-40B4-BE49-F238E27FC236}">
                  <a16:creationId xmlns:a16="http://schemas.microsoft.com/office/drawing/2014/main" id="{20E2A6E5-7333-AD28-428E-EE0A00974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61215" y="2882232"/>
              <a:ext cx="976625" cy="1008385"/>
            </a:xfrm>
            <a:prstGeom prst="rect">
              <a:avLst/>
            </a:prstGeom>
          </p:spPr>
        </p:pic>
      </p:grp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073E0D55-3F9B-809F-CEB6-BD714978B33E}"/>
              </a:ext>
            </a:extLst>
          </p:cNvPr>
          <p:cNvGrpSpPr/>
          <p:nvPr/>
        </p:nvGrpSpPr>
        <p:grpSpPr>
          <a:xfrm>
            <a:off x="2311193" y="3210927"/>
            <a:ext cx="2160000" cy="1696817"/>
            <a:chOff x="2687129" y="2842310"/>
            <a:chExt cx="2160000" cy="1696817"/>
          </a:xfrm>
        </p:grpSpPr>
        <p:sp>
          <p:nvSpPr>
            <p:cNvPr id="9" name="CaixaDeTexto 3">
              <a:extLst>
                <a:ext uri="{FF2B5EF4-FFF2-40B4-BE49-F238E27FC236}">
                  <a16:creationId xmlns:a16="http://schemas.microsoft.com/office/drawing/2014/main" id="{033801D5-6CDB-3631-708C-01CE39E46423}"/>
                </a:ext>
              </a:extLst>
            </p:cNvPr>
            <p:cNvSpPr txBox="1"/>
            <p:nvPr/>
          </p:nvSpPr>
          <p:spPr>
            <a:xfrm>
              <a:off x="2687129" y="3954352"/>
              <a:ext cx="2160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Chamada</a:t>
              </a:r>
              <a:b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</a:b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em espera</a:t>
              </a:r>
              <a: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.</a:t>
              </a:r>
            </a:p>
          </p:txBody>
        </p:sp>
        <p:pic>
          <p:nvPicPr>
            <p:cNvPr id="16" name="Imagem 15" descr="Ícone&#10;&#10;Descrição gerada automaticamente">
              <a:extLst>
                <a:ext uri="{FF2B5EF4-FFF2-40B4-BE49-F238E27FC236}">
                  <a16:creationId xmlns:a16="http://schemas.microsoft.com/office/drawing/2014/main" id="{4F4B89E9-C21A-ED45-80DB-DB4E0FD02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69208" y="2842310"/>
              <a:ext cx="1081051" cy="1107205"/>
            </a:xfrm>
            <a:prstGeom prst="rect">
              <a:avLst/>
            </a:prstGeom>
          </p:spPr>
        </p:pic>
      </p:grp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C4F9BFF1-D336-DB87-BE95-8BD5BF0F76E0}"/>
              </a:ext>
            </a:extLst>
          </p:cNvPr>
          <p:cNvGrpSpPr/>
          <p:nvPr/>
        </p:nvGrpSpPr>
        <p:grpSpPr>
          <a:xfrm>
            <a:off x="4566850" y="3293972"/>
            <a:ext cx="2160000" cy="1367551"/>
            <a:chOff x="4974814" y="2925355"/>
            <a:chExt cx="2160000" cy="1367551"/>
          </a:xfrm>
        </p:grpSpPr>
        <p:sp>
          <p:nvSpPr>
            <p:cNvPr id="10" name="CaixaDeTexto 4">
              <a:extLst>
                <a:ext uri="{FF2B5EF4-FFF2-40B4-BE49-F238E27FC236}">
                  <a16:creationId xmlns:a16="http://schemas.microsoft.com/office/drawing/2014/main" id="{2541FAF8-307D-90A5-F862-EBC8CF68FEF2}"/>
                </a:ext>
              </a:extLst>
            </p:cNvPr>
            <p:cNvSpPr txBox="1"/>
            <p:nvPr/>
          </p:nvSpPr>
          <p:spPr>
            <a:xfrm>
              <a:off x="4974814" y="3954352"/>
              <a:ext cx="2160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Conferência a 3</a:t>
              </a:r>
            </a:p>
          </p:txBody>
        </p:sp>
        <p:grpSp>
          <p:nvGrpSpPr>
            <p:cNvPr id="17" name="Agrupar 16">
              <a:extLst>
                <a:ext uri="{FF2B5EF4-FFF2-40B4-BE49-F238E27FC236}">
                  <a16:creationId xmlns:a16="http://schemas.microsoft.com/office/drawing/2014/main" id="{97F11036-C270-29EF-8CB9-9E1B7CA9B668}"/>
                </a:ext>
              </a:extLst>
            </p:cNvPr>
            <p:cNvGrpSpPr/>
            <p:nvPr/>
          </p:nvGrpSpPr>
          <p:grpSpPr>
            <a:xfrm>
              <a:off x="5402801" y="2925355"/>
              <a:ext cx="1081051" cy="965266"/>
              <a:chOff x="5402801" y="2925352"/>
              <a:chExt cx="1351290" cy="1206560"/>
            </a:xfrm>
          </p:grpSpPr>
          <p:pic>
            <p:nvPicPr>
              <p:cNvPr id="19" name="Gráfico 14">
                <a:extLst>
                  <a:ext uri="{FF2B5EF4-FFF2-40B4-BE49-F238E27FC236}">
                    <a16:creationId xmlns:a16="http://schemas.microsoft.com/office/drawing/2014/main" id="{D31B29AE-F16F-76D6-BC96-B5174CD323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 r="10926" b="52157"/>
              <a:stretch/>
            </p:blipFill>
            <p:spPr>
              <a:xfrm>
                <a:off x="5402801" y="2925352"/>
                <a:ext cx="1351290" cy="725798"/>
              </a:xfrm>
              <a:prstGeom prst="rect">
                <a:avLst/>
              </a:prstGeom>
            </p:spPr>
          </p:pic>
          <p:pic>
            <p:nvPicPr>
              <p:cNvPr id="20" name="Imagem 19" descr="Ícone&#10;&#10;Descrição gerada automaticamente">
                <a:extLst>
                  <a:ext uri="{FF2B5EF4-FFF2-40B4-BE49-F238E27FC236}">
                    <a16:creationId xmlns:a16="http://schemas.microsoft.com/office/drawing/2014/main" id="{53F0FE41-154F-245D-73EE-A914AAA92F3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6685" r="49812"/>
              <a:stretch/>
            </p:blipFill>
            <p:spPr>
              <a:xfrm rot="16200000">
                <a:off x="5854964" y="3235857"/>
                <a:ext cx="592455" cy="1199656"/>
              </a:xfrm>
              <a:prstGeom prst="rect">
                <a:avLst/>
              </a:prstGeom>
            </p:spPr>
          </p:pic>
        </p:grpSp>
      </p:grp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257FC76C-4F53-0249-7DEB-407E73DF92D9}"/>
              </a:ext>
            </a:extLst>
          </p:cNvPr>
          <p:cNvGrpSpPr/>
          <p:nvPr/>
        </p:nvGrpSpPr>
        <p:grpSpPr>
          <a:xfrm>
            <a:off x="24009" y="3382982"/>
            <a:ext cx="2415372" cy="1546503"/>
            <a:chOff x="352177" y="3014365"/>
            <a:chExt cx="2415372" cy="1546503"/>
          </a:xfrm>
        </p:grpSpPr>
        <p:sp>
          <p:nvSpPr>
            <p:cNvPr id="8" name="CaixaDeTexto 2">
              <a:extLst>
                <a:ext uri="{FF2B5EF4-FFF2-40B4-BE49-F238E27FC236}">
                  <a16:creationId xmlns:a16="http://schemas.microsoft.com/office/drawing/2014/main" id="{E554E604-CA59-50A1-BB45-07F28CCA0034}"/>
                </a:ext>
              </a:extLst>
            </p:cNvPr>
            <p:cNvSpPr txBox="1"/>
            <p:nvPr/>
          </p:nvSpPr>
          <p:spPr>
            <a:xfrm>
              <a:off x="352177" y="3976093"/>
              <a:ext cx="24153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873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Identificador</a:t>
              </a:r>
              <a:b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</a:b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de chamada</a:t>
              </a:r>
            </a:p>
          </p:txBody>
        </p:sp>
        <p:pic>
          <p:nvPicPr>
            <p:cNvPr id="18" name="Gráfico 16">
              <a:extLst>
                <a:ext uri="{FF2B5EF4-FFF2-40B4-BE49-F238E27FC236}">
                  <a16:creationId xmlns:a16="http://schemas.microsoft.com/office/drawing/2014/main" id="{406DDFA6-B7D6-5415-2F66-5887616B19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r="5138" b="15333"/>
            <a:stretch/>
          </p:blipFill>
          <p:spPr>
            <a:xfrm>
              <a:off x="1038138" y="3014365"/>
              <a:ext cx="1077531" cy="961728"/>
            </a:xfrm>
            <a:prstGeom prst="rect">
              <a:avLst/>
            </a:prstGeom>
          </p:spPr>
        </p:pic>
      </p:grpSp>
      <p:sp>
        <p:nvSpPr>
          <p:cNvPr id="28" name="Retângulo 27">
            <a:extLst>
              <a:ext uri="{FF2B5EF4-FFF2-40B4-BE49-F238E27FC236}">
                <a16:creationId xmlns:a16="http://schemas.microsoft.com/office/drawing/2014/main" id="{A59C98EA-7B2D-BD7C-2C0A-61B44933A6A9}"/>
              </a:ext>
            </a:extLst>
          </p:cNvPr>
          <p:cNvSpPr/>
          <p:nvPr/>
        </p:nvSpPr>
        <p:spPr>
          <a:xfrm>
            <a:off x="728147" y="1039735"/>
            <a:ext cx="8237963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813" defTabSz="913851"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Presentes no fone fixo em todos os planos, independentemente da tecnologia utilizada!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27DC32C0-20B7-0F09-1946-DBA65874BAE4}"/>
              </a:ext>
            </a:extLst>
          </p:cNvPr>
          <p:cNvGrpSpPr/>
          <p:nvPr/>
        </p:nvGrpSpPr>
        <p:grpSpPr>
          <a:xfrm>
            <a:off x="826912" y="2252979"/>
            <a:ext cx="10538176" cy="369332"/>
            <a:chOff x="826912" y="2018519"/>
            <a:chExt cx="10538176" cy="369332"/>
          </a:xfrm>
        </p:grpSpPr>
        <p:sp>
          <p:nvSpPr>
            <p:cNvPr id="13" name="CaixaDeTexto 7">
              <a:extLst>
                <a:ext uri="{FF2B5EF4-FFF2-40B4-BE49-F238E27FC236}">
                  <a16:creationId xmlns:a16="http://schemas.microsoft.com/office/drawing/2014/main" id="{DC8445D0-F088-4D6D-5144-DEDDF614B48A}"/>
                </a:ext>
              </a:extLst>
            </p:cNvPr>
            <p:cNvSpPr txBox="1"/>
            <p:nvPr/>
          </p:nvSpPr>
          <p:spPr>
            <a:xfrm>
              <a:off x="826912" y="2018519"/>
              <a:ext cx="10490912" cy="338554"/>
            </a:xfrm>
            <a:prstGeom prst="rect">
              <a:avLst/>
            </a:prstGeom>
            <a:solidFill>
              <a:srgbClr val="BD920E">
                <a:alpha val="71000"/>
              </a:srgbClr>
            </a:solidFill>
          </p:spPr>
          <p:txBody>
            <a:bodyPr wrap="square" rtlCol="0">
              <a:no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873261" rtl="0" eaLnBrk="1" fontAlgn="auto" latinLnBrk="0" hangingPunct="1">
                <a:lnSpc>
                  <a:spcPct val="100000"/>
                </a:lnSpc>
                <a:spcBef>
                  <a:spcPts val="574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4" name="CaixaDeTexto 3">
              <a:extLst>
                <a:ext uri="{FF2B5EF4-FFF2-40B4-BE49-F238E27FC236}">
                  <a16:creationId xmlns:a16="http://schemas.microsoft.com/office/drawing/2014/main" id="{D072DE17-BFCE-C5F7-27F3-0B6B23F361F2}"/>
                </a:ext>
              </a:extLst>
            </p:cNvPr>
            <p:cNvSpPr txBox="1"/>
            <p:nvPr/>
          </p:nvSpPr>
          <p:spPr>
            <a:xfrm>
              <a:off x="826912" y="2018519"/>
              <a:ext cx="1053817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873261" rtl="0" eaLnBrk="1" fontAlgn="auto" latinLnBrk="0" hangingPunct="1">
                <a:lnSpc>
                  <a:spcPct val="100000"/>
                </a:lnSpc>
                <a:spcBef>
                  <a:spcPts val="574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100% GRATUITO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85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8F5B54-0941-D5F3-995E-FB2C33AD1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840BE845-2529-7DC4-0F14-753B08C0158F}"/>
              </a:ext>
            </a:extLst>
          </p:cNvPr>
          <p:cNvSpPr txBox="1"/>
          <p:nvPr/>
        </p:nvSpPr>
        <p:spPr>
          <a:xfrm>
            <a:off x="5896899" y="2092001"/>
            <a:ext cx="3781673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pt-BR" sz="2400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Revista Exame inclusa em todos os planos!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35B105A-8AB1-6C0C-75CE-B2EDB53C8164}"/>
              </a:ext>
            </a:extLst>
          </p:cNvPr>
          <p:cNvSpPr txBox="1"/>
          <p:nvPr/>
        </p:nvSpPr>
        <p:spPr>
          <a:xfrm>
            <a:off x="2388914" y="3135547"/>
            <a:ext cx="3005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Segoe UI Black" panose="020B0502040204020203" pitchFamily="34" charset="0"/>
              </a:rPr>
              <a:t>ATENÇÃO</a:t>
            </a:r>
          </a:p>
        </p:txBody>
      </p:sp>
      <p:pic>
        <p:nvPicPr>
          <p:cNvPr id="5" name="Imagem 2">
            <a:extLst>
              <a:ext uri="{FF2B5EF4-FFF2-40B4-BE49-F238E27FC236}">
                <a16:creationId xmlns:a16="http://schemas.microsoft.com/office/drawing/2014/main" id="{015A4190-EA68-BE2A-B4D5-5D3D1D6170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6964" r="-634"/>
          <a:stretch/>
        </p:blipFill>
        <p:spPr>
          <a:xfrm>
            <a:off x="-2287" y="807633"/>
            <a:ext cx="1895494" cy="5607771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3E0E0194-DEA2-AC38-6B31-CD1115615F03}"/>
              </a:ext>
            </a:extLst>
          </p:cNvPr>
          <p:cNvSpPr/>
          <p:nvPr/>
        </p:nvSpPr>
        <p:spPr>
          <a:xfrm rot="5400000">
            <a:off x="3822826" y="2678801"/>
            <a:ext cx="100093" cy="2529977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Imagem 20" descr="Ícone&#10;&#10;Descrição gerada automaticamente">
            <a:extLst>
              <a:ext uri="{FF2B5EF4-FFF2-40B4-BE49-F238E27FC236}">
                <a16:creationId xmlns:a16="http://schemas.microsoft.com/office/drawing/2014/main" id="{195984EC-0BEF-A64B-3711-708AB1CB56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r="32313"/>
          <a:stretch/>
        </p:blipFill>
        <p:spPr>
          <a:xfrm>
            <a:off x="614146" y="347971"/>
            <a:ext cx="997959" cy="344618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525BE804-B3A4-4D6C-01B1-7513F76BCD0E}"/>
              </a:ext>
            </a:extLst>
          </p:cNvPr>
          <p:cNvSpPr txBox="1"/>
          <p:nvPr/>
        </p:nvSpPr>
        <p:spPr>
          <a:xfrm>
            <a:off x="5896898" y="2877267"/>
            <a:ext cx="4836749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lvl="0" indent="-2667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pt-BR" sz="20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Conteúdo jornalístico premium, acessível via telefone fixo e web. </a:t>
            </a:r>
          </a:p>
          <a:p>
            <a:pPr marL="266700" lvl="0" indent="-2667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pt-BR" sz="20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serviço já está disponível nos planos ilimitados da Claro.</a:t>
            </a:r>
          </a:p>
          <a:p>
            <a:pPr marL="266700" lvl="0" indent="-2667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pt-BR" sz="20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Para acessar, basta ligar 0800 205 0500 e seguir o passo a passo da URA para a seção da revista que você deseja.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2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 animBg="1"/>
      <p:bldP spid="2" grpId="0" uiExpand="1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4">
            <a:extLst>
              <a:ext uri="{FF2B5EF4-FFF2-40B4-BE49-F238E27FC236}">
                <a16:creationId xmlns:a16="http://schemas.microsoft.com/office/drawing/2014/main" id="{ED4F6629-5611-CCD1-FEF2-629A419E58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3177" t="3241" r="-1335" b="-3241"/>
          <a:stretch/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3" name="CaixaDeTexto 1">
            <a:extLst>
              <a:ext uri="{FF2B5EF4-FFF2-40B4-BE49-F238E27FC236}">
                <a16:creationId xmlns:a16="http://schemas.microsoft.com/office/drawing/2014/main" id="{6B4797D2-611F-AA58-1E30-2513BC1D3FBD}"/>
              </a:ext>
            </a:extLst>
          </p:cNvPr>
          <p:cNvSpPr txBox="1"/>
          <p:nvPr/>
        </p:nvSpPr>
        <p:spPr>
          <a:xfrm>
            <a:off x="790842" y="1631517"/>
            <a:ext cx="4770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450656">
              <a:defRPr/>
            </a:pPr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Portabilidade Numérica Claro</a:t>
            </a:r>
          </a:p>
        </p:txBody>
      </p:sp>
      <p:sp>
        <p:nvSpPr>
          <p:cNvPr id="4" name="Google Shape;79;p4">
            <a:extLst>
              <a:ext uri="{FF2B5EF4-FFF2-40B4-BE49-F238E27FC236}">
                <a16:creationId xmlns:a16="http://schemas.microsoft.com/office/drawing/2014/main" id="{50181503-DA7F-DAED-F52A-ACF84F4F43C7}"/>
              </a:ext>
            </a:extLst>
          </p:cNvPr>
          <p:cNvSpPr/>
          <p:nvPr/>
        </p:nvSpPr>
        <p:spPr>
          <a:xfrm>
            <a:off x="790842" y="2412977"/>
            <a:ext cx="6866632" cy="3051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O cliente solicita a portabilidade para a Claro, </a:t>
            </a:r>
            <a:b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</a:b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mantendo o número utilizado na antiga operadora. </a:t>
            </a:r>
            <a:b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</a:b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Ao solicitar a portabilidade, o cliente deve informar:</a:t>
            </a:r>
            <a:b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</a:br>
            <a:endParaRPr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66700" marR="0" lvl="0" indent="-266700" algn="l" rtl="0">
              <a:spcBef>
                <a:spcPts val="1200"/>
              </a:spcBef>
              <a:spcAft>
                <a:spcPts val="0"/>
              </a:spcAft>
              <a:buClr>
                <a:schemeClr val="bg1"/>
              </a:buClr>
              <a:buSzPts val="2600"/>
              <a:buFont typeface="Arial"/>
              <a:buChar char="•"/>
            </a:pP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CPF do titular da conta;</a:t>
            </a:r>
            <a:endParaRPr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66700" marR="0" lvl="0" indent="-266700" algn="l" rtl="0">
              <a:spcBef>
                <a:spcPts val="1200"/>
              </a:spcBef>
              <a:spcAft>
                <a:spcPts val="0"/>
              </a:spcAft>
              <a:buClr>
                <a:schemeClr val="bg1"/>
              </a:buClr>
              <a:buSzPts val="2600"/>
              <a:buFont typeface="Arial"/>
              <a:buChar char="•"/>
            </a:pP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Número do telefone a ser </a:t>
            </a:r>
            <a:b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</a:b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portado na mesma cidade;</a:t>
            </a:r>
            <a:endParaRPr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66700" marR="0" lvl="0" indent="-266700" algn="l" rtl="0">
              <a:spcBef>
                <a:spcPts val="1200"/>
              </a:spcBef>
              <a:spcAft>
                <a:spcPts val="0"/>
              </a:spcAft>
              <a:buClr>
                <a:schemeClr val="bg1"/>
              </a:buClr>
              <a:buSzPts val="2600"/>
              <a:buFont typeface="Arial"/>
              <a:buChar char="•"/>
            </a:pP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Nome da operadora doadora (atual).</a:t>
            </a:r>
            <a:endParaRPr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FFFE5A58-F289-3451-3232-F2F4F922346E}"/>
              </a:ext>
            </a:extLst>
          </p:cNvPr>
          <p:cNvGrpSpPr/>
          <p:nvPr/>
        </p:nvGrpSpPr>
        <p:grpSpPr>
          <a:xfrm>
            <a:off x="7928463" y="2529355"/>
            <a:ext cx="2776784" cy="2790936"/>
            <a:chOff x="7843735" y="2391118"/>
            <a:chExt cx="2776784" cy="2790936"/>
          </a:xfrm>
        </p:grpSpPr>
        <p:grpSp>
          <p:nvGrpSpPr>
            <p:cNvPr id="22" name="Agrupar 21">
              <a:extLst>
                <a:ext uri="{FF2B5EF4-FFF2-40B4-BE49-F238E27FC236}">
                  <a16:creationId xmlns:a16="http://schemas.microsoft.com/office/drawing/2014/main" id="{173D5C10-A8FE-7844-4F03-818D7BEB5B54}"/>
                </a:ext>
              </a:extLst>
            </p:cNvPr>
            <p:cNvGrpSpPr/>
            <p:nvPr/>
          </p:nvGrpSpPr>
          <p:grpSpPr>
            <a:xfrm>
              <a:off x="7843735" y="2391118"/>
              <a:ext cx="2776784" cy="2790936"/>
              <a:chOff x="7657474" y="2720340"/>
              <a:chExt cx="2796342" cy="2813823"/>
            </a:xfrm>
          </p:grpSpPr>
          <p:sp>
            <p:nvSpPr>
              <p:cNvPr id="24" name="Oval 68">
                <a:extLst>
                  <a:ext uri="{FF2B5EF4-FFF2-40B4-BE49-F238E27FC236}">
                    <a16:creationId xmlns:a16="http://schemas.microsoft.com/office/drawing/2014/main" id="{089B6D20-9B5A-1775-D40A-8E6E7520C8F0}"/>
                  </a:ext>
                </a:extLst>
              </p:cNvPr>
              <p:cNvSpPr/>
              <p:nvPr/>
            </p:nvSpPr>
            <p:spPr>
              <a:xfrm>
                <a:off x="7658829" y="2737821"/>
                <a:ext cx="2794634" cy="2796342"/>
              </a:xfrm>
              <a:prstGeom prst="ellipse">
                <a:avLst/>
              </a:prstGeom>
              <a:gradFill flip="none" rotWithShape="1">
                <a:gsLst>
                  <a:gs pos="63000">
                    <a:srgbClr val="131313">
                      <a:alpha val="53743"/>
                    </a:srgbClr>
                  </a:gs>
                  <a:gs pos="99000">
                    <a:srgbClr val="2D2C2E"/>
                  </a:gs>
                  <a:gs pos="0">
                    <a:srgbClr val="BD920E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5" name="Oval 69">
                <a:extLst>
                  <a:ext uri="{FF2B5EF4-FFF2-40B4-BE49-F238E27FC236}">
                    <a16:creationId xmlns:a16="http://schemas.microsoft.com/office/drawing/2014/main" id="{FBBDF860-6A85-8E65-8026-B84E751ECC5E}"/>
                  </a:ext>
                </a:extLst>
              </p:cNvPr>
              <p:cNvSpPr/>
              <p:nvPr/>
            </p:nvSpPr>
            <p:spPr>
              <a:xfrm>
                <a:off x="7657474" y="2720340"/>
                <a:ext cx="2796342" cy="2796342"/>
              </a:xfrm>
              <a:prstGeom prst="ellipse">
                <a:avLst/>
              </a:prstGeom>
              <a:noFill/>
              <a:ln w="57150">
                <a:solidFill>
                  <a:srgbClr val="F403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pic>
          <p:nvPicPr>
            <p:cNvPr id="7" name="Imagem 8">
              <a:extLst>
                <a:ext uri="{FF2B5EF4-FFF2-40B4-BE49-F238E27FC236}">
                  <a16:creationId xmlns:a16="http://schemas.microsoft.com/office/drawing/2014/main" id="{24300FE6-96CC-26FC-10D9-6E5F38A21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72711" y="2569769"/>
              <a:ext cx="1836817" cy="24427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941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4">
            <a:extLst>
              <a:ext uri="{FF2B5EF4-FFF2-40B4-BE49-F238E27FC236}">
                <a16:creationId xmlns:a16="http://schemas.microsoft.com/office/drawing/2014/main" id="{ED4F6629-5611-CCD1-FEF2-629A419E58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3177" t="3241" r="-1335" b="-3241"/>
          <a:stretch/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27" name="Google Shape;149;p8">
            <a:extLst>
              <a:ext uri="{FF2B5EF4-FFF2-40B4-BE49-F238E27FC236}">
                <a16:creationId xmlns:a16="http://schemas.microsoft.com/office/drawing/2014/main" id="{7C8B54A1-45CC-34B2-711C-895810687840}"/>
              </a:ext>
            </a:extLst>
          </p:cNvPr>
          <p:cNvSpPr txBox="1"/>
          <p:nvPr/>
        </p:nvSpPr>
        <p:spPr>
          <a:xfrm>
            <a:off x="1260512" y="1278951"/>
            <a:ext cx="344276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353F"/>
              </a:buClr>
              <a:buSzPts val="1800"/>
              <a:buFont typeface="Quattrocento Sans"/>
              <a:buNone/>
            </a:pPr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Quem faz cada passo?</a:t>
            </a:r>
            <a:endParaRPr sz="24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40E93027-FCB8-CADC-9FF7-7FC5DD8E53B3}"/>
              </a:ext>
            </a:extLst>
          </p:cNvPr>
          <p:cNvGrpSpPr/>
          <p:nvPr/>
        </p:nvGrpSpPr>
        <p:grpSpPr>
          <a:xfrm>
            <a:off x="1142095" y="2798879"/>
            <a:ext cx="2689671" cy="2192228"/>
            <a:chOff x="1224579" y="2808468"/>
            <a:chExt cx="2689671" cy="2192228"/>
          </a:xfrm>
        </p:grpSpPr>
        <p:sp>
          <p:nvSpPr>
            <p:cNvPr id="9" name="Google Shape;143;p8">
              <a:extLst>
                <a:ext uri="{FF2B5EF4-FFF2-40B4-BE49-F238E27FC236}">
                  <a16:creationId xmlns:a16="http://schemas.microsoft.com/office/drawing/2014/main" id="{F0A4E57F-9D98-0D67-8B97-78450A102C3A}"/>
                </a:ext>
              </a:extLst>
            </p:cNvPr>
            <p:cNvSpPr txBox="1"/>
            <p:nvPr/>
          </p:nvSpPr>
          <p:spPr>
            <a:xfrm>
              <a:off x="1224579" y="4354406"/>
              <a:ext cx="2689671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0353F"/>
                </a:buClr>
                <a:buSzPts val="1800"/>
                <a:buFont typeface="Quattrocento Sans"/>
                <a:buNone/>
              </a:pPr>
              <a:r>
                <a:rPr lang="pt-BR" sz="1800" dirty="0">
                  <a:solidFill>
                    <a:schemeClr val="bg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O </a:t>
              </a:r>
              <a:r>
                <a:rPr lang="pt-BR" sz="1800" b="1" dirty="0">
                  <a:solidFill>
                    <a:schemeClr val="bg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cliente</a:t>
              </a:r>
              <a:r>
                <a:rPr lang="pt-BR" sz="1800" dirty="0">
                  <a:solidFill>
                    <a:schemeClr val="bg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 escolhe um dos nossos planos.</a:t>
              </a:r>
              <a:endParaRPr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14" name="Google Shape;153;p8">
              <a:extLst>
                <a:ext uri="{FF2B5EF4-FFF2-40B4-BE49-F238E27FC236}">
                  <a16:creationId xmlns:a16="http://schemas.microsoft.com/office/drawing/2014/main" id="{8DA361E4-8A0F-8F36-7D55-2F5C8A5F2086}"/>
                </a:ext>
              </a:extLst>
            </p:cNvPr>
            <p:cNvGrpSpPr/>
            <p:nvPr/>
          </p:nvGrpSpPr>
          <p:grpSpPr>
            <a:xfrm>
              <a:off x="1830365" y="2808468"/>
              <a:ext cx="1440000" cy="1440000"/>
              <a:chOff x="1830365" y="2808468"/>
              <a:chExt cx="1440000" cy="1440000"/>
            </a:xfrm>
          </p:grpSpPr>
          <p:sp>
            <p:nvSpPr>
              <p:cNvPr id="21" name="Google Shape;154;p8">
                <a:extLst>
                  <a:ext uri="{FF2B5EF4-FFF2-40B4-BE49-F238E27FC236}">
                    <a16:creationId xmlns:a16="http://schemas.microsoft.com/office/drawing/2014/main" id="{0890C5AE-0238-3C93-CB49-477B630F4A64}"/>
                  </a:ext>
                </a:extLst>
              </p:cNvPr>
              <p:cNvSpPr/>
              <p:nvPr/>
            </p:nvSpPr>
            <p:spPr>
              <a:xfrm>
                <a:off x="1830365" y="2808468"/>
                <a:ext cx="1440000" cy="1440000"/>
              </a:xfrm>
              <a:prstGeom prst="ellipse">
                <a:avLst/>
              </a:prstGeom>
              <a:solidFill>
                <a:srgbClr val="BD920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6" name="Google Shape;155;p8">
                <a:extLst>
                  <a:ext uri="{FF2B5EF4-FFF2-40B4-BE49-F238E27FC236}">
                    <a16:creationId xmlns:a16="http://schemas.microsoft.com/office/drawing/2014/main" id="{4F2EA0A7-986D-E59C-A4F4-AC09055A03F5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927351" y="2898468"/>
                <a:ext cx="1260000" cy="1260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C454138B-6397-8C7E-B5F2-7EC86A65611D}"/>
              </a:ext>
            </a:extLst>
          </p:cNvPr>
          <p:cNvGrpSpPr/>
          <p:nvPr/>
        </p:nvGrpSpPr>
        <p:grpSpPr>
          <a:xfrm>
            <a:off x="4501827" y="2798879"/>
            <a:ext cx="2689671" cy="2780170"/>
            <a:chOff x="4584311" y="2808468"/>
            <a:chExt cx="2689671" cy="2780170"/>
          </a:xfrm>
        </p:grpSpPr>
        <p:sp>
          <p:nvSpPr>
            <p:cNvPr id="10" name="Google Shape;145;p8">
              <a:extLst>
                <a:ext uri="{FF2B5EF4-FFF2-40B4-BE49-F238E27FC236}">
                  <a16:creationId xmlns:a16="http://schemas.microsoft.com/office/drawing/2014/main" id="{85550366-E0BD-D110-2FAB-7E9328B14C2B}"/>
                </a:ext>
              </a:extLst>
            </p:cNvPr>
            <p:cNvSpPr txBox="1"/>
            <p:nvPr/>
          </p:nvSpPr>
          <p:spPr>
            <a:xfrm>
              <a:off x="4584311" y="4388350"/>
              <a:ext cx="2689671" cy="12002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800" dirty="0">
                  <a:solidFill>
                    <a:schemeClr val="bg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O </a:t>
              </a:r>
              <a:r>
                <a:rPr lang="pt-BR" sz="1800" b="1" dirty="0">
                  <a:solidFill>
                    <a:schemeClr val="bg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vendedor especifica</a:t>
              </a:r>
              <a:r>
                <a:rPr lang="pt-BR" sz="1800" dirty="0">
                  <a:solidFill>
                    <a:schemeClr val="bg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 no </a:t>
              </a:r>
              <a:r>
                <a:rPr lang="pt-BR" sz="1800" b="1" dirty="0">
                  <a:solidFill>
                    <a:schemeClr val="bg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formulário</a:t>
              </a:r>
              <a:r>
                <a:rPr lang="pt-BR" sz="1800" dirty="0">
                  <a:solidFill>
                    <a:schemeClr val="bg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 que o cliente está portando 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800" dirty="0">
                  <a:solidFill>
                    <a:schemeClr val="bg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o seu número.</a:t>
              </a:r>
              <a:endParaRPr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15" name="Google Shape;159;p8">
              <a:extLst>
                <a:ext uri="{FF2B5EF4-FFF2-40B4-BE49-F238E27FC236}">
                  <a16:creationId xmlns:a16="http://schemas.microsoft.com/office/drawing/2014/main" id="{6AC87174-209A-FF03-E051-67C32FF87EC9}"/>
                </a:ext>
              </a:extLst>
            </p:cNvPr>
            <p:cNvGrpSpPr/>
            <p:nvPr/>
          </p:nvGrpSpPr>
          <p:grpSpPr>
            <a:xfrm>
              <a:off x="5225881" y="2808468"/>
              <a:ext cx="1440000" cy="1440000"/>
              <a:chOff x="5225881" y="2808468"/>
              <a:chExt cx="1440000" cy="1440000"/>
            </a:xfrm>
          </p:grpSpPr>
          <p:sp>
            <p:nvSpPr>
              <p:cNvPr id="19" name="Google Shape;160;p8">
                <a:extLst>
                  <a:ext uri="{FF2B5EF4-FFF2-40B4-BE49-F238E27FC236}">
                    <a16:creationId xmlns:a16="http://schemas.microsoft.com/office/drawing/2014/main" id="{2B2A9740-A5B4-800A-2CA4-8D1C4AA8523E}"/>
                  </a:ext>
                </a:extLst>
              </p:cNvPr>
              <p:cNvSpPr/>
              <p:nvPr/>
            </p:nvSpPr>
            <p:spPr>
              <a:xfrm>
                <a:off x="5225881" y="2808468"/>
                <a:ext cx="1440000" cy="1440000"/>
              </a:xfrm>
              <a:prstGeom prst="ellipse">
                <a:avLst/>
              </a:prstGeom>
              <a:solidFill>
                <a:srgbClr val="F4034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0" name="Google Shape;161;p8">
                <a:extLst>
                  <a:ext uri="{FF2B5EF4-FFF2-40B4-BE49-F238E27FC236}">
                    <a16:creationId xmlns:a16="http://schemas.microsoft.com/office/drawing/2014/main" id="{D22F1BA4-03ED-7506-57F8-4B75A1E5BFD6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5408477" y="2988468"/>
                <a:ext cx="1074807" cy="1080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id="{AA2651EA-81B6-C09B-49B3-1946444E3A7E}"/>
              </a:ext>
            </a:extLst>
          </p:cNvPr>
          <p:cNvGrpSpPr/>
          <p:nvPr/>
        </p:nvGrpSpPr>
        <p:grpSpPr>
          <a:xfrm>
            <a:off x="8135841" y="2905480"/>
            <a:ext cx="2507787" cy="2685771"/>
            <a:chOff x="8218325" y="2915069"/>
            <a:chExt cx="2507787" cy="2685771"/>
          </a:xfrm>
        </p:grpSpPr>
        <p:sp>
          <p:nvSpPr>
            <p:cNvPr id="12" name="Google Shape;146;p8">
              <a:extLst>
                <a:ext uri="{FF2B5EF4-FFF2-40B4-BE49-F238E27FC236}">
                  <a16:creationId xmlns:a16="http://schemas.microsoft.com/office/drawing/2014/main" id="{A0018C3F-E18D-75BA-1247-13DE63B5D981}"/>
                </a:ext>
              </a:extLst>
            </p:cNvPr>
            <p:cNvSpPr txBox="1"/>
            <p:nvPr/>
          </p:nvSpPr>
          <p:spPr>
            <a:xfrm>
              <a:off x="8218325" y="4400552"/>
              <a:ext cx="2507787" cy="12002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800" dirty="0">
                  <a:solidFill>
                    <a:schemeClr val="bg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É necessário </a:t>
              </a:r>
              <a:r>
                <a:rPr lang="pt-BR" sz="1800" b="1" dirty="0">
                  <a:solidFill>
                    <a:schemeClr val="bg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avisar</a:t>
              </a:r>
              <a:r>
                <a:rPr lang="pt-BR" sz="1800" dirty="0">
                  <a:solidFill>
                    <a:schemeClr val="bg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 ao cliente o que ele deve fazer para </a:t>
              </a:r>
              <a:r>
                <a:rPr lang="pt-BR" sz="1800" b="1" dirty="0">
                  <a:solidFill>
                    <a:schemeClr val="bg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efetivar</a:t>
              </a:r>
              <a:r>
                <a:rPr lang="pt-BR" sz="1800" dirty="0">
                  <a:solidFill>
                    <a:schemeClr val="bg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 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800" dirty="0">
                  <a:solidFill>
                    <a:schemeClr val="bg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a portabilidade.</a:t>
              </a:r>
              <a:endParaRPr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16" name="Google Shape;162;p8">
              <a:extLst>
                <a:ext uri="{FF2B5EF4-FFF2-40B4-BE49-F238E27FC236}">
                  <a16:creationId xmlns:a16="http://schemas.microsoft.com/office/drawing/2014/main" id="{32703FA6-E502-64C8-B095-00478F03D303}"/>
                </a:ext>
              </a:extLst>
            </p:cNvPr>
            <p:cNvGrpSpPr/>
            <p:nvPr/>
          </p:nvGrpSpPr>
          <p:grpSpPr>
            <a:xfrm>
              <a:off x="8752218" y="2915069"/>
              <a:ext cx="1440000" cy="1440000"/>
              <a:chOff x="8752218" y="2915069"/>
              <a:chExt cx="1440000" cy="1440000"/>
            </a:xfrm>
          </p:grpSpPr>
          <p:sp>
            <p:nvSpPr>
              <p:cNvPr id="17" name="Google Shape;163;p8">
                <a:extLst>
                  <a:ext uri="{FF2B5EF4-FFF2-40B4-BE49-F238E27FC236}">
                    <a16:creationId xmlns:a16="http://schemas.microsoft.com/office/drawing/2014/main" id="{C3E3B398-65C8-DD9F-9F44-CC14210D4DE9}"/>
                  </a:ext>
                </a:extLst>
              </p:cNvPr>
              <p:cNvSpPr/>
              <p:nvPr/>
            </p:nvSpPr>
            <p:spPr>
              <a:xfrm>
                <a:off x="8752218" y="2915069"/>
                <a:ext cx="1440000" cy="1440000"/>
              </a:xfrm>
              <a:prstGeom prst="ellipse">
                <a:avLst/>
              </a:prstGeom>
              <a:solidFill>
                <a:srgbClr val="949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8" name="Google Shape;164;p8">
                <a:extLst>
                  <a:ext uri="{FF2B5EF4-FFF2-40B4-BE49-F238E27FC236}">
                    <a16:creationId xmlns:a16="http://schemas.microsoft.com/office/drawing/2014/main" id="{F81798E6-E8AA-8196-E733-4222AD938BD7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8932217" y="3097372"/>
                <a:ext cx="1080000" cy="1080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52CE74B9-0509-1618-A066-C47607E47445}"/>
              </a:ext>
            </a:extLst>
          </p:cNvPr>
          <p:cNvSpPr txBox="1"/>
          <p:nvPr/>
        </p:nvSpPr>
        <p:spPr>
          <a:xfrm>
            <a:off x="1260362" y="2222677"/>
            <a:ext cx="2453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1ª etapa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 </a:t>
            </a:r>
            <a:r>
              <a:rPr lang="pt-BR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 Cliente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51C043C9-5A22-9A7E-CAED-064F90E1EAB3}"/>
              </a:ext>
            </a:extLst>
          </p:cNvPr>
          <p:cNvSpPr txBox="1"/>
          <p:nvPr/>
        </p:nvSpPr>
        <p:spPr>
          <a:xfrm>
            <a:off x="4655879" y="2205705"/>
            <a:ext cx="2453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2ª etapa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 </a:t>
            </a:r>
            <a:r>
              <a:rPr lang="pt-BR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 Vendedor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D833F453-4E20-5DC9-0818-7B5CC1C267EE}"/>
              </a:ext>
            </a:extLst>
          </p:cNvPr>
          <p:cNvSpPr txBox="1"/>
          <p:nvPr/>
        </p:nvSpPr>
        <p:spPr>
          <a:xfrm>
            <a:off x="8243340" y="2222677"/>
            <a:ext cx="2292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3ª etapa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 </a:t>
            </a:r>
            <a:r>
              <a:rPr lang="pt-BR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 Central</a:t>
            </a:r>
          </a:p>
        </p:txBody>
      </p:sp>
    </p:spTree>
    <p:extLst>
      <p:ext uri="{BB962C8B-B14F-4D97-AF65-F5344CB8AC3E}">
        <p14:creationId xmlns:p14="http://schemas.microsoft.com/office/powerpoint/2010/main" val="425389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2" grpId="0"/>
      <p:bldP spid="23" grpId="0"/>
      <p:bldP spid="24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4">
            <a:extLst>
              <a:ext uri="{FF2B5EF4-FFF2-40B4-BE49-F238E27FC236}">
                <a16:creationId xmlns:a16="http://schemas.microsoft.com/office/drawing/2014/main" id="{ED4F6629-5611-CCD1-FEF2-629A419E58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3177" t="3241" r="-1335" b="-3241"/>
          <a:stretch/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grpSp>
        <p:nvGrpSpPr>
          <p:cNvPr id="39" name="Agrupar 38">
            <a:extLst>
              <a:ext uri="{FF2B5EF4-FFF2-40B4-BE49-F238E27FC236}">
                <a16:creationId xmlns:a16="http://schemas.microsoft.com/office/drawing/2014/main" id="{D2CAFEBA-1BEB-2E41-02CD-DB480624C1D0}"/>
              </a:ext>
            </a:extLst>
          </p:cNvPr>
          <p:cNvGrpSpPr/>
          <p:nvPr/>
        </p:nvGrpSpPr>
        <p:grpSpPr>
          <a:xfrm>
            <a:off x="7787049" y="2825503"/>
            <a:ext cx="3151412" cy="2804511"/>
            <a:chOff x="7858009" y="2954749"/>
            <a:chExt cx="3151412" cy="2804511"/>
          </a:xfrm>
        </p:grpSpPr>
        <p:sp>
          <p:nvSpPr>
            <p:cNvPr id="22" name="Google Shape;175;p9">
              <a:extLst>
                <a:ext uri="{FF2B5EF4-FFF2-40B4-BE49-F238E27FC236}">
                  <a16:creationId xmlns:a16="http://schemas.microsoft.com/office/drawing/2014/main" id="{0E71AEE5-72AD-1BD3-33D5-E1343A204B2B}"/>
                </a:ext>
              </a:extLst>
            </p:cNvPr>
            <p:cNvSpPr txBox="1"/>
            <p:nvPr/>
          </p:nvSpPr>
          <p:spPr>
            <a:xfrm>
              <a:off x="7858009" y="4558931"/>
              <a:ext cx="3151412" cy="12003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800">
                  <a:solidFill>
                    <a:schemeClr val="bg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Neste momento, o </a:t>
              </a:r>
              <a:r>
                <a:rPr lang="pt-BR" sz="1800" b="1">
                  <a:solidFill>
                    <a:schemeClr val="bg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processo começa</a:t>
              </a:r>
              <a:r>
                <a:rPr lang="pt-BR" sz="1800">
                  <a:solidFill>
                    <a:schemeClr val="bg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 e levará </a:t>
              </a:r>
              <a:r>
                <a:rPr lang="pt-BR" sz="1800" b="1">
                  <a:solidFill>
                    <a:schemeClr val="bg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24h</a:t>
              </a:r>
              <a:r>
                <a:rPr lang="pt-BR" sz="1800">
                  <a:solidFill>
                    <a:schemeClr val="bg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 até</a:t>
              </a:r>
              <a:br>
                <a:rPr lang="pt-BR" sz="1800">
                  <a:solidFill>
                    <a:schemeClr val="bg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</a:br>
              <a:r>
                <a:rPr lang="pt-BR" sz="1800">
                  <a:solidFill>
                    <a:schemeClr val="bg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que o aparelho reconheça</a:t>
              </a:r>
              <a:br>
                <a:rPr lang="pt-BR" sz="1800">
                  <a:solidFill>
                    <a:schemeClr val="bg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</a:br>
              <a:r>
                <a:rPr lang="pt-BR" sz="1800">
                  <a:solidFill>
                    <a:schemeClr val="bg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o número portado.</a:t>
              </a:r>
              <a:endPara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23" name="Google Shape;182;p9">
              <a:extLst>
                <a:ext uri="{FF2B5EF4-FFF2-40B4-BE49-F238E27FC236}">
                  <a16:creationId xmlns:a16="http://schemas.microsoft.com/office/drawing/2014/main" id="{341765D5-8994-2DA8-AABC-BA18C46F0B12}"/>
                </a:ext>
              </a:extLst>
            </p:cNvPr>
            <p:cNvGrpSpPr/>
            <p:nvPr/>
          </p:nvGrpSpPr>
          <p:grpSpPr>
            <a:xfrm>
              <a:off x="8715546" y="2954749"/>
              <a:ext cx="1440000" cy="1440000"/>
              <a:chOff x="8715546" y="2954749"/>
              <a:chExt cx="1440000" cy="1440000"/>
            </a:xfrm>
          </p:grpSpPr>
          <p:sp>
            <p:nvSpPr>
              <p:cNvPr id="35" name="Google Shape;183;p9">
                <a:extLst>
                  <a:ext uri="{FF2B5EF4-FFF2-40B4-BE49-F238E27FC236}">
                    <a16:creationId xmlns:a16="http://schemas.microsoft.com/office/drawing/2014/main" id="{59413C8F-7940-7ABC-D9EF-F8E77EEE9CE3}"/>
                  </a:ext>
                </a:extLst>
              </p:cNvPr>
              <p:cNvSpPr/>
              <p:nvPr/>
            </p:nvSpPr>
            <p:spPr>
              <a:xfrm>
                <a:off x="8715546" y="2954749"/>
                <a:ext cx="1440000" cy="1440000"/>
              </a:xfrm>
              <a:prstGeom prst="ellipse">
                <a:avLst/>
              </a:prstGeom>
              <a:solidFill>
                <a:srgbClr val="949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6" name="Google Shape;184;p9">
                <a:extLst>
                  <a:ext uri="{FF2B5EF4-FFF2-40B4-BE49-F238E27FC236}">
                    <a16:creationId xmlns:a16="http://schemas.microsoft.com/office/drawing/2014/main" id="{88E971F7-C920-28F9-3111-B39CBB75614F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8898141" y="3134749"/>
                <a:ext cx="1074807" cy="1080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37" name="Agrupar 36">
            <a:extLst>
              <a:ext uri="{FF2B5EF4-FFF2-40B4-BE49-F238E27FC236}">
                <a16:creationId xmlns:a16="http://schemas.microsoft.com/office/drawing/2014/main" id="{B4DB5EF9-49CF-08A2-493A-782E41C638CB}"/>
              </a:ext>
            </a:extLst>
          </p:cNvPr>
          <p:cNvGrpSpPr/>
          <p:nvPr/>
        </p:nvGrpSpPr>
        <p:grpSpPr>
          <a:xfrm>
            <a:off x="934504" y="2825503"/>
            <a:ext cx="3034985" cy="2804511"/>
            <a:chOff x="1005464" y="2954749"/>
            <a:chExt cx="3034985" cy="2804511"/>
          </a:xfrm>
        </p:grpSpPr>
        <p:sp>
          <p:nvSpPr>
            <p:cNvPr id="8" name="Google Shape;173;p9">
              <a:extLst>
                <a:ext uri="{FF2B5EF4-FFF2-40B4-BE49-F238E27FC236}">
                  <a16:creationId xmlns:a16="http://schemas.microsoft.com/office/drawing/2014/main" id="{44B57B5E-13B5-3017-A3E3-12D67C907DE3}"/>
                </a:ext>
              </a:extLst>
            </p:cNvPr>
            <p:cNvSpPr txBox="1"/>
            <p:nvPr/>
          </p:nvSpPr>
          <p:spPr>
            <a:xfrm>
              <a:off x="1005464" y="4558931"/>
              <a:ext cx="3034985" cy="12003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800">
                  <a:solidFill>
                    <a:schemeClr val="bg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O </a:t>
              </a:r>
              <a:r>
                <a:rPr lang="pt-BR" sz="1800" b="1">
                  <a:solidFill>
                    <a:schemeClr val="bg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cliente</a:t>
              </a:r>
              <a:r>
                <a:rPr lang="pt-BR" sz="1800">
                  <a:solidFill>
                    <a:schemeClr val="bg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 deve ligar do seu aparelho para o número </a:t>
              </a:r>
              <a:r>
                <a:rPr lang="pt-BR" sz="1800" b="1">
                  <a:solidFill>
                    <a:schemeClr val="bg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*535 </a:t>
              </a:r>
              <a:r>
                <a:rPr lang="pt-BR" sz="1800">
                  <a:solidFill>
                    <a:schemeClr val="bg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e escolher a opção “</a:t>
              </a:r>
              <a:r>
                <a:rPr lang="pt-BR" sz="1800" b="1">
                  <a:solidFill>
                    <a:schemeClr val="bg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Solicitar Portabilidade</a:t>
              </a:r>
              <a:r>
                <a:rPr lang="pt-BR" sz="1800">
                  <a:solidFill>
                    <a:schemeClr val="bg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”.</a:t>
              </a:r>
              <a:endPara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24" name="Google Shape;185;p9">
              <a:extLst>
                <a:ext uri="{FF2B5EF4-FFF2-40B4-BE49-F238E27FC236}">
                  <a16:creationId xmlns:a16="http://schemas.microsoft.com/office/drawing/2014/main" id="{6B0A9B8F-9EFC-3564-16BB-91C91E41E334}"/>
                </a:ext>
              </a:extLst>
            </p:cNvPr>
            <p:cNvGrpSpPr/>
            <p:nvPr/>
          </p:nvGrpSpPr>
          <p:grpSpPr>
            <a:xfrm>
              <a:off x="1807854" y="2954749"/>
              <a:ext cx="1440000" cy="1440000"/>
              <a:chOff x="1807854" y="2954749"/>
              <a:chExt cx="1440000" cy="1440000"/>
            </a:xfrm>
          </p:grpSpPr>
          <p:sp>
            <p:nvSpPr>
              <p:cNvPr id="33" name="Google Shape;186;p9">
                <a:extLst>
                  <a:ext uri="{FF2B5EF4-FFF2-40B4-BE49-F238E27FC236}">
                    <a16:creationId xmlns:a16="http://schemas.microsoft.com/office/drawing/2014/main" id="{99F6F92D-1DC5-A801-EABD-034FF9B0966E}"/>
                  </a:ext>
                </a:extLst>
              </p:cNvPr>
              <p:cNvSpPr/>
              <p:nvPr/>
            </p:nvSpPr>
            <p:spPr>
              <a:xfrm>
                <a:off x="1807854" y="2954749"/>
                <a:ext cx="1440000" cy="1440000"/>
              </a:xfrm>
              <a:prstGeom prst="ellipse">
                <a:avLst/>
              </a:prstGeom>
              <a:solidFill>
                <a:srgbClr val="BD920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4" name="Google Shape;187;p9">
                <a:extLst>
                  <a:ext uri="{FF2B5EF4-FFF2-40B4-BE49-F238E27FC236}">
                    <a16:creationId xmlns:a16="http://schemas.microsoft.com/office/drawing/2014/main" id="{247D272B-AF4E-7E59-D4FA-9D93F9786E04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2025953" y="3180469"/>
                <a:ext cx="988560" cy="98856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38" name="Agrupar 37">
            <a:extLst>
              <a:ext uri="{FF2B5EF4-FFF2-40B4-BE49-F238E27FC236}">
                <a16:creationId xmlns:a16="http://schemas.microsoft.com/office/drawing/2014/main" id="{6211CF4D-7F3A-2802-ED59-131A6EEB413B}"/>
              </a:ext>
            </a:extLst>
          </p:cNvPr>
          <p:cNvGrpSpPr/>
          <p:nvPr/>
        </p:nvGrpSpPr>
        <p:grpSpPr>
          <a:xfrm>
            <a:off x="4634434" y="2825503"/>
            <a:ext cx="2575405" cy="2527512"/>
            <a:chOff x="4705394" y="2954749"/>
            <a:chExt cx="2575405" cy="2527512"/>
          </a:xfrm>
        </p:grpSpPr>
        <p:sp>
          <p:nvSpPr>
            <p:cNvPr id="11" name="Google Shape;174;p9">
              <a:extLst>
                <a:ext uri="{FF2B5EF4-FFF2-40B4-BE49-F238E27FC236}">
                  <a16:creationId xmlns:a16="http://schemas.microsoft.com/office/drawing/2014/main" id="{09FE0028-CCEB-6670-0460-8B2CA4A06D11}"/>
                </a:ext>
              </a:extLst>
            </p:cNvPr>
            <p:cNvSpPr txBox="1"/>
            <p:nvPr/>
          </p:nvSpPr>
          <p:spPr>
            <a:xfrm>
              <a:off x="4705394" y="4558931"/>
              <a:ext cx="2575405" cy="923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800">
                  <a:solidFill>
                    <a:schemeClr val="bg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A </a:t>
              </a:r>
              <a:r>
                <a:rPr lang="pt-BR" sz="1800" b="1">
                  <a:solidFill>
                    <a:schemeClr val="bg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Central</a:t>
              </a:r>
              <a:r>
                <a:rPr lang="pt-BR" sz="1800">
                  <a:solidFill>
                    <a:schemeClr val="bg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 informa o número do protocolo de portabilidade.</a:t>
              </a:r>
              <a:endPara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25" name="Google Shape;188;p9">
              <a:extLst>
                <a:ext uri="{FF2B5EF4-FFF2-40B4-BE49-F238E27FC236}">
                  <a16:creationId xmlns:a16="http://schemas.microsoft.com/office/drawing/2014/main" id="{D7ED441E-44AB-4046-D2B7-8FC92A2A4AE8}"/>
                </a:ext>
              </a:extLst>
            </p:cNvPr>
            <p:cNvGrpSpPr/>
            <p:nvPr/>
          </p:nvGrpSpPr>
          <p:grpSpPr>
            <a:xfrm>
              <a:off x="5261700" y="2954749"/>
              <a:ext cx="1440000" cy="1440000"/>
              <a:chOff x="5261700" y="2954749"/>
              <a:chExt cx="1440000" cy="1440000"/>
            </a:xfrm>
          </p:grpSpPr>
          <p:sp>
            <p:nvSpPr>
              <p:cNvPr id="31" name="Google Shape;189;p9">
                <a:extLst>
                  <a:ext uri="{FF2B5EF4-FFF2-40B4-BE49-F238E27FC236}">
                    <a16:creationId xmlns:a16="http://schemas.microsoft.com/office/drawing/2014/main" id="{09802407-F979-1350-CC0C-DCC128797693}"/>
                  </a:ext>
                </a:extLst>
              </p:cNvPr>
              <p:cNvSpPr/>
              <p:nvPr/>
            </p:nvSpPr>
            <p:spPr>
              <a:xfrm>
                <a:off x="5261700" y="2954749"/>
                <a:ext cx="1440000" cy="1440000"/>
              </a:xfrm>
              <a:prstGeom prst="ellipse">
                <a:avLst/>
              </a:prstGeom>
              <a:solidFill>
                <a:srgbClr val="F4034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2" name="Google Shape;190;p9">
                <a:extLst>
                  <a:ext uri="{FF2B5EF4-FFF2-40B4-BE49-F238E27FC236}">
                    <a16:creationId xmlns:a16="http://schemas.microsoft.com/office/drawing/2014/main" id="{F535147E-CF18-F849-7E20-1A95C0945F0F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5444296" y="3134749"/>
                <a:ext cx="1074807" cy="1080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04D5D0A7-0E03-C7C3-93E4-84F2DA29DD94}"/>
              </a:ext>
            </a:extLst>
          </p:cNvPr>
          <p:cNvSpPr txBox="1"/>
          <p:nvPr/>
        </p:nvSpPr>
        <p:spPr>
          <a:xfrm>
            <a:off x="1260512" y="2256921"/>
            <a:ext cx="242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1ª etapa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 </a:t>
            </a:r>
            <a:r>
              <a:rPr lang="pt-BR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 Cliente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9C9FF632-2FE1-158A-7410-3057701E37C8}"/>
              </a:ext>
            </a:extLst>
          </p:cNvPr>
          <p:cNvSpPr txBox="1"/>
          <p:nvPr/>
        </p:nvSpPr>
        <p:spPr>
          <a:xfrm>
            <a:off x="4710052" y="2239949"/>
            <a:ext cx="242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2ª etapa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 </a:t>
            </a:r>
            <a:r>
              <a:rPr lang="pt-BR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 Vendedor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C7B0E1AF-EA08-2C13-71AA-BAC9CE2BA77E}"/>
              </a:ext>
            </a:extLst>
          </p:cNvPr>
          <p:cNvSpPr txBox="1"/>
          <p:nvPr/>
        </p:nvSpPr>
        <p:spPr>
          <a:xfrm>
            <a:off x="8193676" y="2256921"/>
            <a:ext cx="2265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3ª etapa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 </a:t>
            </a:r>
            <a:r>
              <a:rPr lang="pt-BR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 Central</a:t>
            </a:r>
          </a:p>
        </p:txBody>
      </p:sp>
      <p:sp>
        <p:nvSpPr>
          <p:cNvPr id="5" name="Google Shape;149;p8">
            <a:extLst>
              <a:ext uri="{FF2B5EF4-FFF2-40B4-BE49-F238E27FC236}">
                <a16:creationId xmlns:a16="http://schemas.microsoft.com/office/drawing/2014/main" id="{06BEF05A-AB0E-D079-CAAC-6E76CC049ABF}"/>
              </a:ext>
            </a:extLst>
          </p:cNvPr>
          <p:cNvSpPr txBox="1"/>
          <p:nvPr/>
        </p:nvSpPr>
        <p:spPr>
          <a:xfrm>
            <a:off x="1260512" y="1278951"/>
            <a:ext cx="344276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353F"/>
              </a:buClr>
              <a:buSzPts val="1800"/>
              <a:buFont typeface="Quattrocento Sans"/>
              <a:buNone/>
            </a:pPr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Quem faz cada passo?</a:t>
            </a:r>
            <a:endParaRPr sz="24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4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5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4">
            <a:extLst>
              <a:ext uri="{FF2B5EF4-FFF2-40B4-BE49-F238E27FC236}">
                <a16:creationId xmlns:a16="http://schemas.microsoft.com/office/drawing/2014/main" id="{ED4F6629-5611-CCD1-FEF2-629A419E58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3177" t="3241" r="-1335" b="-3241"/>
          <a:stretch/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grpSp>
        <p:nvGrpSpPr>
          <p:cNvPr id="74" name="Agrupar 73">
            <a:extLst>
              <a:ext uri="{FF2B5EF4-FFF2-40B4-BE49-F238E27FC236}">
                <a16:creationId xmlns:a16="http://schemas.microsoft.com/office/drawing/2014/main" id="{65873C5F-ECF6-7A5D-E409-F9AEB7B2280E}"/>
              </a:ext>
            </a:extLst>
          </p:cNvPr>
          <p:cNvGrpSpPr/>
          <p:nvPr/>
        </p:nvGrpSpPr>
        <p:grpSpPr>
          <a:xfrm>
            <a:off x="4573738" y="1740575"/>
            <a:ext cx="7153619" cy="4455224"/>
            <a:chOff x="4409679" y="2325752"/>
            <a:chExt cx="7153619" cy="4455224"/>
          </a:xfrm>
        </p:grpSpPr>
        <p:sp>
          <p:nvSpPr>
            <p:cNvPr id="10" name="Google Shape;236;p11">
              <a:extLst>
                <a:ext uri="{FF2B5EF4-FFF2-40B4-BE49-F238E27FC236}">
                  <a16:creationId xmlns:a16="http://schemas.microsoft.com/office/drawing/2014/main" id="{836A72B2-131A-2972-87A2-4421F8DD3E8A}"/>
                </a:ext>
              </a:extLst>
            </p:cNvPr>
            <p:cNvSpPr txBox="1"/>
            <p:nvPr/>
          </p:nvSpPr>
          <p:spPr>
            <a:xfrm>
              <a:off x="5894767" y="6442462"/>
              <a:ext cx="4087346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600" i="1" dirty="0">
                  <a:solidFill>
                    <a:schemeClr val="bg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*EA: Entidade Administradora</a:t>
              </a:r>
              <a:endParaRPr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Google Shape;239;p11">
              <a:extLst>
                <a:ext uri="{FF2B5EF4-FFF2-40B4-BE49-F238E27FC236}">
                  <a16:creationId xmlns:a16="http://schemas.microsoft.com/office/drawing/2014/main" id="{23338115-18F2-328D-3378-39BE0698B6C6}"/>
                </a:ext>
              </a:extLst>
            </p:cNvPr>
            <p:cNvSpPr txBox="1"/>
            <p:nvPr/>
          </p:nvSpPr>
          <p:spPr>
            <a:xfrm>
              <a:off x="6974850" y="2325752"/>
              <a:ext cx="2209511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800" b="1" dirty="0">
                  <a:solidFill>
                    <a:schemeClr val="bg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3ª etapa - Central</a:t>
              </a:r>
              <a:endParaRPr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" name="Google Shape;247;p11">
              <a:extLst>
                <a:ext uri="{FF2B5EF4-FFF2-40B4-BE49-F238E27FC236}">
                  <a16:creationId xmlns:a16="http://schemas.microsoft.com/office/drawing/2014/main" id="{2F833B74-AAA6-1E86-DBAB-319D832A96F1}"/>
                </a:ext>
              </a:extLst>
            </p:cNvPr>
            <p:cNvSpPr txBox="1"/>
            <p:nvPr/>
          </p:nvSpPr>
          <p:spPr>
            <a:xfrm>
              <a:off x="4650615" y="3796854"/>
              <a:ext cx="1539099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0353F"/>
                </a:buClr>
                <a:buSzPts val="1400"/>
                <a:buFont typeface="Quattrocento Sans"/>
                <a:buNone/>
              </a:pPr>
              <a:r>
                <a:rPr lang="pt-BR" sz="1400" b="1">
                  <a:solidFill>
                    <a:schemeClr val="bg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Agendamos</a:t>
              </a:r>
              <a:endPara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0353F"/>
                </a:buClr>
                <a:buSzPts val="1400"/>
                <a:buFont typeface="Quattrocento Sans"/>
                <a:buNone/>
              </a:pPr>
              <a:r>
                <a:rPr lang="pt-BR" sz="1400">
                  <a:solidFill>
                    <a:schemeClr val="bg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a instalação.</a:t>
              </a:r>
              <a:endPara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17" name="Google Shape;248;p11">
              <a:extLst>
                <a:ext uri="{FF2B5EF4-FFF2-40B4-BE49-F238E27FC236}">
                  <a16:creationId xmlns:a16="http://schemas.microsoft.com/office/drawing/2014/main" id="{25F0799C-063E-8996-A16C-7B64A6CD5591}"/>
                </a:ext>
              </a:extLst>
            </p:cNvPr>
            <p:cNvGrpSpPr/>
            <p:nvPr/>
          </p:nvGrpSpPr>
          <p:grpSpPr>
            <a:xfrm>
              <a:off x="4948535" y="2830795"/>
              <a:ext cx="954101" cy="954101"/>
              <a:chOff x="4948535" y="2830795"/>
              <a:chExt cx="1440000" cy="1440000"/>
            </a:xfrm>
          </p:grpSpPr>
          <p:sp>
            <p:nvSpPr>
              <p:cNvPr id="66" name="Google Shape;249;p11">
                <a:extLst>
                  <a:ext uri="{FF2B5EF4-FFF2-40B4-BE49-F238E27FC236}">
                    <a16:creationId xmlns:a16="http://schemas.microsoft.com/office/drawing/2014/main" id="{CE329675-847F-3EF7-0EC9-3AA35B51A8C1}"/>
                  </a:ext>
                </a:extLst>
              </p:cNvPr>
              <p:cNvSpPr/>
              <p:nvPr/>
            </p:nvSpPr>
            <p:spPr>
              <a:xfrm>
                <a:off x="4948535" y="2830795"/>
                <a:ext cx="1440000" cy="1440000"/>
              </a:xfrm>
              <a:prstGeom prst="ellipse">
                <a:avLst/>
              </a:prstGeom>
              <a:solidFill>
                <a:srgbClr val="949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67" name="Google Shape;250;p11">
                <a:extLst>
                  <a:ext uri="{FF2B5EF4-FFF2-40B4-BE49-F238E27FC236}">
                    <a16:creationId xmlns:a16="http://schemas.microsoft.com/office/drawing/2014/main" id="{5D6ED275-C51D-56B4-573E-E89D9F53754C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5300464" y="3178235"/>
                <a:ext cx="736143" cy="74512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18" name="Google Shape;251;p11">
              <a:extLst>
                <a:ext uri="{FF2B5EF4-FFF2-40B4-BE49-F238E27FC236}">
                  <a16:creationId xmlns:a16="http://schemas.microsoft.com/office/drawing/2014/main" id="{56B52C4E-99B2-A8D1-2AA5-BB38E68C33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09679" y="2682794"/>
              <a:ext cx="21926" cy="3831229"/>
            </a:xfrm>
            <a:prstGeom prst="straightConnector1">
              <a:avLst/>
            </a:prstGeom>
            <a:noFill/>
            <a:ln w="9525" cap="flat" cmpd="sng">
              <a:solidFill>
                <a:schemeClr val="bg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9" name="Google Shape;252;p11">
              <a:extLst>
                <a:ext uri="{FF2B5EF4-FFF2-40B4-BE49-F238E27FC236}">
                  <a16:creationId xmlns:a16="http://schemas.microsoft.com/office/drawing/2014/main" id="{564343CD-5375-0277-CC5B-CAC82BAE94BE}"/>
                </a:ext>
              </a:extLst>
            </p:cNvPr>
            <p:cNvCxnSpPr/>
            <p:nvPr/>
          </p:nvCxnSpPr>
          <p:spPr>
            <a:xfrm>
              <a:off x="6031923" y="3238436"/>
              <a:ext cx="612000" cy="0"/>
            </a:xfrm>
            <a:prstGeom prst="straightConnector1">
              <a:avLst/>
            </a:prstGeom>
            <a:noFill/>
            <a:ln w="9525" cap="flat" cmpd="sng">
              <a:solidFill>
                <a:schemeClr val="bg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sp>
          <p:nvSpPr>
            <p:cNvPr id="20" name="Google Shape;253;p11">
              <a:extLst>
                <a:ext uri="{FF2B5EF4-FFF2-40B4-BE49-F238E27FC236}">
                  <a16:creationId xmlns:a16="http://schemas.microsoft.com/office/drawing/2014/main" id="{58662C72-17FC-A480-191B-AD65BA3D20E8}"/>
                </a:ext>
              </a:extLst>
            </p:cNvPr>
            <p:cNvSpPr txBox="1"/>
            <p:nvPr/>
          </p:nvSpPr>
          <p:spPr>
            <a:xfrm>
              <a:off x="6332677" y="3796854"/>
              <a:ext cx="1885886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0353F"/>
                </a:buClr>
                <a:buSzPts val="1400"/>
                <a:buFont typeface="Quattrocento Sans"/>
                <a:buNone/>
              </a:pPr>
              <a:r>
                <a:rPr lang="pt-BR" sz="1400">
                  <a:solidFill>
                    <a:schemeClr val="bg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Instalação </a:t>
              </a:r>
              <a:r>
                <a:rPr lang="pt-BR" sz="1400" b="1">
                  <a:solidFill>
                    <a:schemeClr val="bg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executada</a:t>
              </a:r>
              <a:r>
                <a:rPr lang="pt-BR" sz="1400">
                  <a:solidFill>
                    <a:schemeClr val="bg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 e O.S. baixada.</a:t>
              </a:r>
              <a:endPara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" name="Google Shape;254;p11">
              <a:extLst>
                <a:ext uri="{FF2B5EF4-FFF2-40B4-BE49-F238E27FC236}">
                  <a16:creationId xmlns:a16="http://schemas.microsoft.com/office/drawing/2014/main" id="{4C60B7FF-2196-331F-2A9B-BEAB6ECB07C7}"/>
                </a:ext>
              </a:extLst>
            </p:cNvPr>
            <p:cNvSpPr txBox="1"/>
            <p:nvPr/>
          </p:nvSpPr>
          <p:spPr>
            <a:xfrm>
              <a:off x="8190485" y="3795465"/>
              <a:ext cx="2620112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0353F"/>
                </a:buClr>
                <a:buSzPts val="1400"/>
                <a:buFont typeface="Quattrocento Sans"/>
                <a:buNone/>
              </a:pPr>
              <a:r>
                <a:rPr lang="pt-BR" sz="1400" dirty="0">
                  <a:solidFill>
                    <a:schemeClr val="bg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É gerado o </a:t>
              </a:r>
              <a:r>
                <a:rPr lang="pt-BR" sz="1400" b="1" dirty="0">
                  <a:solidFill>
                    <a:schemeClr val="bg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BP</a:t>
              </a:r>
              <a:r>
                <a:rPr lang="pt-BR" sz="1400" dirty="0">
                  <a:solidFill>
                    <a:schemeClr val="bg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 (protocolo de solicitação de portabilidade).</a:t>
              </a:r>
              <a:endParaRPr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" name="Google Shape;255;p11">
              <a:extLst>
                <a:ext uri="{FF2B5EF4-FFF2-40B4-BE49-F238E27FC236}">
                  <a16:creationId xmlns:a16="http://schemas.microsoft.com/office/drawing/2014/main" id="{55456560-BFCC-7009-30FB-CAD025D20CA6}"/>
                </a:ext>
              </a:extLst>
            </p:cNvPr>
            <p:cNvSpPr txBox="1"/>
            <p:nvPr/>
          </p:nvSpPr>
          <p:spPr>
            <a:xfrm>
              <a:off x="4602180" y="5503943"/>
              <a:ext cx="1635968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0353F"/>
                </a:buClr>
                <a:buSzPts val="1400"/>
                <a:buFont typeface="Quattrocento Sans"/>
                <a:buNone/>
              </a:pPr>
              <a:r>
                <a:rPr lang="pt-BR" sz="1400" dirty="0">
                  <a:solidFill>
                    <a:schemeClr val="bg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A </a:t>
              </a:r>
              <a:r>
                <a:rPr lang="pt-BR" sz="1400" b="1" dirty="0">
                  <a:solidFill>
                    <a:schemeClr val="bg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EA* envia o pedido </a:t>
              </a:r>
              <a:r>
                <a:rPr lang="pt-BR" sz="1400" dirty="0">
                  <a:solidFill>
                    <a:schemeClr val="bg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da portabilidade para empresa doadora.</a:t>
              </a:r>
              <a:endParaRPr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0" name="Google Shape;256;p11">
              <a:extLst>
                <a:ext uri="{FF2B5EF4-FFF2-40B4-BE49-F238E27FC236}">
                  <a16:creationId xmlns:a16="http://schemas.microsoft.com/office/drawing/2014/main" id="{904FABFD-5ADB-7D74-92DF-90B07C539E18}"/>
                </a:ext>
              </a:extLst>
            </p:cNvPr>
            <p:cNvSpPr txBox="1"/>
            <p:nvPr/>
          </p:nvSpPr>
          <p:spPr>
            <a:xfrm>
              <a:off x="6230850" y="5489951"/>
              <a:ext cx="1836416" cy="7386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0353F"/>
                </a:buClr>
                <a:buSzPts val="1400"/>
                <a:buFont typeface="Quattrocento Sans"/>
                <a:buNone/>
              </a:pPr>
              <a:r>
                <a:rPr lang="pt-BR" sz="1400">
                  <a:solidFill>
                    <a:schemeClr val="bg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A Empresa doadora tem </a:t>
              </a:r>
              <a:r>
                <a:rPr lang="pt-BR" sz="1400" b="1">
                  <a:solidFill>
                    <a:schemeClr val="bg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24h úteis </a:t>
              </a:r>
              <a:r>
                <a:rPr lang="pt-BR" sz="1400">
                  <a:solidFill>
                    <a:schemeClr val="bg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para </a:t>
              </a:r>
              <a:r>
                <a:rPr lang="pt-BR" sz="1400" b="1">
                  <a:solidFill>
                    <a:schemeClr val="bg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validar ou rejeitar</a:t>
              </a:r>
              <a:r>
                <a:rPr lang="pt-BR" sz="1400">
                  <a:solidFill>
                    <a:schemeClr val="bg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.</a:t>
              </a:r>
              <a:endPara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1" name="Google Shape;257;p11">
              <a:extLst>
                <a:ext uri="{FF2B5EF4-FFF2-40B4-BE49-F238E27FC236}">
                  <a16:creationId xmlns:a16="http://schemas.microsoft.com/office/drawing/2014/main" id="{8BB9E31C-49C9-50CB-CF03-701C3BF0FB2D}"/>
                </a:ext>
              </a:extLst>
            </p:cNvPr>
            <p:cNvSpPr txBox="1"/>
            <p:nvPr/>
          </p:nvSpPr>
          <p:spPr>
            <a:xfrm>
              <a:off x="7996931" y="5503943"/>
              <a:ext cx="1800294" cy="7386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0353F"/>
                </a:buClr>
                <a:buSzPts val="1400"/>
                <a:buFont typeface="Quattrocento Sans"/>
                <a:buNone/>
              </a:pPr>
              <a:r>
                <a:rPr lang="pt-BR" sz="1400">
                  <a:solidFill>
                    <a:schemeClr val="bg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A Empresa doadora </a:t>
              </a:r>
              <a:r>
                <a:rPr lang="pt-BR" sz="1400" b="1">
                  <a:solidFill>
                    <a:schemeClr val="bg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valida os dados</a:t>
              </a:r>
              <a:r>
                <a:rPr lang="pt-BR" sz="1400">
                  <a:solidFill>
                    <a:schemeClr val="bg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 e </a:t>
              </a:r>
              <a:r>
                <a:rPr lang="pt-BR" sz="1400" b="1">
                  <a:solidFill>
                    <a:schemeClr val="bg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responde no prazo</a:t>
              </a:r>
              <a:r>
                <a:rPr lang="pt-BR" sz="1400">
                  <a:solidFill>
                    <a:schemeClr val="bg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.</a:t>
              </a:r>
              <a:endPara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" name="Google Shape;258;p11">
              <a:extLst>
                <a:ext uri="{FF2B5EF4-FFF2-40B4-BE49-F238E27FC236}">
                  <a16:creationId xmlns:a16="http://schemas.microsoft.com/office/drawing/2014/main" id="{C6C959CE-B727-5E45-9569-116000771B0D}"/>
                </a:ext>
              </a:extLst>
            </p:cNvPr>
            <p:cNvSpPr txBox="1"/>
            <p:nvPr/>
          </p:nvSpPr>
          <p:spPr>
            <a:xfrm>
              <a:off x="9733175" y="5506636"/>
              <a:ext cx="1830123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0353F"/>
                </a:buClr>
                <a:buSzPts val="1400"/>
                <a:buFont typeface="Quattrocento Sans"/>
                <a:buNone/>
              </a:pPr>
              <a:r>
                <a:rPr lang="pt-BR" sz="1400" dirty="0">
                  <a:solidFill>
                    <a:schemeClr val="bg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A </a:t>
              </a:r>
              <a:r>
                <a:rPr lang="pt-BR" sz="1400" b="1" dirty="0">
                  <a:solidFill>
                    <a:schemeClr val="bg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EA* recebe a validação </a:t>
              </a:r>
              <a:r>
                <a:rPr lang="pt-BR" sz="1400" dirty="0">
                  <a:solidFill>
                    <a:schemeClr val="bg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e a portabilidade 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0353F"/>
                </a:buClr>
                <a:buSzPts val="1400"/>
                <a:buFont typeface="Quattrocento Sans"/>
                <a:buNone/>
              </a:pPr>
              <a:r>
                <a:rPr lang="pt-BR" sz="1400" dirty="0">
                  <a:solidFill>
                    <a:schemeClr val="bg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é </a:t>
              </a:r>
              <a:r>
                <a:rPr lang="pt-BR" sz="1400" b="1" dirty="0">
                  <a:solidFill>
                    <a:schemeClr val="bg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executada</a:t>
              </a:r>
              <a:r>
                <a:rPr lang="pt-BR" sz="1400" dirty="0">
                  <a:solidFill>
                    <a:schemeClr val="bg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.</a:t>
              </a:r>
              <a:endParaRPr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43" name="Google Shape;259;p11">
              <a:extLst>
                <a:ext uri="{FF2B5EF4-FFF2-40B4-BE49-F238E27FC236}">
                  <a16:creationId xmlns:a16="http://schemas.microsoft.com/office/drawing/2014/main" id="{255E1E94-83C1-111C-F763-85F947AEE9C6}"/>
                </a:ext>
              </a:extLst>
            </p:cNvPr>
            <p:cNvCxnSpPr/>
            <p:nvPr/>
          </p:nvCxnSpPr>
          <p:spPr>
            <a:xfrm>
              <a:off x="7896069" y="3250933"/>
              <a:ext cx="915980" cy="0"/>
            </a:xfrm>
            <a:prstGeom prst="straightConnector1">
              <a:avLst/>
            </a:prstGeom>
            <a:noFill/>
            <a:ln w="9525" cap="flat" cmpd="sng">
              <a:solidFill>
                <a:schemeClr val="bg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grpSp>
          <p:nvGrpSpPr>
            <p:cNvPr id="44" name="Google Shape;260;p11">
              <a:extLst>
                <a:ext uri="{FF2B5EF4-FFF2-40B4-BE49-F238E27FC236}">
                  <a16:creationId xmlns:a16="http://schemas.microsoft.com/office/drawing/2014/main" id="{3A136574-BBE1-24E0-1BA8-BD14A493C163}"/>
                </a:ext>
              </a:extLst>
            </p:cNvPr>
            <p:cNvGrpSpPr/>
            <p:nvPr/>
          </p:nvGrpSpPr>
          <p:grpSpPr>
            <a:xfrm>
              <a:off x="6804461" y="2799517"/>
              <a:ext cx="954101" cy="954101"/>
              <a:chOff x="6804461" y="2799517"/>
              <a:chExt cx="1260000" cy="1260000"/>
            </a:xfrm>
          </p:grpSpPr>
          <p:sp>
            <p:nvSpPr>
              <p:cNvPr id="64" name="Google Shape;261;p11">
                <a:extLst>
                  <a:ext uri="{FF2B5EF4-FFF2-40B4-BE49-F238E27FC236}">
                    <a16:creationId xmlns:a16="http://schemas.microsoft.com/office/drawing/2014/main" id="{1F9504FF-7D75-B038-8360-1C54D3593BD7}"/>
                  </a:ext>
                </a:extLst>
              </p:cNvPr>
              <p:cNvSpPr/>
              <p:nvPr/>
            </p:nvSpPr>
            <p:spPr>
              <a:xfrm>
                <a:off x="6804461" y="2799517"/>
                <a:ext cx="1260000" cy="1260000"/>
              </a:xfrm>
              <a:prstGeom prst="ellipse">
                <a:avLst/>
              </a:prstGeom>
              <a:solidFill>
                <a:srgbClr val="949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65" name="Google Shape;262;p11">
                <a:extLst>
                  <a:ext uri="{FF2B5EF4-FFF2-40B4-BE49-F238E27FC236}">
                    <a16:creationId xmlns:a16="http://schemas.microsoft.com/office/drawing/2014/main" id="{2AFA5C10-EDDB-D329-EA1B-9FF026A198A8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7075813" y="3070869"/>
                <a:ext cx="717297" cy="71729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5" name="Google Shape;263;p11">
              <a:extLst>
                <a:ext uri="{FF2B5EF4-FFF2-40B4-BE49-F238E27FC236}">
                  <a16:creationId xmlns:a16="http://schemas.microsoft.com/office/drawing/2014/main" id="{FA3673BF-0108-D6E8-80D0-FF4BD6EE1D45}"/>
                </a:ext>
              </a:extLst>
            </p:cNvPr>
            <p:cNvGrpSpPr/>
            <p:nvPr/>
          </p:nvGrpSpPr>
          <p:grpSpPr>
            <a:xfrm>
              <a:off x="8932605" y="2830795"/>
              <a:ext cx="954101" cy="954101"/>
              <a:chOff x="8932605" y="2830795"/>
              <a:chExt cx="1260000" cy="1260000"/>
            </a:xfrm>
          </p:grpSpPr>
          <p:sp>
            <p:nvSpPr>
              <p:cNvPr id="62" name="Google Shape;264;p11">
                <a:extLst>
                  <a:ext uri="{FF2B5EF4-FFF2-40B4-BE49-F238E27FC236}">
                    <a16:creationId xmlns:a16="http://schemas.microsoft.com/office/drawing/2014/main" id="{C89A0F8F-6785-DADE-3C94-6C7951A7D8E6}"/>
                  </a:ext>
                </a:extLst>
              </p:cNvPr>
              <p:cNvSpPr/>
              <p:nvPr/>
            </p:nvSpPr>
            <p:spPr>
              <a:xfrm>
                <a:off x="8932605" y="2830795"/>
                <a:ext cx="1260000" cy="1260000"/>
              </a:xfrm>
              <a:prstGeom prst="ellipse">
                <a:avLst/>
              </a:prstGeom>
              <a:solidFill>
                <a:srgbClr val="949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63" name="Google Shape;265;p11">
                <a:extLst>
                  <a:ext uri="{FF2B5EF4-FFF2-40B4-BE49-F238E27FC236}">
                    <a16:creationId xmlns:a16="http://schemas.microsoft.com/office/drawing/2014/main" id="{B8B791D8-704C-552B-3E06-AF04D7DF9514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9286125" y="3077025"/>
                <a:ext cx="552959" cy="76754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46" name="Google Shape;266;p11">
              <a:extLst>
                <a:ext uri="{FF2B5EF4-FFF2-40B4-BE49-F238E27FC236}">
                  <a16:creationId xmlns:a16="http://schemas.microsoft.com/office/drawing/2014/main" id="{B9B523AF-F464-15A4-9498-50CB391CECD8}"/>
                </a:ext>
              </a:extLst>
            </p:cNvPr>
            <p:cNvCxnSpPr/>
            <p:nvPr/>
          </p:nvCxnSpPr>
          <p:spPr>
            <a:xfrm>
              <a:off x="10105660" y="3285439"/>
              <a:ext cx="1141003" cy="0"/>
            </a:xfrm>
            <a:prstGeom prst="straightConnector1">
              <a:avLst/>
            </a:prstGeom>
            <a:noFill/>
            <a:ln w="9525" cap="flat" cmpd="sng">
              <a:solidFill>
                <a:schemeClr val="bg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grpSp>
          <p:nvGrpSpPr>
            <p:cNvPr id="47" name="Google Shape;267;p11">
              <a:extLst>
                <a:ext uri="{FF2B5EF4-FFF2-40B4-BE49-F238E27FC236}">
                  <a16:creationId xmlns:a16="http://schemas.microsoft.com/office/drawing/2014/main" id="{1E756B92-8349-CDDE-4210-34A0B9590966}"/>
                </a:ext>
              </a:extLst>
            </p:cNvPr>
            <p:cNvGrpSpPr/>
            <p:nvPr/>
          </p:nvGrpSpPr>
          <p:grpSpPr>
            <a:xfrm>
              <a:off x="4958998" y="4403722"/>
              <a:ext cx="954101" cy="954101"/>
              <a:chOff x="4958998" y="4403722"/>
              <a:chExt cx="1260000" cy="1260000"/>
            </a:xfrm>
          </p:grpSpPr>
          <p:sp>
            <p:nvSpPr>
              <p:cNvPr id="60" name="Google Shape;268;p11">
                <a:extLst>
                  <a:ext uri="{FF2B5EF4-FFF2-40B4-BE49-F238E27FC236}">
                    <a16:creationId xmlns:a16="http://schemas.microsoft.com/office/drawing/2014/main" id="{CCABA927-531D-1BFE-0778-0A09AA026370}"/>
                  </a:ext>
                </a:extLst>
              </p:cNvPr>
              <p:cNvSpPr/>
              <p:nvPr/>
            </p:nvSpPr>
            <p:spPr>
              <a:xfrm>
                <a:off x="4958998" y="4403722"/>
                <a:ext cx="1260000" cy="1260000"/>
              </a:xfrm>
              <a:prstGeom prst="ellipse">
                <a:avLst/>
              </a:prstGeom>
              <a:solidFill>
                <a:srgbClr val="949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61" name="Google Shape;269;p11">
                <a:extLst>
                  <a:ext uri="{FF2B5EF4-FFF2-40B4-BE49-F238E27FC236}">
                    <a16:creationId xmlns:a16="http://schemas.microsoft.com/office/drawing/2014/main" id="{C5190121-E635-D3EC-3CBF-4E5337640AE1}"/>
                  </a:ext>
                </a:extLst>
              </p:cNvPr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5236662" y="4633980"/>
                <a:ext cx="782186" cy="79068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48" name="Google Shape;270;p11">
              <a:extLst>
                <a:ext uri="{FF2B5EF4-FFF2-40B4-BE49-F238E27FC236}">
                  <a16:creationId xmlns:a16="http://schemas.microsoft.com/office/drawing/2014/main" id="{69DA4AFE-71DC-51C0-1043-8D3F87AB7E0D}"/>
                </a:ext>
              </a:extLst>
            </p:cNvPr>
            <p:cNvCxnSpPr/>
            <p:nvPr/>
          </p:nvCxnSpPr>
          <p:spPr>
            <a:xfrm>
              <a:off x="6017846" y="4877442"/>
              <a:ext cx="528129" cy="0"/>
            </a:xfrm>
            <a:prstGeom prst="straightConnector1">
              <a:avLst/>
            </a:prstGeom>
            <a:noFill/>
            <a:ln w="9525" cap="flat" cmpd="sng">
              <a:solidFill>
                <a:schemeClr val="bg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grpSp>
          <p:nvGrpSpPr>
            <p:cNvPr id="49" name="Google Shape;271;p11">
              <a:extLst>
                <a:ext uri="{FF2B5EF4-FFF2-40B4-BE49-F238E27FC236}">
                  <a16:creationId xmlns:a16="http://schemas.microsoft.com/office/drawing/2014/main" id="{29790209-A7E8-DE13-8EF5-C63F863023DE}"/>
                </a:ext>
              </a:extLst>
            </p:cNvPr>
            <p:cNvGrpSpPr/>
            <p:nvPr/>
          </p:nvGrpSpPr>
          <p:grpSpPr>
            <a:xfrm>
              <a:off x="6698006" y="4367020"/>
              <a:ext cx="954101" cy="954101"/>
              <a:chOff x="6698006" y="4367020"/>
              <a:chExt cx="1260000" cy="1260000"/>
            </a:xfrm>
          </p:grpSpPr>
          <p:sp>
            <p:nvSpPr>
              <p:cNvPr id="58" name="Google Shape;272;p11">
                <a:extLst>
                  <a:ext uri="{FF2B5EF4-FFF2-40B4-BE49-F238E27FC236}">
                    <a16:creationId xmlns:a16="http://schemas.microsoft.com/office/drawing/2014/main" id="{C25A79D7-5C0D-3981-D1BE-F9F0F3B29E3D}"/>
                  </a:ext>
                </a:extLst>
              </p:cNvPr>
              <p:cNvSpPr/>
              <p:nvPr/>
            </p:nvSpPr>
            <p:spPr>
              <a:xfrm>
                <a:off x="6698006" y="4367020"/>
                <a:ext cx="1260000" cy="1260000"/>
              </a:xfrm>
              <a:prstGeom prst="ellipse">
                <a:avLst/>
              </a:prstGeom>
              <a:solidFill>
                <a:srgbClr val="949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9" name="Google Shape;273;p11">
                <a:extLst>
                  <a:ext uri="{FF2B5EF4-FFF2-40B4-BE49-F238E27FC236}">
                    <a16:creationId xmlns:a16="http://schemas.microsoft.com/office/drawing/2014/main" id="{0C3F5098-499E-499B-1664-EB2923C268CA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6941037" y="4827130"/>
                <a:ext cx="773939" cy="33977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50" name="Google Shape;274;p11">
              <a:extLst>
                <a:ext uri="{FF2B5EF4-FFF2-40B4-BE49-F238E27FC236}">
                  <a16:creationId xmlns:a16="http://schemas.microsoft.com/office/drawing/2014/main" id="{93C62CCA-9EDD-690C-0AF1-9DB33460E437}"/>
                </a:ext>
              </a:extLst>
            </p:cNvPr>
            <p:cNvCxnSpPr/>
            <p:nvPr/>
          </p:nvCxnSpPr>
          <p:spPr>
            <a:xfrm>
              <a:off x="7758562" y="4844070"/>
              <a:ext cx="528129" cy="0"/>
            </a:xfrm>
            <a:prstGeom prst="straightConnector1">
              <a:avLst/>
            </a:prstGeom>
            <a:noFill/>
            <a:ln w="9525" cap="flat" cmpd="sng">
              <a:solidFill>
                <a:schemeClr val="bg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grpSp>
          <p:nvGrpSpPr>
            <p:cNvPr id="51" name="Google Shape;275;p11">
              <a:extLst>
                <a:ext uri="{FF2B5EF4-FFF2-40B4-BE49-F238E27FC236}">
                  <a16:creationId xmlns:a16="http://schemas.microsoft.com/office/drawing/2014/main" id="{E5B7F3A8-1EE4-41E6-A2B9-F7991504817A}"/>
                </a:ext>
              </a:extLst>
            </p:cNvPr>
            <p:cNvGrpSpPr/>
            <p:nvPr/>
          </p:nvGrpSpPr>
          <p:grpSpPr>
            <a:xfrm>
              <a:off x="8405574" y="4403722"/>
              <a:ext cx="954101" cy="954101"/>
              <a:chOff x="8405574" y="4403722"/>
              <a:chExt cx="1260000" cy="1260000"/>
            </a:xfrm>
          </p:grpSpPr>
          <p:sp>
            <p:nvSpPr>
              <p:cNvPr id="56" name="Google Shape;276;p11">
                <a:extLst>
                  <a:ext uri="{FF2B5EF4-FFF2-40B4-BE49-F238E27FC236}">
                    <a16:creationId xmlns:a16="http://schemas.microsoft.com/office/drawing/2014/main" id="{EEFEE747-5D72-1EEF-DBDD-BA21E556301F}"/>
                  </a:ext>
                </a:extLst>
              </p:cNvPr>
              <p:cNvSpPr/>
              <p:nvPr/>
            </p:nvSpPr>
            <p:spPr>
              <a:xfrm>
                <a:off x="8405574" y="4403722"/>
                <a:ext cx="1260000" cy="1260000"/>
              </a:xfrm>
              <a:prstGeom prst="ellipse">
                <a:avLst/>
              </a:prstGeom>
              <a:solidFill>
                <a:srgbClr val="949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7" name="Google Shape;277;p11">
                <a:extLst>
                  <a:ext uri="{FF2B5EF4-FFF2-40B4-BE49-F238E27FC236}">
                    <a16:creationId xmlns:a16="http://schemas.microsoft.com/office/drawing/2014/main" id="{32D76769-BC38-6DF9-31EF-5D48724718EC}"/>
                  </a:ext>
                </a:extLst>
              </p:cNvPr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8606349" y="4660829"/>
                <a:ext cx="787219" cy="74578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52" name="Google Shape;278;p11">
              <a:extLst>
                <a:ext uri="{FF2B5EF4-FFF2-40B4-BE49-F238E27FC236}">
                  <a16:creationId xmlns:a16="http://schemas.microsoft.com/office/drawing/2014/main" id="{5E92C5BF-EC6B-A877-8E10-CDB4FE81D9B5}"/>
                </a:ext>
              </a:extLst>
            </p:cNvPr>
            <p:cNvCxnSpPr/>
            <p:nvPr/>
          </p:nvCxnSpPr>
          <p:spPr>
            <a:xfrm>
              <a:off x="9469110" y="4844070"/>
              <a:ext cx="528129" cy="0"/>
            </a:xfrm>
            <a:prstGeom prst="straightConnector1">
              <a:avLst/>
            </a:prstGeom>
            <a:noFill/>
            <a:ln w="9525" cap="flat" cmpd="sng">
              <a:solidFill>
                <a:schemeClr val="bg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grpSp>
          <p:nvGrpSpPr>
            <p:cNvPr id="53" name="Google Shape;279;p11">
              <a:extLst>
                <a:ext uri="{FF2B5EF4-FFF2-40B4-BE49-F238E27FC236}">
                  <a16:creationId xmlns:a16="http://schemas.microsoft.com/office/drawing/2014/main" id="{8F701EF4-BB11-8096-C554-7E0133197CD0}"/>
                </a:ext>
              </a:extLst>
            </p:cNvPr>
            <p:cNvGrpSpPr/>
            <p:nvPr/>
          </p:nvGrpSpPr>
          <p:grpSpPr>
            <a:xfrm>
              <a:off x="10199110" y="4360965"/>
              <a:ext cx="954101" cy="954101"/>
              <a:chOff x="10199110" y="4360965"/>
              <a:chExt cx="1260000" cy="1260000"/>
            </a:xfrm>
          </p:grpSpPr>
          <p:sp>
            <p:nvSpPr>
              <p:cNvPr id="54" name="Google Shape;280;p11">
                <a:extLst>
                  <a:ext uri="{FF2B5EF4-FFF2-40B4-BE49-F238E27FC236}">
                    <a16:creationId xmlns:a16="http://schemas.microsoft.com/office/drawing/2014/main" id="{2CA10358-CDE8-3E4B-91C4-EAB8AB17C4F9}"/>
                  </a:ext>
                </a:extLst>
              </p:cNvPr>
              <p:cNvSpPr/>
              <p:nvPr/>
            </p:nvSpPr>
            <p:spPr>
              <a:xfrm>
                <a:off x="10199110" y="4360965"/>
                <a:ext cx="1260000" cy="1260000"/>
              </a:xfrm>
              <a:prstGeom prst="ellipse">
                <a:avLst/>
              </a:prstGeom>
              <a:solidFill>
                <a:srgbClr val="949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5" name="Google Shape;281;p11">
                <a:extLst>
                  <a:ext uri="{FF2B5EF4-FFF2-40B4-BE49-F238E27FC236}">
                    <a16:creationId xmlns:a16="http://schemas.microsoft.com/office/drawing/2014/main" id="{F61B8DD5-10D8-C8DD-A8A6-E77396064098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10500141" y="4679529"/>
                <a:ext cx="657938" cy="61407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53739C05-1B65-9F57-BBAD-C46D675C5429}"/>
              </a:ext>
            </a:extLst>
          </p:cNvPr>
          <p:cNvGrpSpPr/>
          <p:nvPr/>
        </p:nvGrpSpPr>
        <p:grpSpPr>
          <a:xfrm>
            <a:off x="47625" y="2165707"/>
            <a:ext cx="4611102" cy="3326335"/>
            <a:chOff x="-8070" y="2165707"/>
            <a:chExt cx="4611102" cy="3326335"/>
          </a:xfrm>
        </p:grpSpPr>
        <p:grpSp>
          <p:nvGrpSpPr>
            <p:cNvPr id="72" name="Agrupar 71">
              <a:extLst>
                <a:ext uri="{FF2B5EF4-FFF2-40B4-BE49-F238E27FC236}">
                  <a16:creationId xmlns:a16="http://schemas.microsoft.com/office/drawing/2014/main" id="{11EB8759-A339-A439-D3FD-354818B6629A}"/>
                </a:ext>
              </a:extLst>
            </p:cNvPr>
            <p:cNvGrpSpPr/>
            <p:nvPr/>
          </p:nvGrpSpPr>
          <p:grpSpPr>
            <a:xfrm>
              <a:off x="167744" y="2659924"/>
              <a:ext cx="2135462" cy="1908788"/>
              <a:chOff x="640080" y="2865360"/>
              <a:chExt cx="2135462" cy="1908788"/>
            </a:xfrm>
          </p:grpSpPr>
          <p:sp>
            <p:nvSpPr>
              <p:cNvPr id="3" name="Google Shape;228;p11">
                <a:extLst>
                  <a:ext uri="{FF2B5EF4-FFF2-40B4-BE49-F238E27FC236}">
                    <a16:creationId xmlns:a16="http://schemas.microsoft.com/office/drawing/2014/main" id="{BD636AB2-2F3A-6105-E087-ED06BBF75744}"/>
                  </a:ext>
                </a:extLst>
              </p:cNvPr>
              <p:cNvSpPr txBox="1"/>
              <p:nvPr/>
            </p:nvSpPr>
            <p:spPr>
              <a:xfrm>
                <a:off x="640080" y="4220191"/>
                <a:ext cx="2135462" cy="5539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0353F"/>
                  </a:buClr>
                  <a:buSzPts val="1400"/>
                  <a:buFont typeface="Quattrocento Sans"/>
                  <a:buNone/>
                </a:pPr>
                <a:r>
                  <a:rPr lang="pt-BR" sz="1500" dirty="0">
                    <a:solidFill>
                      <a:schemeClr val="bg1"/>
                    </a:solidFill>
                    <a:latin typeface="Segoe UI" panose="020B0502040204020203" pitchFamily="34" charset="0"/>
                    <a:ea typeface="Quattrocento Sans"/>
                    <a:cs typeface="Segoe UI" panose="020B0502040204020203" pitchFamily="34" charset="0"/>
                    <a:sym typeface="Quattrocento Sans"/>
                  </a:rPr>
                  <a:t>O </a:t>
                </a:r>
                <a:r>
                  <a:rPr lang="pt-BR" sz="1500" b="1" dirty="0">
                    <a:solidFill>
                      <a:schemeClr val="bg1"/>
                    </a:solidFill>
                    <a:latin typeface="Segoe UI" panose="020B0502040204020203" pitchFamily="34" charset="0"/>
                    <a:ea typeface="Quattrocento Sans"/>
                    <a:cs typeface="Segoe UI" panose="020B0502040204020203" pitchFamily="34" charset="0"/>
                    <a:sym typeface="Quattrocento Sans"/>
                  </a:rPr>
                  <a:t>cliente</a:t>
                </a:r>
                <a:r>
                  <a:rPr lang="pt-BR" sz="1500" dirty="0">
                    <a:solidFill>
                      <a:schemeClr val="bg1"/>
                    </a:solidFill>
                    <a:latin typeface="Segoe UI" panose="020B0502040204020203" pitchFamily="34" charset="0"/>
                    <a:ea typeface="Quattrocento Sans"/>
                    <a:cs typeface="Segoe UI" panose="020B0502040204020203" pitchFamily="34" charset="0"/>
                    <a:sym typeface="Quattrocento Sans"/>
                  </a:rPr>
                  <a:t> escolhe um dos nossos planos.</a:t>
                </a:r>
                <a:endParaRPr sz="15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grpSp>
            <p:nvGrpSpPr>
              <p:cNvPr id="4" name="Google Shape;229;p11">
                <a:extLst>
                  <a:ext uri="{FF2B5EF4-FFF2-40B4-BE49-F238E27FC236}">
                    <a16:creationId xmlns:a16="http://schemas.microsoft.com/office/drawing/2014/main" id="{BDF86EA2-7422-BF0A-1CE2-9F565574A360}"/>
                  </a:ext>
                </a:extLst>
              </p:cNvPr>
              <p:cNvGrpSpPr/>
              <p:nvPr/>
            </p:nvGrpSpPr>
            <p:grpSpPr>
              <a:xfrm>
                <a:off x="1085048" y="2865360"/>
                <a:ext cx="1260000" cy="1260000"/>
                <a:chOff x="1085048" y="2865360"/>
                <a:chExt cx="1440000" cy="1440000"/>
              </a:xfrm>
            </p:grpSpPr>
            <p:sp>
              <p:nvSpPr>
                <p:cNvPr id="70" name="Google Shape;230;p11">
                  <a:extLst>
                    <a:ext uri="{FF2B5EF4-FFF2-40B4-BE49-F238E27FC236}">
                      <a16:creationId xmlns:a16="http://schemas.microsoft.com/office/drawing/2014/main" id="{50926D36-A1AD-AB3E-B312-A55A6F44D22C}"/>
                    </a:ext>
                  </a:extLst>
                </p:cNvPr>
                <p:cNvSpPr/>
                <p:nvPr/>
              </p:nvSpPr>
              <p:spPr>
                <a:xfrm>
                  <a:off x="1085048" y="2865360"/>
                  <a:ext cx="1440000" cy="1440000"/>
                </a:xfrm>
                <a:prstGeom prst="ellipse">
                  <a:avLst/>
                </a:prstGeom>
                <a:solidFill>
                  <a:srgbClr val="BD920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>
                  <a:defPPr>
                    <a:defRPr lang="pt-B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71" name="Google Shape;231;p11">
                  <a:extLst>
                    <a:ext uri="{FF2B5EF4-FFF2-40B4-BE49-F238E27FC236}">
                      <a16:creationId xmlns:a16="http://schemas.microsoft.com/office/drawing/2014/main" id="{CE3AE915-20E2-0F82-ACB0-E5A951D32A4D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2">
                  <a:alphaModFix/>
                </a:blip>
                <a:srcRect/>
                <a:stretch/>
              </p:blipFill>
              <p:spPr>
                <a:xfrm>
                  <a:off x="1182034" y="2955360"/>
                  <a:ext cx="1260000" cy="12600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73" name="Agrupar 72">
              <a:extLst>
                <a:ext uri="{FF2B5EF4-FFF2-40B4-BE49-F238E27FC236}">
                  <a16:creationId xmlns:a16="http://schemas.microsoft.com/office/drawing/2014/main" id="{FA13BD03-8901-49EF-21F1-D0E51035F9AF}"/>
                </a:ext>
              </a:extLst>
            </p:cNvPr>
            <p:cNvGrpSpPr/>
            <p:nvPr/>
          </p:nvGrpSpPr>
          <p:grpSpPr>
            <a:xfrm>
              <a:off x="2455237" y="2659924"/>
              <a:ext cx="1838716" cy="2832118"/>
              <a:chOff x="2596175" y="2865360"/>
              <a:chExt cx="1838716" cy="2832118"/>
            </a:xfrm>
          </p:grpSpPr>
          <p:sp>
            <p:nvSpPr>
              <p:cNvPr id="5" name="Google Shape;232;p11">
                <a:extLst>
                  <a:ext uri="{FF2B5EF4-FFF2-40B4-BE49-F238E27FC236}">
                    <a16:creationId xmlns:a16="http://schemas.microsoft.com/office/drawing/2014/main" id="{B575D7AF-D8A6-C406-F607-D0F365570ED3}"/>
                  </a:ext>
                </a:extLst>
              </p:cNvPr>
              <p:cNvSpPr txBox="1"/>
              <p:nvPr/>
            </p:nvSpPr>
            <p:spPr>
              <a:xfrm>
                <a:off x="2596175" y="4220191"/>
                <a:ext cx="1838716" cy="14772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1500" dirty="0">
                    <a:solidFill>
                      <a:schemeClr val="bg1"/>
                    </a:solidFill>
                    <a:latin typeface="Segoe UI" panose="020B0502040204020203" pitchFamily="34" charset="0"/>
                    <a:ea typeface="Quattrocento Sans"/>
                    <a:cs typeface="Segoe UI" panose="020B0502040204020203" pitchFamily="34" charset="0"/>
                    <a:sym typeface="Quattrocento Sans"/>
                  </a:rPr>
                  <a:t>O </a:t>
                </a:r>
                <a:r>
                  <a:rPr lang="pt-BR" sz="1500" b="1" dirty="0">
                    <a:solidFill>
                      <a:schemeClr val="bg1"/>
                    </a:solidFill>
                    <a:latin typeface="Segoe UI" panose="020B0502040204020203" pitchFamily="34" charset="0"/>
                    <a:ea typeface="Quattrocento Sans"/>
                    <a:cs typeface="Segoe UI" panose="020B0502040204020203" pitchFamily="34" charset="0"/>
                    <a:sym typeface="Quattrocento Sans"/>
                  </a:rPr>
                  <a:t>vendedor especifica</a:t>
                </a:r>
                <a:r>
                  <a:rPr lang="pt-BR" sz="1500" dirty="0">
                    <a:solidFill>
                      <a:schemeClr val="bg1"/>
                    </a:solidFill>
                    <a:latin typeface="Segoe UI" panose="020B0502040204020203" pitchFamily="34" charset="0"/>
                    <a:ea typeface="Quattrocento Sans"/>
                    <a:cs typeface="Segoe UI" panose="020B0502040204020203" pitchFamily="34" charset="0"/>
                    <a:sym typeface="Quattrocento Sans"/>
                  </a:rPr>
                  <a:t> no </a:t>
                </a:r>
                <a:r>
                  <a:rPr lang="pt-BR" sz="1500" b="1" dirty="0">
                    <a:solidFill>
                      <a:schemeClr val="bg1"/>
                    </a:solidFill>
                    <a:latin typeface="Segoe UI" panose="020B0502040204020203" pitchFamily="34" charset="0"/>
                    <a:ea typeface="Quattrocento Sans"/>
                    <a:cs typeface="Segoe UI" panose="020B0502040204020203" pitchFamily="34" charset="0"/>
                    <a:sym typeface="Quattrocento Sans"/>
                  </a:rPr>
                  <a:t>formulário</a:t>
                </a:r>
                <a:r>
                  <a:rPr lang="pt-BR" sz="1500" dirty="0">
                    <a:solidFill>
                      <a:schemeClr val="bg1"/>
                    </a:solidFill>
                    <a:latin typeface="Segoe UI" panose="020B0502040204020203" pitchFamily="34" charset="0"/>
                    <a:ea typeface="Quattrocento Sans"/>
                    <a:cs typeface="Segoe UI" panose="020B0502040204020203" pitchFamily="34" charset="0"/>
                    <a:sym typeface="Quattrocento Sans"/>
                  </a:rPr>
                  <a:t> que </a:t>
                </a:r>
                <a:br>
                  <a:rPr lang="pt-BR" sz="1500" dirty="0">
                    <a:solidFill>
                      <a:schemeClr val="bg1"/>
                    </a:solidFill>
                    <a:latin typeface="Segoe UI" panose="020B0502040204020203" pitchFamily="34" charset="0"/>
                    <a:ea typeface="Quattrocento Sans"/>
                    <a:cs typeface="Segoe UI" panose="020B0502040204020203" pitchFamily="34" charset="0"/>
                    <a:sym typeface="Quattrocento Sans"/>
                  </a:rPr>
                </a:br>
                <a:r>
                  <a:rPr lang="pt-BR" sz="1500" dirty="0">
                    <a:solidFill>
                      <a:schemeClr val="bg1"/>
                    </a:solidFill>
                    <a:latin typeface="Segoe UI" panose="020B0502040204020203" pitchFamily="34" charset="0"/>
                    <a:ea typeface="Quattrocento Sans"/>
                    <a:cs typeface="Segoe UI" panose="020B0502040204020203" pitchFamily="34" charset="0"/>
                    <a:sym typeface="Quattrocento Sans"/>
                  </a:rPr>
                  <a:t>o cliente está portando o </a:t>
                </a:r>
                <a:br>
                  <a:rPr lang="pt-BR" sz="1500" dirty="0">
                    <a:solidFill>
                      <a:schemeClr val="bg1"/>
                    </a:solidFill>
                    <a:latin typeface="Segoe UI" panose="020B0502040204020203" pitchFamily="34" charset="0"/>
                    <a:ea typeface="Quattrocento Sans"/>
                    <a:cs typeface="Segoe UI" panose="020B0502040204020203" pitchFamily="34" charset="0"/>
                    <a:sym typeface="Quattrocento Sans"/>
                  </a:rPr>
                </a:br>
                <a:r>
                  <a:rPr lang="pt-BR" sz="1500" dirty="0">
                    <a:solidFill>
                      <a:schemeClr val="bg1"/>
                    </a:solidFill>
                    <a:latin typeface="Segoe UI" panose="020B0502040204020203" pitchFamily="34" charset="0"/>
                    <a:ea typeface="Quattrocento Sans"/>
                    <a:cs typeface="Segoe UI" panose="020B0502040204020203" pitchFamily="34" charset="0"/>
                    <a:sym typeface="Quattrocento Sans"/>
                  </a:rPr>
                  <a:t>seu número</a:t>
                </a:r>
                <a:r>
                  <a:rPr lang="pt-BR" sz="1400" dirty="0">
                    <a:solidFill>
                      <a:schemeClr val="bg1"/>
                    </a:solidFill>
                    <a:latin typeface="Segoe UI" panose="020B0502040204020203" pitchFamily="34" charset="0"/>
                    <a:ea typeface="Quattrocento Sans"/>
                    <a:cs typeface="Segoe UI" panose="020B0502040204020203" pitchFamily="34" charset="0"/>
                    <a:sym typeface="Quattrocento Sans"/>
                  </a:rPr>
                  <a:t>.</a:t>
                </a:r>
                <a:endParaRPr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grpSp>
            <p:nvGrpSpPr>
              <p:cNvPr id="9" name="Google Shape;233;p11">
                <a:extLst>
                  <a:ext uri="{FF2B5EF4-FFF2-40B4-BE49-F238E27FC236}">
                    <a16:creationId xmlns:a16="http://schemas.microsoft.com/office/drawing/2014/main" id="{3CFBEEF8-A63A-CCD1-1542-FC116FEE20D8}"/>
                  </a:ext>
                </a:extLst>
              </p:cNvPr>
              <p:cNvGrpSpPr/>
              <p:nvPr/>
            </p:nvGrpSpPr>
            <p:grpSpPr>
              <a:xfrm>
                <a:off x="2892510" y="2865360"/>
                <a:ext cx="1260000" cy="1260000"/>
                <a:chOff x="2892510" y="2865360"/>
                <a:chExt cx="1440000" cy="1440000"/>
              </a:xfrm>
            </p:grpSpPr>
            <p:sp>
              <p:nvSpPr>
                <p:cNvPr id="68" name="Google Shape;234;p11">
                  <a:extLst>
                    <a:ext uri="{FF2B5EF4-FFF2-40B4-BE49-F238E27FC236}">
                      <a16:creationId xmlns:a16="http://schemas.microsoft.com/office/drawing/2014/main" id="{C0A0AE15-B709-DE2D-A348-D423CFFEBADF}"/>
                    </a:ext>
                  </a:extLst>
                </p:cNvPr>
                <p:cNvSpPr/>
                <p:nvPr/>
              </p:nvSpPr>
              <p:spPr>
                <a:xfrm>
                  <a:off x="2892510" y="2865360"/>
                  <a:ext cx="1440000" cy="1440000"/>
                </a:xfrm>
                <a:prstGeom prst="ellipse">
                  <a:avLst/>
                </a:prstGeom>
                <a:solidFill>
                  <a:srgbClr val="DB2F4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>
                  <a:defPPr>
                    <a:defRPr lang="pt-B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69" name="Google Shape;235;p11">
                  <a:extLst>
                    <a:ext uri="{FF2B5EF4-FFF2-40B4-BE49-F238E27FC236}">
                      <a16:creationId xmlns:a16="http://schemas.microsoft.com/office/drawing/2014/main" id="{E3A238CF-A727-CEAC-D3C1-66AB474A4BEA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3">
                  <a:alphaModFix/>
                </a:blip>
                <a:srcRect/>
                <a:stretch/>
              </p:blipFill>
              <p:spPr>
                <a:xfrm>
                  <a:off x="3075106" y="3045360"/>
                  <a:ext cx="1074807" cy="10800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C203D30C-BC31-BFDD-1F6C-A4DFA2D717AB}"/>
                </a:ext>
              </a:extLst>
            </p:cNvPr>
            <p:cNvSpPr txBox="1"/>
            <p:nvPr/>
          </p:nvSpPr>
          <p:spPr>
            <a:xfrm>
              <a:off x="-8070" y="2165707"/>
              <a:ext cx="248709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>
                  <a:solidFill>
                    <a:schemeClr val="bg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1ª etapa</a:t>
              </a:r>
              <a:r>
                <a:rPr lang="pt-BR" sz="1600" dirty="0">
                  <a:solidFill>
                    <a:schemeClr val="bg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 </a:t>
              </a:r>
              <a:r>
                <a:rPr lang="pt-BR" sz="16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- Cliente</a:t>
              </a:r>
            </a:p>
          </p:txBody>
        </p:sp>
        <p:sp>
          <p:nvSpPr>
            <p:cNvPr id="35" name="CaixaDeTexto 34">
              <a:extLst>
                <a:ext uri="{FF2B5EF4-FFF2-40B4-BE49-F238E27FC236}">
                  <a16:creationId xmlns:a16="http://schemas.microsoft.com/office/drawing/2014/main" id="{E66DB116-8344-83C1-1CBD-E77916EC854B}"/>
                </a:ext>
              </a:extLst>
            </p:cNvPr>
            <p:cNvSpPr txBox="1"/>
            <p:nvPr/>
          </p:nvSpPr>
          <p:spPr>
            <a:xfrm>
              <a:off x="2115942" y="2183809"/>
              <a:ext cx="248709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>
                  <a:solidFill>
                    <a:schemeClr val="bg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2ª etapa</a:t>
              </a:r>
              <a:r>
                <a:rPr lang="pt-BR" sz="1600" dirty="0">
                  <a:solidFill>
                    <a:schemeClr val="bg1"/>
                  </a:solidFill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 </a:t>
              </a:r>
              <a:r>
                <a:rPr lang="pt-BR" sz="16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- Vendedor</a:t>
              </a:r>
            </a:p>
          </p:txBody>
        </p:sp>
      </p:grpSp>
      <p:sp>
        <p:nvSpPr>
          <p:cNvPr id="6" name="Google Shape;149;p8">
            <a:extLst>
              <a:ext uri="{FF2B5EF4-FFF2-40B4-BE49-F238E27FC236}">
                <a16:creationId xmlns:a16="http://schemas.microsoft.com/office/drawing/2014/main" id="{4FDFE43F-BCFE-13E4-3061-2B85E07C0C7A}"/>
              </a:ext>
            </a:extLst>
          </p:cNvPr>
          <p:cNvSpPr txBox="1"/>
          <p:nvPr/>
        </p:nvSpPr>
        <p:spPr>
          <a:xfrm>
            <a:off x="1260512" y="1278951"/>
            <a:ext cx="344276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353F"/>
              </a:buClr>
              <a:buSzPts val="1800"/>
              <a:buFont typeface="Quattrocento Sans"/>
              <a:buNone/>
            </a:pPr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Quem faz cada passo?</a:t>
            </a:r>
            <a:endParaRPr sz="24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98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77142BB7-4534-18D3-1E72-ED3C59A74433}"/>
              </a:ext>
            </a:extLst>
          </p:cNvPr>
          <p:cNvSpPr txBox="1"/>
          <p:nvPr/>
        </p:nvSpPr>
        <p:spPr>
          <a:xfrm>
            <a:off x="2266373" y="2967335"/>
            <a:ext cx="20569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DICA</a:t>
            </a:r>
          </a:p>
        </p:txBody>
      </p:sp>
      <p:pic>
        <p:nvPicPr>
          <p:cNvPr id="7" name="Imagem 2">
            <a:extLst>
              <a:ext uri="{FF2B5EF4-FFF2-40B4-BE49-F238E27FC236}">
                <a16:creationId xmlns:a16="http://schemas.microsoft.com/office/drawing/2014/main" id="{0DEDC26D-3061-F957-ABDE-E7F636D245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8237" r="-1907"/>
          <a:stretch/>
        </p:blipFill>
        <p:spPr>
          <a:xfrm>
            <a:off x="-2287" y="807633"/>
            <a:ext cx="1895494" cy="5607771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6B40DD86-862E-D179-F5EB-4EE1E78B820E}"/>
              </a:ext>
            </a:extLst>
          </p:cNvPr>
          <p:cNvSpPr/>
          <p:nvPr/>
        </p:nvSpPr>
        <p:spPr>
          <a:xfrm rot="5400000">
            <a:off x="3314545" y="2975287"/>
            <a:ext cx="58581" cy="1895493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9D56618-845F-9191-011A-C19E6AC00B36}"/>
              </a:ext>
            </a:extLst>
          </p:cNvPr>
          <p:cNvSpPr txBox="1"/>
          <p:nvPr/>
        </p:nvSpPr>
        <p:spPr>
          <a:xfrm>
            <a:off x="4916689" y="936535"/>
            <a:ext cx="64701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A linha do cliente deve estar ativa, isto é, </a:t>
            </a:r>
            <a:b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</a:br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não pode estar cancelada e/ou desabilitada.</a:t>
            </a:r>
            <a:endParaRPr lang="pt-BR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Google Shape;419;p16">
            <a:extLst>
              <a:ext uri="{FF2B5EF4-FFF2-40B4-BE49-F238E27FC236}">
                <a16:creationId xmlns:a16="http://schemas.microsoft.com/office/drawing/2014/main" id="{4A110FED-9ACF-5452-AE51-8FF522996D86}"/>
              </a:ext>
            </a:extLst>
          </p:cNvPr>
          <p:cNvSpPr txBox="1"/>
          <p:nvPr/>
        </p:nvSpPr>
        <p:spPr>
          <a:xfrm>
            <a:off x="4916689" y="1890452"/>
            <a:ext cx="6222366" cy="1969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Devemos ter cuidado com os equívocos comuns:</a:t>
            </a:r>
            <a:endParaRPr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marR="0" lvl="0" indent="-285750" algn="l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Dados do cliente incorretos ou incompletos;</a:t>
            </a:r>
            <a:endParaRPr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marR="0" lvl="0" indent="-285750" algn="l" rtl="0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Ter outro processo de portabilidade </a:t>
            </a:r>
            <a:br>
              <a:rPr lang="pt-BR" dirty="0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</a:b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em andamento para o mesmo número;</a:t>
            </a:r>
            <a:endParaRPr lang="pt-BR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  <a:sym typeface="Quattrocento Sans"/>
            </a:endParaRPr>
          </a:p>
          <a:p>
            <a:pPr marL="285750" marR="0" lvl="0" indent="-285750" algn="l" rtl="0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Prazo de 3 a 5 dias úteis.</a:t>
            </a:r>
            <a:endParaRPr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Google Shape;420;p16">
            <a:extLst>
              <a:ext uri="{FF2B5EF4-FFF2-40B4-BE49-F238E27FC236}">
                <a16:creationId xmlns:a16="http://schemas.microsoft.com/office/drawing/2014/main" id="{E2770E1E-ED2E-66DD-731A-061AB2C76D76}"/>
              </a:ext>
            </a:extLst>
          </p:cNvPr>
          <p:cNvSpPr txBox="1"/>
          <p:nvPr/>
        </p:nvSpPr>
        <p:spPr>
          <a:xfrm>
            <a:off x="4916689" y="3952324"/>
            <a:ext cx="4879222" cy="2292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pt-BR" sz="2000" b="1" dirty="0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Número do telefone informado:</a:t>
            </a:r>
            <a:endParaRPr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marR="0" lvl="0" indent="-285750" algn="l" rtl="0">
              <a:spcBef>
                <a:spcPts val="300"/>
              </a:spcBef>
              <a:spcAft>
                <a:spcPts val="0"/>
              </a:spcAft>
              <a:buClr>
                <a:schemeClr val="bg1"/>
              </a:buClr>
              <a:buSzPts val="1800"/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Errado;</a:t>
            </a:r>
            <a:endParaRPr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marR="0" lvl="0" indent="-285750" algn="l" rtl="0">
              <a:spcBef>
                <a:spcPts val="300"/>
              </a:spcBef>
              <a:spcAft>
                <a:spcPts val="0"/>
              </a:spcAft>
              <a:buClr>
                <a:schemeClr val="bg1"/>
              </a:buClr>
              <a:buSzPts val="1800"/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Cancelado na doadora;</a:t>
            </a:r>
            <a:endParaRPr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marR="0" lvl="0" indent="-285750" algn="l" rtl="0">
              <a:spcBef>
                <a:spcPts val="300"/>
              </a:spcBef>
              <a:spcAft>
                <a:spcPts val="0"/>
              </a:spcAft>
              <a:buClr>
                <a:schemeClr val="bg1"/>
              </a:buClr>
              <a:buSzPts val="1800"/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Inexistente;</a:t>
            </a:r>
            <a:endParaRPr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marR="0" lvl="0" indent="-285750" algn="l" rtl="0">
              <a:spcBef>
                <a:spcPts val="300"/>
              </a:spcBef>
              <a:spcAft>
                <a:spcPts val="0"/>
              </a:spcAft>
              <a:buClr>
                <a:schemeClr val="bg1"/>
              </a:buClr>
              <a:buSzPts val="1800"/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Temporário;</a:t>
            </a:r>
            <a:endParaRPr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marR="0" lvl="0" indent="-285750" algn="l" rtl="0">
              <a:spcBef>
                <a:spcPts val="300"/>
              </a:spcBef>
              <a:spcAft>
                <a:spcPts val="0"/>
              </a:spcAft>
              <a:buClr>
                <a:schemeClr val="bg1"/>
              </a:buClr>
              <a:buSzPts val="1800"/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Especial (0300, 0500, 0800, 4004);</a:t>
            </a:r>
            <a:endParaRPr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marR="0" lvl="0" indent="-285750" algn="l" rtl="0">
              <a:spcBef>
                <a:spcPts val="300"/>
              </a:spcBef>
              <a:spcAft>
                <a:spcPts val="0"/>
              </a:spcAft>
              <a:buClr>
                <a:schemeClr val="bg1"/>
              </a:buClr>
              <a:buSzPts val="1800"/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Público.</a:t>
            </a:r>
            <a:endParaRPr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6" name="Imagem 15" descr="Ícone&#10;&#10;Descrição gerada automaticamente">
            <a:extLst>
              <a:ext uri="{FF2B5EF4-FFF2-40B4-BE49-F238E27FC236}">
                <a16:creationId xmlns:a16="http://schemas.microsoft.com/office/drawing/2014/main" id="{326DADB8-B5DC-42C9-ECB6-16BE6D84CE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r="32313"/>
          <a:stretch/>
        </p:blipFill>
        <p:spPr>
          <a:xfrm>
            <a:off x="614146" y="347971"/>
            <a:ext cx="997959" cy="34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4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2" grpId="0"/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10FE22-1B86-F692-856C-8197D98A9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4C1C5453-7A4B-7B3F-E299-68A627D3DE07}"/>
              </a:ext>
            </a:extLst>
          </p:cNvPr>
          <p:cNvSpPr txBox="1"/>
          <p:nvPr/>
        </p:nvSpPr>
        <p:spPr>
          <a:xfrm>
            <a:off x="5852537" y="2335328"/>
            <a:ext cx="55909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chemeClr val="bg1"/>
                </a:solidFill>
              </a:rPr>
              <a:t>Por que a velocidade da internet é importante?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830FB1D-5575-B63F-DC62-C960E4944B27}"/>
              </a:ext>
            </a:extLst>
          </p:cNvPr>
          <p:cNvSpPr txBox="1"/>
          <p:nvPr/>
        </p:nvSpPr>
        <p:spPr>
          <a:xfrm>
            <a:off x="2388914" y="3135547"/>
            <a:ext cx="3005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Segoe UI Black" panose="020B0502040204020203" pitchFamily="34" charset="0"/>
              </a:rPr>
              <a:t>ATENÇÃO</a:t>
            </a:r>
          </a:p>
        </p:txBody>
      </p:sp>
      <p:pic>
        <p:nvPicPr>
          <p:cNvPr id="5" name="Imagem 2">
            <a:extLst>
              <a:ext uri="{FF2B5EF4-FFF2-40B4-BE49-F238E27FC236}">
                <a16:creationId xmlns:a16="http://schemas.microsoft.com/office/drawing/2014/main" id="{9EA0AE83-06D3-633C-89B2-D82A33B44F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6964" r="-634"/>
          <a:stretch/>
        </p:blipFill>
        <p:spPr>
          <a:xfrm>
            <a:off x="-2287" y="807633"/>
            <a:ext cx="1895494" cy="5607771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58C476E0-E55F-7C7E-3707-93C74682184C}"/>
              </a:ext>
            </a:extLst>
          </p:cNvPr>
          <p:cNvSpPr/>
          <p:nvPr/>
        </p:nvSpPr>
        <p:spPr>
          <a:xfrm rot="5400000">
            <a:off x="3822826" y="2678801"/>
            <a:ext cx="100093" cy="2529977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Imagem 20" descr="Ícone&#10;&#10;Descrição gerada automaticamente">
            <a:extLst>
              <a:ext uri="{FF2B5EF4-FFF2-40B4-BE49-F238E27FC236}">
                <a16:creationId xmlns:a16="http://schemas.microsoft.com/office/drawing/2014/main" id="{A176AEBF-E124-ACEC-CB44-22D1FBFA39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r="32313"/>
          <a:stretch/>
        </p:blipFill>
        <p:spPr>
          <a:xfrm>
            <a:off x="614146" y="347971"/>
            <a:ext cx="997959" cy="34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74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24616D9F-DA27-7D80-5D68-9411C88EF4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5365" t="1316" r="-3523" b="-1316"/>
          <a:stretch/>
        </p:blipFill>
        <p:spPr>
          <a:xfrm>
            <a:off x="47625" y="1286219"/>
            <a:ext cx="2315848" cy="4790279"/>
          </a:xfrm>
          <a:prstGeom prst="rect">
            <a:avLst/>
          </a:prstGeom>
        </p:spPr>
      </p:pic>
      <p:sp>
        <p:nvSpPr>
          <p:cNvPr id="11" name="CaixaDeTexto 1">
            <a:extLst>
              <a:ext uri="{FF2B5EF4-FFF2-40B4-BE49-F238E27FC236}">
                <a16:creationId xmlns:a16="http://schemas.microsoft.com/office/drawing/2014/main" id="{B40B3393-FC10-A68A-2B61-9CF88356EEA6}"/>
              </a:ext>
            </a:extLst>
          </p:cNvPr>
          <p:cNvSpPr txBox="1"/>
          <p:nvPr/>
        </p:nvSpPr>
        <p:spPr>
          <a:xfrm>
            <a:off x="2329192" y="2248301"/>
            <a:ext cx="448346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3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Agora, para saber se você entendeu mesmo o conteúdo,  vamos fazer uma atividade!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08F24BE3-E054-C750-A0EF-E2EF4972E548}"/>
              </a:ext>
            </a:extLst>
          </p:cNvPr>
          <p:cNvSpPr/>
          <p:nvPr/>
        </p:nvSpPr>
        <p:spPr>
          <a:xfrm rot="5400000">
            <a:off x="5846884" y="4505424"/>
            <a:ext cx="87540" cy="156159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pic>
        <p:nvPicPr>
          <p:cNvPr id="4" name="Imagem 3" descr="Desenho de uma pessoa&#10;&#10;O conteúdo gerado por IA pode estar incorreto.">
            <a:extLst>
              <a:ext uri="{FF2B5EF4-FFF2-40B4-BE49-F238E27FC236}">
                <a16:creationId xmlns:a16="http://schemas.microsoft.com/office/drawing/2014/main" id="{344EE560-08C1-8D7C-EEDD-ADA81A4ADD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3248" y="2009869"/>
            <a:ext cx="4838752" cy="3763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08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1">
            <a:extLst>
              <a:ext uri="{FF2B5EF4-FFF2-40B4-BE49-F238E27FC236}">
                <a16:creationId xmlns:a16="http://schemas.microsoft.com/office/drawing/2014/main" id="{584ABA20-065A-38AD-5937-4676900AABAA}"/>
              </a:ext>
            </a:extLst>
          </p:cNvPr>
          <p:cNvSpPr txBox="1"/>
          <p:nvPr/>
        </p:nvSpPr>
        <p:spPr>
          <a:xfrm flipH="1">
            <a:off x="2114905" y="2250299"/>
            <a:ext cx="54267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1) </a:t>
            </a: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Quando é enviado algum arquivo do aparelho para um servidor (subir arquivos).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3579D126-0EC6-107C-83D6-6382C7E74144}"/>
              </a:ext>
            </a:extLst>
          </p:cNvPr>
          <p:cNvSpPr/>
          <p:nvPr/>
        </p:nvSpPr>
        <p:spPr>
          <a:xfrm>
            <a:off x="8800478" y="2404187"/>
            <a:ext cx="1806640" cy="400110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000" b="1" err="1">
                <a:solidFill>
                  <a:srgbClr val="F4034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SVAs</a:t>
            </a:r>
            <a:endParaRPr lang="pt-BR" sz="2000" b="1">
              <a:solidFill>
                <a:srgbClr val="F4034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6C86D10D-F91B-93E7-2BBB-86F02DD3D675}"/>
              </a:ext>
            </a:extLst>
          </p:cNvPr>
          <p:cNvSpPr/>
          <p:nvPr/>
        </p:nvSpPr>
        <p:spPr>
          <a:xfrm>
            <a:off x="8800478" y="3652361"/>
            <a:ext cx="1806640" cy="400110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000" b="1">
                <a:solidFill>
                  <a:srgbClr val="F4034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Upload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DF69A211-5E89-8268-1D48-0D11E9977CD4}"/>
              </a:ext>
            </a:extLst>
          </p:cNvPr>
          <p:cNvSpPr/>
          <p:nvPr/>
        </p:nvSpPr>
        <p:spPr>
          <a:xfrm>
            <a:off x="8800478" y="4835413"/>
            <a:ext cx="1806640" cy="707886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000" b="1">
                <a:solidFill>
                  <a:srgbClr val="F4034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Identificador de chamadas</a:t>
            </a:r>
          </a:p>
        </p:txBody>
      </p:sp>
      <p:sp>
        <p:nvSpPr>
          <p:cNvPr id="13" name="CaixaDeTexto 5">
            <a:extLst>
              <a:ext uri="{FF2B5EF4-FFF2-40B4-BE49-F238E27FC236}">
                <a16:creationId xmlns:a16="http://schemas.microsoft.com/office/drawing/2014/main" id="{384B1C28-3140-5039-4AE8-FA13014030EC}"/>
              </a:ext>
            </a:extLst>
          </p:cNvPr>
          <p:cNvSpPr txBox="1"/>
          <p:nvPr/>
        </p:nvSpPr>
        <p:spPr>
          <a:xfrm>
            <a:off x="2114904" y="1028020"/>
            <a:ext cx="88617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Para testar os seus conhecimentos, vamos </a:t>
            </a:r>
            <a:br>
              <a:rPr lang="pt-BR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conectar cada frase com o nome correspondente.</a:t>
            </a:r>
          </a:p>
        </p:txBody>
      </p:sp>
      <p:sp>
        <p:nvSpPr>
          <p:cNvPr id="15" name="CaixaDeTexto 6">
            <a:extLst>
              <a:ext uri="{FF2B5EF4-FFF2-40B4-BE49-F238E27FC236}">
                <a16:creationId xmlns:a16="http://schemas.microsoft.com/office/drawing/2014/main" id="{7F71B4A7-ADC0-E809-972C-BEEC76128816}"/>
              </a:ext>
            </a:extLst>
          </p:cNvPr>
          <p:cNvSpPr txBox="1"/>
          <p:nvPr/>
        </p:nvSpPr>
        <p:spPr>
          <a:xfrm flipH="1">
            <a:off x="2114905" y="3451975"/>
            <a:ext cx="57512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2)</a:t>
            </a:r>
            <a:r>
              <a:rPr lang="pt-BR" sz="2000"/>
              <a:t> </a:t>
            </a:r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Veja quem está te ligando antes de atender. </a:t>
            </a:r>
            <a:br>
              <a: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cliente deverá ter um aparelho compatível.</a:t>
            </a:r>
          </a:p>
        </p:txBody>
      </p:sp>
      <p:sp>
        <p:nvSpPr>
          <p:cNvPr id="16" name="CaixaDeTexto 7">
            <a:extLst>
              <a:ext uri="{FF2B5EF4-FFF2-40B4-BE49-F238E27FC236}">
                <a16:creationId xmlns:a16="http://schemas.microsoft.com/office/drawing/2014/main" id="{0754FFA8-8E62-B224-71B0-22FD14695A11}"/>
              </a:ext>
            </a:extLst>
          </p:cNvPr>
          <p:cNvSpPr txBox="1"/>
          <p:nvPr/>
        </p:nvSpPr>
        <p:spPr>
          <a:xfrm flipH="1">
            <a:off x="2114905" y="4734087"/>
            <a:ext cx="57512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3)</a:t>
            </a:r>
            <a:r>
              <a:rPr lang="pt-BR" sz="2000"/>
              <a:t> </a:t>
            </a:r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São conteúdos exclusivos + proteção digital disponíveis na Banda Larga do cliente de acordo com a velocidade contratada.</a:t>
            </a:r>
          </a:p>
        </p:txBody>
      </p:sp>
      <p:pic>
        <p:nvPicPr>
          <p:cNvPr id="2" name="Imagem 1" descr="Ícone&#10;&#10;Descrição gerada automaticamente">
            <a:extLst>
              <a:ext uri="{FF2B5EF4-FFF2-40B4-BE49-F238E27FC236}">
                <a16:creationId xmlns:a16="http://schemas.microsoft.com/office/drawing/2014/main" id="{50DEDD7D-EBCD-1733-AE0E-B33D0E3D11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r="32313"/>
          <a:stretch/>
        </p:blipFill>
        <p:spPr>
          <a:xfrm>
            <a:off x="614146" y="347971"/>
            <a:ext cx="997959" cy="34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09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3" grpId="0"/>
      <p:bldP spid="15" grpId="0"/>
      <p:bldP spid="16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1">
            <a:extLst>
              <a:ext uri="{FF2B5EF4-FFF2-40B4-BE49-F238E27FC236}">
                <a16:creationId xmlns:a16="http://schemas.microsoft.com/office/drawing/2014/main" id="{584ABA20-065A-38AD-5937-4676900AABAA}"/>
              </a:ext>
            </a:extLst>
          </p:cNvPr>
          <p:cNvSpPr txBox="1"/>
          <p:nvPr/>
        </p:nvSpPr>
        <p:spPr>
          <a:xfrm flipH="1">
            <a:off x="2114905" y="2250299"/>
            <a:ext cx="54267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1) </a:t>
            </a:r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Quando é enviado algum arquivo do aparelho para um servidor (subir arquivos).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3579D126-0EC6-107C-83D6-6382C7E74144}"/>
              </a:ext>
            </a:extLst>
          </p:cNvPr>
          <p:cNvSpPr/>
          <p:nvPr/>
        </p:nvSpPr>
        <p:spPr>
          <a:xfrm>
            <a:off x="8003842" y="4846051"/>
            <a:ext cx="1806640" cy="400110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000" b="1" err="1">
                <a:solidFill>
                  <a:srgbClr val="F4034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SVAs</a:t>
            </a:r>
            <a:endParaRPr lang="pt-BR" sz="2000" b="1">
              <a:solidFill>
                <a:srgbClr val="F4034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6C86D10D-F91B-93E7-2BBB-86F02DD3D675}"/>
              </a:ext>
            </a:extLst>
          </p:cNvPr>
          <p:cNvSpPr/>
          <p:nvPr/>
        </p:nvSpPr>
        <p:spPr>
          <a:xfrm>
            <a:off x="8003842" y="2405452"/>
            <a:ext cx="1806640" cy="400110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000" b="1">
                <a:solidFill>
                  <a:srgbClr val="F4034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Upload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DF69A211-5E89-8268-1D48-0D11E9977CD4}"/>
              </a:ext>
            </a:extLst>
          </p:cNvPr>
          <p:cNvSpPr/>
          <p:nvPr/>
        </p:nvSpPr>
        <p:spPr>
          <a:xfrm>
            <a:off x="8003842" y="3432640"/>
            <a:ext cx="1806640" cy="707886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000" b="1">
                <a:solidFill>
                  <a:srgbClr val="F4034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Identificador de chamadas</a:t>
            </a:r>
          </a:p>
        </p:txBody>
      </p:sp>
      <p:sp>
        <p:nvSpPr>
          <p:cNvPr id="13" name="CaixaDeTexto 5">
            <a:extLst>
              <a:ext uri="{FF2B5EF4-FFF2-40B4-BE49-F238E27FC236}">
                <a16:creationId xmlns:a16="http://schemas.microsoft.com/office/drawing/2014/main" id="{384B1C28-3140-5039-4AE8-FA13014030EC}"/>
              </a:ext>
            </a:extLst>
          </p:cNvPr>
          <p:cNvSpPr txBox="1"/>
          <p:nvPr/>
        </p:nvSpPr>
        <p:spPr>
          <a:xfrm>
            <a:off x="2114904" y="1028020"/>
            <a:ext cx="88617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Para testar os seus conhecimentos, vamos </a:t>
            </a:r>
            <a:br>
              <a:rPr lang="pt-BR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conectar cada frase com o nome correspondente.</a:t>
            </a:r>
          </a:p>
        </p:txBody>
      </p:sp>
      <p:sp>
        <p:nvSpPr>
          <p:cNvPr id="15" name="CaixaDeTexto 6">
            <a:extLst>
              <a:ext uri="{FF2B5EF4-FFF2-40B4-BE49-F238E27FC236}">
                <a16:creationId xmlns:a16="http://schemas.microsoft.com/office/drawing/2014/main" id="{7F71B4A7-ADC0-E809-972C-BEEC76128816}"/>
              </a:ext>
            </a:extLst>
          </p:cNvPr>
          <p:cNvSpPr txBox="1"/>
          <p:nvPr/>
        </p:nvSpPr>
        <p:spPr>
          <a:xfrm flipH="1">
            <a:off x="2114905" y="3451975"/>
            <a:ext cx="57512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2)</a:t>
            </a:r>
            <a:r>
              <a:rPr lang="pt-BR" sz="2000"/>
              <a:t> </a:t>
            </a:r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Veja quem está te ligando antes de atender. </a:t>
            </a:r>
            <a:br>
              <a: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cliente deverá ter um aparelho compatível.</a:t>
            </a:r>
          </a:p>
        </p:txBody>
      </p:sp>
      <p:sp>
        <p:nvSpPr>
          <p:cNvPr id="16" name="CaixaDeTexto 7">
            <a:extLst>
              <a:ext uri="{FF2B5EF4-FFF2-40B4-BE49-F238E27FC236}">
                <a16:creationId xmlns:a16="http://schemas.microsoft.com/office/drawing/2014/main" id="{0754FFA8-8E62-B224-71B0-22FD14695A11}"/>
              </a:ext>
            </a:extLst>
          </p:cNvPr>
          <p:cNvSpPr txBox="1"/>
          <p:nvPr/>
        </p:nvSpPr>
        <p:spPr>
          <a:xfrm flipH="1">
            <a:off x="2114905" y="4734087"/>
            <a:ext cx="57512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3)</a:t>
            </a:r>
            <a:r>
              <a:rPr lang="pt-BR" sz="2000"/>
              <a:t> </a:t>
            </a:r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São conteúdos exclusivos + proteção digital disponíveis na Banda Larga do cliente de acordo com a velocidade contratada.</a:t>
            </a:r>
          </a:p>
        </p:txBody>
      </p:sp>
      <p:pic>
        <p:nvPicPr>
          <p:cNvPr id="2" name="Imagem 1" descr="Ícone&#10;&#10;Descrição gerada automaticamente">
            <a:extLst>
              <a:ext uri="{FF2B5EF4-FFF2-40B4-BE49-F238E27FC236}">
                <a16:creationId xmlns:a16="http://schemas.microsoft.com/office/drawing/2014/main" id="{927E0A7F-8812-238A-27DB-A2CF6BFACB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r="32313"/>
          <a:stretch/>
        </p:blipFill>
        <p:spPr>
          <a:xfrm>
            <a:off x="614146" y="347971"/>
            <a:ext cx="997959" cy="34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45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3" grpId="0"/>
      <p:bldP spid="15" grpId="0"/>
      <p:bldP spid="16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5">
            <a:extLst>
              <a:ext uri="{FF2B5EF4-FFF2-40B4-BE49-F238E27FC236}">
                <a16:creationId xmlns:a16="http://schemas.microsoft.com/office/drawing/2014/main" id="{384B1C28-3140-5039-4AE8-FA13014030EC}"/>
              </a:ext>
            </a:extLst>
          </p:cNvPr>
          <p:cNvSpPr txBox="1"/>
          <p:nvPr/>
        </p:nvSpPr>
        <p:spPr>
          <a:xfrm>
            <a:off x="2114904" y="1028020"/>
            <a:ext cx="88617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Para testar os seus conhecimentos, vamos conectar cada frase com o nome correspondente.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98014A85-C76B-C2CF-F524-97CDD68173BB}"/>
              </a:ext>
            </a:extLst>
          </p:cNvPr>
          <p:cNvSpPr txBox="1"/>
          <p:nvPr/>
        </p:nvSpPr>
        <p:spPr>
          <a:xfrm flipH="1">
            <a:off x="2114905" y="2250299"/>
            <a:ext cx="54267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4) </a:t>
            </a: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É um programa de segurança para proteger o seu dispositivo contra ataques virtuais, vírus e hackers.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7C518915-F1AE-10D9-3E48-6D9DA9FD53E9}"/>
              </a:ext>
            </a:extLst>
          </p:cNvPr>
          <p:cNvSpPr/>
          <p:nvPr/>
        </p:nvSpPr>
        <p:spPr>
          <a:xfrm>
            <a:off x="8800478" y="2348427"/>
            <a:ext cx="1806640" cy="707886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000" b="1">
                <a:solidFill>
                  <a:srgbClr val="F4034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Velocidade de acesso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643D77D1-90B6-9752-C3B1-36D179B8A6E8}"/>
              </a:ext>
            </a:extLst>
          </p:cNvPr>
          <p:cNvSpPr/>
          <p:nvPr/>
        </p:nvSpPr>
        <p:spPr>
          <a:xfrm>
            <a:off x="8615688" y="3773688"/>
            <a:ext cx="2176219" cy="400110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000" b="1" dirty="0">
                <a:solidFill>
                  <a:srgbClr val="F4034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Wi-Fi na cidade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5898D2D0-0446-FBE3-2A4B-0F1D52C77507}"/>
              </a:ext>
            </a:extLst>
          </p:cNvPr>
          <p:cNvSpPr/>
          <p:nvPr/>
        </p:nvSpPr>
        <p:spPr>
          <a:xfrm>
            <a:off x="8615688" y="4989301"/>
            <a:ext cx="2176219" cy="400110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000" b="1" dirty="0">
                <a:solidFill>
                  <a:srgbClr val="F4034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Proteção digital</a:t>
            </a:r>
          </a:p>
        </p:txBody>
      </p:sp>
      <p:sp>
        <p:nvSpPr>
          <p:cNvPr id="12" name="CaixaDeTexto 5">
            <a:extLst>
              <a:ext uri="{FF2B5EF4-FFF2-40B4-BE49-F238E27FC236}">
                <a16:creationId xmlns:a16="http://schemas.microsoft.com/office/drawing/2014/main" id="{A86AE641-05C0-3B44-5ECA-1C6FC2C6A685}"/>
              </a:ext>
            </a:extLst>
          </p:cNvPr>
          <p:cNvSpPr txBox="1"/>
          <p:nvPr/>
        </p:nvSpPr>
        <p:spPr>
          <a:xfrm flipH="1">
            <a:off x="2114905" y="3451975"/>
            <a:ext cx="57512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5)</a:t>
            </a:r>
            <a:r>
              <a:rPr lang="pt-BR" sz="2000"/>
              <a:t> </a:t>
            </a:r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É a velocidade máxima do serviço, que pode variar dependendo das condições do local em que a internet está sendo acessada.</a:t>
            </a:r>
          </a:p>
        </p:txBody>
      </p:sp>
      <p:sp>
        <p:nvSpPr>
          <p:cNvPr id="14" name="CaixaDeTexto 6">
            <a:extLst>
              <a:ext uri="{FF2B5EF4-FFF2-40B4-BE49-F238E27FC236}">
                <a16:creationId xmlns:a16="http://schemas.microsoft.com/office/drawing/2014/main" id="{459509ED-2A9C-F03A-FAC4-B3BE8DBBE518}"/>
              </a:ext>
            </a:extLst>
          </p:cNvPr>
          <p:cNvSpPr txBox="1"/>
          <p:nvPr/>
        </p:nvSpPr>
        <p:spPr>
          <a:xfrm flipH="1">
            <a:off x="2114905" y="4734087"/>
            <a:ext cx="57512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6)</a:t>
            </a:r>
            <a:r>
              <a:rPr lang="pt-BR" sz="2000"/>
              <a:t> </a:t>
            </a:r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Cliente Claro acessa a internet sem fio quando estiver fora de casa. São milhões de pontos de acesso Wi-Fi outdoor pelas ruas e aeroportos das principais cidades do Brasil.</a:t>
            </a:r>
          </a:p>
        </p:txBody>
      </p:sp>
      <p:pic>
        <p:nvPicPr>
          <p:cNvPr id="4" name="Imagem 3" descr="Ícone&#10;&#10;Descrição gerada automaticamente">
            <a:extLst>
              <a:ext uri="{FF2B5EF4-FFF2-40B4-BE49-F238E27FC236}">
                <a16:creationId xmlns:a16="http://schemas.microsoft.com/office/drawing/2014/main" id="{4D849FDB-5860-C23C-D4DD-54678D39B9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r="32313"/>
          <a:stretch/>
        </p:blipFill>
        <p:spPr>
          <a:xfrm>
            <a:off x="614146" y="347971"/>
            <a:ext cx="997959" cy="34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17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  <p:bldP spid="3" grpId="0" animBg="1"/>
      <p:bldP spid="10" grpId="0" animBg="1"/>
      <p:bldP spid="11" grpId="0" animBg="1"/>
      <p:bldP spid="12" grpId="0"/>
      <p:bldP spid="14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5">
            <a:extLst>
              <a:ext uri="{FF2B5EF4-FFF2-40B4-BE49-F238E27FC236}">
                <a16:creationId xmlns:a16="http://schemas.microsoft.com/office/drawing/2014/main" id="{384B1C28-3140-5039-4AE8-FA13014030EC}"/>
              </a:ext>
            </a:extLst>
          </p:cNvPr>
          <p:cNvSpPr txBox="1"/>
          <p:nvPr/>
        </p:nvSpPr>
        <p:spPr>
          <a:xfrm>
            <a:off x="2114904" y="1028020"/>
            <a:ext cx="88617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Para testar os seus conhecimentos, vamos </a:t>
            </a:r>
            <a:br>
              <a:rPr lang="pt-BR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conectar cada frase com o nome correspondente.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98014A85-C76B-C2CF-F524-97CDD68173BB}"/>
              </a:ext>
            </a:extLst>
          </p:cNvPr>
          <p:cNvSpPr txBox="1"/>
          <p:nvPr/>
        </p:nvSpPr>
        <p:spPr>
          <a:xfrm flipH="1">
            <a:off x="2114905" y="2250299"/>
            <a:ext cx="54267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4) </a:t>
            </a:r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É um programa de segurança para proteger o seu dispositivo contra ataques virtuais, vírus e hackers.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7C518915-F1AE-10D9-3E48-6D9DA9FD53E9}"/>
              </a:ext>
            </a:extLst>
          </p:cNvPr>
          <p:cNvSpPr/>
          <p:nvPr/>
        </p:nvSpPr>
        <p:spPr>
          <a:xfrm>
            <a:off x="7961313" y="3505895"/>
            <a:ext cx="1806640" cy="707886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000" b="1">
                <a:solidFill>
                  <a:srgbClr val="F4034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Velocidade de acesso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643D77D1-90B6-9752-C3B1-36D179B8A6E8}"/>
              </a:ext>
            </a:extLst>
          </p:cNvPr>
          <p:cNvSpPr/>
          <p:nvPr/>
        </p:nvSpPr>
        <p:spPr>
          <a:xfrm>
            <a:off x="7776523" y="5191586"/>
            <a:ext cx="2176219" cy="400110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000" b="1" dirty="0">
                <a:solidFill>
                  <a:srgbClr val="F4034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Wi-Fi na cidade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5898D2D0-0446-FBE3-2A4B-0F1D52C77507}"/>
              </a:ext>
            </a:extLst>
          </p:cNvPr>
          <p:cNvSpPr/>
          <p:nvPr/>
        </p:nvSpPr>
        <p:spPr>
          <a:xfrm>
            <a:off x="7776523" y="2404288"/>
            <a:ext cx="2176219" cy="400110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000" b="1">
                <a:solidFill>
                  <a:srgbClr val="F4034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Proteção digital</a:t>
            </a:r>
          </a:p>
        </p:txBody>
      </p:sp>
      <p:sp>
        <p:nvSpPr>
          <p:cNvPr id="12" name="CaixaDeTexto 5">
            <a:extLst>
              <a:ext uri="{FF2B5EF4-FFF2-40B4-BE49-F238E27FC236}">
                <a16:creationId xmlns:a16="http://schemas.microsoft.com/office/drawing/2014/main" id="{A86AE641-05C0-3B44-5ECA-1C6FC2C6A685}"/>
              </a:ext>
            </a:extLst>
          </p:cNvPr>
          <p:cNvSpPr txBox="1"/>
          <p:nvPr/>
        </p:nvSpPr>
        <p:spPr>
          <a:xfrm flipH="1">
            <a:off x="2114905" y="3451975"/>
            <a:ext cx="57512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5)</a:t>
            </a:r>
            <a:r>
              <a:rPr lang="pt-BR" sz="2000"/>
              <a:t> </a:t>
            </a:r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É a velocidade máxima do serviço, que pode variar dependendo das condições do local em que a internet está sendo acessada.</a:t>
            </a:r>
          </a:p>
        </p:txBody>
      </p:sp>
      <p:sp>
        <p:nvSpPr>
          <p:cNvPr id="14" name="CaixaDeTexto 6">
            <a:extLst>
              <a:ext uri="{FF2B5EF4-FFF2-40B4-BE49-F238E27FC236}">
                <a16:creationId xmlns:a16="http://schemas.microsoft.com/office/drawing/2014/main" id="{459509ED-2A9C-F03A-FAC4-B3BE8DBBE518}"/>
              </a:ext>
            </a:extLst>
          </p:cNvPr>
          <p:cNvSpPr txBox="1"/>
          <p:nvPr/>
        </p:nvSpPr>
        <p:spPr>
          <a:xfrm flipH="1">
            <a:off x="2114905" y="4734087"/>
            <a:ext cx="5751222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b="1">
                <a:solidFill>
                  <a:schemeClr val="bg1"/>
                </a:solidFill>
                <a:latin typeface="Segoe UI"/>
                <a:cs typeface="Segoe UI"/>
              </a:rPr>
              <a:t>6)</a:t>
            </a:r>
            <a:r>
              <a:rPr lang="pt-BR" sz="2000"/>
              <a:t> </a:t>
            </a:r>
            <a:r>
              <a:rPr lang="pt-BR" sz="2000">
                <a:solidFill>
                  <a:schemeClr val="bg1"/>
                </a:solidFill>
                <a:latin typeface="Segoe UI"/>
                <a:cs typeface="Segoe UI"/>
              </a:rPr>
              <a:t>Cliente Claro acessa a internet sem fio </a:t>
            </a:r>
            <a:br>
              <a:rPr lang="pt-BR" sz="2000">
                <a:solidFill>
                  <a:schemeClr val="bg1"/>
                </a:solidFill>
                <a:latin typeface="Segoe UI"/>
                <a:cs typeface="Segoe UI"/>
              </a:rPr>
            </a:br>
            <a:r>
              <a:rPr lang="pt-BR" sz="2000">
                <a:solidFill>
                  <a:schemeClr val="bg1"/>
                </a:solidFill>
                <a:latin typeface="Segoe UI"/>
                <a:cs typeface="Segoe UI"/>
              </a:rPr>
              <a:t>quando estiver fora de casa. São milhões de pontos de acesso Wi-Fi outdoor pelas ruas </a:t>
            </a:r>
            <a:br>
              <a:rPr lang="pt-BR" sz="2000">
                <a:solidFill>
                  <a:schemeClr val="bg1"/>
                </a:solidFill>
                <a:latin typeface="Segoe UI"/>
                <a:cs typeface="Segoe UI"/>
              </a:rPr>
            </a:br>
            <a:r>
              <a:rPr lang="pt-BR" sz="2000">
                <a:solidFill>
                  <a:schemeClr val="bg1"/>
                </a:solidFill>
                <a:latin typeface="Segoe UI"/>
                <a:cs typeface="Segoe UI"/>
              </a:rPr>
              <a:t>e aeroportos das principais cidades do Brasil.</a:t>
            </a:r>
          </a:p>
        </p:txBody>
      </p:sp>
      <p:pic>
        <p:nvPicPr>
          <p:cNvPr id="4" name="Imagem 3" descr="Ícone&#10;&#10;Descrição gerada automaticamente">
            <a:extLst>
              <a:ext uri="{FF2B5EF4-FFF2-40B4-BE49-F238E27FC236}">
                <a16:creationId xmlns:a16="http://schemas.microsoft.com/office/drawing/2014/main" id="{36A29353-EFF0-B327-3F3E-56AA071256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r="32313"/>
          <a:stretch/>
        </p:blipFill>
        <p:spPr>
          <a:xfrm>
            <a:off x="614146" y="347971"/>
            <a:ext cx="997959" cy="34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22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  <p:bldP spid="3" grpId="0" animBg="1"/>
      <p:bldP spid="10" grpId="0" animBg="1"/>
      <p:bldP spid="11" grpId="0" animBg="1"/>
      <p:bldP spid="12" grpId="0"/>
      <p:bldP spid="14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9DEEEB40-9E82-872E-8D28-41E99E7596B1}"/>
              </a:ext>
            </a:extLst>
          </p:cNvPr>
          <p:cNvSpPr txBox="1"/>
          <p:nvPr/>
        </p:nvSpPr>
        <p:spPr>
          <a:xfrm>
            <a:off x="1064989" y="1711803"/>
            <a:ext cx="5395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dirty="0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Recapitulando</a:t>
            </a:r>
            <a:r>
              <a:rPr lang="pt-BR" sz="2400" b="1" dirty="0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....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08CC46D2-E35F-2299-C546-6DC615FB6F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4096" t="2049" r="-1654" b="-2049"/>
          <a:stretch/>
        </p:blipFill>
        <p:spPr>
          <a:xfrm>
            <a:off x="1" y="1094158"/>
            <a:ext cx="1347010" cy="4869178"/>
          </a:xfrm>
          <a:prstGeom prst="rect">
            <a:avLst/>
          </a:prstGeom>
        </p:spPr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id="{AB389587-19CC-167F-3B9E-1B1E710B08F7}"/>
              </a:ext>
            </a:extLst>
          </p:cNvPr>
          <p:cNvSpPr/>
          <p:nvPr/>
        </p:nvSpPr>
        <p:spPr>
          <a:xfrm rot="5400000">
            <a:off x="5631565" y="5216642"/>
            <a:ext cx="96276" cy="156159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0F9385D-AF2F-DD1E-3757-F869466C19FA}"/>
              </a:ext>
            </a:extLst>
          </p:cNvPr>
          <p:cNvSpPr txBox="1"/>
          <p:nvPr/>
        </p:nvSpPr>
        <p:spPr>
          <a:xfrm>
            <a:off x="2070818" y="2209955"/>
            <a:ext cx="4483134" cy="25545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pt-BR" sz="2000" dirty="0">
                <a:solidFill>
                  <a:schemeClr val="bg1"/>
                </a:solidFill>
                <a:latin typeface="Segoe UI"/>
                <a:cs typeface="Segoe UI"/>
              </a:rPr>
              <a:t>Conhecemos a Banda Larga e as </a:t>
            </a:r>
            <a:br>
              <a:rPr lang="pt-BR" sz="2000" dirty="0">
                <a:solidFill>
                  <a:schemeClr val="bg1"/>
                </a:solidFill>
                <a:latin typeface="Segoe UI"/>
                <a:cs typeface="Segoe UI"/>
              </a:rPr>
            </a:br>
            <a:r>
              <a:rPr lang="pt-BR" sz="2000" dirty="0">
                <a:solidFill>
                  <a:schemeClr val="bg1"/>
                </a:solidFill>
                <a:latin typeface="Segoe UI"/>
                <a:cs typeface="Segoe UI"/>
              </a:rPr>
              <a:t>tecnologias que compõem, também </a:t>
            </a:r>
            <a:br>
              <a:rPr lang="pt-BR" sz="2000" dirty="0">
                <a:solidFill>
                  <a:schemeClr val="bg1"/>
                </a:solidFill>
                <a:latin typeface="Segoe UI"/>
                <a:cs typeface="Segoe UI"/>
              </a:rPr>
            </a:br>
            <a:r>
              <a:rPr lang="pt-BR" sz="2000" dirty="0">
                <a:solidFill>
                  <a:schemeClr val="bg1"/>
                </a:solidFill>
                <a:latin typeface="Segoe UI"/>
                <a:cs typeface="Segoe UI"/>
              </a:rPr>
              <a:t>vimos os recursos e soluções de </a:t>
            </a:r>
            <a:br>
              <a:rPr lang="pt-BR" sz="2000" dirty="0">
                <a:solidFill>
                  <a:schemeClr val="bg1"/>
                </a:solidFill>
                <a:latin typeface="Segoe UI"/>
                <a:cs typeface="Segoe UI"/>
              </a:rPr>
            </a:br>
            <a:r>
              <a:rPr lang="pt-BR" sz="2000" dirty="0">
                <a:solidFill>
                  <a:schemeClr val="bg1"/>
                </a:solidFill>
                <a:latin typeface="Segoe UI"/>
                <a:cs typeface="Segoe UI"/>
              </a:rPr>
              <a:t>conectividade que vão melhorar </a:t>
            </a:r>
            <a:br>
              <a:rPr lang="pt-BR" sz="2000" dirty="0">
                <a:solidFill>
                  <a:schemeClr val="bg1"/>
                </a:solidFill>
                <a:latin typeface="Segoe UI"/>
                <a:cs typeface="Segoe UI"/>
              </a:rPr>
            </a:br>
            <a:r>
              <a:rPr lang="pt-BR" sz="2000" dirty="0">
                <a:solidFill>
                  <a:schemeClr val="bg1"/>
                </a:solidFill>
                <a:latin typeface="Segoe UI"/>
                <a:cs typeface="Segoe UI"/>
              </a:rPr>
              <a:t>muito a experiência do seu cliente!</a:t>
            </a:r>
          </a:p>
          <a:p>
            <a:pPr algn="r"/>
            <a:endParaRPr lang="pt-BR" sz="2000" dirty="0">
              <a:solidFill>
                <a:schemeClr val="bg1"/>
              </a:solidFill>
              <a:latin typeface="Segoe UI"/>
              <a:cs typeface="Segoe UI"/>
            </a:endParaRPr>
          </a:p>
          <a:p>
            <a:pPr algn="r"/>
            <a:r>
              <a:rPr lang="pt-BR" sz="2000" dirty="0">
                <a:solidFill>
                  <a:schemeClr val="bg1"/>
                </a:solidFill>
                <a:latin typeface="Segoe UI"/>
                <a:cs typeface="Segoe UI"/>
              </a:rPr>
              <a:t>Vimos também o Telefone </a:t>
            </a:r>
            <a:br>
              <a:rPr lang="pt-BR" sz="2000" dirty="0">
                <a:solidFill>
                  <a:schemeClr val="bg1"/>
                </a:solidFill>
                <a:latin typeface="Segoe UI"/>
                <a:cs typeface="Segoe UI"/>
              </a:rPr>
            </a:br>
            <a:r>
              <a:rPr lang="pt-BR" sz="2000" dirty="0">
                <a:solidFill>
                  <a:schemeClr val="bg1"/>
                </a:solidFill>
                <a:latin typeface="Segoe UI"/>
                <a:cs typeface="Segoe UI"/>
              </a:rPr>
              <a:t>e como realizar a portabilidade.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95F98C3-2CD5-FCDD-42B6-64D9416DA19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275" r="5275"/>
          <a:stretch/>
        </p:blipFill>
        <p:spPr>
          <a:xfrm>
            <a:off x="6919492" y="1386972"/>
            <a:ext cx="5272508" cy="385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78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 animBg="1"/>
      <p:bldP spid="10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08E64B-BBA2-B895-7B5A-C2B379AB4F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val 24">
            <a:extLst>
              <a:ext uri="{FF2B5EF4-FFF2-40B4-BE49-F238E27FC236}">
                <a16:creationId xmlns:a16="http://schemas.microsoft.com/office/drawing/2014/main" id="{F66CA669-87FE-F18E-43CE-66E68FA48C03}"/>
              </a:ext>
            </a:extLst>
          </p:cNvPr>
          <p:cNvSpPr/>
          <p:nvPr/>
        </p:nvSpPr>
        <p:spPr>
          <a:xfrm rot="7062917">
            <a:off x="-5444739" y="931528"/>
            <a:ext cx="7255225" cy="7255225"/>
          </a:xfrm>
          <a:prstGeom prst="ellipse">
            <a:avLst/>
          </a:prstGeom>
          <a:gradFill>
            <a:gsLst>
              <a:gs pos="100000">
                <a:srgbClr val="222122"/>
              </a:gs>
              <a:gs pos="0">
                <a:schemeClr val="tx1"/>
              </a:gs>
            </a:gsLst>
            <a:lin ang="5400000" scaled="1"/>
          </a:gradFill>
          <a:ln>
            <a:noFill/>
          </a:ln>
          <a:effectLst>
            <a:outerShdw blurRad="888975" dist="100972" dir="10020000" rotWithShape="0">
              <a:schemeClr val="bg1">
                <a:alpha val="19737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63B55B50-55EF-E1BE-0C16-7DDE0F9323A1}"/>
              </a:ext>
            </a:extLst>
          </p:cNvPr>
          <p:cNvSpPr/>
          <p:nvPr/>
        </p:nvSpPr>
        <p:spPr>
          <a:xfrm>
            <a:off x="0" y="0"/>
            <a:ext cx="12192000" cy="6839290"/>
          </a:xfrm>
          <a:prstGeom prst="rect">
            <a:avLst/>
          </a:prstGeom>
          <a:solidFill>
            <a:srgbClr val="131313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0" name="Conector Reto 13">
            <a:extLst>
              <a:ext uri="{FF2B5EF4-FFF2-40B4-BE49-F238E27FC236}">
                <a16:creationId xmlns:a16="http://schemas.microsoft.com/office/drawing/2014/main" id="{7D85DBE0-95D7-2DD0-9503-E834F60A7CC5}"/>
              </a:ext>
            </a:extLst>
          </p:cNvPr>
          <p:cNvCxnSpPr>
            <a:cxnSpLocks/>
          </p:cNvCxnSpPr>
          <p:nvPr/>
        </p:nvCxnSpPr>
        <p:spPr>
          <a:xfrm flipH="1">
            <a:off x="8110947" y="2254650"/>
            <a:ext cx="2694187" cy="0"/>
          </a:xfrm>
          <a:prstGeom prst="line">
            <a:avLst/>
          </a:prstGeom>
          <a:ln w="15875">
            <a:gradFill flip="none" rotWithShape="1">
              <a:gsLst>
                <a:gs pos="0">
                  <a:srgbClr val="E1AD09"/>
                </a:gs>
                <a:gs pos="100000">
                  <a:srgbClr val="F50242"/>
                </a:gs>
              </a:gsLst>
              <a:lin ang="108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to 7">
            <a:extLst>
              <a:ext uri="{FF2B5EF4-FFF2-40B4-BE49-F238E27FC236}">
                <a16:creationId xmlns:a16="http://schemas.microsoft.com/office/drawing/2014/main" id="{B3EC2574-66D6-D5DB-ED44-8622A538D538}"/>
              </a:ext>
            </a:extLst>
          </p:cNvPr>
          <p:cNvCxnSpPr>
            <a:cxnSpLocks/>
          </p:cNvCxnSpPr>
          <p:nvPr/>
        </p:nvCxnSpPr>
        <p:spPr>
          <a:xfrm flipV="1">
            <a:off x="5541150" y="-1478877"/>
            <a:ext cx="0" cy="461665"/>
          </a:xfrm>
          <a:prstGeom prst="line">
            <a:avLst/>
          </a:prstGeom>
          <a:ln w="15875">
            <a:solidFill>
              <a:srgbClr val="BD92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Agrupar 41">
            <a:extLst>
              <a:ext uri="{FF2B5EF4-FFF2-40B4-BE49-F238E27FC236}">
                <a16:creationId xmlns:a16="http://schemas.microsoft.com/office/drawing/2014/main" id="{D4F8DC45-6905-4443-A2B1-2C2E0C1CCB26}"/>
              </a:ext>
            </a:extLst>
          </p:cNvPr>
          <p:cNvGrpSpPr/>
          <p:nvPr/>
        </p:nvGrpSpPr>
        <p:grpSpPr>
          <a:xfrm rot="4946910">
            <a:off x="-5067147" y="1392849"/>
            <a:ext cx="6500044" cy="6549135"/>
            <a:chOff x="-3473330" y="1692107"/>
            <a:chExt cx="9569330" cy="9569330"/>
          </a:xfrm>
        </p:grpSpPr>
        <p:sp>
          <p:nvSpPr>
            <p:cNvPr id="43" name="Oval 26">
              <a:extLst>
                <a:ext uri="{FF2B5EF4-FFF2-40B4-BE49-F238E27FC236}">
                  <a16:creationId xmlns:a16="http://schemas.microsoft.com/office/drawing/2014/main" id="{19F57454-9910-C707-F04C-30F1C47081DB}"/>
                </a:ext>
              </a:extLst>
            </p:cNvPr>
            <p:cNvSpPr/>
            <p:nvPr userDrawn="1"/>
          </p:nvSpPr>
          <p:spPr>
            <a:xfrm>
              <a:off x="-3473330" y="1692107"/>
              <a:ext cx="9569330" cy="9569330"/>
            </a:xfrm>
            <a:prstGeom prst="ellipse">
              <a:avLst/>
            </a:prstGeom>
            <a:noFill/>
            <a:ln w="28575">
              <a:gradFill flip="none" rotWithShape="1">
                <a:gsLst>
                  <a:gs pos="0">
                    <a:srgbClr val="151415"/>
                  </a:gs>
                  <a:gs pos="45000">
                    <a:srgbClr val="3D2E06"/>
                  </a:gs>
                  <a:gs pos="91000">
                    <a:srgbClr val="F5024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lt1"/>
                </a:solidFill>
              </a:endParaRPr>
            </a:p>
          </p:txBody>
        </p:sp>
        <p:sp>
          <p:nvSpPr>
            <p:cNvPr id="44" name="Oval 27">
              <a:extLst>
                <a:ext uri="{FF2B5EF4-FFF2-40B4-BE49-F238E27FC236}">
                  <a16:creationId xmlns:a16="http://schemas.microsoft.com/office/drawing/2014/main" id="{FE557DE8-720B-7FF1-4507-3A0486E1EA56}"/>
                </a:ext>
              </a:extLst>
            </p:cNvPr>
            <p:cNvSpPr/>
            <p:nvPr userDrawn="1"/>
          </p:nvSpPr>
          <p:spPr>
            <a:xfrm>
              <a:off x="-2962942" y="2202495"/>
              <a:ext cx="8548554" cy="8548554"/>
            </a:xfrm>
            <a:prstGeom prst="ellipse">
              <a:avLst/>
            </a:prstGeom>
            <a:noFill/>
            <a:ln w="28575">
              <a:gradFill flip="none" rotWithShape="1">
                <a:gsLst>
                  <a:gs pos="0">
                    <a:srgbClr val="151415"/>
                  </a:gs>
                  <a:gs pos="45000">
                    <a:srgbClr val="3D2E06"/>
                  </a:gs>
                  <a:gs pos="91000">
                    <a:srgbClr val="F5024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lt1"/>
                </a:solidFill>
              </a:endParaRPr>
            </a:p>
          </p:txBody>
        </p:sp>
        <p:sp>
          <p:nvSpPr>
            <p:cNvPr id="45" name="Oval 28">
              <a:extLst>
                <a:ext uri="{FF2B5EF4-FFF2-40B4-BE49-F238E27FC236}">
                  <a16:creationId xmlns:a16="http://schemas.microsoft.com/office/drawing/2014/main" id="{F7B0DAEA-DD86-44C3-7001-AFD0701FBBE6}"/>
                </a:ext>
              </a:extLst>
            </p:cNvPr>
            <p:cNvSpPr/>
            <p:nvPr userDrawn="1"/>
          </p:nvSpPr>
          <p:spPr>
            <a:xfrm>
              <a:off x="-2219909" y="2818444"/>
              <a:ext cx="7193037" cy="7193037"/>
            </a:xfrm>
            <a:prstGeom prst="ellipse">
              <a:avLst/>
            </a:prstGeom>
            <a:noFill/>
            <a:ln w="28575">
              <a:gradFill flip="none" rotWithShape="1">
                <a:gsLst>
                  <a:gs pos="0">
                    <a:srgbClr val="151415"/>
                  </a:gs>
                  <a:gs pos="45000">
                    <a:srgbClr val="3D2E06"/>
                  </a:gs>
                  <a:gs pos="91000">
                    <a:srgbClr val="F5024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lt1"/>
                </a:solidFill>
              </a:endParaRPr>
            </a:p>
          </p:txBody>
        </p:sp>
        <p:sp>
          <p:nvSpPr>
            <p:cNvPr id="46" name="Oval 29">
              <a:extLst>
                <a:ext uri="{FF2B5EF4-FFF2-40B4-BE49-F238E27FC236}">
                  <a16:creationId xmlns:a16="http://schemas.microsoft.com/office/drawing/2014/main" id="{CFE04821-0A07-4CB8-A12B-211492F466C8}"/>
                </a:ext>
              </a:extLst>
            </p:cNvPr>
            <p:cNvSpPr/>
            <p:nvPr userDrawn="1"/>
          </p:nvSpPr>
          <p:spPr>
            <a:xfrm>
              <a:off x="-1616274" y="3462184"/>
              <a:ext cx="5976566" cy="5976566"/>
            </a:xfrm>
            <a:prstGeom prst="ellipse">
              <a:avLst/>
            </a:prstGeom>
            <a:noFill/>
            <a:ln w="28575">
              <a:gradFill flip="none" rotWithShape="1">
                <a:gsLst>
                  <a:gs pos="0">
                    <a:srgbClr val="151415"/>
                  </a:gs>
                  <a:gs pos="45000">
                    <a:srgbClr val="3D2E06"/>
                  </a:gs>
                  <a:gs pos="91000">
                    <a:srgbClr val="F5024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lt1"/>
                </a:solidFill>
              </a:endParaRPr>
            </a:p>
          </p:txBody>
        </p:sp>
      </p:grpSp>
      <p:pic>
        <p:nvPicPr>
          <p:cNvPr id="47" name="Imagem 46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99E7D0FC-428A-E8E4-814A-0A24682927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563" y="6112233"/>
            <a:ext cx="1072594" cy="406692"/>
          </a:xfrm>
          <a:prstGeom prst="rect">
            <a:avLst/>
          </a:prstGeom>
        </p:spPr>
      </p:pic>
      <p:pic>
        <p:nvPicPr>
          <p:cNvPr id="48" name="Imagem 47" descr="Uma imagem contendo Gráfico&#10;&#10;O conteúdo gerado por IA pode estar incorreto.">
            <a:extLst>
              <a:ext uri="{FF2B5EF4-FFF2-40B4-BE49-F238E27FC236}">
                <a16:creationId xmlns:a16="http://schemas.microsoft.com/office/drawing/2014/main" id="{82000E74-C3FE-D9F9-A9F3-D1E4BCD0BB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8" b="23988"/>
          <a:stretch>
            <a:fillRect/>
          </a:stretch>
        </p:blipFill>
        <p:spPr>
          <a:xfrm>
            <a:off x="2690022" y="4170993"/>
            <a:ext cx="6883590" cy="2687054"/>
          </a:xfrm>
          <a:prstGeom prst="rect">
            <a:avLst/>
          </a:prstGeom>
        </p:spPr>
      </p:pic>
      <p:pic>
        <p:nvPicPr>
          <p:cNvPr id="49" name="Imagem 48" descr="Logotipo&#10;&#10;O conteúdo gerado por IA pode estar incorreto.">
            <a:extLst>
              <a:ext uri="{FF2B5EF4-FFF2-40B4-BE49-F238E27FC236}">
                <a16:creationId xmlns:a16="http://schemas.microsoft.com/office/drawing/2014/main" id="{41656F22-159D-2423-0101-2C74C159C0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861" y="1875215"/>
            <a:ext cx="5175528" cy="614390"/>
          </a:xfrm>
          <a:prstGeom prst="rect">
            <a:avLst/>
          </a:prstGeom>
        </p:spPr>
      </p:pic>
      <p:pic>
        <p:nvPicPr>
          <p:cNvPr id="50" name="Imagem 49" descr="Ícone&#10;&#10;Descrição gerada automaticamente">
            <a:extLst>
              <a:ext uri="{FF2B5EF4-FFF2-40B4-BE49-F238E27FC236}">
                <a16:creationId xmlns:a16="http://schemas.microsoft.com/office/drawing/2014/main" id="{9A9E81CD-0669-A022-234B-FDA49DCC163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r="32313"/>
          <a:stretch/>
        </p:blipFill>
        <p:spPr>
          <a:xfrm>
            <a:off x="405125" y="332781"/>
            <a:ext cx="997959" cy="344618"/>
          </a:xfrm>
          <a:prstGeom prst="rect">
            <a:avLst/>
          </a:prstGeom>
        </p:spPr>
      </p:pic>
      <p:pic>
        <p:nvPicPr>
          <p:cNvPr id="51" name="Imagem 50" descr="Imagem em preto e branco&#10;&#10;Descrição gerada automaticamente">
            <a:extLst>
              <a:ext uri="{FF2B5EF4-FFF2-40B4-BE49-F238E27FC236}">
                <a16:creationId xmlns:a16="http://schemas.microsoft.com/office/drawing/2014/main" id="{A1E8BFA3-4E94-F4A5-7341-DCB489337EC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1173" t="40879" r="42450" b="38612"/>
          <a:stretch/>
        </p:blipFill>
        <p:spPr>
          <a:xfrm>
            <a:off x="1968508" y="3720345"/>
            <a:ext cx="659360" cy="751838"/>
          </a:xfrm>
          <a:prstGeom prst="rect">
            <a:avLst/>
          </a:prstGeom>
        </p:spPr>
      </p:pic>
      <p:pic>
        <p:nvPicPr>
          <p:cNvPr id="52" name="Imagem 51" descr="Imagem em preto e branco&#10;&#10;Descrição gerada automaticamente">
            <a:extLst>
              <a:ext uri="{FF2B5EF4-FFF2-40B4-BE49-F238E27FC236}">
                <a16:creationId xmlns:a16="http://schemas.microsoft.com/office/drawing/2014/main" id="{E0F37FBC-98F5-787F-F32C-9F2E12C523A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1173" t="40879" r="42450" b="38612"/>
          <a:stretch/>
        </p:blipFill>
        <p:spPr>
          <a:xfrm>
            <a:off x="7789515" y="1943703"/>
            <a:ext cx="612520" cy="698428"/>
          </a:xfrm>
          <a:prstGeom prst="rect">
            <a:avLst/>
          </a:prstGeom>
        </p:spPr>
      </p:pic>
      <p:pic>
        <p:nvPicPr>
          <p:cNvPr id="53" name="Imagem 52" descr="Imagem em preto e branco&#10;&#10;Descrição gerada automaticamente">
            <a:extLst>
              <a:ext uri="{FF2B5EF4-FFF2-40B4-BE49-F238E27FC236}">
                <a16:creationId xmlns:a16="http://schemas.microsoft.com/office/drawing/2014/main" id="{7FC85C1C-34DD-9D69-94F0-FF6C738D457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1173" t="40879" r="42450" b="38612"/>
          <a:stretch/>
        </p:blipFill>
        <p:spPr>
          <a:xfrm>
            <a:off x="5869634" y="1594489"/>
            <a:ext cx="612520" cy="698428"/>
          </a:xfrm>
          <a:prstGeom prst="rect">
            <a:avLst/>
          </a:prstGeom>
        </p:spPr>
      </p:pic>
      <p:pic>
        <p:nvPicPr>
          <p:cNvPr id="54" name="Imagem 53" descr="Imagem em preto e branco&#10;&#10;Descrição gerada automaticamente">
            <a:extLst>
              <a:ext uri="{FF2B5EF4-FFF2-40B4-BE49-F238E27FC236}">
                <a16:creationId xmlns:a16="http://schemas.microsoft.com/office/drawing/2014/main" id="{649A50C8-9882-C90A-8789-0A6AA11CF01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1173" t="40879" r="42450" b="38612"/>
          <a:stretch/>
        </p:blipFill>
        <p:spPr>
          <a:xfrm>
            <a:off x="10374948" y="3712981"/>
            <a:ext cx="659360" cy="751838"/>
          </a:xfrm>
          <a:prstGeom prst="rect">
            <a:avLst/>
          </a:prstGeom>
        </p:spPr>
      </p:pic>
      <p:sp>
        <p:nvSpPr>
          <p:cNvPr id="55" name="Retângulo 54">
            <a:extLst>
              <a:ext uri="{FF2B5EF4-FFF2-40B4-BE49-F238E27FC236}">
                <a16:creationId xmlns:a16="http://schemas.microsoft.com/office/drawing/2014/main" id="{A15DBACD-E523-D927-045B-88C0845C0F4E}"/>
              </a:ext>
            </a:extLst>
          </p:cNvPr>
          <p:cNvSpPr/>
          <p:nvPr/>
        </p:nvSpPr>
        <p:spPr>
          <a:xfrm>
            <a:off x="10172682" y="339075"/>
            <a:ext cx="12201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i="1" dirty="0">
                <a:solidFill>
                  <a:schemeClr val="bg2">
                    <a:lumMod val="9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Parte 2 </a:t>
            </a:r>
          </a:p>
        </p:txBody>
      </p:sp>
      <p:cxnSp>
        <p:nvCxnSpPr>
          <p:cNvPr id="56" name="Conector Reto 7">
            <a:extLst>
              <a:ext uri="{FF2B5EF4-FFF2-40B4-BE49-F238E27FC236}">
                <a16:creationId xmlns:a16="http://schemas.microsoft.com/office/drawing/2014/main" id="{BED24889-F6B2-451C-05AE-DD6053DDCDE0}"/>
              </a:ext>
            </a:extLst>
          </p:cNvPr>
          <p:cNvCxnSpPr>
            <a:cxnSpLocks/>
          </p:cNvCxnSpPr>
          <p:nvPr/>
        </p:nvCxnSpPr>
        <p:spPr>
          <a:xfrm flipV="1">
            <a:off x="11392824" y="339075"/>
            <a:ext cx="0" cy="461665"/>
          </a:xfrm>
          <a:prstGeom prst="line">
            <a:avLst/>
          </a:prstGeom>
          <a:ln w="15875">
            <a:solidFill>
              <a:srgbClr val="D3A5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Imagem 56" descr="Logotipo&#10;&#10;O conteúdo gerado por IA pode estar incorreto.">
            <a:extLst>
              <a:ext uri="{FF2B5EF4-FFF2-40B4-BE49-F238E27FC236}">
                <a16:creationId xmlns:a16="http://schemas.microsoft.com/office/drawing/2014/main" id="{90BAAB91-4BA7-587F-5A64-081635E9E9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861" y="2822297"/>
            <a:ext cx="8379248" cy="1270174"/>
          </a:xfrm>
          <a:prstGeom prst="rect">
            <a:avLst/>
          </a:prstGeom>
        </p:spPr>
      </p:pic>
      <p:pic>
        <p:nvPicPr>
          <p:cNvPr id="58" name="Imagem 57" descr="Imagem em preto e branco&#10;&#10;Descrição gerada automaticamente">
            <a:extLst>
              <a:ext uri="{FF2B5EF4-FFF2-40B4-BE49-F238E27FC236}">
                <a16:creationId xmlns:a16="http://schemas.microsoft.com/office/drawing/2014/main" id="{4C6ED763-0687-7D9D-2DFF-841D46240B3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1173" t="40879" r="42450" b="38612"/>
          <a:stretch/>
        </p:blipFill>
        <p:spPr>
          <a:xfrm>
            <a:off x="10220315" y="2491403"/>
            <a:ext cx="659360" cy="751838"/>
          </a:xfrm>
          <a:prstGeom prst="rect">
            <a:avLst/>
          </a:prstGeom>
        </p:spPr>
      </p:pic>
      <p:pic>
        <p:nvPicPr>
          <p:cNvPr id="59" name="Imagem 58" descr="Imagem em preto e branco&#10;&#10;Descrição gerada automaticamente">
            <a:extLst>
              <a:ext uri="{FF2B5EF4-FFF2-40B4-BE49-F238E27FC236}">
                <a16:creationId xmlns:a16="http://schemas.microsoft.com/office/drawing/2014/main" id="{868D4DBE-4FB2-732B-F36A-B264E583BA0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1173" t="40879" r="42450" b="38612"/>
          <a:stretch/>
        </p:blipFill>
        <p:spPr>
          <a:xfrm>
            <a:off x="1988899" y="2504270"/>
            <a:ext cx="659360" cy="751838"/>
          </a:xfrm>
          <a:prstGeom prst="rect">
            <a:avLst/>
          </a:prstGeom>
        </p:spPr>
      </p:pic>
      <p:pic>
        <p:nvPicPr>
          <p:cNvPr id="60" name="Imagem 59">
            <a:extLst>
              <a:ext uri="{FF2B5EF4-FFF2-40B4-BE49-F238E27FC236}">
                <a16:creationId xmlns:a16="http://schemas.microsoft.com/office/drawing/2014/main" id="{2BF17FFB-CE17-5B12-97E8-73567B4D168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32965" y="-1325277"/>
            <a:ext cx="45719" cy="110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815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611581-4C8D-A75A-5C93-C93EB8818B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CaixaDeTexto 68">
            <a:extLst>
              <a:ext uri="{FF2B5EF4-FFF2-40B4-BE49-F238E27FC236}">
                <a16:creationId xmlns:a16="http://schemas.microsoft.com/office/drawing/2014/main" id="{B80879AD-CE5B-5FCA-9277-69F34D74DB96}"/>
              </a:ext>
            </a:extLst>
          </p:cNvPr>
          <p:cNvSpPr txBox="1"/>
          <p:nvPr/>
        </p:nvSpPr>
        <p:spPr>
          <a:xfrm>
            <a:off x="790842" y="1273111"/>
            <a:ext cx="64887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Banda Larga, tecnologias e requisitos técnicos</a:t>
            </a:r>
            <a:endParaRPr lang="pt-BR" sz="20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0" name="CaixaDeTexto 69">
            <a:extLst>
              <a:ext uri="{FF2B5EF4-FFF2-40B4-BE49-F238E27FC236}">
                <a16:creationId xmlns:a16="http://schemas.microsoft.com/office/drawing/2014/main" id="{892CA951-7407-6A1F-6B79-A41AD0AC47D7}"/>
              </a:ext>
            </a:extLst>
          </p:cNvPr>
          <p:cNvSpPr txBox="1"/>
          <p:nvPr/>
        </p:nvSpPr>
        <p:spPr>
          <a:xfrm>
            <a:off x="790842" y="1808243"/>
            <a:ext cx="62852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Transforme a </a:t>
            </a:r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residência do cliente</a:t>
            </a:r>
            <a:r>
              <a:rPr lang="pt-BR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com uma </a:t>
            </a:r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conexão de internet de alta velocidade!</a:t>
            </a:r>
          </a:p>
        </p:txBody>
      </p:sp>
      <p:sp>
        <p:nvSpPr>
          <p:cNvPr id="72" name="Retângulo 71">
            <a:extLst>
              <a:ext uri="{FF2B5EF4-FFF2-40B4-BE49-F238E27FC236}">
                <a16:creationId xmlns:a16="http://schemas.microsoft.com/office/drawing/2014/main" id="{FA82F735-7FC4-E082-8E7D-EC557ABC6E7E}"/>
              </a:ext>
            </a:extLst>
          </p:cNvPr>
          <p:cNvSpPr/>
          <p:nvPr/>
        </p:nvSpPr>
        <p:spPr>
          <a:xfrm rot="5400000">
            <a:off x="1589416" y="2054017"/>
            <a:ext cx="121107" cy="156159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4">
            <a:extLst>
              <a:ext uri="{FF2B5EF4-FFF2-40B4-BE49-F238E27FC236}">
                <a16:creationId xmlns:a16="http://schemas.microsoft.com/office/drawing/2014/main" id="{ADDE34A0-1A05-D231-C74C-280F9A7CA5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3177" t="3241" r="-1335" b="-3241"/>
          <a:stretch/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F06DE30E-BC5D-1065-6F7C-05647177C0F7}"/>
              </a:ext>
            </a:extLst>
          </p:cNvPr>
          <p:cNvSpPr/>
          <p:nvPr/>
        </p:nvSpPr>
        <p:spPr>
          <a:xfrm>
            <a:off x="790842" y="3018831"/>
            <a:ext cx="103605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Com uma conexão rápida, o cliente pode:</a:t>
            </a:r>
          </a:p>
        </p:txBody>
      </p:sp>
      <p:sp>
        <p:nvSpPr>
          <p:cNvPr id="24" name="CaixaDeTexto 2">
            <a:extLst>
              <a:ext uri="{FF2B5EF4-FFF2-40B4-BE49-F238E27FC236}">
                <a16:creationId xmlns:a16="http://schemas.microsoft.com/office/drawing/2014/main" id="{D3AD921D-6A05-B924-EFEE-475BF4E64E00}"/>
              </a:ext>
            </a:extLst>
          </p:cNvPr>
          <p:cNvSpPr txBox="1"/>
          <p:nvPr/>
        </p:nvSpPr>
        <p:spPr>
          <a:xfrm>
            <a:off x="869169" y="3455092"/>
            <a:ext cx="2577416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873261">
              <a:spcAft>
                <a:spcPts val="400"/>
              </a:spcAft>
              <a:defRPr/>
            </a:pPr>
            <a:r>
              <a:rPr lang="pt-BR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Streaming                        sem travamentos: </a:t>
            </a:r>
          </a:p>
          <a:p>
            <a:pPr lvl="0" defTabSz="873261">
              <a:spcAft>
                <a:spcPts val="400"/>
              </a:spcAft>
              <a:defRPr/>
            </a:pPr>
            <a:r>
              <a:rPr lang="pt-BR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Assista a filmes e séries em alta definição com total fluidez.</a:t>
            </a:r>
            <a:endParaRPr kumimoji="0" lang="pt-BR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5" name="CaixaDeTexto 2">
            <a:extLst>
              <a:ext uri="{FF2B5EF4-FFF2-40B4-BE49-F238E27FC236}">
                <a16:creationId xmlns:a16="http://schemas.microsoft.com/office/drawing/2014/main" id="{1B43E072-369A-2870-ECC8-170BA7F3A67E}"/>
              </a:ext>
            </a:extLst>
          </p:cNvPr>
          <p:cNvSpPr txBox="1"/>
          <p:nvPr/>
        </p:nvSpPr>
        <p:spPr>
          <a:xfrm>
            <a:off x="3617510" y="3455092"/>
            <a:ext cx="2554806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873261">
              <a:spcAft>
                <a:spcPts val="400"/>
              </a:spcAft>
              <a:defRPr/>
            </a:pPr>
            <a:r>
              <a:rPr lang="pt-BR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Jogos online                  com baixa latência: </a:t>
            </a:r>
          </a:p>
          <a:p>
            <a:pPr lvl="0" defTabSz="873261">
              <a:spcAft>
                <a:spcPts val="400"/>
              </a:spcAft>
              <a:defRPr/>
            </a:pPr>
            <a:r>
              <a:rPr lang="pt-BR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Ideal para gamers que não querem perder nenhuma jogada.</a:t>
            </a:r>
            <a:endParaRPr kumimoji="0" lang="pt-BR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6" name="CaixaDeTexto 2">
            <a:extLst>
              <a:ext uri="{FF2B5EF4-FFF2-40B4-BE49-F238E27FC236}">
                <a16:creationId xmlns:a16="http://schemas.microsoft.com/office/drawing/2014/main" id="{280B96EF-9ED0-659A-45C1-D72F4272057F}"/>
              </a:ext>
            </a:extLst>
          </p:cNvPr>
          <p:cNvSpPr txBox="1"/>
          <p:nvPr/>
        </p:nvSpPr>
        <p:spPr>
          <a:xfrm>
            <a:off x="6343241" y="3455092"/>
            <a:ext cx="2311322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873261">
              <a:spcAft>
                <a:spcPts val="400"/>
              </a:spcAft>
              <a:defRPr/>
            </a:pPr>
            <a:r>
              <a:rPr lang="pt-BR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Aulas e home office              com estabilidade: </a:t>
            </a:r>
          </a:p>
          <a:p>
            <a:pPr lvl="0" defTabSz="873261">
              <a:spcAft>
                <a:spcPts val="400"/>
              </a:spcAft>
              <a:defRPr/>
            </a:pPr>
            <a:r>
              <a:rPr lang="pt-BR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Mais qualidade          para estudar e trabalhar de casa.</a:t>
            </a:r>
            <a:endParaRPr kumimoji="0" lang="pt-BR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7" name="CaixaDeTexto 2">
            <a:extLst>
              <a:ext uri="{FF2B5EF4-FFF2-40B4-BE49-F238E27FC236}">
                <a16:creationId xmlns:a16="http://schemas.microsoft.com/office/drawing/2014/main" id="{34991DB2-8FB8-D70B-A099-6FAA4B38DA3B}"/>
              </a:ext>
            </a:extLst>
          </p:cNvPr>
          <p:cNvSpPr txBox="1"/>
          <p:nvPr/>
        </p:nvSpPr>
        <p:spPr>
          <a:xfrm>
            <a:off x="8825487" y="3455092"/>
            <a:ext cx="250054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873261">
              <a:spcAft>
                <a:spcPts val="400"/>
              </a:spcAft>
              <a:defRPr/>
            </a:pPr>
            <a:r>
              <a:rPr lang="pt-BR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Conexão para todos:</a:t>
            </a:r>
          </a:p>
          <a:p>
            <a:pPr lvl="0" defTabSz="873261">
              <a:spcAft>
                <a:spcPts val="400"/>
              </a:spcAft>
              <a:defRPr/>
            </a:pPr>
            <a:r>
              <a:rPr lang="pt-BR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Vários dispositivos conectados ao mesmo tempo, sem perda de desempenho. </a:t>
            </a:r>
            <a:endParaRPr kumimoji="0" lang="pt-BR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8" name="CaixaDeTexto 2">
            <a:extLst>
              <a:ext uri="{FF2B5EF4-FFF2-40B4-BE49-F238E27FC236}">
                <a16:creationId xmlns:a16="http://schemas.microsoft.com/office/drawing/2014/main" id="{93F467A1-B640-3EA8-1E05-43373285CB23}"/>
              </a:ext>
            </a:extLst>
          </p:cNvPr>
          <p:cNvSpPr txBox="1"/>
          <p:nvPr/>
        </p:nvSpPr>
        <p:spPr>
          <a:xfrm>
            <a:off x="869169" y="5257957"/>
            <a:ext cx="8120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873261">
              <a:spcAft>
                <a:spcPts val="600"/>
              </a:spcAft>
              <a:defRPr/>
            </a:pPr>
            <a:r>
              <a:rPr lang="pt-BR" sz="2000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Invista em uma internet que acompanha o ritmo da sua família. Mais velocidade, mais conforto, mais qualidade de vida!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9941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4" grpId="0"/>
      <p:bldP spid="35" grpId="0"/>
      <p:bldP spid="36" grpId="0"/>
      <p:bldP spid="37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A47A57-6388-BF33-67CE-149A6D9373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CaixaDeTexto 68">
            <a:extLst>
              <a:ext uri="{FF2B5EF4-FFF2-40B4-BE49-F238E27FC236}">
                <a16:creationId xmlns:a16="http://schemas.microsoft.com/office/drawing/2014/main" id="{2A84221E-2D55-DDB6-B175-6E78217C3365}"/>
              </a:ext>
            </a:extLst>
          </p:cNvPr>
          <p:cNvSpPr txBox="1"/>
          <p:nvPr/>
        </p:nvSpPr>
        <p:spPr>
          <a:xfrm>
            <a:off x="790842" y="1273111"/>
            <a:ext cx="64887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Banda Larga, tecnologias e requisitos técnicos</a:t>
            </a:r>
            <a:endParaRPr lang="pt-BR" sz="20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0" name="CaixaDeTexto 69">
            <a:extLst>
              <a:ext uri="{FF2B5EF4-FFF2-40B4-BE49-F238E27FC236}">
                <a16:creationId xmlns:a16="http://schemas.microsoft.com/office/drawing/2014/main" id="{2CFBEAC9-78E6-5276-45A7-CEF8086D587D}"/>
              </a:ext>
            </a:extLst>
          </p:cNvPr>
          <p:cNvSpPr txBox="1"/>
          <p:nvPr/>
        </p:nvSpPr>
        <p:spPr>
          <a:xfrm>
            <a:off x="790843" y="1808243"/>
            <a:ext cx="53814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Internet de alta velocidade: </a:t>
            </a:r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motor da produtividade da empresa</a:t>
            </a:r>
          </a:p>
        </p:txBody>
      </p:sp>
      <p:sp>
        <p:nvSpPr>
          <p:cNvPr id="72" name="Retângulo 71">
            <a:extLst>
              <a:ext uri="{FF2B5EF4-FFF2-40B4-BE49-F238E27FC236}">
                <a16:creationId xmlns:a16="http://schemas.microsoft.com/office/drawing/2014/main" id="{267A3E81-0EF7-8D8C-A6AC-AD9B737C7941}"/>
              </a:ext>
            </a:extLst>
          </p:cNvPr>
          <p:cNvSpPr/>
          <p:nvPr/>
        </p:nvSpPr>
        <p:spPr>
          <a:xfrm rot="5400000">
            <a:off x="1589416" y="2054017"/>
            <a:ext cx="121107" cy="156159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4">
            <a:extLst>
              <a:ext uri="{FF2B5EF4-FFF2-40B4-BE49-F238E27FC236}">
                <a16:creationId xmlns:a16="http://schemas.microsoft.com/office/drawing/2014/main" id="{1BAAD6E8-BA0F-107A-7EB3-FF29DDAB40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3177" t="3241" r="-1335" b="-3241"/>
          <a:stretch/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677438F9-5CD4-C716-87CE-69BD296EB72F}"/>
              </a:ext>
            </a:extLst>
          </p:cNvPr>
          <p:cNvSpPr/>
          <p:nvPr/>
        </p:nvSpPr>
        <p:spPr>
          <a:xfrm>
            <a:off x="790842" y="3018831"/>
            <a:ext cx="103605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Uma conexão rápida e estável é fundamental para:</a:t>
            </a:r>
          </a:p>
        </p:txBody>
      </p:sp>
      <p:sp>
        <p:nvSpPr>
          <p:cNvPr id="24" name="CaixaDeTexto 2">
            <a:extLst>
              <a:ext uri="{FF2B5EF4-FFF2-40B4-BE49-F238E27FC236}">
                <a16:creationId xmlns:a16="http://schemas.microsoft.com/office/drawing/2014/main" id="{DC98636A-096B-21B4-1A12-51DA450101B9}"/>
              </a:ext>
            </a:extLst>
          </p:cNvPr>
          <p:cNvSpPr txBox="1"/>
          <p:nvPr/>
        </p:nvSpPr>
        <p:spPr>
          <a:xfrm>
            <a:off x="869169" y="3469838"/>
            <a:ext cx="2197588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873261">
              <a:spcAft>
                <a:spcPts val="400"/>
              </a:spcAft>
              <a:defRPr/>
            </a:pPr>
            <a:r>
              <a:rPr lang="pt-BR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Reuniões online sem interrupções: </a:t>
            </a:r>
          </a:p>
          <a:p>
            <a:pPr lvl="0" defTabSz="873261">
              <a:spcAft>
                <a:spcPts val="400"/>
              </a:spcAft>
              <a:defRPr/>
            </a:pPr>
            <a:r>
              <a:rPr lang="pt-BR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Comunicação clara e profissional com clientes e equipes.</a:t>
            </a:r>
            <a:endParaRPr kumimoji="0" lang="pt-BR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5" name="CaixaDeTexto 2">
            <a:extLst>
              <a:ext uri="{FF2B5EF4-FFF2-40B4-BE49-F238E27FC236}">
                <a16:creationId xmlns:a16="http://schemas.microsoft.com/office/drawing/2014/main" id="{F3C99598-8DB0-425F-92D4-9CF033A841ED}"/>
              </a:ext>
            </a:extLst>
          </p:cNvPr>
          <p:cNvSpPr txBox="1"/>
          <p:nvPr/>
        </p:nvSpPr>
        <p:spPr>
          <a:xfrm>
            <a:off x="3461802" y="3469838"/>
            <a:ext cx="2144509" cy="152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873261">
              <a:spcAft>
                <a:spcPts val="400"/>
              </a:spcAft>
              <a:defRPr/>
            </a:pPr>
            <a:r>
              <a:rPr lang="pt-BR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Transferência           ágil de arquivos: </a:t>
            </a:r>
          </a:p>
          <a:p>
            <a:pPr lvl="0" defTabSz="873261">
              <a:spcAft>
                <a:spcPts val="400"/>
              </a:spcAft>
              <a:defRPr/>
            </a:pPr>
            <a:r>
              <a:rPr lang="pt-BR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Ganhe tempo                 e eficiência nos processos internos.</a:t>
            </a:r>
            <a:endParaRPr kumimoji="0" lang="pt-BR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6" name="CaixaDeTexto 2">
            <a:extLst>
              <a:ext uri="{FF2B5EF4-FFF2-40B4-BE49-F238E27FC236}">
                <a16:creationId xmlns:a16="http://schemas.microsoft.com/office/drawing/2014/main" id="{008A8179-1F00-6F84-5C62-3BF36ADDA060}"/>
              </a:ext>
            </a:extLst>
          </p:cNvPr>
          <p:cNvSpPr txBox="1"/>
          <p:nvPr/>
        </p:nvSpPr>
        <p:spPr>
          <a:xfrm>
            <a:off x="6001356" y="3469838"/>
            <a:ext cx="2814827" cy="152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873261">
              <a:spcAft>
                <a:spcPts val="400"/>
              </a:spcAft>
              <a:defRPr/>
            </a:pPr>
            <a:r>
              <a:rPr lang="pt-BR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Sistemas e plataformas em tempo real: </a:t>
            </a:r>
          </a:p>
          <a:p>
            <a:pPr lvl="0" defTabSz="873261">
              <a:spcAft>
                <a:spcPts val="400"/>
              </a:spcAft>
              <a:defRPr/>
            </a:pPr>
            <a:r>
              <a:rPr lang="pt-BR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Acesso rápido a </a:t>
            </a:r>
            <a:r>
              <a:rPr lang="pt-BR" dirty="0" err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CRMs</a:t>
            </a:r>
            <a:r>
              <a:rPr lang="pt-BR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pt-BR" dirty="0" err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ERPs</a:t>
            </a:r>
            <a:r>
              <a:rPr lang="pt-BR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e ferramentas         de gestão.</a:t>
            </a:r>
            <a:endParaRPr kumimoji="0" lang="pt-BR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7" name="CaixaDeTexto 2">
            <a:extLst>
              <a:ext uri="{FF2B5EF4-FFF2-40B4-BE49-F238E27FC236}">
                <a16:creationId xmlns:a16="http://schemas.microsoft.com/office/drawing/2014/main" id="{1F639E74-D365-4F9C-A89F-F110A211E7D3}"/>
              </a:ext>
            </a:extLst>
          </p:cNvPr>
          <p:cNvSpPr txBox="1"/>
          <p:nvPr/>
        </p:nvSpPr>
        <p:spPr>
          <a:xfrm>
            <a:off x="9211228" y="3469838"/>
            <a:ext cx="2144509" cy="1805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873261">
              <a:spcAft>
                <a:spcPts val="400"/>
              </a:spcAft>
              <a:defRPr/>
            </a:pPr>
            <a:r>
              <a:rPr lang="pt-BR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Segurança e confiabilidade:</a:t>
            </a:r>
          </a:p>
          <a:p>
            <a:pPr lvl="0" defTabSz="873261">
              <a:spcAft>
                <a:spcPts val="400"/>
              </a:spcAft>
              <a:defRPr/>
            </a:pPr>
            <a:r>
              <a:rPr lang="pt-BR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Menos quedas                     de conexão, mais proteção para os dados da empresa.</a:t>
            </a:r>
            <a:endParaRPr kumimoji="0" lang="pt-BR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8" name="CaixaDeTexto 2">
            <a:extLst>
              <a:ext uri="{FF2B5EF4-FFF2-40B4-BE49-F238E27FC236}">
                <a16:creationId xmlns:a16="http://schemas.microsoft.com/office/drawing/2014/main" id="{6FA77994-8091-D736-932B-1762EB483B31}"/>
              </a:ext>
            </a:extLst>
          </p:cNvPr>
          <p:cNvSpPr txBox="1"/>
          <p:nvPr/>
        </p:nvSpPr>
        <p:spPr>
          <a:xfrm>
            <a:off x="869169" y="5288771"/>
            <a:ext cx="9414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873261">
              <a:spcAft>
                <a:spcPts val="600"/>
              </a:spcAft>
              <a:defRPr/>
            </a:pPr>
            <a:r>
              <a:rPr lang="pt-BR" sz="2000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Garanta à empresa a infraestrutura digital que ela merece.                        Internet de alta velocidade é investimento em produtividade e crescimento!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6784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4" grpId="0"/>
      <p:bldP spid="35" grpId="0"/>
      <p:bldP spid="36" grpId="0"/>
      <p:bldP spid="37" grpId="0"/>
      <p:bldP spid="3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0BAA0BFA4660643A687B2FDCEE2805C" ma:contentTypeVersion="16" ma:contentTypeDescription="Crie um novo documento." ma:contentTypeScope="" ma:versionID="6bb22af931fc60397c74301ec42d8558">
  <xsd:schema xmlns:xsd="http://www.w3.org/2001/XMLSchema" xmlns:xs="http://www.w3.org/2001/XMLSchema" xmlns:p="http://schemas.microsoft.com/office/2006/metadata/properties" xmlns:ns2="05ec3496-d55f-4088-b91d-c078abc80e92" xmlns:ns3="81d509b4-a50c-4eb4-9c41-c741e6a75022" targetNamespace="http://schemas.microsoft.com/office/2006/metadata/properties" ma:root="true" ma:fieldsID="691c8d6bfdcba53aab92b8dfcb9871d2" ns2:_="" ns3:_="">
    <xsd:import namespace="05ec3496-d55f-4088-b91d-c078abc80e92"/>
    <xsd:import namespace="81d509b4-a50c-4eb4-9c41-c741e6a750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ec3496-d55f-4088-b91d-c078abc80e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Marcações de imagem" ma:readOnly="false" ma:fieldId="{5cf76f15-5ced-4ddc-b409-7134ff3c332f}" ma:taxonomyMulti="true" ma:sspId="b62656bb-9f06-4eb9-a633-2fef78b9ad9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d509b4-a50c-4eb4-9c41-c741e6a7502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2c19a5d-29b4-4c37-a0bc-18ab980d9013}" ma:internalName="TaxCatchAll" ma:showField="CatchAllData" ma:web="81d509b4-a50c-4eb4-9c41-c741e6a750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5ec3496-d55f-4088-b91d-c078abc80e92">
      <Terms xmlns="http://schemas.microsoft.com/office/infopath/2007/PartnerControls"/>
    </lcf76f155ced4ddcb4097134ff3c332f>
    <TaxCatchAll xmlns="81d509b4-a50c-4eb4-9c41-c741e6a75022" xsi:nil="true"/>
    <MediaLengthInSeconds xmlns="05ec3496-d55f-4088-b91d-c078abc80e92" xsi:nil="true"/>
    <SharedWithUsers xmlns="81d509b4-a50c-4eb4-9c41-c741e6a75022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27EBBB59-09A5-4C24-AA68-0AE4C67B6F3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5ec3496-d55f-4088-b91d-c078abc80e92"/>
    <ds:schemaRef ds:uri="81d509b4-a50c-4eb4-9c41-c741e6a750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1EA7E11-25F6-468B-8013-D38F4EEA684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5228977-AE6F-4E77-A571-5641B50D62E7}">
  <ds:schemaRefs>
    <ds:schemaRef ds:uri="http://purl.org/dc/terms/"/>
    <ds:schemaRef ds:uri="http://purl.org/dc/dcmitype/"/>
    <ds:schemaRef ds:uri="05ec3496-d55f-4088-b91d-c078abc80e92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81d509b4-a50c-4eb4-9c41-c741e6a75022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7276</TotalTime>
  <Words>7320</Words>
  <Application>Microsoft Office PowerPoint</Application>
  <PresentationFormat>Widescreen</PresentationFormat>
  <Paragraphs>695</Paragraphs>
  <Slides>76</Slides>
  <Notes>54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76</vt:i4>
      </vt:variant>
    </vt:vector>
  </HeadingPairs>
  <TitlesOfParts>
    <vt:vector size="77" baseType="lpstr">
      <vt:lpstr>1_Tema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Lauren Cirello</dc:creator>
  <cp:lastModifiedBy>RF003</cp:lastModifiedBy>
  <cp:revision>193</cp:revision>
  <dcterms:created xsi:type="dcterms:W3CDTF">2022-06-06T13:29:56Z</dcterms:created>
  <dcterms:modified xsi:type="dcterms:W3CDTF">2026-01-19T11:26:57Z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0x01010030BAA0BFA4660643A687B2FDCEE2805C</vt:lpwstr>
  </property>
  <property fmtid="{D5CDD505-2E9C-101B-9397-08002B2CF9AE}" pid="3" name="Order">
    <vt:lpwstr>22700.0000000000</vt:lpwstr>
  </property>
  <property fmtid="{D5CDD505-2E9C-101B-9397-08002B2CF9AE}" pid="4" name="MediaServiceImageTags">
    <vt:lpwstr/>
  </property>
  <property fmtid="{D5CDD505-2E9C-101B-9397-08002B2CF9AE}" pid="5" name="ComplianceAsset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</Properties>
</file>