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8" r:id="rId6"/>
    <p:sldId id="260" r:id="rId7"/>
    <p:sldId id="281" r:id="rId8"/>
    <p:sldId id="282" r:id="rId9"/>
    <p:sldId id="284" r:id="rId10"/>
    <p:sldId id="288" r:id="rId11"/>
    <p:sldId id="261" r:id="rId12"/>
  </p:sldIdLst>
  <p:sldSz cx="12192000" cy="6858000"/>
  <p:notesSz cx="6858000" cy="9144000"/>
  <p:embeddedFontLst>
    <p:embeddedFont>
      <p:font typeface="AMX" pitchFamily="2" charset="77"/>
      <p:regular r:id="rId15"/>
      <p:bold r:id="rId16"/>
      <p:italic r:id="rId17"/>
      <p:boldItalic r:id="rId18"/>
    </p:embeddedFont>
    <p:embeddedFont>
      <p:font typeface="AMX Black" pitchFamily="2" charset="77"/>
      <p:bold r:id="rId19"/>
      <p:italic r:id="rId20"/>
      <p:boldItalic r:id="rId21"/>
    </p:embeddedFont>
    <p:embeddedFont>
      <p:font typeface="AMX Light" pitchFamily="2" charset="77"/>
      <p:regular r:id="rId22"/>
      <p:italic r:id="rId23"/>
    </p:embeddedFont>
    <p:embeddedFont>
      <p:font typeface="AMX Medium" pitchFamily="2" charset="77"/>
      <p:regular r:id="rId24"/>
      <p: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00"/>
    <a:srgbClr val="860000"/>
    <a:srgbClr val="262626"/>
    <a:srgbClr val="B6202E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1" autoAdjust="0"/>
    <p:restoredTop sz="94658"/>
  </p:normalViewPr>
  <p:slideViewPr>
    <p:cSldViewPr snapToGrid="0">
      <p:cViewPr varScale="1">
        <p:scale>
          <a:sx n="98" d="100"/>
          <a:sy n="98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5D56AB5-2CA8-A90A-A917-EACB529BD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D6E45A-E93B-42FC-B73E-D1FD5798B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4950-845B-4EF6-A5AB-1F0900E3F6F5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FD28AD-7C90-2274-1E57-13668C7468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33110D-FC40-B525-B568-2CF8DE7207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0183-FCDE-4D3F-9212-79966356FEF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648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FD0D-E028-43E5-B64F-084EFDD934D3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4D22-E127-488C-A2F6-D967C2D340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81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B0191254-8FE7-B67B-BA50-F15D02A07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46"/>
            <a:ext cx="12192000" cy="6860492"/>
          </a:xfrm>
          <a:prstGeom prst="rect">
            <a:avLst/>
          </a:prstGeom>
        </p:spPr>
      </p:pic>
      <p:pic>
        <p:nvPicPr>
          <p:cNvPr id="8" name="Imagem 7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6B4B01DF-23BB-80F0-54C3-A439BDC59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749" y="422911"/>
            <a:ext cx="1417341" cy="53124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98A00AA-B7BC-4D10-D2C8-ABD86B115836}"/>
              </a:ext>
            </a:extLst>
          </p:cNvPr>
          <p:cNvGrpSpPr/>
          <p:nvPr userDrawn="1"/>
        </p:nvGrpSpPr>
        <p:grpSpPr>
          <a:xfrm>
            <a:off x="151441" y="6366614"/>
            <a:ext cx="11338944" cy="276999"/>
            <a:chOff x="126371" y="6315815"/>
            <a:chExt cx="11338944" cy="276999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290AEE1-9875-5E9C-60C9-529C748FBF88}"/>
                </a:ext>
              </a:extLst>
            </p:cNvPr>
            <p:cNvSpPr txBox="1"/>
            <p:nvPr userDrawn="1"/>
          </p:nvSpPr>
          <p:spPr>
            <a:xfrm>
              <a:off x="126371" y="6315815"/>
              <a:ext cx="284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i="1" spc="300" dirty="0">
                  <a:solidFill>
                    <a:schemeClr val="bg2">
                      <a:lumMod val="25000"/>
                    </a:schemeClr>
                  </a:solidFill>
                  <a:latin typeface="AMX" pitchFamily="2" charset="77"/>
                </a:rPr>
                <a:t>TC – Claro empresas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068429D5-51BB-2C28-35C6-F1F1314493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1647" y="6451601"/>
              <a:ext cx="8643668" cy="0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59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20AFE-5001-1356-CF28-B1AA965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6C86E2-286D-896D-4565-34AFC827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8096E9-828F-BDA7-1D88-10F4929C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99BF6A-6252-8A0B-DAFA-12BA78C5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F4475-63B7-BC52-2412-83CF5A9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7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5FC143-E076-C1E2-1E53-E3CDB108F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062DA9-2DA7-C1DE-C201-59F09AE1E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4F9BD2-B84D-82F8-A876-6D0C53F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924E3-7255-6CA4-CD28-AB51082C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91A7E-7FBF-B2C6-9C23-91E6CB68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0C52156-113C-2C0A-E223-7E4C4C163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49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BD3020A-B496-3427-17B2-53F8FDDB28E2}"/>
              </a:ext>
            </a:extLst>
          </p:cNvPr>
          <p:cNvGrpSpPr/>
          <p:nvPr userDrawn="1"/>
        </p:nvGrpSpPr>
        <p:grpSpPr>
          <a:xfrm>
            <a:off x="131563" y="6366614"/>
            <a:ext cx="11358822" cy="276999"/>
            <a:chOff x="106493" y="6315815"/>
            <a:chExt cx="11358822" cy="276999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63BD50E-BA53-0B11-C505-9945EF069AFF}"/>
                </a:ext>
              </a:extLst>
            </p:cNvPr>
            <p:cNvSpPr txBox="1"/>
            <p:nvPr userDrawn="1"/>
          </p:nvSpPr>
          <p:spPr>
            <a:xfrm>
              <a:off x="106493" y="6315815"/>
              <a:ext cx="284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i="1" spc="300" dirty="0">
                  <a:solidFill>
                    <a:schemeClr val="bg1"/>
                  </a:solidFill>
                  <a:latin typeface="AMX" pitchFamily="2" charset="77"/>
                </a:rPr>
                <a:t>TC - Claro empresas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5DD6C7F-2D19-43E8-B26D-53697C3D1A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1647" y="6451601"/>
              <a:ext cx="864366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1A3B53C-C1C1-73E3-EBB5-3DA26406B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964" y="350396"/>
            <a:ext cx="1529343" cy="5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06ACD-A011-3872-EF69-C241E06D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F9CC2-660B-A4F2-CF22-59ECBC80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B7BB82-05FD-28E2-1D20-C7F5F274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C087C-0D7B-45DE-6800-BD0FB120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971B2-0578-D82C-8431-5FA273FA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2607-F402-120E-5286-6AD9D05E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FB763D-280E-1EF6-85E8-91317F6D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A08A6A-1393-6F65-52E9-DB7943898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ABD537-2900-5A90-33A5-7047CDBB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EF385B-74A3-796B-40B1-33FF586E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EE71C-43CA-39DE-C69A-22090EFF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A0155-4EBB-E040-903C-5D5A18D4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ABBB07-DC43-7508-7CBA-F97466462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DC1DDA-6185-6FC3-1D3C-C2DEF64F1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170264-EA61-9820-F9EE-B167C8D3A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6B84BF-8C9F-E84F-EA5D-12F5158B1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8BCF3F-CDF6-0D0C-492E-00B12F5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63B0C8-D543-2B6E-3B3D-7E61A3B9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4FE9BF-A5F7-3BF7-0102-87B20E48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6FF0-8BAC-0266-12FD-CAAA0106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A2065C-C082-5EEB-9518-65570CD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8AFA5A-09AF-4FD1-86D2-AFD21DC2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ED756C-59D8-53D9-886F-8208797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708811-1BCC-6E19-4A20-01A463FC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4BF57C-8B1A-DE07-197D-FD58564F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47DF78-A5C3-7A5C-E570-AE12929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9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F8608-C959-3425-4298-FF1AC9A1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C248A-6E04-73EB-A911-1A376A70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09975-A8EF-014B-B254-2310E1F1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0D7E5B-2C71-DC72-9CE1-A218395E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58D34-9ABC-1A26-7BA0-DFD4771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CA2CDA-117E-C07D-7B8F-5FABD40C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22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D028-7B9A-FD4B-C117-9E2F5840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30AE56-1F96-726D-E2EA-BCD10770D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EC6EC0-8F45-E127-4A5F-2831FA6B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2F993B-67FD-7757-5983-35B74135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7155A-58C3-C6A6-E7E5-1D0247B9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906EF-A3E4-BBAC-9919-7CE6FC4E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B2F5AA-A2EA-2F43-1771-58EAE89C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BF7C14-4ABD-5170-16C3-3D88C3E7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01A5C-379B-2444-C553-7B1BD9B30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A82B5-96C4-AF41-8781-5ADDF2C8D82D}" type="datetimeFigureOut">
              <a:rPr lang="pt-BR" smtClean="0"/>
              <a:t>07/05/2026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56E58-4476-4667-9072-54C0C08A4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56E4A-E4BA-EF4D-D395-614F7802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91784-F253-DE4F-95B9-E0657D742F2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A299-9808-5126-87BB-595B71D6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6A289F9-DC5C-6EC7-F7AE-0595D9BB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0"/>
            <a:ext cx="12205140" cy="6858000"/>
          </a:xfrm>
          <a:prstGeom prst="rect">
            <a:avLst/>
          </a:prstGeom>
        </p:spPr>
      </p:pic>
      <p:pic>
        <p:nvPicPr>
          <p:cNvPr id="10" name="Imagem 9" descr="Gráfico&#10;&#10;O conteúdo gerado por IA pode estar incorreto.">
            <a:extLst>
              <a:ext uri="{FF2B5EF4-FFF2-40B4-BE49-F238E27FC236}">
                <a16:creationId xmlns:a16="http://schemas.microsoft.com/office/drawing/2014/main" id="{BE13F311-0030-6D81-BF6F-7C44A829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-13648"/>
            <a:ext cx="1905000" cy="1600200"/>
          </a:xfrm>
          <a:prstGeom prst="rect">
            <a:avLst/>
          </a:prstGeom>
        </p:spPr>
      </p:pic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E4BE928-8CBD-7D3C-33B8-B87399A8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502" r="32499" b="15621"/>
          <a:stretch/>
        </p:blipFill>
        <p:spPr>
          <a:xfrm>
            <a:off x="4814048" y="-349623"/>
            <a:ext cx="7377952" cy="7258229"/>
          </a:xfrm>
          <a:prstGeom prst="rect">
            <a:avLst/>
          </a:prstGeom>
        </p:spPr>
      </p:pic>
      <p:pic>
        <p:nvPicPr>
          <p:cNvPr id="18" name="Imagem 1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9132833-374E-8B89-F17E-69247FA4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623" y="1586552"/>
            <a:ext cx="1403450" cy="550470"/>
          </a:xfrm>
          <a:prstGeom prst="rect">
            <a:avLst/>
          </a:prstGeom>
        </p:spPr>
      </p:pic>
      <p:pic>
        <p:nvPicPr>
          <p:cNvPr id="20" name="Imagem 19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1D198DB3-9C0E-1757-1E06-25BF23AA4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30900"/>
            <a:ext cx="1625600" cy="9271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91AEE5-80F4-354C-BED2-E5226CAA3D8C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0696BF-B6EC-66CB-DB12-E3346DA08F69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8FA8CF-94BC-7AAF-8533-2E89DE80AAE1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m 5" descr="Foto modificada de homem sorrindo&#10;&#10;O conteúdo gerado por IA pode estar incorreto.">
            <a:extLst>
              <a:ext uri="{FF2B5EF4-FFF2-40B4-BE49-F238E27FC236}">
                <a16:creationId xmlns:a16="http://schemas.microsoft.com/office/drawing/2014/main" id="{B2D236CB-6FA1-BD13-4CBF-F7266D9E0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337" y="1"/>
            <a:ext cx="3420663" cy="4020670"/>
          </a:xfrm>
          <a:prstGeom prst="rect">
            <a:avLst/>
          </a:prstGeom>
        </p:spPr>
      </p:pic>
      <p:pic>
        <p:nvPicPr>
          <p:cNvPr id="13" name="Picture 12" descr="A person smiling and holding a phone&#10;&#10;AI-generated content may be incorrect.">
            <a:extLst>
              <a:ext uri="{FF2B5EF4-FFF2-40B4-BE49-F238E27FC236}">
                <a16:creationId xmlns:a16="http://schemas.microsoft.com/office/drawing/2014/main" id="{514785DF-5DB5-B4CD-DEEA-B39072BA8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9572" y="528918"/>
            <a:ext cx="6329081" cy="632908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A36984F-026B-B418-5BE4-A792BC9DC22A}"/>
              </a:ext>
            </a:extLst>
          </p:cNvPr>
          <p:cNvSpPr txBox="1"/>
          <p:nvPr/>
        </p:nvSpPr>
        <p:spPr>
          <a:xfrm>
            <a:off x="1257120" y="2357496"/>
            <a:ext cx="4327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Diagnóstico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Top PME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44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EA8C2D-F475-18C1-9011-9CAAEA8874A8}"/>
              </a:ext>
            </a:extLst>
          </p:cNvPr>
          <p:cNvSpPr txBox="1"/>
          <p:nvPr/>
        </p:nvSpPr>
        <p:spPr>
          <a:xfrm>
            <a:off x="742286" y="2524427"/>
            <a:ext cx="286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Objetivo do projeto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B85593-D4D9-4B35-BE92-B71A74942D18}"/>
              </a:ext>
            </a:extLst>
          </p:cNvPr>
          <p:cNvSpPr txBox="1"/>
          <p:nvPr/>
        </p:nvSpPr>
        <p:spPr>
          <a:xfrm>
            <a:off x="4138312" y="2524427"/>
            <a:ext cx="780397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MX" pitchFamily="2" charset="77"/>
              </a:rPr>
              <a:t>Identificar os fatores que impactam a elegibilidade da força de vendas TOP PME, especialmente relacionados à venda combinada e atingimento da regra 70/70, propondo ações rápidas de correção técnica, comportamental e de gestão comercial.</a:t>
            </a:r>
          </a:p>
        </p:txBody>
      </p:sp>
    </p:spTree>
    <p:extLst>
      <p:ext uri="{BB962C8B-B14F-4D97-AF65-F5344CB8AC3E}">
        <p14:creationId xmlns:p14="http://schemas.microsoft.com/office/powerpoint/2010/main" val="24866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5">
            <a:extLst>
              <a:ext uri="{FF2B5EF4-FFF2-40B4-BE49-F238E27FC236}">
                <a16:creationId xmlns:a16="http://schemas.microsoft.com/office/drawing/2014/main" id="{74DB5347-7F3A-075F-5F7F-1F7CE7DD0E3B}"/>
              </a:ext>
            </a:extLst>
          </p:cNvPr>
          <p:cNvSpPr/>
          <p:nvPr/>
        </p:nvSpPr>
        <p:spPr>
          <a:xfrm>
            <a:off x="259704" y="2601764"/>
            <a:ext cx="4411095" cy="847268"/>
          </a:xfrm>
          <a:prstGeom prst="roundRect">
            <a:avLst>
              <a:gd name="adj" fmla="val 6029"/>
            </a:avLst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highlight>
                  <a:srgbClr val="800000"/>
                </a:highlight>
                <a:latin typeface="AMX" pitchFamily="2" charset="77"/>
              </a:rPr>
              <a:t>Cultura de desenvolvimento contínuo com apoio da liderança</a:t>
            </a:r>
          </a:p>
        </p:txBody>
      </p:sp>
      <p:sp>
        <p:nvSpPr>
          <p:cNvPr id="15" name="Retângulo: Cantos Arredondados 16">
            <a:extLst>
              <a:ext uri="{FF2B5EF4-FFF2-40B4-BE49-F238E27FC236}">
                <a16:creationId xmlns:a16="http://schemas.microsoft.com/office/drawing/2014/main" id="{C3513C5D-F499-A549-33A4-2E8F93989C6D}"/>
              </a:ext>
            </a:extLst>
          </p:cNvPr>
          <p:cNvSpPr/>
          <p:nvPr/>
        </p:nvSpPr>
        <p:spPr>
          <a:xfrm>
            <a:off x="259704" y="3644107"/>
            <a:ext cx="4411094" cy="641555"/>
          </a:xfrm>
          <a:prstGeom prst="roundRect">
            <a:avLst>
              <a:gd name="adj" fmla="val 6029"/>
            </a:avLst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highlight>
                  <a:srgbClr val="800000"/>
                </a:highlight>
                <a:latin typeface="AMX" pitchFamily="2" charset="77"/>
              </a:rPr>
              <a:t>Foco no COMO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B70B1C-F145-2F7A-90DF-0DA211ACD295}"/>
              </a:ext>
            </a:extLst>
          </p:cNvPr>
          <p:cNvGrpSpPr/>
          <p:nvPr/>
        </p:nvGrpSpPr>
        <p:grpSpPr>
          <a:xfrm>
            <a:off x="5497146" y="871600"/>
            <a:ext cx="5158826" cy="4906642"/>
            <a:chOff x="353961" y="1415104"/>
            <a:chExt cx="5281700" cy="5023509"/>
          </a:xfrm>
        </p:grpSpPr>
        <p:sp>
          <p:nvSpPr>
            <p:cNvPr id="4" name="Elipse 4">
              <a:extLst>
                <a:ext uri="{FF2B5EF4-FFF2-40B4-BE49-F238E27FC236}">
                  <a16:creationId xmlns:a16="http://schemas.microsoft.com/office/drawing/2014/main" id="{CBFF7BC2-326E-25A4-113C-29C0D4092AA8}"/>
                </a:ext>
              </a:extLst>
            </p:cNvPr>
            <p:cNvSpPr/>
            <p:nvPr/>
          </p:nvSpPr>
          <p:spPr>
            <a:xfrm>
              <a:off x="2282511" y="3266150"/>
              <a:ext cx="1420760" cy="1420760"/>
            </a:xfrm>
            <a:prstGeom prst="ellipse">
              <a:avLst/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EXECUTIVO  DE VENDAS</a:t>
              </a:r>
            </a:p>
          </p:txBody>
        </p:sp>
        <p:sp>
          <p:nvSpPr>
            <p:cNvPr id="5" name="Elipse 5">
              <a:extLst>
                <a:ext uri="{FF2B5EF4-FFF2-40B4-BE49-F238E27FC236}">
                  <a16:creationId xmlns:a16="http://schemas.microsoft.com/office/drawing/2014/main" id="{2074EBE1-CD3F-9A2E-A8EB-39FE362A95BC}"/>
                </a:ext>
              </a:extLst>
            </p:cNvPr>
            <p:cNvSpPr/>
            <p:nvPr/>
          </p:nvSpPr>
          <p:spPr>
            <a:xfrm>
              <a:off x="2284093" y="1415104"/>
              <a:ext cx="1420760" cy="1420760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Processos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8454E93-A3B5-CF91-80AF-C7EBB88113A3}"/>
                </a:ext>
              </a:extLst>
            </p:cNvPr>
            <p:cNvSpPr/>
            <p:nvPr/>
          </p:nvSpPr>
          <p:spPr>
            <a:xfrm>
              <a:off x="3022903" y="5017853"/>
              <a:ext cx="1420760" cy="1420760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Técnica de Vendas</a:t>
              </a:r>
            </a:p>
          </p:txBody>
        </p:sp>
        <p:sp>
          <p:nvSpPr>
            <p:cNvPr id="9" name="Elipse 7">
              <a:extLst>
                <a:ext uri="{FF2B5EF4-FFF2-40B4-BE49-F238E27FC236}">
                  <a16:creationId xmlns:a16="http://schemas.microsoft.com/office/drawing/2014/main" id="{50F9D888-A787-B3D7-43F1-DCFC032AAC07}"/>
                </a:ext>
              </a:extLst>
            </p:cNvPr>
            <p:cNvSpPr/>
            <p:nvPr/>
          </p:nvSpPr>
          <p:spPr>
            <a:xfrm>
              <a:off x="4148715" y="3722361"/>
              <a:ext cx="1486946" cy="1530952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Comunicação</a:t>
              </a:r>
            </a:p>
          </p:txBody>
        </p:sp>
        <p:sp>
          <p:nvSpPr>
            <p:cNvPr id="10" name="Elipse 8">
              <a:extLst>
                <a:ext uri="{FF2B5EF4-FFF2-40B4-BE49-F238E27FC236}">
                  <a16:creationId xmlns:a16="http://schemas.microsoft.com/office/drawing/2014/main" id="{78C98381-C367-E0CA-7F05-DC837E633D8B}"/>
                </a:ext>
              </a:extLst>
            </p:cNvPr>
            <p:cNvSpPr/>
            <p:nvPr/>
          </p:nvSpPr>
          <p:spPr>
            <a:xfrm>
              <a:off x="3837557" y="2008240"/>
              <a:ext cx="1420760" cy="1420760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err="1">
                  <a:latin typeface="AMX" pitchFamily="2" charset="77"/>
                </a:rPr>
                <a:t>Rapport</a:t>
              </a:r>
              <a:endParaRPr lang="pt-BR" sz="1100" b="1" dirty="0">
                <a:latin typeface="AMX" pitchFamily="2" charset="77"/>
              </a:endParaRPr>
            </a:p>
          </p:txBody>
        </p:sp>
        <p:sp>
          <p:nvSpPr>
            <p:cNvPr id="11" name="Elipse 12">
              <a:extLst>
                <a:ext uri="{FF2B5EF4-FFF2-40B4-BE49-F238E27FC236}">
                  <a16:creationId xmlns:a16="http://schemas.microsoft.com/office/drawing/2014/main" id="{166EC2B9-AC16-A018-5FE0-7ABAF38C4C91}"/>
                </a:ext>
              </a:extLst>
            </p:cNvPr>
            <p:cNvSpPr/>
            <p:nvPr/>
          </p:nvSpPr>
          <p:spPr>
            <a:xfrm>
              <a:off x="353961" y="3624407"/>
              <a:ext cx="1495732" cy="1420760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Concorrência</a:t>
              </a:r>
            </a:p>
          </p:txBody>
        </p:sp>
        <p:sp>
          <p:nvSpPr>
            <p:cNvPr id="12" name="Elipse 13">
              <a:extLst>
                <a:ext uri="{FF2B5EF4-FFF2-40B4-BE49-F238E27FC236}">
                  <a16:creationId xmlns:a16="http://schemas.microsoft.com/office/drawing/2014/main" id="{0AFB083B-9153-EE6B-E3F4-E7AD5704BE1D}"/>
                </a:ext>
              </a:extLst>
            </p:cNvPr>
            <p:cNvSpPr/>
            <p:nvPr/>
          </p:nvSpPr>
          <p:spPr>
            <a:xfrm>
              <a:off x="725131" y="2008240"/>
              <a:ext cx="1420760" cy="1420760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Ofertas</a:t>
              </a:r>
            </a:p>
          </p:txBody>
        </p:sp>
        <p:sp>
          <p:nvSpPr>
            <p:cNvPr id="13" name="Elipse 14">
              <a:extLst>
                <a:ext uri="{FF2B5EF4-FFF2-40B4-BE49-F238E27FC236}">
                  <a16:creationId xmlns:a16="http://schemas.microsoft.com/office/drawing/2014/main" id="{E3050C64-D24D-C577-6EAB-7DECA60647AE}"/>
                </a:ext>
              </a:extLst>
            </p:cNvPr>
            <p:cNvSpPr/>
            <p:nvPr/>
          </p:nvSpPr>
          <p:spPr>
            <a:xfrm>
              <a:off x="1395704" y="4993492"/>
              <a:ext cx="1420760" cy="1420760"/>
            </a:xfrm>
            <a:prstGeom prst="ellipse">
              <a:avLst/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latin typeface="AMX" pitchFamily="2" charset="77"/>
                </a:rPr>
                <a:t>Sistemas</a:t>
              </a:r>
            </a:p>
          </p:txBody>
        </p:sp>
        <p:cxnSp>
          <p:nvCxnSpPr>
            <p:cNvPr id="16" name="Conector reto 19">
              <a:extLst>
                <a:ext uri="{FF2B5EF4-FFF2-40B4-BE49-F238E27FC236}">
                  <a16:creationId xmlns:a16="http://schemas.microsoft.com/office/drawing/2014/main" id="{B06CE422-2FAB-7CF3-590D-C82CBDCC782B}"/>
                </a:ext>
              </a:extLst>
            </p:cNvPr>
            <p:cNvCxnSpPr>
              <a:cxnSpLocks/>
              <a:stCxn id="4" idx="1"/>
              <a:endCxn id="12" idx="5"/>
            </p:cNvCxnSpPr>
            <p:nvPr/>
          </p:nvCxnSpPr>
          <p:spPr>
            <a:xfrm flipH="1" flipV="1">
              <a:off x="1937826" y="3220935"/>
              <a:ext cx="552750" cy="253280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1">
              <a:extLst>
                <a:ext uri="{FF2B5EF4-FFF2-40B4-BE49-F238E27FC236}">
                  <a16:creationId xmlns:a16="http://schemas.microsoft.com/office/drawing/2014/main" id="{ED769332-FF27-E521-3A1B-7631A722B828}"/>
                </a:ext>
              </a:extLst>
            </p:cNvPr>
            <p:cNvCxnSpPr>
              <a:cxnSpLocks/>
              <a:stCxn id="4" idx="0"/>
              <a:endCxn id="5" idx="4"/>
            </p:cNvCxnSpPr>
            <p:nvPr/>
          </p:nvCxnSpPr>
          <p:spPr>
            <a:xfrm flipV="1">
              <a:off x="2992891" y="2835864"/>
              <a:ext cx="1582" cy="430286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4">
              <a:extLst>
                <a:ext uri="{FF2B5EF4-FFF2-40B4-BE49-F238E27FC236}">
                  <a16:creationId xmlns:a16="http://schemas.microsoft.com/office/drawing/2014/main" id="{59D90CDD-FBBC-8216-C34D-870B96AB3403}"/>
                </a:ext>
              </a:extLst>
            </p:cNvPr>
            <p:cNvCxnSpPr>
              <a:cxnSpLocks/>
              <a:stCxn id="4" idx="7"/>
              <a:endCxn id="10" idx="3"/>
            </p:cNvCxnSpPr>
            <p:nvPr/>
          </p:nvCxnSpPr>
          <p:spPr>
            <a:xfrm flipV="1">
              <a:off x="3495206" y="3220935"/>
              <a:ext cx="550416" cy="253280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7">
              <a:extLst>
                <a:ext uri="{FF2B5EF4-FFF2-40B4-BE49-F238E27FC236}">
                  <a16:creationId xmlns:a16="http://schemas.microsoft.com/office/drawing/2014/main" id="{C4886C2E-E2E0-F3D0-607A-CBD065A0DE6F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1849693" y="4175185"/>
              <a:ext cx="432818" cy="159602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30">
              <a:extLst>
                <a:ext uri="{FF2B5EF4-FFF2-40B4-BE49-F238E27FC236}">
                  <a16:creationId xmlns:a16="http://schemas.microsoft.com/office/drawing/2014/main" id="{BF771061-72D8-23AD-4443-44C3EA44F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996" y="4612608"/>
              <a:ext cx="277246" cy="426425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33">
              <a:extLst>
                <a:ext uri="{FF2B5EF4-FFF2-40B4-BE49-F238E27FC236}">
                  <a16:creationId xmlns:a16="http://schemas.microsoft.com/office/drawing/2014/main" id="{3BBF9D2D-CDCB-FD55-FEA8-94E3376D8344}"/>
                </a:ext>
              </a:extLst>
            </p:cNvPr>
            <p:cNvCxnSpPr>
              <a:cxnSpLocks/>
            </p:cNvCxnSpPr>
            <p:nvPr/>
          </p:nvCxnSpPr>
          <p:spPr>
            <a:xfrm>
              <a:off x="3328177" y="4612608"/>
              <a:ext cx="188757" cy="426425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36">
              <a:extLst>
                <a:ext uri="{FF2B5EF4-FFF2-40B4-BE49-F238E27FC236}">
                  <a16:creationId xmlns:a16="http://schemas.microsoft.com/office/drawing/2014/main" id="{9F8080EF-74DB-4F0C-5A54-70435D0DB3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2344" y="4088383"/>
              <a:ext cx="496371" cy="203448"/>
            </a:xfrm>
            <a:prstGeom prst="line">
              <a:avLst/>
            </a:prstGeom>
            <a:ln>
              <a:solidFill>
                <a:srgbClr val="86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62">
            <a:extLst>
              <a:ext uri="{FF2B5EF4-FFF2-40B4-BE49-F238E27FC236}">
                <a16:creationId xmlns:a16="http://schemas.microsoft.com/office/drawing/2014/main" id="{AEEC1161-E2B1-5E05-97F3-14DA18C1F0B6}"/>
              </a:ext>
            </a:extLst>
          </p:cNvPr>
          <p:cNvSpPr txBox="1"/>
          <p:nvPr/>
        </p:nvSpPr>
        <p:spPr>
          <a:xfrm>
            <a:off x="128101" y="1856398"/>
            <a:ext cx="48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MX Medium" pitchFamily="2" charset="77"/>
              </a:rPr>
              <a:t>Consultoria de Performance</a:t>
            </a:r>
          </a:p>
        </p:txBody>
      </p:sp>
    </p:spTree>
    <p:extLst>
      <p:ext uri="{BB962C8B-B14F-4D97-AF65-F5344CB8AC3E}">
        <p14:creationId xmlns:p14="http://schemas.microsoft.com/office/powerpoint/2010/main" val="29844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45BE8-FC11-0BFA-5E75-042DBCF83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30">
            <a:extLst>
              <a:ext uri="{FF2B5EF4-FFF2-40B4-BE49-F238E27FC236}">
                <a16:creationId xmlns:a16="http://schemas.microsoft.com/office/drawing/2014/main" id="{B9425851-75C3-4B5F-DA79-DE567C7ECE1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000093" y="2448880"/>
            <a:ext cx="8338332" cy="22047"/>
          </a:xfrm>
          <a:prstGeom prst="line">
            <a:avLst/>
          </a:prstGeom>
          <a:ln>
            <a:solidFill>
              <a:srgbClr val="86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5328BBC-B63D-BA8B-6F9E-0DE89C8991C4}"/>
              </a:ext>
            </a:extLst>
          </p:cNvPr>
          <p:cNvSpPr/>
          <p:nvPr/>
        </p:nvSpPr>
        <p:spPr>
          <a:xfrm>
            <a:off x="1432261" y="2240115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AFE481-7AA3-C89A-8945-0A0B8F106448}"/>
              </a:ext>
            </a:extLst>
          </p:cNvPr>
          <p:cNvSpPr/>
          <p:nvPr/>
        </p:nvSpPr>
        <p:spPr>
          <a:xfrm>
            <a:off x="3243912" y="2259686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E38A49-E26E-4CC8-6879-61D5634ECADF}"/>
              </a:ext>
            </a:extLst>
          </p:cNvPr>
          <p:cNvSpPr/>
          <p:nvPr/>
        </p:nvSpPr>
        <p:spPr>
          <a:xfrm>
            <a:off x="5055562" y="2248208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257BF3-A38C-08DC-6A21-B8589948346B}"/>
              </a:ext>
            </a:extLst>
          </p:cNvPr>
          <p:cNvSpPr/>
          <p:nvPr/>
        </p:nvSpPr>
        <p:spPr>
          <a:xfrm>
            <a:off x="6867214" y="2248208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F29181-CE2E-2C59-E152-6E8B1AC356D2}"/>
              </a:ext>
            </a:extLst>
          </p:cNvPr>
          <p:cNvSpPr/>
          <p:nvPr/>
        </p:nvSpPr>
        <p:spPr>
          <a:xfrm>
            <a:off x="8678865" y="2222928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7170BA-2833-CF4F-6DC5-4956800E3D53}"/>
              </a:ext>
            </a:extLst>
          </p:cNvPr>
          <p:cNvSpPr/>
          <p:nvPr/>
        </p:nvSpPr>
        <p:spPr>
          <a:xfrm>
            <a:off x="10508171" y="2239159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42">
            <a:extLst>
              <a:ext uri="{FF2B5EF4-FFF2-40B4-BE49-F238E27FC236}">
                <a16:creationId xmlns:a16="http://schemas.microsoft.com/office/drawing/2014/main" id="{87691A71-6367-DDEF-B26F-95E570CAD7D1}"/>
              </a:ext>
            </a:extLst>
          </p:cNvPr>
          <p:cNvSpPr/>
          <p:nvPr/>
        </p:nvSpPr>
        <p:spPr>
          <a:xfrm>
            <a:off x="822103" y="4297528"/>
            <a:ext cx="10621677" cy="481340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7475450D-DCFF-32B8-6A5A-B763A4F9FB52}"/>
              </a:ext>
            </a:extLst>
          </p:cNvPr>
          <p:cNvSpPr txBox="1"/>
          <p:nvPr/>
        </p:nvSpPr>
        <p:spPr>
          <a:xfrm>
            <a:off x="4467472" y="395877"/>
            <a:ext cx="314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MX Medium" pitchFamily="2" charset="77"/>
              </a:rPr>
              <a:t>Etapas do Projeto</a:t>
            </a:r>
          </a:p>
        </p:txBody>
      </p:sp>
      <p:pic>
        <p:nvPicPr>
          <p:cNvPr id="7" name="Gráfico 6" descr="Selo 1 com preenchimento sólido">
            <a:extLst>
              <a:ext uri="{FF2B5EF4-FFF2-40B4-BE49-F238E27FC236}">
                <a16:creationId xmlns:a16="http://schemas.microsoft.com/office/drawing/2014/main" id="{F22B090B-C6FB-0BDF-7700-E7B8DC23DE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0170" y="2096118"/>
            <a:ext cx="719923" cy="719923"/>
          </a:xfrm>
          <a:prstGeom prst="rect">
            <a:avLst/>
          </a:prstGeom>
        </p:spPr>
      </p:pic>
      <p:sp>
        <p:nvSpPr>
          <p:cNvPr id="14" name="CaixaDeTexto 17">
            <a:extLst>
              <a:ext uri="{FF2B5EF4-FFF2-40B4-BE49-F238E27FC236}">
                <a16:creationId xmlns:a16="http://schemas.microsoft.com/office/drawing/2014/main" id="{EA821C77-BAE9-F6BA-F9E3-E44BFBCF15B4}"/>
              </a:ext>
            </a:extLst>
          </p:cNvPr>
          <p:cNvSpPr txBox="1"/>
          <p:nvPr/>
        </p:nvSpPr>
        <p:spPr>
          <a:xfrm>
            <a:off x="608942" y="2916822"/>
            <a:ext cx="20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Levantamento das Necessidades de Treinamento (</a:t>
            </a:r>
            <a:r>
              <a:rPr lang="pt-BR" sz="1600" dirty="0" err="1">
                <a:latin typeface="AMX" pitchFamily="2" charset="77"/>
              </a:rPr>
              <a:t>LNTs</a:t>
            </a:r>
            <a:r>
              <a:rPr lang="pt-BR" sz="1600" dirty="0">
                <a:latin typeface="AMX" pitchFamily="2" charset="77"/>
              </a:rPr>
              <a:t>)</a:t>
            </a:r>
          </a:p>
        </p:txBody>
      </p:sp>
      <p:sp>
        <p:nvSpPr>
          <p:cNvPr id="15" name="CaixaDeTexto 18">
            <a:extLst>
              <a:ext uri="{FF2B5EF4-FFF2-40B4-BE49-F238E27FC236}">
                <a16:creationId xmlns:a16="http://schemas.microsoft.com/office/drawing/2014/main" id="{D814DAF4-5B7B-324D-5EFE-A27C6932314F}"/>
              </a:ext>
            </a:extLst>
          </p:cNvPr>
          <p:cNvSpPr txBox="1"/>
          <p:nvPr/>
        </p:nvSpPr>
        <p:spPr>
          <a:xfrm>
            <a:off x="2638104" y="2916822"/>
            <a:ext cx="16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Recomendação e desenho das soluções</a:t>
            </a: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D116D9CF-22F7-55E5-8063-9A4B8ACF72C6}"/>
              </a:ext>
            </a:extLst>
          </p:cNvPr>
          <p:cNvSpPr txBox="1"/>
          <p:nvPr/>
        </p:nvSpPr>
        <p:spPr>
          <a:xfrm>
            <a:off x="4422659" y="2916822"/>
            <a:ext cx="1627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Levantamento e organização dos insumos para avaliação</a:t>
            </a:r>
          </a:p>
        </p:txBody>
      </p:sp>
      <p:sp>
        <p:nvSpPr>
          <p:cNvPr id="17" name="CaixaDeTexto 20">
            <a:extLst>
              <a:ext uri="{FF2B5EF4-FFF2-40B4-BE49-F238E27FC236}">
                <a16:creationId xmlns:a16="http://schemas.microsoft.com/office/drawing/2014/main" id="{554CE26F-0491-E799-86C8-03D0C167917F}"/>
              </a:ext>
            </a:extLst>
          </p:cNvPr>
          <p:cNvSpPr txBox="1"/>
          <p:nvPr/>
        </p:nvSpPr>
        <p:spPr>
          <a:xfrm>
            <a:off x="6213445" y="2916822"/>
            <a:ext cx="172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Desenvolvimento da solução apresentada</a:t>
            </a:r>
          </a:p>
        </p:txBody>
      </p:sp>
      <p:sp>
        <p:nvSpPr>
          <p:cNvPr id="19" name="CaixaDeTexto 21">
            <a:extLst>
              <a:ext uri="{FF2B5EF4-FFF2-40B4-BE49-F238E27FC236}">
                <a16:creationId xmlns:a16="http://schemas.microsoft.com/office/drawing/2014/main" id="{4D4A0631-DAAD-969E-A8C2-459D255470F5}"/>
              </a:ext>
            </a:extLst>
          </p:cNvPr>
          <p:cNvSpPr txBox="1"/>
          <p:nvPr/>
        </p:nvSpPr>
        <p:spPr>
          <a:xfrm>
            <a:off x="8083489" y="2916822"/>
            <a:ext cx="160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Implementação do Programa de Treinamento</a:t>
            </a:r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9E2F2427-139E-B617-BC16-0DB5813847C8}"/>
              </a:ext>
            </a:extLst>
          </p:cNvPr>
          <p:cNvSpPr txBox="1"/>
          <p:nvPr/>
        </p:nvSpPr>
        <p:spPr>
          <a:xfrm>
            <a:off x="9952990" y="2916822"/>
            <a:ext cx="149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Mensuração dos resultados</a:t>
            </a:r>
          </a:p>
        </p:txBody>
      </p:sp>
      <p:sp>
        <p:nvSpPr>
          <p:cNvPr id="21" name="Elipse 25">
            <a:extLst>
              <a:ext uri="{FF2B5EF4-FFF2-40B4-BE49-F238E27FC236}">
                <a16:creationId xmlns:a16="http://schemas.microsoft.com/office/drawing/2014/main" id="{DB08E135-40AB-B915-D25A-2CFDF2756EBB}"/>
              </a:ext>
            </a:extLst>
          </p:cNvPr>
          <p:cNvSpPr/>
          <p:nvPr/>
        </p:nvSpPr>
        <p:spPr>
          <a:xfrm>
            <a:off x="9143689" y="5137526"/>
            <a:ext cx="550607" cy="550607"/>
          </a:xfrm>
          <a:prstGeom prst="ellipse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56FA718-CFF2-CFA1-3F45-F2DFE4D06CD6}"/>
              </a:ext>
            </a:extLst>
          </p:cNvPr>
          <p:cNvSpPr txBox="1"/>
          <p:nvPr/>
        </p:nvSpPr>
        <p:spPr>
          <a:xfrm>
            <a:off x="8673596" y="5688133"/>
            <a:ext cx="149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Claro</a:t>
            </a:r>
          </a:p>
        </p:txBody>
      </p:sp>
      <p:sp>
        <p:nvSpPr>
          <p:cNvPr id="23" name="Elipse 27">
            <a:extLst>
              <a:ext uri="{FF2B5EF4-FFF2-40B4-BE49-F238E27FC236}">
                <a16:creationId xmlns:a16="http://schemas.microsoft.com/office/drawing/2014/main" id="{CC89A283-0694-48D8-BA49-34DD062F8C18}"/>
              </a:ext>
            </a:extLst>
          </p:cNvPr>
          <p:cNvSpPr/>
          <p:nvPr/>
        </p:nvSpPr>
        <p:spPr>
          <a:xfrm>
            <a:off x="10634480" y="5137526"/>
            <a:ext cx="550607" cy="550607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EB1659FB-51E1-6C28-DEAA-CB4014A0E922}"/>
              </a:ext>
            </a:extLst>
          </p:cNvPr>
          <p:cNvSpPr txBox="1"/>
          <p:nvPr/>
        </p:nvSpPr>
        <p:spPr>
          <a:xfrm>
            <a:off x="10164387" y="5688133"/>
            <a:ext cx="149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latin typeface="AMX" pitchFamily="2" charset="77"/>
              </a:rPr>
              <a:t>ReFrame</a:t>
            </a:r>
            <a:endParaRPr lang="pt-BR" sz="1600" dirty="0">
              <a:latin typeface="AMX" pitchFamily="2" charset="77"/>
            </a:endParaRPr>
          </a:p>
        </p:txBody>
      </p:sp>
      <p:sp>
        <p:nvSpPr>
          <p:cNvPr id="30" name="CaixaDeTexto 43">
            <a:extLst>
              <a:ext uri="{FF2B5EF4-FFF2-40B4-BE49-F238E27FC236}">
                <a16:creationId xmlns:a16="http://schemas.microsoft.com/office/drawing/2014/main" id="{72FEEDC7-E267-29CE-1750-A209630C15A0}"/>
              </a:ext>
            </a:extLst>
          </p:cNvPr>
          <p:cNvSpPr txBox="1"/>
          <p:nvPr/>
        </p:nvSpPr>
        <p:spPr>
          <a:xfrm>
            <a:off x="2691482" y="4375116"/>
            <a:ext cx="7016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Tempo de desenvolvimento dependerá dos agendamentos e fluxos de documentos.</a:t>
            </a:r>
          </a:p>
        </p:txBody>
      </p:sp>
      <p:pic>
        <p:nvPicPr>
          <p:cNvPr id="10" name="Gráfico 10" descr="Selo 3 com preenchimento sólido">
            <a:extLst>
              <a:ext uri="{FF2B5EF4-FFF2-40B4-BE49-F238E27FC236}">
                <a16:creationId xmlns:a16="http://schemas.microsoft.com/office/drawing/2014/main" id="{202EDA67-DC0D-F29F-6BA2-BC687D7277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3472" y="2088916"/>
            <a:ext cx="719923" cy="719923"/>
          </a:xfrm>
          <a:prstGeom prst="rect">
            <a:avLst/>
          </a:prstGeom>
        </p:spPr>
      </p:pic>
      <p:pic>
        <p:nvPicPr>
          <p:cNvPr id="11" name="Gráfico 12" descr="Selo 4 com preenchimento sólido">
            <a:extLst>
              <a:ext uri="{FF2B5EF4-FFF2-40B4-BE49-F238E27FC236}">
                <a16:creationId xmlns:a16="http://schemas.microsoft.com/office/drawing/2014/main" id="{513985A6-0964-EAA3-6567-28C1D5DB60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23" y="2096118"/>
            <a:ext cx="719923" cy="719923"/>
          </a:xfrm>
          <a:prstGeom prst="rect">
            <a:avLst/>
          </a:prstGeom>
        </p:spPr>
      </p:pic>
      <p:pic>
        <p:nvPicPr>
          <p:cNvPr id="12" name="Gráfico 14" descr="Selo 5 com preenchimento sólido">
            <a:extLst>
              <a:ext uri="{FF2B5EF4-FFF2-40B4-BE49-F238E27FC236}">
                <a16:creationId xmlns:a16="http://schemas.microsoft.com/office/drawing/2014/main" id="{A6A9355F-E653-1A71-DCC6-0985A51C74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774" y="2088917"/>
            <a:ext cx="719923" cy="719923"/>
          </a:xfrm>
          <a:prstGeom prst="rect">
            <a:avLst/>
          </a:prstGeom>
        </p:spPr>
      </p:pic>
      <p:pic>
        <p:nvPicPr>
          <p:cNvPr id="13" name="Gráfico 16" descr="Selo 6 com preenchimento sólido">
            <a:extLst>
              <a:ext uri="{FF2B5EF4-FFF2-40B4-BE49-F238E27FC236}">
                <a16:creationId xmlns:a16="http://schemas.microsoft.com/office/drawing/2014/main" id="{C2A40B94-A602-FA9B-56B8-CA343104EA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8425" y="2088918"/>
            <a:ext cx="719923" cy="719923"/>
          </a:xfrm>
          <a:prstGeom prst="rect">
            <a:avLst/>
          </a:prstGeom>
        </p:spPr>
      </p:pic>
      <p:pic>
        <p:nvPicPr>
          <p:cNvPr id="9" name="Gráfico 8" descr="Crachá com preenchimento sólido">
            <a:extLst>
              <a:ext uri="{FF2B5EF4-FFF2-40B4-BE49-F238E27FC236}">
                <a16:creationId xmlns:a16="http://schemas.microsoft.com/office/drawing/2014/main" id="{FCAC9230-1E98-4E92-4849-FF19268A64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1821" y="2088915"/>
            <a:ext cx="719923" cy="71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00CB-BEE8-F464-70CA-CBB6384D4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6">
            <a:extLst>
              <a:ext uri="{FF2B5EF4-FFF2-40B4-BE49-F238E27FC236}">
                <a16:creationId xmlns:a16="http://schemas.microsoft.com/office/drawing/2014/main" id="{24274F26-0177-D196-CF41-D9E6768EE658}"/>
              </a:ext>
            </a:extLst>
          </p:cNvPr>
          <p:cNvSpPr/>
          <p:nvPr/>
        </p:nvSpPr>
        <p:spPr>
          <a:xfrm>
            <a:off x="4479016" y="2182142"/>
            <a:ext cx="2669459" cy="641555"/>
          </a:xfrm>
          <a:prstGeom prst="roundRect">
            <a:avLst>
              <a:gd name="adj" fmla="val 6029"/>
            </a:avLst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Entrevistas individuais</a:t>
            </a:r>
          </a:p>
        </p:txBody>
      </p:sp>
      <p:sp>
        <p:nvSpPr>
          <p:cNvPr id="5" name="Retângulo: Cantos Arredondados 9">
            <a:extLst>
              <a:ext uri="{FF2B5EF4-FFF2-40B4-BE49-F238E27FC236}">
                <a16:creationId xmlns:a16="http://schemas.microsoft.com/office/drawing/2014/main" id="{1028A132-08C9-7C39-3962-B0AD0FA79BC0}"/>
              </a:ext>
            </a:extLst>
          </p:cNvPr>
          <p:cNvSpPr/>
          <p:nvPr/>
        </p:nvSpPr>
        <p:spPr>
          <a:xfrm>
            <a:off x="4479017" y="3534715"/>
            <a:ext cx="2669459" cy="641555"/>
          </a:xfrm>
          <a:prstGeom prst="roundRect">
            <a:avLst>
              <a:gd name="adj" fmla="val 6029"/>
            </a:avLst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Análise de documentos</a:t>
            </a:r>
          </a:p>
        </p:txBody>
      </p:sp>
      <p:sp>
        <p:nvSpPr>
          <p:cNvPr id="7" name="Retângulo: Cantos Arredondados 10">
            <a:extLst>
              <a:ext uri="{FF2B5EF4-FFF2-40B4-BE49-F238E27FC236}">
                <a16:creationId xmlns:a16="http://schemas.microsoft.com/office/drawing/2014/main" id="{144EDA0B-53DE-53FC-8EEF-D2E7CAA16F02}"/>
              </a:ext>
            </a:extLst>
          </p:cNvPr>
          <p:cNvSpPr/>
          <p:nvPr/>
        </p:nvSpPr>
        <p:spPr>
          <a:xfrm>
            <a:off x="4479017" y="4738329"/>
            <a:ext cx="2669459" cy="641555"/>
          </a:xfrm>
          <a:prstGeom prst="roundRect">
            <a:avLst>
              <a:gd name="adj" fmla="val 6029"/>
            </a:avLst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Observação</a:t>
            </a:r>
          </a:p>
        </p:txBody>
      </p:sp>
      <p:sp>
        <p:nvSpPr>
          <p:cNvPr id="12" name="CaixaDeTexto 34">
            <a:extLst>
              <a:ext uri="{FF2B5EF4-FFF2-40B4-BE49-F238E27FC236}">
                <a16:creationId xmlns:a16="http://schemas.microsoft.com/office/drawing/2014/main" id="{050EDA35-B077-435B-D5D1-AD55F10B84B3}"/>
              </a:ext>
            </a:extLst>
          </p:cNvPr>
          <p:cNvSpPr txBox="1"/>
          <p:nvPr/>
        </p:nvSpPr>
        <p:spPr>
          <a:xfrm>
            <a:off x="7265171" y="3728938"/>
            <a:ext cx="25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itchFamily="2" charset="77"/>
              </a:rPr>
              <a:t>Relatórios existentes</a:t>
            </a:r>
          </a:p>
        </p:txBody>
      </p:sp>
      <p:sp>
        <p:nvSpPr>
          <p:cNvPr id="13" name="CaixaDeTexto 36">
            <a:extLst>
              <a:ext uri="{FF2B5EF4-FFF2-40B4-BE49-F238E27FC236}">
                <a16:creationId xmlns:a16="http://schemas.microsoft.com/office/drawing/2014/main" id="{1B60D603-460B-3C0E-9CB6-312E63D8AAE2}"/>
              </a:ext>
            </a:extLst>
          </p:cNvPr>
          <p:cNvSpPr txBox="1"/>
          <p:nvPr/>
        </p:nvSpPr>
        <p:spPr>
          <a:xfrm>
            <a:off x="7265583" y="4920614"/>
            <a:ext cx="297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itchFamily="2" charset="77"/>
              </a:rPr>
              <a:t>Acompanhamento da Rotina</a:t>
            </a:r>
          </a:p>
        </p:txBody>
      </p:sp>
      <p:sp>
        <p:nvSpPr>
          <p:cNvPr id="16" name="CaixaDeTexto 77">
            <a:extLst>
              <a:ext uri="{FF2B5EF4-FFF2-40B4-BE49-F238E27FC236}">
                <a16:creationId xmlns:a16="http://schemas.microsoft.com/office/drawing/2014/main" id="{5D8B57E5-CAE2-9998-886E-0DED5BC8CBC3}"/>
              </a:ext>
            </a:extLst>
          </p:cNvPr>
          <p:cNvSpPr txBox="1"/>
          <p:nvPr/>
        </p:nvSpPr>
        <p:spPr>
          <a:xfrm>
            <a:off x="7265172" y="1983873"/>
            <a:ext cx="131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itchFamily="2" charset="77"/>
              </a:rPr>
              <a:t>Liderança</a:t>
            </a:r>
          </a:p>
        </p:txBody>
      </p:sp>
      <p:sp>
        <p:nvSpPr>
          <p:cNvPr id="17" name="CaixaDeTexto 78">
            <a:extLst>
              <a:ext uri="{FF2B5EF4-FFF2-40B4-BE49-F238E27FC236}">
                <a16:creationId xmlns:a16="http://schemas.microsoft.com/office/drawing/2014/main" id="{6D96D458-6DB1-9B06-FED7-5B9A2BC73486}"/>
              </a:ext>
            </a:extLst>
          </p:cNvPr>
          <p:cNvSpPr txBox="1"/>
          <p:nvPr/>
        </p:nvSpPr>
        <p:spPr>
          <a:xfrm>
            <a:off x="7265171" y="2344399"/>
            <a:ext cx="1693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itchFamily="2" charset="77"/>
              </a:rPr>
              <a:t>Gerentes</a:t>
            </a:r>
          </a:p>
        </p:txBody>
      </p:sp>
      <p:sp>
        <p:nvSpPr>
          <p:cNvPr id="19" name="CaixaDeTexto 79">
            <a:extLst>
              <a:ext uri="{FF2B5EF4-FFF2-40B4-BE49-F238E27FC236}">
                <a16:creationId xmlns:a16="http://schemas.microsoft.com/office/drawing/2014/main" id="{D79A39A9-6896-C3B0-D8EA-2D309428DEF6}"/>
              </a:ext>
            </a:extLst>
          </p:cNvPr>
          <p:cNvSpPr txBox="1"/>
          <p:nvPr/>
        </p:nvSpPr>
        <p:spPr>
          <a:xfrm>
            <a:off x="7265171" y="2699127"/>
            <a:ext cx="232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itchFamily="2" charset="77"/>
              </a:rPr>
              <a:t>Executivo de Vendas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E0EA3-A038-5E5E-2DC2-93E07A9138B9}"/>
              </a:ext>
            </a:extLst>
          </p:cNvPr>
          <p:cNvSpPr/>
          <p:nvPr/>
        </p:nvSpPr>
        <p:spPr>
          <a:xfrm>
            <a:off x="2770853" y="2932908"/>
            <a:ext cx="415741" cy="4157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áfico 6" descr="Selo 1 com preenchimento sólido">
            <a:extLst>
              <a:ext uri="{FF2B5EF4-FFF2-40B4-BE49-F238E27FC236}">
                <a16:creationId xmlns:a16="http://schemas.microsoft.com/office/drawing/2014/main" id="{37EF26C1-3717-4867-FDFB-3F43D0DD76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18762" y="2788911"/>
            <a:ext cx="719923" cy="719923"/>
          </a:xfrm>
          <a:prstGeom prst="rect">
            <a:avLst/>
          </a:prstGeom>
        </p:spPr>
      </p:pic>
      <p:sp>
        <p:nvSpPr>
          <p:cNvPr id="25" name="CaixaDeTexto 17">
            <a:extLst>
              <a:ext uri="{FF2B5EF4-FFF2-40B4-BE49-F238E27FC236}">
                <a16:creationId xmlns:a16="http://schemas.microsoft.com/office/drawing/2014/main" id="{B274FB76-DA3C-288A-A2F7-38B2BC21F4B8}"/>
              </a:ext>
            </a:extLst>
          </p:cNvPr>
          <p:cNvSpPr txBox="1"/>
          <p:nvPr/>
        </p:nvSpPr>
        <p:spPr>
          <a:xfrm>
            <a:off x="1947534" y="3609615"/>
            <a:ext cx="20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MX" pitchFamily="2" charset="77"/>
              </a:rPr>
              <a:t>Levantamento das Necessidades de Treinamento (</a:t>
            </a:r>
            <a:r>
              <a:rPr lang="pt-BR" sz="1600" dirty="0" err="1">
                <a:latin typeface="AMX" pitchFamily="2" charset="77"/>
              </a:rPr>
              <a:t>LNTs</a:t>
            </a:r>
            <a:r>
              <a:rPr lang="pt-BR" sz="1600" dirty="0">
                <a:latin typeface="AMX" pitchFamily="2" charset="77"/>
              </a:rPr>
              <a:t>)</a:t>
            </a:r>
          </a:p>
        </p:txBody>
      </p:sp>
      <p:sp>
        <p:nvSpPr>
          <p:cNvPr id="26" name="CaixaDeTexto 2">
            <a:extLst>
              <a:ext uri="{FF2B5EF4-FFF2-40B4-BE49-F238E27FC236}">
                <a16:creationId xmlns:a16="http://schemas.microsoft.com/office/drawing/2014/main" id="{E65C0282-B6A3-F112-B80D-65CD53E31DA1}"/>
              </a:ext>
            </a:extLst>
          </p:cNvPr>
          <p:cNvSpPr txBox="1"/>
          <p:nvPr/>
        </p:nvSpPr>
        <p:spPr>
          <a:xfrm>
            <a:off x="4467472" y="395877"/>
            <a:ext cx="314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MX Medium" pitchFamily="2" charset="77"/>
              </a:rPr>
              <a:t>Etapas do Projeto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98CBC2-A419-2CB4-5882-73C9AE3CE30F}"/>
              </a:ext>
            </a:extLst>
          </p:cNvPr>
          <p:cNvSpPr txBox="1"/>
          <p:nvPr/>
        </p:nvSpPr>
        <p:spPr>
          <a:xfrm>
            <a:off x="4935139" y="2863445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MX" pitchFamily="2" charset="77"/>
              </a:rPr>
              <a:t>Aprox</a:t>
            </a:r>
            <a:r>
              <a:rPr lang="en-US" sz="1400" dirty="0">
                <a:latin typeface="AMX" pitchFamily="2" charset="77"/>
              </a:rPr>
              <a:t>. 1 a 2 </a:t>
            </a:r>
            <a:r>
              <a:rPr lang="en-US" sz="1400" dirty="0" err="1">
                <a:latin typeface="AMX" pitchFamily="2" charset="77"/>
              </a:rPr>
              <a:t>semanas</a:t>
            </a:r>
            <a:endParaRPr lang="en-US" sz="1400" dirty="0">
              <a:latin typeface="AMX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6E4101-3369-D1EA-CDC3-6205257E75EF}"/>
              </a:ext>
            </a:extLst>
          </p:cNvPr>
          <p:cNvSpPr txBox="1"/>
          <p:nvPr/>
        </p:nvSpPr>
        <p:spPr>
          <a:xfrm>
            <a:off x="5099447" y="4195864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MX" pitchFamily="2" charset="77"/>
              </a:rPr>
              <a:t>Aprox</a:t>
            </a:r>
            <a:r>
              <a:rPr lang="en-US" sz="1400" dirty="0">
                <a:latin typeface="AMX" pitchFamily="2" charset="77"/>
              </a:rPr>
              <a:t>. 1 </a:t>
            </a:r>
            <a:r>
              <a:rPr lang="en-US" sz="1400" dirty="0" err="1">
                <a:latin typeface="AMX" pitchFamily="2" charset="77"/>
              </a:rPr>
              <a:t>semana</a:t>
            </a:r>
            <a:endParaRPr lang="en-US" sz="1400" dirty="0">
              <a:latin typeface="AMX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BC88D5-6D7B-A929-1C1F-6C0ECB1D7085}"/>
              </a:ext>
            </a:extLst>
          </p:cNvPr>
          <p:cNvSpPr txBox="1"/>
          <p:nvPr/>
        </p:nvSpPr>
        <p:spPr>
          <a:xfrm>
            <a:off x="5099447" y="5460683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MX" pitchFamily="2" charset="77"/>
              </a:rPr>
              <a:t>Aprox</a:t>
            </a:r>
            <a:r>
              <a:rPr lang="en-US" sz="1400" dirty="0">
                <a:latin typeface="AMX" pitchFamily="2" charset="77"/>
              </a:rPr>
              <a:t>. 2 </a:t>
            </a:r>
            <a:r>
              <a:rPr lang="en-US" sz="1400" dirty="0" err="1">
                <a:latin typeface="AMX" pitchFamily="2" charset="77"/>
              </a:rPr>
              <a:t>semanas</a:t>
            </a:r>
            <a:endParaRPr lang="en-US" sz="1400" dirty="0">
              <a:latin typeface="AMX" pitchFamily="2" charset="77"/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8CE4CD2B-7F88-D6CC-3F1F-AD87BF906EEA}"/>
              </a:ext>
            </a:extLst>
          </p:cNvPr>
          <p:cNvSpPr/>
          <p:nvPr/>
        </p:nvSpPr>
        <p:spPr>
          <a:xfrm>
            <a:off x="9269197" y="1776549"/>
            <a:ext cx="116696" cy="1394673"/>
          </a:xfrm>
          <a:prstGeom prst="rightBracket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MX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7B0E30-134A-500A-F597-B9A4BC24A3A0}"/>
              </a:ext>
            </a:extLst>
          </p:cNvPr>
          <p:cNvSpPr txBox="1"/>
          <p:nvPr/>
        </p:nvSpPr>
        <p:spPr>
          <a:xfrm>
            <a:off x="9632707" y="2349030"/>
            <a:ext cx="1148071" cy="307777"/>
          </a:xfrm>
          <a:prstGeom prst="rect">
            <a:avLst/>
          </a:prstGeom>
          <a:solidFill>
            <a:srgbClr val="FF5B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MX" pitchFamily="2" charset="77"/>
              </a:rPr>
              <a:t>Por Regional</a:t>
            </a:r>
          </a:p>
        </p:txBody>
      </p:sp>
    </p:spTree>
    <p:extLst>
      <p:ext uri="{BB962C8B-B14F-4D97-AF65-F5344CB8AC3E}">
        <p14:creationId xmlns:p14="http://schemas.microsoft.com/office/powerpoint/2010/main" val="23030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6B8DB-41A1-1C15-56CA-04DB08BE9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>
            <a:extLst>
              <a:ext uri="{FF2B5EF4-FFF2-40B4-BE49-F238E27FC236}">
                <a16:creationId xmlns:a16="http://schemas.microsoft.com/office/drawing/2014/main" id="{57AED3F0-4D3B-1DDA-5875-27AFC19F2E45}"/>
              </a:ext>
            </a:extLst>
          </p:cNvPr>
          <p:cNvSpPr txBox="1"/>
          <p:nvPr/>
        </p:nvSpPr>
        <p:spPr>
          <a:xfrm>
            <a:off x="2433483" y="530154"/>
            <a:ext cx="732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MX Medium" pitchFamily="2" charset="77"/>
              </a:rPr>
              <a:t>Recomendações e Desenho das Soluções</a:t>
            </a:r>
            <a:endParaRPr lang="pt-BR" sz="1400" dirty="0">
              <a:latin typeface="AMX Medium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CC287-3E3B-9ACF-620C-BB5FFE1B063E}"/>
              </a:ext>
            </a:extLst>
          </p:cNvPr>
          <p:cNvGrpSpPr/>
          <p:nvPr/>
        </p:nvGrpSpPr>
        <p:grpSpPr>
          <a:xfrm>
            <a:off x="1873638" y="1393289"/>
            <a:ext cx="8266443" cy="4658143"/>
            <a:chOff x="154076" y="1558160"/>
            <a:chExt cx="8266443" cy="4658143"/>
          </a:xfrm>
        </p:grpSpPr>
        <p:sp>
          <p:nvSpPr>
            <p:cNvPr id="5" name="Triângulo isósceles 3">
              <a:extLst>
                <a:ext uri="{FF2B5EF4-FFF2-40B4-BE49-F238E27FC236}">
                  <a16:creationId xmlns:a16="http://schemas.microsoft.com/office/drawing/2014/main" id="{6BF37FB3-DE4F-B295-5E89-CD9A7995AB9A}"/>
                </a:ext>
              </a:extLst>
            </p:cNvPr>
            <p:cNvSpPr/>
            <p:nvPr/>
          </p:nvSpPr>
          <p:spPr>
            <a:xfrm rot="10800000">
              <a:off x="154076" y="1885719"/>
              <a:ext cx="8266443" cy="4330584"/>
            </a:xfrm>
            <a:prstGeom prst="triangle">
              <a:avLst>
                <a:gd name="adj" fmla="val 49709"/>
              </a:avLst>
            </a:prstGeom>
            <a:noFill/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4">
              <a:extLst>
                <a:ext uri="{FF2B5EF4-FFF2-40B4-BE49-F238E27FC236}">
                  <a16:creationId xmlns:a16="http://schemas.microsoft.com/office/drawing/2014/main" id="{E90A5749-1AF5-5E40-CD0B-3563179B7D25}"/>
                </a:ext>
              </a:extLst>
            </p:cNvPr>
            <p:cNvSpPr/>
            <p:nvPr/>
          </p:nvSpPr>
          <p:spPr>
            <a:xfrm>
              <a:off x="1113077" y="1992555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AMX" pitchFamily="2" charset="77"/>
                </a:rPr>
                <a:t>Feedback</a:t>
              </a:r>
            </a:p>
          </p:txBody>
        </p:sp>
        <p:sp>
          <p:nvSpPr>
            <p:cNvPr id="9" name="CaixaDeTexto 7">
              <a:extLst>
                <a:ext uri="{FF2B5EF4-FFF2-40B4-BE49-F238E27FC236}">
                  <a16:creationId xmlns:a16="http://schemas.microsoft.com/office/drawing/2014/main" id="{7399715B-1E1C-12E2-BA9B-689977D4BA83}"/>
                </a:ext>
              </a:extLst>
            </p:cNvPr>
            <p:cNvSpPr txBox="1"/>
            <p:nvPr/>
          </p:nvSpPr>
          <p:spPr>
            <a:xfrm>
              <a:off x="1732130" y="1558160"/>
              <a:ext cx="53376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MX" pitchFamily="2" charset="77"/>
                </a:rPr>
                <a:t>POSSÍVEIS CAUSAS QUE IMPACTAM A PERFORMANCE</a:t>
              </a:r>
            </a:p>
          </p:txBody>
        </p:sp>
        <p:sp>
          <p:nvSpPr>
            <p:cNvPr id="10" name="Retângulo: Cantos Arredondados 8">
              <a:extLst>
                <a:ext uri="{FF2B5EF4-FFF2-40B4-BE49-F238E27FC236}">
                  <a16:creationId xmlns:a16="http://schemas.microsoft.com/office/drawing/2014/main" id="{36CE96FE-0846-3564-F788-763202F4E9B8}"/>
                </a:ext>
              </a:extLst>
            </p:cNvPr>
            <p:cNvSpPr/>
            <p:nvPr/>
          </p:nvSpPr>
          <p:spPr>
            <a:xfrm>
              <a:off x="5904968" y="1992475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AMX" pitchFamily="2" charset="77"/>
                </a:rPr>
                <a:t>Capacidade</a:t>
              </a:r>
            </a:p>
          </p:txBody>
        </p:sp>
        <p:sp>
          <p:nvSpPr>
            <p:cNvPr id="11" name="Retângulo: Cantos Arredondados 9">
              <a:extLst>
                <a:ext uri="{FF2B5EF4-FFF2-40B4-BE49-F238E27FC236}">
                  <a16:creationId xmlns:a16="http://schemas.microsoft.com/office/drawing/2014/main" id="{7D067881-EA0D-B745-D924-493501776B8C}"/>
                </a:ext>
              </a:extLst>
            </p:cNvPr>
            <p:cNvSpPr/>
            <p:nvPr/>
          </p:nvSpPr>
          <p:spPr>
            <a:xfrm>
              <a:off x="1878336" y="2856522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AMX" pitchFamily="2" charset="77"/>
                </a:rPr>
                <a:t>Condições de trabalho</a:t>
              </a:r>
            </a:p>
          </p:txBody>
        </p:sp>
        <p:sp>
          <p:nvSpPr>
            <p:cNvPr id="12" name="Retângulo: Cantos Arredondados 10">
              <a:extLst>
                <a:ext uri="{FF2B5EF4-FFF2-40B4-BE49-F238E27FC236}">
                  <a16:creationId xmlns:a16="http://schemas.microsoft.com/office/drawing/2014/main" id="{91285AF4-AAD0-CF1A-98A2-DE1A0F3CA647}"/>
                </a:ext>
              </a:extLst>
            </p:cNvPr>
            <p:cNvSpPr/>
            <p:nvPr/>
          </p:nvSpPr>
          <p:spPr>
            <a:xfrm>
              <a:off x="5069041" y="2825552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AMX" pitchFamily="2" charset="77"/>
                </a:rPr>
                <a:t>Indicadores e Mensuração</a:t>
              </a:r>
            </a:p>
          </p:txBody>
        </p:sp>
        <p:sp>
          <p:nvSpPr>
            <p:cNvPr id="13" name="Retângulo: Cantos Arredondados 11">
              <a:extLst>
                <a:ext uri="{FF2B5EF4-FFF2-40B4-BE49-F238E27FC236}">
                  <a16:creationId xmlns:a16="http://schemas.microsoft.com/office/drawing/2014/main" id="{87CD007E-CE17-0C20-12BE-325A42E25F41}"/>
                </a:ext>
              </a:extLst>
            </p:cNvPr>
            <p:cNvSpPr/>
            <p:nvPr/>
          </p:nvSpPr>
          <p:spPr>
            <a:xfrm>
              <a:off x="2589745" y="3735868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AMX" pitchFamily="2" charset="77"/>
                </a:rPr>
                <a:t>Processos</a:t>
              </a:r>
            </a:p>
          </p:txBody>
        </p:sp>
        <p:sp>
          <p:nvSpPr>
            <p:cNvPr id="14" name="Retângulo: Cantos Arredondados 12">
              <a:extLst>
                <a:ext uri="{FF2B5EF4-FFF2-40B4-BE49-F238E27FC236}">
                  <a16:creationId xmlns:a16="http://schemas.microsoft.com/office/drawing/2014/main" id="{0DA747B4-912F-458A-A5E7-2DCE46FFB4B2}"/>
                </a:ext>
              </a:extLst>
            </p:cNvPr>
            <p:cNvSpPr/>
            <p:nvPr/>
          </p:nvSpPr>
          <p:spPr>
            <a:xfrm>
              <a:off x="4400960" y="3722766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860000"/>
            </a:solidFill>
            <a:ln>
              <a:solidFill>
                <a:srgbClr val="86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AMX" pitchFamily="2" charset="77"/>
                </a:rPr>
                <a:t>Motivações e Incentivos</a:t>
              </a:r>
            </a:p>
          </p:txBody>
        </p:sp>
        <p:sp>
          <p:nvSpPr>
            <p:cNvPr id="15" name="Retângulo: Cantos Arredondados 13">
              <a:extLst>
                <a:ext uri="{FF2B5EF4-FFF2-40B4-BE49-F238E27FC236}">
                  <a16:creationId xmlns:a16="http://schemas.microsoft.com/office/drawing/2014/main" id="{F2577098-06C7-3FB6-DDE6-3F213C5487DC}"/>
                </a:ext>
              </a:extLst>
            </p:cNvPr>
            <p:cNvSpPr/>
            <p:nvPr/>
          </p:nvSpPr>
          <p:spPr>
            <a:xfrm>
              <a:off x="3483778" y="4549352"/>
              <a:ext cx="1605442" cy="641555"/>
            </a:xfrm>
            <a:prstGeom prst="roundRect">
              <a:avLst>
                <a:gd name="adj" fmla="val 6029"/>
              </a:avLst>
            </a:prstGeom>
            <a:solidFill>
              <a:srgbClr val="FF5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MX" pitchFamily="2" charset="77"/>
                </a:rPr>
                <a:t>Conhecimento e Habilidade</a:t>
              </a:r>
            </a:p>
          </p:txBody>
        </p:sp>
      </p:grpSp>
      <p:sp>
        <p:nvSpPr>
          <p:cNvPr id="16" name="Retângulo: Cantos Arredondados 14">
            <a:extLst>
              <a:ext uri="{FF2B5EF4-FFF2-40B4-BE49-F238E27FC236}">
                <a16:creationId xmlns:a16="http://schemas.microsoft.com/office/drawing/2014/main" id="{49B2E769-379F-C9A7-F40E-77B53464CF8B}"/>
              </a:ext>
            </a:extLst>
          </p:cNvPr>
          <p:cNvSpPr/>
          <p:nvPr/>
        </p:nvSpPr>
        <p:spPr>
          <a:xfrm>
            <a:off x="9039560" y="4938255"/>
            <a:ext cx="2957518" cy="641555"/>
          </a:xfrm>
          <a:prstGeom prst="roundRect">
            <a:avLst>
              <a:gd name="adj" fmla="val 6029"/>
            </a:avLst>
          </a:prstGeom>
          <a:solidFill>
            <a:srgbClr val="860000"/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MX" pitchFamily="2" charset="77"/>
              </a:rPr>
              <a:t>Não é o treinamento que resolve</a:t>
            </a:r>
          </a:p>
        </p:txBody>
      </p:sp>
      <p:sp>
        <p:nvSpPr>
          <p:cNvPr id="17" name="Retângulo: Cantos Arredondados 15">
            <a:extLst>
              <a:ext uri="{FF2B5EF4-FFF2-40B4-BE49-F238E27FC236}">
                <a16:creationId xmlns:a16="http://schemas.microsoft.com/office/drawing/2014/main" id="{22EC5B8F-8385-1C37-3C1D-448A47E71103}"/>
              </a:ext>
            </a:extLst>
          </p:cNvPr>
          <p:cNvSpPr/>
          <p:nvPr/>
        </p:nvSpPr>
        <p:spPr>
          <a:xfrm>
            <a:off x="9039559" y="5686291"/>
            <a:ext cx="2957518" cy="641555"/>
          </a:xfrm>
          <a:prstGeom prst="roundRect">
            <a:avLst>
              <a:gd name="adj" fmla="val 6029"/>
            </a:avLst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MX" pitchFamily="2" charset="77"/>
              </a:rPr>
              <a:t>É responsabilidade do treinamento</a:t>
            </a:r>
          </a:p>
        </p:txBody>
      </p:sp>
      <p:sp>
        <p:nvSpPr>
          <p:cNvPr id="19" name="CaixaDeTexto 16">
            <a:extLst>
              <a:ext uri="{FF2B5EF4-FFF2-40B4-BE49-F238E27FC236}">
                <a16:creationId xmlns:a16="http://schemas.microsoft.com/office/drawing/2014/main" id="{0708B52A-F77C-441C-0A5E-85924A3848C5}"/>
              </a:ext>
            </a:extLst>
          </p:cNvPr>
          <p:cNvSpPr txBox="1"/>
          <p:nvPr/>
        </p:nvSpPr>
        <p:spPr>
          <a:xfrm>
            <a:off x="9823250" y="4551369"/>
            <a:ext cx="143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MX" pitchFamily="2" charset="77"/>
              </a:rPr>
              <a:t>Legenda</a:t>
            </a:r>
          </a:p>
        </p:txBody>
      </p:sp>
    </p:spTree>
    <p:extLst>
      <p:ext uri="{BB962C8B-B14F-4D97-AF65-F5344CB8AC3E}">
        <p14:creationId xmlns:p14="http://schemas.microsoft.com/office/powerpoint/2010/main" val="39209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00016-0E44-E04D-750E-72543D680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6F6ADDFD-8244-6A8A-B3E1-281114484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21933"/>
              </p:ext>
            </p:extLst>
          </p:nvPr>
        </p:nvGraphicFramePr>
        <p:xfrm>
          <a:off x="499760" y="1442652"/>
          <a:ext cx="11008617" cy="43703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726">
                  <a:extLst>
                    <a:ext uri="{9D8B030D-6E8A-4147-A177-3AD203B41FA5}">
                      <a16:colId xmlns:a16="http://schemas.microsoft.com/office/drawing/2014/main" val="1433959510"/>
                    </a:ext>
                  </a:extLst>
                </a:gridCol>
                <a:gridCol w="4613662">
                  <a:extLst>
                    <a:ext uri="{9D8B030D-6E8A-4147-A177-3AD203B41FA5}">
                      <a16:colId xmlns:a16="http://schemas.microsoft.com/office/drawing/2014/main" val="3040039739"/>
                    </a:ext>
                  </a:extLst>
                </a:gridCol>
                <a:gridCol w="1668439">
                  <a:extLst>
                    <a:ext uri="{9D8B030D-6E8A-4147-A177-3AD203B41FA5}">
                      <a16:colId xmlns:a16="http://schemas.microsoft.com/office/drawing/2014/main" val="1414741659"/>
                    </a:ext>
                  </a:extLst>
                </a:gridCol>
                <a:gridCol w="2524790">
                  <a:extLst>
                    <a:ext uri="{9D8B030D-6E8A-4147-A177-3AD203B41FA5}">
                      <a16:colId xmlns:a16="http://schemas.microsoft.com/office/drawing/2014/main" val="1750432431"/>
                    </a:ext>
                  </a:extLst>
                </a:gridCol>
              </a:tblGrid>
              <a:tr h="486027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Atividade</a:t>
                      </a:r>
                    </a:p>
                  </a:txBody>
                  <a:tcPr anchor="ctr">
                    <a:solidFill>
                      <a:srgbClr val="FF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Descrição</a:t>
                      </a:r>
                    </a:p>
                  </a:txBody>
                  <a:tcPr anchor="ctr">
                    <a:solidFill>
                      <a:srgbClr val="FF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Responsável</a:t>
                      </a:r>
                    </a:p>
                  </a:txBody>
                  <a:tcPr anchor="ctr">
                    <a:solidFill>
                      <a:srgbClr val="FF5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Data de Entrega</a:t>
                      </a:r>
                    </a:p>
                  </a:txBody>
                  <a:tcPr anchor="ctr">
                    <a:solidFill>
                      <a:srgbClr val="FF5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14282"/>
                  </a:ext>
                </a:extLst>
              </a:tr>
              <a:tr h="792931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Estruturação do projeto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Receber o OK para o início do projeto.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Aline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07/05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00383"/>
                  </a:ext>
                </a:extLst>
              </a:tr>
              <a:tr h="792931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 err="1">
                          <a:latin typeface="AMX" pitchFamily="2" charset="77"/>
                        </a:rPr>
                        <a:t>Kick</a:t>
                      </a:r>
                      <a:r>
                        <a:rPr lang="pt-BR" sz="1400" b="0" i="0" dirty="0">
                          <a:latin typeface="AMX" pitchFamily="2" charset="77"/>
                        </a:rPr>
                        <a:t> Off do projeto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Comunicar as Regionais, canal Top PME e Treinamento do comercial, sobre o projeto e próximas etapas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João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TBD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17294"/>
                  </a:ext>
                </a:extLst>
              </a:tr>
              <a:tr h="792931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Entrevistas Individuais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Agendamento Teams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João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TBD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56424"/>
                  </a:ext>
                </a:extLst>
              </a:tr>
              <a:tr h="904946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Análise de Documentos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Envio dos Relatórios (resultados, quantitativos, qualitativos)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João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TBD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88857"/>
                  </a:ext>
                </a:extLst>
              </a:tr>
              <a:tr h="600553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Saída a Campo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dirty="0">
                          <a:latin typeface="AMX" pitchFamily="2" charset="77"/>
                        </a:rPr>
                        <a:t>Acompanhar os Executivos no seu dia a dia, por </a:t>
                      </a:r>
                      <a:r>
                        <a:rPr lang="pt-BR" sz="1400" b="0" i="0" dirty="0" err="1">
                          <a:latin typeface="AMX" pitchFamily="2" charset="77"/>
                        </a:rPr>
                        <a:t>regioanal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Analistas de TC Regional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" pitchFamily="2" charset="77"/>
                          <a:ea typeface="+mn-ea"/>
                          <a:cs typeface="+mn-cs"/>
                        </a:rPr>
                        <a:t>TBD</a:t>
                      </a:r>
                      <a:endParaRPr lang="pt-BR" sz="1400" b="0" i="0" dirty="0">
                        <a:latin typeface="AMX" pitchFamily="2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27333"/>
                  </a:ext>
                </a:extLst>
              </a:tr>
            </a:tbl>
          </a:graphicData>
        </a:graphic>
      </p:graphicFrame>
      <p:sp>
        <p:nvSpPr>
          <p:cNvPr id="4" name="CaixaDeTexto 2">
            <a:extLst>
              <a:ext uri="{FF2B5EF4-FFF2-40B4-BE49-F238E27FC236}">
                <a16:creationId xmlns:a16="http://schemas.microsoft.com/office/drawing/2014/main" id="{AEBBB3A8-180B-BB33-5D15-95D3A01DE37F}"/>
              </a:ext>
            </a:extLst>
          </p:cNvPr>
          <p:cNvSpPr txBox="1"/>
          <p:nvPr/>
        </p:nvSpPr>
        <p:spPr>
          <a:xfrm>
            <a:off x="4513006" y="497768"/>
            <a:ext cx="31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MX Medium" pitchFamily="2" charset="77"/>
              </a:rPr>
              <a:t>Próximos Passos</a:t>
            </a:r>
            <a:endParaRPr lang="pt-BR" sz="1400" dirty="0">
              <a:latin typeface="AMX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19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5E2B-7FC1-3A11-D089-953DF7412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76B104-7485-644F-02B7-855E358C287A}"/>
              </a:ext>
            </a:extLst>
          </p:cNvPr>
          <p:cNvSpPr txBox="1"/>
          <p:nvPr/>
        </p:nvSpPr>
        <p:spPr>
          <a:xfrm>
            <a:off x="4736660" y="7578713"/>
            <a:ext cx="2510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2445D0-F346-FBF0-73B0-36EDF21C790B}"/>
              </a:ext>
            </a:extLst>
          </p:cNvPr>
          <p:cNvSpPr txBox="1"/>
          <p:nvPr/>
        </p:nvSpPr>
        <p:spPr>
          <a:xfrm>
            <a:off x="8139148" y="6858000"/>
            <a:ext cx="2764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DBA66D-5040-4496-62AA-0821CEB48374}"/>
              </a:ext>
            </a:extLst>
          </p:cNvPr>
          <p:cNvSpPr txBox="1"/>
          <p:nvPr/>
        </p:nvSpPr>
        <p:spPr>
          <a:xfrm>
            <a:off x="2275531" y="2993800"/>
            <a:ext cx="7640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MX" pitchFamily="2" charset="77"/>
              </a:rPr>
              <a:t>Obrigada! ;)</a:t>
            </a:r>
            <a:endParaRPr lang="pt-BR" sz="2800" dirty="0">
              <a:solidFill>
                <a:schemeClr val="bg1"/>
              </a:solidFill>
              <a:latin typeface="AMX Light" pitchFamily="2" charset="77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C228AE6-C443-2311-4A79-3607EB7692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07757" y="4520062"/>
            <a:ext cx="1384300" cy="16637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5301F3C-7FC3-232C-B2CF-4BD941F17A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6568" y="1059924"/>
            <a:ext cx="1384300" cy="16637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11E3E4C-EC9D-0BE6-18FE-0DB073756487}"/>
              </a:ext>
            </a:extLst>
          </p:cNvPr>
          <p:cNvCxnSpPr>
            <a:cxnSpLocks/>
          </p:cNvCxnSpPr>
          <p:nvPr/>
        </p:nvCxnSpPr>
        <p:spPr>
          <a:xfrm>
            <a:off x="4656307" y="4591455"/>
            <a:ext cx="2801565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1da169a7e93184833a733487433bf579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8ad162ef13b50bf772788f11b912b26b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83F97B36-4813-4512-BD80-96DAD09E41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C90FD-6C8E-4293-905C-6348C62E6D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10193-DA3F-44DB-85A6-18946958DDD6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05ec3496-d55f-4088-b91d-c078abc80e92"/>
    <ds:schemaRef ds:uri="81d509b4-a50c-4eb4-9c41-c741e6a7502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7608</TotalTime>
  <Words>289</Words>
  <Application>Microsoft Macintosh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AMX Black</vt:lpstr>
      <vt:lpstr>AMX Light</vt:lpstr>
      <vt:lpstr>AMX Medium</vt:lpstr>
      <vt:lpstr>Aptos Display</vt:lpstr>
      <vt:lpstr>Arial</vt:lpstr>
      <vt:lpstr>Aptos</vt:lpstr>
      <vt:lpstr>AMX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Cirello</dc:creator>
  <cp:lastModifiedBy>Renato Gangoni</cp:lastModifiedBy>
  <cp:revision>118</cp:revision>
  <dcterms:created xsi:type="dcterms:W3CDTF">2025-05-09T15:42:22Z</dcterms:created>
  <dcterms:modified xsi:type="dcterms:W3CDTF">2026-05-08T01:46:45Z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