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84"/>
  </p:notesMasterIdLst>
  <p:handoutMasterIdLst>
    <p:handoutMasterId r:id="rId85"/>
  </p:handoutMasterIdLst>
  <p:sldIdLst>
    <p:sldId id="732" r:id="rId5"/>
    <p:sldId id="733" r:id="rId6"/>
    <p:sldId id="750" r:id="rId7"/>
    <p:sldId id="734" r:id="rId8"/>
    <p:sldId id="735" r:id="rId9"/>
    <p:sldId id="2147474485" r:id="rId10"/>
    <p:sldId id="2147474486" r:id="rId11"/>
    <p:sldId id="2147474477" r:id="rId12"/>
    <p:sldId id="2147474478" r:id="rId13"/>
    <p:sldId id="2147474479" r:id="rId14"/>
    <p:sldId id="1047" r:id="rId15"/>
    <p:sldId id="2147474472" r:id="rId16"/>
    <p:sldId id="2147474473" r:id="rId17"/>
    <p:sldId id="2147474474" r:id="rId18"/>
    <p:sldId id="2147474475" r:id="rId19"/>
    <p:sldId id="2147474476" r:id="rId20"/>
    <p:sldId id="2147474468" r:id="rId21"/>
    <p:sldId id="2147474491" r:id="rId22"/>
    <p:sldId id="2147474492" r:id="rId23"/>
    <p:sldId id="2147474493" r:id="rId24"/>
    <p:sldId id="2147474494" r:id="rId25"/>
    <p:sldId id="2147474482" r:id="rId26"/>
    <p:sldId id="1042" r:id="rId27"/>
    <p:sldId id="2147474484" r:id="rId28"/>
    <p:sldId id="2147474496" r:id="rId29"/>
    <p:sldId id="2147474508" r:id="rId30"/>
    <p:sldId id="2147474511" r:id="rId31"/>
    <p:sldId id="2147474510" r:id="rId32"/>
    <p:sldId id="2147474512" r:id="rId33"/>
    <p:sldId id="2147474509" r:id="rId34"/>
    <p:sldId id="2147474497" r:id="rId35"/>
    <p:sldId id="2147474513" r:id="rId36"/>
    <p:sldId id="2147474514" r:id="rId37"/>
    <p:sldId id="2147474498" r:id="rId38"/>
    <p:sldId id="2147474515" r:id="rId39"/>
    <p:sldId id="2147474516" r:id="rId40"/>
    <p:sldId id="1053" r:id="rId41"/>
    <p:sldId id="2147474544" r:id="rId42"/>
    <p:sldId id="2147474545" r:id="rId43"/>
    <p:sldId id="2147474543" r:id="rId44"/>
    <p:sldId id="2147474487" r:id="rId45"/>
    <p:sldId id="1208" r:id="rId46"/>
    <p:sldId id="2147474523" r:id="rId47"/>
    <p:sldId id="2147474524" r:id="rId48"/>
    <p:sldId id="2147474525" r:id="rId49"/>
    <p:sldId id="2147474526" r:id="rId50"/>
    <p:sldId id="2147474527" r:id="rId51"/>
    <p:sldId id="2147474528" r:id="rId52"/>
    <p:sldId id="2147474529" r:id="rId53"/>
    <p:sldId id="2147474541" r:id="rId54"/>
    <p:sldId id="2147474536" r:id="rId55"/>
    <p:sldId id="2147474540" r:id="rId56"/>
    <p:sldId id="2147474546" r:id="rId57"/>
    <p:sldId id="2147474547" r:id="rId58"/>
    <p:sldId id="2147474548" r:id="rId59"/>
    <p:sldId id="2147474542" r:id="rId60"/>
    <p:sldId id="1226" r:id="rId61"/>
    <p:sldId id="2147474519" r:id="rId62"/>
    <p:sldId id="2147474488" r:id="rId63"/>
    <p:sldId id="1056" r:id="rId64"/>
    <p:sldId id="1057" r:id="rId65"/>
    <p:sldId id="2147474489" r:id="rId66"/>
    <p:sldId id="1058" r:id="rId67"/>
    <p:sldId id="2147474507" r:id="rId68"/>
    <p:sldId id="1059" r:id="rId69"/>
    <p:sldId id="2147474520" r:id="rId70"/>
    <p:sldId id="2147474550" r:id="rId71"/>
    <p:sldId id="2147474553" r:id="rId72"/>
    <p:sldId id="2147474554" r:id="rId73"/>
    <p:sldId id="2147474555" r:id="rId74"/>
    <p:sldId id="2147474556" r:id="rId75"/>
    <p:sldId id="2147474557" r:id="rId76"/>
    <p:sldId id="2147474558" r:id="rId77"/>
    <p:sldId id="2147474559" r:id="rId78"/>
    <p:sldId id="2147474560" r:id="rId79"/>
    <p:sldId id="2147474561" r:id="rId80"/>
    <p:sldId id="2147474562" r:id="rId81"/>
    <p:sldId id="2147474551" r:id="rId82"/>
    <p:sldId id="2147474552" r:id="rId8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D"/>
    <a:srgbClr val="F6BE98"/>
    <a:srgbClr val="F6AEA4"/>
    <a:srgbClr val="FFBCB9"/>
    <a:srgbClr val="FD988D"/>
    <a:srgbClr val="FFABA7"/>
    <a:srgbClr val="FF3300"/>
    <a:srgbClr val="F64D40"/>
    <a:srgbClr val="FB7E6D"/>
    <a:srgbClr val="FA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0B7EF3-7DB9-0F2F-6616-3B0E97AA2D68}" v="244" dt="2026-05-13T00:45:17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85359" autoAdjust="0"/>
  </p:normalViewPr>
  <p:slideViewPr>
    <p:cSldViewPr snapToGrid="0">
      <p:cViewPr>
        <p:scale>
          <a:sx n="50" d="100"/>
          <a:sy n="50" d="100"/>
        </p:scale>
        <p:origin x="2112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microsoft.com/office/2015/10/relationships/revisionInfo" Target="revisionInfo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5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50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9D37A-ADF0-8484-E14D-89FEEA645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90B01A-83E6-D724-6DC3-45DAFA025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735C15A-2609-88A8-CC73-32AAA6006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B661CB-53EE-9608-AB9E-7CAB04796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464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B4C4A-9EFA-2C01-37DC-8E91835C8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0B7267-9953-9519-58DB-88BED5EB8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E3EFEC-7EB2-3B20-2851-507666707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991C37-EF7C-DAAF-6E1F-87FA7C049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45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094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3B023-B79B-CCEB-97CD-F90BD2AFB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5F20A49-6C78-C15D-E4ED-F296DBCF5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980A47A-CC67-5485-2EBB-66126D024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BD4467-2BC1-4445-4BE0-54C30EAF0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186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E0081-16CF-565E-D122-AE9642934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824099-526B-4A59-191D-E3B978BC9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FC1B6F0-5174-ADB4-3137-9DC1B680D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1D19E9-BC1E-49B6-ACCB-277C41684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320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9A6EC-CE03-49F0-AD66-FE8A923A6BAC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89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31C69-3AEE-4203-B8C5-162A544C8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708D48A-D133-7639-77E6-43E19477D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028EB37-6B8A-8CCE-431C-60218B3DC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C120EF8-016E-015B-07AC-A6B7EEDD10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77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/>
              <a:t>Pasta do Projeto:                                                                                                      </a:t>
            </a:r>
            <a:r>
              <a:rPr lang="pt-BR" sz="2000" b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/>
              <a:t>Entregas: </a:t>
            </a:r>
            <a:r>
              <a:rPr lang="pt-BR" sz="2000" b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/>
              <a:t>. </a:t>
            </a:r>
          </a:p>
          <a:p>
            <a:endParaRPr lang="pt-BR" sz="2000" b="0"/>
          </a:p>
          <a:p>
            <a:endParaRPr lang="pt-BR" sz="2000" b="0"/>
          </a:p>
          <a:p>
            <a:r>
              <a:rPr lang="pt-BR" sz="2000" b="1"/>
              <a:t>Materiais Complementares:                                                                             </a:t>
            </a:r>
            <a:r>
              <a:rPr lang="pt-BR" sz="2000" b="0"/>
              <a:t>. </a:t>
            </a:r>
          </a:p>
          <a:p>
            <a:endParaRPr lang="pt-BR" sz="2000" b="0"/>
          </a:p>
          <a:p>
            <a:endParaRPr lang="pt-BR" sz="2000" b="1"/>
          </a:p>
          <a:p>
            <a:r>
              <a:rPr lang="pt-BR" sz="2000" b="1"/>
              <a:t>Atividades Externas:                                                                                              </a:t>
            </a:r>
            <a:r>
              <a:rPr lang="pt-BR" sz="2000" b="0"/>
              <a:t>. </a:t>
            </a:r>
          </a:p>
          <a:p>
            <a:endParaRPr lang="pt-BR" sz="2000" b="0"/>
          </a:p>
          <a:p>
            <a:endParaRPr lang="pt-BR" sz="2000" b="0"/>
          </a:p>
          <a:p>
            <a:r>
              <a:rPr lang="pt-BR" sz="2000" b="1"/>
              <a:t>Materiais Gráficos:                                                                                                 </a:t>
            </a:r>
            <a:r>
              <a:rPr lang="pt-BR" sz="2000" b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/>
              <a:t>Projeto:                                                                                                         </a:t>
            </a:r>
            <a:r>
              <a:rPr lang="pt-BR" sz="2000" b="0">
                <a:solidFill>
                  <a:schemeClr val="tx1"/>
                </a:solidFill>
              </a:rPr>
              <a:t>.</a:t>
            </a:r>
            <a:endParaRPr lang="pt-BR" sz="3200" b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>
            <a:cxnSpLocks/>
          </p:cNvCxnSpPr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>
            <a:cxnSpLocks/>
          </p:cNvCxnSpPr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>
            <a:cxnSpLocks/>
          </p:cNvCxnSpPr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>
            <a:cxnSpLocks/>
          </p:cNvCxnSpPr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>
            <a:cxnSpLocks/>
          </p:cNvCxnSpPr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>
            <a:cxnSpLocks/>
          </p:cNvCxnSpPr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DFD3A3-655B-491A-ADED-B56DA16FCC28}"/>
              </a:ext>
            </a:extLst>
          </p:cNvPr>
          <p:cNvSpPr txBox="1"/>
          <p:nvPr userDrawn="1"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(Teams, Online, PPT, APP...)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F085549-DDDD-A83E-86D6-22AEAC131A9C}"/>
              </a:ext>
            </a:extLst>
          </p:cNvPr>
          <p:cNvSpPr txBox="1"/>
          <p:nvPr userDrawn="1"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(PDF, Manual, Infográfico...)</a:t>
            </a:r>
            <a:endParaRPr lang="pt-BR" sz="14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03F687-5733-4C5E-949B-88635422D0DE}"/>
              </a:ext>
            </a:extLst>
          </p:cNvPr>
          <p:cNvSpPr txBox="1"/>
          <p:nvPr userDrawn="1"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(Miro, Kahoot, Wordwall...)</a:t>
            </a:r>
            <a:endParaRPr lang="pt-BR" sz="14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9CEF26-8DA2-0824-8074-9FD0087BA844}"/>
              </a:ext>
            </a:extLst>
          </p:cNvPr>
          <p:cNvSpPr txBox="1"/>
          <p:nvPr userDrawn="1"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/>
              <a:t>(Figurinhas, Filtros, Cartas...)</a:t>
            </a:r>
            <a:endParaRPr lang="pt-BR" sz="1400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4B2A429-2BA0-2C7A-6382-CD946BB0A65C}"/>
              </a:ext>
            </a:extLst>
          </p:cNvPr>
          <p:cNvSpPr/>
          <p:nvPr userDrawn="1"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282D099-86AF-7246-1226-9CC43D77117D}"/>
              </a:ext>
            </a:extLst>
          </p:cNvPr>
          <p:cNvSpPr txBox="1"/>
          <p:nvPr userDrawn="1"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EAC49CE-77E7-BBC9-A753-25219BD9A8DE}"/>
              </a:ext>
            </a:extLst>
          </p:cNvPr>
          <p:cNvSpPr txBox="1"/>
          <p:nvPr userDrawn="1"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/>
              <a:t>(    ) Comunicação Vertical.</a:t>
            </a:r>
          </a:p>
          <a:p>
            <a:r>
              <a:rPr lang="pt-BR" sz="1800" b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/>
              <a:t>(    ) Vídeo.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0DC79-F82F-4923-92A5-ADDD5B517806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9CA2-47D0-43F5-A4BA-83BBE4FC152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89BC54-1CDC-4473-9720-F58E1E464D2A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682030-28A4-485C-A222-4952DDFF56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AD56BFC5-2C36-2CAF-7A87-C1C0E7AF53DD}"/>
              </a:ext>
            </a:extLst>
          </p:cNvPr>
          <p:cNvGrpSpPr/>
          <p:nvPr userDrawn="1"/>
        </p:nvGrpSpPr>
        <p:grpSpPr>
          <a:xfrm>
            <a:off x="206491" y="111007"/>
            <a:ext cx="11779017" cy="431602"/>
            <a:chOff x="206491" y="158751"/>
            <a:chExt cx="11779017" cy="431602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8C1AA22A-5303-8911-9F84-EE4BE0FC2AA9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394D97FE-251C-23E3-F525-DC115E40FA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2D8742F-22AE-EA58-2DDA-BAF2734FBF53}"/>
                </a:ext>
              </a:extLst>
            </p:cNvPr>
            <p:cNvSpPr txBox="1"/>
            <p:nvPr/>
          </p:nvSpPr>
          <p:spPr>
            <a:xfrm>
              <a:off x="5485097" y="220663"/>
              <a:ext cx="1221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MX Medium" pitchFamily="2" charset="0"/>
                </a:rPr>
                <a:t>CLARO FIBRA</a:t>
              </a:r>
            </a:p>
          </p:txBody>
        </p:sp>
        <p:pic>
          <p:nvPicPr>
            <p:cNvPr id="12" name="Graphic 10">
              <a:extLst>
                <a:ext uri="{FF2B5EF4-FFF2-40B4-BE49-F238E27FC236}">
                  <a16:creationId xmlns:a16="http://schemas.microsoft.com/office/drawing/2014/main" id="{816D16E7-19B2-0B97-7E41-19D85A499E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97088" y="242036"/>
              <a:ext cx="747530" cy="265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3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26.svg"/><Relationship Id="rId4" Type="http://schemas.openxmlformats.org/officeDocument/2006/relationships/image" Target="../media/image30.sv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26.svg"/><Relationship Id="rId4" Type="http://schemas.openxmlformats.org/officeDocument/2006/relationships/image" Target="../media/image30.sv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26.svg"/><Relationship Id="rId4" Type="http://schemas.openxmlformats.org/officeDocument/2006/relationships/image" Target="../media/image30.sv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26.svg"/><Relationship Id="rId4" Type="http://schemas.openxmlformats.org/officeDocument/2006/relationships/image" Target="../media/image30.sv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26.svg"/><Relationship Id="rId4" Type="http://schemas.openxmlformats.org/officeDocument/2006/relationships/image" Target="../media/image30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5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475CBF2-E2ED-5DE5-776F-667AC5AACC26}"/>
              </a:ext>
            </a:extLst>
          </p:cNvPr>
          <p:cNvSpPr txBox="1"/>
          <p:nvPr/>
        </p:nvSpPr>
        <p:spPr>
          <a:xfrm>
            <a:off x="2694215" y="875516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Simone Cezário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6CB65A1-AB56-4E46-683D-AE17345BBBB7}"/>
              </a:ext>
            </a:extLst>
          </p:cNvPr>
          <p:cNvSpPr txBox="1"/>
          <p:nvPr/>
        </p:nvSpPr>
        <p:spPr>
          <a:xfrm>
            <a:off x="3706586" y="506184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CLARO FIBRA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76B5D6-F71A-1BA4-3810-711B53EE83C0}"/>
              </a:ext>
            </a:extLst>
          </p:cNvPr>
          <p:cNvSpPr txBox="1"/>
          <p:nvPr/>
        </p:nvSpPr>
        <p:spPr>
          <a:xfrm>
            <a:off x="2895602" y="1228519"/>
            <a:ext cx="20247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dirty="0"/>
              <a:t>15/05/2026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CB5E53-FFDF-8341-51C1-21811945E341}"/>
              </a:ext>
            </a:extLst>
          </p:cNvPr>
          <p:cNvSpPr txBox="1"/>
          <p:nvPr/>
        </p:nvSpPr>
        <p:spPr>
          <a:xfrm>
            <a:off x="3318387" y="4044418"/>
            <a:ext cx="555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dirty="0">
                <a:latin typeface="AMX Black" pitchFamily="2" charset="0"/>
              </a:rPr>
              <a:t>CLARO FIBRA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1D12F-F137-96BA-4243-5A4954513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7A26108-3A9F-CC72-9A0E-B68C48CA031E}"/>
              </a:ext>
            </a:extLst>
          </p:cNvPr>
          <p:cNvSpPr/>
          <p:nvPr/>
        </p:nvSpPr>
        <p:spPr>
          <a:xfrm>
            <a:off x="6083558" y="0"/>
            <a:ext cx="6096000" cy="6858000"/>
          </a:xfrm>
          <a:prstGeom prst="rect">
            <a:avLst/>
          </a:prstGeom>
          <a:solidFill>
            <a:srgbClr val="F6BE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Divisa 3">
            <a:extLst>
              <a:ext uri="{FF2B5EF4-FFF2-40B4-BE49-F238E27FC236}">
                <a16:creationId xmlns:a16="http://schemas.microsoft.com/office/drawing/2014/main" id="{F22E6C48-EC37-CB79-0202-15AE89A8C71B}"/>
              </a:ext>
            </a:extLst>
          </p:cNvPr>
          <p:cNvSpPr/>
          <p:nvPr/>
        </p:nvSpPr>
        <p:spPr>
          <a:xfrm>
            <a:off x="5704114" y="2966357"/>
            <a:ext cx="783772" cy="925286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BFD28C-10D5-CC6C-5AA7-7DA2D0F92F9C}"/>
              </a:ext>
            </a:extLst>
          </p:cNvPr>
          <p:cNvSpPr txBox="1"/>
          <p:nvPr/>
        </p:nvSpPr>
        <p:spPr>
          <a:xfrm>
            <a:off x="6606073" y="2079901"/>
            <a:ext cx="51162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Em alguns casos, a necessidade vai além, e a empresa pode precisar de mais de uma conexão banda larga, ampliando as oportunidades de venda.</a:t>
            </a:r>
          </a:p>
          <a:p>
            <a:endParaRPr lang="pt-BR" dirty="0"/>
          </a:p>
          <a:p>
            <a:r>
              <a:rPr lang="pt-BR" dirty="0"/>
              <a:t>A partir daqui, enxergue a banda larga não como algo complexo, mas como uma solução essencial para qualquer empresa.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F5F7953-864E-77D4-F9EB-A2BF9331C422}"/>
              </a:ext>
            </a:extLst>
          </p:cNvPr>
          <p:cNvSpPr txBox="1"/>
          <p:nvPr/>
        </p:nvSpPr>
        <p:spPr>
          <a:xfrm>
            <a:off x="625928" y="2113438"/>
            <a:ext cx="46046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Se você respondeu “nenhuma”, essa é a realidade atual.</a:t>
            </a:r>
          </a:p>
          <a:p>
            <a:endParaRPr lang="pt-BR" dirty="0"/>
          </a:p>
          <a:p>
            <a:r>
              <a:rPr lang="pt-BR" dirty="0"/>
              <a:t>Se pararmos para pensar, da manicure que usa maquininha de cartão e divulga seu trabalho nas redes sociais até as grandes corporações, todas dependem da internet para funcionar.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4EA4803-BC34-50E4-1839-BA2B25C17A9C}"/>
              </a:ext>
            </a:extLst>
          </p:cNvPr>
          <p:cNvGrpSpPr/>
          <p:nvPr/>
        </p:nvGrpSpPr>
        <p:grpSpPr>
          <a:xfrm>
            <a:off x="2055844" y="5976258"/>
            <a:ext cx="8080310" cy="541812"/>
            <a:chOff x="2055844" y="5976258"/>
            <a:chExt cx="8080310" cy="541812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44236C88-5B8E-3079-E7BD-CEADF45888DD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7835D9F-0D6B-E99E-7D30-4C8EBFD01A37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B1610F5F-4840-09AF-CDCA-9780BB35DAEC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EC59DE1-D510-09BE-E0C6-4F15C8E87293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12" name="Gráfico 9" descr="Acento Circunflexo à Direita estrutura de tópicos">
            <a:extLst>
              <a:ext uri="{FF2B5EF4-FFF2-40B4-BE49-F238E27FC236}">
                <a16:creationId xmlns:a16="http://schemas.microsoft.com/office/drawing/2014/main" id="{C230E772-63F4-DA49-1E76-6F69913A05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3" name="Gráfico 7" descr="Acento Circunflexo à Esquerda estrutura de tópicos">
            <a:extLst>
              <a:ext uri="{FF2B5EF4-FFF2-40B4-BE49-F238E27FC236}">
                <a16:creationId xmlns:a16="http://schemas.microsoft.com/office/drawing/2014/main" id="{A0068A0F-D936-FF93-070C-36D3EE7869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8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C66875C-2B28-D1A7-5973-CEF2C2102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1"/>
          <a:stretch>
            <a:fillRect/>
          </a:stretch>
        </p:blipFill>
        <p:spPr>
          <a:xfrm>
            <a:off x="3712028" y="190500"/>
            <a:ext cx="5074449" cy="412647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448B82F-C92C-8978-EC45-6FE212DBD141}"/>
              </a:ext>
            </a:extLst>
          </p:cNvPr>
          <p:cNvGrpSpPr/>
          <p:nvPr/>
        </p:nvGrpSpPr>
        <p:grpSpPr>
          <a:xfrm>
            <a:off x="2055844" y="5976258"/>
            <a:ext cx="8080310" cy="541812"/>
            <a:chOff x="2055844" y="5976258"/>
            <a:chExt cx="8080310" cy="541812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6397E255-5E36-DBE9-E1B0-D820D8742FE7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26D76B7F-4F24-631D-52C6-F5C9C9FF442B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273C671-A41E-0DD9-ED8F-EF4274C33B36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355463E-6E44-4AB5-E42A-67E42AA061B7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C97889-6BBE-34DE-ABE1-5A2F23055427}"/>
              </a:ext>
            </a:extLst>
          </p:cNvPr>
          <p:cNvSpPr txBox="1"/>
          <p:nvPr/>
        </p:nvSpPr>
        <p:spPr>
          <a:xfrm>
            <a:off x="1548806" y="4629840"/>
            <a:ext cx="9716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Se toda empresa precisa de banda larga, também necessita de uma solução que acompanhe o ritmo do negócio. É exatamente isso que a Claro fibra entrega.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4C1C47-5271-717B-958D-CFAFCC9C6AFB}"/>
              </a:ext>
            </a:extLst>
          </p:cNvPr>
          <p:cNvSpPr txBox="1"/>
          <p:nvPr/>
        </p:nvSpPr>
        <p:spPr>
          <a:xfrm>
            <a:off x="-3467100" y="190500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Imagem gerada por IA.</a:t>
            </a:r>
          </a:p>
        </p:txBody>
      </p:sp>
      <p:pic>
        <p:nvPicPr>
          <p:cNvPr id="17" name="Gráfico 9" descr="Acento Circunflexo à Direita estrutura de tópicos">
            <a:extLst>
              <a:ext uri="{FF2B5EF4-FFF2-40B4-BE49-F238E27FC236}">
                <a16:creationId xmlns:a16="http://schemas.microsoft.com/office/drawing/2014/main" id="{1A49F75E-7F93-76E0-F613-8B612F8697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8" name="Gráfico 7" descr="Acento Circunflexo à Esquerda estrutura de tópicos">
            <a:extLst>
              <a:ext uri="{FF2B5EF4-FFF2-40B4-BE49-F238E27FC236}">
                <a16:creationId xmlns:a16="http://schemas.microsoft.com/office/drawing/2014/main" id="{C5580785-CB6D-E3A8-599F-4210AE4FFC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8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BE9B344-75BB-2191-74FA-A6B1CB108E0E}"/>
              </a:ext>
            </a:extLst>
          </p:cNvPr>
          <p:cNvSpPr txBox="1"/>
          <p:nvPr/>
        </p:nvSpPr>
        <p:spPr>
          <a:xfrm>
            <a:off x="4516306" y="62641"/>
            <a:ext cx="2974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BENEFÍCIOS</a:t>
            </a:r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4D33221-58BF-1F4B-171D-9B0793055725}"/>
              </a:ext>
            </a:extLst>
          </p:cNvPr>
          <p:cNvSpPr txBox="1"/>
          <p:nvPr/>
        </p:nvSpPr>
        <p:spPr>
          <a:xfrm>
            <a:off x="2470143" y="583703"/>
            <a:ext cx="7251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benefícios e veja o que conecta o cliente à melhor experiência.</a:t>
            </a:r>
            <a:endParaRPr lang="pt-BR" sz="18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8B0B418-5A54-0989-C70E-EFC9388340C5}"/>
              </a:ext>
            </a:extLst>
          </p:cNvPr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F3584CD-1353-F5E9-90EB-BC989EA4B6D5}"/>
              </a:ext>
            </a:extLst>
          </p:cNvPr>
          <p:cNvGrpSpPr/>
          <p:nvPr/>
        </p:nvGrpSpPr>
        <p:grpSpPr>
          <a:xfrm>
            <a:off x="1655965" y="1191117"/>
            <a:ext cx="8880053" cy="4840088"/>
            <a:chOff x="1655973" y="1496021"/>
            <a:chExt cx="8880053" cy="4840088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6D3A19CC-72DF-6387-372F-F5ED938B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973" y="1496021"/>
              <a:ext cx="8880053" cy="4840088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C8939A4A-6ACA-77DD-6175-1F2836E4FC39}"/>
                </a:ext>
              </a:extLst>
            </p:cNvPr>
            <p:cNvSpPr txBox="1"/>
            <p:nvPr/>
          </p:nvSpPr>
          <p:spPr>
            <a:xfrm>
              <a:off x="4927593" y="1840396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ATENDIMENTO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B971333-E342-87EF-B8A2-100A6BE5FAEB}"/>
                </a:ext>
              </a:extLst>
            </p:cNvPr>
            <p:cNvSpPr txBox="1"/>
            <p:nvPr/>
          </p:nvSpPr>
          <p:spPr>
            <a:xfrm>
              <a:off x="4927593" y="2836265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SUPORTE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BD94DB0-90B1-1F15-A54D-9883DE18AAF4}"/>
                </a:ext>
              </a:extLst>
            </p:cNvPr>
            <p:cNvSpPr txBox="1"/>
            <p:nvPr/>
          </p:nvSpPr>
          <p:spPr>
            <a:xfrm>
              <a:off x="4927593" y="3863324"/>
              <a:ext cx="2336800" cy="632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CONECTIVIDADE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8A08254-5BC5-D9AC-E3C9-5A9E5E72F7E3}"/>
                </a:ext>
              </a:extLst>
            </p:cNvPr>
            <p:cNvSpPr txBox="1"/>
            <p:nvPr/>
          </p:nvSpPr>
          <p:spPr>
            <a:xfrm>
              <a:off x="4927593" y="4879865"/>
              <a:ext cx="2336800" cy="10912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INSTALAÇÃO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8DBC90D-34D8-C5B4-65BE-B8860ED549DB}"/>
              </a:ext>
            </a:extLst>
          </p:cNvPr>
          <p:cNvSpPr txBox="1"/>
          <p:nvPr/>
        </p:nvSpPr>
        <p:spPr>
          <a:xfrm>
            <a:off x="-3352800" y="278468"/>
            <a:ext cx="275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EB83F27-B40E-8C52-A174-B17067F7D554}"/>
              </a:ext>
            </a:extLst>
          </p:cNvPr>
          <p:cNvGrpSpPr/>
          <p:nvPr/>
        </p:nvGrpSpPr>
        <p:grpSpPr>
          <a:xfrm>
            <a:off x="2055844" y="6192158"/>
            <a:ext cx="8080310" cy="541812"/>
            <a:chOff x="2055844" y="5976258"/>
            <a:chExt cx="8080310" cy="541812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C868DA96-C437-63DA-0970-0519F3EA7B1B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08682360-05B4-D0C7-B70A-42AE5D3F44C4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139C7904-CFB7-8263-6908-66FC6BEE3B9A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B8C29BA8-2A1E-72DE-1492-30993502400A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29" name="Gráfico 9" descr="Acento Circunflexo à Direita estrutura de tópicos">
            <a:extLst>
              <a:ext uri="{FF2B5EF4-FFF2-40B4-BE49-F238E27FC236}">
                <a16:creationId xmlns:a16="http://schemas.microsoft.com/office/drawing/2014/main" id="{921EF1CD-594D-0D98-7C46-4F1BBA95EE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0" name="Gráfico 7" descr="Acento Circunflexo à Esquerda estrutura de tópicos">
            <a:extLst>
              <a:ext uri="{FF2B5EF4-FFF2-40B4-BE49-F238E27FC236}">
                <a16:creationId xmlns:a16="http://schemas.microsoft.com/office/drawing/2014/main" id="{8E6B03CF-3522-7423-330F-7F5E5048EE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4BCC06C5-0FAE-EA70-88B3-8411E1D50B06}"/>
              </a:ext>
            </a:extLst>
          </p:cNvPr>
          <p:cNvSpPr txBox="1"/>
          <p:nvPr/>
        </p:nvSpPr>
        <p:spPr>
          <a:xfrm>
            <a:off x="-3352800" y="4574961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trava.</a:t>
            </a:r>
          </a:p>
        </p:txBody>
      </p:sp>
    </p:spTree>
    <p:extLst>
      <p:ext uri="{BB962C8B-B14F-4D97-AF65-F5344CB8AC3E}">
        <p14:creationId xmlns:p14="http://schemas.microsoft.com/office/powerpoint/2010/main" val="2699347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E68CF-7CC1-5177-069E-30E971283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32971B0-12D2-9B09-85C4-ADAF5319AC3A}"/>
              </a:ext>
            </a:extLst>
          </p:cNvPr>
          <p:cNvSpPr txBox="1"/>
          <p:nvPr/>
        </p:nvSpPr>
        <p:spPr>
          <a:xfrm>
            <a:off x="4516306" y="62641"/>
            <a:ext cx="2974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BENEFÍCIOS</a:t>
            </a:r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EAB0DC-F01E-0CEC-B2EF-0562278092F7}"/>
              </a:ext>
            </a:extLst>
          </p:cNvPr>
          <p:cNvSpPr txBox="1"/>
          <p:nvPr/>
        </p:nvSpPr>
        <p:spPr>
          <a:xfrm>
            <a:off x="2470143" y="583703"/>
            <a:ext cx="7251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benefícios e veja o que conecta o cliente à melhor experiência.</a:t>
            </a:r>
            <a:endParaRPr lang="pt-BR" sz="18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FD6133A-AFC9-B31E-6F83-B7391368BE6B}"/>
              </a:ext>
            </a:extLst>
          </p:cNvPr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1681E6D-61FA-BC14-B9BF-206216422CCD}"/>
              </a:ext>
            </a:extLst>
          </p:cNvPr>
          <p:cNvGrpSpPr/>
          <p:nvPr/>
        </p:nvGrpSpPr>
        <p:grpSpPr>
          <a:xfrm>
            <a:off x="1655965" y="1191117"/>
            <a:ext cx="8880053" cy="4840088"/>
            <a:chOff x="1655973" y="1496021"/>
            <a:chExt cx="8880053" cy="4840088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3C1EF4AD-6AED-A892-2DC0-ABB97472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973" y="1496021"/>
              <a:ext cx="8880053" cy="4840088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302D2DB-E4CE-A820-CCCB-C1C8CA0441DA}"/>
                </a:ext>
              </a:extLst>
            </p:cNvPr>
            <p:cNvSpPr txBox="1"/>
            <p:nvPr/>
          </p:nvSpPr>
          <p:spPr>
            <a:xfrm>
              <a:off x="4927593" y="1840396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ATENDIMENTO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06394DE-F1D1-470D-BF50-43E3BE9F4711}"/>
                </a:ext>
              </a:extLst>
            </p:cNvPr>
            <p:cNvSpPr txBox="1"/>
            <p:nvPr/>
          </p:nvSpPr>
          <p:spPr>
            <a:xfrm>
              <a:off x="4927593" y="2836265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SUPORTE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55DDEC4B-525F-FEDF-B6D9-00055E24D450}"/>
                </a:ext>
              </a:extLst>
            </p:cNvPr>
            <p:cNvSpPr txBox="1"/>
            <p:nvPr/>
          </p:nvSpPr>
          <p:spPr>
            <a:xfrm>
              <a:off x="4927593" y="3863324"/>
              <a:ext cx="2336800" cy="632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CONECTIVIDADE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260E9B26-332B-7F14-186C-490E573EE41A}"/>
                </a:ext>
              </a:extLst>
            </p:cNvPr>
            <p:cNvSpPr txBox="1"/>
            <p:nvPr/>
          </p:nvSpPr>
          <p:spPr>
            <a:xfrm>
              <a:off x="4927593" y="4879865"/>
              <a:ext cx="2336800" cy="10912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INSTALAÇÃO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730E164-30CD-33F4-FF3D-0D3A4E7920C3}"/>
              </a:ext>
            </a:extLst>
          </p:cNvPr>
          <p:cNvSpPr txBox="1"/>
          <p:nvPr/>
        </p:nvSpPr>
        <p:spPr>
          <a:xfrm>
            <a:off x="-3352800" y="278468"/>
            <a:ext cx="275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131F82E-D31B-CA7B-C534-52B6A12DFEB8}"/>
              </a:ext>
            </a:extLst>
          </p:cNvPr>
          <p:cNvGrpSpPr/>
          <p:nvPr/>
        </p:nvGrpSpPr>
        <p:grpSpPr>
          <a:xfrm>
            <a:off x="2055844" y="6192158"/>
            <a:ext cx="8080310" cy="541812"/>
            <a:chOff x="2055844" y="5976258"/>
            <a:chExt cx="8080310" cy="541812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4E8FCB35-F44E-D6C0-E4B2-D8EB776CE6A8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B94E49E6-1B04-04F4-F530-98856BCA1139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BA2095C2-054E-16F1-5492-021EB8860D23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D64367D8-EC50-FF94-2E98-BFE959AC5BF2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2F8763D-DDC3-A9FA-B7D4-34E44B998F43}"/>
              </a:ext>
            </a:extLst>
          </p:cNvPr>
          <p:cNvSpPr/>
          <p:nvPr/>
        </p:nvSpPr>
        <p:spPr>
          <a:xfrm>
            <a:off x="2775844" y="2359877"/>
            <a:ext cx="6609457" cy="17221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Atendimento 24/7 pelo 10621, com canal exclusivo para empresas e equipe especializada.</a:t>
            </a:r>
          </a:p>
        </p:txBody>
      </p:sp>
      <p:pic>
        <p:nvPicPr>
          <p:cNvPr id="4" name="Gráfico 9" descr="Acento Circunflexo à Direita estrutura de tópicos">
            <a:extLst>
              <a:ext uri="{FF2B5EF4-FFF2-40B4-BE49-F238E27FC236}">
                <a16:creationId xmlns:a16="http://schemas.microsoft.com/office/drawing/2014/main" id="{F2D6FF06-01C5-B4B5-02D8-CA8D8F8270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5" name="Gráfico 7" descr="Acento Circunflexo à Esquerda estrutura de tópicos">
            <a:extLst>
              <a:ext uri="{FF2B5EF4-FFF2-40B4-BE49-F238E27FC236}">
                <a16:creationId xmlns:a16="http://schemas.microsoft.com/office/drawing/2014/main" id="{6192F1C8-FCDF-53A8-F677-39EFF14DDD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EDD9F-4E3C-2ECE-1390-7775D2A48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4FD21A5-DE90-DD5B-D652-EA44B74102D2}"/>
              </a:ext>
            </a:extLst>
          </p:cNvPr>
          <p:cNvSpPr txBox="1"/>
          <p:nvPr/>
        </p:nvSpPr>
        <p:spPr>
          <a:xfrm>
            <a:off x="4516306" y="62641"/>
            <a:ext cx="2974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BENEFÍCIOS</a:t>
            </a:r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88BE2DB-F17C-C302-22DE-D8A463C4A3A1}"/>
              </a:ext>
            </a:extLst>
          </p:cNvPr>
          <p:cNvSpPr txBox="1"/>
          <p:nvPr/>
        </p:nvSpPr>
        <p:spPr>
          <a:xfrm>
            <a:off x="2470143" y="583703"/>
            <a:ext cx="7251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benefícios e veja o que conecta o cliente à melhor experiência.</a:t>
            </a:r>
            <a:endParaRPr lang="pt-BR" sz="18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2FF08C1-AD8E-1440-6174-0930A9E1D44A}"/>
              </a:ext>
            </a:extLst>
          </p:cNvPr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24784A52-7376-19D7-9A8D-B77C9432B3AE}"/>
              </a:ext>
            </a:extLst>
          </p:cNvPr>
          <p:cNvGrpSpPr/>
          <p:nvPr/>
        </p:nvGrpSpPr>
        <p:grpSpPr>
          <a:xfrm>
            <a:off x="1655965" y="1191117"/>
            <a:ext cx="8880053" cy="4840088"/>
            <a:chOff x="1655973" y="1496021"/>
            <a:chExt cx="8880053" cy="4840088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FAACF579-2702-1077-7318-7E633A323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973" y="1496021"/>
              <a:ext cx="8880053" cy="4840088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572118B-FEE1-2EC6-168E-3E5333C10DA3}"/>
                </a:ext>
              </a:extLst>
            </p:cNvPr>
            <p:cNvSpPr txBox="1"/>
            <p:nvPr/>
          </p:nvSpPr>
          <p:spPr>
            <a:xfrm>
              <a:off x="4927593" y="1840396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ATENDIMENTO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DAECDDC9-6B15-117E-C47B-2FD3AD859882}"/>
                </a:ext>
              </a:extLst>
            </p:cNvPr>
            <p:cNvSpPr txBox="1"/>
            <p:nvPr/>
          </p:nvSpPr>
          <p:spPr>
            <a:xfrm>
              <a:off x="4927593" y="2836265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SUPORTE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D47F194-98D9-D599-BF62-B0A55156491A}"/>
                </a:ext>
              </a:extLst>
            </p:cNvPr>
            <p:cNvSpPr txBox="1"/>
            <p:nvPr/>
          </p:nvSpPr>
          <p:spPr>
            <a:xfrm>
              <a:off x="4927593" y="3863324"/>
              <a:ext cx="2336800" cy="632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CONECTIVIDADE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1A0F1F9-E358-8A4F-1310-875F50128959}"/>
                </a:ext>
              </a:extLst>
            </p:cNvPr>
            <p:cNvSpPr txBox="1"/>
            <p:nvPr/>
          </p:nvSpPr>
          <p:spPr>
            <a:xfrm>
              <a:off x="4927593" y="4879865"/>
              <a:ext cx="2336800" cy="10912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INSTALAÇÃO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FCE7DF3-511A-66B1-DE26-CEA6165FCFB4}"/>
              </a:ext>
            </a:extLst>
          </p:cNvPr>
          <p:cNvSpPr txBox="1"/>
          <p:nvPr/>
        </p:nvSpPr>
        <p:spPr>
          <a:xfrm>
            <a:off x="-3352800" y="278468"/>
            <a:ext cx="275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65F61B1-CC43-49BA-BE04-B4F0A051CB4B}"/>
              </a:ext>
            </a:extLst>
          </p:cNvPr>
          <p:cNvGrpSpPr/>
          <p:nvPr/>
        </p:nvGrpSpPr>
        <p:grpSpPr>
          <a:xfrm>
            <a:off x="2055844" y="6192158"/>
            <a:ext cx="8080310" cy="541812"/>
            <a:chOff x="2055844" y="5976258"/>
            <a:chExt cx="8080310" cy="541812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BFFB03BC-E82E-E9EC-F153-BF1102D4C785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F994D84B-DAB3-2543-6C7A-96A31C8D9E3E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6ECDD2D8-7BC3-C2DC-5BCA-E2503802DDDE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2C8BA713-D05F-200A-CFCA-12FA5CC01DE6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33E70F1-E05A-6B2D-E61D-A1D2C9E21E77}"/>
              </a:ext>
            </a:extLst>
          </p:cNvPr>
          <p:cNvSpPr/>
          <p:nvPr/>
        </p:nvSpPr>
        <p:spPr>
          <a:xfrm>
            <a:off x="2775844" y="2359877"/>
            <a:ext cx="6609457" cy="17221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Suporte técnico ágil com resolução em até 4 horas.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67E6CE0A-4C94-0521-EF42-41D5AC5A90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4" name="Gráfico 7" descr="Acento Circunflexo à Esquerda estrutura de tópicos">
            <a:extLst>
              <a:ext uri="{FF2B5EF4-FFF2-40B4-BE49-F238E27FC236}">
                <a16:creationId xmlns:a16="http://schemas.microsoft.com/office/drawing/2014/main" id="{3985E583-F337-B09E-0871-9C617F5C0C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55C97-C659-1167-43E9-1F05EC7A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BC6E8FD-5B44-29DB-06FF-3CD885E4E638}"/>
              </a:ext>
            </a:extLst>
          </p:cNvPr>
          <p:cNvSpPr txBox="1"/>
          <p:nvPr/>
        </p:nvSpPr>
        <p:spPr>
          <a:xfrm>
            <a:off x="4516306" y="62641"/>
            <a:ext cx="2974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BENEFÍCIOS</a:t>
            </a:r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584D6C-CE9A-9875-B811-E63B39131E85}"/>
              </a:ext>
            </a:extLst>
          </p:cNvPr>
          <p:cNvSpPr txBox="1"/>
          <p:nvPr/>
        </p:nvSpPr>
        <p:spPr>
          <a:xfrm>
            <a:off x="2470143" y="583703"/>
            <a:ext cx="7251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benefícios e veja o que conecta o cliente à melhor experiência.</a:t>
            </a:r>
            <a:endParaRPr lang="pt-BR" sz="18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B42B827-60A2-0411-E9DF-B7EF4AEF902F}"/>
              </a:ext>
            </a:extLst>
          </p:cNvPr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3F59B86-43E7-A718-80CE-59D5725F02C5}"/>
              </a:ext>
            </a:extLst>
          </p:cNvPr>
          <p:cNvGrpSpPr/>
          <p:nvPr/>
        </p:nvGrpSpPr>
        <p:grpSpPr>
          <a:xfrm>
            <a:off x="1655965" y="1191117"/>
            <a:ext cx="8880053" cy="4840088"/>
            <a:chOff x="1655973" y="1496021"/>
            <a:chExt cx="8880053" cy="4840088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64F62604-851C-79B7-DE42-0C1FBAF3C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973" y="1496021"/>
              <a:ext cx="8880053" cy="4840088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C9B6BCA-712A-6516-6343-B478FCF4B95D}"/>
                </a:ext>
              </a:extLst>
            </p:cNvPr>
            <p:cNvSpPr txBox="1"/>
            <p:nvPr/>
          </p:nvSpPr>
          <p:spPr>
            <a:xfrm>
              <a:off x="4927593" y="1840396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ATENDIMENTO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6480F29-0A60-F542-C92F-3276C700F08F}"/>
                </a:ext>
              </a:extLst>
            </p:cNvPr>
            <p:cNvSpPr txBox="1"/>
            <p:nvPr/>
          </p:nvSpPr>
          <p:spPr>
            <a:xfrm>
              <a:off x="4927593" y="2836265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SUPORTE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32385CF-5006-7D8C-77A3-3C26DD32849B}"/>
                </a:ext>
              </a:extLst>
            </p:cNvPr>
            <p:cNvSpPr txBox="1"/>
            <p:nvPr/>
          </p:nvSpPr>
          <p:spPr>
            <a:xfrm>
              <a:off x="4927593" y="3863324"/>
              <a:ext cx="2336800" cy="632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CONECTIVIDADE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C4D0E36-213E-CD24-8141-A5EBDCE594C6}"/>
                </a:ext>
              </a:extLst>
            </p:cNvPr>
            <p:cNvSpPr txBox="1"/>
            <p:nvPr/>
          </p:nvSpPr>
          <p:spPr>
            <a:xfrm>
              <a:off x="4927593" y="4879865"/>
              <a:ext cx="2336800" cy="10912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INSTALAÇÃO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065EFE4-3901-D50B-4ECE-CFFC1ACE1F31}"/>
              </a:ext>
            </a:extLst>
          </p:cNvPr>
          <p:cNvSpPr txBox="1"/>
          <p:nvPr/>
        </p:nvSpPr>
        <p:spPr>
          <a:xfrm>
            <a:off x="-3352800" y="278468"/>
            <a:ext cx="275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3289994-5B3C-BA22-3A2C-53A106DF15A9}"/>
              </a:ext>
            </a:extLst>
          </p:cNvPr>
          <p:cNvGrpSpPr/>
          <p:nvPr/>
        </p:nvGrpSpPr>
        <p:grpSpPr>
          <a:xfrm>
            <a:off x="2055844" y="6192158"/>
            <a:ext cx="8080310" cy="541812"/>
            <a:chOff x="2055844" y="5976258"/>
            <a:chExt cx="8080310" cy="541812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60864622-A0B4-1406-FA93-5D33C25D34AD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94B4E2C-EC11-4467-817E-6489EDAEB0D7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F7E7644E-95F7-16BB-FE04-6CB2AFF92389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95B2E3C1-B0CC-5E8C-D58D-F6CB0E416F67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E89ED01-6EE3-75FF-C091-BDC2385CB68F}"/>
              </a:ext>
            </a:extLst>
          </p:cNvPr>
          <p:cNvSpPr/>
          <p:nvPr/>
        </p:nvSpPr>
        <p:spPr>
          <a:xfrm>
            <a:off x="2775844" y="2359877"/>
            <a:ext cx="6609457" cy="17221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Conectividade ampliada com acesso a milhares de pontos do #CLARO-WIFI nas ruas.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F15D7B03-75C6-2615-1CBC-1DE41B00ED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4" name="Gráfico 7" descr="Acento Circunflexo à Esquerda estrutura de tópicos">
            <a:extLst>
              <a:ext uri="{FF2B5EF4-FFF2-40B4-BE49-F238E27FC236}">
                <a16:creationId xmlns:a16="http://schemas.microsoft.com/office/drawing/2014/main" id="{4E659480-7ABC-57AA-930F-A90B7E9F24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34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DA9CB-1D58-17E3-B98E-4F908C066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528F04F-C456-444C-F4CE-1B036A4F4035}"/>
              </a:ext>
            </a:extLst>
          </p:cNvPr>
          <p:cNvSpPr txBox="1"/>
          <p:nvPr/>
        </p:nvSpPr>
        <p:spPr>
          <a:xfrm>
            <a:off x="4516306" y="62641"/>
            <a:ext cx="2974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BENEFÍCIOS</a:t>
            </a:r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48950C-48D2-D584-D4F2-865BD8F933E4}"/>
              </a:ext>
            </a:extLst>
          </p:cNvPr>
          <p:cNvSpPr txBox="1"/>
          <p:nvPr/>
        </p:nvSpPr>
        <p:spPr>
          <a:xfrm>
            <a:off x="2470143" y="583703"/>
            <a:ext cx="7251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benefícios e veja o que conecta o cliente à melhor experiência.</a:t>
            </a:r>
            <a:endParaRPr lang="pt-BR" sz="18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BFACA7B-444A-3368-53C5-1C9726EEA105}"/>
              </a:ext>
            </a:extLst>
          </p:cNvPr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8C59DEC-8E73-74C0-02C2-1B21426B6836}"/>
              </a:ext>
            </a:extLst>
          </p:cNvPr>
          <p:cNvGrpSpPr/>
          <p:nvPr/>
        </p:nvGrpSpPr>
        <p:grpSpPr>
          <a:xfrm>
            <a:off x="1655965" y="1191117"/>
            <a:ext cx="8880053" cy="4840088"/>
            <a:chOff x="1655973" y="1496021"/>
            <a:chExt cx="8880053" cy="4840088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2A6E9438-1750-32AD-87C5-A90F64891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973" y="1496021"/>
              <a:ext cx="8880053" cy="4840088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9660894-4560-90CC-72AF-928927004D08}"/>
                </a:ext>
              </a:extLst>
            </p:cNvPr>
            <p:cNvSpPr txBox="1"/>
            <p:nvPr/>
          </p:nvSpPr>
          <p:spPr>
            <a:xfrm>
              <a:off x="4927593" y="1840396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ATENDIMENTO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A1624CF4-31DF-52B3-0641-A58A1A4B2F02}"/>
                </a:ext>
              </a:extLst>
            </p:cNvPr>
            <p:cNvSpPr txBox="1"/>
            <p:nvPr/>
          </p:nvSpPr>
          <p:spPr>
            <a:xfrm>
              <a:off x="4927593" y="2836265"/>
              <a:ext cx="2336800" cy="5167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SUPORTE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9183CFC9-8579-7CB1-DD17-D29F7E363BDC}"/>
                </a:ext>
              </a:extLst>
            </p:cNvPr>
            <p:cNvSpPr txBox="1"/>
            <p:nvPr/>
          </p:nvSpPr>
          <p:spPr>
            <a:xfrm>
              <a:off x="4927593" y="3863324"/>
              <a:ext cx="2336800" cy="632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CONECTIVIDADE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9B29352-3F93-EB83-3DF2-C893ACC6DA2C}"/>
                </a:ext>
              </a:extLst>
            </p:cNvPr>
            <p:cNvSpPr txBox="1"/>
            <p:nvPr/>
          </p:nvSpPr>
          <p:spPr>
            <a:xfrm>
              <a:off x="4927593" y="4879865"/>
              <a:ext cx="2336800" cy="10912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INSTALAÇÃO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12BD3BE-0783-78DA-B523-6B35DD6172A2}"/>
              </a:ext>
            </a:extLst>
          </p:cNvPr>
          <p:cNvSpPr txBox="1"/>
          <p:nvPr/>
        </p:nvSpPr>
        <p:spPr>
          <a:xfrm>
            <a:off x="-3352800" y="278468"/>
            <a:ext cx="275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ECA9E11-B066-0151-6CB2-E733B72DE3DE}"/>
              </a:ext>
            </a:extLst>
          </p:cNvPr>
          <p:cNvGrpSpPr/>
          <p:nvPr/>
        </p:nvGrpSpPr>
        <p:grpSpPr>
          <a:xfrm>
            <a:off x="2055844" y="6192158"/>
            <a:ext cx="8080310" cy="541812"/>
            <a:chOff x="2055844" y="5976258"/>
            <a:chExt cx="8080310" cy="541812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F0C301BB-4E45-00B1-12A7-2FADC214ABB1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215D86AF-B0A8-D851-DDBA-B9A196A3244E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80F3EB4A-2F22-7127-0D98-1D93F98F936D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35CA567A-6142-0BAB-A875-DC3725D85641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07A71B1-8290-4311-2868-22EF4C06944D}"/>
              </a:ext>
            </a:extLst>
          </p:cNvPr>
          <p:cNvSpPr/>
          <p:nvPr/>
        </p:nvSpPr>
        <p:spPr>
          <a:xfrm>
            <a:off x="2775844" y="2359877"/>
            <a:ext cx="6609457" cy="17221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Experiência simplificada com instalação e configuração do modem Wi-Fi já incluídas.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11FFE4A0-D085-97C2-40D6-9CD26B680D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4" name="Gráfico 7" descr="Acento Circunflexo à Esquerda estrutura de tópicos">
            <a:extLst>
              <a:ext uri="{FF2B5EF4-FFF2-40B4-BE49-F238E27FC236}">
                <a16:creationId xmlns:a16="http://schemas.microsoft.com/office/drawing/2014/main" id="{E61D978E-8E58-5696-2392-8FC72FC6B5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sp>
        <p:nvSpPr>
          <p:cNvPr id="13" name="Balão de Fala: Retângulo 12">
            <a:extLst>
              <a:ext uri="{FF2B5EF4-FFF2-40B4-BE49-F238E27FC236}">
                <a16:creationId xmlns:a16="http://schemas.microsoft.com/office/drawing/2014/main" id="{C727EF00-B9FC-BAF1-BFD6-59C458779F92}"/>
              </a:ext>
            </a:extLst>
          </p:cNvPr>
          <p:cNvSpPr/>
          <p:nvPr/>
        </p:nvSpPr>
        <p:spPr>
          <a:xfrm>
            <a:off x="12312908" y="62641"/>
            <a:ext cx="3116511" cy="1333500"/>
          </a:xfrm>
          <a:prstGeom prst="wedge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Qual o SLA de instalação?</a:t>
            </a:r>
          </a:p>
        </p:txBody>
      </p:sp>
    </p:spTree>
    <p:extLst>
      <p:ext uri="{BB962C8B-B14F-4D97-AF65-F5344CB8AC3E}">
        <p14:creationId xmlns:p14="http://schemas.microsoft.com/office/powerpoint/2010/main" val="3811155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9212C84-C99B-C949-8F8E-B7CD5BFDCA3A}"/>
              </a:ext>
            </a:extLst>
          </p:cNvPr>
          <p:cNvSpPr/>
          <p:nvPr/>
        </p:nvSpPr>
        <p:spPr>
          <a:xfrm>
            <a:off x="4802565" y="4371524"/>
            <a:ext cx="6271831" cy="576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	Mais velocidade e Wi-Fi de alta performance.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E454FF9D-51A9-E130-CF62-F9887D0188C1}"/>
              </a:ext>
            </a:extLst>
          </p:cNvPr>
          <p:cNvSpPr/>
          <p:nvPr/>
        </p:nvSpPr>
        <p:spPr>
          <a:xfrm>
            <a:off x="4802566" y="3575231"/>
            <a:ext cx="6271831" cy="576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Comunicação estável e contínua.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63DE1544-EEB3-349D-3663-EAC97EB9E50A}"/>
              </a:ext>
            </a:extLst>
          </p:cNvPr>
          <p:cNvSpPr/>
          <p:nvPr/>
        </p:nvSpPr>
        <p:spPr>
          <a:xfrm>
            <a:off x="4504400" y="2726039"/>
            <a:ext cx="6576631" cy="576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Conectividade em múltiplos dispositivos.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0B4414F-8282-3516-55CC-6EFE5845681D}"/>
              </a:ext>
            </a:extLst>
          </p:cNvPr>
          <p:cNvSpPr/>
          <p:nvPr/>
        </p:nvSpPr>
        <p:spPr>
          <a:xfrm>
            <a:off x="4497765" y="1876847"/>
            <a:ext cx="6576631" cy="576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Dispensa contratação de provedor de acesso.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63AC84-9353-7374-303C-44F2D0A7FF4D}"/>
              </a:ext>
            </a:extLst>
          </p:cNvPr>
          <p:cNvSpPr txBox="1"/>
          <p:nvPr/>
        </p:nvSpPr>
        <p:spPr>
          <a:xfrm>
            <a:off x="1219198" y="11743"/>
            <a:ext cx="985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VANTAGENS</a:t>
            </a:r>
            <a:endParaRPr lang="pt-BR" sz="2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F80915-025B-F697-75F1-A6254DC313E5}"/>
              </a:ext>
            </a:extLst>
          </p:cNvPr>
          <p:cNvSpPr txBox="1"/>
          <p:nvPr/>
        </p:nvSpPr>
        <p:spPr>
          <a:xfrm>
            <a:off x="1219198" y="469470"/>
            <a:ext cx="985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O que facilita o dia a dia da empresa.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6C487FA-0C33-6B21-3A0D-E3008AEFB1FE}"/>
              </a:ext>
            </a:extLst>
          </p:cNvPr>
          <p:cNvGrpSpPr/>
          <p:nvPr/>
        </p:nvGrpSpPr>
        <p:grpSpPr>
          <a:xfrm>
            <a:off x="2106643" y="6162635"/>
            <a:ext cx="8080310" cy="541812"/>
            <a:chOff x="2055844" y="5976258"/>
            <a:chExt cx="8080310" cy="541812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CAEA3CCF-C705-9909-5CBD-722BD5B9CBA3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4D47A3BC-18E0-E817-A4BE-E517A0A8B253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99882C25-79B7-CEE3-C777-D615164E780B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ACB70DC-2AF1-8AE3-36D9-7E018EBA98A9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6F8594CF-C2C6-FDA3-EC4A-AA46B7A39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23" y="1859306"/>
            <a:ext cx="3751980" cy="3371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80C0B6B2-2FDE-9DB2-72C7-7177F8932118}"/>
              </a:ext>
            </a:extLst>
          </p:cNvPr>
          <p:cNvSpPr txBox="1"/>
          <p:nvPr/>
        </p:nvSpPr>
        <p:spPr>
          <a:xfrm>
            <a:off x="-3467100" y="190500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Imagem gerada por IA.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1A7554C2-1FDA-DA5B-C034-F194B9D9BD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7A6E3D30-AAE1-09F7-17B7-22C44FA24B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70784CE-250F-DE0D-41B9-E8F24F6EC049}"/>
              </a:ext>
            </a:extLst>
          </p:cNvPr>
          <p:cNvSpPr txBox="1"/>
          <p:nvPr/>
        </p:nvSpPr>
        <p:spPr>
          <a:xfrm>
            <a:off x="1408923" y="5818308"/>
            <a:ext cx="9860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*Vencedora do Prêmio MelhorPlano.net 2025 em Melhor Velocidade e com o Wi-Fi mais rápido do Brasil, segundo a </a:t>
            </a:r>
            <a:r>
              <a:rPr lang="pt-BR" sz="1400" dirty="0" err="1"/>
              <a:t>Ookla</a:t>
            </a:r>
            <a:r>
              <a:rPr lang="pt-BR" sz="1400" dirty="0"/>
              <a:t> </a:t>
            </a:r>
            <a:r>
              <a:rPr lang="pt-BR" sz="1400" dirty="0" err="1"/>
              <a:t>Speedtest</a:t>
            </a:r>
            <a:r>
              <a:rPr lang="pt-BR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6741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E3C59E5E-22FC-376B-1999-B63CAEA9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3" y="1077218"/>
            <a:ext cx="7794171" cy="51961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B8E670E-FC2E-E533-F2F0-B7B78A210E73}"/>
              </a:ext>
            </a:extLst>
          </p:cNvPr>
          <p:cNvSpPr txBox="1"/>
          <p:nvPr/>
        </p:nvSpPr>
        <p:spPr>
          <a:xfrm>
            <a:off x="-3407229" y="201777"/>
            <a:ext cx="32439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&lt;</a:t>
            </a:r>
            <a:r>
              <a:rPr lang="pt-BR" dirty="0" err="1"/>
              <a:t>Hotspot</a:t>
            </a:r>
            <a:r>
              <a:rPr lang="pt-BR" dirty="0"/>
              <a:t>&gt; A ideia é utilizar uma imagem que acompanhe a analogia inspirada em uma maratona para representar as tecnologias. O corredor simboliza a identificação/IP, a pista representa as tecnologias GPON e HFC, e o painel de velocidade a velocidade e estabilidade relacionadas ao Wi-Fi 6 e Wi-Fi 7. Imagem gerada por IA, meramente ilustrativa.</a:t>
            </a:r>
          </a:p>
          <a:p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A8F3A6F-ED75-E693-0602-0B9D5F549AEC}"/>
              </a:ext>
            </a:extLst>
          </p:cNvPr>
          <p:cNvSpPr txBox="1"/>
          <p:nvPr/>
        </p:nvSpPr>
        <p:spPr>
          <a:xfrm>
            <a:off x="0" y="0"/>
            <a:ext cx="12028714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/>
              <a:t>CLARO FIBRA: PERFORMANCE DE CAMPEÃO</a:t>
            </a:r>
            <a:endParaRPr lang="pt-BR" sz="2800" dirty="0"/>
          </a:p>
          <a:p>
            <a:pPr algn="ctr"/>
            <a:r>
              <a:rPr lang="pt-BR" dirty="0"/>
              <a:t>Imagine uma maratona: corredor, percurso, velocidade e estabilidade definem a performance. Na Banda Larga da Claro, as tecnologias fazem esse papel. Clique e conheça cada uma delas.</a:t>
            </a:r>
          </a:p>
        </p:txBody>
      </p:sp>
      <p:pic>
        <p:nvPicPr>
          <p:cNvPr id="28" name="Gráfico 27" descr="Selo seguir com preenchimento sólido">
            <a:extLst>
              <a:ext uri="{FF2B5EF4-FFF2-40B4-BE49-F238E27FC236}">
                <a16:creationId xmlns:a16="http://schemas.microsoft.com/office/drawing/2014/main" id="{B22CC477-98C6-205B-B3B4-B8D76B8AAD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6171" y="3853543"/>
            <a:ext cx="540000" cy="540000"/>
          </a:xfrm>
          <a:prstGeom prst="rect">
            <a:avLst/>
          </a:prstGeom>
        </p:spPr>
      </p:pic>
      <p:pic>
        <p:nvPicPr>
          <p:cNvPr id="29" name="Gráfico 28" descr="Selo seguir com preenchimento sólido">
            <a:extLst>
              <a:ext uri="{FF2B5EF4-FFF2-40B4-BE49-F238E27FC236}">
                <a16:creationId xmlns:a16="http://schemas.microsoft.com/office/drawing/2014/main" id="{5AABBD55-2962-E505-96BF-656746259E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2514" y="2362200"/>
            <a:ext cx="540000" cy="540000"/>
          </a:xfrm>
          <a:prstGeom prst="rect">
            <a:avLst/>
          </a:prstGeom>
        </p:spPr>
      </p:pic>
      <p:pic>
        <p:nvPicPr>
          <p:cNvPr id="30" name="Gráfico 29" descr="Selo seguir com preenchimento sólido">
            <a:extLst>
              <a:ext uri="{FF2B5EF4-FFF2-40B4-BE49-F238E27FC236}">
                <a16:creationId xmlns:a16="http://schemas.microsoft.com/office/drawing/2014/main" id="{54A916D8-9F73-B469-D7B1-BDFF42E3A6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2857" y="2035628"/>
            <a:ext cx="540000" cy="540000"/>
          </a:xfrm>
          <a:prstGeom prst="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B4AEDFCC-FAEE-ACCA-B4D6-85544222791A}"/>
              </a:ext>
            </a:extLst>
          </p:cNvPr>
          <p:cNvGrpSpPr/>
          <p:nvPr/>
        </p:nvGrpSpPr>
        <p:grpSpPr>
          <a:xfrm>
            <a:off x="2055844" y="6254012"/>
            <a:ext cx="8080310" cy="541812"/>
            <a:chOff x="2055844" y="5976258"/>
            <a:chExt cx="8080310" cy="541812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DA2D6AFA-AE52-012B-3515-583CCCF2B8CF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80B0FC69-2F22-D4F8-CF65-25FEFD07D3B0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/>
              </a:p>
            </p:txBody>
          </p: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B56AC37C-3A19-BCB4-7284-4EAF9BE2ABAA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C61C28-34E5-CEB5-6E3F-D1D5C3E9591F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36" name="Gráfico 9" descr="Acento Circunflexo à Direita estrutura de tópicos">
            <a:extLst>
              <a:ext uri="{FF2B5EF4-FFF2-40B4-BE49-F238E27FC236}">
                <a16:creationId xmlns:a16="http://schemas.microsoft.com/office/drawing/2014/main" id="{90A6A5E4-D0B6-08C2-298A-658C7393B8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7" name="Gráfico 7" descr="Acento Circunflexo à Esquerda estrutura de tópicos">
            <a:extLst>
              <a:ext uri="{FF2B5EF4-FFF2-40B4-BE49-F238E27FC236}">
                <a16:creationId xmlns:a16="http://schemas.microsoft.com/office/drawing/2014/main" id="{3E86FB95-3774-26D4-5191-9868BDBADE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47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33EA1-BDF4-7DA5-BD45-F7BFA1A7D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0EF85D7F-998B-08BB-2105-19141A624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4" y="1109874"/>
            <a:ext cx="7794171" cy="51961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ADC17AA-EF72-8D90-38CF-3D2AC5FDF94E}"/>
              </a:ext>
            </a:extLst>
          </p:cNvPr>
          <p:cNvSpPr txBox="1"/>
          <p:nvPr/>
        </p:nvSpPr>
        <p:spPr>
          <a:xfrm>
            <a:off x="-3407229" y="201777"/>
            <a:ext cx="32439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&lt;</a:t>
            </a:r>
            <a:r>
              <a:rPr lang="pt-BR" dirty="0" err="1"/>
              <a:t>Hotspot</a:t>
            </a:r>
            <a:r>
              <a:rPr lang="pt-BR" dirty="0"/>
              <a:t>&gt; A ideia é utilizar uma imagem que acompanhe a analogia inspirada em uma maratona para representar as tecnologias. O corredor simboliza a identificação/IP, a pista representa as tecnologias GPON e HFC, e o painel de velocidade a velocidade e estabilidade relacionadas ao Wi-Fi 6 e Wi-Fi 7. Imagem gerada por IA, meramente ilustrativa.</a:t>
            </a:r>
          </a:p>
          <a:p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28BC7EE-21A1-2788-CA70-5A885F61F043}"/>
              </a:ext>
            </a:extLst>
          </p:cNvPr>
          <p:cNvSpPr txBox="1"/>
          <p:nvPr/>
        </p:nvSpPr>
        <p:spPr>
          <a:xfrm>
            <a:off x="0" y="0"/>
            <a:ext cx="12028714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/>
              <a:t>CLARO FIBRA: PERFORMANCE DE CAMPEÃO</a:t>
            </a:r>
            <a:endParaRPr lang="pt-BR" sz="2800" dirty="0"/>
          </a:p>
          <a:p>
            <a:pPr algn="ctr"/>
            <a:r>
              <a:rPr lang="pt-BR" dirty="0"/>
              <a:t>Imagine uma maratona: corredor, percurso, velocidade e estabilidade definem a performance. Na Banda Larga da Claro, as tecnologias fazem esse papel. Clique e conheça cada uma delas.</a:t>
            </a:r>
          </a:p>
        </p:txBody>
      </p:sp>
      <p:pic>
        <p:nvPicPr>
          <p:cNvPr id="28" name="Gráfico 27" descr="Selo seguir com preenchimento sólido">
            <a:extLst>
              <a:ext uri="{FF2B5EF4-FFF2-40B4-BE49-F238E27FC236}">
                <a16:creationId xmlns:a16="http://schemas.microsoft.com/office/drawing/2014/main" id="{4B96BFA4-810D-19DA-C39F-DE1B439023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6171" y="3853543"/>
            <a:ext cx="540000" cy="540000"/>
          </a:xfrm>
          <a:prstGeom prst="rect">
            <a:avLst/>
          </a:prstGeom>
        </p:spPr>
      </p:pic>
      <p:pic>
        <p:nvPicPr>
          <p:cNvPr id="29" name="Gráfico 28" descr="Selo seguir com preenchimento sólido">
            <a:extLst>
              <a:ext uri="{FF2B5EF4-FFF2-40B4-BE49-F238E27FC236}">
                <a16:creationId xmlns:a16="http://schemas.microsoft.com/office/drawing/2014/main" id="{1E8B0E56-0115-B179-B36B-3E7F14F5F6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2514" y="2362200"/>
            <a:ext cx="540000" cy="54000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7F960F2-E232-CB57-839E-30BC93500053}"/>
              </a:ext>
            </a:extLst>
          </p:cNvPr>
          <p:cNvSpPr/>
          <p:nvPr/>
        </p:nvSpPr>
        <p:spPr>
          <a:xfrm>
            <a:off x="6832842" y="2053113"/>
            <a:ext cx="5352558" cy="39847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/>
              <a:t>Assim como o maratonista possui um número de identificação, o IP é o endereço que identifica um dispositivo na internet e permite sua comunicação na rede.</a:t>
            </a:r>
          </a:p>
          <a:p>
            <a:endParaRPr lang="pt-BR" sz="1600" dirty="0"/>
          </a:p>
          <a:p>
            <a:r>
              <a:rPr lang="pt-BR" sz="1600" b="1" dirty="0"/>
              <a:t>IP Dinâmico:</a:t>
            </a:r>
            <a:r>
              <a:rPr lang="pt-BR" sz="1600" dirty="0"/>
              <a:t> muda automaticamente, oferecendo mais praticidade e flexibilidade no uso da internet.</a:t>
            </a:r>
          </a:p>
          <a:p>
            <a:endParaRPr lang="pt-BR" sz="1600" dirty="0"/>
          </a:p>
          <a:p>
            <a:r>
              <a:rPr lang="pt-BR" sz="1600" b="1" dirty="0"/>
              <a:t>IP Fixo:</a:t>
            </a:r>
            <a:r>
              <a:rPr lang="pt-BR" sz="1600" dirty="0"/>
              <a:t> permanece sempre o mesmo, garantindo mais controle, estabilidade e segurança para acessos remotos e aplicações empresariais.</a:t>
            </a:r>
          </a:p>
          <a:p>
            <a:pPr algn="ctr"/>
            <a:endParaRPr lang="pt-BR" sz="1600" dirty="0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012A11F3-97A9-62A2-90D6-949053F837D6}"/>
              </a:ext>
            </a:extLst>
          </p:cNvPr>
          <p:cNvCxnSpPr>
            <a:cxnSpLocks/>
            <a:stCxn id="28" idx="3"/>
            <a:endCxn id="2" idx="1"/>
          </p:cNvCxnSpPr>
          <p:nvPr/>
        </p:nvCxnSpPr>
        <p:spPr>
          <a:xfrm flipV="1">
            <a:off x="5286171" y="4045489"/>
            <a:ext cx="1546671" cy="780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Gráfico 11" descr="Selo seguir com preenchimento sólido">
            <a:extLst>
              <a:ext uri="{FF2B5EF4-FFF2-40B4-BE49-F238E27FC236}">
                <a16:creationId xmlns:a16="http://schemas.microsoft.com/office/drawing/2014/main" id="{1A4FB44B-2D26-0BA1-1B6B-BBCDEA9D5B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7945" y="2048436"/>
            <a:ext cx="540000" cy="5400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E84FA7D-E3DB-1468-4E6C-C6DB5B2D0D22}"/>
              </a:ext>
            </a:extLst>
          </p:cNvPr>
          <p:cNvGrpSpPr/>
          <p:nvPr/>
        </p:nvGrpSpPr>
        <p:grpSpPr>
          <a:xfrm>
            <a:off x="2055844" y="6254012"/>
            <a:ext cx="8080310" cy="541812"/>
            <a:chOff x="2055844" y="5976258"/>
            <a:chExt cx="8080310" cy="541812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031D91B5-8AB0-C2B6-B115-FFE1792C5839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06B44B34-22B4-AC6D-C5FC-5B7DBC779A27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93340BCE-6A63-AD8F-3FF8-2DA7A8A28989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68C8F626-1849-2639-CCAA-9036EC561523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18" name="Gráfico 9" descr="Acento Circunflexo à Direita estrutura de tópicos">
            <a:extLst>
              <a:ext uri="{FF2B5EF4-FFF2-40B4-BE49-F238E27FC236}">
                <a16:creationId xmlns:a16="http://schemas.microsoft.com/office/drawing/2014/main" id="{3FD350B1-C47D-7153-A9F8-861BC7DC10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9" name="Gráfico 7" descr="Acento Circunflexo à Esquerda estrutura de tópicos">
            <a:extLst>
              <a:ext uri="{FF2B5EF4-FFF2-40B4-BE49-F238E27FC236}">
                <a16:creationId xmlns:a16="http://schemas.microsoft.com/office/drawing/2014/main" id="{8A945AE2-6255-9BF8-8E97-FF1EEBF163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560375B-1535-4E29-ED24-C385E540991E}"/>
              </a:ext>
            </a:extLst>
          </p:cNvPr>
          <p:cNvSpPr txBox="1"/>
          <p:nvPr/>
        </p:nvSpPr>
        <p:spPr>
          <a:xfrm>
            <a:off x="1959430" y="1528659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Desktop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41C69E-A7FE-B785-001E-A62EB534A13F}"/>
              </a:ext>
            </a:extLst>
          </p:cNvPr>
          <p:cNvSpPr txBox="1"/>
          <p:nvPr/>
        </p:nvSpPr>
        <p:spPr>
          <a:xfrm>
            <a:off x="4071257" y="2383188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7673BC-BFAA-E6D2-840B-0623BB11BCEF}"/>
              </a:ext>
            </a:extLst>
          </p:cNvPr>
          <p:cNvSpPr txBox="1"/>
          <p:nvPr/>
        </p:nvSpPr>
        <p:spPr>
          <a:xfrm>
            <a:off x="3320143" y="3259880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09BC74B-BA18-3CF1-00A8-E8D35AB3A4F5}"/>
              </a:ext>
            </a:extLst>
          </p:cNvPr>
          <p:cNvSpPr txBox="1"/>
          <p:nvPr/>
        </p:nvSpPr>
        <p:spPr>
          <a:xfrm>
            <a:off x="3058885" y="4201101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973D7FF-DCE2-100E-E62C-FB69A33981B8}"/>
              </a:ext>
            </a:extLst>
          </p:cNvPr>
          <p:cNvSpPr txBox="1"/>
          <p:nvPr/>
        </p:nvSpPr>
        <p:spPr>
          <a:xfrm>
            <a:off x="5932716" y="5126387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X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03F70D-B28B-8909-9BDE-53D86DE38B18}"/>
              </a:ext>
            </a:extLst>
          </p:cNvPr>
          <p:cNvSpPr txBox="1"/>
          <p:nvPr/>
        </p:nvSpPr>
        <p:spPr>
          <a:xfrm>
            <a:off x="2249258" y="506184"/>
            <a:ext cx="283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CLARO FIBRA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1E61A-B47E-0B83-56AF-589855A8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167A4F7B-1B85-1C45-B4F1-BA1D71C51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3" y="1087266"/>
            <a:ext cx="7794171" cy="51961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2CE5996-34EF-EBCF-A9F3-2ED2FC1B637B}"/>
              </a:ext>
            </a:extLst>
          </p:cNvPr>
          <p:cNvSpPr txBox="1"/>
          <p:nvPr/>
        </p:nvSpPr>
        <p:spPr>
          <a:xfrm>
            <a:off x="-3407229" y="201777"/>
            <a:ext cx="32439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&lt;</a:t>
            </a:r>
            <a:r>
              <a:rPr lang="pt-BR" dirty="0" err="1"/>
              <a:t>Hotspot</a:t>
            </a:r>
            <a:r>
              <a:rPr lang="pt-BR" dirty="0"/>
              <a:t>&gt; A ideia é utilizar uma imagem que acompanhe a analogia inspirada em uma maratona para representar as tecnologias. O corredor simboliza a identificação/IP, a pista representa as tecnologias GPON e HFC, e o painel de velocidade a velocidade e estabilidade relacionadas ao Wi-Fi 6 e Wi-Fi 7. Imagem gerada por IA, meramente ilustrativa.</a:t>
            </a:r>
          </a:p>
          <a:p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48B7AE2-0460-150A-15D9-AA6B3A838F13}"/>
              </a:ext>
            </a:extLst>
          </p:cNvPr>
          <p:cNvSpPr txBox="1"/>
          <p:nvPr/>
        </p:nvSpPr>
        <p:spPr>
          <a:xfrm>
            <a:off x="0" y="0"/>
            <a:ext cx="12028714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/>
              <a:t>CLARO FIBRA: PERFORMANCE DE CAMPEÃO</a:t>
            </a:r>
            <a:endParaRPr lang="pt-BR" sz="2800" dirty="0"/>
          </a:p>
          <a:p>
            <a:pPr algn="ctr"/>
            <a:r>
              <a:rPr lang="pt-BR" dirty="0"/>
              <a:t>Imagine uma maratona: corredor, percurso, velocidade e estabilidade definem a performance. Na Banda Larga da Claro, as tecnologias fazem esse papel. Clique e conheça cada uma delas.</a:t>
            </a:r>
          </a:p>
        </p:txBody>
      </p:sp>
      <p:pic>
        <p:nvPicPr>
          <p:cNvPr id="28" name="Gráfico 27" descr="Selo seguir com preenchimento sólido">
            <a:extLst>
              <a:ext uri="{FF2B5EF4-FFF2-40B4-BE49-F238E27FC236}">
                <a16:creationId xmlns:a16="http://schemas.microsoft.com/office/drawing/2014/main" id="{F345096C-B22A-7C4E-41E0-A82BA29B93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6171" y="3853543"/>
            <a:ext cx="540000" cy="540000"/>
          </a:xfrm>
          <a:prstGeom prst="rect">
            <a:avLst/>
          </a:prstGeom>
        </p:spPr>
      </p:pic>
      <p:pic>
        <p:nvPicPr>
          <p:cNvPr id="29" name="Gráfico 28" descr="Selo seguir com preenchimento sólido">
            <a:extLst>
              <a:ext uri="{FF2B5EF4-FFF2-40B4-BE49-F238E27FC236}">
                <a16:creationId xmlns:a16="http://schemas.microsoft.com/office/drawing/2014/main" id="{5CE423D2-B93B-FF55-FFC2-AFA85FC890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2514" y="2362200"/>
            <a:ext cx="540000" cy="540000"/>
          </a:xfrm>
          <a:prstGeom prst="rect">
            <a:avLst/>
          </a:prstGeom>
        </p:spPr>
      </p:pic>
      <p:pic>
        <p:nvPicPr>
          <p:cNvPr id="30" name="Gráfico 29" descr="Selo seguir com preenchimento sólido">
            <a:extLst>
              <a:ext uri="{FF2B5EF4-FFF2-40B4-BE49-F238E27FC236}">
                <a16:creationId xmlns:a16="http://schemas.microsoft.com/office/drawing/2014/main" id="{C819B487-1755-1FF1-E2E8-F43B610AC5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7945" y="2048436"/>
            <a:ext cx="540000" cy="54000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8DFE67C-F88D-057B-93B2-0BC5DA3BFEF6}"/>
              </a:ext>
            </a:extLst>
          </p:cNvPr>
          <p:cNvSpPr/>
          <p:nvPr/>
        </p:nvSpPr>
        <p:spPr>
          <a:xfrm>
            <a:off x="6676156" y="1783114"/>
            <a:ext cx="5352558" cy="39847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/>
              <a:t>Na Banda Larga, assim como em uma maratona, o tipo de percurso impacta diretamente a performance da corrida.</a:t>
            </a:r>
          </a:p>
          <a:p>
            <a:endParaRPr lang="pt-BR" sz="1600" dirty="0"/>
          </a:p>
          <a:p>
            <a:r>
              <a:rPr lang="pt-BR" sz="1600" b="1" dirty="0"/>
              <a:t>GPON:</a:t>
            </a:r>
            <a:r>
              <a:rPr lang="pt-BR" sz="1600" dirty="0"/>
              <a:t> como uma pista 100% preparada para alta performance, leva a fibra óptica diretamente até a empresa. Ideal para operações críticas e empresas que exigem máxima eficiência na conexão.</a:t>
            </a:r>
          </a:p>
          <a:p>
            <a:endParaRPr lang="pt-BR" sz="1600" dirty="0"/>
          </a:p>
          <a:p>
            <a:r>
              <a:rPr lang="pt-BR" sz="1600" b="1" dirty="0"/>
              <a:t>HFC:</a:t>
            </a:r>
            <a:r>
              <a:rPr lang="pt-BR" sz="1600" dirty="0"/>
              <a:t> como um percurso híbrido, combina fibra óptica e cabo coaxial no trecho final da conexão, atendendo bem empresas com necessidades mais convencionais.</a:t>
            </a:r>
          </a:p>
          <a:p>
            <a:pPr algn="ctr"/>
            <a:endParaRPr lang="pt-BR" sz="1600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232F3087-2C2F-CD1F-ED83-3AFF1694BD08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5655097" y="2588436"/>
            <a:ext cx="1021059" cy="1187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08A84BD-709B-CAEF-92A6-95797B820521}"/>
              </a:ext>
            </a:extLst>
          </p:cNvPr>
          <p:cNvGrpSpPr/>
          <p:nvPr/>
        </p:nvGrpSpPr>
        <p:grpSpPr>
          <a:xfrm>
            <a:off x="2055844" y="6254012"/>
            <a:ext cx="8080310" cy="541812"/>
            <a:chOff x="2055844" y="5976258"/>
            <a:chExt cx="8080310" cy="541812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E8730CC-60F9-2531-53A3-F3CF6EB7E1D8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9BE8F203-C029-EDAE-A87A-C83920EF89D5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9F11EEF4-504F-28E7-9E28-0CDC44C4019C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6FED0F0-5C8D-6D1E-49C3-BCC63E176447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13" name="Gráfico 9" descr="Acento Circunflexo à Direita estrutura de tópicos">
            <a:extLst>
              <a:ext uri="{FF2B5EF4-FFF2-40B4-BE49-F238E27FC236}">
                <a16:creationId xmlns:a16="http://schemas.microsoft.com/office/drawing/2014/main" id="{248CF794-1C13-D521-B939-CE21E924BA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4" name="Gráfico 7" descr="Acento Circunflexo à Esquerda estrutura de tópicos">
            <a:extLst>
              <a:ext uri="{FF2B5EF4-FFF2-40B4-BE49-F238E27FC236}">
                <a16:creationId xmlns:a16="http://schemas.microsoft.com/office/drawing/2014/main" id="{99015625-82CE-F720-8688-2795E57E01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8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6DFE2-2214-C2BE-A5B6-FB52FB44A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DF97E032-9DF2-193E-F7D3-62434F5F7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3" y="1087266"/>
            <a:ext cx="7794171" cy="51961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6809BFC-E18F-9258-D4CC-ED71B69CEAC5}"/>
              </a:ext>
            </a:extLst>
          </p:cNvPr>
          <p:cNvSpPr txBox="1"/>
          <p:nvPr/>
        </p:nvSpPr>
        <p:spPr>
          <a:xfrm>
            <a:off x="-3407229" y="201777"/>
            <a:ext cx="32439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&lt;</a:t>
            </a:r>
            <a:r>
              <a:rPr lang="pt-BR" dirty="0" err="1"/>
              <a:t>Hotspot</a:t>
            </a:r>
            <a:r>
              <a:rPr lang="pt-BR" dirty="0"/>
              <a:t>&gt; A ideia é utilizar uma imagem que acompanhe a analogia inspirada em uma maratona para representar as tecnologias. O corredor simboliza a identificação/IP, a pista representa as tecnologias GPON e HFC, e o painel de velocidade a velocidade e estabilidade relacionadas ao Wi-Fi 6 e Wi-Fi 7. Imagem gerada por IA, meramente ilustrativa.</a:t>
            </a:r>
          </a:p>
          <a:p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81B5BC4-7DDF-9719-6CD0-3134E6BFB3D7}"/>
              </a:ext>
            </a:extLst>
          </p:cNvPr>
          <p:cNvSpPr txBox="1"/>
          <p:nvPr/>
        </p:nvSpPr>
        <p:spPr>
          <a:xfrm>
            <a:off x="0" y="0"/>
            <a:ext cx="12028714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/>
              <a:t>CLARO FIBRA: PERFORMANCE DE CAMPEÃO</a:t>
            </a:r>
            <a:endParaRPr lang="pt-BR" sz="2800" dirty="0"/>
          </a:p>
          <a:p>
            <a:pPr algn="ctr"/>
            <a:r>
              <a:rPr lang="pt-BR" dirty="0"/>
              <a:t>Imagine uma maratona: corredor, percurso, velocidade e estabilidade definem a performance. Na Banda Larga da Claro, as tecnologias fazem esse papel. Clique e conheça cada uma delas.</a:t>
            </a:r>
          </a:p>
        </p:txBody>
      </p:sp>
      <p:pic>
        <p:nvPicPr>
          <p:cNvPr id="28" name="Gráfico 27" descr="Selo seguir com preenchimento sólido">
            <a:extLst>
              <a:ext uri="{FF2B5EF4-FFF2-40B4-BE49-F238E27FC236}">
                <a16:creationId xmlns:a16="http://schemas.microsoft.com/office/drawing/2014/main" id="{FFD62760-4CFA-9EB3-C2EE-9386697016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6171" y="3853543"/>
            <a:ext cx="540000" cy="540000"/>
          </a:xfrm>
          <a:prstGeom prst="rect">
            <a:avLst/>
          </a:prstGeom>
        </p:spPr>
      </p:pic>
      <p:pic>
        <p:nvPicPr>
          <p:cNvPr id="29" name="Gráfico 28" descr="Selo seguir com preenchimento sólido">
            <a:extLst>
              <a:ext uri="{FF2B5EF4-FFF2-40B4-BE49-F238E27FC236}">
                <a16:creationId xmlns:a16="http://schemas.microsoft.com/office/drawing/2014/main" id="{4F51FB90-FAC1-50F4-D817-ECD0DDE3F9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2514" y="2362200"/>
            <a:ext cx="540000" cy="540000"/>
          </a:xfrm>
          <a:prstGeom prst="rect">
            <a:avLst/>
          </a:prstGeom>
        </p:spPr>
      </p:pic>
      <p:pic>
        <p:nvPicPr>
          <p:cNvPr id="30" name="Gráfico 29" descr="Selo seguir com preenchimento sólido">
            <a:extLst>
              <a:ext uri="{FF2B5EF4-FFF2-40B4-BE49-F238E27FC236}">
                <a16:creationId xmlns:a16="http://schemas.microsoft.com/office/drawing/2014/main" id="{773551C5-F709-88D5-6D8B-AFD856CAE8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5845" y="2179285"/>
            <a:ext cx="540000" cy="54000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D492231-E4A5-4D0C-E004-CD85BFE003AF}"/>
              </a:ext>
            </a:extLst>
          </p:cNvPr>
          <p:cNvSpPr/>
          <p:nvPr/>
        </p:nvSpPr>
        <p:spPr>
          <a:xfrm>
            <a:off x="580156" y="1556733"/>
            <a:ext cx="5352558" cy="39847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/>
              <a:t>Na alta performance, velocidade e estabilidade fazem toda a diferença no resultado. Na Banda Larga, o Wi-Fi 6 e o Wi-Fi 7 são os responsáveis por essa entrega.</a:t>
            </a:r>
          </a:p>
          <a:p>
            <a:endParaRPr lang="pt-BR" sz="1600" dirty="0"/>
          </a:p>
          <a:p>
            <a:r>
              <a:rPr lang="pt-BR" sz="1600" b="1" dirty="0"/>
              <a:t>Wi-Fi 6:</a:t>
            </a:r>
            <a:r>
              <a:rPr lang="pt-BR" sz="1600" dirty="0"/>
              <a:t> garante conexões mais rápidas, estáveis e eficientes, mesmo em ambientes com muitos dispositivos conectados.</a:t>
            </a:r>
          </a:p>
          <a:p>
            <a:endParaRPr lang="pt-BR" sz="1600" dirty="0"/>
          </a:p>
          <a:p>
            <a:r>
              <a:rPr lang="pt-BR" sz="1600" b="1" dirty="0"/>
              <a:t>Wi-Fi 7:</a:t>
            </a:r>
            <a:r>
              <a:rPr lang="pt-BR" sz="1600" dirty="0"/>
              <a:t> entrega velocidades ultrarrápidas, baixa latência e máxima performance para ambientes com alta demanda de conectividade.</a:t>
            </a:r>
          </a:p>
          <a:p>
            <a:pPr algn="ctr"/>
            <a:endParaRPr lang="pt-BR" sz="1600" dirty="0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7DD2F876-5EEE-B0C9-F0D8-4917552589EF}"/>
              </a:ext>
            </a:extLst>
          </p:cNvPr>
          <p:cNvCxnSpPr>
            <a:endCxn id="2" idx="3"/>
          </p:cNvCxnSpPr>
          <p:nvPr/>
        </p:nvCxnSpPr>
        <p:spPr>
          <a:xfrm flipH="1">
            <a:off x="5932714" y="2719285"/>
            <a:ext cx="2351315" cy="8298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3EF0156-F459-E587-B0BA-450A81E173E8}"/>
              </a:ext>
            </a:extLst>
          </p:cNvPr>
          <p:cNvGrpSpPr/>
          <p:nvPr/>
        </p:nvGrpSpPr>
        <p:grpSpPr>
          <a:xfrm>
            <a:off x="2055844" y="6254012"/>
            <a:ext cx="8080310" cy="541812"/>
            <a:chOff x="2055844" y="5976258"/>
            <a:chExt cx="8080310" cy="541812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4DF1446D-BE99-CE9E-59C5-9B50D49DDA53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663B9ABC-1BC6-82FA-910B-76AE11A67ED6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022A8822-45B6-8750-1DFB-A2DD8AF87FFE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6F0DDC2-37EB-474C-38C7-035C499E9396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12" name="Gráfico 9" descr="Acento Circunflexo à Direita estrutura de tópicos">
            <a:extLst>
              <a:ext uri="{FF2B5EF4-FFF2-40B4-BE49-F238E27FC236}">
                <a16:creationId xmlns:a16="http://schemas.microsoft.com/office/drawing/2014/main" id="{8ED85D3F-C43B-BD76-1E20-DDB7A1713C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3" name="Gráfico 7" descr="Acento Circunflexo à Esquerda estrutura de tópicos">
            <a:extLst>
              <a:ext uri="{FF2B5EF4-FFF2-40B4-BE49-F238E27FC236}">
                <a16:creationId xmlns:a16="http://schemas.microsoft.com/office/drawing/2014/main" id="{B8D7383A-417B-A1D7-36D0-B7A4FDDD61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48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24C80963-7ED6-702C-A6B7-4E718F6301FF}"/>
              </a:ext>
            </a:extLst>
          </p:cNvPr>
          <p:cNvSpPr/>
          <p:nvPr/>
        </p:nvSpPr>
        <p:spPr>
          <a:xfrm>
            <a:off x="6270917" y="1790544"/>
            <a:ext cx="4533728" cy="236997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Como opera: </a:t>
            </a:r>
            <a:r>
              <a:rPr lang="pt-BR" dirty="0">
                <a:solidFill>
                  <a:schemeClr val="tx1"/>
                </a:solidFill>
              </a:rPr>
              <a:t>combina as faixas de 2,4 GHz, 2,4 GHz (IoT), 5 GHz e 6 GHz.</a:t>
            </a:r>
          </a:p>
          <a:p>
            <a:r>
              <a:rPr lang="pt-BR" b="1" dirty="0">
                <a:solidFill>
                  <a:schemeClr val="tx1"/>
                </a:solidFill>
              </a:rPr>
              <a:t>Planos: </a:t>
            </a:r>
            <a:r>
              <a:rPr lang="pt-BR" dirty="0">
                <a:solidFill>
                  <a:schemeClr val="tx1"/>
                </a:solidFill>
              </a:rPr>
              <a:t>disponível para 5 e 10 Giga</a:t>
            </a:r>
            <a:r>
              <a:rPr lang="pt-BR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77387607-9AF8-75DF-84ED-E1C3CE4D09D9}"/>
              </a:ext>
            </a:extLst>
          </p:cNvPr>
          <p:cNvSpPr/>
          <p:nvPr/>
        </p:nvSpPr>
        <p:spPr>
          <a:xfrm>
            <a:off x="1264920" y="1790544"/>
            <a:ext cx="4533728" cy="236997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Como opera: </a:t>
            </a:r>
            <a:r>
              <a:rPr lang="pt-BR" dirty="0">
                <a:solidFill>
                  <a:schemeClr val="tx1"/>
                </a:solidFill>
              </a:rPr>
              <a:t>utiliza as faixas de 2,4 GHz ou 5 GHz.</a:t>
            </a:r>
          </a:p>
          <a:p>
            <a:r>
              <a:rPr lang="pt-BR" b="1" dirty="0">
                <a:solidFill>
                  <a:schemeClr val="tx1"/>
                </a:solidFill>
              </a:rPr>
              <a:t>Planos: </a:t>
            </a:r>
            <a:r>
              <a:rPr lang="pt-BR" dirty="0">
                <a:solidFill>
                  <a:schemeClr val="tx1"/>
                </a:solidFill>
              </a:rPr>
              <a:t>disponível para 800 Mega e 1 Giga.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FAC08C1-0E50-2267-5E4B-79A89A852D19}"/>
              </a:ext>
            </a:extLst>
          </p:cNvPr>
          <p:cNvGrpSpPr/>
          <p:nvPr/>
        </p:nvGrpSpPr>
        <p:grpSpPr>
          <a:xfrm>
            <a:off x="2055844" y="5976258"/>
            <a:ext cx="8080310" cy="541812"/>
            <a:chOff x="2055844" y="5976258"/>
            <a:chExt cx="8080310" cy="541812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A3699A77-B381-A6D9-73B8-125868213F03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255725F2-10CD-D398-F64B-FD76B4E3E9D4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2DEFAF6F-3F33-5BA1-C27A-0A19D35B0572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332AE4B-2D15-E0C8-A910-8D27AE93E36D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11" name="Gráfico 9" descr="Acento Circunflexo à Direita estrutura de tópicos">
            <a:extLst>
              <a:ext uri="{FF2B5EF4-FFF2-40B4-BE49-F238E27FC236}">
                <a16:creationId xmlns:a16="http://schemas.microsoft.com/office/drawing/2014/main" id="{56EB65B7-2E5F-63B9-DE6C-25C40A21CF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2" name="Gráfico 7" descr="Acento Circunflexo à Esquerda estrutura de tópicos">
            <a:extLst>
              <a:ext uri="{FF2B5EF4-FFF2-40B4-BE49-F238E27FC236}">
                <a16:creationId xmlns:a16="http://schemas.microsoft.com/office/drawing/2014/main" id="{147E97D7-24EC-C436-A561-8BD7835828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FDFF45-C203-CFC7-9233-3E35A617CA4C}"/>
              </a:ext>
            </a:extLst>
          </p:cNvPr>
          <p:cNvSpPr txBox="1"/>
          <p:nvPr/>
        </p:nvSpPr>
        <p:spPr>
          <a:xfrm>
            <a:off x="521301" y="358522"/>
            <a:ext cx="11201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WI-FI 6 E WI-FI 7: CONEXÃO PARA DIFERENTES PERFIS DE EMPRESA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8E287630-6536-F4AF-9551-37B8E9AF75C4}"/>
              </a:ext>
            </a:extLst>
          </p:cNvPr>
          <p:cNvSpPr/>
          <p:nvPr/>
        </p:nvSpPr>
        <p:spPr>
          <a:xfrm>
            <a:off x="2055844" y="1790544"/>
            <a:ext cx="3033103" cy="609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WI-FI 6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B9035A81-567B-2E8A-9C0E-52F073FEE6C6}"/>
              </a:ext>
            </a:extLst>
          </p:cNvPr>
          <p:cNvSpPr/>
          <p:nvPr/>
        </p:nvSpPr>
        <p:spPr>
          <a:xfrm>
            <a:off x="7021229" y="1798008"/>
            <a:ext cx="3033103" cy="609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WI-FI 7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60E7B5C-76AD-B1C9-B201-22389A10FF1B}"/>
              </a:ext>
            </a:extLst>
          </p:cNvPr>
          <p:cNvSpPr txBox="1"/>
          <p:nvPr/>
        </p:nvSpPr>
        <p:spPr>
          <a:xfrm>
            <a:off x="1191689" y="4713810"/>
            <a:ext cx="98602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/>
              <a:t>❗ Para indicar o plano e a tecnologia ideal, é importante entender o perfil de uso da empresa, tema que será abordado mais à frente, em sondagem.</a:t>
            </a:r>
          </a:p>
        </p:txBody>
      </p:sp>
    </p:spTree>
    <p:extLst>
      <p:ext uri="{BB962C8B-B14F-4D97-AF65-F5344CB8AC3E}">
        <p14:creationId xmlns:p14="http://schemas.microsoft.com/office/powerpoint/2010/main" val="4253241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A2EC2-F3EA-1C7A-9720-8FC7DA9E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FF54FDB-E5FE-C773-4574-CB8F33C94904}"/>
              </a:ext>
            </a:extLst>
          </p:cNvPr>
          <p:cNvSpPr txBox="1"/>
          <p:nvPr/>
        </p:nvSpPr>
        <p:spPr>
          <a:xfrm>
            <a:off x="2909835" y="355993"/>
            <a:ext cx="6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O QUE VAMOS VER: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E3615665-F370-B3C2-8E33-082E2B6D48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2DD53F53-2790-6DA0-BA51-219A60D26C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CC7729B6-9038-AE05-0864-9D86728EA4B7}"/>
              </a:ext>
            </a:extLst>
          </p:cNvPr>
          <p:cNvGrpSpPr/>
          <p:nvPr/>
        </p:nvGrpSpPr>
        <p:grpSpPr>
          <a:xfrm>
            <a:off x="2055845" y="5752323"/>
            <a:ext cx="8080310" cy="531764"/>
            <a:chOff x="2055845" y="5752323"/>
            <a:chExt cx="8080310" cy="531764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34C734F-BDC7-A5D9-74FD-48DAABE7DF6E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D3FA61A4-4402-16A3-5057-F8A8DA596264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9F0BA7E-6332-DDE3-E2FB-78F059382C5F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4A28541-6B15-144A-A0F0-C960D3B7344F}"/>
              </a:ext>
            </a:extLst>
          </p:cNvPr>
          <p:cNvSpPr/>
          <p:nvPr/>
        </p:nvSpPr>
        <p:spPr>
          <a:xfrm>
            <a:off x="3201813" y="2490022"/>
            <a:ext cx="5788372" cy="46725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EXPANDINDO O SINAL: MAIS ALCANCE E ESTABILIDADE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B9265CE-0023-846B-1FEC-F1C47DD79526}"/>
              </a:ext>
            </a:extLst>
          </p:cNvPr>
          <p:cNvSpPr/>
          <p:nvPr/>
        </p:nvSpPr>
        <p:spPr>
          <a:xfrm>
            <a:off x="3201812" y="1551046"/>
            <a:ext cx="5788373" cy="46724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ENTRANDO NA REDE: PRINCIPAIS CONCEITOS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6B9584A-42F1-34D2-7D4C-86D53264818D}"/>
              </a:ext>
            </a:extLst>
          </p:cNvPr>
          <p:cNvSpPr/>
          <p:nvPr/>
        </p:nvSpPr>
        <p:spPr>
          <a:xfrm>
            <a:off x="3201812" y="3429000"/>
            <a:ext cx="5788373" cy="467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CATÁLOGO DE POSSIBLIDADES: PORTFÓLIO ESTRATÉGICO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E91E9C1-7004-4185-A8EF-9A7BB372E22B}"/>
              </a:ext>
            </a:extLst>
          </p:cNvPr>
          <p:cNvSpPr/>
          <p:nvPr/>
        </p:nvSpPr>
        <p:spPr>
          <a:xfrm>
            <a:off x="3201811" y="4367977"/>
            <a:ext cx="5788373" cy="467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CONEXÃO QUE GERA RESULTADOS: VENDA CONSULTIVA</a:t>
            </a:r>
            <a:endParaRPr lang="pt-BR" dirty="0"/>
          </a:p>
        </p:txBody>
      </p:sp>
      <p:pic>
        <p:nvPicPr>
          <p:cNvPr id="5" name="Gráfico 7" descr="Acento Circunflexo à Esquerda estrutura de tópicos">
            <a:extLst>
              <a:ext uri="{FF2B5EF4-FFF2-40B4-BE49-F238E27FC236}">
                <a16:creationId xmlns:a16="http://schemas.microsoft.com/office/drawing/2014/main" id="{F117630E-7E4F-7B9C-6602-DB5251AC1D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15D0AFA5-2EDD-8F60-D125-9B86AF002E58}"/>
              </a:ext>
            </a:extLst>
          </p:cNvPr>
          <p:cNvGrpSpPr/>
          <p:nvPr/>
        </p:nvGrpSpPr>
        <p:grpSpPr>
          <a:xfrm>
            <a:off x="2068287" y="5752323"/>
            <a:ext cx="8080310" cy="531764"/>
            <a:chOff x="2055845" y="5752323"/>
            <a:chExt cx="8080310" cy="531764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A1E22304-0860-FA23-69BE-696E6C6EA193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378EEAAC-E115-411B-A53D-8EADE34A8B54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8539FB60-FB93-4815-9B2D-DB88228001B8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6003028-0A31-5B5A-65BC-4EC87C6C9785}"/>
              </a:ext>
            </a:extLst>
          </p:cNvPr>
          <p:cNvSpPr txBox="1"/>
          <p:nvPr/>
        </p:nvSpPr>
        <p:spPr>
          <a:xfrm>
            <a:off x="4448175" y="923221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Clique para iniciar o tópico</a:t>
            </a:r>
          </a:p>
        </p:txBody>
      </p:sp>
    </p:spTree>
    <p:extLst>
      <p:ext uri="{BB962C8B-B14F-4D97-AF65-F5344CB8AC3E}">
        <p14:creationId xmlns:p14="http://schemas.microsoft.com/office/powerpoint/2010/main" val="3008148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FC213-DD30-1700-8D40-349282857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51D2150D-824B-EBFC-2101-57318206E7F8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1252CF6-A70B-5ECE-E130-58FEF5CDA328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F73110C8-A7E2-37FA-6542-9A0B05D9FE65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8748377-36F3-40B8-BA0E-905AAE4B4D6E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17C8EA5D-FB2E-0856-2DF0-164385E1CB17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C3B26D8-2F89-479D-AAF8-C4FF2F9056F4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C3D2AFF-7344-D113-E619-4AA9A0B2A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74" y="2030259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21D1610-55B0-0324-D122-C14E38AB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BE98B148-59BD-EABA-F9F1-9347E4E1A80F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A73E8BC-5819-3788-45D2-BB5A17FC7DCF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</a:t>
            </a:r>
            <a:r>
              <a:rPr lang="pt-BR" b="1" dirty="0" err="1"/>
              <a:t>Mesh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E4B662-AC84-B840-AB7D-A90663433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E2BBEFD-A1BC-C07B-D0E8-9E382CBAF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F9138D8-752B-1455-E9E0-A401DF676A78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ECAB25B-99C7-3CEC-9E47-2DBB6E75DEA9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5BE80D89-4B98-C93C-2CBA-AA42594E6D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69669F7E-6B17-0D75-8000-374BA4F0E1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F32C7D-D707-F050-7C1A-BA0825713505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</p:spTree>
    <p:extLst>
      <p:ext uri="{BB962C8B-B14F-4D97-AF65-F5344CB8AC3E}">
        <p14:creationId xmlns:p14="http://schemas.microsoft.com/office/powerpoint/2010/main" val="241343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08601-0C27-4D47-5C69-5CE9F44A4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A19D16C-F0A3-13C2-3425-6A11D48169B3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F0D4C217-A914-1556-38FD-5E479FCB330F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1DABECC4-5DBB-3311-FBCF-36248F4B1618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148A4908-F082-CD85-19CB-C0EC6029459E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0C6692D-9328-54A8-B258-83E5D155AA28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DB4570-C03F-02CB-5BE4-14085B6CB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74" y="2030259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666E62E-C388-07E4-77A6-4427905228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1F3CE3FC-34E5-812D-9CA6-E4F73425F08D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DE5C0CC-3FBB-E1DC-863D-1B7825BC8A14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</a:rPr>
              <a:t>Mesh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A4E6A9-5733-0EA0-24FA-D04D353EB8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7D9D452-E551-B42B-7AC9-6F6B5101E83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C714062-175C-6399-3AF5-799A2066215B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2B245B4-4499-0E77-7557-E9A456E939E1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7B33D530-F065-3DD5-16FF-D0E0BF562B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C4301F7A-4AE6-5798-9419-8AAD445BA6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747DB59-298E-6B73-8A75-17ED03BF20F5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0C3AEEF-EA26-448D-8B58-505F953AB9E6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</p:spTree>
    <p:extLst>
      <p:ext uri="{BB962C8B-B14F-4D97-AF65-F5344CB8AC3E}">
        <p14:creationId xmlns:p14="http://schemas.microsoft.com/office/powerpoint/2010/main" val="4173740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E6A6B-F688-5287-36C3-FED306154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F2E0F1E-CFC5-5697-E958-0B2E52D0FAF6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EFA705F9-AF53-B562-A53F-037347A46DF4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C01AF784-2E25-191D-7934-6DE9C1449971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12B52C87-7056-D2E5-5EE6-8DDC2A3BB9AF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C79F389-8E9D-1FE3-2F58-5C95C5DB5122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7D5967-84DE-1431-F320-42DE2361C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74" y="2030259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13E8BA6-AF33-2C16-9CD8-1FDCF2E1DC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174E79DA-A6B4-E4EF-86FA-C7EEE6888D2C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87F989B-3151-67A6-C3E9-65451E0BE338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</a:rPr>
              <a:t>Mesh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117545-6CF9-FD60-AC48-319D1927B5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A76009E-0309-77F3-C249-5A39268DB6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9239728-6885-C9A8-BC5B-043F469D0AFA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D06FFE2-0A9A-7FDE-7E41-03E9D2ACC44E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3E716B23-06B9-219D-C1BE-DBB53F3ABC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BE3536F0-4EC7-DF49-C90A-8D070ACCE7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3A9AC5E-E742-5633-4115-7B78DACFAE67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345EA6-1F3D-7BCB-D2EA-044320FA2B6D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9416D5A-B776-C4E2-96C1-10C13F044B9F}"/>
              </a:ext>
            </a:extLst>
          </p:cNvPr>
          <p:cNvSpPr/>
          <p:nvPr/>
        </p:nvSpPr>
        <p:spPr>
          <a:xfrm>
            <a:off x="1522147" y="2139314"/>
            <a:ext cx="7794000" cy="26238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sz="1600" b="1" dirty="0"/>
              <a:t>Ponto Ultra</a:t>
            </a:r>
          </a:p>
          <a:p>
            <a:endParaRPr lang="pt-BR" sz="1600" b="1" dirty="0"/>
          </a:p>
          <a:p>
            <a:r>
              <a:rPr lang="pt-BR" sz="1600" b="1" dirty="0"/>
              <a:t>O que é</a:t>
            </a:r>
          </a:p>
          <a:p>
            <a:r>
              <a:rPr lang="pt-BR" sz="1600" dirty="0"/>
              <a:t>É uma solução que cria </a:t>
            </a:r>
            <a:r>
              <a:rPr lang="pt-BR" sz="1600" b="1" dirty="0"/>
              <a:t>pontos adicionais de conexão via cabo Ethernet</a:t>
            </a:r>
            <a:r>
              <a:rPr lang="pt-BR" sz="1600" dirty="0"/>
              <a:t>, levando internet de alta performance diretamente para equipamentos fixos, como desktops, notebooks, </a:t>
            </a:r>
            <a:r>
              <a:rPr lang="pt-BR" sz="1600" dirty="0" err="1"/>
              <a:t>smart</a:t>
            </a:r>
            <a:r>
              <a:rPr lang="pt-BR" sz="1600" dirty="0"/>
              <a:t> TVs e outros dispositivos da empresa.</a:t>
            </a:r>
            <a:endParaRPr lang="pt-BR" sz="1600" b="1" dirty="0"/>
          </a:p>
        </p:txBody>
      </p:sp>
      <p:sp>
        <p:nvSpPr>
          <p:cNvPr id="13" name="Seta: Divisa 12">
            <a:extLst>
              <a:ext uri="{FF2B5EF4-FFF2-40B4-BE49-F238E27FC236}">
                <a16:creationId xmlns:a16="http://schemas.microsoft.com/office/drawing/2014/main" id="{1039F68C-91B2-60B3-AB62-B44B6334756B}"/>
              </a:ext>
            </a:extLst>
          </p:cNvPr>
          <p:cNvSpPr/>
          <p:nvPr/>
        </p:nvSpPr>
        <p:spPr>
          <a:xfrm>
            <a:off x="5331098" y="4155988"/>
            <a:ext cx="324000" cy="432000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30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62015-DF71-DBCA-FA50-18FCD94DD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ACA9A1D-A251-C1B7-6AA5-5BAE8AA124F5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BF3D205E-AACF-B367-77E7-AA19978E9284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ED7AB72F-39F5-FABE-B100-0CDC48AF7F5C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60205EFD-D659-7910-7B78-16499A029BC0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0C70AE0-30F8-53A6-A150-19AB49A6C00B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1977318-451B-89A6-EAAF-BF1A953E5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74" y="2030259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91B4488-244D-F00E-7AFB-AF7552EA35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B1CA633F-F306-1DC8-8A7B-291CD631DE82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14E08C7-6A0F-DFA3-E650-6E66933E4039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</a:rPr>
              <a:t>Mesh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F68BC5-E022-399D-6B5D-58C9A24695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10EF57A-DE25-E793-DE77-9A0DEF179A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2B1D44D-C343-57C2-25F9-8A2DF1EA0428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6BA68F6-F6E3-6509-E96C-8D124C1A9C99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3FF4056E-AE4E-8825-7331-86339DF98F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09375778-95A1-929F-82D6-BE4346C088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10CED11-0D0E-51FA-2C8B-291AB04A0FA0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0D03FD-8D21-5C70-B5F4-408073245810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283B0EA-3424-E1C6-C0D2-5076FDF9E5DC}"/>
              </a:ext>
            </a:extLst>
          </p:cNvPr>
          <p:cNvSpPr/>
          <p:nvPr/>
        </p:nvSpPr>
        <p:spPr>
          <a:xfrm>
            <a:off x="1522147" y="2139314"/>
            <a:ext cx="7794000" cy="28308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sz="1600" b="1" dirty="0"/>
              <a:t>Ponto Ultra</a:t>
            </a:r>
          </a:p>
          <a:p>
            <a:endParaRPr lang="pt-BR" sz="1600" b="1" dirty="0"/>
          </a:p>
          <a:p>
            <a:r>
              <a:rPr lang="pt-BR" sz="1600" b="1" dirty="0"/>
              <a:t>O que entrega</a:t>
            </a:r>
          </a:p>
          <a:p>
            <a:r>
              <a:rPr lang="pt-BR" sz="1600" dirty="0"/>
              <a:t>• Mais estabilidade na conexão para equipamentos fixos;</a:t>
            </a:r>
            <a:br>
              <a:rPr lang="pt-BR" sz="1600" dirty="0"/>
            </a:br>
            <a:r>
              <a:rPr lang="pt-BR" sz="1600" dirty="0"/>
              <a:t>• Entrega de no mínimo 80% da velocidade contratada;</a:t>
            </a:r>
            <a:br>
              <a:rPr lang="pt-BR" sz="1600" dirty="0"/>
            </a:br>
            <a:r>
              <a:rPr lang="pt-BR" sz="1600" dirty="0"/>
              <a:t>• Menor interferência em comparação ao Wi-Fi;</a:t>
            </a:r>
            <a:br>
              <a:rPr lang="pt-BR" sz="1600" dirty="0"/>
            </a:br>
            <a:r>
              <a:rPr lang="pt-BR" sz="1600" dirty="0"/>
              <a:t>• Clientes com 1 Giga possuem 1 Ponto Ultra sem custo adicional.</a:t>
            </a:r>
          </a:p>
        </p:txBody>
      </p:sp>
      <p:sp>
        <p:nvSpPr>
          <p:cNvPr id="13" name="Seta: Divisa 12">
            <a:extLst>
              <a:ext uri="{FF2B5EF4-FFF2-40B4-BE49-F238E27FC236}">
                <a16:creationId xmlns:a16="http://schemas.microsoft.com/office/drawing/2014/main" id="{FC281664-03A4-362A-C7ED-7440CF65E281}"/>
              </a:ext>
            </a:extLst>
          </p:cNvPr>
          <p:cNvSpPr/>
          <p:nvPr/>
        </p:nvSpPr>
        <p:spPr>
          <a:xfrm flipH="1">
            <a:off x="5153025" y="4315731"/>
            <a:ext cx="368573" cy="432000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58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39F19-F56A-99AC-F2BD-866BA207C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BB3F16B-42B5-D3DE-4267-4EFBAEDF6AF2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7A51870C-DDF6-051F-37BC-69CCE291B822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0E9DA08B-D14D-855A-90E6-4F96888A0634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62BEA6D6-F5E2-4B7E-E53D-4A2A4240C816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1589F44-AED9-EDEA-FAE4-9CA3EFAB16C0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61EAB1B-2765-7F8F-B748-067AD16BAB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2064371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2F9DF3A-BB85-4524-3B03-28FC0C00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32743F7D-73DE-14AA-EDE2-BD8696D26596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598D58E-1E30-CE3D-969B-D2C56B723F10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</a:rPr>
              <a:t>Mesh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167D2A-996C-3BE6-0992-7A88ECE52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4F4A8E0-21F5-6BD1-E663-383D0D7BB5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79AE457-9E94-62C7-70D4-DCBBCB07BCBA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27A888-81B9-1161-FBAB-3505348F6352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F6CF6D4C-2CAC-4BAE-A0E9-6205FECACC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E45ABAEB-0B15-11E6-F69A-0D5EDABB09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DA0FC7D-39A1-48EA-8414-0D527F535BDC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0DD8E7-5281-AFCA-F0CA-91022EC5B659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</p:spTree>
    <p:extLst>
      <p:ext uri="{BB962C8B-B14F-4D97-AF65-F5344CB8AC3E}">
        <p14:creationId xmlns:p14="http://schemas.microsoft.com/office/powerpoint/2010/main" val="35822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C4F62-F42B-7394-FDF3-51295EF6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92BA43A-BEAB-ABA3-A7BF-ED5622BB30A6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BB36F7C0-D054-C2D7-9F66-543C88DD461F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3B4B3BFF-3FF6-42B5-2144-4981B1C1460B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F511FA5A-AA03-1224-2A63-1371B2396445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44604FA-A5E6-A962-4359-872C7645DF69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B9F9902-2A3B-530F-8F0A-F569AFECB2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2064371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932A6E5-1F78-0F5F-394E-EF8DEE215F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C6FB847B-FE41-4F89-656B-D85A9282F823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09D59BC-4A55-2858-9675-CED9E259166A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</a:rPr>
              <a:t>Mesh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D7BEDB-39A9-BE01-D3DB-1D1182050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2E2B52B-7410-9E8F-667D-0C7F6FF28E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5F5CDA-C46E-775B-1637-37017F0340BB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9AD451-7A20-2C00-5678-E54F08F734C2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FA6EB30D-A377-6119-7576-5FF5B67D29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6094D32A-93A8-8CE2-4A0F-707BE7C4BC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051D34E-1D70-CA49-8262-097A532A5EAC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04698E-07AB-405A-27F4-31042734FD58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A4A8C30-2C14-F308-0AA3-9D693239DAE2}"/>
              </a:ext>
            </a:extLst>
          </p:cNvPr>
          <p:cNvSpPr/>
          <p:nvPr/>
        </p:nvSpPr>
        <p:spPr>
          <a:xfrm>
            <a:off x="1456817" y="2064371"/>
            <a:ext cx="7793302" cy="27642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sz="1600" b="1" dirty="0"/>
              <a:t>Wi-Fi Plus</a:t>
            </a:r>
          </a:p>
          <a:p>
            <a:endParaRPr lang="pt-BR" sz="1600" b="1" dirty="0"/>
          </a:p>
          <a:p>
            <a:r>
              <a:rPr lang="pt-BR" sz="1600" b="1" dirty="0"/>
              <a:t>O que é</a:t>
            </a:r>
          </a:p>
          <a:p>
            <a:r>
              <a:rPr lang="pt-BR" sz="1600" dirty="0"/>
              <a:t>É uma solução </a:t>
            </a:r>
            <a:r>
              <a:rPr lang="pt-BR" sz="1600" b="1" dirty="0"/>
              <a:t>Dual Band</a:t>
            </a:r>
            <a:r>
              <a:rPr lang="pt-BR" sz="1600" dirty="0"/>
              <a:t> que melhora a experiência de internet da empresa ao utilizar duas frequências de conexão, </a:t>
            </a:r>
            <a:r>
              <a:rPr lang="pt-BR" sz="1600" b="1" dirty="0"/>
              <a:t>2,4 GHz e 5 GHz</a:t>
            </a:r>
            <a:r>
              <a:rPr lang="pt-BR" sz="1600" dirty="0"/>
              <a:t>.</a:t>
            </a:r>
          </a:p>
          <a:p>
            <a:endParaRPr lang="pt-BR" sz="1600" dirty="0"/>
          </a:p>
          <a:p>
            <a:r>
              <a:rPr lang="pt-BR" sz="1600" dirty="0"/>
              <a:t>Na prática, o roteador opera em duas frequências simultaneamente, permitindo uma melhor distribuição da conexão entre os dispositivos.</a:t>
            </a:r>
          </a:p>
        </p:txBody>
      </p:sp>
      <p:sp>
        <p:nvSpPr>
          <p:cNvPr id="13" name="Seta: Divisa 12">
            <a:extLst>
              <a:ext uri="{FF2B5EF4-FFF2-40B4-BE49-F238E27FC236}">
                <a16:creationId xmlns:a16="http://schemas.microsoft.com/office/drawing/2014/main" id="{0CAF0017-C2B7-E4C6-CB67-5FFF7EBA8A80}"/>
              </a:ext>
            </a:extLst>
          </p:cNvPr>
          <p:cNvSpPr/>
          <p:nvPr/>
        </p:nvSpPr>
        <p:spPr>
          <a:xfrm>
            <a:off x="5353468" y="4277365"/>
            <a:ext cx="324000" cy="432000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25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F6C389-22E7-A876-D492-9B328A366D7D}"/>
              </a:ext>
            </a:extLst>
          </p:cNvPr>
          <p:cNvSpPr txBox="1"/>
          <p:nvPr/>
        </p:nvSpPr>
        <p:spPr>
          <a:xfrm>
            <a:off x="2648502" y="2598003"/>
            <a:ext cx="689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b="1" dirty="0">
                <a:latin typeface="AMX Black" pitchFamily="2" charset="0"/>
              </a:rPr>
              <a:t>CLARO FIBRA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6FBE77B-53BE-499E-248D-36C7A784810C}"/>
              </a:ext>
            </a:extLst>
          </p:cNvPr>
          <p:cNvSpPr/>
          <p:nvPr/>
        </p:nvSpPr>
        <p:spPr>
          <a:xfrm>
            <a:off x="5161935" y="4148123"/>
            <a:ext cx="1868129" cy="481780"/>
          </a:xfrm>
          <a:prstGeom prst="roundRect">
            <a:avLst/>
          </a:prstGeom>
          <a:solidFill>
            <a:srgbClr val="C00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dirty="0">
                <a:solidFill>
                  <a:schemeClr val="bg1"/>
                </a:solidFill>
                <a:latin typeface="AMX Black" pitchFamily="2" charset="0"/>
              </a:rPr>
              <a:t>Iniciar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00D9CF1-B417-C019-0BA8-A7F12E3BFDB5}"/>
              </a:ext>
            </a:extLst>
          </p:cNvPr>
          <p:cNvSpPr txBox="1"/>
          <p:nvPr/>
        </p:nvSpPr>
        <p:spPr>
          <a:xfrm>
            <a:off x="4585613" y="4752870"/>
            <a:ext cx="3020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Clique para iniciar o treinamento</a:t>
            </a:r>
          </a:p>
        </p:txBody>
      </p:sp>
    </p:spTree>
    <p:extLst>
      <p:ext uri="{BB962C8B-B14F-4D97-AF65-F5344CB8AC3E}">
        <p14:creationId xmlns:p14="http://schemas.microsoft.com/office/powerpoint/2010/main" val="1453917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8E2A1-6D81-783D-7D76-B503FCAC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B4CBDE5-F37F-358D-2E38-E25ED39A331F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F35FE9D3-8F9F-B1D9-2F3C-E4F48FE257B6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A4998D4-9AD9-CF67-A415-B30EA727F1A2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C16CBF3-BFE5-B884-D362-F76B714740FD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F7E6241-BA39-5BED-B13B-1D4D990664A6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5C7FA7E-38C3-6A37-A12B-1A9311A883C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2064371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2B19D30-7679-4A91-D3EC-6593D47D48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686FCECC-9476-BE45-EDCC-7E408E29A528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0BFC693-10BF-1FE8-7FB7-EA9646420E43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</a:rPr>
              <a:t>Mesh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938CFD-697E-B063-F461-03EF685DA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83769C6-F333-DB5C-8E27-C8DD818EA8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10ADAA1-6246-274A-EA49-ED75F2F7A849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604FDD-6C73-155D-B3D4-DD4393761B34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D7A7C9D1-5054-3B3F-E4D1-8BBEAD5E49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CFF9AE78-825E-3097-3B1A-5F2BE57926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E18688C-AE2F-08A9-0EA4-966DAE5D50AB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B782D1D-B312-A655-18A3-2A1B81173D28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9AC1AB5-3E76-A9A5-2A9C-3E5E4B0FD6D8}"/>
              </a:ext>
            </a:extLst>
          </p:cNvPr>
          <p:cNvSpPr/>
          <p:nvPr/>
        </p:nvSpPr>
        <p:spPr>
          <a:xfrm>
            <a:off x="1561592" y="2081207"/>
            <a:ext cx="7793302" cy="30693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sz="1600" b="1" dirty="0"/>
              <a:t>Wi-Fi Plus</a:t>
            </a:r>
          </a:p>
          <a:p>
            <a:endParaRPr lang="pt-BR" sz="1600" b="1" dirty="0"/>
          </a:p>
          <a:p>
            <a:r>
              <a:rPr lang="pt-BR" sz="1600" b="1" dirty="0"/>
              <a:t>O que entrega</a:t>
            </a:r>
          </a:p>
          <a:p>
            <a:r>
              <a:rPr lang="pt-BR" sz="1600" dirty="0"/>
              <a:t>• Mais velocidade e desempenho nas atividades do dia a dia;</a:t>
            </a:r>
            <a:br>
              <a:rPr lang="pt-BR" sz="1600" dirty="0"/>
            </a:br>
            <a:r>
              <a:rPr lang="pt-BR" sz="1600" dirty="0"/>
              <a:t>• Menos interferências e maior qualidade de conexão;</a:t>
            </a:r>
            <a:br>
              <a:rPr lang="pt-BR" sz="1600" dirty="0"/>
            </a:br>
            <a:r>
              <a:rPr lang="pt-BR" sz="1600" dirty="0"/>
              <a:t>• Melhor experiência em videoconferências, vídeos e downloads;</a:t>
            </a:r>
            <a:br>
              <a:rPr lang="pt-BR" sz="1600" dirty="0"/>
            </a:br>
            <a:r>
              <a:rPr lang="pt-BR" sz="1600" dirty="0"/>
              <a:t>• Maior cobertura do sinal Wi-Fi na empresa;</a:t>
            </a:r>
            <a:br>
              <a:rPr lang="pt-BR" sz="1600" dirty="0"/>
            </a:br>
            <a:r>
              <a:rPr lang="pt-BR" sz="1600" dirty="0"/>
              <a:t>• Disponível sem custo adicional para todas as velocidades da Banda Larga Claro empresas.</a:t>
            </a:r>
          </a:p>
        </p:txBody>
      </p:sp>
      <p:sp>
        <p:nvSpPr>
          <p:cNvPr id="13" name="Seta: Divisa 12">
            <a:extLst>
              <a:ext uri="{FF2B5EF4-FFF2-40B4-BE49-F238E27FC236}">
                <a16:creationId xmlns:a16="http://schemas.microsoft.com/office/drawing/2014/main" id="{57F4CCBE-AFDE-5D6F-E52A-501FC040A795}"/>
              </a:ext>
            </a:extLst>
          </p:cNvPr>
          <p:cNvSpPr/>
          <p:nvPr/>
        </p:nvSpPr>
        <p:spPr>
          <a:xfrm flipH="1">
            <a:off x="5285178" y="4623944"/>
            <a:ext cx="369920" cy="432000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73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03B6-7EE8-DFAD-A47D-D6177E6F6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1914341-A8AF-B0A8-2031-E61EEA29253F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CB004F3-5E2A-0DDD-7269-B549A4F16FEC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953FB1F3-D892-44A0-3028-838E4ADED6FD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2E0F91F1-088F-0917-E67C-51E4CCF7CC14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081F2C4-1023-F00E-0E93-DCB113661A02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3E9DA91-1CF5-A57B-E4F1-1A3259D1A23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2064371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67CAD41-DD99-D345-DC0B-E1731E2D2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007BEB35-77CA-4CD3-A461-BF95BA0E8730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BCBD461-E89A-9678-4400-A3E5126F88DA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</a:t>
            </a:r>
            <a:r>
              <a:rPr lang="pt-BR" b="1" dirty="0" err="1"/>
              <a:t>Mesh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4775B7-4EAE-784A-F48B-CF5D7A29859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44618EE-4D2F-B7F8-5747-5CE0B25CF57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23934F8-C626-FA3D-D424-B65132CB8A30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4E912E2-7E07-BB8E-D011-716048D281D2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76546DB9-FAC3-419C-5D1D-2A2A224416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478B9645-C2B5-185B-11FF-0C4D30FF40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625B7A6-2582-18CF-20DA-21D50A1A810B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1AE24F-7604-899B-A0FA-32AE7F9C6262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</p:spTree>
    <p:extLst>
      <p:ext uri="{BB962C8B-B14F-4D97-AF65-F5344CB8AC3E}">
        <p14:creationId xmlns:p14="http://schemas.microsoft.com/office/powerpoint/2010/main" val="3867531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42641-CEAD-63B1-C88B-77C0F6775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2E13A70-7A74-BDA5-E6FE-81443336C504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9BC752C5-A545-B5BB-FDAC-4644CCFA99D7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2F3AB70-D34C-8B85-9C68-4175D611AD5C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52889466-7E1C-3BE6-EF9E-4BDA3B11FBB7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9DC84E8-033E-BF43-B7FE-B26EEE8E98C2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5613655-1B10-CFB8-3F42-AE2FA06567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2064371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9BA680D-A32D-3C98-FA0F-990BF14B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676ABF15-5695-61E4-1A39-3F701C0BA81D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61F3756-6FAC-4F3B-71D0-BE27D70856DF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</a:t>
            </a:r>
            <a:r>
              <a:rPr lang="pt-BR" b="1" dirty="0" err="1"/>
              <a:t>Mesh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9164CE-9F54-C96B-3107-057443EDAB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479AD40-06A1-D0EB-8576-045DBD7932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E2DE21D-48AC-8F23-95D7-10B9D1D13C3D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CCB5D9B-C692-42B7-92F2-3B6C3EA769FF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E86E9E5C-3EEA-9DF1-E58D-8598881ADB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5CC67396-694F-6FDB-73F6-9C5EB2CF31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43F94A6-2A2C-3EA4-BF65-6B1B73009CFF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1B5A83-5C45-F85D-3F8B-74C65FD5906A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EEDEDFB-E435-2C21-5B33-F15AF379FF3F}"/>
              </a:ext>
            </a:extLst>
          </p:cNvPr>
          <p:cNvSpPr/>
          <p:nvPr/>
        </p:nvSpPr>
        <p:spPr>
          <a:xfrm>
            <a:off x="1561592" y="2081207"/>
            <a:ext cx="7793302" cy="30693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sz="1600" b="1" dirty="0"/>
              <a:t>Wi-Fi </a:t>
            </a:r>
            <a:r>
              <a:rPr lang="pt-BR" sz="1600" b="1" dirty="0" err="1"/>
              <a:t>Mesh</a:t>
            </a:r>
            <a:endParaRPr lang="pt-BR" sz="1600" b="1" dirty="0"/>
          </a:p>
          <a:p>
            <a:endParaRPr lang="pt-BR" sz="1600" b="1" dirty="0"/>
          </a:p>
          <a:p>
            <a:r>
              <a:rPr lang="pt-BR" sz="1600" b="1" dirty="0"/>
              <a:t>O que é</a:t>
            </a:r>
          </a:p>
          <a:p>
            <a:r>
              <a:rPr lang="pt-BR" sz="1600" dirty="0"/>
              <a:t>É uma solução composta por </a:t>
            </a:r>
            <a:r>
              <a:rPr lang="pt-BR" sz="1600" b="1" dirty="0"/>
              <a:t>extensores inteligentes conectados entre si</a:t>
            </a:r>
            <a:r>
              <a:rPr lang="pt-BR" sz="1600" dirty="0"/>
              <a:t>, que ampliam a cobertura do Wi-Fi e distribuem o sinal de forma mais eficiente em toda a empresa.</a:t>
            </a:r>
          </a:p>
          <a:p>
            <a:endParaRPr lang="pt-BR" sz="1600" dirty="0"/>
          </a:p>
          <a:p>
            <a:r>
              <a:rPr lang="pt-BR" sz="1600" dirty="0"/>
              <a:t>Em vez de múltiplas redes separadas, a empresa utiliza </a:t>
            </a:r>
            <a:r>
              <a:rPr lang="pt-BR" sz="1600" b="1" dirty="0"/>
              <a:t>uma única rede inteligente</a:t>
            </a:r>
            <a:r>
              <a:rPr lang="pt-BR" sz="1600" dirty="0"/>
              <a:t>, capaz de identificar automaticamente o melhor ponto de conexão para cada dispositivo.</a:t>
            </a:r>
          </a:p>
          <a:p>
            <a:endParaRPr lang="pt-BR" sz="1600" b="1" dirty="0"/>
          </a:p>
          <a:p>
            <a:endParaRPr lang="pt-BR" sz="1600" b="1" dirty="0"/>
          </a:p>
        </p:txBody>
      </p:sp>
      <p:sp>
        <p:nvSpPr>
          <p:cNvPr id="13" name="Seta: Divisa 12">
            <a:extLst>
              <a:ext uri="{FF2B5EF4-FFF2-40B4-BE49-F238E27FC236}">
                <a16:creationId xmlns:a16="http://schemas.microsoft.com/office/drawing/2014/main" id="{CF1B742D-0024-52AB-CD1F-FCF3E23758BB}"/>
              </a:ext>
            </a:extLst>
          </p:cNvPr>
          <p:cNvSpPr/>
          <p:nvPr/>
        </p:nvSpPr>
        <p:spPr>
          <a:xfrm>
            <a:off x="5438266" y="4623944"/>
            <a:ext cx="433663" cy="432000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37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7A5E8-A00A-100F-6197-F2913C2B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2C803DA-4C0A-ED1D-38E0-5DABB80BC237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5941E858-7F51-D499-D62E-1C6FA17C7BCE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B1F1F715-B8E4-A761-F748-0FADA3A0C325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76C30276-3EAF-7E30-D31F-A9E920882AF6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54AA9BE-F5E5-4C1D-9820-3049A4B39225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C569D8D-08FD-74CB-856B-D868F26C0C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2064371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7EF9534-2E38-86E2-2DE1-B3DC75C12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9334004-E2DB-B0D8-FBCA-5CFEF7D84169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DF51BAE-D1C7-F322-7670-7A354B99C1C0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</a:t>
            </a:r>
            <a:r>
              <a:rPr lang="pt-BR" b="1" dirty="0" err="1"/>
              <a:t>Mesh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31C978-DE58-0F70-A180-0C469DA005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EE93EEB-CD5B-7090-6240-D33EF905A5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B489776-5FC7-5F49-CC8F-E0285EA44102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D7EA122-6ADD-1182-9BDA-1BE9FC5919DC}"/>
              </a:ext>
            </a:extLst>
          </p:cNvPr>
          <p:cNvSpPr txBox="1"/>
          <p:nvPr/>
        </p:nvSpPr>
        <p:spPr>
          <a:xfrm>
            <a:off x="8487791" y="4073224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DBDC7C35-BCBB-1D16-E360-E4B4DC9160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7745FCDE-677F-5937-0294-4F40E41FE0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0F4ADD-6F3C-4842-FDFF-D1F004C9BC4D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FBA2FD1-416C-E0EC-ACA7-82EBCACBA149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B5C2B06-8C60-944A-FAF6-76BF3972E7F6}"/>
              </a:ext>
            </a:extLst>
          </p:cNvPr>
          <p:cNvSpPr/>
          <p:nvPr/>
        </p:nvSpPr>
        <p:spPr>
          <a:xfrm>
            <a:off x="1561592" y="2081207"/>
            <a:ext cx="7793302" cy="30693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sz="1600" b="1" dirty="0"/>
              <a:t>Wi-Fi </a:t>
            </a:r>
            <a:r>
              <a:rPr lang="pt-BR" sz="1600" b="1" dirty="0" err="1"/>
              <a:t>Mesh</a:t>
            </a:r>
            <a:endParaRPr lang="pt-BR" sz="1600" b="1" dirty="0"/>
          </a:p>
          <a:p>
            <a:endParaRPr lang="pt-BR" sz="1600" b="1" dirty="0"/>
          </a:p>
          <a:p>
            <a:r>
              <a:rPr lang="pt-BR" sz="1600" b="1" dirty="0"/>
              <a:t>O que entrega</a:t>
            </a:r>
          </a:p>
          <a:p>
            <a:r>
              <a:rPr lang="pt-BR" sz="1600" dirty="0"/>
              <a:t>• Conexão mais estável, inclusive em espaços amplos ou com mais de um andar;</a:t>
            </a:r>
            <a:br>
              <a:rPr lang="pt-BR" sz="1600" dirty="0"/>
            </a:br>
            <a:r>
              <a:rPr lang="pt-BR" sz="1600" dirty="0"/>
              <a:t>• Mudança automática para o melhor ponto de sinal sem perda de conexão;</a:t>
            </a:r>
            <a:br>
              <a:rPr lang="pt-BR" sz="1600" dirty="0"/>
            </a:br>
            <a:r>
              <a:rPr lang="pt-BR" sz="1600" dirty="0"/>
              <a:t>• Mais velocidade e performance em diferentes ambientes;</a:t>
            </a:r>
            <a:br>
              <a:rPr lang="pt-BR" sz="1600" dirty="0"/>
            </a:br>
            <a:r>
              <a:rPr lang="pt-BR" sz="1600" dirty="0"/>
              <a:t>• Recursos de segurança, controle e gerenciamento da rede.</a:t>
            </a:r>
            <a:endParaRPr lang="pt-BR" sz="1600" b="1" dirty="0"/>
          </a:p>
          <a:p>
            <a:endParaRPr lang="pt-BR" sz="1600" b="1" dirty="0"/>
          </a:p>
        </p:txBody>
      </p:sp>
      <p:sp>
        <p:nvSpPr>
          <p:cNvPr id="13" name="Seta: Divisa 12">
            <a:extLst>
              <a:ext uri="{FF2B5EF4-FFF2-40B4-BE49-F238E27FC236}">
                <a16:creationId xmlns:a16="http://schemas.microsoft.com/office/drawing/2014/main" id="{944510C7-AAB0-F03D-587A-6D6FB60B41D8}"/>
              </a:ext>
            </a:extLst>
          </p:cNvPr>
          <p:cNvSpPr/>
          <p:nvPr/>
        </p:nvSpPr>
        <p:spPr>
          <a:xfrm flipH="1">
            <a:off x="5273283" y="4462991"/>
            <a:ext cx="369920" cy="432000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86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5A47A-FEC7-031E-F200-A40B51BF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08F8E06-BA3B-13C4-D455-268F13FAE0B3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175F2EB-F278-C8E3-8851-5C64BA8B607D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26B8BB4-54FF-B4EF-BE30-94F23B5B045A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F5B7F86A-9583-9037-1234-F046A4C2DB5D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C923413-1059-2C1E-5B06-40B1500D5E1B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37E6FFA-3F75-F107-CA19-8A31797CB2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2064371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1AB86E7-DA52-2191-DB48-FBF0D1F1E53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DD478494-637B-3C0A-ABE1-498ADBE16F9A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A1E1760-A3C3-9033-A29C-08A1F438017A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</a:rPr>
              <a:t>Mesh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5E35A6-FDF8-1C85-6D8F-33AB11A8DE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8706F1-A64C-AFB3-641E-FBB38C6CE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539A2DC-3BD0-62F8-BAE5-01E970A716E6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1EFB47-06B5-69AB-06AF-0AAA0A90AA37}"/>
              </a:ext>
            </a:extLst>
          </p:cNvPr>
          <p:cNvSpPr txBox="1"/>
          <p:nvPr/>
        </p:nvSpPr>
        <p:spPr>
          <a:xfrm>
            <a:off x="8487791" y="4032056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598D369E-830C-C161-7C60-2285F8712B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9A0970E3-9FDF-BF40-1116-DD04474238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1F55ECB-9A72-4CCB-189F-95294CE706B8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74A3C7-28A7-314E-03EC-1BCE08AC4233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</p:spTree>
    <p:extLst>
      <p:ext uri="{BB962C8B-B14F-4D97-AF65-F5344CB8AC3E}">
        <p14:creationId xmlns:p14="http://schemas.microsoft.com/office/powerpoint/2010/main" val="3192073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C2ED-4ACC-C225-74A2-30329542E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0EB6700-C7EC-53E4-7084-8C2D64CE2741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861DD7C0-0277-506F-468F-349715484543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2FACAE1E-6470-0F38-14BC-E624B2092CBC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05E43A7C-E790-A336-B18F-F4B209E47411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110D9E0-00E2-5E1D-6659-0C08E0ABF8B7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1DE99BC-EC1A-70E5-2099-0284987658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2064371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64F52E4-4AB0-27BE-456C-A6AA036F56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4EDAB7E0-113D-0943-A3A3-9133BF1A13E3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9A0333F-96CD-6F65-452C-B1EE8A8C5269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</a:rPr>
              <a:t>Mesh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ED7943-388C-DD1C-DB83-341ED0114A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E3A54F-B314-0CED-F2F7-FDA681EF6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4620242-891B-B09C-0130-8E083880604D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C83F4B-2045-D8D0-5735-A43ACFF512B6}"/>
              </a:ext>
            </a:extLst>
          </p:cNvPr>
          <p:cNvSpPr txBox="1"/>
          <p:nvPr/>
        </p:nvSpPr>
        <p:spPr>
          <a:xfrm>
            <a:off x="8487791" y="4032056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974B5A7D-ED34-4557-5B58-2941C1C5B2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AA6314C5-226E-2C40-A873-25A3CE1837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0327516-FCED-9C78-6439-17956AB0BB7C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C600C14-9D9B-29B6-0234-E71DB4AB8CB9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EE91A19-8B55-E7C2-DAC0-C3C1E890A578}"/>
              </a:ext>
            </a:extLst>
          </p:cNvPr>
          <p:cNvSpPr/>
          <p:nvPr/>
        </p:nvSpPr>
        <p:spPr>
          <a:xfrm>
            <a:off x="1561592" y="2081208"/>
            <a:ext cx="7793302" cy="25384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sz="1600" b="1" dirty="0"/>
              <a:t>#CLAROWIFI</a:t>
            </a:r>
          </a:p>
          <a:p>
            <a:endParaRPr lang="pt-BR" sz="1600" b="1" dirty="0"/>
          </a:p>
          <a:p>
            <a:r>
              <a:rPr lang="pt-BR" sz="1600" b="1" dirty="0"/>
              <a:t>O que é</a:t>
            </a:r>
          </a:p>
          <a:p>
            <a:r>
              <a:rPr lang="pt-BR" sz="1600" dirty="0"/>
              <a:t>É a rede de </a:t>
            </a:r>
            <a:r>
              <a:rPr lang="pt-BR" sz="1600" b="1" dirty="0"/>
              <a:t>Wi-Fi outdoor da Claro</a:t>
            </a:r>
            <a:r>
              <a:rPr lang="pt-BR" sz="1600" dirty="0"/>
              <a:t>, ou seja, uma rede de internet sem fio disponível </a:t>
            </a:r>
            <a:r>
              <a:rPr lang="pt-BR" sz="1600" b="1" dirty="0"/>
              <a:t>fora da empresa</a:t>
            </a:r>
            <a:r>
              <a:rPr lang="pt-BR" sz="1600" dirty="0"/>
              <a:t>, em locais públicos e estratégicos, como aeroportos, cinemas, teatros e outros espaços de grande circulação.</a:t>
            </a:r>
          </a:p>
          <a:p>
            <a:endParaRPr lang="pt-BR" sz="1600" b="1" dirty="0"/>
          </a:p>
        </p:txBody>
      </p:sp>
      <p:sp>
        <p:nvSpPr>
          <p:cNvPr id="13" name="Seta: Divisa 12">
            <a:extLst>
              <a:ext uri="{FF2B5EF4-FFF2-40B4-BE49-F238E27FC236}">
                <a16:creationId xmlns:a16="http://schemas.microsoft.com/office/drawing/2014/main" id="{79044BF5-1EAC-8ACA-D6F8-409E4759C91A}"/>
              </a:ext>
            </a:extLst>
          </p:cNvPr>
          <p:cNvSpPr/>
          <p:nvPr/>
        </p:nvSpPr>
        <p:spPr>
          <a:xfrm>
            <a:off x="5241411" y="4022808"/>
            <a:ext cx="433663" cy="432000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98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E5515-2C07-1843-E3DE-52BB01BF7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1800576-7ACD-AC3B-DA12-0632B0245F6F}"/>
              </a:ext>
            </a:extLst>
          </p:cNvPr>
          <p:cNvGrpSpPr/>
          <p:nvPr/>
        </p:nvGrpSpPr>
        <p:grpSpPr>
          <a:xfrm>
            <a:off x="2055845" y="6214188"/>
            <a:ext cx="8080310" cy="531764"/>
            <a:chOff x="2055845" y="5752323"/>
            <a:chExt cx="8080310" cy="531764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A39E38A-BAAC-F7AD-90E7-FA4DBE965540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62F06F8-E5F0-43CE-30AC-C549F44A94C1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3ED2D655-BA4E-2F5D-B647-B6265F34AD55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1FC6C86-34FA-8D42-C478-CFA28B0B8BA6}"/>
              </a:ext>
            </a:extLst>
          </p:cNvPr>
          <p:cNvSpPr txBox="1"/>
          <p:nvPr/>
        </p:nvSpPr>
        <p:spPr>
          <a:xfrm>
            <a:off x="-3441700" y="16664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pop-up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397520D-7704-DFDD-A634-D493DD6F73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2064371"/>
            <a:ext cx="2141406" cy="1044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5D4B8EA-0D42-C611-FB78-552F961BE2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757" y="3670950"/>
            <a:ext cx="2110923" cy="108213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4ADBA538-7AA5-0F04-6705-C5BD54C8F089}"/>
              </a:ext>
            </a:extLst>
          </p:cNvPr>
          <p:cNvSpPr txBox="1"/>
          <p:nvPr/>
        </p:nvSpPr>
        <p:spPr>
          <a:xfrm>
            <a:off x="3628947" y="2322852"/>
            <a:ext cx="255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Ponto Ultra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3FB5319-B3DA-85DF-BAF0-C152B0462DBB}"/>
              </a:ext>
            </a:extLst>
          </p:cNvPr>
          <p:cNvSpPr txBox="1"/>
          <p:nvPr/>
        </p:nvSpPr>
        <p:spPr>
          <a:xfrm>
            <a:off x="3677868" y="3993848"/>
            <a:ext cx="241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</a:rPr>
              <a:t>Mesh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78DDC5-52B1-0551-378B-BD8B2E31BC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111" y="2075173"/>
            <a:ext cx="2110923" cy="1044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5CFDC78-11F9-199E-0197-7BDB9A43B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918" y="3817607"/>
            <a:ext cx="2034716" cy="10745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9CAE1C2-3750-9076-3D11-CCBE30D00333}"/>
              </a:ext>
            </a:extLst>
          </p:cNvPr>
          <p:cNvSpPr txBox="1"/>
          <p:nvPr/>
        </p:nvSpPr>
        <p:spPr>
          <a:xfrm>
            <a:off x="8487791" y="2462662"/>
            <a:ext cx="255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</a:rPr>
              <a:t>Wi-Fi Plus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FA7AD46-A645-4EE9-4DA4-9C30105F8FB7}"/>
              </a:ext>
            </a:extLst>
          </p:cNvPr>
          <p:cNvSpPr txBox="1"/>
          <p:nvPr/>
        </p:nvSpPr>
        <p:spPr>
          <a:xfrm>
            <a:off x="8487791" y="4032056"/>
            <a:ext cx="2348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#CLARO-WIFI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6E1D1B98-1D33-C382-4224-40EC8EB483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17F30D63-A7EE-5A26-7FC0-7229B95CB4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2840800-9B5A-E8DE-7BA0-EE5BDF74A22E}"/>
              </a:ext>
            </a:extLst>
          </p:cNvPr>
          <p:cNvSpPr txBox="1"/>
          <p:nvPr/>
        </p:nvSpPr>
        <p:spPr>
          <a:xfrm>
            <a:off x="1055496" y="217213"/>
            <a:ext cx="985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MUITO ALÉM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52A25B-2F7D-FBD0-BDDC-76774991F8A5}"/>
              </a:ext>
            </a:extLst>
          </p:cNvPr>
          <p:cNvSpPr txBox="1"/>
          <p:nvPr/>
        </p:nvSpPr>
        <p:spPr>
          <a:xfrm>
            <a:off x="1685925" y="660325"/>
            <a:ext cx="859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Velocidade, cobertura e estabilidade potencializadas por soluções que ampliam a experiência de conexão. Clique para saber mais.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7894D7C-0DB9-ADEC-3841-94AE1F2B8560}"/>
              </a:ext>
            </a:extLst>
          </p:cNvPr>
          <p:cNvSpPr/>
          <p:nvPr/>
        </p:nvSpPr>
        <p:spPr>
          <a:xfrm>
            <a:off x="1529540" y="2081207"/>
            <a:ext cx="7793302" cy="30693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sz="1600" b="1" dirty="0"/>
              <a:t>#CLAROWIFI</a:t>
            </a:r>
          </a:p>
          <a:p>
            <a:endParaRPr lang="pt-BR" sz="1600" b="1" dirty="0"/>
          </a:p>
          <a:p>
            <a:r>
              <a:rPr lang="pt-BR" sz="1600" b="1" dirty="0"/>
              <a:t>O que entrega</a:t>
            </a:r>
          </a:p>
          <a:p>
            <a:r>
              <a:rPr lang="pt-BR" sz="1600" dirty="0"/>
              <a:t>• Conectividade também fora da empresa;</a:t>
            </a:r>
            <a:br>
              <a:rPr lang="pt-BR" sz="1600" dirty="0"/>
            </a:br>
            <a:r>
              <a:rPr lang="pt-BR" sz="1600" dirty="0"/>
              <a:t>• Mais mobilidade e conveniência no dia a dia;</a:t>
            </a:r>
            <a:br>
              <a:rPr lang="pt-BR" sz="1600" dirty="0"/>
            </a:br>
            <a:r>
              <a:rPr lang="pt-BR" sz="1600" dirty="0"/>
              <a:t>• Acesso a mais de </a:t>
            </a:r>
            <a:r>
              <a:rPr lang="pt-BR" sz="1600" b="1" dirty="0"/>
              <a:t>3 milhões de pontos de Wi-Fi</a:t>
            </a:r>
            <a:r>
              <a:rPr lang="pt-BR" sz="1600" dirty="0"/>
              <a:t> no Brasil;</a:t>
            </a:r>
            <a:br>
              <a:rPr lang="pt-BR" sz="1600" dirty="0"/>
            </a:br>
            <a:r>
              <a:rPr lang="pt-BR" sz="1600" dirty="0"/>
              <a:t>• Benefício disponível para clientes </a:t>
            </a:r>
            <a:r>
              <a:rPr lang="pt-BR" sz="1600" b="1" dirty="0"/>
              <a:t>Claro fibra e Claro pós.</a:t>
            </a:r>
            <a:br>
              <a:rPr lang="pt-BR" sz="1600" dirty="0"/>
            </a:br>
            <a:endParaRPr lang="pt-BR" sz="1600" b="1" dirty="0"/>
          </a:p>
        </p:txBody>
      </p:sp>
      <p:sp>
        <p:nvSpPr>
          <p:cNvPr id="13" name="Seta: Divisa 12">
            <a:extLst>
              <a:ext uri="{FF2B5EF4-FFF2-40B4-BE49-F238E27FC236}">
                <a16:creationId xmlns:a16="http://schemas.microsoft.com/office/drawing/2014/main" id="{B4736941-62E0-BD24-9E3D-03496472CC96}"/>
              </a:ext>
            </a:extLst>
          </p:cNvPr>
          <p:cNvSpPr/>
          <p:nvPr/>
        </p:nvSpPr>
        <p:spPr>
          <a:xfrm flipH="1">
            <a:off x="5221658" y="4623944"/>
            <a:ext cx="409066" cy="432000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28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BC553-1AEB-503F-80E7-A49CCE135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10322C4-33D9-CFBC-47C3-07AC73B97989}"/>
              </a:ext>
            </a:extLst>
          </p:cNvPr>
          <p:cNvSpPr txBox="1"/>
          <p:nvPr/>
        </p:nvSpPr>
        <p:spPr>
          <a:xfrm>
            <a:off x="1069628" y="386395"/>
            <a:ext cx="10550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Arraste cada solução para o que melhor representa o que ela entrega ao cliente.</a:t>
            </a:r>
            <a:endParaRPr lang="pt-BR" sz="24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77C1CBA-8660-33E2-CE5B-38B9C92E2B88}"/>
              </a:ext>
            </a:extLst>
          </p:cNvPr>
          <p:cNvGrpSpPr/>
          <p:nvPr/>
        </p:nvGrpSpPr>
        <p:grpSpPr>
          <a:xfrm>
            <a:off x="2055845" y="5752323"/>
            <a:ext cx="8080310" cy="531764"/>
            <a:chOff x="2055845" y="5752323"/>
            <a:chExt cx="8080310" cy="531764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D6E8052-0758-C558-DB51-3BF2BB1D7151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2C55BB5-5EF5-3C74-947A-FB0AE486387C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2EA29101-46DE-6967-26ED-06991F1EDDD8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249C9EA-059C-9158-ED20-0873A239678C}"/>
              </a:ext>
            </a:extLst>
          </p:cNvPr>
          <p:cNvSpPr/>
          <p:nvPr/>
        </p:nvSpPr>
        <p:spPr>
          <a:xfrm>
            <a:off x="2055845" y="1239845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Ponto Ultra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E91621B-733B-208F-AD5E-E4ACE08E2214}"/>
              </a:ext>
            </a:extLst>
          </p:cNvPr>
          <p:cNvSpPr/>
          <p:nvPr/>
        </p:nvSpPr>
        <p:spPr>
          <a:xfrm>
            <a:off x="6096000" y="3081673"/>
            <a:ext cx="4197076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Internet mais estável para equipamentos fixos, com conexão via cabo.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3268D122-6D64-A24D-A209-44908C93D216}"/>
              </a:ext>
            </a:extLst>
          </p:cNvPr>
          <p:cNvSpPr/>
          <p:nvPr/>
        </p:nvSpPr>
        <p:spPr>
          <a:xfrm>
            <a:off x="2055845" y="2151103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Wi-Fi Plus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823B0E0-44E9-E6F4-87CE-A72219C98EC3}"/>
              </a:ext>
            </a:extLst>
          </p:cNvPr>
          <p:cNvSpPr/>
          <p:nvPr/>
        </p:nvSpPr>
        <p:spPr>
          <a:xfrm>
            <a:off x="2055845" y="3062361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Wi-Fi </a:t>
            </a:r>
            <a:r>
              <a:rPr lang="pt-BR" b="1" dirty="0" err="1"/>
              <a:t>Mesh</a:t>
            </a:r>
            <a:endParaRPr lang="pt-BR" b="1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8C717CD-D63C-AF2F-87E6-B2E1B3863A63}"/>
              </a:ext>
            </a:extLst>
          </p:cNvPr>
          <p:cNvSpPr/>
          <p:nvPr/>
        </p:nvSpPr>
        <p:spPr>
          <a:xfrm>
            <a:off x="2055845" y="3992931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#CLAROWIFI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A13590C-B0A7-C623-133D-A9ADB8CC2B43}"/>
              </a:ext>
            </a:extLst>
          </p:cNvPr>
          <p:cNvSpPr/>
          <p:nvPr/>
        </p:nvSpPr>
        <p:spPr>
          <a:xfrm>
            <a:off x="6096000" y="1225089"/>
            <a:ext cx="4197075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Mais velocidade e melhor desempenho do Wi-Fi, com menos interferências.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10A87C93-7916-80AF-97B1-2C8DDA6A2D2E}"/>
              </a:ext>
            </a:extLst>
          </p:cNvPr>
          <p:cNvSpPr/>
          <p:nvPr/>
        </p:nvSpPr>
        <p:spPr>
          <a:xfrm>
            <a:off x="6095999" y="3948762"/>
            <a:ext cx="4197075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Cobertura inteligente e conexão estável em toda a empresa, inclusive em espaços amplos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E1BABEAF-B154-8AC9-3C69-2997ECC7170B}"/>
              </a:ext>
            </a:extLst>
          </p:cNvPr>
          <p:cNvSpPr/>
          <p:nvPr/>
        </p:nvSpPr>
        <p:spPr>
          <a:xfrm>
            <a:off x="6096001" y="2200720"/>
            <a:ext cx="4197074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Conectividade fora da empresa, com acesso a milhões de pontos Wi-Fi no Brasil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4FD36F0-9C92-9459-C7D3-351A121A026D}"/>
              </a:ext>
            </a:extLst>
          </p:cNvPr>
          <p:cNvSpPr txBox="1"/>
          <p:nvPr/>
        </p:nvSpPr>
        <p:spPr>
          <a:xfrm>
            <a:off x="-3484307" y="359561"/>
            <a:ext cx="3376150" cy="50783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b="1" dirty="0"/>
              <a:t>DG/WEB:</a:t>
            </a:r>
            <a:r>
              <a:rPr lang="pt-BR" dirty="0"/>
              <a:t> Desenvolver atividade de </a:t>
            </a:r>
            <a:r>
              <a:rPr lang="pt-BR" b="1" dirty="0"/>
              <a:t>clique e arraste</a:t>
            </a:r>
            <a:r>
              <a:rPr lang="pt-BR" dirty="0"/>
              <a:t>, com </a:t>
            </a:r>
            <a:r>
              <a:rPr lang="pt-BR" b="1" dirty="0"/>
              <a:t>uma única tentativa</a:t>
            </a:r>
            <a:r>
              <a:rPr lang="pt-BR" dirty="0"/>
              <a:t>, conforme combinação correta apresentada no gabarito.</a:t>
            </a:r>
          </a:p>
          <a:p>
            <a:endParaRPr lang="pt-BR" dirty="0"/>
          </a:p>
          <a:p>
            <a:r>
              <a:rPr lang="pt-BR" dirty="0"/>
              <a:t>Em caso de </a:t>
            </a:r>
            <a:r>
              <a:rPr lang="pt-BR" b="1" dirty="0"/>
              <a:t>acerto</a:t>
            </a:r>
            <a:r>
              <a:rPr lang="pt-BR" dirty="0"/>
              <a:t>, o participante deverá ser direcionado para o </a:t>
            </a:r>
            <a:r>
              <a:rPr lang="pt-BR" b="1" dirty="0"/>
              <a:t>feedback de combinação correta</a:t>
            </a:r>
            <a:r>
              <a:rPr lang="pt-BR" dirty="0"/>
              <a:t> e, depois, para o início do próximo tópico.</a:t>
            </a:r>
          </a:p>
          <a:p>
            <a:endParaRPr lang="pt-BR" dirty="0"/>
          </a:p>
          <a:p>
            <a:r>
              <a:rPr lang="pt-BR" dirty="0"/>
              <a:t>Em caso de </a:t>
            </a:r>
            <a:r>
              <a:rPr lang="pt-BR" b="1" dirty="0"/>
              <a:t>erro</a:t>
            </a:r>
            <a:r>
              <a:rPr lang="pt-BR" dirty="0"/>
              <a:t>, o participante deverá ser direcionado primeiro para o </a:t>
            </a:r>
            <a:r>
              <a:rPr lang="pt-BR" b="1" dirty="0"/>
              <a:t>feedback de combinação incorreta</a:t>
            </a:r>
            <a:r>
              <a:rPr lang="pt-BR" dirty="0"/>
              <a:t> e, na sequência, para a tela com o </a:t>
            </a:r>
            <a:r>
              <a:rPr lang="pt-BR" b="1" dirty="0"/>
              <a:t>gabarito da atividade</a:t>
            </a:r>
            <a:r>
              <a:rPr lang="pt-BR" dirty="0"/>
              <a:t>.</a:t>
            </a:r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8611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BE34C-6BAB-93A4-572F-8B37C757C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78A6031-BDD2-F139-7E3D-87BA4DA216B5}"/>
              </a:ext>
            </a:extLst>
          </p:cNvPr>
          <p:cNvSpPr txBox="1"/>
          <p:nvPr/>
        </p:nvSpPr>
        <p:spPr>
          <a:xfrm>
            <a:off x="1069628" y="386395"/>
            <a:ext cx="10550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Arraste cada solução para o que melhor representa o que ela entrega ao cliente.</a:t>
            </a:r>
            <a:endParaRPr lang="pt-BR" sz="24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1C0D057-2E0E-8E6E-AB89-7D4A248D5098}"/>
              </a:ext>
            </a:extLst>
          </p:cNvPr>
          <p:cNvGrpSpPr/>
          <p:nvPr/>
        </p:nvGrpSpPr>
        <p:grpSpPr>
          <a:xfrm>
            <a:off x="2055845" y="5752323"/>
            <a:ext cx="8080310" cy="531764"/>
            <a:chOff x="2055845" y="5752323"/>
            <a:chExt cx="8080310" cy="531764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75EE5AA-85D8-B34F-E013-0538EE853E62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27E6422-C65E-363E-7DF9-A988C7C25414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02196EF-9AA5-C5C2-7C6C-9F5640D01025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5820E90-2AC9-F102-30FF-F425F721D346}"/>
              </a:ext>
            </a:extLst>
          </p:cNvPr>
          <p:cNvSpPr/>
          <p:nvPr/>
        </p:nvSpPr>
        <p:spPr>
          <a:xfrm>
            <a:off x="2055845" y="1239845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Ponto Ultra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9667358D-1626-40A8-61DA-1F34948BF0A4}"/>
              </a:ext>
            </a:extLst>
          </p:cNvPr>
          <p:cNvSpPr/>
          <p:nvPr/>
        </p:nvSpPr>
        <p:spPr>
          <a:xfrm>
            <a:off x="6096000" y="3081673"/>
            <a:ext cx="4197076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Internet mais estável para equipamentos fixos, com conexão via cabo.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E6C73F88-CF26-513A-37F5-9F92E58EB4F4}"/>
              </a:ext>
            </a:extLst>
          </p:cNvPr>
          <p:cNvSpPr/>
          <p:nvPr/>
        </p:nvSpPr>
        <p:spPr>
          <a:xfrm>
            <a:off x="2055845" y="2151103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Wi-Fi Plus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523FEE0-7951-DF4D-5AFF-1AFFFDEE9559}"/>
              </a:ext>
            </a:extLst>
          </p:cNvPr>
          <p:cNvSpPr/>
          <p:nvPr/>
        </p:nvSpPr>
        <p:spPr>
          <a:xfrm>
            <a:off x="2055845" y="3062361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Wi-Fi </a:t>
            </a:r>
            <a:r>
              <a:rPr lang="pt-BR" b="1" dirty="0" err="1"/>
              <a:t>Mesh</a:t>
            </a:r>
            <a:endParaRPr lang="pt-BR" b="1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46AE7B73-BF57-B00D-316C-C34404ADD6BD}"/>
              </a:ext>
            </a:extLst>
          </p:cNvPr>
          <p:cNvSpPr/>
          <p:nvPr/>
        </p:nvSpPr>
        <p:spPr>
          <a:xfrm>
            <a:off x="2055845" y="3992931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#CLAROWIFI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505F19C5-94FB-9A75-3AE0-489570BC094E}"/>
              </a:ext>
            </a:extLst>
          </p:cNvPr>
          <p:cNvSpPr/>
          <p:nvPr/>
        </p:nvSpPr>
        <p:spPr>
          <a:xfrm>
            <a:off x="6096000" y="1225089"/>
            <a:ext cx="4197075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Mais velocidade e melhor desempenho do Wi-Fi, com menos interferências.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939630ED-C399-1702-96DF-8DD57B665648}"/>
              </a:ext>
            </a:extLst>
          </p:cNvPr>
          <p:cNvSpPr/>
          <p:nvPr/>
        </p:nvSpPr>
        <p:spPr>
          <a:xfrm>
            <a:off x="6095999" y="3948762"/>
            <a:ext cx="4197075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Cobertura inteligente e conexão estável em toda a empresa, inclusive em espaços amplos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61135ABA-FC37-9CB0-5E03-EB47178482A5}"/>
              </a:ext>
            </a:extLst>
          </p:cNvPr>
          <p:cNvSpPr/>
          <p:nvPr/>
        </p:nvSpPr>
        <p:spPr>
          <a:xfrm>
            <a:off x="6096001" y="2200720"/>
            <a:ext cx="4197074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Conectividade fora da empresa, com acesso a milhões de pontos Wi-Fi no Brasil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21570B-74D3-4497-4EEB-6BC40F36AC13}"/>
              </a:ext>
            </a:extLst>
          </p:cNvPr>
          <p:cNvSpPr txBox="1"/>
          <p:nvPr/>
        </p:nvSpPr>
        <p:spPr>
          <a:xfrm>
            <a:off x="-3463632" y="63229"/>
            <a:ext cx="3330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DG: Feedback de combinação correta.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8C403E7-C1D1-B9FC-10BB-5DB071DA58F6}"/>
              </a:ext>
            </a:extLst>
          </p:cNvPr>
          <p:cNvSpPr/>
          <p:nvPr/>
        </p:nvSpPr>
        <p:spPr>
          <a:xfrm>
            <a:off x="2490786" y="1722828"/>
            <a:ext cx="7210425" cy="2160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Muito bem!</a:t>
            </a:r>
            <a:r>
              <a:rPr lang="pt-BR" dirty="0"/>
              <a:t>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Conhecer o que cada solução entrega ajuda a alinhar o valor que ela entrega à realidade de uso da empresa do cliente.</a:t>
            </a:r>
          </a:p>
        </p:txBody>
      </p:sp>
    </p:spTree>
    <p:extLst>
      <p:ext uri="{BB962C8B-B14F-4D97-AF65-F5344CB8AC3E}">
        <p14:creationId xmlns:p14="http://schemas.microsoft.com/office/powerpoint/2010/main" val="3681627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3B480-0531-714E-93B1-AA3439713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933029D-F462-95B2-CFBE-3419E54A9352}"/>
              </a:ext>
            </a:extLst>
          </p:cNvPr>
          <p:cNvSpPr txBox="1"/>
          <p:nvPr/>
        </p:nvSpPr>
        <p:spPr>
          <a:xfrm>
            <a:off x="1069628" y="386395"/>
            <a:ext cx="10550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Arraste cada solução para o que melhor representa o que ela entrega ao cliente.</a:t>
            </a:r>
            <a:endParaRPr lang="pt-BR" sz="24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76857E0-DE1A-6C28-E43C-E7C6B4CB2152}"/>
              </a:ext>
            </a:extLst>
          </p:cNvPr>
          <p:cNvGrpSpPr/>
          <p:nvPr/>
        </p:nvGrpSpPr>
        <p:grpSpPr>
          <a:xfrm>
            <a:off x="2055845" y="5752323"/>
            <a:ext cx="8080310" cy="531764"/>
            <a:chOff x="2055845" y="5752323"/>
            <a:chExt cx="8080310" cy="531764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DEF09A2-FD6B-A15F-A2EE-15C733EA2DBC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BCE8727-AE22-C0CA-E74A-D0BD882308BE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C8C5E9A-3400-F4F1-788A-B348CB93400C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FB4DD3A-C663-1E27-5EED-9A05DA52C203}"/>
              </a:ext>
            </a:extLst>
          </p:cNvPr>
          <p:cNvSpPr/>
          <p:nvPr/>
        </p:nvSpPr>
        <p:spPr>
          <a:xfrm>
            <a:off x="2055845" y="1239845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Ponto Ultra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8E8846BD-6D77-2DF4-2329-63BAA6E85AB6}"/>
              </a:ext>
            </a:extLst>
          </p:cNvPr>
          <p:cNvSpPr/>
          <p:nvPr/>
        </p:nvSpPr>
        <p:spPr>
          <a:xfrm>
            <a:off x="6096000" y="3081673"/>
            <a:ext cx="4197076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Internet mais estável para equipamentos fixos, com conexão via cabo.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58824E7-2752-1950-C3C5-093BC9ED7152}"/>
              </a:ext>
            </a:extLst>
          </p:cNvPr>
          <p:cNvSpPr/>
          <p:nvPr/>
        </p:nvSpPr>
        <p:spPr>
          <a:xfrm>
            <a:off x="2055845" y="2151103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Wi-Fi Plus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544485C-C5CC-59FF-2D0B-D45A0614957B}"/>
              </a:ext>
            </a:extLst>
          </p:cNvPr>
          <p:cNvSpPr/>
          <p:nvPr/>
        </p:nvSpPr>
        <p:spPr>
          <a:xfrm>
            <a:off x="2055845" y="3062361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Wi-Fi </a:t>
            </a:r>
            <a:r>
              <a:rPr lang="pt-BR" b="1" dirty="0" err="1"/>
              <a:t>Mesh</a:t>
            </a:r>
            <a:endParaRPr lang="pt-BR" b="1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E0C1AD2C-E623-8A1C-E577-597320BB1EAB}"/>
              </a:ext>
            </a:extLst>
          </p:cNvPr>
          <p:cNvSpPr/>
          <p:nvPr/>
        </p:nvSpPr>
        <p:spPr>
          <a:xfrm>
            <a:off x="2055845" y="3992931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#CLAROWIFI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C8687097-46DC-6127-4787-110AF25141F8}"/>
              </a:ext>
            </a:extLst>
          </p:cNvPr>
          <p:cNvSpPr/>
          <p:nvPr/>
        </p:nvSpPr>
        <p:spPr>
          <a:xfrm>
            <a:off x="6096000" y="1225089"/>
            <a:ext cx="4197075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Mais velocidade e melhor desempenho do Wi-Fi, com menos interferências.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538DB51E-8814-0643-91AD-E17DC6DA627B}"/>
              </a:ext>
            </a:extLst>
          </p:cNvPr>
          <p:cNvSpPr/>
          <p:nvPr/>
        </p:nvSpPr>
        <p:spPr>
          <a:xfrm>
            <a:off x="6095999" y="3948762"/>
            <a:ext cx="4197075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Cobertura inteligente e conexão estável em toda a empresa, inclusive em espaços amplos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BECEC9D2-5929-36C8-E38D-D4104E21D5DD}"/>
              </a:ext>
            </a:extLst>
          </p:cNvPr>
          <p:cNvSpPr/>
          <p:nvPr/>
        </p:nvSpPr>
        <p:spPr>
          <a:xfrm>
            <a:off x="6096001" y="2200720"/>
            <a:ext cx="4197074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Conectividade fora da empresa, com acesso a milhões de pontos Wi-Fi no Brasil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6F8331-3E06-5167-C6C5-201A70C03E5D}"/>
              </a:ext>
            </a:extLst>
          </p:cNvPr>
          <p:cNvSpPr txBox="1"/>
          <p:nvPr/>
        </p:nvSpPr>
        <p:spPr>
          <a:xfrm>
            <a:off x="-3577932" y="116402"/>
            <a:ext cx="357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DG: Feedback de combinação incorreta.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930B31C-CAE4-D8BE-27F4-47ECD8F86404}"/>
              </a:ext>
            </a:extLst>
          </p:cNvPr>
          <p:cNvSpPr/>
          <p:nvPr/>
        </p:nvSpPr>
        <p:spPr>
          <a:xfrm>
            <a:off x="2490786" y="1777281"/>
            <a:ext cx="7210425" cy="2160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Essa não é a combinação correta</a:t>
            </a:r>
            <a:r>
              <a:rPr lang="pt-BR" dirty="0"/>
              <a:t>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Fique atento! Conhecer o que cada solução entrega ajuda a alinhar o valor que ela entrega à realidade de uso da empresa do cliente.</a:t>
            </a:r>
          </a:p>
        </p:txBody>
      </p:sp>
    </p:spTree>
    <p:extLst>
      <p:ext uri="{BB962C8B-B14F-4D97-AF65-F5344CB8AC3E}">
        <p14:creationId xmlns:p14="http://schemas.microsoft.com/office/powerpoint/2010/main" val="134919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F7DBF8C-45AC-0822-823D-2BEDC5D6E6A8}"/>
              </a:ext>
            </a:extLst>
          </p:cNvPr>
          <p:cNvSpPr txBox="1"/>
          <p:nvPr/>
        </p:nvSpPr>
        <p:spPr>
          <a:xfrm>
            <a:off x="3337272" y="1390710"/>
            <a:ext cx="573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latin typeface="AMX Black" pitchFamily="2" charset="0"/>
              </a:rPr>
              <a:t>Instruções de Navegação</a:t>
            </a:r>
          </a:p>
        </p:txBody>
      </p:sp>
      <p:pic>
        <p:nvPicPr>
          <p:cNvPr id="3" name="Gráfico 3" descr="Selo cruz estrutura de tópicos">
            <a:extLst>
              <a:ext uri="{FF2B5EF4-FFF2-40B4-BE49-F238E27FC236}">
                <a16:creationId xmlns:a16="http://schemas.microsoft.com/office/drawing/2014/main" id="{D4A1EC96-E09B-9948-F6FB-64FFEE943F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87655" y="3941897"/>
            <a:ext cx="914400" cy="914400"/>
          </a:xfrm>
          <a:prstGeom prst="rect">
            <a:avLst/>
          </a:prstGeom>
        </p:spPr>
      </p:pic>
      <p:pic>
        <p:nvPicPr>
          <p:cNvPr id="5" name="Gráfico 7" descr="Acento Circunflexo à Esquerda estrutura de tópicos">
            <a:extLst>
              <a:ext uri="{FF2B5EF4-FFF2-40B4-BE49-F238E27FC236}">
                <a16:creationId xmlns:a16="http://schemas.microsoft.com/office/drawing/2014/main" id="{9BC36F6A-B72E-78C8-E964-12CC8B1A29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8537" y="3941897"/>
            <a:ext cx="914400" cy="914400"/>
          </a:xfrm>
          <a:prstGeom prst="rect">
            <a:avLst/>
          </a:prstGeom>
        </p:spPr>
      </p:pic>
      <p:pic>
        <p:nvPicPr>
          <p:cNvPr id="6" name="Gráfico 9" descr="Acento Circunflexo à Direita estrutura de tópicos">
            <a:extLst>
              <a:ext uri="{FF2B5EF4-FFF2-40B4-BE49-F238E27FC236}">
                <a16:creationId xmlns:a16="http://schemas.microsoft.com/office/drawing/2014/main" id="{5952B9E1-632F-C16D-5B11-D9F8F625FC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sp>
        <p:nvSpPr>
          <p:cNvPr id="7" name="CaixaDeTexto 12">
            <a:extLst>
              <a:ext uri="{FF2B5EF4-FFF2-40B4-BE49-F238E27FC236}">
                <a16:creationId xmlns:a16="http://schemas.microsoft.com/office/drawing/2014/main" id="{C3B8228F-C2D6-D855-0296-34705F827675}"/>
              </a:ext>
            </a:extLst>
          </p:cNvPr>
          <p:cNvSpPr txBox="1"/>
          <p:nvPr/>
        </p:nvSpPr>
        <p:spPr>
          <a:xfrm>
            <a:off x="1020750" y="4955763"/>
            <a:ext cx="245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/>
              <a:t>Voltar</a:t>
            </a:r>
          </a:p>
        </p:txBody>
      </p:sp>
      <p:sp>
        <p:nvSpPr>
          <p:cNvPr id="9" name="CaixaDeTexto 14">
            <a:extLst>
              <a:ext uri="{FF2B5EF4-FFF2-40B4-BE49-F238E27FC236}">
                <a16:creationId xmlns:a16="http://schemas.microsoft.com/office/drawing/2014/main" id="{514CDD4B-9C14-78F8-8B75-9F92DE1AD6FF}"/>
              </a:ext>
            </a:extLst>
          </p:cNvPr>
          <p:cNvSpPr txBox="1"/>
          <p:nvPr/>
        </p:nvSpPr>
        <p:spPr>
          <a:xfrm>
            <a:off x="7495520" y="4955763"/>
            <a:ext cx="245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/>
              <a:t>Fechar</a:t>
            </a:r>
          </a:p>
        </p:txBody>
      </p:sp>
      <p:sp>
        <p:nvSpPr>
          <p:cNvPr id="10" name="CaixaDeTexto 17">
            <a:extLst>
              <a:ext uri="{FF2B5EF4-FFF2-40B4-BE49-F238E27FC236}">
                <a16:creationId xmlns:a16="http://schemas.microsoft.com/office/drawing/2014/main" id="{7C60508A-E3EF-F474-E3C7-780A5E6EA23F}"/>
              </a:ext>
            </a:extLst>
          </p:cNvPr>
          <p:cNvSpPr txBox="1"/>
          <p:nvPr/>
        </p:nvSpPr>
        <p:spPr>
          <a:xfrm>
            <a:off x="1020750" y="2789414"/>
            <a:ext cx="1017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dirty="0"/>
              <a:t>Confira aqui como será a navegação e as interações do treinamento: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27DE934-7C31-9B85-E514-FFEA7FA9AE83}"/>
              </a:ext>
            </a:extLst>
          </p:cNvPr>
          <p:cNvSpPr/>
          <p:nvPr/>
        </p:nvSpPr>
        <p:spPr>
          <a:xfrm>
            <a:off x="5386386" y="4086952"/>
            <a:ext cx="1868129" cy="481780"/>
          </a:xfrm>
          <a:prstGeom prst="roundRect">
            <a:avLst/>
          </a:prstGeom>
          <a:solidFill>
            <a:srgbClr val="C000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000" dirty="0">
              <a:solidFill>
                <a:schemeClr val="tx1"/>
              </a:solidFill>
              <a:latin typeface="AMX Black" pitchFamily="2" charset="0"/>
            </a:endParaRPr>
          </a:p>
        </p:txBody>
      </p:sp>
      <p:sp>
        <p:nvSpPr>
          <p:cNvPr id="12" name="CaixaDeTexto 19">
            <a:extLst>
              <a:ext uri="{FF2B5EF4-FFF2-40B4-BE49-F238E27FC236}">
                <a16:creationId xmlns:a16="http://schemas.microsoft.com/office/drawing/2014/main" id="{4C70E659-CF7A-C8DF-E107-370AFE5E219E}"/>
              </a:ext>
            </a:extLst>
          </p:cNvPr>
          <p:cNvSpPr txBox="1"/>
          <p:nvPr/>
        </p:nvSpPr>
        <p:spPr>
          <a:xfrm>
            <a:off x="5090993" y="4955763"/>
            <a:ext cx="245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/>
              <a:t>Elemento Clicável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C5ED1A3-4085-FB21-E7C2-162247AE2B85}"/>
              </a:ext>
            </a:extLst>
          </p:cNvPr>
          <p:cNvSpPr txBox="1"/>
          <p:nvPr/>
        </p:nvSpPr>
        <p:spPr>
          <a:xfrm>
            <a:off x="2961802" y="4955763"/>
            <a:ext cx="245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/>
              <a:t>Avançar</a:t>
            </a:r>
          </a:p>
        </p:txBody>
      </p:sp>
      <p:pic>
        <p:nvPicPr>
          <p:cNvPr id="4" name="Gráfico 7" descr="Acento Circunflexo à Esquerda estrutura de tópicos">
            <a:extLst>
              <a:ext uri="{FF2B5EF4-FFF2-40B4-BE49-F238E27FC236}">
                <a16:creationId xmlns:a16="http://schemas.microsoft.com/office/drawing/2014/main" id="{5EEE4726-B97C-1F95-A15A-469214939C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pic>
        <p:nvPicPr>
          <p:cNvPr id="15" name="Gráfico 9" descr="Acento Circunflexo à Direita estrutura de tópicos">
            <a:extLst>
              <a:ext uri="{FF2B5EF4-FFF2-40B4-BE49-F238E27FC236}">
                <a16:creationId xmlns:a16="http://schemas.microsoft.com/office/drawing/2014/main" id="{80298EE5-9822-E6BB-E949-CA2857D899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6459" y="40942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96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87BF-D9FE-4611-EB8F-683EF8869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EE36AF4-34A8-D4DD-74AD-E292E27988D2}"/>
              </a:ext>
            </a:extLst>
          </p:cNvPr>
          <p:cNvSpPr txBox="1"/>
          <p:nvPr/>
        </p:nvSpPr>
        <p:spPr>
          <a:xfrm>
            <a:off x="2978573" y="351624"/>
            <a:ext cx="5353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GABARITO</a:t>
            </a:r>
            <a:endParaRPr lang="pt-BR" sz="24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DA1935E-32C3-01CC-9A21-451FA8E43789}"/>
              </a:ext>
            </a:extLst>
          </p:cNvPr>
          <p:cNvGrpSpPr/>
          <p:nvPr/>
        </p:nvGrpSpPr>
        <p:grpSpPr>
          <a:xfrm>
            <a:off x="2055845" y="5752323"/>
            <a:ext cx="8080310" cy="531764"/>
            <a:chOff x="2055845" y="5752323"/>
            <a:chExt cx="8080310" cy="531764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EEF815DD-E863-D158-2D1D-C283B5576E19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2257333-8F8A-0ACC-486A-1635982534A9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25%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A45A5FF-F90A-70A2-4577-74D444C32D6F}"/>
                </a:ext>
              </a:extLst>
            </p:cNvPr>
            <p:cNvSpPr/>
            <p:nvPr/>
          </p:nvSpPr>
          <p:spPr>
            <a:xfrm>
              <a:off x="2055845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6B61600-5D0A-602D-CEAC-9F5A53182D2A}"/>
              </a:ext>
            </a:extLst>
          </p:cNvPr>
          <p:cNvSpPr/>
          <p:nvPr/>
        </p:nvSpPr>
        <p:spPr>
          <a:xfrm>
            <a:off x="3215999" y="3095569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Ponto Ultra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5D3DEDA-DAFE-36A8-6A44-F7B0456650C2}"/>
              </a:ext>
            </a:extLst>
          </p:cNvPr>
          <p:cNvSpPr/>
          <p:nvPr/>
        </p:nvSpPr>
        <p:spPr>
          <a:xfrm>
            <a:off x="6096000" y="3081673"/>
            <a:ext cx="4197076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Internet mais estável para equipamentos fixos, com conexão via cabo.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6951A7E-590D-BFC7-C26C-A00E1236A2FE}"/>
              </a:ext>
            </a:extLst>
          </p:cNvPr>
          <p:cNvSpPr/>
          <p:nvPr/>
        </p:nvSpPr>
        <p:spPr>
          <a:xfrm>
            <a:off x="3215999" y="1234429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Wi-Fi Plus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85EB9508-5FA0-14C6-C118-6B3344A52C8E}"/>
              </a:ext>
            </a:extLst>
          </p:cNvPr>
          <p:cNvSpPr/>
          <p:nvPr/>
        </p:nvSpPr>
        <p:spPr>
          <a:xfrm>
            <a:off x="3215999" y="3962626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Wi-Fi </a:t>
            </a:r>
            <a:r>
              <a:rPr lang="pt-BR" b="1" dirty="0" err="1"/>
              <a:t>Mesh</a:t>
            </a:r>
            <a:endParaRPr lang="pt-BR" b="1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3ED9A3B-2BC0-F994-0B65-651AE0CD6B6C}"/>
              </a:ext>
            </a:extLst>
          </p:cNvPr>
          <p:cNvSpPr/>
          <p:nvPr/>
        </p:nvSpPr>
        <p:spPr>
          <a:xfrm>
            <a:off x="3215999" y="2200720"/>
            <a:ext cx="2880000" cy="720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#CLAROWIFI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CD8F1E1B-17D2-F9BE-6E7D-43DBCBD8A1F8}"/>
              </a:ext>
            </a:extLst>
          </p:cNvPr>
          <p:cNvSpPr/>
          <p:nvPr/>
        </p:nvSpPr>
        <p:spPr>
          <a:xfrm>
            <a:off x="6096000" y="1225089"/>
            <a:ext cx="4197075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Mais velocidade e melhor desempenho do</a:t>
            </a:r>
          </a:p>
          <a:p>
            <a:pPr algn="ctr"/>
            <a:r>
              <a:rPr lang="pt-BR" sz="1600" dirty="0"/>
              <a:t>Wi-Fi, com menos interferências.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014D7C5F-DB92-58CF-43D0-14AAEEB6ADA3}"/>
              </a:ext>
            </a:extLst>
          </p:cNvPr>
          <p:cNvSpPr/>
          <p:nvPr/>
        </p:nvSpPr>
        <p:spPr>
          <a:xfrm>
            <a:off x="6095999" y="3948762"/>
            <a:ext cx="4197075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Cobertura inteligente e conexão estável em toda a empresa, inclusive em espaços amplos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B0830A93-3620-4998-F4C2-6DF4529AA37E}"/>
              </a:ext>
            </a:extLst>
          </p:cNvPr>
          <p:cNvSpPr/>
          <p:nvPr/>
        </p:nvSpPr>
        <p:spPr>
          <a:xfrm>
            <a:off x="6096001" y="2200720"/>
            <a:ext cx="4197074" cy="72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Conectividade fora da empresa, com acesso a milhões de pontos Wi-Fi no Brasil</a:t>
            </a:r>
          </a:p>
        </p:txBody>
      </p:sp>
    </p:spTree>
    <p:extLst>
      <p:ext uri="{BB962C8B-B14F-4D97-AF65-F5344CB8AC3E}">
        <p14:creationId xmlns:p14="http://schemas.microsoft.com/office/powerpoint/2010/main" val="1697143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BE227-9117-99EC-E013-DE3D2D7A6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EB92D98-796A-38AB-AA43-3709C9295E02}"/>
              </a:ext>
            </a:extLst>
          </p:cNvPr>
          <p:cNvSpPr txBox="1"/>
          <p:nvPr/>
        </p:nvSpPr>
        <p:spPr>
          <a:xfrm>
            <a:off x="2909835" y="355993"/>
            <a:ext cx="6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O QUE VAMOS VER: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F028BB47-D505-F950-35AC-72A1651A6D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5C70471E-345E-A7EA-F610-DCA59F373F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ED4BA9F-3148-A954-D5A5-F657200FB7B0}"/>
              </a:ext>
            </a:extLst>
          </p:cNvPr>
          <p:cNvSpPr/>
          <p:nvPr/>
        </p:nvSpPr>
        <p:spPr>
          <a:xfrm>
            <a:off x="3201813" y="2490022"/>
            <a:ext cx="5788372" cy="467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EXPANDINDO O SINAL: MAIS ALCANCE E ESTABILIDADE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EB5C347-DF88-D032-B068-50D742D2176D}"/>
              </a:ext>
            </a:extLst>
          </p:cNvPr>
          <p:cNvSpPr/>
          <p:nvPr/>
        </p:nvSpPr>
        <p:spPr>
          <a:xfrm>
            <a:off x="3201812" y="1551046"/>
            <a:ext cx="5788373" cy="46724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ENTRANDO NA REDE: PRINCIPAIS CONCEITOS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D4E3728-FBDF-C3DA-D9A7-C488D8AB5565}"/>
              </a:ext>
            </a:extLst>
          </p:cNvPr>
          <p:cNvSpPr/>
          <p:nvPr/>
        </p:nvSpPr>
        <p:spPr>
          <a:xfrm>
            <a:off x="3201812" y="3429000"/>
            <a:ext cx="5788373" cy="46725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CATÁLOGO DE POSSIBLIDADES: PORTFÓLIO ESTRATÉGICO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43461B7E-85CC-DA34-06DD-FF21FDAE7A80}"/>
              </a:ext>
            </a:extLst>
          </p:cNvPr>
          <p:cNvSpPr/>
          <p:nvPr/>
        </p:nvSpPr>
        <p:spPr>
          <a:xfrm>
            <a:off x="3201811" y="4367977"/>
            <a:ext cx="5788373" cy="467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CONEXÃO QUE GERA RESULTADOS: VENDA CONSULTIVA</a:t>
            </a:r>
            <a:endParaRPr lang="pt-BR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E99DEFD-38D5-891C-01CD-963E1219279C}"/>
              </a:ext>
            </a:extLst>
          </p:cNvPr>
          <p:cNvGrpSpPr/>
          <p:nvPr/>
        </p:nvGrpSpPr>
        <p:grpSpPr>
          <a:xfrm>
            <a:off x="2055845" y="5752323"/>
            <a:ext cx="8080310" cy="531764"/>
            <a:chOff x="2055845" y="5752323"/>
            <a:chExt cx="8080310" cy="53176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7FE3089D-95E1-57F8-9BF1-5136B0E101B9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BD3BA2F0-917D-29BE-D83D-DF80DBF88DF7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A33C0F16-9D0A-F03D-808F-97A5151AB7A3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8A573C60-19D3-2BC2-80FB-2CD7313F109B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FAECFEF1-7067-5F95-4DB9-96C91D28B9F7}"/>
                </a:ext>
              </a:extLst>
            </p:cNvPr>
            <p:cNvSpPr/>
            <p:nvPr/>
          </p:nvSpPr>
          <p:spPr>
            <a:xfrm>
              <a:off x="4081738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3AC6C-A8C9-72C7-2798-C93FB3EFD16A}"/>
              </a:ext>
            </a:extLst>
          </p:cNvPr>
          <p:cNvSpPr txBox="1"/>
          <p:nvPr/>
        </p:nvSpPr>
        <p:spPr>
          <a:xfrm>
            <a:off x="4448175" y="923221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Clique para iniciar o tópico</a:t>
            </a:r>
          </a:p>
        </p:txBody>
      </p:sp>
    </p:spTree>
    <p:extLst>
      <p:ext uri="{BB962C8B-B14F-4D97-AF65-F5344CB8AC3E}">
        <p14:creationId xmlns:p14="http://schemas.microsoft.com/office/powerpoint/2010/main" val="3941073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EB8F1888-9C02-2B0B-4B72-C39043E8264D}"/>
              </a:ext>
            </a:extLst>
          </p:cNvPr>
          <p:cNvGrpSpPr/>
          <p:nvPr/>
        </p:nvGrpSpPr>
        <p:grpSpPr>
          <a:xfrm>
            <a:off x="2095842" y="5791161"/>
            <a:ext cx="8080310" cy="531764"/>
            <a:chOff x="2055845" y="5752323"/>
            <a:chExt cx="8080310" cy="531764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8B3CD03B-5AEB-0528-CD3E-A344EFB8BFA3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A2D8BE23-F21D-1E10-2EF1-451E67FFF14B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3E4B09E-66E2-5958-DA53-03C555EAD7E0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0007AC25-6331-829C-8E61-E35E713366A2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FEB0C2E-6D60-42E3-DF8C-C01F8F0A0A40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D6BF017-9DD4-D527-A14D-CCA5F3F78C91}"/>
              </a:ext>
            </a:extLst>
          </p:cNvPr>
          <p:cNvSpPr txBox="1"/>
          <p:nvPr/>
        </p:nvSpPr>
        <p:spPr>
          <a:xfrm>
            <a:off x="686535" y="1786769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VELOCIDADES SOB MEDIDA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28494F2-394D-123B-DFA7-F38C0F45108C}"/>
              </a:ext>
            </a:extLst>
          </p:cNvPr>
          <p:cNvSpPr txBox="1"/>
          <p:nvPr/>
        </p:nvSpPr>
        <p:spPr>
          <a:xfrm>
            <a:off x="-3448050" y="171450"/>
            <a:ext cx="265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Botão + Caixa de texto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4C53A27-6A19-A2D7-FB7F-44FE2163201E}"/>
              </a:ext>
            </a:extLst>
          </p:cNvPr>
          <p:cNvSpPr txBox="1"/>
          <p:nvPr/>
        </p:nvSpPr>
        <p:spPr>
          <a:xfrm>
            <a:off x="-3352800" y="4648200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trava</a:t>
            </a:r>
          </a:p>
        </p:txBody>
      </p:sp>
      <p:pic>
        <p:nvPicPr>
          <p:cNvPr id="26" name="Gráfico 9" descr="Acento Circunflexo à Direita estrutura de tópicos">
            <a:extLst>
              <a:ext uri="{FF2B5EF4-FFF2-40B4-BE49-F238E27FC236}">
                <a16:creationId xmlns:a16="http://schemas.microsoft.com/office/drawing/2014/main" id="{EA4B49AF-444F-51E0-EE9B-7993BB8EE7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27" name="Gráfico 7" descr="Acento Circunflexo à Esquerda estrutura de tópicos">
            <a:extLst>
              <a:ext uri="{FF2B5EF4-FFF2-40B4-BE49-F238E27FC236}">
                <a16:creationId xmlns:a16="http://schemas.microsoft.com/office/drawing/2014/main" id="{88DD1135-A3E7-96BE-B06E-461B74E47A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2" y="5958781"/>
            <a:ext cx="914400" cy="9144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427E23F-9645-51D8-5EF6-12429A18EABC}"/>
              </a:ext>
            </a:extLst>
          </p:cNvPr>
          <p:cNvSpPr txBox="1"/>
          <p:nvPr/>
        </p:nvSpPr>
        <p:spPr>
          <a:xfrm>
            <a:off x="2302669" y="2442367"/>
            <a:ext cx="758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Agora, é hora de percorrer o portfólio e conhecer as velocidades disponíveis para IP Fixo e IP Dinâmico.</a:t>
            </a:r>
          </a:p>
        </p:txBody>
      </p:sp>
    </p:spTree>
    <p:extLst>
      <p:ext uri="{BB962C8B-B14F-4D97-AF65-F5344CB8AC3E}">
        <p14:creationId xmlns:p14="http://schemas.microsoft.com/office/powerpoint/2010/main" val="2315515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aixaDeTexto 47">
            <a:extLst>
              <a:ext uri="{FF2B5EF4-FFF2-40B4-BE49-F238E27FC236}">
                <a16:creationId xmlns:a16="http://schemas.microsoft.com/office/drawing/2014/main" id="{F434E9EB-B29D-A9AA-ED84-F1993E285901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EAC8981-8E99-BD57-076F-B5E6F5A35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188497"/>
            <a:ext cx="8874211" cy="4949451"/>
          </a:xfrm>
          <a:prstGeom prst="rect">
            <a:avLst/>
          </a:prstGeom>
        </p:spPr>
      </p:pic>
      <p:pic>
        <p:nvPicPr>
          <p:cNvPr id="5" name="Gráfico 4" descr="Marcador com preenchimento sólido">
            <a:extLst>
              <a:ext uri="{FF2B5EF4-FFF2-40B4-BE49-F238E27FC236}">
                <a16:creationId xmlns:a16="http://schemas.microsoft.com/office/drawing/2014/main" id="{272184F8-09F9-9FA6-1E18-5CB371B7C7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878" y="2270560"/>
            <a:ext cx="914400" cy="914400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295E1A8E-891D-BA77-82D1-5BD9C1019F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7" name="Gráfico 6" descr="Marcador com preenchimento sólido">
            <a:extLst>
              <a:ext uri="{FF2B5EF4-FFF2-40B4-BE49-F238E27FC236}">
                <a16:creationId xmlns:a16="http://schemas.microsoft.com/office/drawing/2014/main" id="{EB3437AF-9D8A-F458-B91D-6C61E0B9E9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363" y="1735485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3DC6F0FB-C231-4754-4CD8-B37B32A2FD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4625" y="1600200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DDB2C6E7-A3E9-0214-E7A6-121260306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1618" y="2900185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506B2CBA-BA20-96B8-6103-0FA478B7D9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0137" y="4281233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D2E9E34-C197-3FE3-2B1E-C68937A116C5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EFA89A73-6382-934C-61CD-68FCC747BD1C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75AA4615-1005-2824-5C74-09F5D39E37CC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20B17CBE-25B0-A999-3308-8C8E7C45A8C2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94D452A-1114-1495-418E-A319AA6C0DCE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F163C5C9-9A0B-3B57-9EEA-4FB13A576F81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FA3F17E-649A-A19C-8BE4-FABD4D35B0FF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DINÂMICO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E1F5D8F-4014-0C13-7D7A-8D99FD96754B}"/>
              </a:ext>
            </a:extLst>
          </p:cNvPr>
          <p:cNvSpPr txBox="1"/>
          <p:nvPr/>
        </p:nvSpPr>
        <p:spPr>
          <a:xfrm>
            <a:off x="2461419" y="2357020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400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6BEDEA6-2454-962C-A1E2-3284664CAED7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600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A1F90F6-7A0E-8F4A-0052-63B3476E5FC8}"/>
              </a:ext>
            </a:extLst>
          </p:cNvPr>
          <p:cNvSpPr txBox="1"/>
          <p:nvPr/>
        </p:nvSpPr>
        <p:spPr>
          <a:xfrm>
            <a:off x="4394974" y="3679291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800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112BBE3-9C19-368A-59A5-2479C4D82FB9}"/>
              </a:ext>
            </a:extLst>
          </p:cNvPr>
          <p:cNvSpPr txBox="1"/>
          <p:nvPr/>
        </p:nvSpPr>
        <p:spPr>
          <a:xfrm>
            <a:off x="6443308" y="2527565"/>
            <a:ext cx="1085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 GIGA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499A7CD-463C-D72F-9755-FD7D101FF770}"/>
              </a:ext>
            </a:extLst>
          </p:cNvPr>
          <p:cNvSpPr txBox="1"/>
          <p:nvPr/>
        </p:nvSpPr>
        <p:spPr>
          <a:xfrm>
            <a:off x="9171541" y="3055462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5 GIGA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27296F0-10DC-E684-B57C-48FAF8F716E3}"/>
              </a:ext>
            </a:extLst>
          </p:cNvPr>
          <p:cNvSpPr txBox="1"/>
          <p:nvPr/>
        </p:nvSpPr>
        <p:spPr>
          <a:xfrm>
            <a:off x="8382000" y="5184781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pic>
        <p:nvPicPr>
          <p:cNvPr id="33" name="Gráfico 32" descr="Bússola de mapa com preenchimento sólido">
            <a:extLst>
              <a:ext uri="{FF2B5EF4-FFF2-40B4-BE49-F238E27FC236}">
                <a16:creationId xmlns:a16="http://schemas.microsoft.com/office/drawing/2014/main" id="{471F32BA-023E-FA35-5FBC-8FA8208BA0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52616" y="5354058"/>
            <a:ext cx="914400" cy="91440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DDE914E8-2823-AFAC-B7BA-71D53A3A7A15}"/>
              </a:ext>
            </a:extLst>
          </p:cNvPr>
          <p:cNvSpPr txBox="1"/>
          <p:nvPr/>
        </p:nvSpPr>
        <p:spPr>
          <a:xfrm>
            <a:off x="-3400425" y="4615394"/>
            <a:ext cx="3059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efeito piscante no ícone da bússola para incentivar o clique do participante, como um “saiba mais”.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15CBF30-0DC2-2956-4C99-7DAC18D34DC1}"/>
              </a:ext>
            </a:extLst>
          </p:cNvPr>
          <p:cNvSpPr txBox="1"/>
          <p:nvPr/>
        </p:nvSpPr>
        <p:spPr>
          <a:xfrm>
            <a:off x="-3486150" y="69473"/>
            <a:ext cx="31455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. As marcações do portfólio de </a:t>
            </a:r>
            <a:r>
              <a:rPr lang="pt-BR" b="1" dirty="0"/>
              <a:t>IP Dinâmico</a:t>
            </a:r>
            <a:r>
              <a:rPr lang="pt-BR" dirty="0"/>
              <a:t> devem ter cores diferentes, simbolizando a mudança de IP.</a:t>
            </a:r>
          </a:p>
          <a:p>
            <a:endParaRPr lang="pt-BR" dirty="0"/>
          </a:p>
          <a:p>
            <a:r>
              <a:rPr lang="pt-BR" dirty="0"/>
              <a:t>Também é importante alterar o tom da imagem de fundo do mapa entre IP Dinâmico, IP Fixo – HFC e IP Fixo – GPON, reforçando visualmente a mudança de portfólio ao participante. </a:t>
            </a:r>
          </a:p>
        </p:txBody>
      </p: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282B8C8F-FAD5-5A55-63F3-7128BB784617}"/>
              </a:ext>
            </a:extLst>
          </p:cNvPr>
          <p:cNvCxnSpPr>
            <a:cxnSpLocks/>
            <a:stCxn id="22" idx="1"/>
            <a:endCxn id="38" idx="2"/>
          </p:cNvCxnSpPr>
          <p:nvPr/>
        </p:nvCxnSpPr>
        <p:spPr>
          <a:xfrm flipH="1" flipV="1">
            <a:off x="1979341" y="2043126"/>
            <a:ext cx="482078" cy="483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34B81460-37F9-59A0-D8D4-1BFDC8DF35E2}"/>
              </a:ext>
            </a:extLst>
          </p:cNvPr>
          <p:cNvSpPr/>
          <p:nvPr/>
        </p:nvSpPr>
        <p:spPr>
          <a:xfrm>
            <a:off x="148682" y="251199"/>
            <a:ext cx="3661318" cy="1791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400 Mega</a:t>
            </a:r>
          </a:p>
          <a:p>
            <a:pPr algn="ctr"/>
            <a:endParaRPr lang="pt-BR" sz="1600" b="1" dirty="0"/>
          </a:p>
          <a:p>
            <a:r>
              <a:rPr lang="pt-BR" sz="1600" b="1" dirty="0"/>
              <a:t>Velocidade de Download: </a:t>
            </a:r>
            <a:r>
              <a:rPr lang="pt-BR" sz="1600" dirty="0"/>
              <a:t>400 Mbps</a:t>
            </a:r>
          </a:p>
          <a:p>
            <a:r>
              <a:rPr lang="pt-BR" sz="1600" b="1" dirty="0"/>
              <a:t>Velocidade de Upload: </a:t>
            </a:r>
            <a:r>
              <a:rPr lang="pt-BR" sz="1600" dirty="0"/>
              <a:t>200 Mbps</a:t>
            </a:r>
          </a:p>
          <a:p>
            <a:r>
              <a:rPr lang="pt-BR" sz="1600" b="1" dirty="0"/>
              <a:t>Franquia de Consumo: </a:t>
            </a:r>
            <a:r>
              <a:rPr lang="pt-BR" sz="1600" dirty="0"/>
              <a:t>2000 GB</a:t>
            </a:r>
          </a:p>
        </p:txBody>
      </p:sp>
    </p:spTree>
    <p:extLst>
      <p:ext uri="{BB962C8B-B14F-4D97-AF65-F5344CB8AC3E}">
        <p14:creationId xmlns:p14="http://schemas.microsoft.com/office/powerpoint/2010/main" val="3823169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7C142-BE79-B05E-74AF-402EE627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A675B1E-D42F-B7C6-CB82-D5320E812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188497"/>
            <a:ext cx="8874211" cy="4949451"/>
          </a:xfrm>
          <a:prstGeom prst="rect">
            <a:avLst/>
          </a:prstGeom>
        </p:spPr>
      </p:pic>
      <p:pic>
        <p:nvPicPr>
          <p:cNvPr id="5" name="Gráfico 4" descr="Marcador com preenchimento sólido">
            <a:extLst>
              <a:ext uri="{FF2B5EF4-FFF2-40B4-BE49-F238E27FC236}">
                <a16:creationId xmlns:a16="http://schemas.microsoft.com/office/drawing/2014/main" id="{26C6FEC8-7800-35DC-476D-DAEC0261AE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878" y="2270560"/>
            <a:ext cx="914400" cy="914400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02872BC2-BECA-F4EF-25E6-0C9F428095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7" name="Gráfico 6" descr="Marcador com preenchimento sólido">
            <a:extLst>
              <a:ext uri="{FF2B5EF4-FFF2-40B4-BE49-F238E27FC236}">
                <a16:creationId xmlns:a16="http://schemas.microsoft.com/office/drawing/2014/main" id="{6507C600-87E5-2C37-76BF-7DF29046C7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363" y="1735485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B0A548A0-F76B-26D1-A768-4CECAFD19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4625" y="1600200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F47256F9-7EB0-593D-3BCB-A5D0253CAD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1618" y="2900185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7FD245EF-1CCC-5A59-F056-69B3D87C10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0137" y="4281233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540D0AE-E13E-CCC6-6AD9-BE06835B0C9C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CBC27CB5-B82B-40F8-5218-E877A2DB2B03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31D09984-D587-3116-1AE2-1DB08BC3A290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4574459A-342B-2B3F-A0F4-B06BA6330304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F64E604A-959E-2FC2-A212-9C95A2A6115F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F2E08912-B047-9CA3-3493-C0F8BCDBC624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506299D-B9C6-3E06-8DC2-D42015F7EC90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DINÂMICO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046B9AE-ABC6-98BB-5564-60B2C6503D97}"/>
              </a:ext>
            </a:extLst>
          </p:cNvPr>
          <p:cNvSpPr txBox="1"/>
          <p:nvPr/>
        </p:nvSpPr>
        <p:spPr>
          <a:xfrm>
            <a:off x="2461419" y="2357020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400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1D1AF3D-85FD-DF31-3140-C3548252AA7B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600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D5501BB-3A26-2D32-6B39-60A6CA07A6CC}"/>
              </a:ext>
            </a:extLst>
          </p:cNvPr>
          <p:cNvSpPr txBox="1"/>
          <p:nvPr/>
        </p:nvSpPr>
        <p:spPr>
          <a:xfrm>
            <a:off x="4394974" y="3679291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800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2A9766F-F6B4-B1D3-1459-3EA5F2CA080F}"/>
              </a:ext>
            </a:extLst>
          </p:cNvPr>
          <p:cNvSpPr txBox="1"/>
          <p:nvPr/>
        </p:nvSpPr>
        <p:spPr>
          <a:xfrm>
            <a:off x="6443308" y="2527565"/>
            <a:ext cx="1085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 GIGA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AC82F8B-F765-7566-9067-A080F8E87F29}"/>
              </a:ext>
            </a:extLst>
          </p:cNvPr>
          <p:cNvSpPr txBox="1"/>
          <p:nvPr/>
        </p:nvSpPr>
        <p:spPr>
          <a:xfrm>
            <a:off x="9171541" y="3055462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5 GIGA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3C59A2B-67E1-547B-C5DE-A2910046B30A}"/>
              </a:ext>
            </a:extLst>
          </p:cNvPr>
          <p:cNvSpPr txBox="1"/>
          <p:nvPr/>
        </p:nvSpPr>
        <p:spPr>
          <a:xfrm>
            <a:off x="8382000" y="5184781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pic>
        <p:nvPicPr>
          <p:cNvPr id="33" name="Gráfico 32" descr="Bússola de mapa com preenchimento sólido">
            <a:extLst>
              <a:ext uri="{FF2B5EF4-FFF2-40B4-BE49-F238E27FC236}">
                <a16:creationId xmlns:a16="http://schemas.microsoft.com/office/drawing/2014/main" id="{60E330A4-33DD-A77F-0CDE-8FBE5C5CB7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52616" y="5354058"/>
            <a:ext cx="914400" cy="91440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EC2641BC-519D-474F-CAE2-35DA267FFB62}"/>
              </a:ext>
            </a:extLst>
          </p:cNvPr>
          <p:cNvSpPr txBox="1"/>
          <p:nvPr/>
        </p:nvSpPr>
        <p:spPr>
          <a:xfrm>
            <a:off x="-3400425" y="4615394"/>
            <a:ext cx="3059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efeito piscante no ícone da bússola para incentivar o clique do participante, como um “saiba mais”.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B032D61-2ACB-3569-53F6-33DD551C933B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.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3060FED-7C99-557A-2DD6-969EFE54307A}"/>
              </a:ext>
            </a:extLst>
          </p:cNvPr>
          <p:cNvSpPr/>
          <p:nvPr/>
        </p:nvSpPr>
        <p:spPr>
          <a:xfrm>
            <a:off x="322162" y="2336098"/>
            <a:ext cx="3661318" cy="1791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600 Mega</a:t>
            </a:r>
          </a:p>
          <a:p>
            <a:pPr algn="ctr"/>
            <a:endParaRPr lang="pt-BR" sz="1600" b="1" dirty="0"/>
          </a:p>
          <a:p>
            <a:r>
              <a:rPr lang="pt-BR" sz="1600" b="1" dirty="0"/>
              <a:t>Velocidade de Download: </a:t>
            </a:r>
            <a:r>
              <a:rPr lang="pt-BR" sz="1600" dirty="0"/>
              <a:t>600 Mbps</a:t>
            </a:r>
          </a:p>
          <a:p>
            <a:r>
              <a:rPr lang="pt-BR" sz="1600" b="1" dirty="0"/>
              <a:t>Velocidade de Upload: </a:t>
            </a:r>
            <a:r>
              <a:rPr lang="pt-BR" sz="1600" dirty="0"/>
              <a:t>300 Mbps</a:t>
            </a:r>
          </a:p>
          <a:p>
            <a:r>
              <a:rPr lang="pt-BR" sz="1600" b="1" dirty="0"/>
              <a:t>Franquia de Consumo: </a:t>
            </a:r>
            <a:r>
              <a:rPr lang="pt-BR" sz="1600" dirty="0"/>
              <a:t>2000 GB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13830299-3512-F383-17D4-13DB390B8025}"/>
              </a:ext>
            </a:extLst>
          </p:cNvPr>
          <p:cNvCxnSpPr>
            <a:stCxn id="24" idx="1"/>
            <a:endCxn id="38" idx="2"/>
          </p:cNvCxnSpPr>
          <p:nvPr/>
        </p:nvCxnSpPr>
        <p:spPr>
          <a:xfrm flipH="1" flipV="1">
            <a:off x="2152821" y="4128025"/>
            <a:ext cx="457029" cy="765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12E17C-3A72-2B90-1169-EEFA5A012AB5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</p:spTree>
    <p:extLst>
      <p:ext uri="{BB962C8B-B14F-4D97-AF65-F5344CB8AC3E}">
        <p14:creationId xmlns:p14="http://schemas.microsoft.com/office/powerpoint/2010/main" val="22887524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0A285-22A0-BC11-6A46-A15BFD38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6D86CAF-15A6-B459-3ED3-50116C468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188497"/>
            <a:ext cx="8874211" cy="4949451"/>
          </a:xfrm>
          <a:prstGeom prst="rect">
            <a:avLst/>
          </a:prstGeom>
        </p:spPr>
      </p:pic>
      <p:pic>
        <p:nvPicPr>
          <p:cNvPr id="5" name="Gráfico 4" descr="Marcador com preenchimento sólido">
            <a:extLst>
              <a:ext uri="{FF2B5EF4-FFF2-40B4-BE49-F238E27FC236}">
                <a16:creationId xmlns:a16="http://schemas.microsoft.com/office/drawing/2014/main" id="{D97B48A0-5135-457B-3353-AFBD240317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878" y="2270560"/>
            <a:ext cx="914400" cy="914400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FE8A0ADA-2EFC-0535-A6D3-8C161A458B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7" name="Gráfico 6" descr="Marcador com preenchimento sólido">
            <a:extLst>
              <a:ext uri="{FF2B5EF4-FFF2-40B4-BE49-F238E27FC236}">
                <a16:creationId xmlns:a16="http://schemas.microsoft.com/office/drawing/2014/main" id="{26563455-04CD-4BCA-957B-3AE29CBD0B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363" y="1735485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FD0369FB-5E94-8F68-DC22-8762A24395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4625" y="1600200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021FFA44-C51F-FC2D-029C-CCA33626D6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1618" y="2900185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7ED230DD-3176-E429-58BB-42DEEB22FA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0137" y="4281233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58CE44C-22A9-ADE4-E9E3-1D5938C0C2B0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EC4118B6-3556-92CF-82B7-399781CCDFBC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C5068130-7F33-F0D4-4696-70797AA4989C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ABF60308-8181-3C01-CAAB-4B09BABCA1DE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7BC54648-12B7-33BF-1B46-C25D44903A97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B45F3202-DDEF-600D-AA73-7836A0DAC6FB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D4A4115-FFD2-D872-B09A-41335EA453F2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DINÂMICO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479A1E0-0C79-A613-D830-AA7FD366A27F}"/>
              </a:ext>
            </a:extLst>
          </p:cNvPr>
          <p:cNvSpPr txBox="1"/>
          <p:nvPr/>
        </p:nvSpPr>
        <p:spPr>
          <a:xfrm>
            <a:off x="2461419" y="2357020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400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B6D3997-CE99-3AC8-574F-E6EC0C55C413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600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BD9472E-4E43-C42E-E790-EDA974D0FE1A}"/>
              </a:ext>
            </a:extLst>
          </p:cNvPr>
          <p:cNvSpPr txBox="1"/>
          <p:nvPr/>
        </p:nvSpPr>
        <p:spPr>
          <a:xfrm>
            <a:off x="4394974" y="3679291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800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9C37B9E-F9F5-38E3-3FF2-3ED180647F4D}"/>
              </a:ext>
            </a:extLst>
          </p:cNvPr>
          <p:cNvSpPr txBox="1"/>
          <p:nvPr/>
        </p:nvSpPr>
        <p:spPr>
          <a:xfrm>
            <a:off x="6443308" y="2527565"/>
            <a:ext cx="1085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 GIGA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6FA1870-4076-93FF-BDCF-95B2548F4E49}"/>
              </a:ext>
            </a:extLst>
          </p:cNvPr>
          <p:cNvSpPr txBox="1"/>
          <p:nvPr/>
        </p:nvSpPr>
        <p:spPr>
          <a:xfrm>
            <a:off x="9171541" y="3055462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5 GIGA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45F29E5-D2B3-178E-8374-8BA40413919A}"/>
              </a:ext>
            </a:extLst>
          </p:cNvPr>
          <p:cNvSpPr txBox="1"/>
          <p:nvPr/>
        </p:nvSpPr>
        <p:spPr>
          <a:xfrm>
            <a:off x="8382000" y="5184781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pic>
        <p:nvPicPr>
          <p:cNvPr id="33" name="Gráfico 32" descr="Bússola de mapa com preenchimento sólido">
            <a:extLst>
              <a:ext uri="{FF2B5EF4-FFF2-40B4-BE49-F238E27FC236}">
                <a16:creationId xmlns:a16="http://schemas.microsoft.com/office/drawing/2014/main" id="{A43DF4E9-4E08-6738-4B98-E259E6BCBF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52616" y="5354058"/>
            <a:ext cx="914400" cy="91440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DC81AE1E-C930-5981-C6E7-B871E78F6385}"/>
              </a:ext>
            </a:extLst>
          </p:cNvPr>
          <p:cNvSpPr txBox="1"/>
          <p:nvPr/>
        </p:nvSpPr>
        <p:spPr>
          <a:xfrm>
            <a:off x="-3400425" y="4615394"/>
            <a:ext cx="3059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efeito piscante no ícone da bússola para incentivar o clique do participante, como um “saiba mais”.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C691CDC-AB8B-10C8-648B-484149AF2F3C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.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95FAF75-1F65-F50D-FCE3-5B59BA7AE027}"/>
              </a:ext>
            </a:extLst>
          </p:cNvPr>
          <p:cNvSpPr/>
          <p:nvPr/>
        </p:nvSpPr>
        <p:spPr>
          <a:xfrm>
            <a:off x="1360199" y="1002092"/>
            <a:ext cx="3661318" cy="1791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800 Mega</a:t>
            </a:r>
          </a:p>
          <a:p>
            <a:pPr algn="ctr"/>
            <a:endParaRPr lang="pt-BR" sz="1600" b="1" dirty="0"/>
          </a:p>
          <a:p>
            <a:r>
              <a:rPr lang="pt-BR" sz="1600" b="1" dirty="0"/>
              <a:t>Velocidade de Download: </a:t>
            </a:r>
            <a:r>
              <a:rPr lang="pt-BR" sz="1600" dirty="0"/>
              <a:t>800 Mbps</a:t>
            </a:r>
          </a:p>
          <a:p>
            <a:r>
              <a:rPr lang="pt-BR" sz="1600" b="1" dirty="0"/>
              <a:t>Velocidade de Upload: </a:t>
            </a:r>
            <a:r>
              <a:rPr lang="pt-BR" sz="1600" dirty="0"/>
              <a:t>400 Mbps</a:t>
            </a:r>
          </a:p>
          <a:p>
            <a:r>
              <a:rPr lang="pt-BR" sz="1600" b="1" dirty="0"/>
              <a:t>Franquia de Consumo: </a:t>
            </a:r>
            <a:r>
              <a:rPr lang="pt-BR" sz="1600" dirty="0"/>
              <a:t>2000 GB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2309A19-1BA1-A60C-3E75-37406DD2A834}"/>
              </a:ext>
            </a:extLst>
          </p:cNvPr>
          <p:cNvCxnSpPr>
            <a:stCxn id="26" idx="1"/>
            <a:endCxn id="38" idx="2"/>
          </p:cNvCxnSpPr>
          <p:nvPr/>
        </p:nvCxnSpPr>
        <p:spPr>
          <a:xfrm flipH="1" flipV="1">
            <a:off x="3190858" y="2794019"/>
            <a:ext cx="1204116" cy="1054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4C88DC6-325A-813B-25ED-3BD5702B0BD0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</p:spTree>
    <p:extLst>
      <p:ext uri="{BB962C8B-B14F-4D97-AF65-F5344CB8AC3E}">
        <p14:creationId xmlns:p14="http://schemas.microsoft.com/office/powerpoint/2010/main" val="921739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5B8B6-B811-4E67-79B4-165A9B791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2DA6D89-DB79-E607-4EEF-23AB8081B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204565"/>
            <a:ext cx="8874211" cy="4949451"/>
          </a:xfrm>
          <a:prstGeom prst="rect">
            <a:avLst/>
          </a:prstGeom>
        </p:spPr>
      </p:pic>
      <p:pic>
        <p:nvPicPr>
          <p:cNvPr id="5" name="Gráfico 4" descr="Marcador com preenchimento sólido">
            <a:extLst>
              <a:ext uri="{FF2B5EF4-FFF2-40B4-BE49-F238E27FC236}">
                <a16:creationId xmlns:a16="http://schemas.microsoft.com/office/drawing/2014/main" id="{304B4BC1-08EC-30B3-5754-5EE57A3E0C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878" y="2270560"/>
            <a:ext cx="914400" cy="914400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82D043B7-3842-7021-B96E-1986A9EBFA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7" name="Gráfico 6" descr="Marcador com preenchimento sólido">
            <a:extLst>
              <a:ext uri="{FF2B5EF4-FFF2-40B4-BE49-F238E27FC236}">
                <a16:creationId xmlns:a16="http://schemas.microsoft.com/office/drawing/2014/main" id="{D9DD4D4B-F449-0ACF-B093-B8B4DFC876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363" y="1735485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E00B4B35-56B1-9C0A-31CA-81C0C00335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4625" y="1600200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F5A61775-34FB-4BE7-E4B8-880E1F4AA5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1618" y="2900185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D04C2209-D6B5-9C51-831E-54192F138A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0137" y="4281233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5CAF5D5-7F18-5C2E-7076-1A5F6348C923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9A5E28CB-3CCD-6F50-1ABF-F2E9CD81818E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4E51A8BC-830A-924B-61D7-93D17214A352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588993B-7123-3406-699E-2842833499DE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70048F08-0A3E-02F6-D070-D8ABBB0F48F3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CF7535D-5826-BF97-8757-D359662E6723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314A160-7BCE-5CE7-F022-0628AF419696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DINÂMICO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64739E1-DF09-6345-EE9A-41071D646E50}"/>
              </a:ext>
            </a:extLst>
          </p:cNvPr>
          <p:cNvSpPr txBox="1"/>
          <p:nvPr/>
        </p:nvSpPr>
        <p:spPr>
          <a:xfrm>
            <a:off x="2461419" y="2357020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400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B0340A9-0FA6-CB96-BD42-0DBA7B98B060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600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2A02CB2-6A89-C61F-CF0C-51FD83A734B4}"/>
              </a:ext>
            </a:extLst>
          </p:cNvPr>
          <p:cNvSpPr txBox="1"/>
          <p:nvPr/>
        </p:nvSpPr>
        <p:spPr>
          <a:xfrm>
            <a:off x="4394974" y="3679291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800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6CCAAB7-CE3A-0ECB-C456-BEF5A0A08E2E}"/>
              </a:ext>
            </a:extLst>
          </p:cNvPr>
          <p:cNvSpPr txBox="1"/>
          <p:nvPr/>
        </p:nvSpPr>
        <p:spPr>
          <a:xfrm>
            <a:off x="6443308" y="2527565"/>
            <a:ext cx="1085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 GIGA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677CDDB-8748-D68B-0F0C-71BDB69E50D9}"/>
              </a:ext>
            </a:extLst>
          </p:cNvPr>
          <p:cNvSpPr txBox="1"/>
          <p:nvPr/>
        </p:nvSpPr>
        <p:spPr>
          <a:xfrm>
            <a:off x="9171541" y="3055462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5 GIGA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11646EB-9FBC-9657-A80B-BB98882A9CFB}"/>
              </a:ext>
            </a:extLst>
          </p:cNvPr>
          <p:cNvSpPr txBox="1"/>
          <p:nvPr/>
        </p:nvSpPr>
        <p:spPr>
          <a:xfrm>
            <a:off x="8382000" y="5184781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pic>
        <p:nvPicPr>
          <p:cNvPr id="33" name="Gráfico 32" descr="Bússola de mapa com preenchimento sólido">
            <a:extLst>
              <a:ext uri="{FF2B5EF4-FFF2-40B4-BE49-F238E27FC236}">
                <a16:creationId xmlns:a16="http://schemas.microsoft.com/office/drawing/2014/main" id="{5D1ECF72-8465-9FD4-5E3A-CB0B7D00E4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52616" y="5354058"/>
            <a:ext cx="914400" cy="91440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550B08C1-1DEE-7A26-BD63-F3699BC485F4}"/>
              </a:ext>
            </a:extLst>
          </p:cNvPr>
          <p:cNvSpPr txBox="1"/>
          <p:nvPr/>
        </p:nvSpPr>
        <p:spPr>
          <a:xfrm>
            <a:off x="-3400425" y="4615394"/>
            <a:ext cx="3059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efeito piscante no ícone da bússola para incentivar o clique do participante, como um “saiba mais”.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1CF68FB-AB0F-C501-F039-FEF931C6F644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.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ACD8F120-F355-685F-9E3C-945789485ABD}"/>
              </a:ext>
            </a:extLst>
          </p:cNvPr>
          <p:cNvSpPr/>
          <p:nvPr/>
        </p:nvSpPr>
        <p:spPr>
          <a:xfrm>
            <a:off x="1660262" y="1965508"/>
            <a:ext cx="3661318" cy="1791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1 GIGA</a:t>
            </a:r>
          </a:p>
          <a:p>
            <a:pPr algn="ctr"/>
            <a:endParaRPr lang="pt-BR" sz="1600" b="1" dirty="0"/>
          </a:p>
          <a:p>
            <a:r>
              <a:rPr lang="pt-BR" sz="1600" b="1" dirty="0"/>
              <a:t>Velocidade de Download: </a:t>
            </a:r>
            <a:r>
              <a:rPr lang="pt-BR" sz="1600" dirty="0"/>
              <a:t>1 Gbps</a:t>
            </a:r>
          </a:p>
          <a:p>
            <a:r>
              <a:rPr lang="pt-BR" sz="1600" b="1" dirty="0"/>
              <a:t>Velocidade de Upload: </a:t>
            </a:r>
            <a:r>
              <a:rPr lang="pt-BR" sz="1600" dirty="0"/>
              <a:t>500 Mbps</a:t>
            </a:r>
          </a:p>
          <a:p>
            <a:r>
              <a:rPr lang="pt-BR" sz="1600" b="1" dirty="0"/>
              <a:t>Franquia de Consumo: </a:t>
            </a:r>
            <a:r>
              <a:rPr lang="pt-BR" sz="1600" dirty="0"/>
              <a:t>3000 GB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E597483C-3D72-FD0E-0B50-CA831F772395}"/>
              </a:ext>
            </a:extLst>
          </p:cNvPr>
          <p:cNvCxnSpPr>
            <a:cxnSpLocks/>
            <a:stCxn id="28" idx="1"/>
            <a:endCxn id="38" idx="3"/>
          </p:cNvCxnSpPr>
          <p:nvPr/>
        </p:nvCxnSpPr>
        <p:spPr>
          <a:xfrm flipH="1">
            <a:off x="5321580" y="2696842"/>
            <a:ext cx="1121728" cy="164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DF59D98-622C-CFDB-9228-D9D4EA0D997C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</p:spTree>
    <p:extLst>
      <p:ext uri="{BB962C8B-B14F-4D97-AF65-F5344CB8AC3E}">
        <p14:creationId xmlns:p14="http://schemas.microsoft.com/office/powerpoint/2010/main" val="3365898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5480B-B426-7532-DB0E-41F0915F1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E9D570D-ACD4-85C0-8B77-4628FC3EE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204565"/>
            <a:ext cx="8874211" cy="4949451"/>
          </a:xfrm>
          <a:prstGeom prst="rect">
            <a:avLst/>
          </a:prstGeom>
        </p:spPr>
      </p:pic>
      <p:pic>
        <p:nvPicPr>
          <p:cNvPr id="5" name="Gráfico 4" descr="Marcador com preenchimento sólido">
            <a:extLst>
              <a:ext uri="{FF2B5EF4-FFF2-40B4-BE49-F238E27FC236}">
                <a16:creationId xmlns:a16="http://schemas.microsoft.com/office/drawing/2014/main" id="{25A6DCFD-93DE-0B85-C4E3-EFC24F5F31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878" y="2270560"/>
            <a:ext cx="914400" cy="914400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257FD098-CFA0-187E-3D10-342D02C5A5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7" name="Gráfico 6" descr="Marcador com preenchimento sólido">
            <a:extLst>
              <a:ext uri="{FF2B5EF4-FFF2-40B4-BE49-F238E27FC236}">
                <a16:creationId xmlns:a16="http://schemas.microsoft.com/office/drawing/2014/main" id="{85F882AE-3787-096B-F802-AF263EE6F9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363" y="1735485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A358994F-D0CA-27D9-8815-AA2CC6584A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4625" y="1600200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37CA7209-CBBE-9D4A-1CF2-C6F9B02A4D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1618" y="2900185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88377CA0-840C-922F-8FC8-914688DF2B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0137" y="4281233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FF34D03-45E7-15F9-20D0-78BC5E3BBEBA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190E0320-D559-217D-05EE-83D9DF5ACB51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4E8D8D58-D282-757D-257B-9598C0267056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45B408D4-D73A-323B-B94F-7AD81D0FD455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73A03AEA-301E-72C4-9019-C20A19B74B65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67D63B4-3677-10B8-72B3-43D3272669F9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CE8F097-903A-AA00-CBE2-9F57F3B88D2A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DINÂMICO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0729E84-71E4-153B-0FC5-FAF1F83D4697}"/>
              </a:ext>
            </a:extLst>
          </p:cNvPr>
          <p:cNvSpPr txBox="1"/>
          <p:nvPr/>
        </p:nvSpPr>
        <p:spPr>
          <a:xfrm>
            <a:off x="2461419" y="2357020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400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244000B-EC61-9789-2631-2AF3549A3449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600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55B1480-4867-2979-CDF2-1B42A8F66EF2}"/>
              </a:ext>
            </a:extLst>
          </p:cNvPr>
          <p:cNvSpPr txBox="1"/>
          <p:nvPr/>
        </p:nvSpPr>
        <p:spPr>
          <a:xfrm>
            <a:off x="4394974" y="3679291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800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B1CF52C-AC6E-9A08-6515-BEB9C9B64DD0}"/>
              </a:ext>
            </a:extLst>
          </p:cNvPr>
          <p:cNvSpPr txBox="1"/>
          <p:nvPr/>
        </p:nvSpPr>
        <p:spPr>
          <a:xfrm>
            <a:off x="6443308" y="2527565"/>
            <a:ext cx="1085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 GIGA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0BBD41F-66FE-77BE-9C37-E66FFD4DB634}"/>
              </a:ext>
            </a:extLst>
          </p:cNvPr>
          <p:cNvSpPr txBox="1"/>
          <p:nvPr/>
        </p:nvSpPr>
        <p:spPr>
          <a:xfrm>
            <a:off x="9171541" y="3055462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5 GIGA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5039BF5-6B8E-1278-974C-1FE6BB52CF1F}"/>
              </a:ext>
            </a:extLst>
          </p:cNvPr>
          <p:cNvSpPr txBox="1"/>
          <p:nvPr/>
        </p:nvSpPr>
        <p:spPr>
          <a:xfrm>
            <a:off x="8382000" y="5184781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pic>
        <p:nvPicPr>
          <p:cNvPr id="33" name="Gráfico 32" descr="Bússola de mapa com preenchimento sólido">
            <a:extLst>
              <a:ext uri="{FF2B5EF4-FFF2-40B4-BE49-F238E27FC236}">
                <a16:creationId xmlns:a16="http://schemas.microsoft.com/office/drawing/2014/main" id="{F843E3D5-6E7B-0BBE-88E4-1060D68C4F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52616" y="5354058"/>
            <a:ext cx="914400" cy="91440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AEAB2C6F-2B21-1BDF-54AA-7ED8A3669D4A}"/>
              </a:ext>
            </a:extLst>
          </p:cNvPr>
          <p:cNvSpPr txBox="1"/>
          <p:nvPr/>
        </p:nvSpPr>
        <p:spPr>
          <a:xfrm>
            <a:off x="-3400425" y="4615394"/>
            <a:ext cx="3059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efeito piscante no ícone da bússola para incentivar o clique do participante, como um “saiba mais”.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ACEF579-458F-DE20-318C-EE7D259F2463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.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57FB6A8B-15F7-A7C8-DB43-1EF4414515CE}"/>
              </a:ext>
            </a:extLst>
          </p:cNvPr>
          <p:cNvSpPr/>
          <p:nvPr/>
        </p:nvSpPr>
        <p:spPr>
          <a:xfrm>
            <a:off x="4610386" y="1936145"/>
            <a:ext cx="3661318" cy="1791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5 GIGA</a:t>
            </a:r>
          </a:p>
          <a:p>
            <a:pPr algn="ctr"/>
            <a:endParaRPr lang="pt-BR" sz="1600" b="1" dirty="0"/>
          </a:p>
          <a:p>
            <a:r>
              <a:rPr lang="pt-BR" sz="1600" b="1" dirty="0"/>
              <a:t>Velocidade de Download: </a:t>
            </a:r>
            <a:r>
              <a:rPr lang="pt-BR" sz="1600" dirty="0"/>
              <a:t>5 Gbps</a:t>
            </a:r>
          </a:p>
          <a:p>
            <a:r>
              <a:rPr lang="pt-BR" sz="1600" b="1" dirty="0"/>
              <a:t>Velocidade de Upload: </a:t>
            </a:r>
            <a:r>
              <a:rPr lang="pt-BR" sz="1600" dirty="0"/>
              <a:t>5 Gbps</a:t>
            </a:r>
          </a:p>
          <a:p>
            <a:r>
              <a:rPr lang="pt-BR" sz="1600" b="1" dirty="0"/>
              <a:t>Franquia de Consumo: </a:t>
            </a:r>
            <a:r>
              <a:rPr lang="pt-BR" sz="1600" dirty="0"/>
              <a:t>3000 GB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7406DD87-C5D8-232C-A2A7-18998B3C3115}"/>
              </a:ext>
            </a:extLst>
          </p:cNvPr>
          <p:cNvCxnSpPr>
            <a:stCxn id="30" idx="1"/>
            <a:endCxn id="38" idx="3"/>
          </p:cNvCxnSpPr>
          <p:nvPr/>
        </p:nvCxnSpPr>
        <p:spPr>
          <a:xfrm flipH="1" flipV="1">
            <a:off x="8271704" y="2832109"/>
            <a:ext cx="899837" cy="392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75A025-FF2B-3E35-E3E1-2ED7F9ED1C13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</p:spTree>
    <p:extLst>
      <p:ext uri="{BB962C8B-B14F-4D97-AF65-F5344CB8AC3E}">
        <p14:creationId xmlns:p14="http://schemas.microsoft.com/office/powerpoint/2010/main" val="3597174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F14C0-C1AD-9F2C-80B6-181D4BDFD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87E5586C-7D66-AD7D-E439-320F25BF7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204565"/>
            <a:ext cx="8874211" cy="4949451"/>
          </a:xfrm>
          <a:prstGeom prst="rect">
            <a:avLst/>
          </a:prstGeom>
        </p:spPr>
      </p:pic>
      <p:pic>
        <p:nvPicPr>
          <p:cNvPr id="5" name="Gráfico 4" descr="Marcador com preenchimento sólido">
            <a:extLst>
              <a:ext uri="{FF2B5EF4-FFF2-40B4-BE49-F238E27FC236}">
                <a16:creationId xmlns:a16="http://schemas.microsoft.com/office/drawing/2014/main" id="{E1FE1BA9-D841-AA76-1EFD-86AD838DB1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878" y="2270560"/>
            <a:ext cx="914400" cy="914400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98E7AB22-0C21-C228-1CF9-89BE3D65ED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7" name="Gráfico 6" descr="Marcador com preenchimento sólido">
            <a:extLst>
              <a:ext uri="{FF2B5EF4-FFF2-40B4-BE49-F238E27FC236}">
                <a16:creationId xmlns:a16="http://schemas.microsoft.com/office/drawing/2014/main" id="{21E32C14-A04C-FD2B-21C0-16C4560F9C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363" y="1735485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AC090234-8F7E-B151-2EC9-9916ACF63F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4625" y="1600200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A7397F45-2DA4-F3B7-039F-AD34440F37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1618" y="2900185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50CB57CA-B5E7-47D5-1FA9-2FDE3D4521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0137" y="4281233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8CF019A-62AF-5023-9088-A3D560A17A63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7A1E2B35-3C57-6011-46DB-4538378E954B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7030F4AA-2B08-E351-1AD4-437414EE5600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EDC90283-F177-2BD7-C805-848AB0F9A628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000D0AE6-ABA3-9040-3D17-43B2359A69B3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7DE2CB9A-1092-6EEF-54F1-F2B0AB4485A6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61A3FFD-3A09-7EBE-D7F7-4A80BD67A37F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DINÂMICO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A4276CD-5CD2-3716-7392-6A3CD455BC5E}"/>
              </a:ext>
            </a:extLst>
          </p:cNvPr>
          <p:cNvSpPr txBox="1"/>
          <p:nvPr/>
        </p:nvSpPr>
        <p:spPr>
          <a:xfrm>
            <a:off x="2461419" y="2357020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400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4089BFE-874C-DF8F-9904-4392096D4D72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600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B601D78-1C10-BCEE-1779-BBBF36978A25}"/>
              </a:ext>
            </a:extLst>
          </p:cNvPr>
          <p:cNvSpPr txBox="1"/>
          <p:nvPr/>
        </p:nvSpPr>
        <p:spPr>
          <a:xfrm>
            <a:off x="4394974" y="3679291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800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6FE7691-E98B-19EA-39CD-49E31634E7E8}"/>
              </a:ext>
            </a:extLst>
          </p:cNvPr>
          <p:cNvSpPr txBox="1"/>
          <p:nvPr/>
        </p:nvSpPr>
        <p:spPr>
          <a:xfrm>
            <a:off x="6443308" y="2527565"/>
            <a:ext cx="1085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 GIGA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B0C9E82-88CA-14A8-E67E-473235C407B7}"/>
              </a:ext>
            </a:extLst>
          </p:cNvPr>
          <p:cNvSpPr txBox="1"/>
          <p:nvPr/>
        </p:nvSpPr>
        <p:spPr>
          <a:xfrm>
            <a:off x="9171541" y="3055462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5 GIGA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164EC1C-05A3-160A-F489-E2C439A21A43}"/>
              </a:ext>
            </a:extLst>
          </p:cNvPr>
          <p:cNvSpPr txBox="1"/>
          <p:nvPr/>
        </p:nvSpPr>
        <p:spPr>
          <a:xfrm>
            <a:off x="8382000" y="5184781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pic>
        <p:nvPicPr>
          <p:cNvPr id="33" name="Gráfico 32" descr="Bússola de mapa com preenchimento sólido">
            <a:extLst>
              <a:ext uri="{FF2B5EF4-FFF2-40B4-BE49-F238E27FC236}">
                <a16:creationId xmlns:a16="http://schemas.microsoft.com/office/drawing/2014/main" id="{FB93DEAC-1CE2-8697-5FEA-DD52F2AB24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52616" y="5354058"/>
            <a:ext cx="914400" cy="91440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430128BA-7F0C-1CAC-66C8-3E0A32C661D4}"/>
              </a:ext>
            </a:extLst>
          </p:cNvPr>
          <p:cNvSpPr txBox="1"/>
          <p:nvPr/>
        </p:nvSpPr>
        <p:spPr>
          <a:xfrm>
            <a:off x="-3400425" y="4615394"/>
            <a:ext cx="3059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efeito piscante no ícone da bússola para incentivar o clique do participante, como um “saiba mais”.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71356AA-F2CC-2DF6-9876-3EE2282E4BC4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.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0CF05D6-D43A-CA93-5631-3DE5939A88BF}"/>
              </a:ext>
            </a:extLst>
          </p:cNvPr>
          <p:cNvSpPr/>
          <p:nvPr/>
        </p:nvSpPr>
        <p:spPr>
          <a:xfrm>
            <a:off x="4095750" y="3697727"/>
            <a:ext cx="3661318" cy="1791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10 GIGA</a:t>
            </a:r>
          </a:p>
          <a:p>
            <a:pPr algn="ctr"/>
            <a:endParaRPr lang="pt-BR" sz="1600" b="1" dirty="0"/>
          </a:p>
          <a:p>
            <a:r>
              <a:rPr lang="pt-BR" sz="1600" b="1" dirty="0"/>
              <a:t>Velocidade de Download: </a:t>
            </a:r>
            <a:r>
              <a:rPr lang="pt-BR" sz="1600" dirty="0"/>
              <a:t>10 Gbps</a:t>
            </a:r>
          </a:p>
          <a:p>
            <a:r>
              <a:rPr lang="pt-BR" sz="1600" b="1" dirty="0"/>
              <a:t>Velocidade de Upload: </a:t>
            </a:r>
            <a:r>
              <a:rPr lang="pt-BR" sz="1600" dirty="0"/>
              <a:t>10 Gbps</a:t>
            </a:r>
          </a:p>
          <a:p>
            <a:r>
              <a:rPr lang="pt-BR" sz="1600" b="1" dirty="0"/>
              <a:t>Franquia de Consumo: </a:t>
            </a:r>
            <a:r>
              <a:rPr lang="pt-BR" sz="1600" dirty="0"/>
              <a:t>5000 GB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1CE3E2B-9983-900C-A83E-198A4852282B}"/>
              </a:ext>
            </a:extLst>
          </p:cNvPr>
          <p:cNvCxnSpPr>
            <a:stCxn id="31" idx="1"/>
            <a:endCxn id="38" idx="3"/>
          </p:cNvCxnSpPr>
          <p:nvPr/>
        </p:nvCxnSpPr>
        <p:spPr>
          <a:xfrm flipH="1" flipV="1">
            <a:off x="7757068" y="4593691"/>
            <a:ext cx="624932" cy="760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BBF79A-71F7-55D9-37C1-024B0C145AA2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</p:spTree>
    <p:extLst>
      <p:ext uri="{BB962C8B-B14F-4D97-AF65-F5344CB8AC3E}">
        <p14:creationId xmlns:p14="http://schemas.microsoft.com/office/powerpoint/2010/main" val="33430801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E48D1-BD3F-D316-B361-205730665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22A3747-6FE5-3D3A-17D9-9263C655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204565"/>
            <a:ext cx="8874211" cy="4949451"/>
          </a:xfrm>
          <a:prstGeom prst="rect">
            <a:avLst/>
          </a:prstGeom>
        </p:spPr>
      </p:pic>
      <p:pic>
        <p:nvPicPr>
          <p:cNvPr id="5" name="Gráfico 4" descr="Marcador com preenchimento sólido">
            <a:extLst>
              <a:ext uri="{FF2B5EF4-FFF2-40B4-BE49-F238E27FC236}">
                <a16:creationId xmlns:a16="http://schemas.microsoft.com/office/drawing/2014/main" id="{E44959B9-C8EF-ADE6-2C65-F2D56E019C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878" y="2270560"/>
            <a:ext cx="914400" cy="914400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824E4037-CB36-F90A-E6B0-510B3DD2D6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7" name="Gráfico 6" descr="Marcador com preenchimento sólido">
            <a:extLst>
              <a:ext uri="{FF2B5EF4-FFF2-40B4-BE49-F238E27FC236}">
                <a16:creationId xmlns:a16="http://schemas.microsoft.com/office/drawing/2014/main" id="{594F10C4-02F7-CBC3-435A-45EB393DC3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363" y="1735485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2D02511C-3890-4E08-702F-D96A2AFA5D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4625" y="1600200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ACD42D89-EB6B-EF58-6F4B-BAA2A9323C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1618" y="2900185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C1D0E494-DA5B-3A07-2790-8F652202E4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0137" y="4281233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C50B583-9BFE-27C6-7B9F-EB1C791247C1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79389DA1-467D-8D81-B9A5-76322459AB11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AE3D45CB-D351-02C6-B3DC-FB1B28557E24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F0BC1DFE-034C-2C75-09D1-6155F91B34CA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40E1CD07-5F1A-9FC7-69AD-52592918A22B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1962A10-E931-E7DD-F855-D5163F9CB916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87CF7C0-8B7A-6E02-DA7C-5A16076A7AF5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DINÂMICO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D469449-FC4F-A7D6-FCC2-35109711CF43}"/>
              </a:ext>
            </a:extLst>
          </p:cNvPr>
          <p:cNvSpPr txBox="1"/>
          <p:nvPr/>
        </p:nvSpPr>
        <p:spPr>
          <a:xfrm>
            <a:off x="2461419" y="2357020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400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5E97C3B-E641-42B1-FD38-6A4B50D8CC1E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600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4952C8F-38E8-ED75-BAC7-02EBD9B26C4F}"/>
              </a:ext>
            </a:extLst>
          </p:cNvPr>
          <p:cNvSpPr txBox="1"/>
          <p:nvPr/>
        </p:nvSpPr>
        <p:spPr>
          <a:xfrm>
            <a:off x="4394974" y="3679291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800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EF1E877-5E8B-A92F-EF79-DD22F5BCC803}"/>
              </a:ext>
            </a:extLst>
          </p:cNvPr>
          <p:cNvSpPr txBox="1"/>
          <p:nvPr/>
        </p:nvSpPr>
        <p:spPr>
          <a:xfrm>
            <a:off x="6443308" y="2527565"/>
            <a:ext cx="1085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 GIGA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675E787-D3E3-DD05-FB08-F38C51E830B8}"/>
              </a:ext>
            </a:extLst>
          </p:cNvPr>
          <p:cNvSpPr txBox="1"/>
          <p:nvPr/>
        </p:nvSpPr>
        <p:spPr>
          <a:xfrm>
            <a:off x="9171541" y="3055462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5 GIGA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EC645FD-6C1A-6693-2146-0E0CD04830FA}"/>
              </a:ext>
            </a:extLst>
          </p:cNvPr>
          <p:cNvSpPr txBox="1"/>
          <p:nvPr/>
        </p:nvSpPr>
        <p:spPr>
          <a:xfrm>
            <a:off x="8382000" y="5184781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pic>
        <p:nvPicPr>
          <p:cNvPr id="33" name="Gráfico 32" descr="Bússola de mapa com preenchimento sólido">
            <a:extLst>
              <a:ext uri="{FF2B5EF4-FFF2-40B4-BE49-F238E27FC236}">
                <a16:creationId xmlns:a16="http://schemas.microsoft.com/office/drawing/2014/main" id="{50C78E83-DC6B-EAD7-D73D-516ACBFDEA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52616" y="5354058"/>
            <a:ext cx="914400" cy="91440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97EC7B60-9479-8F79-E4B8-F8497A04776D}"/>
              </a:ext>
            </a:extLst>
          </p:cNvPr>
          <p:cNvSpPr txBox="1"/>
          <p:nvPr/>
        </p:nvSpPr>
        <p:spPr>
          <a:xfrm>
            <a:off x="-3400425" y="4615394"/>
            <a:ext cx="3059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efeito piscante no ícone da bússola para incentivar o clique do participante, como um “saiba mais”.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A35A251-1F9F-D162-2F2E-4115024051AA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DC58F51-15A8-ED86-BE72-5146864ECD0A}"/>
              </a:ext>
            </a:extLst>
          </p:cNvPr>
          <p:cNvSpPr/>
          <p:nvPr/>
        </p:nvSpPr>
        <p:spPr>
          <a:xfrm>
            <a:off x="2305051" y="2225422"/>
            <a:ext cx="7227686" cy="28449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2000"/>
            </a:pPr>
            <a:r>
              <a:rPr lang="pt-BR" dirty="0">
                <a:solidFill>
                  <a:srgbClr val="000000"/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Todas as velocidades contam com Wi-Fi Plus incluso, sem custo adicional.</a:t>
            </a:r>
          </a:p>
          <a:p>
            <a:pPr lvl="0" algn="ctr">
              <a:buClr>
                <a:srgbClr val="000000"/>
              </a:buClr>
              <a:buSzPts val="2000"/>
            </a:pPr>
            <a:endParaRPr lang="pt-BR" dirty="0">
              <a:solidFill>
                <a:srgbClr val="000000"/>
              </a:solidFill>
              <a:ea typeface="Quattrocento Sans"/>
              <a:cs typeface="Calibri" panose="020F0502020204030204" pitchFamily="34" charset="0"/>
              <a:sym typeface="Quattrocento Sans"/>
            </a:endParaRPr>
          </a:p>
          <a:p>
            <a:pPr lvl="0" algn="ctr">
              <a:buClr>
                <a:srgbClr val="000000"/>
              </a:buClr>
              <a:buSzPts val="2000"/>
            </a:pPr>
            <a:r>
              <a:rPr lang="pt-BR" dirty="0">
                <a:solidFill>
                  <a:srgbClr val="000000"/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Os planos de 800 Mega e 1 Giga incluem Wi-Fi 6, enquanto as velocidades de 5 Giga e 10 Giga contam com Wi-Fi 7.</a:t>
            </a:r>
          </a:p>
          <a:p>
            <a:pPr lvl="0" algn="ctr">
              <a:buClr>
                <a:srgbClr val="000000"/>
              </a:buClr>
              <a:buSzPts val="2000"/>
            </a:pPr>
            <a:endParaRPr lang="pt-BR" dirty="0">
              <a:solidFill>
                <a:srgbClr val="000000"/>
              </a:solidFill>
              <a:ea typeface="Quattrocento Sans"/>
              <a:cs typeface="Calibri" panose="020F0502020204030204" pitchFamily="34" charset="0"/>
              <a:sym typeface="Quattrocento Sans"/>
            </a:endParaRPr>
          </a:p>
          <a:p>
            <a:pPr lvl="0" algn="ctr">
              <a:buClr>
                <a:srgbClr val="000000"/>
              </a:buClr>
              <a:buSzPts val="2000"/>
            </a:pPr>
            <a:r>
              <a:rPr lang="pt-BR" dirty="0">
                <a:solidFill>
                  <a:srgbClr val="000000"/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Portfólio disponível para cidades com cobertura Fibra.</a:t>
            </a:r>
            <a:endParaRPr lang="pt-BR" dirty="0"/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556700F-61E3-C8B2-3AE7-6FF8B88FD9EE}"/>
              </a:ext>
            </a:extLst>
          </p:cNvPr>
          <p:cNvCxnSpPr>
            <a:cxnSpLocks/>
          </p:cNvCxnSpPr>
          <p:nvPr/>
        </p:nvCxnSpPr>
        <p:spPr>
          <a:xfrm flipH="1" flipV="1">
            <a:off x="9532736" y="5062383"/>
            <a:ext cx="981075" cy="591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FFDA5D6-DCFE-FA0D-2A95-8F80718BDC31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</p:spTree>
    <p:extLst>
      <p:ext uri="{BB962C8B-B14F-4D97-AF65-F5344CB8AC3E}">
        <p14:creationId xmlns:p14="http://schemas.microsoft.com/office/powerpoint/2010/main" val="275441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91BDA8F8-A04A-7122-5C08-BCF2077A4E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54486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7DDE43AF-BB7F-C310-D484-1A89414D4C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54486"/>
            <a:ext cx="914400" cy="914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AE79974-4215-E3AB-E9BE-6E290DED049F}"/>
              </a:ext>
            </a:extLst>
          </p:cNvPr>
          <p:cNvSpPr txBox="1"/>
          <p:nvPr/>
        </p:nvSpPr>
        <p:spPr>
          <a:xfrm>
            <a:off x="812800" y="1603286"/>
            <a:ext cx="10769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Olá! Seja bem-vindo ao treinamento Claro fibra.</a:t>
            </a:r>
          </a:p>
          <a:p>
            <a:endParaRPr lang="pt-BR" sz="2000" b="1" dirty="0"/>
          </a:p>
          <a:p>
            <a:r>
              <a:rPr lang="pt-BR" sz="2000" dirty="0"/>
              <a:t>A Claro fibra é a Banda Larga da Claro, desenvolvida para conectar negócios com mais estabilidade, velocidade e performance.</a:t>
            </a:r>
          </a:p>
          <a:p>
            <a:endParaRPr lang="pt-BR" sz="2000" dirty="0"/>
          </a:p>
          <a:p>
            <a:r>
              <a:rPr lang="pt-BR" sz="2000" dirty="0"/>
              <a:t>Neste treinamento, você vai aprender não só o que é a Banda Larga, mas também como apresentá-la com foco em valor, aplicação prática e impacto real no negócio do cliente.</a:t>
            </a:r>
          </a:p>
          <a:p>
            <a:endParaRPr lang="pt-BR" sz="2000" dirty="0"/>
          </a:p>
          <a:p>
            <a:r>
              <a:rPr lang="pt-BR" sz="2000" dirty="0"/>
              <a:t>Vamos lá?</a:t>
            </a:r>
          </a:p>
        </p:txBody>
      </p:sp>
    </p:spTree>
    <p:extLst>
      <p:ext uri="{BB962C8B-B14F-4D97-AF65-F5344CB8AC3E}">
        <p14:creationId xmlns:p14="http://schemas.microsoft.com/office/powerpoint/2010/main" val="548299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01D6296-8220-0C3F-7C34-5EEB030D0EC8}"/>
              </a:ext>
            </a:extLst>
          </p:cNvPr>
          <p:cNvSpPr txBox="1"/>
          <p:nvPr/>
        </p:nvSpPr>
        <p:spPr>
          <a:xfrm>
            <a:off x="2581275" y="2510522"/>
            <a:ext cx="7029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Depois de explorar o portfólio de IP Dinâmico, conheça as opções de IP Fixo com tecnologias HFC e GPON.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484BEDC-99BA-ADA3-DCC1-747C59047C2C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C10FD8F8-00D8-D6D4-97A7-4F35374A8A0C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D8731724-AB7B-3A84-28AD-2E1D45B0BEA2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F52AB164-3ED7-4C5D-4C07-B94F416603E9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4119B9F5-E2DF-AC84-C365-45097CA633A1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40AFA07-3558-2C0F-1BE7-A1031F987920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" name="Gráfico 9" descr="Acento Circunflexo à Direita estrutura de tópicos">
            <a:extLst>
              <a:ext uri="{FF2B5EF4-FFF2-40B4-BE49-F238E27FC236}">
                <a16:creationId xmlns:a16="http://schemas.microsoft.com/office/drawing/2014/main" id="{C7DE3041-0EC0-05E8-7348-C792B2B3B4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1" name="Gráfico 7" descr="Acento Circunflexo à Esquerda estrutura de tópicos">
            <a:extLst>
              <a:ext uri="{FF2B5EF4-FFF2-40B4-BE49-F238E27FC236}">
                <a16:creationId xmlns:a16="http://schemas.microsoft.com/office/drawing/2014/main" id="{425E534C-2C6E-5709-9664-8CDF1352BC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4E5581A-795B-1BD1-0788-20D37C321DD5}"/>
              </a:ext>
            </a:extLst>
          </p:cNvPr>
          <p:cNvSpPr txBox="1"/>
          <p:nvPr/>
        </p:nvSpPr>
        <p:spPr>
          <a:xfrm>
            <a:off x="1293992" y="1677471"/>
            <a:ext cx="9848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PERCURSOS DIFERENTES PARA NECESSIDADES DIFERENTES</a:t>
            </a:r>
          </a:p>
        </p:txBody>
      </p:sp>
    </p:spTree>
    <p:extLst>
      <p:ext uri="{BB962C8B-B14F-4D97-AF65-F5344CB8AC3E}">
        <p14:creationId xmlns:p14="http://schemas.microsoft.com/office/powerpoint/2010/main" val="1031903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87422-FCE0-A5CB-796C-03B604133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59B1D65-E6B2-C6E2-C47E-A30EABD4D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204565"/>
            <a:ext cx="8874211" cy="4949451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BE94F671-7590-5795-E61D-5559DEF158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8A35473E-5CE1-17E4-86DA-67FA121DEF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9110" y="2089439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CF7F347F-C8E3-D35E-429C-788D66E4D7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7643" y="1781174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FEF02707-6E25-8B8A-DE4C-A0C3C85368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4843" y="3846131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4787754-4146-B711-9447-8782D4B606F5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E5908D36-B96C-7713-4B53-5B1BDF93C3F0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A9F4B136-8035-738B-832E-6C589CFD4271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4CACF952-3CEC-5CC9-CB60-27CF675B5807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B51FAB0-1667-3894-1758-66E358258E2F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A8390FB-6C59-375A-51EB-29861DF9EF7D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F7ACB30-79ED-DC2A-083E-D30395D430A1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FIXO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5E65F7-9D7B-F0F3-CAFE-6B6DA29E8F69}"/>
              </a:ext>
            </a:extLst>
          </p:cNvPr>
          <p:cNvSpPr txBox="1"/>
          <p:nvPr/>
        </p:nvSpPr>
        <p:spPr>
          <a:xfrm>
            <a:off x="2636871" y="3020873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150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D3AB608-621E-C8CC-BEE5-5983150511E1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30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AB17832-8296-539F-9157-6196252C2C0A}"/>
              </a:ext>
            </a:extLst>
          </p:cNvPr>
          <p:cNvSpPr txBox="1"/>
          <p:nvPr/>
        </p:nvSpPr>
        <p:spPr>
          <a:xfrm>
            <a:off x="6892448" y="2599947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6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5A9645A-518C-CB56-D228-64DEAE39A5B4}"/>
              </a:ext>
            </a:extLst>
          </p:cNvPr>
          <p:cNvSpPr txBox="1"/>
          <p:nvPr/>
        </p:nvSpPr>
        <p:spPr>
          <a:xfrm>
            <a:off x="7591505" y="4712718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F72BFC-F840-0FC4-EA09-8FC512765284}"/>
              </a:ext>
            </a:extLst>
          </p:cNvPr>
          <p:cNvSpPr txBox="1"/>
          <p:nvPr/>
        </p:nvSpPr>
        <p:spPr>
          <a:xfrm>
            <a:off x="-3486150" y="69473"/>
            <a:ext cx="31455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DG:</a:t>
            </a:r>
            <a:r>
              <a:rPr lang="pt-BR" dirty="0"/>
              <a:t> </a:t>
            </a:r>
            <a:r>
              <a:rPr lang="pt-BR" dirty="0" err="1"/>
              <a:t>Hotspot</a:t>
            </a:r>
            <a:r>
              <a:rPr lang="pt-BR" dirty="0"/>
              <a:t>. As marcações do portfólio de </a:t>
            </a:r>
            <a:r>
              <a:rPr lang="pt-BR" b="1" dirty="0"/>
              <a:t>IP Fixo</a:t>
            </a:r>
            <a:r>
              <a:rPr lang="pt-BR" dirty="0"/>
              <a:t> devem ter a mesma cor, simbolizando a permanência do IP.</a:t>
            </a:r>
          </a:p>
          <a:p>
            <a:endParaRPr lang="pt-BR" dirty="0"/>
          </a:p>
          <a:p>
            <a:r>
              <a:rPr lang="pt-BR" dirty="0"/>
              <a:t>Também é importante alterar o tom da imagem de fundo do mapa entre IP Dinâmico E IP Fixo, reforçando visualmente a mudança de portfólio ao participante.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9F53328-831E-025D-29F8-8C781F66178E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</p:spTree>
    <p:extLst>
      <p:ext uri="{BB962C8B-B14F-4D97-AF65-F5344CB8AC3E}">
        <p14:creationId xmlns:p14="http://schemas.microsoft.com/office/powerpoint/2010/main" val="1402205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A0FBB-4822-116B-9FEF-29C0EED4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4635662-003F-3863-8FEC-11EE452F0C14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EEA9DBF-0141-1700-0AC6-BFE472916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204565"/>
            <a:ext cx="8874211" cy="4949451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716619B6-584B-4255-514D-44E42094A5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C8038F90-B226-8348-5211-5882932483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9110" y="2089439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3270E63A-E528-F62C-CB6A-D978CF997E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7643" y="1781174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46F97DD6-BA78-BFB4-7440-12E7B1DFAE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4843" y="3846131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3C7B6AA-77FB-9ED7-9C29-B15DD7EB7DDF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920907FB-6091-49D3-24A2-23928B2ED3DD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494FCD61-457E-3A5F-79F0-5F6F6260D14E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A7DA5F73-4967-D4AA-A330-BC44EC6F2E93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AB926884-157E-0B9A-F176-CF2766EE63C6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9FA7E679-989F-441C-20A6-99D109F2C9E6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FDA379A-9E40-9425-A24B-295B1F9F54F9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FIXO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66DCFA0-9D61-6148-2DC3-4FDB3D217693}"/>
              </a:ext>
            </a:extLst>
          </p:cNvPr>
          <p:cNvSpPr txBox="1"/>
          <p:nvPr/>
        </p:nvSpPr>
        <p:spPr>
          <a:xfrm>
            <a:off x="2636871" y="3020873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150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3E9DFA1-2403-9770-C90C-4FD50D32B5D8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30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BE63B32-A636-4C6F-EF77-8708E9D16A55}"/>
              </a:ext>
            </a:extLst>
          </p:cNvPr>
          <p:cNvSpPr txBox="1"/>
          <p:nvPr/>
        </p:nvSpPr>
        <p:spPr>
          <a:xfrm>
            <a:off x="6892448" y="2599947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6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3A9BADC-BEBB-C74A-4E09-E28ACEA37212}"/>
              </a:ext>
            </a:extLst>
          </p:cNvPr>
          <p:cNvSpPr txBox="1"/>
          <p:nvPr/>
        </p:nvSpPr>
        <p:spPr>
          <a:xfrm>
            <a:off x="7591505" y="4712718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1F1E77A-72DD-DB68-F742-54EF338FB6B9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/pop-up.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9CD2CD0-6E11-1345-41F8-07E4BBF1D78F}"/>
              </a:ext>
            </a:extLst>
          </p:cNvPr>
          <p:cNvGrpSpPr/>
          <p:nvPr/>
        </p:nvGrpSpPr>
        <p:grpSpPr>
          <a:xfrm>
            <a:off x="5024358" y="1828798"/>
            <a:ext cx="6920690" cy="3400425"/>
            <a:chOff x="2669577" y="1939589"/>
            <a:chExt cx="6920690" cy="3400425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75304E41-3C80-F471-4BCB-4A96EF4AFEB4}"/>
                </a:ext>
              </a:extLst>
            </p:cNvPr>
            <p:cNvSpPr/>
            <p:nvPr/>
          </p:nvSpPr>
          <p:spPr>
            <a:xfrm>
              <a:off x="2669577" y="1939589"/>
              <a:ext cx="6920690" cy="340042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4E2DB15B-6211-971C-8E26-840B259B368E}"/>
                </a:ext>
              </a:extLst>
            </p:cNvPr>
            <p:cNvSpPr/>
            <p:nvPr/>
          </p:nvSpPr>
          <p:spPr>
            <a:xfrm>
              <a:off x="2707562" y="2908489"/>
              <a:ext cx="3267075" cy="17919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HFC</a:t>
              </a:r>
            </a:p>
            <a:p>
              <a:pPr algn="ctr"/>
              <a:endParaRPr lang="pt-BR" sz="1600" b="1" dirty="0"/>
            </a:p>
            <a:p>
              <a:r>
                <a:rPr lang="pt-BR" sz="1600" b="1" dirty="0"/>
                <a:t>Velocidade de Download: </a:t>
              </a:r>
              <a:r>
                <a:rPr lang="pt-BR" sz="1600" dirty="0"/>
                <a:t>150 Mbps</a:t>
              </a:r>
            </a:p>
            <a:p>
              <a:r>
                <a:rPr lang="pt-BR" sz="1600" b="1" dirty="0"/>
                <a:t>Velocidade de Upload: </a:t>
              </a:r>
              <a:r>
                <a:rPr lang="pt-BR" sz="1600" dirty="0"/>
                <a:t>20 Mbps</a:t>
              </a:r>
            </a:p>
            <a:p>
              <a:r>
                <a:rPr lang="pt-BR" sz="1600" b="1" dirty="0"/>
                <a:t>Franquia de Consumo: </a:t>
              </a:r>
              <a:r>
                <a:rPr lang="pt-BR" sz="1600" dirty="0"/>
                <a:t>1500 GB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3AF38BEB-0B1D-E658-3D53-528CE1366EA6}"/>
                </a:ext>
              </a:extLst>
            </p:cNvPr>
            <p:cNvSpPr txBox="1"/>
            <p:nvPr/>
          </p:nvSpPr>
          <p:spPr>
            <a:xfrm>
              <a:off x="4810709" y="2384885"/>
              <a:ext cx="2638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150 MEGA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A20CEEE-4176-43B9-CEAE-37C8F136AE2B}"/>
                </a:ext>
              </a:extLst>
            </p:cNvPr>
            <p:cNvSpPr/>
            <p:nvPr/>
          </p:nvSpPr>
          <p:spPr>
            <a:xfrm>
              <a:off x="6162675" y="2920791"/>
              <a:ext cx="3285010" cy="17919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GPON</a:t>
              </a:r>
            </a:p>
            <a:p>
              <a:pPr algn="ctr"/>
              <a:endParaRPr lang="pt-BR" sz="1600" b="1" dirty="0"/>
            </a:p>
            <a:p>
              <a:r>
                <a:rPr lang="pt-BR" sz="1600" b="1" dirty="0"/>
                <a:t>Velocidade de Download: </a:t>
              </a:r>
              <a:r>
                <a:rPr lang="pt-BR" sz="1600" dirty="0"/>
                <a:t>150 Mbps</a:t>
              </a:r>
            </a:p>
            <a:p>
              <a:r>
                <a:rPr lang="pt-BR" sz="1600" b="1" dirty="0"/>
                <a:t>Velocidade de Upload: </a:t>
              </a:r>
              <a:r>
                <a:rPr lang="pt-BR" sz="1600" dirty="0"/>
                <a:t>75 Mbps</a:t>
              </a:r>
            </a:p>
            <a:p>
              <a:r>
                <a:rPr lang="pt-BR" sz="1600" b="1" dirty="0"/>
                <a:t>Franquia de Consumo: </a:t>
              </a:r>
              <a:r>
                <a:rPr lang="pt-BR" sz="1600" dirty="0"/>
                <a:t>1500 GB</a:t>
              </a:r>
            </a:p>
          </p:txBody>
        </p:sp>
      </p:grp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59D5413-C334-AF14-E890-393A4A9568BD}"/>
              </a:ext>
            </a:extLst>
          </p:cNvPr>
          <p:cNvCxnSpPr>
            <a:stCxn id="22" idx="0"/>
          </p:cNvCxnSpPr>
          <p:nvPr/>
        </p:nvCxnSpPr>
        <p:spPr>
          <a:xfrm>
            <a:off x="3366311" y="3020873"/>
            <a:ext cx="1596214" cy="531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73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60C4D-B620-215F-549F-BDD4D633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924FAF9-D921-E320-EB54-D0367EBF8E2E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87E799B-5E53-233D-BFBE-38BB4EA3A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204565"/>
            <a:ext cx="8874211" cy="4949451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B8C9586B-91C1-28B6-BBBD-2CF5519E09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EC2D3EDD-973B-87D9-C9E9-7F1300153C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9110" y="2089439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19F95074-A0C4-BB80-9E04-8B7AFB511D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7643" y="1781174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C8EF4FC0-0900-75DE-562C-86A4B285DA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4843" y="3846131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5DB34D9-68E2-9D54-68B1-349BB97E2AEE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4087A91B-E888-F024-CCF2-691E05EF507F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9DB8D273-2AB0-C324-C36A-C2EEE4B0D59B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74D97735-CE69-449E-198C-D2F055B337E6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766E46BE-9999-32A2-C5E8-B816EF097D3A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9829BC75-90F7-5731-EA66-78EDDCCBCC87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C4F098C-F2B2-25E3-994F-6160437DE0C4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FIXO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E4DB3B5-2D4C-B48A-AA7D-FCD80D8DFD8D}"/>
              </a:ext>
            </a:extLst>
          </p:cNvPr>
          <p:cNvSpPr txBox="1"/>
          <p:nvPr/>
        </p:nvSpPr>
        <p:spPr>
          <a:xfrm>
            <a:off x="2636871" y="3020873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150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BA10E1-14CB-5CA5-EAA9-965F95B1EADC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30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4B1995E-5FF7-CDAC-A2C9-A1CB8EA67D21}"/>
              </a:ext>
            </a:extLst>
          </p:cNvPr>
          <p:cNvSpPr txBox="1"/>
          <p:nvPr/>
        </p:nvSpPr>
        <p:spPr>
          <a:xfrm>
            <a:off x="6892448" y="2599947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6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14DF69F-E91F-B256-73EB-B10D7A4C01AC}"/>
              </a:ext>
            </a:extLst>
          </p:cNvPr>
          <p:cNvSpPr txBox="1"/>
          <p:nvPr/>
        </p:nvSpPr>
        <p:spPr>
          <a:xfrm>
            <a:off x="7591505" y="4712718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DF3EC23-6EF8-5378-C7D4-9C3BAB7E99ED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/pop-up.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05D7B4E-6CA3-A4E5-E7B7-93E1F08E6313}"/>
              </a:ext>
            </a:extLst>
          </p:cNvPr>
          <p:cNvGrpSpPr/>
          <p:nvPr/>
        </p:nvGrpSpPr>
        <p:grpSpPr>
          <a:xfrm>
            <a:off x="5024358" y="1828798"/>
            <a:ext cx="6920690" cy="3400425"/>
            <a:chOff x="2669577" y="1939589"/>
            <a:chExt cx="6920690" cy="3400425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0B38335A-DBBB-2A79-77D1-DE0AB32B6300}"/>
                </a:ext>
              </a:extLst>
            </p:cNvPr>
            <p:cNvSpPr/>
            <p:nvPr/>
          </p:nvSpPr>
          <p:spPr>
            <a:xfrm>
              <a:off x="2669577" y="1939589"/>
              <a:ext cx="6920690" cy="340042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DBFDF2C8-5F1D-CDE2-513D-32CECC1EB349}"/>
                </a:ext>
              </a:extLst>
            </p:cNvPr>
            <p:cNvSpPr txBox="1"/>
            <p:nvPr/>
          </p:nvSpPr>
          <p:spPr>
            <a:xfrm>
              <a:off x="4810709" y="2384885"/>
              <a:ext cx="2638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300 MEGA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83C7E32-4D1E-927E-783E-BC0F5E3206D8}"/>
                </a:ext>
              </a:extLst>
            </p:cNvPr>
            <p:cNvSpPr/>
            <p:nvPr/>
          </p:nvSpPr>
          <p:spPr>
            <a:xfrm>
              <a:off x="6162675" y="2920791"/>
              <a:ext cx="3285010" cy="17919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GPON</a:t>
              </a:r>
            </a:p>
            <a:p>
              <a:pPr algn="ctr"/>
              <a:endParaRPr lang="pt-BR" sz="1600" b="1" dirty="0"/>
            </a:p>
            <a:p>
              <a:r>
                <a:rPr lang="pt-BR" sz="1600" b="1" dirty="0"/>
                <a:t>Velocidade de Download: </a:t>
              </a:r>
              <a:r>
                <a:rPr lang="pt-BR" sz="1600" dirty="0"/>
                <a:t>300 Mbps</a:t>
              </a:r>
            </a:p>
            <a:p>
              <a:r>
                <a:rPr lang="pt-BR" sz="1600" b="1" dirty="0"/>
                <a:t>Velocidade de Upload: </a:t>
              </a:r>
              <a:r>
                <a:rPr lang="pt-BR" sz="1600" dirty="0"/>
                <a:t>150</a:t>
              </a:r>
              <a:r>
                <a:rPr lang="pt-BR" sz="1600" b="1" dirty="0"/>
                <a:t> </a:t>
              </a:r>
              <a:r>
                <a:rPr lang="pt-BR" sz="1600" dirty="0"/>
                <a:t>Mbps</a:t>
              </a:r>
            </a:p>
            <a:p>
              <a:r>
                <a:rPr lang="pt-BR" sz="1600" b="1" dirty="0"/>
                <a:t>Franquia de Consumo: </a:t>
              </a:r>
              <a:r>
                <a:rPr lang="pt-BR" sz="1600" dirty="0"/>
                <a:t>2000 GB</a:t>
              </a:r>
            </a:p>
          </p:txBody>
        </p:sp>
      </p:grp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618946B1-7909-EF2F-04EE-A66A85D56619}"/>
              </a:ext>
            </a:extLst>
          </p:cNvPr>
          <p:cNvCxnSpPr>
            <a:cxnSpLocks/>
          </p:cNvCxnSpPr>
          <p:nvPr/>
        </p:nvCxnSpPr>
        <p:spPr>
          <a:xfrm flipV="1">
            <a:off x="3352800" y="3552825"/>
            <a:ext cx="1609725" cy="1159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40BAB5B0-AB9B-2AC1-4C7C-F2C83BA29C20}"/>
              </a:ext>
            </a:extLst>
          </p:cNvPr>
          <p:cNvSpPr/>
          <p:nvPr/>
        </p:nvSpPr>
        <p:spPr>
          <a:xfrm>
            <a:off x="5133392" y="2810000"/>
            <a:ext cx="3275030" cy="1791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HFC</a:t>
            </a:r>
          </a:p>
          <a:p>
            <a:pPr algn="ctr"/>
            <a:endParaRPr lang="pt-BR" sz="1600" b="1" dirty="0"/>
          </a:p>
          <a:p>
            <a:r>
              <a:rPr lang="pt-BR" sz="1600" b="1" dirty="0"/>
              <a:t>Velocidade de Download: </a:t>
            </a:r>
            <a:r>
              <a:rPr lang="pt-BR" sz="1600" dirty="0"/>
              <a:t>300 Mbps</a:t>
            </a:r>
          </a:p>
          <a:p>
            <a:r>
              <a:rPr lang="pt-BR" sz="1600" b="1" dirty="0"/>
              <a:t>Velocidade de Upload: </a:t>
            </a:r>
            <a:r>
              <a:rPr lang="pt-BR" sz="1600" dirty="0"/>
              <a:t>25</a:t>
            </a:r>
            <a:r>
              <a:rPr lang="pt-BR" sz="1600" b="1" dirty="0"/>
              <a:t> </a:t>
            </a:r>
            <a:r>
              <a:rPr lang="pt-BR" sz="1600" dirty="0"/>
              <a:t>Mbps</a:t>
            </a:r>
          </a:p>
          <a:p>
            <a:r>
              <a:rPr lang="pt-BR" sz="1600" b="1" dirty="0"/>
              <a:t>Franquia de Consumo: </a:t>
            </a:r>
            <a:r>
              <a:rPr lang="pt-BR" sz="1600" dirty="0"/>
              <a:t>2000 GB</a:t>
            </a:r>
          </a:p>
        </p:txBody>
      </p:sp>
    </p:spTree>
    <p:extLst>
      <p:ext uri="{BB962C8B-B14F-4D97-AF65-F5344CB8AC3E}">
        <p14:creationId xmlns:p14="http://schemas.microsoft.com/office/powerpoint/2010/main" val="2579609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76A9F-0094-3C71-2A14-22CCB0CB8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F9F72D3-50C8-005B-4654-3B47AEF05A40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6807CB0-48E7-7A5C-70EB-F57A906F8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204565"/>
            <a:ext cx="8874211" cy="4949451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169A4BAD-70B6-E7BA-1593-02C2BA6A0D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EEA0AEA9-90B8-3EBC-9C11-E57D88A9CD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9110" y="2089439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41DF6C01-0D2D-2CCA-0BFB-632CD4292A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7643" y="1781174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A80E4257-FE1B-323C-2ECC-54357E13B5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4843" y="3846131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2DA1EE7-03D7-75DB-8C6B-B1605EC1DD1F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A6DAF428-1B56-DCC9-8769-31BB953FEDD0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959E8F00-882E-3DA2-4A05-4D2B9E64EDE7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6C06DC14-0718-6CF9-7C82-5C6A1AE41A14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D7E2F1B-F0AD-5ACD-9434-679B087ED221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06466063-8ACC-B9C4-7D46-883E1DFDF0FB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1EDEE28-5D59-D98B-D507-C4025FE6F0F0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FIXO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94BA46F-D8F4-CEA7-1688-2A870A03B909}"/>
              </a:ext>
            </a:extLst>
          </p:cNvPr>
          <p:cNvSpPr txBox="1"/>
          <p:nvPr/>
        </p:nvSpPr>
        <p:spPr>
          <a:xfrm>
            <a:off x="2636871" y="3020873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150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E3A34C0-F31E-BA9C-2846-088039EB022F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30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9D23F71-9E96-9B88-88CE-131318044B4E}"/>
              </a:ext>
            </a:extLst>
          </p:cNvPr>
          <p:cNvSpPr txBox="1"/>
          <p:nvPr/>
        </p:nvSpPr>
        <p:spPr>
          <a:xfrm>
            <a:off x="6892448" y="2599947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6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EF5CA84-825F-6C64-8DEE-C48C37A1C1AF}"/>
              </a:ext>
            </a:extLst>
          </p:cNvPr>
          <p:cNvSpPr txBox="1"/>
          <p:nvPr/>
        </p:nvSpPr>
        <p:spPr>
          <a:xfrm>
            <a:off x="7591505" y="4712718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7D4D03A-9547-BDDD-1CCB-23F672ECADF0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/pop-up.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485CB5B-97E3-4EFF-4564-D650D197D420}"/>
              </a:ext>
            </a:extLst>
          </p:cNvPr>
          <p:cNvGrpSpPr/>
          <p:nvPr/>
        </p:nvGrpSpPr>
        <p:grpSpPr>
          <a:xfrm>
            <a:off x="-823474" y="1875128"/>
            <a:ext cx="6920690" cy="3400425"/>
            <a:chOff x="5024358" y="1828798"/>
            <a:chExt cx="6920690" cy="3400425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1436B043-4B94-B669-82EA-DFDFB1CA91EA}"/>
                </a:ext>
              </a:extLst>
            </p:cNvPr>
            <p:cNvGrpSpPr/>
            <p:nvPr/>
          </p:nvGrpSpPr>
          <p:grpSpPr>
            <a:xfrm>
              <a:off x="5024358" y="1828798"/>
              <a:ext cx="6920690" cy="3400425"/>
              <a:chOff x="2669577" y="1939589"/>
              <a:chExt cx="6920690" cy="3400425"/>
            </a:xfrm>
          </p:grpSpPr>
          <p:sp>
            <p:nvSpPr>
              <p:cNvPr id="4" name="Retângulo: Cantos Arredondados 3">
                <a:extLst>
                  <a:ext uri="{FF2B5EF4-FFF2-40B4-BE49-F238E27FC236}">
                    <a16:creationId xmlns:a16="http://schemas.microsoft.com/office/drawing/2014/main" id="{352C4F6D-F9EB-B592-A93E-778B066BC6F7}"/>
                  </a:ext>
                </a:extLst>
              </p:cNvPr>
              <p:cNvSpPr/>
              <p:nvPr/>
            </p:nvSpPr>
            <p:spPr>
              <a:xfrm>
                <a:off x="2669577" y="1939589"/>
                <a:ext cx="6920690" cy="3400425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1E8DB496-4915-20F7-9965-AD300108C993}"/>
                  </a:ext>
                </a:extLst>
              </p:cNvPr>
              <p:cNvSpPr txBox="1"/>
              <p:nvPr/>
            </p:nvSpPr>
            <p:spPr>
              <a:xfrm>
                <a:off x="4810709" y="2384885"/>
                <a:ext cx="263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bg1"/>
                    </a:solidFill>
                  </a:rPr>
                  <a:t>600 MEGA</a:t>
                </a:r>
              </a:p>
            </p:txBody>
          </p:sp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424C4E6D-C617-7F0C-51A3-25D6C3DB57ED}"/>
                  </a:ext>
                </a:extLst>
              </p:cNvPr>
              <p:cNvSpPr/>
              <p:nvPr/>
            </p:nvSpPr>
            <p:spPr>
              <a:xfrm>
                <a:off x="6162675" y="2920791"/>
                <a:ext cx="3285010" cy="17919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b="1" dirty="0"/>
                  <a:t>GPON</a:t>
                </a:r>
              </a:p>
              <a:p>
                <a:pPr algn="ctr"/>
                <a:endParaRPr lang="pt-BR" sz="1600" b="1" dirty="0"/>
              </a:p>
              <a:p>
                <a:r>
                  <a:rPr lang="pt-BR" sz="1600" b="1" dirty="0"/>
                  <a:t>Velocidade de Download: </a:t>
                </a:r>
                <a:r>
                  <a:rPr lang="pt-BR" sz="1600" dirty="0"/>
                  <a:t>600 Mbps</a:t>
                </a:r>
              </a:p>
              <a:p>
                <a:r>
                  <a:rPr lang="pt-BR" sz="1600" b="1" dirty="0"/>
                  <a:t>Velocidade de Upload: </a:t>
                </a:r>
                <a:r>
                  <a:rPr lang="pt-BR" sz="1600" dirty="0"/>
                  <a:t>300</a:t>
                </a:r>
                <a:r>
                  <a:rPr lang="pt-BR" sz="1600" b="1" dirty="0"/>
                  <a:t> </a:t>
                </a:r>
                <a:r>
                  <a:rPr lang="pt-BR" sz="1600" dirty="0"/>
                  <a:t>Mbps</a:t>
                </a:r>
              </a:p>
              <a:p>
                <a:r>
                  <a:rPr lang="pt-BR" sz="1600" b="1" dirty="0"/>
                  <a:t>Franquia de Consumo: </a:t>
                </a:r>
                <a:r>
                  <a:rPr lang="pt-BR" sz="1600" dirty="0"/>
                  <a:t>2500 GB</a:t>
                </a:r>
              </a:p>
            </p:txBody>
          </p:sp>
        </p:grp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FD2B7CF-671C-E32B-5D74-3F42547FBC13}"/>
                </a:ext>
              </a:extLst>
            </p:cNvPr>
            <p:cNvSpPr/>
            <p:nvPr/>
          </p:nvSpPr>
          <p:spPr>
            <a:xfrm>
              <a:off x="5133392" y="2810000"/>
              <a:ext cx="3275030" cy="17919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HFC</a:t>
              </a:r>
            </a:p>
            <a:p>
              <a:pPr algn="ctr"/>
              <a:endParaRPr lang="pt-BR" sz="1600" b="1" dirty="0"/>
            </a:p>
            <a:p>
              <a:r>
                <a:rPr lang="pt-BR" sz="1600" b="1" dirty="0"/>
                <a:t>Velocidade de Download: </a:t>
              </a:r>
              <a:r>
                <a:rPr lang="pt-BR" sz="1600" dirty="0"/>
                <a:t>600 Mbps</a:t>
              </a:r>
            </a:p>
            <a:p>
              <a:r>
                <a:rPr lang="pt-BR" sz="1600" b="1" dirty="0"/>
                <a:t>Velocidade de Upload: </a:t>
              </a:r>
              <a:r>
                <a:rPr lang="pt-BR" sz="1600" dirty="0"/>
                <a:t>35</a:t>
              </a:r>
              <a:r>
                <a:rPr lang="pt-BR" sz="1600" b="1" dirty="0"/>
                <a:t> </a:t>
              </a:r>
              <a:r>
                <a:rPr lang="pt-BR" sz="1600" dirty="0"/>
                <a:t>Mbps</a:t>
              </a:r>
            </a:p>
            <a:p>
              <a:r>
                <a:rPr lang="pt-BR" sz="1600" b="1" dirty="0"/>
                <a:t>Franquia de Consumo: </a:t>
              </a:r>
              <a:r>
                <a:rPr lang="pt-BR" sz="1600" dirty="0"/>
                <a:t>2500 GB</a:t>
              </a:r>
            </a:p>
          </p:txBody>
        </p:sp>
      </p:grp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48E04C6F-0AE0-4992-FC34-99E351A6A02D}"/>
              </a:ext>
            </a:extLst>
          </p:cNvPr>
          <p:cNvCxnSpPr>
            <a:stCxn id="26" idx="0"/>
          </p:cNvCxnSpPr>
          <p:nvPr/>
        </p:nvCxnSpPr>
        <p:spPr>
          <a:xfrm flipH="1">
            <a:off x="6218416" y="2599947"/>
            <a:ext cx="1417877" cy="1000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965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E6581-B64F-DB0C-DC43-B7A34E639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823276A-EBAD-A212-CE4C-AFDC9EF8D55A}"/>
              </a:ext>
            </a:extLst>
          </p:cNvPr>
          <p:cNvSpPr txBox="1"/>
          <p:nvPr/>
        </p:nvSpPr>
        <p:spPr>
          <a:xfrm>
            <a:off x="1218166" y="516144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Clique nos pontos do percurso para explorar os planos.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F81A58D-C8A8-9457-116C-0D15460BB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1" y="1204565"/>
            <a:ext cx="8874211" cy="4949451"/>
          </a:xfrm>
          <a:prstGeom prst="rect">
            <a:avLst/>
          </a:prstGeom>
        </p:spPr>
      </p:pic>
      <p:pic>
        <p:nvPicPr>
          <p:cNvPr id="6" name="Gráfico 5" descr="Marcador com preenchimento sólido">
            <a:extLst>
              <a:ext uri="{FF2B5EF4-FFF2-40B4-BE49-F238E27FC236}">
                <a16:creationId xmlns:a16="http://schemas.microsoft.com/office/drawing/2014/main" id="{FBB2ECB8-3A7A-9CC9-26ED-F61D9DE061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905250"/>
            <a:ext cx="914400" cy="914400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9E7964B5-BEE4-E988-B074-0156F797D2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9110" y="2089439"/>
            <a:ext cx="914400" cy="914400"/>
          </a:xfrm>
          <a:prstGeom prst="rect">
            <a:avLst/>
          </a:prstGeom>
        </p:spPr>
      </p:pic>
      <p:pic>
        <p:nvPicPr>
          <p:cNvPr id="9" name="Gráfico 8" descr="Marcador com preenchimento sólido">
            <a:extLst>
              <a:ext uri="{FF2B5EF4-FFF2-40B4-BE49-F238E27FC236}">
                <a16:creationId xmlns:a16="http://schemas.microsoft.com/office/drawing/2014/main" id="{93504D3A-75CE-B17F-0EFF-2BEF7FDA19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7643" y="1781174"/>
            <a:ext cx="914400" cy="914400"/>
          </a:xfrm>
          <a:prstGeom prst="rect">
            <a:avLst/>
          </a:prstGeom>
        </p:spPr>
      </p:pic>
      <p:pic>
        <p:nvPicPr>
          <p:cNvPr id="10" name="Gráfico 9" descr="Marcador com preenchimento sólido">
            <a:extLst>
              <a:ext uri="{FF2B5EF4-FFF2-40B4-BE49-F238E27FC236}">
                <a16:creationId xmlns:a16="http://schemas.microsoft.com/office/drawing/2014/main" id="{A8010452-54AB-EDAD-F803-0A27F5F7BF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4843" y="3846131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33303B7-46A6-4348-D913-D5F3F7730D40}"/>
              </a:ext>
            </a:extLst>
          </p:cNvPr>
          <p:cNvGrpSpPr/>
          <p:nvPr/>
        </p:nvGrpSpPr>
        <p:grpSpPr>
          <a:xfrm>
            <a:off x="2179669" y="6075037"/>
            <a:ext cx="8080310" cy="531764"/>
            <a:chOff x="2055845" y="5752323"/>
            <a:chExt cx="8080310" cy="53176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B8A4892B-B5B5-15C5-703C-97748C96E0CA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73D6FE86-DD69-BBEC-D047-ACFC5474CF30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6033DFBE-0FFD-65EC-57E8-D393FAB19400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63807757-F65D-3349-FC54-F9177E53218B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26C68718-789E-7C2B-E579-5CC83BA70296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1D259D4-8986-2B8F-E89A-0D74D68C09D5}"/>
              </a:ext>
            </a:extLst>
          </p:cNvPr>
          <p:cNvSpPr txBox="1"/>
          <p:nvPr/>
        </p:nvSpPr>
        <p:spPr>
          <a:xfrm>
            <a:off x="647945" y="69473"/>
            <a:ext cx="10896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IP FIXO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8E9DA76-E01F-E891-65B7-5C7B8B74F0D9}"/>
              </a:ext>
            </a:extLst>
          </p:cNvPr>
          <p:cNvSpPr txBox="1"/>
          <p:nvPr/>
        </p:nvSpPr>
        <p:spPr>
          <a:xfrm>
            <a:off x="2636871" y="3020873"/>
            <a:ext cx="1458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150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A70D7C-EFC0-80A3-7321-1D1361261FE3}"/>
              </a:ext>
            </a:extLst>
          </p:cNvPr>
          <p:cNvSpPr txBox="1"/>
          <p:nvPr/>
        </p:nvSpPr>
        <p:spPr>
          <a:xfrm>
            <a:off x="2609850" y="4723829"/>
            <a:ext cx="148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30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1B8A71B-FF11-FE9E-E476-35C84708408D}"/>
              </a:ext>
            </a:extLst>
          </p:cNvPr>
          <p:cNvSpPr txBox="1"/>
          <p:nvPr/>
        </p:nvSpPr>
        <p:spPr>
          <a:xfrm>
            <a:off x="6892448" y="2599947"/>
            <a:ext cx="1487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6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00 MEGA</a:t>
            </a:r>
            <a:endParaRPr lang="pt-BR" sz="1600" b="1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DA19591-6130-3C66-0D23-B1D01E7133C8}"/>
              </a:ext>
            </a:extLst>
          </p:cNvPr>
          <p:cNvSpPr txBox="1"/>
          <p:nvPr/>
        </p:nvSpPr>
        <p:spPr>
          <a:xfrm>
            <a:off x="7591505" y="4712718"/>
            <a:ext cx="981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a typeface="Quattrocento Sans"/>
                <a:cs typeface="Calibri" panose="020F0502020204030204" pitchFamily="34" charset="0"/>
                <a:sym typeface="Quattrocento Sans"/>
              </a:rPr>
              <a:t>1</a:t>
            </a:r>
            <a:r>
              <a:rPr lang="pt-BR" sz="1600" b="1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Quattrocento Sans"/>
                <a:cs typeface="Calibri" panose="020F0502020204030204" pitchFamily="34" charset="0"/>
                <a:sym typeface="Quattrocento Sans"/>
              </a:rPr>
              <a:t> GIGA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2F8420C-339F-1E3F-9A76-10E2CE052536}"/>
              </a:ext>
            </a:extLst>
          </p:cNvPr>
          <p:cNvSpPr txBox="1"/>
          <p:nvPr/>
        </p:nvSpPr>
        <p:spPr>
          <a:xfrm>
            <a:off x="-3486150" y="69473"/>
            <a:ext cx="314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</a:t>
            </a:r>
            <a:r>
              <a:rPr lang="pt-BR" dirty="0" err="1"/>
              <a:t>Hotspot</a:t>
            </a:r>
            <a:r>
              <a:rPr lang="pt-BR" dirty="0"/>
              <a:t>/pop-up.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CD7A399-AD0F-E518-7D0B-3B1820DB4326}"/>
              </a:ext>
            </a:extLst>
          </p:cNvPr>
          <p:cNvGrpSpPr/>
          <p:nvPr/>
        </p:nvGrpSpPr>
        <p:grpSpPr>
          <a:xfrm>
            <a:off x="-823474" y="1875128"/>
            <a:ext cx="6920690" cy="3400425"/>
            <a:chOff x="5024358" y="1828798"/>
            <a:chExt cx="6920690" cy="3400425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549D65DE-D61E-49D9-B501-1B3EFB6EEDCC}"/>
                </a:ext>
              </a:extLst>
            </p:cNvPr>
            <p:cNvGrpSpPr/>
            <p:nvPr/>
          </p:nvGrpSpPr>
          <p:grpSpPr>
            <a:xfrm>
              <a:off x="5024358" y="1828798"/>
              <a:ext cx="6920690" cy="3400425"/>
              <a:chOff x="2669577" y="1939589"/>
              <a:chExt cx="6920690" cy="3400425"/>
            </a:xfrm>
          </p:grpSpPr>
          <p:sp>
            <p:nvSpPr>
              <p:cNvPr id="4" name="Retângulo: Cantos Arredondados 3">
                <a:extLst>
                  <a:ext uri="{FF2B5EF4-FFF2-40B4-BE49-F238E27FC236}">
                    <a16:creationId xmlns:a16="http://schemas.microsoft.com/office/drawing/2014/main" id="{4208947E-9490-3398-2E0F-9A35148FC969}"/>
                  </a:ext>
                </a:extLst>
              </p:cNvPr>
              <p:cNvSpPr/>
              <p:nvPr/>
            </p:nvSpPr>
            <p:spPr>
              <a:xfrm>
                <a:off x="2669577" y="1939589"/>
                <a:ext cx="6920690" cy="3400425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6AE44CE6-4BD4-B5DF-CAF9-6FBB1E799CDE}"/>
                  </a:ext>
                </a:extLst>
              </p:cNvPr>
              <p:cNvSpPr txBox="1"/>
              <p:nvPr/>
            </p:nvSpPr>
            <p:spPr>
              <a:xfrm>
                <a:off x="4810709" y="2384885"/>
                <a:ext cx="263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bg1"/>
                    </a:solidFill>
                  </a:rPr>
                  <a:t>1 GIGA</a:t>
                </a:r>
              </a:p>
            </p:txBody>
          </p:sp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CF4AAFD1-4CC5-4CB0-B8D6-99FDC158AFFC}"/>
                  </a:ext>
                </a:extLst>
              </p:cNvPr>
              <p:cNvSpPr/>
              <p:nvPr/>
            </p:nvSpPr>
            <p:spPr>
              <a:xfrm>
                <a:off x="6162675" y="2920791"/>
                <a:ext cx="3285010" cy="17919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b="1" dirty="0"/>
                  <a:t>GPON</a:t>
                </a:r>
              </a:p>
              <a:p>
                <a:pPr algn="ctr"/>
                <a:endParaRPr lang="pt-BR" sz="1600" b="1" dirty="0"/>
              </a:p>
              <a:p>
                <a:r>
                  <a:rPr lang="pt-BR" sz="1600" b="1" dirty="0"/>
                  <a:t>Velocidade de Download: </a:t>
                </a:r>
                <a:r>
                  <a:rPr lang="pt-BR" sz="1600" dirty="0"/>
                  <a:t>1 Gbps</a:t>
                </a:r>
              </a:p>
              <a:p>
                <a:r>
                  <a:rPr lang="pt-BR" sz="1600" b="1" dirty="0"/>
                  <a:t>Velocidade de Upload: </a:t>
                </a:r>
                <a:r>
                  <a:rPr lang="pt-BR" sz="1600" dirty="0"/>
                  <a:t>500 Mbps</a:t>
                </a:r>
              </a:p>
              <a:p>
                <a:r>
                  <a:rPr lang="pt-BR" sz="1600" b="1" dirty="0"/>
                  <a:t>Franquia de Consumo: </a:t>
                </a:r>
                <a:r>
                  <a:rPr lang="pt-BR" sz="1600" dirty="0"/>
                  <a:t>3000 GB</a:t>
                </a:r>
              </a:p>
            </p:txBody>
          </p:sp>
        </p:grp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6D26EFF6-9280-621E-D050-ED9CFC4791A6}"/>
                </a:ext>
              </a:extLst>
            </p:cNvPr>
            <p:cNvSpPr/>
            <p:nvPr/>
          </p:nvSpPr>
          <p:spPr>
            <a:xfrm>
              <a:off x="5133392" y="2810000"/>
              <a:ext cx="3275030" cy="17919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HFC</a:t>
              </a:r>
            </a:p>
            <a:p>
              <a:pPr algn="ctr"/>
              <a:endParaRPr lang="pt-BR" sz="1600" b="1" dirty="0"/>
            </a:p>
            <a:p>
              <a:r>
                <a:rPr lang="pt-BR" sz="1600" b="1" dirty="0"/>
                <a:t>Velocidade de Download: </a:t>
              </a:r>
              <a:r>
                <a:rPr lang="pt-BR" sz="1600" dirty="0"/>
                <a:t>1 Gbps</a:t>
              </a:r>
            </a:p>
            <a:p>
              <a:r>
                <a:rPr lang="pt-BR" sz="1600" b="1" dirty="0"/>
                <a:t>Velocidade de Upload: </a:t>
              </a:r>
              <a:r>
                <a:rPr lang="pt-BR" sz="1600" dirty="0"/>
                <a:t>50 Mbps</a:t>
              </a:r>
            </a:p>
            <a:p>
              <a:r>
                <a:rPr lang="pt-BR" sz="1600" b="1" dirty="0"/>
                <a:t>Franquia de Consumo: </a:t>
              </a:r>
              <a:r>
                <a:rPr lang="pt-BR" sz="1600" dirty="0"/>
                <a:t>3000 GB</a:t>
              </a:r>
            </a:p>
          </p:txBody>
        </p:sp>
      </p:grp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D1923244-4D3A-70F8-053C-BC8CEDD3AF3F}"/>
              </a:ext>
            </a:extLst>
          </p:cNvPr>
          <p:cNvCxnSpPr>
            <a:cxnSpLocks/>
          </p:cNvCxnSpPr>
          <p:nvPr/>
        </p:nvCxnSpPr>
        <p:spPr>
          <a:xfrm flipH="1" flipV="1">
            <a:off x="6218416" y="3600450"/>
            <a:ext cx="1863627" cy="1047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355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E1482-A22F-A46D-7164-1DF21C635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D0A8C5D-319F-EC92-44B1-652C46F0FD5B}"/>
              </a:ext>
            </a:extLst>
          </p:cNvPr>
          <p:cNvSpPr/>
          <p:nvPr/>
        </p:nvSpPr>
        <p:spPr>
          <a:xfrm>
            <a:off x="2419744" y="1543531"/>
            <a:ext cx="3693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1600" dirty="0"/>
              <a:t>Plataforma digital com audiolivros dos mais vendidos, incluindo categorias como empreendedorismo, gestão, biografia e muito mais.</a:t>
            </a:r>
            <a:endParaRPr lang="pt-BR" sz="16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11EE0BC-D747-9099-5F63-AB2E106F33EE}"/>
              </a:ext>
            </a:extLst>
          </p:cNvPr>
          <p:cNvSpPr/>
          <p:nvPr/>
        </p:nvSpPr>
        <p:spPr>
          <a:xfrm>
            <a:off x="2419744" y="3706671"/>
            <a:ext cx="34245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1600" dirty="0"/>
              <a:t>Antivírus com VPN para computador, celular, tablet e leitor de livros digitais, trazendo mais segurança para a empresa.</a:t>
            </a:r>
            <a:endParaRPr lang="pt-BR" sz="16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ED80B0C-B8E0-F34F-E02B-741FCE0C103A}"/>
              </a:ext>
            </a:extLst>
          </p:cNvPr>
          <p:cNvSpPr/>
          <p:nvPr/>
        </p:nvSpPr>
        <p:spPr>
          <a:xfrm>
            <a:off x="8177555" y="1598822"/>
            <a:ext cx="30314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1600" dirty="0"/>
              <a:t>Pacote completo de programas para facilitar o dia a dia e aumentar a produtividade da empresa.</a:t>
            </a:r>
            <a:endParaRPr lang="pt-BR" sz="16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3350354-5AD6-3D46-C2AC-D0A1FFBE8AB9}"/>
              </a:ext>
            </a:extLst>
          </p:cNvPr>
          <p:cNvGrpSpPr/>
          <p:nvPr/>
        </p:nvGrpSpPr>
        <p:grpSpPr>
          <a:xfrm>
            <a:off x="1124875" y="1527663"/>
            <a:ext cx="1130673" cy="1108954"/>
            <a:chOff x="1328748" y="1756229"/>
            <a:chExt cx="1738572" cy="1705176"/>
          </a:xfrm>
          <a:solidFill>
            <a:schemeClr val="accent2"/>
          </a:solidFill>
        </p:grpSpPr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6120AE84-AF9E-2E41-A355-CE1ABD16204A}"/>
                </a:ext>
              </a:extLst>
            </p:cNvPr>
            <p:cNvSpPr/>
            <p:nvPr/>
          </p:nvSpPr>
          <p:spPr>
            <a:xfrm>
              <a:off x="1328748" y="1756229"/>
              <a:ext cx="1738572" cy="17051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8F86F382-DF61-986C-C85F-51BD3293603A}"/>
                </a:ext>
              </a:extLst>
            </p:cNvPr>
            <p:cNvGrpSpPr/>
            <p:nvPr/>
          </p:nvGrpSpPr>
          <p:grpSpPr>
            <a:xfrm>
              <a:off x="1487523" y="1865646"/>
              <a:ext cx="1440000" cy="1440000"/>
              <a:chOff x="6436359" y="2235230"/>
              <a:chExt cx="1440000" cy="1440000"/>
            </a:xfrm>
            <a:grpFill/>
          </p:grpSpPr>
          <p:sp>
            <p:nvSpPr>
              <p:cNvPr id="6" name="Oval 12">
                <a:extLst>
                  <a:ext uri="{FF2B5EF4-FFF2-40B4-BE49-F238E27FC236}">
                    <a16:creationId xmlns:a16="http://schemas.microsoft.com/office/drawing/2014/main" id="{6FD8A2C8-71B8-B963-2252-1D7DCF657AD1}"/>
                  </a:ext>
                </a:extLst>
              </p:cNvPr>
              <p:cNvSpPr/>
              <p:nvPr/>
            </p:nvSpPr>
            <p:spPr>
              <a:xfrm>
                <a:off x="6436359" y="2235230"/>
                <a:ext cx="1440000" cy="14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7" name="Imagem 6" descr="Desenho de um círculo&#10;&#10;Descrição gerada automaticamente com confiança média">
                <a:extLst>
                  <a:ext uri="{FF2B5EF4-FFF2-40B4-BE49-F238E27FC236}">
                    <a16:creationId xmlns:a16="http://schemas.microsoft.com/office/drawing/2014/main" id="{5E513795-9285-BCDB-590D-36D9212B74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301" b="-8534"/>
              <a:stretch/>
            </p:blipFill>
            <p:spPr>
              <a:xfrm>
                <a:off x="6850735" y="2474964"/>
                <a:ext cx="611247" cy="631665"/>
              </a:xfrm>
              <a:prstGeom prst="rect">
                <a:avLst/>
              </a:prstGeom>
              <a:grpFill/>
            </p:spPr>
          </p:pic>
          <p:pic>
            <p:nvPicPr>
              <p:cNvPr id="8" name="Imagem 7" descr="Desenho de um círculo&#10;&#10;Descrição gerada automaticamente com confiança média">
                <a:extLst>
                  <a:ext uri="{FF2B5EF4-FFF2-40B4-BE49-F238E27FC236}">
                    <a16:creationId xmlns:a16="http://schemas.microsoft.com/office/drawing/2014/main" id="{99EC9BDD-113A-ED41-E168-901912F896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60"/>
              <a:stretch/>
            </p:blipFill>
            <p:spPr>
              <a:xfrm>
                <a:off x="6688834" y="3073448"/>
                <a:ext cx="870124" cy="332393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0409322-A06A-E12B-020F-A6FC23334088}"/>
              </a:ext>
            </a:extLst>
          </p:cNvPr>
          <p:cNvGrpSpPr/>
          <p:nvPr/>
        </p:nvGrpSpPr>
        <p:grpSpPr>
          <a:xfrm>
            <a:off x="1124875" y="3603837"/>
            <a:ext cx="1130673" cy="1108954"/>
            <a:chOff x="5045559" y="1733058"/>
            <a:chExt cx="1738572" cy="1705176"/>
          </a:xfrm>
          <a:solidFill>
            <a:schemeClr val="accent2"/>
          </a:solidFill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7BF21047-3EFA-43F1-070A-BCB39C732602}"/>
                </a:ext>
              </a:extLst>
            </p:cNvPr>
            <p:cNvSpPr/>
            <p:nvPr/>
          </p:nvSpPr>
          <p:spPr>
            <a:xfrm>
              <a:off x="5045559" y="1733058"/>
              <a:ext cx="1738572" cy="17051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C6FFBA96-E556-6BC9-6444-C60B388A6842}"/>
                </a:ext>
              </a:extLst>
            </p:cNvPr>
            <p:cNvGrpSpPr/>
            <p:nvPr/>
          </p:nvGrpSpPr>
          <p:grpSpPr>
            <a:xfrm>
              <a:off x="5194846" y="1865646"/>
              <a:ext cx="1440000" cy="1440000"/>
              <a:chOff x="609599" y="4572720"/>
              <a:chExt cx="1440000" cy="1440000"/>
            </a:xfrm>
            <a:grpFill/>
          </p:grpSpPr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id="{10414978-FE98-D409-3905-B7124AE0A3CE}"/>
                  </a:ext>
                </a:extLst>
              </p:cNvPr>
              <p:cNvSpPr/>
              <p:nvPr/>
            </p:nvSpPr>
            <p:spPr>
              <a:xfrm>
                <a:off x="609599" y="4572720"/>
                <a:ext cx="1440000" cy="14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101CA668-55DF-B321-7D9A-8C3FB69AC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6171" y="5190421"/>
                <a:ext cx="1146855" cy="31921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5658247-6887-8D43-4D84-320B70CAC094}"/>
              </a:ext>
            </a:extLst>
          </p:cNvPr>
          <p:cNvGrpSpPr/>
          <p:nvPr/>
        </p:nvGrpSpPr>
        <p:grpSpPr>
          <a:xfrm>
            <a:off x="6638678" y="1551853"/>
            <a:ext cx="1130672" cy="1108954"/>
            <a:chOff x="8954791" y="1756229"/>
            <a:chExt cx="1738572" cy="1705176"/>
          </a:xfrm>
          <a:solidFill>
            <a:schemeClr val="accent2"/>
          </a:solidFill>
        </p:grpSpPr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9C410A2E-3071-5C75-DF4B-1B18A59C8DA7}"/>
                </a:ext>
              </a:extLst>
            </p:cNvPr>
            <p:cNvSpPr/>
            <p:nvPr/>
          </p:nvSpPr>
          <p:spPr>
            <a:xfrm>
              <a:off x="8954791" y="1756229"/>
              <a:ext cx="1738572" cy="17051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42B35177-0EEB-98ED-B20E-7C8EAEFE8917}"/>
                </a:ext>
              </a:extLst>
            </p:cNvPr>
            <p:cNvGrpSpPr/>
            <p:nvPr/>
          </p:nvGrpSpPr>
          <p:grpSpPr>
            <a:xfrm>
              <a:off x="9104077" y="1865646"/>
              <a:ext cx="1440000" cy="1440000"/>
              <a:chOff x="6470910" y="4572720"/>
              <a:chExt cx="1440000" cy="1440000"/>
            </a:xfrm>
            <a:grpFill/>
          </p:grpSpPr>
          <p:sp>
            <p:nvSpPr>
              <p:cNvPr id="13" name="Oval 24">
                <a:extLst>
                  <a:ext uri="{FF2B5EF4-FFF2-40B4-BE49-F238E27FC236}">
                    <a16:creationId xmlns:a16="http://schemas.microsoft.com/office/drawing/2014/main" id="{EC5EEF4D-949F-E154-AE29-F1D3FB6961A2}"/>
                  </a:ext>
                </a:extLst>
              </p:cNvPr>
              <p:cNvSpPr/>
              <p:nvPr/>
            </p:nvSpPr>
            <p:spPr>
              <a:xfrm>
                <a:off x="6470910" y="4572720"/>
                <a:ext cx="1440000" cy="14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7EAB670C-4A0D-EC39-9216-FC1A4F801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04" t="13695" r="29430" b="11652"/>
              <a:stretch>
                <a:fillRect/>
              </a:stretch>
            </p:blipFill>
            <p:spPr>
              <a:xfrm>
                <a:off x="6572847" y="4725274"/>
                <a:ext cx="1149599" cy="1181233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sp>
        <p:nvSpPr>
          <p:cNvPr id="22" name="Retângulo: Cantos Arredondados 11">
            <a:extLst>
              <a:ext uri="{FF2B5EF4-FFF2-40B4-BE49-F238E27FC236}">
                <a16:creationId xmlns:a16="http://schemas.microsoft.com/office/drawing/2014/main" id="{4283320C-F70D-4F64-367A-F3AF92619254}"/>
              </a:ext>
            </a:extLst>
          </p:cNvPr>
          <p:cNvSpPr/>
          <p:nvPr/>
        </p:nvSpPr>
        <p:spPr>
          <a:xfrm>
            <a:off x="2498725" y="0"/>
            <a:ext cx="7194550" cy="697066"/>
          </a:xfrm>
          <a:prstGeom prst="roundRect">
            <a:avLst>
              <a:gd name="adj" fmla="val 14815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MX Black" pitchFamily="2" charset="77"/>
              </a:rPr>
              <a:t>SVA – SERVIÇO DE VALOR AGREGADO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EA6DEF1-C861-C5B2-3506-422756961F78}"/>
              </a:ext>
            </a:extLst>
          </p:cNvPr>
          <p:cNvSpPr/>
          <p:nvPr/>
        </p:nvSpPr>
        <p:spPr>
          <a:xfrm>
            <a:off x="8177555" y="3676285"/>
            <a:ext cx="3031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t-BR" sz="1600" dirty="0"/>
              <a:t>Aplicativo de notícias e revistas para acessar conteúdos quando e onde quiser.</a:t>
            </a:r>
            <a:endParaRPr lang="pt-BR" sz="16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5B0C33CA-5937-7957-F406-EF6AD60A2A0E}"/>
              </a:ext>
            </a:extLst>
          </p:cNvPr>
          <p:cNvGrpSpPr/>
          <p:nvPr/>
        </p:nvGrpSpPr>
        <p:grpSpPr>
          <a:xfrm>
            <a:off x="6638683" y="3582763"/>
            <a:ext cx="1130673" cy="1108954"/>
            <a:chOff x="6638683" y="4243163"/>
            <a:chExt cx="1130673" cy="1108954"/>
          </a:xfrm>
          <a:solidFill>
            <a:schemeClr val="accent2"/>
          </a:solidFill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AC1F277C-E3EC-EF65-1BE1-11E0B49D54A0}"/>
                </a:ext>
              </a:extLst>
            </p:cNvPr>
            <p:cNvGrpSpPr/>
            <p:nvPr/>
          </p:nvGrpSpPr>
          <p:grpSpPr>
            <a:xfrm>
              <a:off x="6638683" y="4243163"/>
              <a:ext cx="1130673" cy="1108954"/>
              <a:chOff x="8954791" y="1756229"/>
              <a:chExt cx="1738572" cy="1705176"/>
            </a:xfrm>
            <a:grpFill/>
          </p:grpSpPr>
          <p:sp>
            <p:nvSpPr>
              <p:cNvPr id="26" name="Oval 12">
                <a:extLst>
                  <a:ext uri="{FF2B5EF4-FFF2-40B4-BE49-F238E27FC236}">
                    <a16:creationId xmlns:a16="http://schemas.microsoft.com/office/drawing/2014/main" id="{AA1C8ECF-54CB-B7E9-FD0D-6770F0D88C69}"/>
                  </a:ext>
                </a:extLst>
              </p:cNvPr>
              <p:cNvSpPr/>
              <p:nvPr/>
            </p:nvSpPr>
            <p:spPr>
              <a:xfrm>
                <a:off x="8954791" y="1756229"/>
                <a:ext cx="1738572" cy="17051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24">
                <a:extLst>
                  <a:ext uri="{FF2B5EF4-FFF2-40B4-BE49-F238E27FC236}">
                    <a16:creationId xmlns:a16="http://schemas.microsoft.com/office/drawing/2014/main" id="{D78E5ED4-7B26-15A1-7DE9-481CE73CC87E}"/>
                  </a:ext>
                </a:extLst>
              </p:cNvPr>
              <p:cNvSpPr/>
              <p:nvPr/>
            </p:nvSpPr>
            <p:spPr>
              <a:xfrm>
                <a:off x="9104078" y="1865646"/>
                <a:ext cx="1440000" cy="14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2" name="Imagem 31" descr="Desenho com traços pretos em fundo branco e letras pretas&#10;&#10;O conteúdo gerado por IA pode estar incorreto.">
              <a:extLst>
                <a:ext uri="{FF2B5EF4-FFF2-40B4-BE49-F238E27FC236}">
                  <a16:creationId xmlns:a16="http://schemas.microsoft.com/office/drawing/2014/main" id="{71E496E5-6C98-A07C-089B-8F76815A2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1268" y="4551366"/>
              <a:ext cx="685501" cy="462409"/>
            </a:xfrm>
            <a:prstGeom prst="rect">
              <a:avLst/>
            </a:prstGeom>
            <a:grpFill/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F19FA44-E917-B2F0-082D-37E7D6B140CD}"/>
              </a:ext>
            </a:extLst>
          </p:cNvPr>
          <p:cNvSpPr txBox="1"/>
          <p:nvPr/>
        </p:nvSpPr>
        <p:spPr>
          <a:xfrm>
            <a:off x="1392330" y="604046"/>
            <a:ext cx="985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pt-BR" dirty="0"/>
              <a:t>C</a:t>
            </a:r>
            <a:r>
              <a:rPr lang="pt-BR" sz="1800" dirty="0"/>
              <a:t>onteúdos exclusivos e</a:t>
            </a:r>
            <a:r>
              <a:rPr lang="pt-BR" dirty="0"/>
              <a:t> </a:t>
            </a:r>
            <a:r>
              <a:rPr lang="pt-BR" sz="1800" dirty="0"/>
              <a:t>proteção digital disponíveis nos planos de acordo com a velocidade contratada</a:t>
            </a:r>
            <a:r>
              <a:rPr lang="pt-BR" sz="1800" dirty="0">
                <a:latin typeface="AMX Medium" pitchFamily="2" charset="0"/>
              </a:rPr>
              <a:t>.</a:t>
            </a:r>
          </a:p>
        </p:txBody>
      </p:sp>
      <p:pic>
        <p:nvPicPr>
          <p:cNvPr id="15" name="Gráfico 9" descr="Acento Circunflexo à Direita estrutura de tópicos">
            <a:extLst>
              <a:ext uri="{FF2B5EF4-FFF2-40B4-BE49-F238E27FC236}">
                <a16:creationId xmlns:a16="http://schemas.microsoft.com/office/drawing/2014/main" id="{11A54359-01FE-5347-548F-0351558A3C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27" name="Gráfico 7" descr="Acento Circunflexo à Esquerda estrutura de tópicos">
            <a:extLst>
              <a:ext uri="{FF2B5EF4-FFF2-40B4-BE49-F238E27FC236}">
                <a16:creationId xmlns:a16="http://schemas.microsoft.com/office/drawing/2014/main" id="{1E656E4C-CD8A-1EB5-94C9-49B9B6E655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04BC624-9831-46CD-DDD6-321CC3E5DD02}"/>
              </a:ext>
            </a:extLst>
          </p:cNvPr>
          <p:cNvGrpSpPr/>
          <p:nvPr/>
        </p:nvGrpSpPr>
        <p:grpSpPr>
          <a:xfrm>
            <a:off x="2095842" y="6119867"/>
            <a:ext cx="8080310" cy="531764"/>
            <a:chOff x="2055845" y="5752323"/>
            <a:chExt cx="8080310" cy="531764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6976FC2A-6DD3-1CE4-CE25-1EA217063544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206B7B0F-4E5B-FBAA-8D03-F8506540E1E4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2F3D4157-51A6-62D4-92A4-33999920DD9A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2303EB45-4116-4D4F-6CA7-6D47E8E5B826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52B387F-B713-D413-AD87-F5C8444346A5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7" name="Retângulo 36">
            <a:extLst>
              <a:ext uri="{FF2B5EF4-FFF2-40B4-BE49-F238E27FC236}">
                <a16:creationId xmlns:a16="http://schemas.microsoft.com/office/drawing/2014/main" id="{94C09CDE-B7CC-DC3E-9B4B-C509C9245540}"/>
              </a:ext>
            </a:extLst>
          </p:cNvPr>
          <p:cNvSpPr/>
          <p:nvPr/>
        </p:nvSpPr>
        <p:spPr>
          <a:xfrm>
            <a:off x="2433636" y="2528325"/>
            <a:ext cx="363834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t-BR" sz="1600" b="1" dirty="0"/>
              <a:t>Disponível em todos os planos: IP Fixo e IP Dinâmico.</a:t>
            </a:r>
            <a:endParaRPr lang="pt-BR" b="1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5A8760A-A482-39FA-FD05-808EFC35C014}"/>
              </a:ext>
            </a:extLst>
          </p:cNvPr>
          <p:cNvSpPr/>
          <p:nvPr/>
        </p:nvSpPr>
        <p:spPr>
          <a:xfrm>
            <a:off x="8179567" y="2634236"/>
            <a:ext cx="3693211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t-BR" sz="1600" b="1" dirty="0"/>
              <a:t>Disponível na velocidade de 1GB: </a:t>
            </a:r>
            <a:r>
              <a:rPr lang="pt-BR" sz="1600" b="1" dirty="0">
                <a:ea typeface="+mn-lt"/>
                <a:cs typeface="+mn-lt"/>
              </a:rPr>
              <a:t>IP Fixo e IP Dinâmico.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D4F485F1-9224-E568-0D79-533A555D9C95}"/>
              </a:ext>
            </a:extLst>
          </p:cNvPr>
          <p:cNvSpPr/>
          <p:nvPr/>
        </p:nvSpPr>
        <p:spPr>
          <a:xfrm>
            <a:off x="2412273" y="4688648"/>
            <a:ext cx="3693211" cy="9079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t-BR" sz="1600" b="1" dirty="0"/>
              <a:t>Disponível em todos os planos: IP Fixo e IP Dinâmico.</a:t>
            </a:r>
          </a:p>
          <a:p>
            <a:pPr>
              <a:spcBef>
                <a:spcPts val="600"/>
              </a:spcBef>
              <a:defRPr/>
            </a:pPr>
            <a:r>
              <a:rPr lang="pt-BR" sz="1600" b="1" dirty="0"/>
              <a:t>Confira a quantidade de licenças!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1BD8745F-FC9D-0DD7-A77B-B12121FD4277}"/>
              </a:ext>
            </a:extLst>
          </p:cNvPr>
          <p:cNvSpPr/>
          <p:nvPr/>
        </p:nvSpPr>
        <p:spPr>
          <a:xfrm>
            <a:off x="8180563" y="4521804"/>
            <a:ext cx="3693211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t-BR" sz="1600" b="1" dirty="0"/>
              <a:t>Disponível em todos os planos: IP Dinâmico.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776173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11">
            <a:extLst>
              <a:ext uri="{FF2B5EF4-FFF2-40B4-BE49-F238E27FC236}">
                <a16:creationId xmlns:a16="http://schemas.microsoft.com/office/drawing/2014/main" id="{6600243D-B408-AAB5-0244-33C20D06F9D3}"/>
              </a:ext>
            </a:extLst>
          </p:cNvPr>
          <p:cNvSpPr/>
          <p:nvPr/>
        </p:nvSpPr>
        <p:spPr>
          <a:xfrm>
            <a:off x="1607888" y="499710"/>
            <a:ext cx="8976223" cy="707847"/>
          </a:xfrm>
          <a:prstGeom prst="roundRect">
            <a:avLst>
              <a:gd name="adj" fmla="val 14815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Cobrança prevista para cancelamentos realizados antes do prazo de fidelidade.</a:t>
            </a:r>
            <a:endParaRPr lang="pt-BR" dirty="0">
              <a:solidFill>
                <a:schemeClr val="tx1"/>
              </a:solidFill>
              <a:latin typeface="AMX Black" pitchFamily="2" charset="0"/>
              <a:sym typeface="Calibri"/>
            </a:endParaRPr>
          </a:p>
        </p:txBody>
      </p:sp>
      <p:graphicFrame>
        <p:nvGraphicFramePr>
          <p:cNvPr id="5" name="Tabela 6">
            <a:extLst>
              <a:ext uri="{FF2B5EF4-FFF2-40B4-BE49-F238E27FC236}">
                <a16:creationId xmlns:a16="http://schemas.microsoft.com/office/drawing/2014/main" id="{302A7AE2-4D88-E7C2-0752-2F1F90C82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782760"/>
              </p:ext>
            </p:extLst>
          </p:nvPr>
        </p:nvGraphicFramePr>
        <p:xfrm>
          <a:off x="1818351" y="1713596"/>
          <a:ext cx="8552309" cy="3002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1646">
                  <a:extLst>
                    <a:ext uri="{9D8B030D-6E8A-4147-A177-3AD203B41FA5}">
                      <a16:colId xmlns:a16="http://schemas.microsoft.com/office/drawing/2014/main" val="4248856832"/>
                    </a:ext>
                  </a:extLst>
                </a:gridCol>
                <a:gridCol w="3890663">
                  <a:extLst>
                    <a:ext uri="{9D8B030D-6E8A-4147-A177-3AD203B41FA5}">
                      <a16:colId xmlns:a16="http://schemas.microsoft.com/office/drawing/2014/main" val="3689827184"/>
                    </a:ext>
                  </a:extLst>
                </a:gridCol>
              </a:tblGrid>
              <a:tr h="59353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Modalidade</a:t>
                      </a:r>
                    </a:p>
                  </a:txBody>
                  <a:tcPr marL="135528" marR="135528" marT="67765" marB="6776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Condições</a:t>
                      </a:r>
                    </a:p>
                  </a:txBody>
                  <a:tcPr marL="135528" marR="135528" marT="67765" marB="6776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93733"/>
                  </a:ext>
                </a:extLst>
              </a:tr>
              <a:tr h="803018">
                <a:tc>
                  <a:txBody>
                    <a:bodyPr/>
                    <a:lstStyle/>
                    <a:p>
                      <a:pPr algn="ctr"/>
                      <a:r>
                        <a:rPr lang="pt-BR" sz="2000" b="1">
                          <a:solidFill>
                            <a:schemeClr val="bg1"/>
                          </a:solidFill>
                          <a:latin typeface="+mn-lt"/>
                        </a:rPr>
                        <a:t>Com fidelidade 12 meses (CPF | CNPJ)</a:t>
                      </a:r>
                    </a:p>
                  </a:txBody>
                  <a:tcPr marL="91673" marR="91673" marT="45837" marB="458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i="0" u="none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Adesão de R$ 240,00.</a:t>
                      </a:r>
                    </a:p>
                    <a:p>
                      <a:pPr algn="ctr"/>
                      <a:r>
                        <a:rPr lang="pt-BR" sz="2000" b="0" i="0" u="none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Multa pro rata de R$ 445,00.</a:t>
                      </a:r>
                    </a:p>
                  </a:txBody>
                  <a:tcPr marL="91673" marR="91673" marT="45837" marB="458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295138"/>
                  </a:ext>
                </a:extLst>
              </a:tr>
              <a:tr h="803018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Com fidelidade 24 meses (CNPJ)</a:t>
                      </a:r>
                    </a:p>
                  </a:txBody>
                  <a:tcPr marL="91673" marR="91673" marT="45837" marB="458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i="0" u="none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Adesão gratuita.</a:t>
                      </a:r>
                    </a:p>
                    <a:p>
                      <a:pPr algn="ctr"/>
                      <a:r>
                        <a:rPr lang="pt-BR" sz="2000" b="0" i="0" u="none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Muita pro rata de R$ 890,00.</a:t>
                      </a:r>
                    </a:p>
                  </a:txBody>
                  <a:tcPr marL="91673" marR="91673" marT="45837" marB="458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654518"/>
                  </a:ext>
                </a:extLst>
              </a:tr>
              <a:tr h="803018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Sem fidelidade (CPF e CNPJ)</a:t>
                      </a:r>
                    </a:p>
                  </a:txBody>
                  <a:tcPr marL="91673" marR="91673" marT="45837" marB="458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Adesão R$999,99 à vista. Não há multa.</a:t>
                      </a:r>
                    </a:p>
                  </a:txBody>
                  <a:tcPr marL="91673" marR="91673" marT="45837" marB="458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28881"/>
                  </a:ext>
                </a:extLst>
              </a:tr>
            </a:tbl>
          </a:graphicData>
        </a:graphic>
      </p:graphicFrame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7ABEB613-7A88-7647-B8B4-5B6854A2E6D9}"/>
              </a:ext>
            </a:extLst>
          </p:cNvPr>
          <p:cNvSpPr/>
          <p:nvPr/>
        </p:nvSpPr>
        <p:spPr>
          <a:xfrm>
            <a:off x="2632573" y="135612"/>
            <a:ext cx="7194550" cy="697066"/>
          </a:xfrm>
          <a:prstGeom prst="roundRect">
            <a:avLst>
              <a:gd name="adj" fmla="val 14815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POLÍTICA COMECIAL</a:t>
            </a:r>
            <a:endParaRPr lang="pt-BR" sz="2800" b="1" dirty="0">
              <a:solidFill>
                <a:schemeClr val="tx1"/>
              </a:solidFill>
              <a:latin typeface="AMX Black" pitchFamily="2" charset="77"/>
            </a:endParaRP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5BA65432-D68B-91F1-0791-DAFAE32142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6" name="Gráfico 7" descr="Acento Circunflexo à Esquerda estrutura de tópicos">
            <a:extLst>
              <a:ext uri="{FF2B5EF4-FFF2-40B4-BE49-F238E27FC236}">
                <a16:creationId xmlns:a16="http://schemas.microsoft.com/office/drawing/2014/main" id="{C5CB1679-77CD-3A14-3566-A72986244E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98653B49-1915-161C-4BF4-905F4A771A76}"/>
              </a:ext>
            </a:extLst>
          </p:cNvPr>
          <p:cNvGrpSpPr/>
          <p:nvPr/>
        </p:nvGrpSpPr>
        <p:grpSpPr>
          <a:xfrm>
            <a:off x="2095842" y="5791161"/>
            <a:ext cx="8080310" cy="531764"/>
            <a:chOff x="2055845" y="5752323"/>
            <a:chExt cx="8080310" cy="53176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F9E41BE9-B411-2A59-26AF-8C8E710BE038}"/>
                </a:ext>
              </a:extLst>
            </p:cNvPr>
            <p:cNvGrpSpPr/>
            <p:nvPr/>
          </p:nvGrpSpPr>
          <p:grpSpPr>
            <a:xfrm>
              <a:off x="2055845" y="5752323"/>
              <a:ext cx="8080310" cy="531764"/>
              <a:chOff x="2055845" y="5752323"/>
              <a:chExt cx="8080310" cy="531764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5993C59B-693A-0FB0-2E98-C19ACA6BDD0C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0407B942-F9A6-916A-BB80-D90483AAF9DE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50%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2AFDFA55-6EBE-02E5-0DEB-C77492ED2F75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538C14A-8D8F-50EC-1EF5-59EC58FADB11}"/>
                </a:ext>
              </a:extLst>
            </p:cNvPr>
            <p:cNvSpPr/>
            <p:nvPr/>
          </p:nvSpPr>
          <p:spPr>
            <a:xfrm>
              <a:off x="4072213" y="6074229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76200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410A6DE-2E21-3AAC-CEC1-E9B8D3C23CAA}"/>
              </a:ext>
            </a:extLst>
          </p:cNvPr>
          <p:cNvSpPr/>
          <p:nvPr/>
        </p:nvSpPr>
        <p:spPr>
          <a:xfrm>
            <a:off x="3507105" y="2937510"/>
            <a:ext cx="5177790" cy="4914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INPUT DE VENDA E JORNADA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FD17774-F783-145E-9195-E825D3EC0895}"/>
              </a:ext>
            </a:extLst>
          </p:cNvPr>
          <p:cNvSpPr/>
          <p:nvPr/>
        </p:nvSpPr>
        <p:spPr>
          <a:xfrm>
            <a:off x="11445240" y="0"/>
            <a:ext cx="4283075" cy="19145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ideia desta tela é apresentar o input de venda e jornada. Caso faça sentido, favor enviar o fluxo do processo de venda da Claro fibra para direcionarmos o conteúdo.</a:t>
            </a:r>
          </a:p>
        </p:txBody>
      </p:sp>
    </p:spTree>
    <p:extLst>
      <p:ext uri="{BB962C8B-B14F-4D97-AF65-F5344CB8AC3E}">
        <p14:creationId xmlns:p14="http://schemas.microsoft.com/office/powerpoint/2010/main" val="19043459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F2E47-4299-7ABE-AD37-9F281CDEE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E30C0C9-B681-DD72-CC8C-D41EC83C6192}"/>
              </a:ext>
            </a:extLst>
          </p:cNvPr>
          <p:cNvSpPr txBox="1"/>
          <p:nvPr/>
        </p:nvSpPr>
        <p:spPr>
          <a:xfrm>
            <a:off x="2909835" y="355993"/>
            <a:ext cx="6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O QUE VAMOS VER: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B7B2DE0C-E39F-9729-1AAA-99FFE2E14B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C51F2D2B-902F-411C-EF9E-D3EAAAC446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2055EB13-2A1C-BE85-8D59-C5E2ADB1B85C}"/>
              </a:ext>
            </a:extLst>
          </p:cNvPr>
          <p:cNvSpPr/>
          <p:nvPr/>
        </p:nvSpPr>
        <p:spPr>
          <a:xfrm>
            <a:off x="3201813" y="2490022"/>
            <a:ext cx="5788372" cy="467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EXPANDINDO O SINAL: MAIS ALCANCE E ESTABILIDADE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ADAB0AE-FDA3-9487-1662-B798F5B2B2F1}"/>
              </a:ext>
            </a:extLst>
          </p:cNvPr>
          <p:cNvSpPr/>
          <p:nvPr/>
        </p:nvSpPr>
        <p:spPr>
          <a:xfrm>
            <a:off x="3201812" y="1551046"/>
            <a:ext cx="5788373" cy="46724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ENTRANDO NA REDE: PRINCIPAIS CONCEITOS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C95944A-31AA-F70E-5B38-7C0B3F6611ED}"/>
              </a:ext>
            </a:extLst>
          </p:cNvPr>
          <p:cNvSpPr/>
          <p:nvPr/>
        </p:nvSpPr>
        <p:spPr>
          <a:xfrm>
            <a:off x="3201812" y="3429000"/>
            <a:ext cx="5788373" cy="467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CATÁLOGO DE POSSIBLIDADES: PORTFÓLIO ESTRATÉGICO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1080285-8889-E69D-E09D-872D77593067}"/>
              </a:ext>
            </a:extLst>
          </p:cNvPr>
          <p:cNvSpPr/>
          <p:nvPr/>
        </p:nvSpPr>
        <p:spPr>
          <a:xfrm>
            <a:off x="3201811" y="4367977"/>
            <a:ext cx="5788373" cy="46725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CONEXÃO QUE GERA RESULTADOS: VENDA CONSULTIVA</a:t>
            </a:r>
            <a:endParaRPr lang="pt-B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8475C39-446D-7F20-E3D0-DB19D3B28375}"/>
              </a:ext>
            </a:extLst>
          </p:cNvPr>
          <p:cNvGrpSpPr/>
          <p:nvPr/>
        </p:nvGrpSpPr>
        <p:grpSpPr>
          <a:xfrm>
            <a:off x="2062638" y="5768552"/>
            <a:ext cx="8080310" cy="540161"/>
            <a:chOff x="2062638" y="5768552"/>
            <a:chExt cx="8080310" cy="540161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14C85EDE-6CDC-6224-DDE5-4E3D2B6B8BD2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C87B4BE2-462D-DD1E-1C57-7965A0398B93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6757D733-8BE2-4D83-B774-33214C210AF7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107F628F-53EB-1253-CB3E-460C6150BFF4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01CDD133-FA06-7B3C-017C-2A8EEDB990C3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E3DC6B7-9609-5B7A-EC57-F9189D54E3C9}"/>
                </a:ext>
              </a:extLst>
            </p:cNvPr>
            <p:cNvSpPr/>
            <p:nvPr/>
          </p:nvSpPr>
          <p:spPr>
            <a:xfrm>
              <a:off x="6102793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1F41EE3-1370-44CC-1B0E-A8869A2E9A83}"/>
              </a:ext>
            </a:extLst>
          </p:cNvPr>
          <p:cNvSpPr txBox="1"/>
          <p:nvPr/>
        </p:nvSpPr>
        <p:spPr>
          <a:xfrm>
            <a:off x="4448175" y="923221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Clique para iniciar o tópico</a:t>
            </a:r>
          </a:p>
        </p:txBody>
      </p:sp>
    </p:spTree>
    <p:extLst>
      <p:ext uri="{BB962C8B-B14F-4D97-AF65-F5344CB8AC3E}">
        <p14:creationId xmlns:p14="http://schemas.microsoft.com/office/powerpoint/2010/main" val="291509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874FA-52D9-3D3B-0ED5-64F08C8DD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0D715A5-CC91-E630-4D9F-F13BCE182207}"/>
              </a:ext>
            </a:extLst>
          </p:cNvPr>
          <p:cNvSpPr txBox="1"/>
          <p:nvPr/>
        </p:nvSpPr>
        <p:spPr>
          <a:xfrm>
            <a:off x="2909835" y="355993"/>
            <a:ext cx="6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O QUE VAMOS VER: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B0D29D98-D0CC-5046-2F62-5672A62249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DE74E61E-CE19-1BC3-58C4-31A158FF90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74A4221-64DD-8B8F-0B4B-BC736A9ABEA5}"/>
              </a:ext>
            </a:extLst>
          </p:cNvPr>
          <p:cNvSpPr/>
          <p:nvPr/>
        </p:nvSpPr>
        <p:spPr>
          <a:xfrm>
            <a:off x="3201813" y="2490022"/>
            <a:ext cx="5788372" cy="46725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EXPANDINDO O SINAL: MAIS ALCANCE E ESTABILIDADE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3D6379C-96E2-ADC7-BED7-FF79A791968A}"/>
              </a:ext>
            </a:extLst>
          </p:cNvPr>
          <p:cNvSpPr/>
          <p:nvPr/>
        </p:nvSpPr>
        <p:spPr>
          <a:xfrm>
            <a:off x="3201812" y="1551046"/>
            <a:ext cx="5788373" cy="46724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ENTRANDO NA REDE: PRINCIPAIS CONCEITOS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8DFD8E54-1C04-CF6A-5E52-EB14BEDCCCA9}"/>
              </a:ext>
            </a:extLst>
          </p:cNvPr>
          <p:cNvSpPr/>
          <p:nvPr/>
        </p:nvSpPr>
        <p:spPr>
          <a:xfrm>
            <a:off x="3201812" y="3429000"/>
            <a:ext cx="5788373" cy="46725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CATÁLOGO DE POSSIBLIDADES: PORTFÓLIO ESTRATÉGICO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7B367B30-7BDC-06AB-58DF-0DF43F1FC62B}"/>
              </a:ext>
            </a:extLst>
          </p:cNvPr>
          <p:cNvSpPr/>
          <p:nvPr/>
        </p:nvSpPr>
        <p:spPr>
          <a:xfrm>
            <a:off x="3201811" y="4367977"/>
            <a:ext cx="5788373" cy="46725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CONEXÃO QUE GERA RESULTADOS: VENDA CONSULTIVA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3736C7B-D17F-2E02-A2DA-451DC683A585}"/>
              </a:ext>
            </a:extLst>
          </p:cNvPr>
          <p:cNvSpPr txBox="1"/>
          <p:nvPr/>
        </p:nvSpPr>
        <p:spPr>
          <a:xfrm>
            <a:off x="-3313043" y="4664765"/>
            <a:ext cx="2981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Adicionar barra de progresso, conforme evolução do treinamento. Cálculos de evolução apresentados neste DI são meramente ilustrativos.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A0A6EB6-FCAD-A7B3-6300-A05FD45C6B4C}"/>
              </a:ext>
            </a:extLst>
          </p:cNvPr>
          <p:cNvGrpSpPr/>
          <p:nvPr/>
        </p:nvGrpSpPr>
        <p:grpSpPr>
          <a:xfrm>
            <a:off x="2055845" y="5752323"/>
            <a:ext cx="8080310" cy="531764"/>
            <a:chOff x="2055845" y="5752323"/>
            <a:chExt cx="8080310" cy="531764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23734BC-3CFC-F7A3-A373-30290EE9966E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2C66FE5-1718-6A76-8D46-2CEF3A0F3ABC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0%</a:t>
              </a:r>
            </a:p>
            <a:p>
              <a:pPr algn="ctr"/>
              <a:endParaRPr lang="pt-BR" sz="1400" dirty="0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D4B23DE-EF8E-8004-BC95-77F50E2E837F}"/>
              </a:ext>
            </a:extLst>
          </p:cNvPr>
          <p:cNvSpPr txBox="1"/>
          <p:nvPr/>
        </p:nvSpPr>
        <p:spPr>
          <a:xfrm>
            <a:off x="4448175" y="923221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Clique para iniciar o tópico</a:t>
            </a:r>
          </a:p>
        </p:txBody>
      </p:sp>
    </p:spTree>
    <p:extLst>
      <p:ext uri="{BB962C8B-B14F-4D97-AF65-F5344CB8AC3E}">
        <p14:creationId xmlns:p14="http://schemas.microsoft.com/office/powerpoint/2010/main" val="980320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C08337A-8D22-9A23-7A5C-A0DE6207DC58}"/>
              </a:ext>
            </a:extLst>
          </p:cNvPr>
          <p:cNvGrpSpPr/>
          <p:nvPr/>
        </p:nvGrpSpPr>
        <p:grpSpPr>
          <a:xfrm>
            <a:off x="2055845" y="6046170"/>
            <a:ext cx="8080310" cy="540161"/>
            <a:chOff x="2062638" y="5768552"/>
            <a:chExt cx="8080310" cy="540161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5035719E-CA2E-5E7C-62D1-26E549FEE334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441856FE-7920-54C2-3777-5CA4E30DA56B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5F6F89D9-9592-E6E0-5732-EF13A2E0E297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66B2F3B1-5F71-FF9B-9355-AD03070D6EC9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DC21FE39-5B2C-E1CB-9A9E-1497E5357702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11108F16-57C4-6F6B-F2C5-F5589758FFD5}"/>
                </a:ext>
              </a:extLst>
            </p:cNvPr>
            <p:cNvSpPr/>
            <p:nvPr/>
          </p:nvSpPr>
          <p:spPr>
            <a:xfrm>
              <a:off x="6102793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2C7D5AB0-C4F5-62C4-091A-AE0AFAB8F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278" y="1569531"/>
            <a:ext cx="4981897" cy="292782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D623958-C1EB-FBCE-18C1-0BDD2C1C76C9}"/>
              </a:ext>
            </a:extLst>
          </p:cNvPr>
          <p:cNvSpPr txBox="1"/>
          <p:nvPr/>
        </p:nvSpPr>
        <p:spPr>
          <a:xfrm>
            <a:off x="1164075" y="2294778"/>
            <a:ext cx="41814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Agora chegou a hora de vender </a:t>
            </a:r>
            <a:r>
              <a:rPr lang="pt-BR" b="1" dirty="0"/>
              <a:t>Claro fibra</a:t>
            </a:r>
            <a:r>
              <a:rPr lang="pt-BR" dirty="0"/>
              <a:t>.</a:t>
            </a:r>
          </a:p>
          <a:p>
            <a:endParaRPr lang="pt-BR" dirty="0"/>
          </a:p>
          <a:p>
            <a:r>
              <a:rPr lang="pt-BR" dirty="0"/>
              <a:t>Então, aumente o som e curta a </a:t>
            </a:r>
            <a:r>
              <a:rPr lang="pt-BR" b="1" dirty="0"/>
              <a:t>Playlist da Venda</a:t>
            </a:r>
            <a:r>
              <a:rPr lang="pt-BR" dirty="0"/>
              <a:t> com conteúdos sobre sondagem, argumentação e tratamento de objeções.</a:t>
            </a:r>
          </a:p>
        </p:txBody>
      </p:sp>
      <p:pic>
        <p:nvPicPr>
          <p:cNvPr id="9" name="Gráfico 9" descr="Acento Circunflexo à Direita estrutura de tópicos">
            <a:extLst>
              <a:ext uri="{FF2B5EF4-FFF2-40B4-BE49-F238E27FC236}">
                <a16:creationId xmlns:a16="http://schemas.microsoft.com/office/drawing/2014/main" id="{995C45ED-30C0-40EC-621B-A3DBF18A66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2" name="Gráfico 7" descr="Acento Circunflexo à Esquerda estrutura de tópicos">
            <a:extLst>
              <a:ext uri="{FF2B5EF4-FFF2-40B4-BE49-F238E27FC236}">
                <a16:creationId xmlns:a16="http://schemas.microsoft.com/office/drawing/2014/main" id="{2B0E3AA0-A95D-26FB-542B-D035816084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665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1AC77-D983-CE58-BE96-78FE583D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9DE8327-6A38-3D7E-68C6-5B7057A72677}"/>
              </a:ext>
            </a:extLst>
          </p:cNvPr>
          <p:cNvGrpSpPr/>
          <p:nvPr/>
        </p:nvGrpSpPr>
        <p:grpSpPr>
          <a:xfrm>
            <a:off x="1783080" y="624840"/>
            <a:ext cx="9029700" cy="5608320"/>
            <a:chOff x="466363" y="764071"/>
            <a:chExt cx="10287000" cy="6858000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ADB0E8E-58FB-0CE0-4272-B8E6853E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63" y="764071"/>
              <a:ext cx="10287000" cy="6858000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ED0661D-3C0F-9575-49BB-D9A3E79290DC}"/>
                </a:ext>
              </a:extLst>
            </p:cNvPr>
            <p:cNvSpPr/>
            <p:nvPr/>
          </p:nvSpPr>
          <p:spPr>
            <a:xfrm>
              <a:off x="3167219" y="3082581"/>
              <a:ext cx="5181600" cy="975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solidFill>
                    <a:schemeClr val="tx1"/>
                  </a:solidFill>
                </a:rPr>
                <a:t>SONDAGEM</a:t>
              </a:r>
            </a:p>
            <a:p>
              <a:r>
                <a:rPr lang="pt-BR" sz="1600" dirty="0">
                  <a:solidFill>
                    <a:schemeClr val="tx1"/>
                  </a:solidFill>
                </a:rPr>
                <a:t>Entenda o perfil de uso do cliente.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FD5F64B-6FBD-58EF-4403-F8A23AA0FE90}"/>
                </a:ext>
              </a:extLst>
            </p:cNvPr>
            <p:cNvSpPr/>
            <p:nvPr/>
          </p:nvSpPr>
          <p:spPr>
            <a:xfrm>
              <a:off x="3167219" y="4376966"/>
              <a:ext cx="5181600" cy="975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solidFill>
                    <a:schemeClr val="tx1"/>
                  </a:solidFill>
                </a:rPr>
                <a:t>ARGUMENTAÇÃO</a:t>
              </a:r>
              <a:br>
                <a:rPr lang="pt-BR" dirty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Apresente a melhor oferta.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130A1C7-251E-89E4-E131-58AB20224988}"/>
                </a:ext>
              </a:extLst>
            </p:cNvPr>
            <p:cNvSpPr/>
            <p:nvPr/>
          </p:nvSpPr>
          <p:spPr>
            <a:xfrm>
              <a:off x="3167219" y="5511838"/>
              <a:ext cx="5181600" cy="975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solidFill>
                    <a:schemeClr val="tx1"/>
                  </a:solidFill>
                </a:rPr>
                <a:t>OBJEÇÕES</a:t>
              </a:r>
              <a:br>
                <a:rPr lang="pt-BR" sz="1600" dirty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Trate dúvidas e barreiras para gerar confiança.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2A203D7-DB9F-67DB-D6DB-ED86374FC52F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D0D61716-9177-8FD2-D22A-034F35C97FBA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52A4E9F7-9275-658F-AAC8-6E25B3428C8B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CF3D837C-34FD-D2F4-7DE2-3C31F335A55E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94A8CAB8-5F9C-4989-647D-19294720B461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F639763-C0F0-2E1C-0260-75C59CF4A680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D6072701-AA30-5B78-90D2-A88E3A24A3BD}"/>
                </a:ext>
              </a:extLst>
            </p:cNvPr>
            <p:cNvSpPr/>
            <p:nvPr/>
          </p:nvSpPr>
          <p:spPr>
            <a:xfrm>
              <a:off x="6102793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9BF1D617-B0A3-1EF6-C6D6-F520C2DF1CF1}"/>
              </a:ext>
            </a:extLst>
          </p:cNvPr>
          <p:cNvSpPr/>
          <p:nvPr/>
        </p:nvSpPr>
        <p:spPr>
          <a:xfrm>
            <a:off x="1783080" y="3463975"/>
            <a:ext cx="9029700" cy="2057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Audio 1_ Sondagem">
            <a:hlinkClick r:id="" action="ppaction://media"/>
            <a:extLst>
              <a:ext uri="{FF2B5EF4-FFF2-40B4-BE49-F238E27FC236}">
                <a16:creationId xmlns:a16="http://schemas.microsoft.com/office/drawing/2014/main" id="{E08D9E82-8856-5016-27FB-3940E82AF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4698" y="2752190"/>
            <a:ext cx="487363" cy="487363"/>
          </a:xfrm>
          <a:prstGeom prst="rect">
            <a:avLst/>
          </a:prstGeom>
        </p:spPr>
      </p:pic>
      <p:pic>
        <p:nvPicPr>
          <p:cNvPr id="5" name="Gráfico 9" descr="Acento Circunflexo à Direita estrutura de tópicos">
            <a:extLst>
              <a:ext uri="{FF2B5EF4-FFF2-40B4-BE49-F238E27FC236}">
                <a16:creationId xmlns:a16="http://schemas.microsoft.com/office/drawing/2014/main" id="{A2215BBD-41FB-5560-C935-16572D3258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9" name="Gráfico 7" descr="Acento Circunflexo à Esquerda estrutura de tópicos">
            <a:extLst>
              <a:ext uri="{FF2B5EF4-FFF2-40B4-BE49-F238E27FC236}">
                <a16:creationId xmlns:a16="http://schemas.microsoft.com/office/drawing/2014/main" id="{3958CB93-680C-FD74-4370-CF00B6367F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522D4E1-5DEB-D1F6-3501-B0FAB880BE92}"/>
              </a:ext>
            </a:extLst>
          </p:cNvPr>
          <p:cNvSpPr txBox="1"/>
          <p:nvPr/>
        </p:nvSpPr>
        <p:spPr>
          <a:xfrm>
            <a:off x="1457325" y="5310017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Não é só sobre oferecer internet. É sobre entregar a solução certa para cada cliente.</a:t>
            </a:r>
          </a:p>
        </p:txBody>
      </p:sp>
      <p:sp>
        <p:nvSpPr>
          <p:cNvPr id="10" name="Retângulo: Cantos Arredondados 11">
            <a:extLst>
              <a:ext uri="{FF2B5EF4-FFF2-40B4-BE49-F238E27FC236}">
                <a16:creationId xmlns:a16="http://schemas.microsoft.com/office/drawing/2014/main" id="{63A87A71-BD86-9496-4B79-1CC570A4D610}"/>
              </a:ext>
            </a:extLst>
          </p:cNvPr>
          <p:cNvSpPr/>
          <p:nvPr/>
        </p:nvSpPr>
        <p:spPr>
          <a:xfrm>
            <a:off x="457200" y="444206"/>
            <a:ext cx="7194550" cy="697066"/>
          </a:xfrm>
          <a:prstGeom prst="roundRect">
            <a:avLst>
              <a:gd name="adj" fmla="val 14815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2800" b="1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PARA INICIAR...</a:t>
            </a:r>
            <a:endParaRPr lang="pt-BR" sz="2800" b="1" dirty="0">
              <a:solidFill>
                <a:schemeClr val="tx1"/>
              </a:solidFill>
              <a:latin typeface="AMX Black" pitchFamily="2" charset="77"/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10D04A4C-6F9B-A71E-6986-2B911F6B1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867879"/>
              </p:ext>
            </p:extLst>
          </p:nvPr>
        </p:nvGraphicFramePr>
        <p:xfrm>
          <a:off x="971550" y="1547983"/>
          <a:ext cx="10515600" cy="32918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47875">
                  <a:extLst>
                    <a:ext uri="{9D8B030D-6E8A-4147-A177-3AD203B41FA5}">
                      <a16:colId xmlns:a16="http://schemas.microsoft.com/office/drawing/2014/main" val="3614643800"/>
                    </a:ext>
                  </a:extLst>
                </a:gridCol>
                <a:gridCol w="4524375">
                  <a:extLst>
                    <a:ext uri="{9D8B030D-6E8A-4147-A177-3AD203B41FA5}">
                      <a16:colId xmlns:a16="http://schemas.microsoft.com/office/drawing/2014/main" val="2443254027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488722713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4 Pilares da Sondagem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pt-BR" sz="18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pt-BR" sz="18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383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</a:rPr>
                        <a:t>Pilar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</a:rPr>
                        <a:t>O que investigar?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</a:rPr>
                        <a:t>O que ajuda a identificar?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949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1"/>
                        <a:t>Volume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0" dirty="0"/>
                        <a:t>Como a empresa utiliza a internet? Há envio, recebimento ou armazenamento de arquivos na nuvem?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0" dirty="0"/>
                        <a:t>Velocidade ideal e capacidade necessária da conexão.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8691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1"/>
                        <a:t>Sensibilidade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0" dirty="0"/>
                        <a:t>A empresa trata informações sensíveis ou dados estratégicos?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0" dirty="0"/>
                        <a:t>Necessidade de mais segurança, como opções com IP Fixo.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885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1"/>
                        <a:t>Dependência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0" dirty="0"/>
                        <a:t>Qual seria o impacto se a empresa ficasse sem internet?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0" dirty="0"/>
                        <a:t>Nível de estabilidade e performance necessário para a operação.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8756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1" dirty="0"/>
                        <a:t>Espaço físico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0" dirty="0"/>
                        <a:t>Como é a estrutura da empresa? Já possui ou precisa de soluções para ampliar a conectividade?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0" dirty="0"/>
                        <a:t>Necessidade de Wi-Fi </a:t>
                      </a:r>
                      <a:r>
                        <a:rPr lang="pt-BR" sz="1600" b="0" dirty="0" err="1"/>
                        <a:t>Mesh</a:t>
                      </a:r>
                      <a:r>
                        <a:rPr lang="pt-BR" sz="1600" b="0" dirty="0"/>
                        <a:t> ou Ponto Ultra.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6498030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13C0F95-5981-3733-4626-32D34CC344F9}"/>
              </a:ext>
            </a:extLst>
          </p:cNvPr>
          <p:cNvGrpSpPr/>
          <p:nvPr/>
        </p:nvGrpSpPr>
        <p:grpSpPr>
          <a:xfrm>
            <a:off x="2055845" y="6046170"/>
            <a:ext cx="8080310" cy="540161"/>
            <a:chOff x="2062638" y="5768552"/>
            <a:chExt cx="8080310" cy="54016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A1E248F-9FCD-96C4-ACD9-AA79BD9DEF7E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C777DFE7-3D11-3834-8B0A-3D2B3C8E6A8C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31E5DD59-37E7-A840-6250-9616995FFE08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C05DD810-45EA-B0A5-B98D-C401F163D23A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2656C493-435C-09D6-94E9-1145DE9CF9A4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7475531-D45C-6968-B85B-83DFCF0D8CF6}"/>
                </a:ext>
              </a:extLst>
            </p:cNvPr>
            <p:cNvSpPr/>
            <p:nvPr/>
          </p:nvSpPr>
          <p:spPr>
            <a:xfrm>
              <a:off x="6102793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1" name="Gráfico 9" descr="Acento Circunflexo à Direita estrutura de tópicos">
            <a:extLst>
              <a:ext uri="{FF2B5EF4-FFF2-40B4-BE49-F238E27FC236}">
                <a16:creationId xmlns:a16="http://schemas.microsoft.com/office/drawing/2014/main" id="{19203AB3-C37D-6853-7216-8233F881BC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22" name="Gráfico 7" descr="Acento Circunflexo à Esquerda estrutura de tópicos">
            <a:extLst>
              <a:ext uri="{FF2B5EF4-FFF2-40B4-BE49-F238E27FC236}">
                <a16:creationId xmlns:a16="http://schemas.microsoft.com/office/drawing/2014/main" id="{46F9C2D6-1F1E-F93C-C789-492F89A4C4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55088C75-4739-AD29-5B10-A306AB96DF7D}"/>
              </a:ext>
            </a:extLst>
          </p:cNvPr>
          <p:cNvGrpSpPr/>
          <p:nvPr/>
        </p:nvGrpSpPr>
        <p:grpSpPr>
          <a:xfrm>
            <a:off x="2068287" y="6046170"/>
            <a:ext cx="8080310" cy="540161"/>
            <a:chOff x="2062638" y="5768552"/>
            <a:chExt cx="8080310" cy="54016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573CA6E1-6B34-955C-F47E-959E3EEE6F4A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8551D8CB-CFC0-82E8-84DC-95842ECBCBAB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D6B0057D-FD4B-77B8-5BFD-C143245E5E9B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16FEF601-FFBF-A7F7-817C-9C437C2FE097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C8C5FFA-7DFA-0730-02CC-B35DE695228B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2719D7B0-5885-2649-7D4D-208845456D81}"/>
                </a:ext>
              </a:extLst>
            </p:cNvPr>
            <p:cNvSpPr/>
            <p:nvPr/>
          </p:nvSpPr>
          <p:spPr>
            <a:xfrm>
              <a:off x="6102793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2" name="Gráfico 7" descr="Acento Circunflexo à Esquerda estrutura de tópicos">
            <a:extLst>
              <a:ext uri="{FF2B5EF4-FFF2-40B4-BE49-F238E27FC236}">
                <a16:creationId xmlns:a16="http://schemas.microsoft.com/office/drawing/2014/main" id="{31D7AB82-6F1A-BDEA-4D01-0266FDB368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775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46E0B-5C1B-F33A-FBEB-506FC098F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6B7B0D-AD7C-07F9-F34C-50BA2CCA3872}"/>
              </a:ext>
            </a:extLst>
          </p:cNvPr>
          <p:cNvGrpSpPr/>
          <p:nvPr/>
        </p:nvGrpSpPr>
        <p:grpSpPr>
          <a:xfrm>
            <a:off x="1783080" y="624840"/>
            <a:ext cx="9029700" cy="5608320"/>
            <a:chOff x="466363" y="764071"/>
            <a:chExt cx="10287000" cy="6858000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E903935-B8A4-C642-781D-EBBE120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63" y="764071"/>
              <a:ext cx="10287000" cy="6858000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6BDD8BA-EAAB-6046-10CF-B0AE4CA8FF1A}"/>
                </a:ext>
              </a:extLst>
            </p:cNvPr>
            <p:cNvSpPr/>
            <p:nvPr/>
          </p:nvSpPr>
          <p:spPr>
            <a:xfrm>
              <a:off x="3167219" y="3082581"/>
              <a:ext cx="5181600" cy="975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solidFill>
                    <a:schemeClr val="tx1"/>
                  </a:solidFill>
                </a:rPr>
                <a:t>SONDAGEM</a:t>
              </a:r>
            </a:p>
            <a:p>
              <a:r>
                <a:rPr lang="pt-BR" sz="1600" dirty="0">
                  <a:solidFill>
                    <a:schemeClr val="tx1"/>
                  </a:solidFill>
                </a:rPr>
                <a:t>Entenda o perfil de uso do cliente.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5FA2B01-A851-6975-63AA-DD944796E5AB}"/>
                </a:ext>
              </a:extLst>
            </p:cNvPr>
            <p:cNvSpPr/>
            <p:nvPr/>
          </p:nvSpPr>
          <p:spPr>
            <a:xfrm>
              <a:off x="3167219" y="4376966"/>
              <a:ext cx="5181600" cy="975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solidFill>
                    <a:schemeClr val="tx1"/>
                  </a:solidFill>
                </a:rPr>
                <a:t>ARGUMENTAÇÃO</a:t>
              </a:r>
              <a:br>
                <a:rPr lang="pt-BR" dirty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Apresente a melhor oferta.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D9EC53A-CE05-7256-0A3E-3C6DD261068D}"/>
                </a:ext>
              </a:extLst>
            </p:cNvPr>
            <p:cNvSpPr/>
            <p:nvPr/>
          </p:nvSpPr>
          <p:spPr>
            <a:xfrm>
              <a:off x="3167219" y="5511838"/>
              <a:ext cx="5181600" cy="975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solidFill>
                    <a:schemeClr val="tx1"/>
                  </a:solidFill>
                </a:rPr>
                <a:t>OBJEÇÕES</a:t>
              </a:r>
              <a:br>
                <a:rPr lang="pt-BR" sz="1600" dirty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Trate dúvidas e barreiras para gerar confiança.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3206686-7994-5858-C9ED-95E7065AB34F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D46F40B4-F6C1-DC0D-C74A-8319D34A16F8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77952E-8911-2A4D-DA7F-3D97E1D9AEF6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36CE7091-21ED-2DB0-577B-285F8CEED81B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1A9963C8-4636-8EE3-DC6A-8AE7858CE409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588C4579-900C-F7B1-7B84-7758A8BB2FD5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1467EB6-EED4-66C1-BF5A-8207B2C90579}"/>
                </a:ext>
              </a:extLst>
            </p:cNvPr>
            <p:cNvSpPr/>
            <p:nvPr/>
          </p:nvSpPr>
          <p:spPr>
            <a:xfrm>
              <a:off x="6102793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1FF4D1AA-D861-D72A-8C27-EC72808FFD03}"/>
              </a:ext>
            </a:extLst>
          </p:cNvPr>
          <p:cNvSpPr/>
          <p:nvPr/>
        </p:nvSpPr>
        <p:spPr>
          <a:xfrm>
            <a:off x="1783080" y="4450484"/>
            <a:ext cx="9029700" cy="10784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DD1F310-384B-D468-2936-0F5D86DA6253}"/>
              </a:ext>
            </a:extLst>
          </p:cNvPr>
          <p:cNvSpPr/>
          <p:nvPr/>
        </p:nvSpPr>
        <p:spPr>
          <a:xfrm>
            <a:off x="1783080" y="2407516"/>
            <a:ext cx="9029700" cy="10784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Audio 2 - Argumentação">
            <a:hlinkClick r:id="" action="ppaction://media"/>
            <a:extLst>
              <a:ext uri="{FF2B5EF4-FFF2-40B4-BE49-F238E27FC236}">
                <a16:creationId xmlns:a16="http://schemas.microsoft.com/office/drawing/2014/main" id="{9343C4BB-C65B-8C64-B16B-7059D5BFE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8380" y="37392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4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A389434-E3BC-2BC8-712D-346C1D0DAE2F}"/>
              </a:ext>
            </a:extLst>
          </p:cNvPr>
          <p:cNvSpPr txBox="1"/>
          <p:nvPr/>
        </p:nvSpPr>
        <p:spPr>
          <a:xfrm>
            <a:off x="781050" y="4198614"/>
            <a:ext cx="10763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Cliente precisa de máxima estabilidade em dispositivos fixos? </a:t>
            </a:r>
            <a:r>
              <a:rPr lang="pt-BR" b="1" dirty="0"/>
              <a:t>	</a:t>
            </a:r>
            <a:r>
              <a:rPr lang="pt-BR" b="1" dirty="0">
                <a:solidFill>
                  <a:schemeClr val="accent2"/>
                </a:solidFill>
              </a:rPr>
              <a:t>→ </a:t>
            </a:r>
            <a:r>
              <a:rPr lang="pt-BR" b="1" dirty="0"/>
              <a:t>	</a:t>
            </a:r>
            <a:r>
              <a:rPr lang="pt-BR" dirty="0"/>
              <a:t>Agregue Ponto Ultra.</a:t>
            </a:r>
          </a:p>
        </p:txBody>
      </p:sp>
      <p:sp>
        <p:nvSpPr>
          <p:cNvPr id="5" name="Retângulo: Cantos Arredondados 11">
            <a:extLst>
              <a:ext uri="{FF2B5EF4-FFF2-40B4-BE49-F238E27FC236}">
                <a16:creationId xmlns:a16="http://schemas.microsoft.com/office/drawing/2014/main" id="{50FD8DDD-C236-4995-C3F0-CF5924A94F4B}"/>
              </a:ext>
            </a:extLst>
          </p:cNvPr>
          <p:cNvSpPr/>
          <p:nvPr/>
        </p:nvSpPr>
        <p:spPr>
          <a:xfrm>
            <a:off x="266700" y="491260"/>
            <a:ext cx="7194550" cy="697066"/>
          </a:xfrm>
          <a:prstGeom prst="roundRect">
            <a:avLst>
              <a:gd name="adj" fmla="val 14815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2800" b="1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PARA 	MONTAR OFERTA...</a:t>
            </a:r>
            <a:endParaRPr lang="pt-BR" sz="2800" b="1" dirty="0">
              <a:solidFill>
                <a:schemeClr val="tx1"/>
              </a:solidFill>
              <a:latin typeface="AMX Black" pitchFamily="2" charset="77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1687F1-531A-4FF9-DC34-04E35077EE2E}"/>
              </a:ext>
            </a:extLst>
          </p:cNvPr>
          <p:cNvSpPr txBox="1"/>
          <p:nvPr/>
        </p:nvSpPr>
        <p:spPr>
          <a:xfrm>
            <a:off x="714374" y="1747779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Cliente falou de segurança ou dados sensíveis.	</a:t>
            </a:r>
            <a:r>
              <a:rPr lang="pt-BR" b="1" dirty="0"/>
              <a:t>		</a:t>
            </a:r>
            <a:r>
              <a:rPr lang="pt-BR" b="1" dirty="0">
                <a:solidFill>
                  <a:schemeClr val="accent2"/>
                </a:solidFill>
              </a:rPr>
              <a:t>→ </a:t>
            </a:r>
            <a:r>
              <a:rPr lang="pt-BR" b="1" dirty="0"/>
              <a:t>	</a:t>
            </a:r>
            <a:r>
              <a:rPr lang="pt-BR" dirty="0"/>
              <a:t>IP Fixo.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8C2EAA2-5512-EA11-8142-EAFF78F1CB91}"/>
              </a:ext>
            </a:extLst>
          </p:cNvPr>
          <p:cNvSpPr txBox="1"/>
          <p:nvPr/>
        </p:nvSpPr>
        <p:spPr>
          <a:xfrm>
            <a:off x="714374" y="2538952"/>
            <a:ext cx="11153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Cliente falou de produtividade, velocidade e muitos acessos. </a:t>
            </a:r>
            <a:r>
              <a:rPr lang="pt-BR" b="1" dirty="0"/>
              <a:t>	</a:t>
            </a:r>
            <a:r>
              <a:rPr lang="pt-BR" b="1" dirty="0">
                <a:solidFill>
                  <a:schemeClr val="accent2"/>
                </a:solidFill>
              </a:rPr>
              <a:t>→ </a:t>
            </a:r>
            <a:r>
              <a:rPr lang="pt-BR" b="1" dirty="0"/>
              <a:t>	</a:t>
            </a:r>
            <a:r>
              <a:rPr lang="pt-BR" dirty="0"/>
              <a:t>IP Dinâmico com maior velocidade.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C831DF7-8C43-F9AE-9CA8-1119F94BBC52}"/>
              </a:ext>
            </a:extLst>
          </p:cNvPr>
          <p:cNvSpPr txBox="1"/>
          <p:nvPr/>
        </p:nvSpPr>
        <p:spPr>
          <a:xfrm>
            <a:off x="742948" y="3407441"/>
            <a:ext cx="10344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Cliente reclamou de sinal nos ambientes.</a:t>
            </a:r>
            <a:r>
              <a:rPr lang="pt-BR" b="1" dirty="0"/>
              <a:t>			 </a:t>
            </a:r>
            <a:r>
              <a:rPr lang="pt-BR" b="1" dirty="0">
                <a:solidFill>
                  <a:schemeClr val="accent2"/>
                </a:solidFill>
              </a:rPr>
              <a:t>→ </a:t>
            </a:r>
            <a:r>
              <a:rPr lang="pt-BR" b="1" dirty="0"/>
              <a:t>	</a:t>
            </a:r>
            <a:r>
              <a:rPr lang="pt-BR" dirty="0"/>
              <a:t>Agregue Wi-Fi </a:t>
            </a:r>
            <a:r>
              <a:rPr lang="pt-BR" dirty="0" err="1"/>
              <a:t>Mesh</a:t>
            </a:r>
            <a:r>
              <a:rPr lang="pt-BR" dirty="0"/>
              <a:t>. </a:t>
            </a:r>
          </a:p>
        </p:txBody>
      </p:sp>
      <p:pic>
        <p:nvPicPr>
          <p:cNvPr id="12" name="Gráfico 9" descr="Acento Circunflexo à Direita estrutura de tópicos">
            <a:extLst>
              <a:ext uri="{FF2B5EF4-FFF2-40B4-BE49-F238E27FC236}">
                <a16:creationId xmlns:a16="http://schemas.microsoft.com/office/drawing/2014/main" id="{B86EDFF3-D573-269E-E87A-83AE78579A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DD36D1B-F533-9AA2-A121-A683A1471A00}"/>
              </a:ext>
            </a:extLst>
          </p:cNvPr>
          <p:cNvGrpSpPr/>
          <p:nvPr/>
        </p:nvGrpSpPr>
        <p:grpSpPr>
          <a:xfrm>
            <a:off x="2068287" y="6046170"/>
            <a:ext cx="8080310" cy="540161"/>
            <a:chOff x="2062638" y="5768552"/>
            <a:chExt cx="8080310" cy="540161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CBA346D7-E84A-A23E-827A-7AA4976082FD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557DB04-DED7-6E55-AF8A-7791D8C8A15C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D747265-9B89-0696-A07B-3D8B45D272E8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18A77189-ABFE-B2DD-350E-A012CE8B914E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F2B7D0E7-EFE8-2620-0D72-C8D32E7C3536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91F8DED6-3B6B-6B7A-FC40-913C705AF716}"/>
                </a:ext>
              </a:extLst>
            </p:cNvPr>
            <p:cNvSpPr/>
            <p:nvPr/>
          </p:nvSpPr>
          <p:spPr>
            <a:xfrm>
              <a:off x="6102793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" name="Gráfico 7" descr="Acento Circunflexo à Esquerda estrutura de tópicos">
            <a:extLst>
              <a:ext uri="{FF2B5EF4-FFF2-40B4-BE49-F238E27FC236}">
                <a16:creationId xmlns:a16="http://schemas.microsoft.com/office/drawing/2014/main" id="{00BB895F-9FF9-D776-F880-F43EAC74D3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1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68454-47FA-BFFE-4E27-4084ECB03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D6FCA0B-06CC-BECB-40E6-655E63BF43AB}"/>
              </a:ext>
            </a:extLst>
          </p:cNvPr>
          <p:cNvGrpSpPr/>
          <p:nvPr/>
        </p:nvGrpSpPr>
        <p:grpSpPr>
          <a:xfrm>
            <a:off x="1783080" y="624840"/>
            <a:ext cx="9029700" cy="5608320"/>
            <a:chOff x="466363" y="764071"/>
            <a:chExt cx="10287000" cy="6858000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1AA157A-B793-37E5-C87C-AD72476A4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63" y="764071"/>
              <a:ext cx="10287000" cy="6858000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6818F8D-88F5-FF8D-6CE0-74443CF1DE16}"/>
                </a:ext>
              </a:extLst>
            </p:cNvPr>
            <p:cNvSpPr/>
            <p:nvPr/>
          </p:nvSpPr>
          <p:spPr>
            <a:xfrm>
              <a:off x="3167219" y="3082581"/>
              <a:ext cx="5181600" cy="975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solidFill>
                    <a:schemeClr val="tx1"/>
                  </a:solidFill>
                </a:rPr>
                <a:t>SONDAGEM</a:t>
              </a:r>
            </a:p>
            <a:p>
              <a:r>
                <a:rPr lang="pt-BR" sz="1600" dirty="0">
                  <a:solidFill>
                    <a:schemeClr val="tx1"/>
                  </a:solidFill>
                </a:rPr>
                <a:t>Entenda o perfil de uso do cliente.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F760A3D-AC1F-54F0-675C-1A2543A5EFE2}"/>
                </a:ext>
              </a:extLst>
            </p:cNvPr>
            <p:cNvSpPr/>
            <p:nvPr/>
          </p:nvSpPr>
          <p:spPr>
            <a:xfrm>
              <a:off x="3167219" y="4376966"/>
              <a:ext cx="5181600" cy="975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solidFill>
                    <a:schemeClr val="tx1"/>
                  </a:solidFill>
                </a:rPr>
                <a:t>ARGUMENTAÇÃO</a:t>
              </a:r>
              <a:br>
                <a:rPr lang="pt-BR" dirty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Apresente a melhor oferta.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1688CC3-2422-6FE8-BD79-DB49B1713F63}"/>
                </a:ext>
              </a:extLst>
            </p:cNvPr>
            <p:cNvSpPr/>
            <p:nvPr/>
          </p:nvSpPr>
          <p:spPr>
            <a:xfrm>
              <a:off x="3167219" y="5511838"/>
              <a:ext cx="5181600" cy="975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solidFill>
                    <a:schemeClr val="tx1"/>
                  </a:solidFill>
                </a:rPr>
                <a:t>OBJEÇÕES</a:t>
              </a:r>
              <a:br>
                <a:rPr lang="pt-BR" sz="1600" dirty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Trate dúvidas e barreiras para gerar confiança.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491C55D-C46B-9672-9E1A-86324CAE639C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DE03B170-8A7B-8604-D5F5-7371C0E6BBF8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6947936A-1917-D9F7-2EF6-BD6387144D93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BB1C716E-8BFE-B4EE-B18D-EA058D1E39A2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B30C1070-C7CC-A597-4219-3E901484A720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B905FE0-71BA-845F-1B76-0B4688D6DDB2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C96DB755-34CB-1DDF-8E4F-FA722C2B62BD}"/>
                </a:ext>
              </a:extLst>
            </p:cNvPr>
            <p:cNvSpPr/>
            <p:nvPr/>
          </p:nvSpPr>
          <p:spPr>
            <a:xfrm>
              <a:off x="6102793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E9D54222-29EF-EA66-B285-254D7A2ECAE8}"/>
              </a:ext>
            </a:extLst>
          </p:cNvPr>
          <p:cNvSpPr/>
          <p:nvPr/>
        </p:nvSpPr>
        <p:spPr>
          <a:xfrm>
            <a:off x="1756068" y="2450058"/>
            <a:ext cx="9029700" cy="2057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Audio 3 - Objeções">
            <a:hlinkClick r:id="" action="ppaction://media"/>
            <a:extLst>
              <a:ext uri="{FF2B5EF4-FFF2-40B4-BE49-F238E27FC236}">
                <a16:creationId xmlns:a16="http://schemas.microsoft.com/office/drawing/2014/main" id="{69FF05D1-BCF6-3F39-9600-C5BDBF835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442" y="4720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9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11">
            <a:extLst>
              <a:ext uri="{FF2B5EF4-FFF2-40B4-BE49-F238E27FC236}">
                <a16:creationId xmlns:a16="http://schemas.microsoft.com/office/drawing/2014/main" id="{B7C6BCE9-B50E-0360-A061-217BF3A8572A}"/>
              </a:ext>
            </a:extLst>
          </p:cNvPr>
          <p:cNvSpPr/>
          <p:nvPr/>
        </p:nvSpPr>
        <p:spPr>
          <a:xfrm>
            <a:off x="431800" y="209893"/>
            <a:ext cx="7194550" cy="697066"/>
          </a:xfrm>
          <a:prstGeom prst="roundRect">
            <a:avLst>
              <a:gd name="adj" fmla="val 14815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r>
              <a:rPr lang="pt-BR" sz="2800" b="1" dirty="0">
                <a:solidFill>
                  <a:schemeClr val="tx1"/>
                </a:solidFill>
                <a:latin typeface="AMX Black" pitchFamily="2" charset="0"/>
                <a:sym typeface="Quattrocento Sans"/>
              </a:rPr>
              <a:t>PARA TRATAR OBJEÇÕES...</a:t>
            </a:r>
            <a:endParaRPr lang="pt-BR" sz="2800" b="1" dirty="0">
              <a:solidFill>
                <a:schemeClr val="tx1"/>
              </a:solidFill>
              <a:latin typeface="AMX Black" pitchFamily="2" charset="77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ADF9EBE-6AC0-C700-8E4B-4BAB79C4A2C0}"/>
              </a:ext>
            </a:extLst>
          </p:cNvPr>
          <p:cNvGrpSpPr/>
          <p:nvPr/>
        </p:nvGrpSpPr>
        <p:grpSpPr>
          <a:xfrm>
            <a:off x="431800" y="906959"/>
            <a:ext cx="11296650" cy="4913819"/>
            <a:chOff x="431800" y="1163131"/>
            <a:chExt cx="11296650" cy="4913819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59707F70-E31C-151D-39DE-2FBA8C81B097}"/>
                </a:ext>
              </a:extLst>
            </p:cNvPr>
            <p:cNvSpPr/>
            <p:nvPr/>
          </p:nvSpPr>
          <p:spPr>
            <a:xfrm>
              <a:off x="715963" y="2070199"/>
              <a:ext cx="3457575" cy="60007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/>
                <a:t>A internet que tenho já atende.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AE7272ED-0802-C205-7815-DA9524DEC39B}"/>
                </a:ext>
              </a:extLst>
            </p:cNvPr>
            <p:cNvSpPr txBox="1"/>
            <p:nvPr/>
          </p:nvSpPr>
          <p:spPr>
            <a:xfrm>
              <a:off x="1171574" y="1163131"/>
              <a:ext cx="285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Se o cliente disser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2FBEBF7E-E8E8-5556-9041-8265832D4C20}"/>
                </a:ext>
              </a:extLst>
            </p:cNvPr>
            <p:cNvSpPr txBox="1"/>
            <p:nvPr/>
          </p:nvSpPr>
          <p:spPr>
            <a:xfrm>
              <a:off x="6450012" y="1163131"/>
              <a:ext cx="285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Use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2091FA84-E9F2-0A67-9265-93E7722F41C2}"/>
                </a:ext>
              </a:extLst>
            </p:cNvPr>
            <p:cNvSpPr/>
            <p:nvPr/>
          </p:nvSpPr>
          <p:spPr>
            <a:xfrm>
              <a:off x="4457700" y="2102674"/>
              <a:ext cx="6648450" cy="6833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/>
                <a:t>Que bom! Isso mostra que sua operação já funciona. Agora, pensando no dia a dia, vocês conseguem trabalhar sem lentidões, quedas ou áreas sem sinal?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7CCBAF0-64B0-7B70-9DA3-53A7EB924CDB}"/>
                </a:ext>
              </a:extLst>
            </p:cNvPr>
            <p:cNvSpPr/>
            <p:nvPr/>
          </p:nvSpPr>
          <p:spPr>
            <a:xfrm>
              <a:off x="431800" y="1163131"/>
              <a:ext cx="11296650" cy="4913819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44E7F40-CD10-5AEA-F5E8-E7B855FBE1E1}"/>
                </a:ext>
              </a:extLst>
            </p:cNvPr>
            <p:cNvSpPr/>
            <p:nvPr/>
          </p:nvSpPr>
          <p:spPr>
            <a:xfrm>
              <a:off x="715963" y="3338751"/>
              <a:ext cx="3457575" cy="60007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/>
                <a:t>Não quero fidelidade.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B3FEC74-8C25-9F46-4AB4-453C43BA280F}"/>
                </a:ext>
              </a:extLst>
            </p:cNvPr>
            <p:cNvSpPr/>
            <p:nvPr/>
          </p:nvSpPr>
          <p:spPr>
            <a:xfrm>
              <a:off x="4457699" y="3520780"/>
              <a:ext cx="6648450" cy="7765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/>
                <a:t>Faz sentido querer flexibilidade. Mas, o que te preocupa na fidelidade? Dependendo do caso, ela pode ser justamente o que viabiliza melhores condições para seu plano.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BC35466-F9F1-DEDB-D622-56413A1B6444}"/>
                </a:ext>
              </a:extLst>
            </p:cNvPr>
            <p:cNvSpPr/>
            <p:nvPr/>
          </p:nvSpPr>
          <p:spPr>
            <a:xfrm>
              <a:off x="715962" y="5021595"/>
              <a:ext cx="3457575" cy="60007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/>
                <a:t>Tenho medo de trocar e me arrepender.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82A09C8-A429-ED8E-9B08-EDB4872D9E60}"/>
                </a:ext>
              </a:extLst>
            </p:cNvPr>
            <p:cNvSpPr/>
            <p:nvPr/>
          </p:nvSpPr>
          <p:spPr>
            <a:xfrm>
              <a:off x="4457699" y="5000721"/>
              <a:ext cx="6648450" cy="8833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/>
                <a:t>Entendo essa preocupação. Quando a internet impacta a operação, vale olhar além da velocidade: estabilidade, suporte especializado e uma instalação já configurada para evitar problemas no dia a dia.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05892909-3141-FD22-D04B-27C7923D39FF}"/>
                </a:ext>
              </a:extLst>
            </p:cNvPr>
            <p:cNvSpPr/>
            <p:nvPr/>
          </p:nvSpPr>
          <p:spPr>
            <a:xfrm>
              <a:off x="4457699" y="4645839"/>
              <a:ext cx="6648450" cy="3548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600" dirty="0"/>
                <a:t>Reforce a segurança na decisão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476900F4-3CCA-0439-3F3E-4B19C66E551B}"/>
                </a:ext>
              </a:extLst>
            </p:cNvPr>
            <p:cNvSpPr/>
            <p:nvPr/>
          </p:nvSpPr>
          <p:spPr>
            <a:xfrm>
              <a:off x="4457699" y="3159779"/>
              <a:ext cx="6648450" cy="3548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600" dirty="0"/>
                <a:t>Entenda o receio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81EF8B73-95EA-6E9D-F532-BF92BA068771}"/>
                </a:ext>
              </a:extLst>
            </p:cNvPr>
            <p:cNvSpPr/>
            <p:nvPr/>
          </p:nvSpPr>
          <p:spPr>
            <a:xfrm>
              <a:off x="4457700" y="1743639"/>
              <a:ext cx="6648450" cy="3548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600" dirty="0"/>
                <a:t>Gere reflexão sem confronto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EAF1F34-0650-7D3A-9DB6-32F8CB1DE002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0A68A383-F211-CA43-5303-FD55DE351CC5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1D0BE2C4-DD3A-2BB5-20B5-121CE508D95C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FB9006E1-43F1-85F0-F153-C44CAF6986AB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94EF598E-3D99-A495-0039-C4B54E761F79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5A7C0146-2546-1179-33EA-D192A70557BA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F3CB08D-E266-F02A-F9AE-23B16ACC8E16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6" name="Gráfico 9" descr="Acento Circunflexo à Direita estrutura de tópicos">
            <a:extLst>
              <a:ext uri="{FF2B5EF4-FFF2-40B4-BE49-F238E27FC236}">
                <a16:creationId xmlns:a16="http://schemas.microsoft.com/office/drawing/2014/main" id="{E4B5E190-0E0F-5669-B1A7-E0B97D05E1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27" name="Gráfico 7" descr="Acento Circunflexo à Esquerda estrutura de tópicos">
            <a:extLst>
              <a:ext uri="{FF2B5EF4-FFF2-40B4-BE49-F238E27FC236}">
                <a16:creationId xmlns:a16="http://schemas.microsoft.com/office/drawing/2014/main" id="{A014C9E4-DF9D-DFBD-C10D-B0E14313C3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224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90E748C-3D35-D2B0-80C3-AA0597024C36}"/>
              </a:ext>
            </a:extLst>
          </p:cNvPr>
          <p:cNvSpPr txBox="1"/>
          <p:nvPr/>
        </p:nvSpPr>
        <p:spPr>
          <a:xfrm>
            <a:off x="1019175" y="1570375"/>
            <a:ext cx="98488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Estamos nos aproximando do fim do treinamento, mas antes…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Que tal colocar em prática tudo o que foi visto até aqui?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Você receberá um caso de cliente e, ao longo da conversa, deverá tomar decisões para identificar perfil de uso, contornar objeções e recomendar a solução mais adequada.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Atenção: cada escolha influencia os próximos caminhos da negociação. Analise o contexto, investigue o perfil de uso da empresa e avance com foco em valor.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b="1" dirty="0"/>
              <a:t>Preparado para o desafio?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56D101D-8757-13D3-87C5-43B71CCB52F8}"/>
              </a:ext>
            </a:extLst>
          </p:cNvPr>
          <p:cNvSpPr txBox="1"/>
          <p:nvPr/>
        </p:nvSpPr>
        <p:spPr>
          <a:xfrm>
            <a:off x="-3606363" y="109181"/>
            <a:ext cx="37016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Esta atividade será conduzida por uma árvore de decisão, em que cada alternativa escolhida direcionará o participante para um caminho específico.</a:t>
            </a:r>
          </a:p>
          <a:p>
            <a:endParaRPr lang="pt-BR" dirty="0"/>
          </a:p>
          <a:p>
            <a:r>
              <a:rPr lang="pt-BR" dirty="0"/>
              <a:t>As respostas incorretas (caixa laranja) devem levar a um feedback explicativo, seguido da consequência da escolha e de um botão para retornar e selecionar outra abordagem. Já as respostas corretas (caixa verde) devem direcionar o participante diretamente para a próxima etapa da atividade.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4D9235A-E211-6F28-39C5-C94E56A6006B}"/>
              </a:ext>
            </a:extLst>
          </p:cNvPr>
          <p:cNvSpPr txBox="1"/>
          <p:nvPr/>
        </p:nvSpPr>
        <p:spPr>
          <a:xfrm>
            <a:off x="12192000" y="109181"/>
            <a:ext cx="3701613" cy="452431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/>
                </a:solidFill>
              </a:rPr>
              <a:t>A atividade será conduzida por meio de uma árvore de decisão, em que o participante acompanhará um case e fará escolhas ao longo do atendimento. Cada alternativa selecionada levará a um caminho diferente da jornada.</a:t>
            </a:r>
          </a:p>
          <a:p>
            <a:pPr>
              <a:buNone/>
            </a:pPr>
            <a:endParaRPr lang="pt-BR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pt-BR" b="1" dirty="0">
                <a:solidFill>
                  <a:schemeClr val="bg1"/>
                </a:solidFill>
              </a:rPr>
              <a:t>As respostas incorretas (caixa vermelha) trarão um feedback explicativo, a consequência da escolha e a possibilidade de voltar para tentar outra abordagem. Já as respostas corretas (caixa verde) direcionarão o participante para a próxima etapa da atividade.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73E1709-3C04-F494-4606-588A20A9D06F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FE613126-115B-C148-2C7C-0674CB147E1D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1033FDE6-71A9-1C74-8DFB-91A10D9571C3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915243AC-EE0E-8CF2-1CD8-5045A561D697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2FD70F04-52FE-E20F-4D13-A7E8E18CE0B4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1EB42A7-D609-CB38-BFD4-489BE6347D86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AC05884-CE63-6054-3E95-661640D771E3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3" name="Gráfico 9" descr="Acento Circunflexo à Direita estrutura de tópicos">
            <a:extLst>
              <a:ext uri="{FF2B5EF4-FFF2-40B4-BE49-F238E27FC236}">
                <a16:creationId xmlns:a16="http://schemas.microsoft.com/office/drawing/2014/main" id="{699E631D-20C8-C8D0-E938-32B53AC7A2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4" name="Gráfico 7" descr="Acento Circunflexo à Esquerda estrutura de tópicos">
            <a:extLst>
              <a:ext uri="{FF2B5EF4-FFF2-40B4-BE49-F238E27FC236}">
                <a16:creationId xmlns:a16="http://schemas.microsoft.com/office/drawing/2014/main" id="{C18A74A6-8F9E-8D83-5186-C915B1C1DF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170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44DCE56-5022-42BD-8316-A281CF2FD935}"/>
              </a:ext>
            </a:extLst>
          </p:cNvPr>
          <p:cNvSpPr txBox="1"/>
          <p:nvPr/>
        </p:nvSpPr>
        <p:spPr>
          <a:xfrm>
            <a:off x="676275" y="681722"/>
            <a:ext cx="8963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Você atende o Marcelo, proprietário de uma empresa de arquitetura com 18 colaboradores, distribuídos em dois andares.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A56871-A108-65E5-A2E8-0656758FDCDD}"/>
              </a:ext>
            </a:extLst>
          </p:cNvPr>
          <p:cNvSpPr txBox="1"/>
          <p:nvPr/>
        </p:nvSpPr>
        <p:spPr>
          <a:xfrm>
            <a:off x="676275" y="1557248"/>
            <a:ext cx="98488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Marcelo comenta: “A internet até funciona, mas em algumas salas o sinal oscila. Em reunião de vídeo trava bastante. E quando muita gente conecta ao mesmo tempo parece piorar. Estou avaliando se vale a pena trocar ou manter como está.” </a:t>
            </a:r>
          </a:p>
          <a:p>
            <a:endParaRPr lang="pt-BR" sz="1800" dirty="0"/>
          </a:p>
          <a:p>
            <a:r>
              <a:rPr lang="pt-BR" sz="1800" b="1" dirty="0"/>
              <a:t>Como você inicia a abordagem?</a:t>
            </a:r>
          </a:p>
        </p:txBody>
      </p:sp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928CCA10-A35A-A3CB-5190-59042B3143D3}"/>
              </a:ext>
            </a:extLst>
          </p:cNvPr>
          <p:cNvSpPr/>
          <p:nvPr/>
        </p:nvSpPr>
        <p:spPr>
          <a:xfrm>
            <a:off x="676275" y="3823424"/>
            <a:ext cx="5113163" cy="1586776"/>
          </a:xfrm>
          <a:prstGeom prst="roundRect">
            <a:avLst>
              <a:gd name="adj" fmla="val 16667"/>
            </a:avLst>
          </a:prstGeom>
          <a:solidFill>
            <a:srgbClr val="FF7D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“Marcelo, uma velocidade maior com Wi-Fi </a:t>
            </a:r>
            <a:r>
              <a:rPr lang="pt-BR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Mesh</a:t>
            </a:r>
            <a:r>
              <a:rPr lang="pt-BR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já resolve esse problema de sinal e lentidão. Posso te mostrar uma opção?”</a:t>
            </a:r>
            <a:endParaRPr b="0" i="0" u="none" strike="noStrike" cap="none" dirty="0">
              <a:solidFill>
                <a:srgbClr val="000000"/>
              </a:solidFill>
              <a:ea typeface="Comfortaa"/>
              <a:cs typeface="Comfortaa"/>
              <a:sym typeface="Comfortaa"/>
            </a:endParaRPr>
          </a:p>
        </p:txBody>
      </p:sp>
      <p:sp>
        <p:nvSpPr>
          <p:cNvPr id="7" name="Google Shape;59;p13">
            <a:extLst>
              <a:ext uri="{FF2B5EF4-FFF2-40B4-BE49-F238E27FC236}">
                <a16:creationId xmlns:a16="http://schemas.microsoft.com/office/drawing/2014/main" id="{6D9BCFFB-FA85-EC64-3CC0-70988C16B3CF}"/>
              </a:ext>
            </a:extLst>
          </p:cNvPr>
          <p:cNvSpPr/>
          <p:nvPr/>
        </p:nvSpPr>
        <p:spPr>
          <a:xfrm>
            <a:off x="5957866" y="3823424"/>
            <a:ext cx="5459433" cy="1586776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u="none" strike="noStrike" cap="none" dirty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“Entendi, Marcelo. Me conta um pouco mais: os problemas acontecem em toda empresa ou em pontos específicos? Os equipamentos são fixos ou móveis?”</a:t>
            </a:r>
            <a:endParaRPr b="0" i="0" u="none" strike="noStrike" cap="none" dirty="0">
              <a:solidFill>
                <a:srgbClr val="000000"/>
              </a:solidFill>
              <a:ea typeface="Comfortaa"/>
              <a:cs typeface="Arial" panose="020B0604020202020204" pitchFamily="34" charset="0"/>
              <a:sym typeface="Comfortaa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41592F6-9ECD-1298-5AF2-A84BB1891F05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EFCAEC70-3769-A7D3-CA40-7827135C2F6B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D34B9D52-D032-0E6D-B10B-DCA99B36FF10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57D0B07-D813-6C4D-87B6-A09007FA2B26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77ADD106-1753-BAE2-EBD8-7738FA3F3F90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6FB845AA-65B7-E9BC-E3F4-AC41C1E3DEB2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12EB8C46-D5EE-0133-A351-9F8B3BB82AC9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373789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AE37F52-E2F0-3B45-7252-5B7FB84C73C6}"/>
              </a:ext>
            </a:extLst>
          </p:cNvPr>
          <p:cNvSpPr txBox="1"/>
          <p:nvPr/>
        </p:nvSpPr>
        <p:spPr>
          <a:xfrm>
            <a:off x="1003300" y="1043325"/>
            <a:ext cx="10299700" cy="2246769"/>
          </a:xfrm>
          <a:prstGeom prst="rect">
            <a:avLst/>
          </a:prstGeom>
          <a:solidFill>
            <a:srgbClr val="FF7D7D"/>
          </a:solidFill>
        </p:spPr>
        <p:txBody>
          <a:bodyPr wrap="square">
            <a:spAutoFit/>
          </a:bodyPr>
          <a:lstStyle/>
          <a:p>
            <a:r>
              <a:rPr lang="pt-BR" sz="2000" dirty="0"/>
              <a:t>Você apresentou a solução antes de entender melhor a necessidade da empresa. Sem investigar o contexto, a recomendação perde relevância e conexão com o problema real.</a:t>
            </a:r>
          </a:p>
          <a:p>
            <a:endParaRPr lang="pt-BR" sz="2000" dirty="0"/>
          </a:p>
          <a:p>
            <a:r>
              <a:rPr lang="pt-BR" sz="2000" b="1" dirty="0"/>
              <a:t>Resultado parcial:</a:t>
            </a:r>
            <a:r>
              <a:rPr lang="pt-BR" sz="2000" dirty="0"/>
              <a:t> ⚠️ Marcelo demonstra resistência</a:t>
            </a:r>
            <a:br>
              <a:rPr lang="pt-BR" sz="2000" dirty="0"/>
            </a:br>
            <a:r>
              <a:rPr lang="pt-BR" sz="2000" dirty="0"/>
              <a:t>“Acho que vou pensar melhor. Já ouvi propostas antes e não resolveu do jeito que eu precisava.”</a:t>
            </a:r>
          </a:p>
          <a:p>
            <a:endParaRPr lang="pt-BR" sz="2000" dirty="0"/>
          </a:p>
          <a:p>
            <a:r>
              <a:rPr lang="pt-BR" sz="2000" b="1" dirty="0"/>
              <a:t>Volte e escolha a abordagem mais indicada.</a:t>
            </a:r>
            <a:endParaRPr lang="pt-BR" sz="2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0411BD8-B962-47F1-BC4A-5D33DE86C0D8}"/>
              </a:ext>
            </a:extLst>
          </p:cNvPr>
          <p:cNvSpPr/>
          <p:nvPr/>
        </p:nvSpPr>
        <p:spPr>
          <a:xfrm>
            <a:off x="4457700" y="4152900"/>
            <a:ext cx="2381250" cy="5905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Voltar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E217243-8309-C2FA-0B3A-A423A7B9B577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C7AB9DE2-19A3-374F-D2CB-44BA218D6325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AB1641B1-6206-DC25-3E39-6180122A3CF5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6160A2B-B591-3A29-6301-79B52207A220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8431E667-A7DA-76E1-FE61-6924D0FB28AA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4A174B1-3067-6DAD-5DF1-7D030B8C3DE4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A0A6E80-59A7-134C-F3B8-EE95CA5B82D1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13124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68C91-3435-20A7-7B48-ACE3EA09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0ABEFFE-82D5-11E0-8A29-69D0D491559F}"/>
              </a:ext>
            </a:extLst>
          </p:cNvPr>
          <p:cNvSpPr txBox="1"/>
          <p:nvPr/>
        </p:nvSpPr>
        <p:spPr>
          <a:xfrm>
            <a:off x="2909835" y="355993"/>
            <a:ext cx="6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O QUE VAMOS VER: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BF847C9D-8484-A0BA-A896-87731413D7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3" name="Gráfico 7" descr="Acento Circunflexo à Esquerda estrutura de tópicos">
            <a:extLst>
              <a:ext uri="{FF2B5EF4-FFF2-40B4-BE49-F238E27FC236}">
                <a16:creationId xmlns:a16="http://schemas.microsoft.com/office/drawing/2014/main" id="{465B5D9A-4BDD-2C64-7CA2-3A1E24A0A5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236F7A8E-F58A-3DEC-47FF-22239A09F9E7}"/>
              </a:ext>
            </a:extLst>
          </p:cNvPr>
          <p:cNvSpPr/>
          <p:nvPr/>
        </p:nvSpPr>
        <p:spPr>
          <a:xfrm>
            <a:off x="3201813" y="2490022"/>
            <a:ext cx="5788372" cy="467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EXPANDINDO O SINAL: MAIS ALCANCE E ESTABILIDADE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19992D4-5CCC-E1BE-F60F-B51856A5B57F}"/>
              </a:ext>
            </a:extLst>
          </p:cNvPr>
          <p:cNvSpPr/>
          <p:nvPr/>
        </p:nvSpPr>
        <p:spPr>
          <a:xfrm>
            <a:off x="3201812" y="1551046"/>
            <a:ext cx="5788373" cy="46724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ENTRANDO NA REDE: PRINCIPAIS CONCEITOS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87C087A-A35B-A4AB-5042-5BF41FB72D53}"/>
              </a:ext>
            </a:extLst>
          </p:cNvPr>
          <p:cNvSpPr/>
          <p:nvPr/>
        </p:nvSpPr>
        <p:spPr>
          <a:xfrm>
            <a:off x="3201812" y="3429000"/>
            <a:ext cx="5788373" cy="467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CATÁLOGO DE POSSIBLIDADES: PORTFÓLIO ESTRATÉGICO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ECA76C34-3CB0-DD44-678D-CB8FF4BE1978}"/>
              </a:ext>
            </a:extLst>
          </p:cNvPr>
          <p:cNvSpPr/>
          <p:nvPr/>
        </p:nvSpPr>
        <p:spPr>
          <a:xfrm>
            <a:off x="3201811" y="4367977"/>
            <a:ext cx="5788373" cy="467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CONEXÃO QUE GERA RESULTADOS: VENDA CONSULTIVA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5128578-F883-3F3D-C55A-4A5DBF045DC0}"/>
              </a:ext>
            </a:extLst>
          </p:cNvPr>
          <p:cNvSpPr txBox="1"/>
          <p:nvPr/>
        </p:nvSpPr>
        <p:spPr>
          <a:xfrm>
            <a:off x="-3313043" y="4664765"/>
            <a:ext cx="2981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Adicionar barra de progresso, conforme evolução do treinamento. Cálculos de evolução apresentados neste DI são meramente ilustrativos.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4C6B1E9-0807-9B69-D04D-8546B8E8BB91}"/>
              </a:ext>
            </a:extLst>
          </p:cNvPr>
          <p:cNvGrpSpPr/>
          <p:nvPr/>
        </p:nvGrpSpPr>
        <p:grpSpPr>
          <a:xfrm>
            <a:off x="2055845" y="5752323"/>
            <a:ext cx="8080310" cy="531764"/>
            <a:chOff x="2055845" y="5752323"/>
            <a:chExt cx="8080310" cy="531764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F50143B-ED9B-8C4F-AF55-201012D9E149}"/>
                </a:ext>
              </a:extLst>
            </p:cNvPr>
            <p:cNvSpPr/>
            <p:nvPr/>
          </p:nvSpPr>
          <p:spPr>
            <a:xfrm>
              <a:off x="2055845" y="6074229"/>
              <a:ext cx="8080310" cy="209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DDF1C82-6BB6-6D15-33BF-C6551F5C8AD3}"/>
                </a:ext>
              </a:extLst>
            </p:cNvPr>
            <p:cNvSpPr txBox="1"/>
            <p:nvPr/>
          </p:nvSpPr>
          <p:spPr>
            <a:xfrm>
              <a:off x="5655098" y="5752323"/>
              <a:ext cx="1231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0%</a:t>
              </a:r>
            </a:p>
            <a:p>
              <a:pPr algn="ctr"/>
              <a:endParaRPr lang="pt-BR" sz="1400" dirty="0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693DB-09BF-91F3-64DE-BA16ACF891B8}"/>
              </a:ext>
            </a:extLst>
          </p:cNvPr>
          <p:cNvSpPr txBox="1"/>
          <p:nvPr/>
        </p:nvSpPr>
        <p:spPr>
          <a:xfrm>
            <a:off x="4448175" y="923221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Clique para iniciar o tópico</a:t>
            </a:r>
          </a:p>
        </p:txBody>
      </p:sp>
    </p:spTree>
    <p:extLst>
      <p:ext uri="{BB962C8B-B14F-4D97-AF65-F5344CB8AC3E}">
        <p14:creationId xmlns:p14="http://schemas.microsoft.com/office/powerpoint/2010/main" val="36116868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21A8248-18B8-AC3C-46B4-A3D5F2B31180}"/>
              </a:ext>
            </a:extLst>
          </p:cNvPr>
          <p:cNvSpPr txBox="1"/>
          <p:nvPr/>
        </p:nvSpPr>
        <p:spPr>
          <a:xfrm>
            <a:off x="755650" y="625772"/>
            <a:ext cx="98488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Marcelo responde: </a:t>
            </a:r>
          </a:p>
          <a:p>
            <a:endParaRPr lang="pt-BR" dirty="0"/>
          </a:p>
          <a:p>
            <a:r>
              <a:rPr lang="pt-BR" sz="1800" dirty="0"/>
              <a:t>“Olha, o sinal oscila nos dois andares. Os arquitetos usam computadores fixos e ao mesmo tempo tem muita gente conectada no Wi-Fi. </a:t>
            </a:r>
          </a:p>
          <a:p>
            <a:endParaRPr lang="pt-BR" sz="1800" dirty="0"/>
          </a:p>
          <a:p>
            <a:r>
              <a:rPr lang="pt-BR" sz="1800" b="1" dirty="0"/>
              <a:t>Qual recomendação você prioriza?</a:t>
            </a:r>
          </a:p>
        </p:txBody>
      </p:sp>
      <p:sp>
        <p:nvSpPr>
          <p:cNvPr id="5" name="Google Shape;62;p13">
            <a:extLst>
              <a:ext uri="{FF2B5EF4-FFF2-40B4-BE49-F238E27FC236}">
                <a16:creationId xmlns:a16="http://schemas.microsoft.com/office/drawing/2014/main" id="{27B67D19-CEA4-6DAE-331A-1FCB7CCF996C}"/>
              </a:ext>
            </a:extLst>
          </p:cNvPr>
          <p:cNvSpPr/>
          <p:nvPr/>
        </p:nvSpPr>
        <p:spPr>
          <a:xfrm>
            <a:off x="660400" y="2554456"/>
            <a:ext cx="5149849" cy="2071044"/>
          </a:xfrm>
          <a:prstGeom prst="roundRect">
            <a:avLst>
              <a:gd name="adj" fmla="val 16667"/>
            </a:avLst>
          </a:prstGeom>
          <a:solidFill>
            <a:srgbClr val="FF7D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“Marcelo, pelo que você comentou sobre oscilações no sinal e travamentos quando muita gente conecta, acredito que um plano com mais velocidade já pode melhorar bastante a experiência da equipe.”</a:t>
            </a:r>
            <a:endParaRPr kern="0" dirty="0">
              <a:solidFill>
                <a:srgbClr val="000000"/>
              </a:solidFill>
              <a:ea typeface="Comfortaa"/>
              <a:cs typeface="Arial" panose="020B0604020202020204" pitchFamily="34" charset="0"/>
              <a:sym typeface="Comfortaa"/>
            </a:endParaRPr>
          </a:p>
        </p:txBody>
      </p:sp>
      <p:sp>
        <p:nvSpPr>
          <p:cNvPr id="7" name="Google Shape;63;p13">
            <a:extLst>
              <a:ext uri="{FF2B5EF4-FFF2-40B4-BE49-F238E27FC236}">
                <a16:creationId xmlns:a16="http://schemas.microsoft.com/office/drawing/2014/main" id="{AD55A621-154B-A7A5-0BE8-89874AF07975}"/>
              </a:ext>
            </a:extLst>
          </p:cNvPr>
          <p:cNvSpPr/>
          <p:nvPr/>
        </p:nvSpPr>
        <p:spPr>
          <a:xfrm>
            <a:off x="6223934" y="2554456"/>
            <a:ext cx="5307666" cy="2071044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“Marcelo, pelo que você me contou, parece que existem necessidades diferentes acontecendo ao mesmo tempo. Posso te mostrar algumas soluções que se complementam para esse cenário?”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A757E6A-A1DD-51D0-B403-88129C38FCFE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3D88C0C8-5DE2-2072-C4DC-B3A0C6876B93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05DD14D3-D112-28CA-3382-83D17D6D33A4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EFDC93F-82D0-CF7C-3F2F-B45A1B9DA796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25851B60-BB86-BA89-F9CA-63843329BFC8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35DB5AE-A8A8-4FAC-B7D4-478B08918F84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5B7ED577-6BF9-D04F-61EB-4E70CA68FEF4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139022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3422A33-8328-7AFE-4545-016237965848}"/>
              </a:ext>
            </a:extLst>
          </p:cNvPr>
          <p:cNvSpPr txBox="1"/>
          <p:nvPr/>
        </p:nvSpPr>
        <p:spPr>
          <a:xfrm>
            <a:off x="1171575" y="1694200"/>
            <a:ext cx="9848850" cy="2246769"/>
          </a:xfrm>
          <a:prstGeom prst="rect">
            <a:avLst/>
          </a:prstGeom>
          <a:solidFill>
            <a:srgbClr val="FF7D7D"/>
          </a:solidFill>
        </p:spPr>
        <p:txBody>
          <a:bodyPr wrap="square">
            <a:spAutoFit/>
          </a:bodyPr>
          <a:lstStyle/>
          <a:p>
            <a:r>
              <a:rPr lang="pt-BR" sz="2000" dirty="0"/>
              <a:t>Você focou em parte do problema, mas o cenário do cliente envolve necessidades diferentes. Uma solução isolada pode parecer insuficiente para a operação.</a:t>
            </a:r>
          </a:p>
          <a:p>
            <a:endParaRPr lang="pt-BR" sz="2000" dirty="0"/>
          </a:p>
          <a:p>
            <a:r>
              <a:rPr lang="pt-BR" sz="2000" b="1" dirty="0"/>
              <a:t>Resultado parcial:</a:t>
            </a:r>
            <a:r>
              <a:rPr lang="pt-BR" sz="2000" dirty="0"/>
              <a:t> ⚠️ Marcelo demonstra insegurança</a:t>
            </a:r>
            <a:br>
              <a:rPr lang="pt-BR" sz="2000" dirty="0"/>
            </a:br>
            <a:r>
              <a:rPr lang="pt-BR" sz="2000" dirty="0"/>
              <a:t>“Pode até ajudar, mas meu receio é trocar e continuar com os mesmos problemas.”</a:t>
            </a:r>
          </a:p>
          <a:p>
            <a:endParaRPr lang="pt-BR" sz="2000" dirty="0"/>
          </a:p>
          <a:p>
            <a:r>
              <a:rPr lang="pt-BR" sz="2000" b="1" dirty="0"/>
              <a:t>Volte e escolha a abordagem mais indicada.</a:t>
            </a:r>
            <a:endParaRPr lang="pt-BR" sz="2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307D47-7C15-8A79-F485-AC507F2CE895}"/>
              </a:ext>
            </a:extLst>
          </p:cNvPr>
          <p:cNvSpPr/>
          <p:nvPr/>
        </p:nvSpPr>
        <p:spPr>
          <a:xfrm>
            <a:off x="4457700" y="4152900"/>
            <a:ext cx="2381250" cy="5905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Voltar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4D8E819-0858-B57A-711C-AEA086F7DF15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CBFA2B56-9CDD-03C4-78B6-147F1ED26FD9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933BE1E8-D36D-FE59-E2B9-9B114B28CA8F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9A76C554-42CF-64D7-EFF8-81B4E5FA3483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C8FEC96-C47A-243D-2D8C-6ADB597BDF72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4511516-AE41-3F20-843F-5AD819E69D68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61F7A82-3EAC-7098-11B4-D42636E97A26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173276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9AECFA4-6DA5-5F48-9FCD-000E1FB985F0}"/>
              </a:ext>
            </a:extLst>
          </p:cNvPr>
          <p:cNvSpPr txBox="1"/>
          <p:nvPr/>
        </p:nvSpPr>
        <p:spPr>
          <a:xfrm>
            <a:off x="914401" y="938897"/>
            <a:ext cx="98488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Marcelo diz: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“Interessante! O que você me indica?”.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 dirty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rPr>
              <a:t>Com esta abertura do cliente, o que você sugere?</a:t>
            </a:r>
            <a:endParaRPr lang="pt-BR" sz="1800" b="1" i="0" u="none" strike="noStrike" cap="none" dirty="0">
              <a:solidFill>
                <a:srgbClr val="000000"/>
              </a:solidFill>
              <a:ea typeface="Comfortaa"/>
              <a:cs typeface="Arial" panose="020B0604020202020204" pitchFamily="34" charset="0"/>
              <a:sym typeface="Comfortaa"/>
            </a:endParaRPr>
          </a:p>
        </p:txBody>
      </p:sp>
      <p:sp>
        <p:nvSpPr>
          <p:cNvPr id="5" name="Google Shape;66;p13">
            <a:extLst>
              <a:ext uri="{FF2B5EF4-FFF2-40B4-BE49-F238E27FC236}">
                <a16:creationId xmlns:a16="http://schemas.microsoft.com/office/drawing/2014/main" id="{1123084D-09C5-009C-D80F-4414C9734530}"/>
              </a:ext>
            </a:extLst>
          </p:cNvPr>
          <p:cNvSpPr/>
          <p:nvPr/>
        </p:nvSpPr>
        <p:spPr>
          <a:xfrm>
            <a:off x="914401" y="2664656"/>
            <a:ext cx="4610100" cy="2148644"/>
          </a:xfrm>
          <a:prstGeom prst="roundRect">
            <a:avLst>
              <a:gd name="adj" fmla="val 16667"/>
            </a:avLst>
          </a:prstGeom>
          <a:solidFill>
            <a:srgbClr val="FF7D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“Marcelo, pelo cenário que você comentou, vejo bastante oportunidade de melhorar a experiência da conexão com Wi-Fi </a:t>
            </a:r>
            <a:r>
              <a:rPr lang="pt-BR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Mesh</a:t>
            </a:r>
            <a:r>
              <a:rPr lang="pt-BR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para ampliar a cobertura entre os andares e Wi-Fi Plus para distribuir melhor a conexão entre os dispositivos.”</a:t>
            </a:r>
            <a:endParaRPr kern="0" dirty="0">
              <a:solidFill>
                <a:srgbClr val="000000"/>
              </a:solidFill>
              <a:ea typeface="Comfortaa"/>
              <a:cs typeface="Arial" panose="020B0604020202020204" pitchFamily="34" charset="0"/>
              <a:sym typeface="Comfortaa"/>
            </a:endParaRPr>
          </a:p>
        </p:txBody>
      </p:sp>
      <p:sp>
        <p:nvSpPr>
          <p:cNvPr id="7" name="Google Shape;67;p13">
            <a:extLst>
              <a:ext uri="{FF2B5EF4-FFF2-40B4-BE49-F238E27FC236}">
                <a16:creationId xmlns:a16="http://schemas.microsoft.com/office/drawing/2014/main" id="{BC0F5E45-2962-D7DC-B66E-FA5CA97A0312}"/>
              </a:ext>
            </a:extLst>
          </p:cNvPr>
          <p:cNvSpPr/>
          <p:nvPr/>
        </p:nvSpPr>
        <p:spPr>
          <a:xfrm>
            <a:off x="6200777" y="2664656"/>
            <a:ext cx="5181600" cy="2237544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“Marcelo, pelo que você descreveu, eu indico 1 Giga com Wi-Fi </a:t>
            </a:r>
            <a:r>
              <a:rPr lang="pt-BR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Mesh</a:t>
            </a:r>
            <a:r>
              <a:rPr lang="pt-BR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e Ponto Ultra. O Wi-Fi </a:t>
            </a:r>
            <a:r>
              <a:rPr lang="pt-BR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Mesh</a:t>
            </a:r>
            <a:r>
              <a:rPr lang="pt-BR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ajuda a melhorar a cobertura, enquanto o Ponto Ultra traz mais estabilidade para os computadores fixos. Além disso, a velocidade de 1 Giga atende melhor à demanda de acesso da empresa.”</a:t>
            </a:r>
            <a:endParaRPr kern="0" dirty="0">
              <a:solidFill>
                <a:srgbClr val="000000"/>
              </a:solidFill>
              <a:ea typeface="Comfortaa"/>
              <a:cs typeface="Arial" panose="020B0604020202020204" pitchFamily="34" charset="0"/>
              <a:sym typeface="Comfortaa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EEE59CC-0D34-B091-144A-322961AE3766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B3C84FC3-C84D-D94A-325C-7F0CB5A11878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AE6F12D5-DA6A-DCDE-8A0E-190E3424B226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AFE86988-38CD-1F6C-90BA-7F0D115FF916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F3B31C50-FD9B-CCAB-4C15-46C389565334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3D6161D-F98D-2D3D-2784-EBF80ADD03CC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D422460-0E5C-34D8-799C-1B85DCC47B13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765368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4C62328-24C7-5EF8-D98B-21B2A958E575}"/>
              </a:ext>
            </a:extLst>
          </p:cNvPr>
          <p:cNvSpPr txBox="1"/>
          <p:nvPr/>
        </p:nvSpPr>
        <p:spPr>
          <a:xfrm>
            <a:off x="1171575" y="1789450"/>
            <a:ext cx="9848850" cy="2246769"/>
          </a:xfrm>
          <a:prstGeom prst="rect">
            <a:avLst/>
          </a:prstGeom>
          <a:solidFill>
            <a:srgbClr val="FF7D7D"/>
          </a:solidFill>
        </p:spPr>
        <p:txBody>
          <a:bodyPr wrap="square">
            <a:spAutoFit/>
          </a:bodyPr>
          <a:lstStyle/>
          <a:p>
            <a:r>
              <a:rPr lang="pt-BR" sz="2000" dirty="0"/>
              <a:t>Sua recomendação pode gerar interesse inicial, mas atende apenas parte da necessidade. Isso pode resultar em pouca percepção de valor e risco de cancelamento futuro.</a:t>
            </a:r>
          </a:p>
          <a:p>
            <a:endParaRPr lang="pt-BR" sz="2000" dirty="0"/>
          </a:p>
          <a:p>
            <a:r>
              <a:rPr lang="pt-BR" sz="2000" b="1" dirty="0"/>
              <a:t>Resultado parcial: </a:t>
            </a:r>
            <a:r>
              <a:rPr lang="pt-BR" sz="2000" dirty="0"/>
              <a:t>⚠️ Marcelo demonstra interesse, mas segue com ressalvas. “Faz sentido...vou pensar”</a:t>
            </a:r>
          </a:p>
          <a:p>
            <a:endParaRPr lang="pt-BR" sz="2000" dirty="0"/>
          </a:p>
          <a:p>
            <a:r>
              <a:rPr lang="pt-BR" sz="2000" b="1" dirty="0"/>
              <a:t>Volte e escolha a abordagem mais indicada.</a:t>
            </a:r>
            <a:endParaRPr lang="pt-BR" sz="2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1793263-445C-3A82-D2FC-1F3428A0D9C4}"/>
              </a:ext>
            </a:extLst>
          </p:cNvPr>
          <p:cNvSpPr/>
          <p:nvPr/>
        </p:nvSpPr>
        <p:spPr>
          <a:xfrm>
            <a:off x="4584700" y="4241800"/>
            <a:ext cx="2381250" cy="5905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Voltar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63C17DA-FBAA-19D2-8AC6-D917A7BD269C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EAD8FCF9-E74B-9293-4849-F9BA8D8DF935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07101052-1A74-5878-A63D-4D9AC0275E97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0BDC07D-C3C6-BEF2-A028-B51D6FEC70F9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98FABFDE-AE76-B8F4-C6D3-73E2A2C448C0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21A9189-08A9-76AA-D0C4-1A9340E0F8AA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1E62DCD-9DF2-79B9-6FBB-FC369093E6DF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3789281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51257A4-E374-A740-EE39-A8E49DEB3C46}"/>
              </a:ext>
            </a:extLst>
          </p:cNvPr>
          <p:cNvSpPr txBox="1"/>
          <p:nvPr/>
        </p:nvSpPr>
        <p:spPr>
          <a:xfrm>
            <a:off x="914400" y="1074221"/>
            <a:ext cx="98488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Marcelo apresenta objeção: </a:t>
            </a:r>
          </a:p>
          <a:p>
            <a:endParaRPr lang="pt-BR" dirty="0"/>
          </a:p>
          <a:p>
            <a:r>
              <a:rPr lang="pt-BR" sz="1800" dirty="0"/>
              <a:t>“Meu medo é investir e continuar tendo problemas.”</a:t>
            </a:r>
          </a:p>
          <a:p>
            <a:endParaRPr lang="pt-BR" dirty="0"/>
          </a:p>
          <a:p>
            <a:r>
              <a:rPr lang="pt-BR" sz="1800" b="1" dirty="0"/>
              <a:t>Como você responde?</a:t>
            </a:r>
          </a:p>
        </p:txBody>
      </p:sp>
      <p:sp>
        <p:nvSpPr>
          <p:cNvPr id="5" name="Google Shape;70;p13">
            <a:extLst>
              <a:ext uri="{FF2B5EF4-FFF2-40B4-BE49-F238E27FC236}">
                <a16:creationId xmlns:a16="http://schemas.microsoft.com/office/drawing/2014/main" id="{1AD2BC6F-115B-DBDA-A21B-E648656C50D7}"/>
              </a:ext>
            </a:extLst>
          </p:cNvPr>
          <p:cNvSpPr/>
          <p:nvPr/>
        </p:nvSpPr>
        <p:spPr>
          <a:xfrm>
            <a:off x="914400" y="2739407"/>
            <a:ext cx="5181600" cy="2676072"/>
          </a:xfrm>
          <a:prstGeom prst="roundRect">
            <a:avLst>
              <a:gd name="adj" fmla="val 16667"/>
            </a:avLst>
          </a:prstGeom>
          <a:solidFill>
            <a:srgbClr val="FF7D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200"/>
              <a:buFont typeface="Arial"/>
              <a:buNone/>
            </a:pPr>
            <a:r>
              <a:rPr lang="pt-BR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“Entendo sua preocupação, Marcelo, o plano de 1 Giga opera com tecnologia de alta capacidade, além de Wi-Fi 6. O Wi-Fi </a:t>
            </a:r>
            <a:r>
              <a:rPr lang="pt-BR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Mesh</a:t>
            </a:r>
            <a:r>
              <a:rPr lang="pt-BR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distribui o sinal por meio de nós inteligentes e o Ponto Ultra utiliza cabo Ethernet para reduzir interferências.”</a:t>
            </a:r>
            <a:endParaRPr kern="0" dirty="0">
              <a:solidFill>
                <a:srgbClr val="000000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71;p13">
            <a:extLst>
              <a:ext uri="{FF2B5EF4-FFF2-40B4-BE49-F238E27FC236}">
                <a16:creationId xmlns:a16="http://schemas.microsoft.com/office/drawing/2014/main" id="{152AB740-99EB-3F10-83E5-884C90AC9616}"/>
              </a:ext>
            </a:extLst>
          </p:cNvPr>
          <p:cNvSpPr/>
          <p:nvPr/>
        </p:nvSpPr>
        <p:spPr>
          <a:xfrm>
            <a:off x="6342226" y="2739407"/>
            <a:ext cx="5181600" cy="2676072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/>
              <a:t>“Entendo sua preocupação, Marcelo. O plano de 1 Giga conta com Wi-Fi 6, que melhora a experiência quando muitos dispositivos estão conectados ao mesmo tempo, e já inclui 1 Ponto Ultra sem custo adicional. Com os extensores Wi-Fi </a:t>
            </a:r>
            <a:r>
              <a:rPr lang="pt-BR" dirty="0" err="1"/>
              <a:t>Mesh</a:t>
            </a:r>
            <a:r>
              <a:rPr lang="pt-BR" dirty="0"/>
              <a:t> distribuídos estrategicamente, a ideia é melhorar a cobertura nos dois andares e reduzir os pontos de instabilidade.”</a:t>
            </a:r>
            <a:endParaRPr b="0" i="0" u="none" strike="noStrike" cap="none" dirty="0">
              <a:solidFill>
                <a:srgbClr val="000000"/>
              </a:solidFill>
              <a:ea typeface="Comfortaa"/>
              <a:cs typeface="Comfortaa"/>
              <a:sym typeface="Comfortaa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BB44F87-04E5-CCA5-7544-A921C86170C2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DC01000B-3CEA-7620-A279-93912B378370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9111E869-43CA-989D-B58B-7F9C8F7437B1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482242D-3E10-DB77-0CB6-B9114E049190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7EB513B0-DEC5-D9F4-7704-2CE5DC6CBBAA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EC02BF8-FF47-1EAE-12F7-8A458A0E725D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39AB036-3218-F13C-001E-20A107CEFABC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07004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A43F0BE-170A-E9BF-24C8-3781A25E46D2}"/>
              </a:ext>
            </a:extLst>
          </p:cNvPr>
          <p:cNvSpPr txBox="1"/>
          <p:nvPr/>
        </p:nvSpPr>
        <p:spPr>
          <a:xfrm>
            <a:off x="1171575" y="1581715"/>
            <a:ext cx="9848850" cy="2246769"/>
          </a:xfrm>
          <a:prstGeom prst="rect">
            <a:avLst/>
          </a:prstGeom>
          <a:solidFill>
            <a:srgbClr val="FF7D7D"/>
          </a:solidFill>
        </p:spPr>
        <p:txBody>
          <a:bodyPr wrap="square">
            <a:spAutoFit/>
          </a:bodyPr>
          <a:lstStyle/>
          <a:p>
            <a:r>
              <a:rPr lang="pt-BR" sz="2000" dirty="0"/>
              <a:t>Você trouxe informações técnicas, mas pouco conectadas à realidade do cliente. Quando a objeção é insegurança, excesso de tecnicidade pode dificultar a percepção de valor.</a:t>
            </a:r>
          </a:p>
          <a:p>
            <a:endParaRPr lang="pt-BR" sz="2000" dirty="0"/>
          </a:p>
          <a:p>
            <a:r>
              <a:rPr lang="pt-BR" sz="2000" b="1" dirty="0"/>
              <a:t>Resultado parcial: </a:t>
            </a:r>
            <a:r>
              <a:rPr lang="pt-BR" sz="2000" dirty="0"/>
              <a:t>⚠️ Marcelo segue inseguro</a:t>
            </a:r>
          </a:p>
          <a:p>
            <a:r>
              <a:rPr lang="pt-BR" sz="2000" dirty="0"/>
              <a:t>“Entendi… mas ainda não sei se isso vai resolver no meu dia a dia.”</a:t>
            </a:r>
          </a:p>
          <a:p>
            <a:endParaRPr lang="pt-BR" sz="2000" dirty="0"/>
          </a:p>
          <a:p>
            <a:r>
              <a:rPr lang="pt-BR" sz="2000" b="1" dirty="0"/>
              <a:t>Volte e escolha a abordagem mais indicada.</a:t>
            </a:r>
            <a:endParaRPr lang="pt-BR" sz="2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78569AF-FD02-742D-CF4A-0DA645835BCD}"/>
              </a:ext>
            </a:extLst>
          </p:cNvPr>
          <p:cNvSpPr/>
          <p:nvPr/>
        </p:nvSpPr>
        <p:spPr>
          <a:xfrm>
            <a:off x="4457700" y="4152900"/>
            <a:ext cx="2381250" cy="5905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Voltar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53FD9AF-FF4F-6FA4-25E6-780CC1A6B3C7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6196C6D7-4484-5A8C-82E1-100E942E23AD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E02E6642-936D-12A2-04CC-2937B4A3289E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149EF4F-670E-763A-81D8-CE82C478CFA5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2FCDC8B2-D6D5-6DAD-51CD-41B8C12EEB6F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E066880-7412-C10A-9BF1-D020EDDA336E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FC09F33-519F-5C19-CD57-CD3AA040EE86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397515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78A837A-2845-F2E4-E17C-B8AE27DD3E9F}"/>
              </a:ext>
            </a:extLst>
          </p:cNvPr>
          <p:cNvSpPr txBox="1"/>
          <p:nvPr/>
        </p:nvSpPr>
        <p:spPr>
          <a:xfrm>
            <a:off x="1171575" y="2705100"/>
            <a:ext cx="9848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Marcelo responde:</a:t>
            </a:r>
          </a:p>
          <a:p>
            <a:endParaRPr lang="pt-BR" sz="1800" dirty="0"/>
          </a:p>
          <a:p>
            <a:r>
              <a:rPr lang="pt-BR" sz="1800" dirty="0"/>
              <a:t>“Agora entendi melhor. Faz sentido para o que a gente precisa aqui, principalmente pela questão dos dois andares e dos computadores fixos. Vamos seguir com essa opção.”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12DD58F-CF65-1801-CC35-232C5ED2CEB5}"/>
              </a:ext>
            </a:extLst>
          </p:cNvPr>
          <p:cNvSpPr/>
          <p:nvPr/>
        </p:nvSpPr>
        <p:spPr>
          <a:xfrm>
            <a:off x="4457700" y="4152900"/>
            <a:ext cx="2381250" cy="5905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Fechar venda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0168993-EA85-3901-A56A-F9A233E0025B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05519E53-8A7B-42DE-B4B9-F6E00F1AEF42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BACF7851-B4EE-3EDC-4A47-B9FE502449E1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21721C81-4D27-811A-D644-44CEB7533B07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B803B0EA-1C7C-ADCB-8DF0-A7A340934A04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26582CA-D538-E590-8AC1-272F3D95E476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CF85AA4-1F09-B218-A373-EAFE87B3A6BD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5448086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0013ACB-9DA1-3864-5F48-806D05FD3DFD}"/>
              </a:ext>
            </a:extLst>
          </p:cNvPr>
          <p:cNvSpPr txBox="1"/>
          <p:nvPr/>
        </p:nvSpPr>
        <p:spPr>
          <a:xfrm>
            <a:off x="1343025" y="2162472"/>
            <a:ext cx="98488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pt-BR" sz="2000" b="1" i="0" u="none" strike="noStrike" cap="none" dirty="0">
                <a:solidFill>
                  <a:srgbClr val="000000"/>
                </a:solidFill>
                <a:latin typeface="+mn-lt"/>
                <a:ea typeface="Comfortaa"/>
                <a:cs typeface="Comfortaa"/>
                <a:sym typeface="Comfortaa"/>
              </a:rPr>
              <a:t>Parabéns! </a:t>
            </a:r>
            <a:r>
              <a:rPr lang="pt-BR" sz="2000" b="1" dirty="0">
                <a:solidFill>
                  <a:srgbClr val="000000"/>
                </a:solidFill>
                <a:ea typeface="Comfortaa"/>
                <a:cs typeface="Comfortaa"/>
                <a:sym typeface="Comfortaa"/>
              </a:rPr>
              <a:t>👏</a:t>
            </a:r>
            <a:endParaRPr lang="pt-BR" sz="2000" b="1" i="0" u="none" strike="noStrike" cap="none" dirty="0">
              <a:solidFill>
                <a:srgbClr val="000000"/>
              </a:solidFill>
              <a:latin typeface="+mn-lt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000000"/>
              </a:solidFill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b="0" i="0" u="none" strike="noStrike" cap="none" dirty="0">
                <a:solidFill>
                  <a:srgbClr val="000000"/>
                </a:solidFill>
                <a:latin typeface="+mn-lt"/>
                <a:ea typeface="Comfortaa"/>
                <a:cs typeface="Comfortaa"/>
                <a:sym typeface="Comfortaa"/>
              </a:rPr>
              <a:t>Você fechou a venda e conduziu uma recomendação alinhada às necessidades do cliente. Ao investigar o cenário, argumentar com base em benefícios e tratar a objeção com segurança, você aumentou a confiança do cliente e as chances de uma relação duradoura.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5776C1-1415-E0A8-9230-9AF32F329F63}"/>
              </a:ext>
            </a:extLst>
          </p:cNvPr>
          <p:cNvSpPr txBox="1"/>
          <p:nvPr/>
        </p:nvSpPr>
        <p:spPr>
          <a:xfrm>
            <a:off x="-3457575" y="209550"/>
            <a:ext cx="249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DG/WEB: Adicionar um efeito sonoro de palmas.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EF9DC56-0897-6D62-EBF8-894116A24F0D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032FA1BE-B3F2-CA1E-69A7-0B634833C839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597DC2ED-69B1-0C68-F56F-D8AF89E42DCD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B3798F4A-840A-C3AD-8D82-E8172349EAF3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75%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E6215AF0-5A78-FD87-CEDF-AD150A527330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EDC4DE5-B5D5-36C1-8ECB-5B4AB9D720A5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32CD47A-C7AF-051F-CE8B-3274F7EE849C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2" name="Gráfico 9" descr="Acento Circunflexo à Direita estrutura de tópicos">
            <a:extLst>
              <a:ext uri="{FF2B5EF4-FFF2-40B4-BE49-F238E27FC236}">
                <a16:creationId xmlns:a16="http://schemas.microsoft.com/office/drawing/2014/main" id="{3283D62C-4C5C-45DE-5F9F-FF69803797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3" name="Gráfico 7" descr="Acento Circunflexo à Esquerda estrutura de tópicos">
            <a:extLst>
              <a:ext uri="{FF2B5EF4-FFF2-40B4-BE49-F238E27FC236}">
                <a16:creationId xmlns:a16="http://schemas.microsoft.com/office/drawing/2014/main" id="{F23EE3A1-7E7E-6852-F36A-AAEA8F88B6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470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6E4CE76-B7E2-5979-AA33-22744FC6C07F}"/>
              </a:ext>
            </a:extLst>
          </p:cNvPr>
          <p:cNvSpPr txBox="1"/>
          <p:nvPr/>
        </p:nvSpPr>
        <p:spPr>
          <a:xfrm>
            <a:off x="685800" y="1898600"/>
            <a:ext cx="10668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b="1" dirty="0"/>
              <a:t>Toda empresa depende de internet: </a:t>
            </a:r>
            <a:r>
              <a:rPr lang="pt-BR" dirty="0"/>
              <a:t>a conectividade faz parte da operação e abre oportunidades de venda.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b="1" dirty="0"/>
              <a:t>Conheça o portfólio e os diferenciais: </a:t>
            </a:r>
            <a:r>
              <a:rPr lang="pt-BR" dirty="0"/>
              <a:t>velocidades, IP, Wi-Fi 6 e 7 e soluções adicionais ajudam a compor a melhor recomendação.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b="1" dirty="0"/>
              <a:t>Faça uma sondagem consultiva: </a:t>
            </a:r>
            <a:r>
              <a:rPr lang="pt-BR" dirty="0"/>
              <a:t>entenda o uso da internet, a estrutura da empresa e o impacto da conectividade no negócio.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BR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b="1" dirty="0"/>
              <a:t>Conecte a solução ao valor para o cliente: </a:t>
            </a:r>
            <a:r>
              <a:rPr lang="pt-BR" dirty="0"/>
              <a:t>mostre como estabilidade, performance e suporte podem apoiar a operação da empresa.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C07DE70-C84C-0883-9498-5050ADD5BD12}"/>
              </a:ext>
            </a:extLst>
          </p:cNvPr>
          <p:cNvSpPr txBox="1"/>
          <p:nvPr/>
        </p:nvSpPr>
        <p:spPr>
          <a:xfrm>
            <a:off x="685800" y="1286946"/>
            <a:ext cx="984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Antes de concluir, relembre os principais pontos para aplicar na sua abordagem comercial: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2CD501-FC19-8B5B-FCA1-E7E7BA99D3E5}"/>
              </a:ext>
            </a:extLst>
          </p:cNvPr>
          <p:cNvSpPr txBox="1"/>
          <p:nvPr/>
        </p:nvSpPr>
        <p:spPr>
          <a:xfrm>
            <a:off x="685800" y="583212"/>
            <a:ext cx="37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RECAPITULANDO...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93DB793-E1F4-3AEC-0404-EE5FC22658A2}"/>
              </a:ext>
            </a:extLst>
          </p:cNvPr>
          <p:cNvSpPr txBox="1"/>
          <p:nvPr/>
        </p:nvSpPr>
        <p:spPr>
          <a:xfrm>
            <a:off x="1171575" y="5386388"/>
            <a:ext cx="9848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AGORA É COM VOCÊ: APLIQUE O QUE APRENDEU NA PRÓXIMA NEGOCIAÇÃO!</a:t>
            </a:r>
          </a:p>
        </p:txBody>
      </p:sp>
      <p:pic>
        <p:nvPicPr>
          <p:cNvPr id="2" name="Gráfico 9" descr="Acento Circunflexo à Direita estrutura de tópicos">
            <a:extLst>
              <a:ext uri="{FF2B5EF4-FFF2-40B4-BE49-F238E27FC236}">
                <a16:creationId xmlns:a16="http://schemas.microsoft.com/office/drawing/2014/main" id="{7F75F94E-15DA-40D0-2F10-AD3F3A4BD4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4" name="Gráfico 7" descr="Acento Circunflexo à Esquerda estrutura de tópicos">
            <a:extLst>
              <a:ext uri="{FF2B5EF4-FFF2-40B4-BE49-F238E27FC236}">
                <a16:creationId xmlns:a16="http://schemas.microsoft.com/office/drawing/2014/main" id="{C2504A6E-E23D-0E2F-1558-D9A17581EF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2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92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9BA5-614B-BC03-CB75-C21A2A51D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CCE1C7A-F58A-A59B-D75D-6023D263ECF0}"/>
              </a:ext>
            </a:extLst>
          </p:cNvPr>
          <p:cNvSpPr txBox="1"/>
          <p:nvPr/>
        </p:nvSpPr>
        <p:spPr>
          <a:xfrm>
            <a:off x="2648502" y="2598003"/>
            <a:ext cx="689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b="1" dirty="0">
                <a:latin typeface="AMX Black" pitchFamily="2" charset="0"/>
              </a:rPr>
              <a:t>CLARO FIBRA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CEDA309-BEB8-82B7-9193-49706124FBBA}"/>
              </a:ext>
            </a:extLst>
          </p:cNvPr>
          <p:cNvSpPr/>
          <p:nvPr/>
        </p:nvSpPr>
        <p:spPr>
          <a:xfrm>
            <a:off x="5161935" y="4148123"/>
            <a:ext cx="1868129" cy="481780"/>
          </a:xfrm>
          <a:prstGeom prst="roundRect">
            <a:avLst/>
          </a:prstGeom>
          <a:solidFill>
            <a:srgbClr val="C00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dirty="0">
                <a:solidFill>
                  <a:schemeClr val="bg1"/>
                </a:solidFill>
                <a:latin typeface="AMX Black" pitchFamily="2" charset="0"/>
              </a:rPr>
              <a:t>Finalizar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4B956E-5EC2-6022-A054-8E1BE8C021BB}"/>
              </a:ext>
            </a:extLst>
          </p:cNvPr>
          <p:cNvSpPr txBox="1"/>
          <p:nvPr/>
        </p:nvSpPr>
        <p:spPr>
          <a:xfrm>
            <a:off x="4585613" y="4752870"/>
            <a:ext cx="3020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Clique para finalizar o treinamento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6B21257-55E8-F063-5E01-D2A655199528}"/>
              </a:ext>
            </a:extLst>
          </p:cNvPr>
          <p:cNvGrpSpPr/>
          <p:nvPr/>
        </p:nvGrpSpPr>
        <p:grpSpPr>
          <a:xfrm>
            <a:off x="2055845" y="6223970"/>
            <a:ext cx="8080310" cy="540161"/>
            <a:chOff x="2062638" y="5768552"/>
            <a:chExt cx="8080310" cy="540161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D779643F-C365-925D-12F7-7EF68D79BB38}"/>
                </a:ext>
              </a:extLst>
            </p:cNvPr>
            <p:cNvGrpSpPr/>
            <p:nvPr/>
          </p:nvGrpSpPr>
          <p:grpSpPr>
            <a:xfrm>
              <a:off x="2062638" y="5768552"/>
              <a:ext cx="8080310" cy="531764"/>
              <a:chOff x="2055845" y="5752323"/>
              <a:chExt cx="8080310" cy="531764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71B4A71D-BA97-E630-6A67-0112C6A27059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AD1A04F-33F8-DB66-9406-0EEA3F9B1442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100%</a:t>
                </a:r>
              </a:p>
              <a:p>
                <a:pPr algn="ctr"/>
                <a:endParaRPr lang="pt-BR" sz="1400" dirty="0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8C5CF72C-2F40-5493-BEF8-77C0BF9B0B4A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2022380" cy="2098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F98814B-696E-0366-307D-CB6AF97ABA7B}"/>
                </a:ext>
              </a:extLst>
            </p:cNvPr>
            <p:cNvSpPr/>
            <p:nvPr/>
          </p:nvSpPr>
          <p:spPr>
            <a:xfrm>
              <a:off x="4074986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6A4B2F86-84D8-0017-8EF1-8D040246B267}"/>
                </a:ext>
              </a:extLst>
            </p:cNvPr>
            <p:cNvSpPr/>
            <p:nvPr/>
          </p:nvSpPr>
          <p:spPr>
            <a:xfrm>
              <a:off x="6093268" y="6098855"/>
              <a:ext cx="202238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CA7760D7-0840-492A-FECF-4F9BFAD4D162}"/>
              </a:ext>
            </a:extLst>
          </p:cNvPr>
          <p:cNvSpPr/>
          <p:nvPr/>
        </p:nvSpPr>
        <p:spPr>
          <a:xfrm>
            <a:off x="8104757" y="6554273"/>
            <a:ext cx="2022380" cy="2098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0530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E1408EB-8E32-84F8-9E2C-45960D11FBA9}"/>
              </a:ext>
            </a:extLst>
          </p:cNvPr>
          <p:cNvSpPr txBox="1"/>
          <p:nvPr/>
        </p:nvSpPr>
        <p:spPr>
          <a:xfrm>
            <a:off x="1609725" y="2428874"/>
            <a:ext cx="3648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Para começar, reflita e responda no quadro: qual empresa, hoje, consegue operar sem internet?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3263218-27AE-F906-F654-D7D0440F872C}"/>
              </a:ext>
            </a:extLst>
          </p:cNvPr>
          <p:cNvSpPr/>
          <p:nvPr/>
        </p:nvSpPr>
        <p:spPr>
          <a:xfrm>
            <a:off x="6628040" y="1989215"/>
            <a:ext cx="4210050" cy="18026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1C53026-8D8F-5EA5-5B47-FDBB63748A92}"/>
              </a:ext>
            </a:extLst>
          </p:cNvPr>
          <p:cNvSpPr/>
          <p:nvPr/>
        </p:nvSpPr>
        <p:spPr>
          <a:xfrm>
            <a:off x="7885339" y="3935185"/>
            <a:ext cx="1876425" cy="4667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ENVIAR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42415F6-865D-D164-AACB-044E81830EAC}"/>
              </a:ext>
            </a:extLst>
          </p:cNvPr>
          <p:cNvSpPr txBox="1"/>
          <p:nvPr/>
        </p:nvSpPr>
        <p:spPr>
          <a:xfrm>
            <a:off x="-3459892" y="185351"/>
            <a:ext cx="33363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 &lt;CAIXA DE TEXTO&gt;: inserir caixa de texto editável. Nesta atividade, não há resposta certa ou errada. Após escrever e enviar a resposta, o participante deve ser direcionado para a próxima tela.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430D3D3-228D-8AD3-0A89-E16C156246F4}"/>
              </a:ext>
            </a:extLst>
          </p:cNvPr>
          <p:cNvSpPr txBox="1"/>
          <p:nvPr/>
        </p:nvSpPr>
        <p:spPr>
          <a:xfrm>
            <a:off x="-3459892" y="4509067"/>
            <a:ext cx="3336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 &lt;CAIXA DE TEXTO&gt;: inserir trava com mínimo de 10 caracteres. Nesta atividade, não há resposta certa ou errada. Após escrever e enviar a resposta, o participante deve ser direcionado para a próxima tela.</a:t>
            </a:r>
          </a:p>
          <a:p>
            <a:endParaRPr lang="pt-BR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A4EE953-ECF9-FDD9-4004-4F940041A77D}"/>
              </a:ext>
            </a:extLst>
          </p:cNvPr>
          <p:cNvGrpSpPr/>
          <p:nvPr/>
        </p:nvGrpSpPr>
        <p:grpSpPr>
          <a:xfrm>
            <a:off x="2055844" y="5976258"/>
            <a:ext cx="8080310" cy="541812"/>
            <a:chOff x="2055844" y="5976258"/>
            <a:chExt cx="8080310" cy="541812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37F66880-1488-D354-EDBA-5685079E426E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E1BDD191-BD12-8639-0EA2-BF79A12DA757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ED652A7-F787-1AB4-BFD9-9B78B53B129E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BECDD8D9-D3C4-E49C-A681-6B2A92838E7B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13" name="Gráfico 9" descr="Acento Circunflexo à Direita estrutura de tópicos">
            <a:extLst>
              <a:ext uri="{FF2B5EF4-FFF2-40B4-BE49-F238E27FC236}">
                <a16:creationId xmlns:a16="http://schemas.microsoft.com/office/drawing/2014/main" id="{7087EBF4-0ED0-ECE3-7E4C-8D43A830A4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4" name="Gráfico 7" descr="Acento Circunflexo à Esquerda estrutura de tópicos">
            <a:extLst>
              <a:ext uri="{FF2B5EF4-FFF2-40B4-BE49-F238E27FC236}">
                <a16:creationId xmlns:a16="http://schemas.microsoft.com/office/drawing/2014/main" id="{ABCA841B-426C-4964-3FC7-329507C56B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ta: Divisa 3">
            <a:extLst>
              <a:ext uri="{FF2B5EF4-FFF2-40B4-BE49-F238E27FC236}">
                <a16:creationId xmlns:a16="http://schemas.microsoft.com/office/drawing/2014/main" id="{3AA06E59-D3F1-52C1-D830-02BBF76DFBA3}"/>
              </a:ext>
            </a:extLst>
          </p:cNvPr>
          <p:cNvSpPr/>
          <p:nvPr/>
        </p:nvSpPr>
        <p:spPr>
          <a:xfrm>
            <a:off x="5704114" y="2966357"/>
            <a:ext cx="783772" cy="925286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92440E-F3D9-EB0B-C65F-95E54E255967}"/>
              </a:ext>
            </a:extLst>
          </p:cNvPr>
          <p:cNvSpPr txBox="1"/>
          <p:nvPr/>
        </p:nvSpPr>
        <p:spPr>
          <a:xfrm>
            <a:off x="-3352800" y="278468"/>
            <a:ext cx="275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DG: Tela de dois tempos.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C5F1B64-ECB8-FFFC-CB77-64F075D0575A}"/>
              </a:ext>
            </a:extLst>
          </p:cNvPr>
          <p:cNvSpPr txBox="1"/>
          <p:nvPr/>
        </p:nvSpPr>
        <p:spPr>
          <a:xfrm>
            <a:off x="-3352800" y="4574961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WEB: Aplicar trava.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3497B69-7E36-EECC-298F-AE70361727D9}"/>
              </a:ext>
            </a:extLst>
          </p:cNvPr>
          <p:cNvGrpSpPr/>
          <p:nvPr/>
        </p:nvGrpSpPr>
        <p:grpSpPr>
          <a:xfrm>
            <a:off x="2055844" y="5976258"/>
            <a:ext cx="8080310" cy="541812"/>
            <a:chOff x="2055844" y="5976258"/>
            <a:chExt cx="8080310" cy="541812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3E8EB8EB-4B63-540C-A5F1-958CDBE4B3AB}"/>
                </a:ext>
              </a:extLst>
            </p:cNvPr>
            <p:cNvGrpSpPr/>
            <p:nvPr/>
          </p:nvGrpSpPr>
          <p:grpSpPr>
            <a:xfrm>
              <a:off x="2055844" y="5976258"/>
              <a:ext cx="8080310" cy="531764"/>
              <a:chOff x="2055845" y="5752323"/>
              <a:chExt cx="8080310" cy="531764"/>
            </a:xfrm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8870B218-0E0C-9E36-22A6-9D46B716DB99}"/>
                  </a:ext>
                </a:extLst>
              </p:cNvPr>
              <p:cNvSpPr/>
              <p:nvPr/>
            </p:nvSpPr>
            <p:spPr>
              <a:xfrm>
                <a:off x="2055845" y="6074229"/>
                <a:ext cx="8080310" cy="209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689919EE-79A3-300E-8835-2D7A1BF33597}"/>
                  </a:ext>
                </a:extLst>
              </p:cNvPr>
              <p:cNvSpPr txBox="1"/>
              <p:nvPr/>
            </p:nvSpPr>
            <p:spPr>
              <a:xfrm>
                <a:off x="5655098" y="5752323"/>
                <a:ext cx="123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/>
                  <a:t>10%</a:t>
                </a:r>
              </a:p>
              <a:p>
                <a:pPr algn="ctr"/>
                <a:endParaRPr lang="pt-BR" sz="1400" dirty="0"/>
              </a:p>
            </p:txBody>
          </p:sp>
        </p:grp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29AF621-39BE-E7A1-DEA6-7E6CD416AE4E}"/>
                </a:ext>
              </a:extLst>
            </p:cNvPr>
            <p:cNvSpPr/>
            <p:nvPr/>
          </p:nvSpPr>
          <p:spPr>
            <a:xfrm>
              <a:off x="2055844" y="6308212"/>
              <a:ext cx="720000" cy="2098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</p:grpSp>
      <p:pic>
        <p:nvPicPr>
          <p:cNvPr id="14" name="Gráfico 9" descr="Acento Circunflexo à Direita estrutura de tópicos">
            <a:extLst>
              <a:ext uri="{FF2B5EF4-FFF2-40B4-BE49-F238E27FC236}">
                <a16:creationId xmlns:a16="http://schemas.microsoft.com/office/drawing/2014/main" id="{FB785A2E-39B5-55E6-1A2A-7C140292CD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65158" y="5943600"/>
            <a:ext cx="914400" cy="914400"/>
          </a:xfrm>
          <a:prstGeom prst="rect">
            <a:avLst/>
          </a:prstGeom>
        </p:spPr>
      </p:pic>
      <p:pic>
        <p:nvPicPr>
          <p:cNvPr id="15" name="Gráfico 7" descr="Acento Circunflexo à Esquerda estrutura de tópicos">
            <a:extLst>
              <a:ext uri="{FF2B5EF4-FFF2-40B4-BE49-F238E27FC236}">
                <a16:creationId xmlns:a16="http://schemas.microsoft.com/office/drawing/2014/main" id="{AC8E8FD7-E6D1-BC0A-3614-1FDAB08BAE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43600"/>
            <a:ext cx="914400" cy="9144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CF031E8-CB64-276A-26BB-B85754D74B53}"/>
              </a:ext>
            </a:extLst>
          </p:cNvPr>
          <p:cNvSpPr txBox="1"/>
          <p:nvPr/>
        </p:nvSpPr>
        <p:spPr>
          <a:xfrm>
            <a:off x="613228" y="2413337"/>
            <a:ext cx="46046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Se você respondeu “nenhuma”, essa é a realidade atual.</a:t>
            </a:r>
          </a:p>
          <a:p>
            <a:endParaRPr lang="pt-BR" dirty="0"/>
          </a:p>
          <a:p>
            <a:r>
              <a:rPr lang="pt-BR" dirty="0"/>
              <a:t>Se pararmos para pensar, da manicure que usa maquininha de cartão e divulga seu trabalho nas redes sociais até as grandes corporações, todas dependem da internet para funcionar.</a:t>
            </a:r>
          </a:p>
        </p:txBody>
      </p:sp>
    </p:spTree>
    <p:extLst>
      <p:ext uri="{BB962C8B-B14F-4D97-AF65-F5344CB8AC3E}">
        <p14:creationId xmlns:p14="http://schemas.microsoft.com/office/powerpoint/2010/main" val="417112955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fb5be095b8368c1c6cd677da5c35d972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37001bb5cedbe5141790c51f52d379b8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121849-4437-4D97-8050-36BB5475C8C5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81d509b4-a50c-4eb4-9c41-c741e6a75022"/>
    <ds:schemaRef ds:uri="05ec3496-d55f-4088-b91d-c078abc80e9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8C6CE0-3A50-4887-8843-AAB28F454F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5167</TotalTime>
  <Words>5944</Words>
  <Application>Microsoft Office PowerPoint</Application>
  <PresentationFormat>Widescreen</PresentationFormat>
  <Paragraphs>779</Paragraphs>
  <Slides>79</Slides>
  <Notes>9</Notes>
  <HiddenSlides>0</HiddenSlides>
  <MMClips>3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91" baseType="lpstr">
      <vt:lpstr>AMX</vt:lpstr>
      <vt:lpstr>AMX Black</vt:lpstr>
      <vt:lpstr>AMX Medium</vt:lpstr>
      <vt:lpstr>Aptos</vt:lpstr>
      <vt:lpstr>Arial</vt:lpstr>
      <vt:lpstr>Arial Black</vt:lpstr>
      <vt:lpstr>Calibri</vt:lpstr>
      <vt:lpstr>Comfortaa</vt:lpstr>
      <vt:lpstr>Quattrocento Sans</vt:lpstr>
      <vt:lpstr>Verdana</vt:lpstr>
      <vt:lpstr>Wingdings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Simone Cezario</cp:lastModifiedBy>
  <cp:revision>205</cp:revision>
  <dcterms:created xsi:type="dcterms:W3CDTF">2025-01-06T18:07:00Z</dcterms:created>
  <dcterms:modified xsi:type="dcterms:W3CDTF">2026-05-15T13:38:48Z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