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64" r:id="rId6"/>
    <p:sldId id="257" r:id="rId7"/>
    <p:sldId id="258" r:id="rId8"/>
    <p:sldId id="265" r:id="rId9"/>
    <p:sldId id="263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embeddedFontLst>
    <p:embeddedFont>
      <p:font typeface="AMX" pitchFamily="2" charset="77"/>
      <p:regular r:id="rId17"/>
      <p:bold r:id="rId18"/>
      <p:italic r:id="rId19"/>
      <p:boldItalic r:id="rId20"/>
    </p:embeddedFont>
    <p:embeddedFont>
      <p:font typeface="AMX Black" pitchFamily="2" charset="77"/>
      <p:bold r:id="rId21"/>
      <p:italic r:id="rId22"/>
      <p:boldItalic r:id="rId2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222A"/>
    <a:srgbClr val="262626"/>
    <a:srgbClr val="DA291C"/>
    <a:srgbClr val="BE1F27"/>
    <a:srgbClr val="B62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5859CF-61B8-44E8-9C97-E3A815AE66E0}" v="1" dt="2025-12-15T13:21:49.5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16"/>
    <p:restoredTop sz="94847"/>
  </p:normalViewPr>
  <p:slideViewPr>
    <p:cSldViewPr snapToGrid="0">
      <p:cViewPr>
        <p:scale>
          <a:sx n="67" d="100"/>
          <a:sy n="67" d="100"/>
        </p:scale>
        <p:origin x="70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Eduarda Veronese" userId="23254bcc-bfe7-41f8-ad8a-fa3d8adc5900" providerId="ADAL" clId="{C53E6C74-7643-4899-81D0-E17A2615129A}"/>
    <pc:docChg chg="undo custSel modSld modMainMaster">
      <pc:chgData name="Maria Eduarda Veronese" userId="23254bcc-bfe7-41f8-ad8a-fa3d8adc5900" providerId="ADAL" clId="{C53E6C74-7643-4899-81D0-E17A2615129A}" dt="2025-12-15T14:03:42.956" v="3" actId="1076"/>
      <pc:docMkLst>
        <pc:docMk/>
      </pc:docMkLst>
      <pc:sldChg chg="modSp mod">
        <pc:chgData name="Maria Eduarda Veronese" userId="23254bcc-bfe7-41f8-ad8a-fa3d8adc5900" providerId="ADAL" clId="{C53E6C74-7643-4899-81D0-E17A2615129A}" dt="2025-12-15T13:25:14.980" v="2" actId="1076"/>
        <pc:sldMkLst>
          <pc:docMk/>
          <pc:sldMk cId="353442272" sldId="257"/>
        </pc:sldMkLst>
        <pc:spChg chg="mod">
          <ac:chgData name="Maria Eduarda Veronese" userId="23254bcc-bfe7-41f8-ad8a-fa3d8adc5900" providerId="ADAL" clId="{C53E6C74-7643-4899-81D0-E17A2615129A}" dt="2025-12-15T13:25:14.980" v="2" actId="1076"/>
          <ac:spMkLst>
            <pc:docMk/>
            <pc:sldMk cId="353442272" sldId="257"/>
            <ac:spMk id="14" creationId="{4515AF94-D468-E6F2-1880-A5DB833B3A35}"/>
          </ac:spMkLst>
        </pc:spChg>
      </pc:sldChg>
      <pc:sldChg chg="modSp mod">
        <pc:chgData name="Maria Eduarda Veronese" userId="23254bcc-bfe7-41f8-ad8a-fa3d8adc5900" providerId="ADAL" clId="{C53E6C74-7643-4899-81D0-E17A2615129A}" dt="2025-12-15T14:03:42.956" v="3" actId="1076"/>
        <pc:sldMkLst>
          <pc:docMk/>
          <pc:sldMk cId="419414908" sldId="258"/>
        </pc:sldMkLst>
        <pc:picChg chg="mod">
          <ac:chgData name="Maria Eduarda Veronese" userId="23254bcc-bfe7-41f8-ad8a-fa3d8adc5900" providerId="ADAL" clId="{C53E6C74-7643-4899-81D0-E17A2615129A}" dt="2025-12-15T14:03:42.956" v="3" actId="1076"/>
          <ac:picMkLst>
            <pc:docMk/>
            <pc:sldMk cId="419414908" sldId="258"/>
            <ac:picMk id="29" creationId="{CAFBC6CF-D0CB-75B5-6F87-DA30E8B21589}"/>
          </ac:picMkLst>
        </pc:picChg>
      </pc:sldChg>
      <pc:sldMasterChg chg="modSldLayout">
        <pc:chgData name="Maria Eduarda Veronese" userId="23254bcc-bfe7-41f8-ad8a-fa3d8adc5900" providerId="ADAL" clId="{C53E6C74-7643-4899-81D0-E17A2615129A}" dt="2025-12-15T13:21:49.524" v="0" actId="165"/>
        <pc:sldMasterMkLst>
          <pc:docMk/>
          <pc:sldMasterMk cId="1461810" sldId="2147483648"/>
        </pc:sldMasterMkLst>
        <pc:sldLayoutChg chg="delSp modSp">
          <pc:chgData name="Maria Eduarda Veronese" userId="23254bcc-bfe7-41f8-ad8a-fa3d8adc5900" providerId="ADAL" clId="{C53E6C74-7643-4899-81D0-E17A2615129A}" dt="2025-12-15T13:21:49.524" v="0" actId="165"/>
          <pc:sldLayoutMkLst>
            <pc:docMk/>
            <pc:sldMasterMk cId="1461810" sldId="2147483648"/>
            <pc:sldLayoutMk cId="900202826" sldId="2147483650"/>
          </pc:sldLayoutMkLst>
          <pc:spChg chg="mod topLvl">
            <ac:chgData name="Maria Eduarda Veronese" userId="23254bcc-bfe7-41f8-ad8a-fa3d8adc5900" providerId="ADAL" clId="{C53E6C74-7643-4899-81D0-E17A2615129A}" dt="2025-12-15T13:21:49.524" v="0" actId="165"/>
            <ac:spMkLst>
              <pc:docMk/>
              <pc:sldMasterMk cId="1461810" sldId="2147483648"/>
              <pc:sldLayoutMk cId="900202826" sldId="2147483650"/>
              <ac:spMk id="10" creationId="{963BD50E-BA53-0B11-C505-9945EF069AFF}"/>
            </ac:spMkLst>
          </pc:spChg>
          <pc:grpChg chg="del">
            <ac:chgData name="Maria Eduarda Veronese" userId="23254bcc-bfe7-41f8-ad8a-fa3d8adc5900" providerId="ADAL" clId="{C53E6C74-7643-4899-81D0-E17A2615129A}" dt="2025-12-15T13:21:49.524" v="0" actId="165"/>
            <ac:grpSpMkLst>
              <pc:docMk/>
              <pc:sldMasterMk cId="1461810" sldId="2147483648"/>
              <pc:sldLayoutMk cId="900202826" sldId="2147483650"/>
              <ac:grpSpMk id="9" creationId="{DBD3020A-B496-3427-17B2-53F8FDDB28E2}"/>
            </ac:grpSpMkLst>
          </pc:grpChg>
          <pc:cxnChg chg="mod topLvl">
            <ac:chgData name="Maria Eduarda Veronese" userId="23254bcc-bfe7-41f8-ad8a-fa3d8adc5900" providerId="ADAL" clId="{C53E6C74-7643-4899-81D0-E17A2615129A}" dt="2025-12-15T13:21:49.524" v="0" actId="165"/>
            <ac:cxnSpMkLst>
              <pc:docMk/>
              <pc:sldMasterMk cId="1461810" sldId="2147483648"/>
              <pc:sldLayoutMk cId="900202826" sldId="2147483650"/>
              <ac:cxnSpMk id="11" creationId="{75DD6C7F-2D19-43E8-B26D-53697C3D1A14}"/>
            </ac:cxnSpMkLst>
          </pc:cxn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6A448-E4B7-704C-86E2-4C40A5239D8B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2D9AE-0379-F747-B80A-DAB10D1006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44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D9AE-0379-F747-B80A-DAB10D10069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8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6302F-660E-41E4-8EE5-64613B0B3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5C7369A-AC47-5149-2F0C-2A06A54EB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29E7E96-61DD-9168-69A6-6E9A2D8BE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9FD6EDC-DDA9-AFF5-CBEA-159A5BBB1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2D9AE-0379-F747-B80A-DAB10D10069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720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B0191254-8FE7-B67B-BA50-F15D02A07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8" name="Imagem 7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6B4B01DF-23BB-80F0-54C3-A439BDC592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9750" y="422911"/>
            <a:ext cx="1229952" cy="461009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98A00AA-B7BC-4D10-D2C8-ABD86B115836}"/>
              </a:ext>
            </a:extLst>
          </p:cNvPr>
          <p:cNvGrpSpPr/>
          <p:nvPr userDrawn="1"/>
        </p:nvGrpSpPr>
        <p:grpSpPr>
          <a:xfrm>
            <a:off x="559214" y="6366614"/>
            <a:ext cx="10931171" cy="276999"/>
            <a:chOff x="534144" y="6315815"/>
            <a:chExt cx="10931171" cy="276999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290AEE1-9875-5E9C-60C9-529C748FBF88}"/>
                </a:ext>
              </a:extLst>
            </p:cNvPr>
            <p:cNvSpPr txBox="1"/>
            <p:nvPr userDrawn="1"/>
          </p:nvSpPr>
          <p:spPr>
            <a:xfrm>
              <a:off x="534144" y="6315815"/>
              <a:ext cx="1294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200" i="1" spc="300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</a:rPr>
                <a:t>TC NA CBTD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068429D5-51BB-2C28-35C6-F1F1314493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77871" y="6451601"/>
              <a:ext cx="9587444" cy="0"/>
            </a:xfrm>
            <a:prstGeom prst="line">
              <a:avLst/>
            </a:prstGeom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ráfico 22">
            <a:extLst>
              <a:ext uri="{FF2B5EF4-FFF2-40B4-BE49-F238E27FC236}">
                <a16:creationId xmlns:a16="http://schemas.microsoft.com/office/drawing/2014/main" id="{D5A3B933-A4ED-0C93-3948-43777C37D10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7999" y="419323"/>
            <a:ext cx="942363" cy="3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9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20AFE-5001-1356-CF28-B1AA9650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46C86E2-286D-896D-4565-34AFC8271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8096E9-828F-BDA7-1D88-10F4929C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82B5-96C4-AF41-8781-5ADDF2C8D82D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99BF6A-6252-8A0B-DAFA-12BA78C54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AF4475-63B7-BC52-2412-83CF5A91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1784-F253-DE4F-95B9-E0657D742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7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5FC143-E076-C1E2-1E53-E3CDB108F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062DA9-2DA7-C1DE-C201-59F09AE1E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4F9BD2-B84D-82F8-A876-6D0C53F8C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82B5-96C4-AF41-8781-5ADDF2C8D82D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B924E3-7255-6CA4-CD28-AB51082C5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391A7E-7FBF-B2C6-9C23-91E6CB68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1784-F253-DE4F-95B9-E0657D742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773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52156-113C-2C0A-E223-7E4C4C163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493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5DD6C7F-2D19-43E8-B26D-53697C3D1A14}"/>
              </a:ext>
            </a:extLst>
          </p:cNvPr>
          <p:cNvCxnSpPr>
            <a:cxnSpLocks/>
          </p:cNvCxnSpPr>
          <p:nvPr userDrawn="1"/>
        </p:nvCxnSpPr>
        <p:spPr>
          <a:xfrm>
            <a:off x="1898754" y="6502400"/>
            <a:ext cx="959163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áfico 12">
            <a:extLst>
              <a:ext uri="{FF2B5EF4-FFF2-40B4-BE49-F238E27FC236}">
                <a16:creationId xmlns:a16="http://schemas.microsoft.com/office/drawing/2014/main" id="{013F1DAB-90F3-FB46-DF30-2C15E75EA5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150" y="423024"/>
            <a:ext cx="1226754" cy="460033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7999" y="419323"/>
            <a:ext cx="942363" cy="34267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5105181-7ACF-0420-4F50-ECDCBF7FD9DF}"/>
              </a:ext>
            </a:extLst>
          </p:cNvPr>
          <p:cNvSpPr txBox="1"/>
          <p:nvPr userDrawn="1"/>
        </p:nvSpPr>
        <p:spPr>
          <a:xfrm>
            <a:off x="559214" y="6366614"/>
            <a:ext cx="1294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200" i="1" spc="300" dirty="0">
                <a:solidFill>
                  <a:schemeClr val="bg1"/>
                </a:solidFill>
                <a:latin typeface="AMX" pitchFamily="2" charset="77"/>
              </a:rPr>
              <a:t>TC NA CBTD</a:t>
            </a:r>
          </a:p>
        </p:txBody>
      </p:sp>
    </p:spTree>
    <p:extLst>
      <p:ext uri="{BB962C8B-B14F-4D97-AF65-F5344CB8AC3E}">
        <p14:creationId xmlns:p14="http://schemas.microsoft.com/office/powerpoint/2010/main" val="90020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06ACD-A011-3872-EF69-C241E06D0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63F9CC2-660B-A4F2-CF22-59ECBC80E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B7BB82-05FD-28E2-1D20-C7F5F2746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82B5-96C4-AF41-8781-5ADDF2C8D82D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BC087C-0D7B-45DE-6800-BD0FB120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9971B2-0578-D82C-8431-5FA273FA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1784-F253-DE4F-95B9-E0657D742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55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62607-F402-120E-5286-6AD9D05E7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FB763D-280E-1EF6-85E8-91317F6D42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A08A6A-1393-6F65-52E9-DB7943898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ABD537-2900-5A90-33A5-7047CDBB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82B5-96C4-AF41-8781-5ADDF2C8D82D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BEF385B-74A3-796B-40B1-33FF586E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7EE71C-43CA-39DE-C69A-22090EFF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1784-F253-DE4F-95B9-E0657D742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728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EA0155-4EBB-E040-903C-5D5A18D4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ABBB07-DC43-7508-7CBA-F97466462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DC1DDA-6185-6FC3-1D3C-C2DEF64F1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C170264-EA61-9820-F9EE-B167C8D3A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76B84BF-8C9F-E84F-EA5D-12F5158B17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28BCF3F-CDF6-0D0C-492E-00B12F5C6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82B5-96C4-AF41-8781-5ADDF2C8D82D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463B0C8-D543-2B6E-3B3D-7E61A3B9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04FE9BF-A5F7-3BF7-0102-87B20E481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1784-F253-DE4F-95B9-E0657D742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967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96FF0-8BAC-0266-12FD-CAAA0106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A2065C-C082-5EEB-9518-65570CD1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82B5-96C4-AF41-8781-5ADDF2C8D82D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78AFA5A-09AF-4FD1-86D2-AFD21DC2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CED756C-59D8-53D9-886F-82087973A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1784-F253-DE4F-95B9-E0657D742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990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A708811-1BCC-6E19-4A20-01A463FCB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82B5-96C4-AF41-8781-5ADDF2C8D82D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44BF57C-8B1A-DE07-197D-FD58564F3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47DF78-A5C3-7A5C-E570-AE129292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1784-F253-DE4F-95B9-E0657D742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79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F8608-C959-3425-4298-FF1AC9A1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DC248A-6E04-73EB-A911-1A376A703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C09975-A8EF-014B-B254-2310E1F18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0D7E5B-2C71-DC72-9CE1-A218395E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82B5-96C4-AF41-8781-5ADDF2C8D82D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C58D34-9ABC-1A26-7BA0-DFD4771F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CA2CDA-117E-C07D-7B8F-5FABD40C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1784-F253-DE4F-95B9-E0657D742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22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2D028-7B9A-FD4B-C117-9E2F5840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330AE56-1F96-726D-E2EA-BCD10770D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EC6EC0-8F45-E127-4A5F-2831FA6B5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2F993B-67FD-7757-5983-35B74135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82B5-96C4-AF41-8781-5ADDF2C8D82D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87155A-58C3-C6A6-E7E5-1D0247B9F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3906EF-A3E4-BBAC-9919-7CE6FC4EC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1784-F253-DE4F-95B9-E0657D742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794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2B2F5AA-A2EA-2F43-1771-58EAE89C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BF7C14-4ABD-5170-16C3-3D88C3E76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A01A5C-379B-2444-C553-7B1BD9B30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1A82B5-96C4-AF41-8781-5ADDF2C8D82D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56E58-4476-4667-9072-54C0C08A4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B56E4A-E4BA-EF4D-D395-614F78027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391784-F253-DE4F-95B9-E0657D742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6.sv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openxmlformats.org/officeDocument/2006/relationships/image" Target="../media/image6.svg"/><Relationship Id="rId4" Type="http://schemas.openxmlformats.org/officeDocument/2006/relationships/image" Target="../media/image8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hyperlink" Target="https://abtd.com.br/cbtd-2026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6.sv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6.sv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6.sv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6.sv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2CFE49E-CED9-CDA9-7F0B-91F1DEDC6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40" y="0"/>
            <a:ext cx="1220514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21ED74E-B61C-B339-A616-B3AAF7764B8B}"/>
              </a:ext>
            </a:extLst>
          </p:cNvPr>
          <p:cNvSpPr txBox="1"/>
          <p:nvPr/>
        </p:nvSpPr>
        <p:spPr>
          <a:xfrm>
            <a:off x="782052" y="4441658"/>
            <a:ext cx="3539289" cy="11730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D06C69-E26F-1EC4-48EF-6E71B4F10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r="3258" b="12594"/>
          <a:stretch>
            <a:fillRect/>
          </a:stretch>
        </p:blipFill>
        <p:spPr>
          <a:xfrm>
            <a:off x="-1" y="-1"/>
            <a:ext cx="11385756" cy="685800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4A29695-CCDB-7550-0C72-478EE5DE7974}"/>
              </a:ext>
            </a:extLst>
          </p:cNvPr>
          <p:cNvSpPr/>
          <p:nvPr/>
        </p:nvSpPr>
        <p:spPr>
          <a:xfrm>
            <a:off x="0" y="0"/>
            <a:ext cx="13686507" cy="6858000"/>
          </a:xfrm>
          <a:prstGeom prst="rect">
            <a:avLst/>
          </a:prstGeom>
          <a:gradFill flip="none" rotWithShape="1">
            <a:gsLst>
              <a:gs pos="95000">
                <a:schemeClr val="tx1"/>
              </a:gs>
              <a:gs pos="0">
                <a:srgbClr val="262626">
                  <a:alpha val="16303"/>
                </a:srgbClr>
              </a:gs>
              <a:gs pos="63000">
                <a:schemeClr val="tx1">
                  <a:lumMod val="95000"/>
                  <a:lumOff val="5000"/>
                </a:schemeClr>
              </a:gs>
              <a:gs pos="82000">
                <a:schemeClr val="tx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Gráfico&#10;&#10;O conteúdo gerado por IA pode estar incorreto.">
            <a:extLst>
              <a:ext uri="{FF2B5EF4-FFF2-40B4-BE49-F238E27FC236}">
                <a16:creationId xmlns:a16="http://schemas.microsoft.com/office/drawing/2014/main" id="{BCC62990-EE4A-3D45-7CCF-54D235118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314" y="-35548"/>
            <a:ext cx="4424516" cy="371659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B7E56FAA-AD66-3AC0-6709-5A6D184C0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0" y="5604387"/>
            <a:ext cx="2204472" cy="125149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ADB0378-2918-07FC-5EB0-5EC706872624}"/>
              </a:ext>
            </a:extLst>
          </p:cNvPr>
          <p:cNvSpPr txBox="1"/>
          <p:nvPr/>
        </p:nvSpPr>
        <p:spPr>
          <a:xfrm>
            <a:off x="14326240" y="3896763"/>
            <a:ext cx="45719" cy="2286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pic>
        <p:nvPicPr>
          <p:cNvPr id="16" name="Imagem 15" descr="Gráfico&#10;&#10;O conteúdo gerado por IA pode estar incorreto.">
            <a:extLst>
              <a:ext uri="{FF2B5EF4-FFF2-40B4-BE49-F238E27FC236}">
                <a16:creationId xmlns:a16="http://schemas.microsoft.com/office/drawing/2014/main" id="{A9FA3077-E1E4-6A20-DA84-2201A93A8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1588493" y="2811476"/>
            <a:ext cx="981445" cy="824414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53FCA285-A9CD-E2CE-3758-EC91145ADD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4382" y="5977470"/>
            <a:ext cx="1093557" cy="39765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581B3EC-F359-31E7-2E4F-B46C1E6C617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580" t="56560" r="35966"/>
          <a:stretch>
            <a:fillRect/>
          </a:stretch>
        </p:blipFill>
        <p:spPr>
          <a:xfrm rot="16200000" flipH="1">
            <a:off x="-679966" y="623983"/>
            <a:ext cx="3792513" cy="2507225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67F97EC5-E072-78F6-7A16-E6D77AA1CE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4639" y="3087728"/>
            <a:ext cx="4785063" cy="1253230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4EA974D4-27D4-BE93-1DD8-1B2C0D17A57E}"/>
              </a:ext>
            </a:extLst>
          </p:cNvPr>
          <p:cNvSpPr txBox="1"/>
          <p:nvPr/>
        </p:nvSpPr>
        <p:spPr>
          <a:xfrm>
            <a:off x="2174056" y="3127572"/>
            <a:ext cx="3926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0" i="0" dirty="0">
                <a:solidFill>
                  <a:schemeClr val="bg1"/>
                </a:solidFill>
                <a:effectLst/>
                <a:latin typeface="AMX" pitchFamily="2" charset="77"/>
              </a:rPr>
              <a:t>MANUAL DE </a:t>
            </a:r>
          </a:p>
          <a:p>
            <a:r>
              <a:rPr lang="pt-BR" sz="4000" b="1" i="0" dirty="0">
                <a:solidFill>
                  <a:schemeClr val="bg1"/>
                </a:solidFill>
                <a:effectLst/>
                <a:latin typeface="AMX" pitchFamily="2" charset="77"/>
              </a:rPr>
              <a:t>BOAS PRÁTICAS</a:t>
            </a:r>
            <a:endParaRPr lang="pt-BR" sz="4000" b="1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E635FE2C-33A6-E858-844D-1F38279544FB}"/>
              </a:ext>
            </a:extLst>
          </p:cNvPr>
          <p:cNvGrpSpPr/>
          <p:nvPr/>
        </p:nvGrpSpPr>
        <p:grpSpPr>
          <a:xfrm>
            <a:off x="9797721" y="-1"/>
            <a:ext cx="4788558" cy="5798636"/>
            <a:chOff x="9837271" y="256850"/>
            <a:chExt cx="5035898" cy="6098149"/>
          </a:xfrm>
        </p:grpSpPr>
        <p:pic>
          <p:nvPicPr>
            <p:cNvPr id="29" name="Imagem 28" descr="Logotipo, nome da empresa&#10;&#10;O conteúdo gerado por IA pode estar incorreto.">
              <a:extLst>
                <a:ext uri="{FF2B5EF4-FFF2-40B4-BE49-F238E27FC236}">
                  <a16:creationId xmlns:a16="http://schemas.microsoft.com/office/drawing/2014/main" id="{02E79F26-2BE4-2D73-999E-90B58FE4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24502" r="32499" b="7074"/>
            <a:stretch>
              <a:fillRect/>
            </a:stretch>
          </p:blipFill>
          <p:spPr>
            <a:xfrm>
              <a:off x="9837271" y="693585"/>
              <a:ext cx="5035898" cy="5661414"/>
            </a:xfrm>
            <a:prstGeom prst="rect">
              <a:avLst/>
            </a:prstGeom>
          </p:spPr>
        </p:pic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343C1C33-13ED-97B3-F9B5-16FC5299971C}"/>
                </a:ext>
              </a:extLst>
            </p:cNvPr>
            <p:cNvSpPr/>
            <p:nvPr/>
          </p:nvSpPr>
          <p:spPr>
            <a:xfrm>
              <a:off x="10910973" y="256850"/>
              <a:ext cx="1008453" cy="738330"/>
            </a:xfrm>
            <a:prstGeom prst="rect">
              <a:avLst/>
            </a:prstGeom>
            <a:solidFill>
              <a:srgbClr val="CD22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F89E904E-7755-E35D-0B54-AD2223FBD0BC}"/>
              </a:ext>
            </a:extLst>
          </p:cNvPr>
          <p:cNvSpPr txBox="1"/>
          <p:nvPr/>
        </p:nvSpPr>
        <p:spPr>
          <a:xfrm>
            <a:off x="2199640" y="4455025"/>
            <a:ext cx="2582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chemeClr val="bg1"/>
                </a:solidFill>
                <a:effectLst/>
                <a:latin typeface="AMX" pitchFamily="2" charset="77"/>
              </a:rPr>
              <a:t>DO EVENTO À PRÁTICA </a:t>
            </a:r>
            <a:endParaRPr lang="pt-BR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C7D6E174-4BB0-6B84-8E31-23A28DD0BB05}"/>
              </a:ext>
            </a:extLst>
          </p:cNvPr>
          <p:cNvCxnSpPr>
            <a:cxnSpLocks/>
          </p:cNvCxnSpPr>
          <p:nvPr/>
        </p:nvCxnSpPr>
        <p:spPr>
          <a:xfrm>
            <a:off x="2302135" y="4419663"/>
            <a:ext cx="22375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89437-9E29-40E0-A87F-A7B848941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D743E90-9599-438F-3388-708D4D407260}"/>
              </a:ext>
            </a:extLst>
          </p:cNvPr>
          <p:cNvCxnSpPr>
            <a:cxnSpLocks/>
          </p:cNvCxnSpPr>
          <p:nvPr/>
        </p:nvCxnSpPr>
        <p:spPr>
          <a:xfrm>
            <a:off x="1630017" y="2690333"/>
            <a:ext cx="10065027" cy="0"/>
          </a:xfrm>
          <a:prstGeom prst="line">
            <a:avLst/>
          </a:prstGeom>
          <a:ln w="6350">
            <a:gradFill flip="none" rotWithShape="1">
              <a:gsLst>
                <a:gs pos="63000">
                  <a:schemeClr val="bg1"/>
                </a:gs>
                <a:gs pos="100000">
                  <a:srgbClr val="262626">
                    <a:alpha val="0"/>
                  </a:srgbClr>
                </a:gs>
                <a:gs pos="0">
                  <a:schemeClr val="bg2">
                    <a:lumMod val="2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E0F93EE-C5AC-5EA3-E60A-3C945AC21A8D}"/>
              </a:ext>
            </a:extLst>
          </p:cNvPr>
          <p:cNvSpPr txBox="1"/>
          <p:nvPr/>
        </p:nvSpPr>
        <p:spPr>
          <a:xfrm>
            <a:off x="1796185" y="2008498"/>
            <a:ext cx="382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" pitchFamily="2" charset="77"/>
              </a:rPr>
              <a:t>Lembrete Final</a:t>
            </a:r>
            <a:endParaRPr lang="pt-BR" sz="7200" b="1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B46B1BE-6D42-BD25-C4AD-9BCB6524668A}"/>
              </a:ext>
            </a:extLst>
          </p:cNvPr>
          <p:cNvSpPr txBox="1"/>
          <p:nvPr/>
        </p:nvSpPr>
        <p:spPr>
          <a:xfrm>
            <a:off x="2052430" y="2864422"/>
            <a:ext cx="4328492" cy="114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solidFill>
                  <a:schemeClr val="bg1"/>
                </a:solidFill>
                <a:effectLst/>
                <a:latin typeface="AMX" pitchFamily="2" charset="77"/>
                <a:ea typeface="MS Mincho" panose="02020609040205080304" pitchFamily="49" charset="-128"/>
                <a:cs typeface="Arial" panose="020B0604020202020204" pitchFamily="34" charset="0"/>
              </a:rPr>
              <a:t>Não é sobre assistir tudo. </a:t>
            </a:r>
            <a:br>
              <a:rPr lang="pt-BR" sz="2000" dirty="0">
                <a:solidFill>
                  <a:schemeClr val="bg1"/>
                </a:solidFill>
                <a:effectLst/>
                <a:latin typeface="AMX" pitchFamily="2" charset="77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pt-BR" sz="2000" dirty="0">
                <a:solidFill>
                  <a:schemeClr val="bg1"/>
                </a:solidFill>
                <a:effectLst/>
                <a:latin typeface="AMX" pitchFamily="2" charset="77"/>
                <a:ea typeface="MS Mincho" panose="02020609040205080304" pitchFamily="49" charset="-128"/>
                <a:cs typeface="Arial" panose="020B0604020202020204" pitchFamily="34" charset="0"/>
              </a:rPr>
              <a:t>É sobre transformar em ação o que realmente importa.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5A6CBD-61AE-DAFC-909F-323A00998F86}"/>
              </a:ext>
            </a:extLst>
          </p:cNvPr>
          <p:cNvSpPr txBox="1"/>
          <p:nvPr/>
        </p:nvSpPr>
        <p:spPr>
          <a:xfrm>
            <a:off x="5034170" y="4530776"/>
            <a:ext cx="5103743" cy="788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bg1"/>
                </a:solidFill>
                <a:effectLst/>
                <a:latin typeface="AMX" pitchFamily="2" charset="77"/>
                <a:ea typeface="MS Mincho" panose="02020609040205080304" pitchFamily="49" charset="-128"/>
                <a:cs typeface="Arial" panose="020B0604020202020204" pitchFamily="34" charset="0"/>
              </a:rPr>
              <a:t>Tá na CBTD </a:t>
            </a:r>
            <a:br>
              <a:rPr lang="pt-BR" sz="2000" b="1" dirty="0">
                <a:solidFill>
                  <a:schemeClr val="bg1"/>
                </a:solidFill>
                <a:effectLst/>
                <a:latin typeface="AMX" pitchFamily="2" charset="77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bg1"/>
                </a:solidFill>
                <a:effectLst/>
                <a:latin typeface="AMX" pitchFamily="2" charset="77"/>
                <a:ea typeface="MS Mincho" panose="02020609040205080304" pitchFamily="49" charset="-128"/>
                <a:cs typeface="Arial" panose="020B0604020202020204" pitchFamily="34" charset="0"/>
              </a:rPr>
              <a:t>Tá no Treinamento Comercial!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B09E753-5F97-5637-89EC-5E1F0F73AE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56"/>
          <a:stretch>
            <a:fillRect/>
          </a:stretch>
        </p:blipFill>
        <p:spPr>
          <a:xfrm>
            <a:off x="8662974" y="2258203"/>
            <a:ext cx="3529026" cy="329598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9583D90-AEE6-3A3D-DF33-73817963A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109" y="4552122"/>
            <a:ext cx="2641187" cy="691739"/>
          </a:xfrm>
          <a:prstGeom prst="rect">
            <a:avLst/>
          </a:prstGeom>
        </p:spPr>
      </p:pic>
      <p:pic>
        <p:nvPicPr>
          <p:cNvPr id="20" name="Imagem 19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A3A48976-D49D-9F3B-2D9D-0671343602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502" r="32499" b="7074"/>
          <a:stretch>
            <a:fillRect/>
          </a:stretch>
        </p:blipFill>
        <p:spPr>
          <a:xfrm>
            <a:off x="7928743" y="-226619"/>
            <a:ext cx="4263257" cy="479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2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5F19C-569C-8609-6EC8-89A6B595F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74457BFF-FD75-D200-E6DC-A38B5A932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40" y="0"/>
            <a:ext cx="1220514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EBCF28E-DFF3-F187-BF63-BC3F3A0E16CC}"/>
              </a:ext>
            </a:extLst>
          </p:cNvPr>
          <p:cNvSpPr txBox="1"/>
          <p:nvPr/>
        </p:nvSpPr>
        <p:spPr>
          <a:xfrm>
            <a:off x="782052" y="4441658"/>
            <a:ext cx="3539289" cy="11730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70E638-AAE5-81A2-2D0E-4621782E0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r="3258" b="12594"/>
          <a:stretch>
            <a:fillRect/>
          </a:stretch>
        </p:blipFill>
        <p:spPr>
          <a:xfrm>
            <a:off x="-1" y="-1"/>
            <a:ext cx="11385756" cy="685800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16813C6-1A88-39E3-8831-70BCDDCDA3D8}"/>
              </a:ext>
            </a:extLst>
          </p:cNvPr>
          <p:cNvSpPr/>
          <p:nvPr/>
        </p:nvSpPr>
        <p:spPr>
          <a:xfrm>
            <a:off x="0" y="0"/>
            <a:ext cx="13686507" cy="6858000"/>
          </a:xfrm>
          <a:prstGeom prst="rect">
            <a:avLst/>
          </a:prstGeom>
          <a:gradFill flip="none" rotWithShape="1">
            <a:gsLst>
              <a:gs pos="95000">
                <a:schemeClr val="tx1"/>
              </a:gs>
              <a:gs pos="0">
                <a:srgbClr val="262626">
                  <a:alpha val="16303"/>
                </a:srgbClr>
              </a:gs>
              <a:gs pos="63000">
                <a:schemeClr val="tx1">
                  <a:lumMod val="95000"/>
                  <a:lumOff val="5000"/>
                </a:schemeClr>
              </a:gs>
              <a:gs pos="82000">
                <a:schemeClr val="tx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Gráfico&#10;&#10;O conteúdo gerado por IA pode estar incorreto.">
            <a:extLst>
              <a:ext uri="{FF2B5EF4-FFF2-40B4-BE49-F238E27FC236}">
                <a16:creationId xmlns:a16="http://schemas.microsoft.com/office/drawing/2014/main" id="{2C5DF0D9-EC22-532A-91D0-BF8750E28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314" y="-35548"/>
            <a:ext cx="4424516" cy="371659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B0313EE2-EC4A-B050-DAE3-7C21679B4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0" y="5604387"/>
            <a:ext cx="2204472" cy="125149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FDFF3E8-B380-D0D9-7B51-CD6D55FBA902}"/>
              </a:ext>
            </a:extLst>
          </p:cNvPr>
          <p:cNvSpPr txBox="1"/>
          <p:nvPr/>
        </p:nvSpPr>
        <p:spPr>
          <a:xfrm>
            <a:off x="14326240" y="3896763"/>
            <a:ext cx="45719" cy="2286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pic>
        <p:nvPicPr>
          <p:cNvPr id="16" name="Imagem 15" descr="Gráfico&#10;&#10;O conteúdo gerado por IA pode estar incorreto.">
            <a:extLst>
              <a:ext uri="{FF2B5EF4-FFF2-40B4-BE49-F238E27FC236}">
                <a16:creationId xmlns:a16="http://schemas.microsoft.com/office/drawing/2014/main" id="{9720BAE5-03A1-CB86-2394-3AABA57C9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1588493" y="2811476"/>
            <a:ext cx="981445" cy="824414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BD865B05-D48E-B497-79FD-E34A55CD75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4382" y="5977470"/>
            <a:ext cx="1093557" cy="39765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8AB9A38-3C9C-8B82-7690-878672788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580" t="56560" r="35966"/>
          <a:stretch>
            <a:fillRect/>
          </a:stretch>
        </p:blipFill>
        <p:spPr>
          <a:xfrm rot="16200000" flipH="1">
            <a:off x="-679966" y="623983"/>
            <a:ext cx="3792513" cy="2507225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4490CCF9-B385-3973-1D5F-5AFF2DB9B2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4639" y="3087728"/>
            <a:ext cx="4785063" cy="1253230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DDA13FFB-A7FA-4ED3-69F3-EAB44616E7AC}"/>
              </a:ext>
            </a:extLst>
          </p:cNvPr>
          <p:cNvSpPr txBox="1"/>
          <p:nvPr/>
        </p:nvSpPr>
        <p:spPr>
          <a:xfrm>
            <a:off x="2174056" y="3127572"/>
            <a:ext cx="3926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0" i="0" dirty="0">
                <a:solidFill>
                  <a:schemeClr val="bg1"/>
                </a:solidFill>
                <a:effectLst/>
                <a:latin typeface="AMX" pitchFamily="2" charset="77"/>
              </a:rPr>
              <a:t>MANUAL DE </a:t>
            </a:r>
          </a:p>
          <a:p>
            <a:r>
              <a:rPr lang="pt-BR" sz="4000" b="1" i="0" dirty="0">
                <a:solidFill>
                  <a:schemeClr val="bg1"/>
                </a:solidFill>
                <a:effectLst/>
                <a:latin typeface="AMX" pitchFamily="2" charset="77"/>
              </a:rPr>
              <a:t>BOAS PRÁTICAS</a:t>
            </a:r>
            <a:endParaRPr lang="pt-BR" sz="4000" b="1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8962118-9D3B-0951-B3E0-FE430B447C01}"/>
              </a:ext>
            </a:extLst>
          </p:cNvPr>
          <p:cNvGrpSpPr/>
          <p:nvPr/>
        </p:nvGrpSpPr>
        <p:grpSpPr>
          <a:xfrm>
            <a:off x="9797721" y="-1"/>
            <a:ext cx="4788558" cy="5798636"/>
            <a:chOff x="9837271" y="256850"/>
            <a:chExt cx="5035898" cy="6098149"/>
          </a:xfrm>
        </p:grpSpPr>
        <p:pic>
          <p:nvPicPr>
            <p:cNvPr id="29" name="Imagem 28" descr="Logotipo, nome da empresa&#10;&#10;O conteúdo gerado por IA pode estar incorreto.">
              <a:extLst>
                <a:ext uri="{FF2B5EF4-FFF2-40B4-BE49-F238E27FC236}">
                  <a16:creationId xmlns:a16="http://schemas.microsoft.com/office/drawing/2014/main" id="{C9E9649B-D80F-6F4E-6C09-FF6EB98C1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24502" r="32499" b="7074"/>
            <a:stretch>
              <a:fillRect/>
            </a:stretch>
          </p:blipFill>
          <p:spPr>
            <a:xfrm>
              <a:off x="9837271" y="693585"/>
              <a:ext cx="5035898" cy="5661414"/>
            </a:xfrm>
            <a:prstGeom prst="rect">
              <a:avLst/>
            </a:prstGeom>
          </p:spPr>
        </p:pic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3072288-BCC7-FC59-8AF6-2B3B02E7E6BA}"/>
                </a:ext>
              </a:extLst>
            </p:cNvPr>
            <p:cNvSpPr/>
            <p:nvPr/>
          </p:nvSpPr>
          <p:spPr>
            <a:xfrm>
              <a:off x="10910973" y="256850"/>
              <a:ext cx="1008453" cy="738330"/>
            </a:xfrm>
            <a:prstGeom prst="rect">
              <a:avLst/>
            </a:prstGeom>
            <a:solidFill>
              <a:srgbClr val="CD22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8F6D315-FEAC-77F7-2967-66016E030513}"/>
              </a:ext>
            </a:extLst>
          </p:cNvPr>
          <p:cNvSpPr txBox="1"/>
          <p:nvPr/>
        </p:nvSpPr>
        <p:spPr>
          <a:xfrm>
            <a:off x="2199640" y="4455025"/>
            <a:ext cx="2582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chemeClr val="bg1"/>
                </a:solidFill>
                <a:effectLst/>
                <a:latin typeface="AMX" pitchFamily="2" charset="77"/>
              </a:rPr>
              <a:t>DO EVENTO À PRÁTICA </a:t>
            </a:r>
            <a:endParaRPr lang="pt-BR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EF2CDFD2-5996-34D8-EE1B-8C0DE1778A59}"/>
              </a:ext>
            </a:extLst>
          </p:cNvPr>
          <p:cNvCxnSpPr>
            <a:cxnSpLocks/>
          </p:cNvCxnSpPr>
          <p:nvPr/>
        </p:nvCxnSpPr>
        <p:spPr>
          <a:xfrm>
            <a:off x="2302135" y="4419663"/>
            <a:ext cx="22375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87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22203-52B5-EA2B-41BA-916DB86D2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38AFECB-2EEF-0005-323E-01C1A6F3F707}"/>
              </a:ext>
            </a:extLst>
          </p:cNvPr>
          <p:cNvSpPr txBox="1"/>
          <p:nvPr/>
        </p:nvSpPr>
        <p:spPr>
          <a:xfrm>
            <a:off x="4736660" y="7578713"/>
            <a:ext cx="251072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400" b="1" i="1" dirty="0">
                <a:solidFill>
                  <a:schemeClr val="bg1">
                    <a:alpha val="6882"/>
                  </a:schemeClr>
                </a:solidFill>
                <a:latin typeface="AMX Black" pitchFamily="2" charset="77"/>
              </a:rPr>
              <a:t>“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ED49F8C-69B7-5BAE-DF5B-8FC30B4BB768}"/>
              </a:ext>
            </a:extLst>
          </p:cNvPr>
          <p:cNvSpPr txBox="1"/>
          <p:nvPr/>
        </p:nvSpPr>
        <p:spPr>
          <a:xfrm>
            <a:off x="8139148" y="6858000"/>
            <a:ext cx="276423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400" b="1" i="1" dirty="0">
                <a:solidFill>
                  <a:schemeClr val="bg1">
                    <a:alpha val="12352"/>
                  </a:schemeClr>
                </a:solidFill>
                <a:latin typeface="AMX Black" pitchFamily="2" charset="77"/>
              </a:rPr>
              <a:t>”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A797AED3-4409-EB49-F917-2923BE749F6D}"/>
              </a:ext>
            </a:extLst>
          </p:cNvPr>
          <p:cNvCxnSpPr>
            <a:cxnSpLocks/>
          </p:cNvCxnSpPr>
          <p:nvPr/>
        </p:nvCxnSpPr>
        <p:spPr>
          <a:xfrm>
            <a:off x="3816626" y="3783638"/>
            <a:ext cx="8951844" cy="0"/>
          </a:xfrm>
          <a:prstGeom prst="line">
            <a:avLst/>
          </a:prstGeom>
          <a:ln w="6350">
            <a:gradFill flip="none" rotWithShape="1">
              <a:gsLst>
                <a:gs pos="63000">
                  <a:schemeClr val="bg1"/>
                </a:gs>
                <a:gs pos="100000">
                  <a:srgbClr val="262626">
                    <a:alpha val="0"/>
                  </a:srgbClr>
                </a:gs>
                <a:gs pos="0">
                  <a:schemeClr val="bg2">
                    <a:lumMod val="2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E7E2404B-A471-9D71-CD0C-205398558D4E}"/>
              </a:ext>
            </a:extLst>
          </p:cNvPr>
          <p:cNvSpPr txBox="1"/>
          <p:nvPr/>
        </p:nvSpPr>
        <p:spPr>
          <a:xfrm>
            <a:off x="4181578" y="2982533"/>
            <a:ext cx="382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" pitchFamily="2" charset="77"/>
              </a:rPr>
              <a:t>Antes do Evento</a:t>
            </a:r>
            <a:endParaRPr lang="pt-BR" sz="7200" b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563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4515AF94-D468-E6F2-1880-A5DB833B3A35}"/>
              </a:ext>
            </a:extLst>
          </p:cNvPr>
          <p:cNvSpPr txBox="1"/>
          <p:nvPr/>
        </p:nvSpPr>
        <p:spPr>
          <a:xfrm>
            <a:off x="807337" y="1420869"/>
            <a:ext cx="366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262626"/>
                </a:solidFill>
                <a:latin typeface="AMX" pitchFamily="2" charset="77"/>
              </a:rPr>
              <a:t>Antes do Evento</a:t>
            </a:r>
            <a:endParaRPr lang="pt-BR" sz="6600" b="1" dirty="0">
              <a:solidFill>
                <a:srgbClr val="262626"/>
              </a:solidFill>
              <a:latin typeface="AMX" pitchFamily="2" charset="77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1428210-EE71-3F43-26BF-B1771F2F6C62}"/>
              </a:ext>
            </a:extLst>
          </p:cNvPr>
          <p:cNvSpPr txBox="1"/>
          <p:nvPr/>
        </p:nvSpPr>
        <p:spPr>
          <a:xfrm>
            <a:off x="807338" y="2283535"/>
            <a:ext cx="6245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Consulte a programação no site da ABTD e/ou app oficial </a:t>
            </a:r>
            <a:br>
              <a:rPr lang="pt-BR" dirty="0">
                <a:solidFill>
                  <a:srgbClr val="262626"/>
                </a:solidFill>
                <a:latin typeface="AMX" pitchFamily="2" charset="77"/>
              </a:rPr>
            </a:br>
            <a:r>
              <a:rPr lang="en-US" sz="1400" i="1" dirty="0">
                <a:solidFill>
                  <a:srgbClr val="262626"/>
                </a:solidFill>
                <a:latin typeface="AMX" pitchFamily="2" charset="77"/>
              </a:rPr>
              <a:t>(Site: </a:t>
            </a:r>
            <a:r>
              <a:rPr lang="en-US" sz="1400" i="1" u="sng" dirty="0">
                <a:solidFill>
                  <a:srgbClr val="262626"/>
                </a:solidFill>
                <a:latin typeface="AMX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https://abtd.com.br/cbtd-2026</a:t>
            </a:r>
            <a:r>
              <a:rPr lang="en-US" sz="1400" i="1" dirty="0">
                <a:solidFill>
                  <a:srgbClr val="262626"/>
                </a:solidFill>
                <a:latin typeface="AMX" pitchFamily="2" charset="77"/>
              </a:rPr>
              <a:t>  -  App: CBTD 2026)</a:t>
            </a:r>
            <a:r>
              <a:rPr lang="pt-BR" sz="1400" i="1" dirty="0">
                <a:solidFill>
                  <a:srgbClr val="262626"/>
                </a:solidFill>
                <a:latin typeface="AMX" pitchFamily="2" charset="77"/>
              </a:rPr>
              <a:t> </a:t>
            </a:r>
            <a:endParaRPr lang="pt-BR" dirty="0">
              <a:solidFill>
                <a:srgbClr val="262626"/>
              </a:solidFill>
              <a:latin typeface="AMX" pitchFamily="2" charset="77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60FDEB36-E09F-A643-D39D-BCBE56D69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122" y="-1348852"/>
            <a:ext cx="7772400" cy="6559304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08A3973D-88F9-2386-89AE-9C49ACBD66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9539" y="2167768"/>
            <a:ext cx="1384300" cy="166370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D4AC093D-E981-EFA7-6FEC-53EAA15D53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2057" b="48795"/>
          <a:stretch/>
        </p:blipFill>
        <p:spPr>
          <a:xfrm>
            <a:off x="10145822" y="2121333"/>
            <a:ext cx="1384300" cy="886121"/>
          </a:xfrm>
          <a:prstGeom prst="rect">
            <a:avLst/>
          </a:prstGeom>
        </p:spPr>
      </p:pic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C220D640-9AFE-12ED-30B0-64DA4C1923CA}"/>
              </a:ext>
            </a:extLst>
          </p:cNvPr>
          <p:cNvCxnSpPr>
            <a:cxnSpLocks/>
          </p:cNvCxnSpPr>
          <p:nvPr/>
        </p:nvCxnSpPr>
        <p:spPr>
          <a:xfrm>
            <a:off x="756874" y="2065768"/>
            <a:ext cx="358711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9EFE5EE0-02DB-C88E-47FF-0825E545F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870" y="-4802170"/>
            <a:ext cx="3392130" cy="337593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6443A1C-4339-6C32-F743-C08CF43B9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8570" y="-6102349"/>
            <a:ext cx="2226860" cy="331415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D540C9E-1799-887F-EF6D-5A38A6AE28D7}"/>
              </a:ext>
            </a:extLst>
          </p:cNvPr>
          <p:cNvSpPr txBox="1"/>
          <p:nvPr/>
        </p:nvSpPr>
        <p:spPr>
          <a:xfrm>
            <a:off x="1109815" y="2862984"/>
            <a:ext cx="5187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Cadastre-se como </a:t>
            </a:r>
            <a:r>
              <a:rPr lang="pt-BR" b="1" dirty="0">
                <a:solidFill>
                  <a:srgbClr val="262626"/>
                </a:solidFill>
                <a:latin typeface="AMX" pitchFamily="2" charset="77"/>
              </a:rPr>
              <a:t>VISITANTE no APP </a:t>
            </a: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e aproveite! </a:t>
            </a:r>
            <a:endParaRPr lang="pt-BR" dirty="0">
              <a:solidFill>
                <a:srgbClr val="262626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E48F04-C781-3AC5-5E24-EB0391613958}"/>
              </a:ext>
            </a:extLst>
          </p:cNvPr>
          <p:cNvSpPr txBox="1"/>
          <p:nvPr/>
        </p:nvSpPr>
        <p:spPr>
          <a:xfrm>
            <a:off x="807337" y="3522540"/>
            <a:ext cx="6684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Monte sua agenda priorizando: imperdível, relevante e inspiração (no app da CBTD você flega na palestra e cria sua agenda, interage com participantes e vê o mapa do congresso) 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D12A73A-F0FF-CD46-1463-8FDB37060439}"/>
              </a:ext>
            </a:extLst>
          </p:cNvPr>
          <p:cNvSpPr txBox="1"/>
          <p:nvPr/>
        </p:nvSpPr>
        <p:spPr>
          <a:xfrm>
            <a:off x="807337" y="4762719"/>
            <a:ext cx="668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262626"/>
                </a:solidFill>
                <a:latin typeface="AMX" pitchFamily="2" charset="77"/>
              </a:rPr>
              <a:t>Leve o essencial: </a:t>
            </a: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mochila, garrafinha de água, lanches leves, carregador portátil e material de anotação (ou app).</a:t>
            </a:r>
          </a:p>
        </p:txBody>
      </p:sp>
    </p:spTree>
    <p:extLst>
      <p:ext uri="{BB962C8B-B14F-4D97-AF65-F5344CB8AC3E}">
        <p14:creationId xmlns:p14="http://schemas.microsoft.com/office/powerpoint/2010/main" val="353442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12E36-CD70-8481-FCB4-DF6817B3B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78320F-0006-1E3C-0F08-7E9CADBE7B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85" t="7816" r="19632" b="5257"/>
          <a:stretch>
            <a:fillRect/>
          </a:stretch>
        </p:blipFill>
        <p:spPr>
          <a:xfrm>
            <a:off x="6438900" y="0"/>
            <a:ext cx="5753100" cy="68580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F293F6F-F67D-9DE7-86BB-462BC4C63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344839" y="3466726"/>
            <a:ext cx="2177845" cy="2813050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CAFBC6CF-D0CB-75B5-6F87-DA30E8B215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138" y="4400201"/>
            <a:ext cx="1625600" cy="14224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CFB9439-8AA8-1107-0719-1D779AE00D03}"/>
              </a:ext>
            </a:extLst>
          </p:cNvPr>
          <p:cNvSpPr/>
          <p:nvPr/>
        </p:nvSpPr>
        <p:spPr>
          <a:xfrm>
            <a:off x="6442364" y="-1"/>
            <a:ext cx="5749636" cy="2310063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100000">
                <a:srgbClr val="2626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47834F2-66AF-B901-DC6D-A8F370AC11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9" y="419323"/>
            <a:ext cx="942363" cy="342677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2B636068-98B0-0BD4-FE2A-4304DD8B2D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6201560" y="414107"/>
            <a:ext cx="1506993" cy="181115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16A6196-683B-EEAD-9EDA-68B9A2283305}"/>
              </a:ext>
            </a:extLst>
          </p:cNvPr>
          <p:cNvSpPr txBox="1"/>
          <p:nvPr/>
        </p:nvSpPr>
        <p:spPr>
          <a:xfrm>
            <a:off x="823666" y="2273520"/>
            <a:ext cx="3940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Prepare aplicativos de gravação </a:t>
            </a:r>
            <a:br>
              <a:rPr lang="pt-BR" dirty="0">
                <a:solidFill>
                  <a:srgbClr val="262626"/>
                </a:solidFill>
                <a:latin typeface="AMX" pitchFamily="2" charset="77"/>
              </a:rPr>
            </a:b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ou IA para registrar insights.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A2D13DA-3780-65C9-39D0-F616F69E9A51}"/>
              </a:ext>
            </a:extLst>
          </p:cNvPr>
          <p:cNvSpPr txBox="1"/>
          <p:nvPr/>
        </p:nvSpPr>
        <p:spPr>
          <a:xfrm>
            <a:off x="823666" y="3110841"/>
            <a:ext cx="4935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Use roupas e sapatos </a:t>
            </a:r>
            <a:r>
              <a:rPr lang="pt-BR" b="1" dirty="0">
                <a:solidFill>
                  <a:srgbClr val="262626"/>
                </a:solidFill>
                <a:latin typeface="AMX" pitchFamily="2" charset="77"/>
              </a:rPr>
              <a:t>confortáveis</a:t>
            </a: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, </a:t>
            </a:r>
            <a:br>
              <a:rPr lang="pt-BR" dirty="0">
                <a:solidFill>
                  <a:srgbClr val="262626"/>
                </a:solidFill>
                <a:latin typeface="AMX" pitchFamily="2" charset="77"/>
              </a:rPr>
            </a:b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venha com seu estilo, e preparado para as mudanças climáticas de SP 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DA6A820-8271-1033-F0D0-014150AEF902}"/>
              </a:ext>
            </a:extLst>
          </p:cNvPr>
          <p:cNvSpPr txBox="1"/>
          <p:nvPr/>
        </p:nvSpPr>
        <p:spPr>
          <a:xfrm>
            <a:off x="823666" y="4189895"/>
            <a:ext cx="3892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262626"/>
                </a:solidFill>
                <a:latin typeface="AMX" pitchFamily="2" charset="77"/>
              </a:rPr>
              <a:t>Alinhe seu foco: </a:t>
            </a: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onde aplico isso no treinamento e onde aplico isso na minha vida.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EE1BA68-33AB-865C-B89A-5E75C5EFA1C6}"/>
              </a:ext>
            </a:extLst>
          </p:cNvPr>
          <p:cNvSpPr txBox="1"/>
          <p:nvPr/>
        </p:nvSpPr>
        <p:spPr>
          <a:xfrm>
            <a:off x="807337" y="1420869"/>
            <a:ext cx="366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262626"/>
                </a:solidFill>
                <a:latin typeface="AMX" pitchFamily="2" charset="77"/>
              </a:rPr>
              <a:t>Antes do Evento</a:t>
            </a:r>
            <a:endParaRPr lang="pt-BR" sz="6600" b="1" dirty="0">
              <a:solidFill>
                <a:srgbClr val="262626"/>
              </a:solidFill>
              <a:latin typeface="AMX" pitchFamily="2" charset="77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E3F8B92-1F8C-1F9F-EAE9-C719C2847FA2}"/>
              </a:ext>
            </a:extLst>
          </p:cNvPr>
          <p:cNvCxnSpPr>
            <a:cxnSpLocks/>
          </p:cNvCxnSpPr>
          <p:nvPr/>
        </p:nvCxnSpPr>
        <p:spPr>
          <a:xfrm>
            <a:off x="756874" y="2065768"/>
            <a:ext cx="358711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07C4B-BFA4-5A9B-2537-8EC4F00D3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A89F711-014D-29E3-EA6F-2947A6175544}"/>
              </a:ext>
            </a:extLst>
          </p:cNvPr>
          <p:cNvSpPr txBox="1"/>
          <p:nvPr/>
        </p:nvSpPr>
        <p:spPr>
          <a:xfrm>
            <a:off x="4736660" y="7578713"/>
            <a:ext cx="251072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400" b="1" i="1" dirty="0">
                <a:solidFill>
                  <a:schemeClr val="bg1">
                    <a:alpha val="6882"/>
                  </a:schemeClr>
                </a:solidFill>
                <a:latin typeface="AMX Black" pitchFamily="2" charset="77"/>
              </a:rPr>
              <a:t>“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3B979D6-FCDB-38B4-9FA1-591A83651348}"/>
              </a:ext>
            </a:extLst>
          </p:cNvPr>
          <p:cNvSpPr txBox="1"/>
          <p:nvPr/>
        </p:nvSpPr>
        <p:spPr>
          <a:xfrm>
            <a:off x="8139148" y="6858000"/>
            <a:ext cx="276423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400" b="1" i="1" dirty="0">
                <a:solidFill>
                  <a:schemeClr val="bg1">
                    <a:alpha val="12352"/>
                  </a:schemeClr>
                </a:solidFill>
                <a:latin typeface="AMX Black" pitchFamily="2" charset="77"/>
              </a:rPr>
              <a:t>”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C249E74-A769-E736-0536-C20174A3E73A}"/>
              </a:ext>
            </a:extLst>
          </p:cNvPr>
          <p:cNvCxnSpPr>
            <a:cxnSpLocks/>
          </p:cNvCxnSpPr>
          <p:nvPr/>
        </p:nvCxnSpPr>
        <p:spPr>
          <a:xfrm>
            <a:off x="3816626" y="3783638"/>
            <a:ext cx="8951844" cy="0"/>
          </a:xfrm>
          <a:prstGeom prst="line">
            <a:avLst/>
          </a:prstGeom>
          <a:ln w="6350">
            <a:gradFill flip="none" rotWithShape="1">
              <a:gsLst>
                <a:gs pos="63000">
                  <a:schemeClr val="bg1"/>
                </a:gs>
                <a:gs pos="100000">
                  <a:srgbClr val="262626">
                    <a:alpha val="0"/>
                  </a:srgbClr>
                </a:gs>
                <a:gs pos="0">
                  <a:schemeClr val="bg2">
                    <a:lumMod val="2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8F66D0-DBE1-75A6-50D5-6E1632CD069D}"/>
              </a:ext>
            </a:extLst>
          </p:cNvPr>
          <p:cNvSpPr txBox="1"/>
          <p:nvPr/>
        </p:nvSpPr>
        <p:spPr>
          <a:xfrm>
            <a:off x="4181578" y="2982533"/>
            <a:ext cx="382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" pitchFamily="2" charset="77"/>
              </a:rPr>
              <a:t>Durante o Evento</a:t>
            </a:r>
            <a:endParaRPr lang="pt-BR" sz="7200" b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51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08446-E452-EA83-E9FB-72E60AF85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5ACD9D-EDE9-7AC7-B037-11EB2367AB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84" t="6327" r="26016" b="15717"/>
          <a:stretch>
            <a:fillRect/>
          </a:stretch>
        </p:blipFill>
        <p:spPr>
          <a:xfrm>
            <a:off x="6438900" y="0"/>
            <a:ext cx="5753100" cy="68580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B375E50-4795-F0B9-9F2A-524160E29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344839" y="3466726"/>
            <a:ext cx="2177845" cy="2813050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0B77E1AF-7A81-C332-0A9A-53845157DA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9650" y="4519471"/>
            <a:ext cx="1625600" cy="14224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4030023-59D7-83DC-9C9A-75E2804F548E}"/>
              </a:ext>
            </a:extLst>
          </p:cNvPr>
          <p:cNvSpPr/>
          <p:nvPr/>
        </p:nvSpPr>
        <p:spPr>
          <a:xfrm>
            <a:off x="6442364" y="0"/>
            <a:ext cx="5749636" cy="191008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100000">
                <a:srgbClr val="2626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4A01057-24DE-BB40-C00C-834EAAB76E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9" y="419323"/>
            <a:ext cx="942363" cy="342677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3C47709C-4821-5D31-2816-0E748A3EE6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5876691" y="593439"/>
            <a:ext cx="1374904" cy="165240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004EC52-61BB-FC59-450E-83FDA22A60DC}"/>
              </a:ext>
            </a:extLst>
          </p:cNvPr>
          <p:cNvSpPr txBox="1"/>
          <p:nvPr/>
        </p:nvSpPr>
        <p:spPr>
          <a:xfrm>
            <a:off x="823666" y="2273520"/>
            <a:ext cx="506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Redes Sociais: #</a:t>
            </a:r>
            <a:r>
              <a:rPr lang="pt-BR" dirty="0" err="1">
                <a:solidFill>
                  <a:srgbClr val="262626"/>
                </a:solidFill>
                <a:latin typeface="AMX" pitchFamily="2" charset="77"/>
              </a:rPr>
              <a:t>SomosTC</a:t>
            </a: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 ; Marcar: </a:t>
            </a:r>
            <a:r>
              <a:rPr lang="pt-BR" b="1" dirty="0">
                <a:solidFill>
                  <a:srgbClr val="262626"/>
                </a:solidFill>
                <a:latin typeface="AMX" pitchFamily="2" charset="77"/>
              </a:rPr>
              <a:t>@</a:t>
            </a:r>
            <a:r>
              <a:rPr lang="pt-BR" b="1" dirty="0" err="1">
                <a:solidFill>
                  <a:srgbClr val="262626"/>
                </a:solidFill>
                <a:latin typeface="AMX" pitchFamily="2" charset="77"/>
              </a:rPr>
              <a:t>SomosTreinamentoComercial</a:t>
            </a:r>
            <a:endParaRPr lang="pt-BR" b="1" dirty="0">
              <a:solidFill>
                <a:srgbClr val="262626"/>
              </a:solidFill>
              <a:latin typeface="AMX" pitchFamily="2" charset="77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85E8CDE-24FC-557C-FD83-D67AC5F289DF}"/>
              </a:ext>
            </a:extLst>
          </p:cNvPr>
          <p:cNvSpPr txBox="1"/>
          <p:nvPr/>
        </p:nvSpPr>
        <p:spPr>
          <a:xfrm>
            <a:off x="823666" y="3110841"/>
            <a:ext cx="437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262626"/>
                </a:solidFill>
                <a:latin typeface="AMX" pitchFamily="2" charset="77"/>
              </a:rPr>
              <a:t>Chegue com antecedência: </a:t>
            </a: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15 minutos como padrão e 30 minutos para palestras concorridas.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E8EAE48-9EB9-0661-7031-91AF7F557687}"/>
              </a:ext>
            </a:extLst>
          </p:cNvPr>
          <p:cNvSpPr txBox="1"/>
          <p:nvPr/>
        </p:nvSpPr>
        <p:spPr>
          <a:xfrm>
            <a:off x="823666" y="4189895"/>
            <a:ext cx="442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Hidrate-se e faça pausas estratégicas, </a:t>
            </a:r>
            <a:r>
              <a:rPr lang="pt-BR" b="1" dirty="0">
                <a:solidFill>
                  <a:srgbClr val="262626"/>
                </a:solidFill>
                <a:latin typeface="AMX" pitchFamily="2" charset="77"/>
              </a:rPr>
              <a:t>seja curioso</a:t>
            </a: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57BC1E1-F1EF-CCC9-2582-E665948EA725}"/>
              </a:ext>
            </a:extLst>
          </p:cNvPr>
          <p:cNvSpPr txBox="1"/>
          <p:nvPr/>
        </p:nvSpPr>
        <p:spPr>
          <a:xfrm>
            <a:off x="807337" y="1420869"/>
            <a:ext cx="366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262626"/>
                </a:solidFill>
                <a:latin typeface="AMX" pitchFamily="2" charset="77"/>
              </a:rPr>
              <a:t>Durante o Evento</a:t>
            </a:r>
            <a:endParaRPr lang="pt-BR" sz="6600" b="1" dirty="0">
              <a:solidFill>
                <a:srgbClr val="262626"/>
              </a:solidFill>
              <a:latin typeface="AMX" pitchFamily="2" charset="77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77DB876-0C7C-1B98-2E1C-C0F69DAFD881}"/>
              </a:ext>
            </a:extLst>
          </p:cNvPr>
          <p:cNvCxnSpPr>
            <a:cxnSpLocks/>
          </p:cNvCxnSpPr>
          <p:nvPr/>
        </p:nvCxnSpPr>
        <p:spPr>
          <a:xfrm>
            <a:off x="756874" y="2065768"/>
            <a:ext cx="358711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F33C8541-1AED-E169-A39D-130EC8876D13}"/>
              </a:ext>
            </a:extLst>
          </p:cNvPr>
          <p:cNvSpPr txBox="1"/>
          <p:nvPr/>
        </p:nvSpPr>
        <p:spPr>
          <a:xfrm>
            <a:off x="823666" y="4967943"/>
            <a:ext cx="506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262626"/>
                </a:solidFill>
                <a:latin typeface="AMX" pitchFamily="2" charset="77"/>
              </a:rPr>
              <a:t>Anote com intenção: </a:t>
            </a: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um insight e uma aplicação prática.</a:t>
            </a:r>
          </a:p>
        </p:txBody>
      </p:sp>
    </p:spTree>
    <p:extLst>
      <p:ext uri="{BB962C8B-B14F-4D97-AF65-F5344CB8AC3E}">
        <p14:creationId xmlns:p14="http://schemas.microsoft.com/office/powerpoint/2010/main" val="252958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1406-A68C-A2A6-0B53-409E2D3C8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9C3255-854D-A665-4B9E-1D5B555494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28" r="38196"/>
          <a:stretch>
            <a:fillRect/>
          </a:stretch>
        </p:blipFill>
        <p:spPr>
          <a:xfrm>
            <a:off x="6438900" y="0"/>
            <a:ext cx="5753100" cy="68580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52EB2C5-7D05-421A-AF00-98CED2649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344839" y="3466726"/>
            <a:ext cx="2177845" cy="2813050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C720F715-7023-39BC-DC5A-A67E07D2D2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138" y="4400201"/>
            <a:ext cx="1625600" cy="14224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5090E8C-8ED1-40E4-6520-4BD0C1A679B1}"/>
              </a:ext>
            </a:extLst>
          </p:cNvPr>
          <p:cNvSpPr/>
          <p:nvPr/>
        </p:nvSpPr>
        <p:spPr>
          <a:xfrm>
            <a:off x="6442364" y="0"/>
            <a:ext cx="5749636" cy="191008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100000">
                <a:srgbClr val="2626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140AF60-7E76-B63E-A51B-787BE473B5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9" y="419323"/>
            <a:ext cx="942363" cy="342677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0F3FE265-5C6E-E8A1-FF8F-CA5D661555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6784821" y="195632"/>
            <a:ext cx="983364" cy="118184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B18AB61-B642-A3F2-D4D1-CCCA690E1C71}"/>
              </a:ext>
            </a:extLst>
          </p:cNvPr>
          <p:cNvSpPr txBox="1"/>
          <p:nvPr/>
        </p:nvSpPr>
        <p:spPr>
          <a:xfrm>
            <a:off x="823666" y="2273520"/>
            <a:ext cx="5034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77"/>
              </a:rPr>
              <a:t>Use IA para registrar e organizar aprendizados, a gravação direto na IA é ótima pra isso.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A773513-0F85-DE99-8F92-DFD53C468AE7}"/>
              </a:ext>
            </a:extLst>
          </p:cNvPr>
          <p:cNvSpPr txBox="1"/>
          <p:nvPr/>
        </p:nvSpPr>
        <p:spPr>
          <a:xfrm>
            <a:off x="823665" y="3153704"/>
            <a:ext cx="4934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b="1" dirty="0">
                <a:latin typeface="AMX" pitchFamily="2" charset="77"/>
              </a:rPr>
              <a:t>Compartilhe os temas </a:t>
            </a:r>
            <a:r>
              <a:rPr lang="pt-BR" dirty="0">
                <a:latin typeface="AMX" pitchFamily="2" charset="77"/>
              </a:rPr>
              <a:t>relevante para o time de treinamento, com o Hub no final do dia.</a:t>
            </a:r>
            <a:endParaRPr lang="pt-BR" dirty="0">
              <a:solidFill>
                <a:srgbClr val="262626"/>
              </a:solidFill>
              <a:latin typeface="AMX" pitchFamily="2" charset="77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27145B4-0561-8850-141B-28617CA188BE}"/>
              </a:ext>
            </a:extLst>
          </p:cNvPr>
          <p:cNvSpPr txBox="1"/>
          <p:nvPr/>
        </p:nvSpPr>
        <p:spPr>
          <a:xfrm>
            <a:off x="823664" y="3991735"/>
            <a:ext cx="5419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77"/>
              </a:rPr>
              <a:t>Troque ideias e percepções com outros participantes com foco em práticas T&amp;D,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traga benchmarking com outros profissionais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e empresas, vamos </a:t>
            </a:r>
            <a:r>
              <a:rPr lang="pt-BR" b="1" dirty="0">
                <a:latin typeface="AMX" pitchFamily="2" charset="77"/>
              </a:rPr>
              <a:t>ampliar</a:t>
            </a:r>
            <a:r>
              <a:rPr lang="pt-BR" dirty="0">
                <a:latin typeface="AMX" pitchFamily="2" charset="77"/>
              </a:rPr>
              <a:t> juntos </a:t>
            </a:r>
            <a:r>
              <a:rPr lang="pt-BR" b="1" dirty="0">
                <a:latin typeface="AMX" pitchFamily="2" charset="77"/>
              </a:rPr>
              <a:t>o networking</a:t>
            </a:r>
            <a:r>
              <a:rPr lang="pt-BR" dirty="0">
                <a:latin typeface="AMX" pitchFamily="2" charset="77"/>
              </a:rPr>
              <a:t>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96D29A-57CE-A7BE-35BF-405744F7233A}"/>
              </a:ext>
            </a:extLst>
          </p:cNvPr>
          <p:cNvSpPr txBox="1"/>
          <p:nvPr/>
        </p:nvSpPr>
        <p:spPr>
          <a:xfrm>
            <a:off x="807337" y="1420869"/>
            <a:ext cx="366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262626"/>
                </a:solidFill>
                <a:latin typeface="AMX" pitchFamily="2" charset="77"/>
              </a:rPr>
              <a:t>Durante o Evento</a:t>
            </a:r>
            <a:endParaRPr lang="pt-BR" sz="6600" b="1" dirty="0">
              <a:solidFill>
                <a:srgbClr val="262626"/>
              </a:solidFill>
              <a:latin typeface="AMX" pitchFamily="2" charset="77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A135F83-5A70-D0F2-6E10-42813F35AD41}"/>
              </a:ext>
            </a:extLst>
          </p:cNvPr>
          <p:cNvCxnSpPr>
            <a:cxnSpLocks/>
          </p:cNvCxnSpPr>
          <p:nvPr/>
        </p:nvCxnSpPr>
        <p:spPr>
          <a:xfrm>
            <a:off x="756874" y="2065768"/>
            <a:ext cx="358711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A7092A50-5887-76D5-CE18-2928F0F4F77A}"/>
              </a:ext>
            </a:extLst>
          </p:cNvPr>
          <p:cNvSpPr txBox="1"/>
          <p:nvPr/>
        </p:nvSpPr>
        <p:spPr>
          <a:xfrm>
            <a:off x="823665" y="5398430"/>
            <a:ext cx="504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77"/>
              </a:rPr>
              <a:t>Definiremos um </a:t>
            </a:r>
            <a:r>
              <a:rPr lang="pt-BR" b="1" dirty="0">
                <a:latin typeface="AMX" pitchFamily="2" charset="77"/>
              </a:rPr>
              <a:t>ponto de encontro ao final </a:t>
            </a:r>
            <a:r>
              <a:rPr lang="pt-BR" dirty="0">
                <a:latin typeface="AMX" pitchFamily="2" charset="77"/>
              </a:rPr>
              <a:t>de cada dia para trocas.</a:t>
            </a:r>
          </a:p>
        </p:txBody>
      </p:sp>
    </p:spTree>
    <p:extLst>
      <p:ext uri="{BB962C8B-B14F-4D97-AF65-F5344CB8AC3E}">
        <p14:creationId xmlns:p14="http://schemas.microsoft.com/office/powerpoint/2010/main" val="15418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09019-949A-C4E6-7EDF-3527EEAE0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4A88ABE-3039-329B-FB78-D3BD0933F2CE}"/>
              </a:ext>
            </a:extLst>
          </p:cNvPr>
          <p:cNvSpPr txBox="1"/>
          <p:nvPr/>
        </p:nvSpPr>
        <p:spPr>
          <a:xfrm>
            <a:off x="4736660" y="7578713"/>
            <a:ext cx="251072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400" b="1" i="1" dirty="0">
                <a:solidFill>
                  <a:schemeClr val="bg1">
                    <a:alpha val="6882"/>
                  </a:schemeClr>
                </a:solidFill>
                <a:latin typeface="AMX Black" pitchFamily="2" charset="77"/>
              </a:rPr>
              <a:t>“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FBDF54A-8862-8C72-CFEA-3B99AD2725F7}"/>
              </a:ext>
            </a:extLst>
          </p:cNvPr>
          <p:cNvSpPr txBox="1"/>
          <p:nvPr/>
        </p:nvSpPr>
        <p:spPr>
          <a:xfrm>
            <a:off x="8139148" y="6858000"/>
            <a:ext cx="276423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400" b="1" i="1" dirty="0">
                <a:solidFill>
                  <a:schemeClr val="bg1">
                    <a:alpha val="12352"/>
                  </a:schemeClr>
                </a:solidFill>
                <a:latin typeface="AMX Black" pitchFamily="2" charset="77"/>
              </a:rPr>
              <a:t>”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EB814DE-F1AB-A04F-7D8A-1D2B11B1E7E0}"/>
              </a:ext>
            </a:extLst>
          </p:cNvPr>
          <p:cNvCxnSpPr>
            <a:cxnSpLocks/>
          </p:cNvCxnSpPr>
          <p:nvPr/>
        </p:nvCxnSpPr>
        <p:spPr>
          <a:xfrm>
            <a:off x="3816626" y="3783638"/>
            <a:ext cx="8951844" cy="0"/>
          </a:xfrm>
          <a:prstGeom prst="line">
            <a:avLst/>
          </a:prstGeom>
          <a:ln w="6350">
            <a:gradFill flip="none" rotWithShape="1">
              <a:gsLst>
                <a:gs pos="63000">
                  <a:schemeClr val="bg1"/>
                </a:gs>
                <a:gs pos="100000">
                  <a:srgbClr val="262626">
                    <a:alpha val="0"/>
                  </a:srgbClr>
                </a:gs>
                <a:gs pos="0">
                  <a:schemeClr val="bg2">
                    <a:lumMod val="2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2DCE632B-2084-64DB-80E5-7CD0D16A6316}"/>
              </a:ext>
            </a:extLst>
          </p:cNvPr>
          <p:cNvSpPr txBox="1"/>
          <p:nvPr/>
        </p:nvSpPr>
        <p:spPr>
          <a:xfrm>
            <a:off x="4181578" y="2982533"/>
            <a:ext cx="382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" pitchFamily="2" charset="77"/>
              </a:rPr>
              <a:t>Depois do Evento</a:t>
            </a:r>
            <a:endParaRPr lang="pt-BR" sz="7200" b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274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F2B2C-E74A-2455-DB8F-D7A43AAB6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A41B61-E212-9448-C26D-8BD7E8CE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99" t="14203" r="14436" b="22513"/>
          <a:stretch>
            <a:fillRect/>
          </a:stretch>
        </p:blipFill>
        <p:spPr>
          <a:xfrm>
            <a:off x="6438900" y="0"/>
            <a:ext cx="5753100" cy="68580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720999BF-4F72-5131-E667-689EC46CA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344839" y="3466726"/>
            <a:ext cx="2177845" cy="2813050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CCC34BDA-245A-4397-DDDD-15D33CAF84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5431" y="5454550"/>
            <a:ext cx="1335756" cy="116878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F9C65DB-C3A6-EAFF-81D3-698FE8A7ABFC}"/>
              </a:ext>
            </a:extLst>
          </p:cNvPr>
          <p:cNvSpPr/>
          <p:nvPr/>
        </p:nvSpPr>
        <p:spPr>
          <a:xfrm>
            <a:off x="6442364" y="0"/>
            <a:ext cx="5749636" cy="191008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100000">
                <a:srgbClr val="2626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DCBD2DD-AE22-0F79-4154-142EF5B419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7999" y="419323"/>
            <a:ext cx="942363" cy="342677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3650E069-5341-B534-A607-A70B0CEA4C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6918683" y="210665"/>
            <a:ext cx="1374904" cy="165240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39B269A-2C46-9CC0-4393-2159257AA326}"/>
              </a:ext>
            </a:extLst>
          </p:cNvPr>
          <p:cNvSpPr txBox="1"/>
          <p:nvPr/>
        </p:nvSpPr>
        <p:spPr>
          <a:xfrm>
            <a:off x="823665" y="2273520"/>
            <a:ext cx="520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b="1" dirty="0">
                <a:latin typeface="AMX" pitchFamily="2" charset="77"/>
              </a:rPr>
              <a:t>Revise e organize suas anotações</a:t>
            </a:r>
            <a:r>
              <a:rPr lang="pt-BR" dirty="0">
                <a:latin typeface="AMX" pitchFamily="2" charset="77"/>
              </a:rPr>
              <a:t>, traga </a:t>
            </a:r>
            <a:r>
              <a:rPr lang="pt-BR" dirty="0" err="1">
                <a:latin typeface="AMX" pitchFamily="2" charset="77"/>
              </a:rPr>
              <a:t>check</a:t>
            </a:r>
            <a:r>
              <a:rPr lang="pt-BR" dirty="0">
                <a:latin typeface="AMX" pitchFamily="2" charset="77"/>
              </a:rPr>
              <a:t> points, cases importantes, métodos aprendidos</a:t>
            </a: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.</a:t>
            </a:r>
            <a:endParaRPr lang="pt-BR" dirty="0">
              <a:latin typeface="AMX" pitchFamily="2" charset="77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252142A-D240-2D72-7E2B-6C6C2A7C5670}"/>
              </a:ext>
            </a:extLst>
          </p:cNvPr>
          <p:cNvSpPr txBox="1"/>
          <p:nvPr/>
        </p:nvSpPr>
        <p:spPr>
          <a:xfrm>
            <a:off x="823666" y="3066031"/>
            <a:ext cx="437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77"/>
              </a:rPr>
              <a:t>Conecte os aprendizados com aplicação no treinamento e no negócio, </a:t>
            </a:r>
            <a:r>
              <a:rPr lang="pt-BR" b="1" dirty="0">
                <a:latin typeface="AMX" pitchFamily="2" charset="77"/>
              </a:rPr>
              <a:t>vamos juntos nessa tarefa</a:t>
            </a: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2D19770-F7DD-41A8-09F7-A594543598BB}"/>
              </a:ext>
            </a:extLst>
          </p:cNvPr>
          <p:cNvSpPr txBox="1"/>
          <p:nvPr/>
        </p:nvSpPr>
        <p:spPr>
          <a:xfrm>
            <a:off x="823666" y="4145085"/>
            <a:ext cx="442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77"/>
              </a:rPr>
              <a:t>Compartilhe com o Hub os </a:t>
            </a:r>
            <a:r>
              <a:rPr lang="pt-BR" b="1" dirty="0">
                <a:latin typeface="AMX" pitchFamily="2" charset="77"/>
              </a:rPr>
              <a:t>principais insights e sugestões práticas</a:t>
            </a:r>
            <a:r>
              <a:rPr lang="pt-BR" dirty="0">
                <a:solidFill>
                  <a:srgbClr val="262626"/>
                </a:solidFill>
                <a:latin typeface="AMX" pitchFamily="2" charset="77"/>
              </a:rPr>
              <a:t>.</a:t>
            </a:r>
            <a:endParaRPr lang="pt-BR" dirty="0">
              <a:latin typeface="AMX" pitchFamily="2" charset="77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54433D9-FF2D-30A7-52AB-8352661F2671}"/>
              </a:ext>
            </a:extLst>
          </p:cNvPr>
          <p:cNvSpPr txBox="1"/>
          <p:nvPr/>
        </p:nvSpPr>
        <p:spPr>
          <a:xfrm>
            <a:off x="807337" y="1420869"/>
            <a:ext cx="366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262626"/>
                </a:solidFill>
                <a:latin typeface="AMX" pitchFamily="2" charset="77"/>
              </a:rPr>
              <a:t>Depois do Evento</a:t>
            </a:r>
            <a:endParaRPr lang="pt-BR" sz="6600" b="1" dirty="0">
              <a:solidFill>
                <a:srgbClr val="262626"/>
              </a:solidFill>
              <a:latin typeface="AMX" pitchFamily="2" charset="77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B4EDFFA-B763-A0F9-727B-B7E5EC72CB5C}"/>
              </a:ext>
            </a:extLst>
          </p:cNvPr>
          <p:cNvCxnSpPr>
            <a:cxnSpLocks/>
          </p:cNvCxnSpPr>
          <p:nvPr/>
        </p:nvCxnSpPr>
        <p:spPr>
          <a:xfrm>
            <a:off x="756874" y="2065768"/>
            <a:ext cx="358711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1A0CB3-9F6F-CD45-2DAC-87D7A13DC3DB}"/>
              </a:ext>
            </a:extLst>
          </p:cNvPr>
          <p:cNvSpPr txBox="1"/>
          <p:nvPr/>
        </p:nvSpPr>
        <p:spPr>
          <a:xfrm>
            <a:off x="823666" y="4923133"/>
            <a:ext cx="414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AMX" pitchFamily="2" charset="77"/>
              </a:rPr>
              <a:t>Coloque em prática </a:t>
            </a:r>
            <a:r>
              <a:rPr lang="pt-BR" dirty="0">
                <a:latin typeface="AMX" pitchFamily="2" charset="77"/>
              </a:rPr>
              <a:t>rapidamente para não virar apenas inspiração.</a:t>
            </a:r>
          </a:p>
        </p:txBody>
      </p:sp>
    </p:spTree>
    <p:extLst>
      <p:ext uri="{BB962C8B-B14F-4D97-AF65-F5344CB8AC3E}">
        <p14:creationId xmlns:p14="http://schemas.microsoft.com/office/powerpoint/2010/main" val="348069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fb5be095b8368c1c6cd677da5c35d972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37001bb5cedbe5141790c51f52d379b8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CC90FD-6C8E-4293-905C-6348C62E6D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E10193-DA3F-44DB-85A6-18946958DDD6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81d509b4-a50c-4eb4-9c41-c741e6a75022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05ec3496-d55f-4088-b91d-c078abc80e92"/>
  </ds:schemaRefs>
</ds:datastoreItem>
</file>

<file path=customXml/itemProps3.xml><?xml version="1.0" encoding="utf-8"?>
<ds:datastoreItem xmlns:ds="http://schemas.openxmlformats.org/officeDocument/2006/customXml" ds:itemID="{4C42A481-CB7E-4E3A-85A0-AD8007CAE929}">
  <ds:schemaRefs>
    <ds:schemaRef ds:uri="05ec3496-d55f-4088-b91d-c078abc80e92"/>
    <ds:schemaRef ds:uri="81d509b4-a50c-4eb4-9c41-c741e6a750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398</Words>
  <Application>Microsoft Macintosh PowerPoint</Application>
  <PresentationFormat>Widescreen</PresentationFormat>
  <Paragraphs>44</Paragraphs>
  <Slides>11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AMX Black</vt:lpstr>
      <vt:lpstr>Aptos Display</vt:lpstr>
      <vt:lpstr>AMX</vt:lpstr>
      <vt:lpstr>Aptos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Cirello</dc:creator>
  <cp:lastModifiedBy>Lauren Cirello</cp:lastModifiedBy>
  <cp:revision>132</cp:revision>
  <dcterms:created xsi:type="dcterms:W3CDTF">2025-05-09T15:42:22Z</dcterms:created>
  <dcterms:modified xsi:type="dcterms:W3CDTF">2026-05-26T15:58:08Z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