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4"/>
  </p:sldMasterIdLst>
  <p:notesMasterIdLst>
    <p:notesMasterId r:id="rId25"/>
  </p:notesMasterIdLst>
  <p:sldIdLst>
    <p:sldId id="257" r:id="rId5"/>
    <p:sldId id="258" r:id="rId6"/>
    <p:sldId id="256" r:id="rId7"/>
    <p:sldId id="265" r:id="rId8"/>
    <p:sldId id="267" r:id="rId9"/>
    <p:sldId id="262" r:id="rId10"/>
    <p:sldId id="283" r:id="rId11"/>
    <p:sldId id="276" r:id="rId12"/>
    <p:sldId id="281" r:id="rId13"/>
    <p:sldId id="264" r:id="rId14"/>
    <p:sldId id="268" r:id="rId15"/>
    <p:sldId id="282" r:id="rId16"/>
    <p:sldId id="263" r:id="rId17"/>
    <p:sldId id="269" r:id="rId18"/>
    <p:sldId id="270" r:id="rId19"/>
    <p:sldId id="271" r:id="rId20"/>
    <p:sldId id="273" r:id="rId21"/>
    <p:sldId id="285" r:id="rId22"/>
    <p:sldId id="274" r:id="rId23"/>
    <p:sldId id="275" r:id="rId2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52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C22248-CE85-4D1A-AA8B-9B1ACA9F26A5}" v="154" dt="2026-06-09T16:57:59.704"/>
    <p1510:client id="{3E1B3206-B046-93A8-E6AF-B46D3C072A7D}" v="6" dt="2026-06-08T19:11:10.4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9412" autoAdjust="0"/>
  </p:normalViewPr>
  <p:slideViewPr>
    <p:cSldViewPr snapToGrid="0">
      <p:cViewPr varScale="1">
        <p:scale>
          <a:sx n="47" d="100"/>
          <a:sy n="47" d="100"/>
        </p:scale>
        <p:origin x="1374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1950DC-7CC4-4916-B4E8-0EE844D6E929}" type="datetimeFigureOut">
              <a:t>10/06/2026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93078-EDBB-4BB6-93E2-92ABCC506F67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1004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Sejam bem-vindos(as) à Certificação de Instrutores.</a:t>
            </a:r>
          </a:p>
          <a:p>
            <a:r>
              <a:rPr lang="pt-BR"/>
              <a:t>Hoje iniciamos uma jornada voltada ao fortalecimento da sua atuação na condução do aprendizado dos vendedores, com foco na interpretação de cenários, navegação pelos sistemas e tomada de decisão na operação.</a:t>
            </a:r>
          </a:p>
          <a:p>
            <a:r>
              <a:rPr lang="pt-BR"/>
              <a:t>Ao longo da trilha, vocês irão vivenciar situações práticas conectadas à realidade do dia a dia, sempre com atenção a como explicar, orientar e corrigir desvios na condução da venda.</a:t>
            </a:r>
          </a:p>
          <a:p>
            <a:r>
              <a:rPr lang="pt-BR"/>
              <a:t>Preparados(as)? Então vamos começar.</a:t>
            </a:r>
          </a:p>
          <a:p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93078-EDBB-4BB6-93E2-92ABCC506F67}" type="slidenum"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41700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Agora </a:t>
            </a:r>
            <a:r>
              <a:rPr lang="en-US" err="1"/>
              <a:t>vamos</a:t>
            </a:r>
            <a:r>
              <a:rPr lang="en-US"/>
              <a:t> </a:t>
            </a:r>
            <a:r>
              <a:rPr lang="en-US" err="1"/>
              <a:t>conhecer</a:t>
            </a:r>
            <a:r>
              <a:rPr lang="en-US"/>
              <a:t> a </a:t>
            </a:r>
            <a:r>
              <a:rPr lang="en-US" err="1"/>
              <a:t>nossa</a:t>
            </a:r>
            <a:r>
              <a:rPr lang="en-US"/>
              <a:t> </a:t>
            </a:r>
            <a:r>
              <a:rPr lang="en-US" err="1"/>
              <a:t>trilha</a:t>
            </a:r>
            <a:r>
              <a:rPr lang="en-US"/>
              <a:t> de </a:t>
            </a:r>
            <a:r>
              <a:rPr lang="en-US" err="1"/>
              <a:t>aprendizagem</a:t>
            </a:r>
            <a:r>
              <a:rPr lang="en-US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Cada </a:t>
            </a:r>
            <a:r>
              <a:rPr lang="en-US" err="1"/>
              <a:t>bloco</a:t>
            </a:r>
            <a:r>
              <a:rPr lang="en-US"/>
              <a:t> </a:t>
            </a:r>
            <a:r>
              <a:rPr lang="en-US" err="1"/>
              <a:t>foi</a:t>
            </a:r>
            <a:r>
              <a:rPr lang="en-US"/>
              <a:t> </a:t>
            </a:r>
            <a:r>
              <a:rPr lang="en-US" err="1"/>
              <a:t>planejado</a:t>
            </a:r>
            <a:r>
              <a:rPr lang="en-US"/>
              <a:t> para </a:t>
            </a:r>
            <a:r>
              <a:rPr lang="en-US" err="1"/>
              <a:t>desenvolver</a:t>
            </a:r>
            <a:r>
              <a:rPr lang="en-US"/>
              <a:t> </a:t>
            </a:r>
            <a:r>
              <a:rPr lang="en-US" err="1"/>
              <a:t>competências</a:t>
            </a:r>
            <a:r>
              <a:rPr lang="en-US"/>
              <a:t> </a:t>
            </a:r>
            <a:r>
              <a:rPr lang="en-US" err="1"/>
              <a:t>específicas</a:t>
            </a:r>
            <a:r>
              <a:rPr lang="en-US"/>
              <a:t> e </a:t>
            </a:r>
            <a:r>
              <a:rPr lang="en-US" err="1"/>
              <a:t>preparar</a:t>
            </a:r>
            <a:r>
              <a:rPr lang="en-US"/>
              <a:t> </a:t>
            </a:r>
            <a:r>
              <a:rPr lang="en-US" err="1"/>
              <a:t>vocês</a:t>
            </a:r>
            <a:r>
              <a:rPr lang="en-US"/>
              <a:t> para </a:t>
            </a:r>
            <a:r>
              <a:rPr lang="en-US" err="1"/>
              <a:t>conduzir</a:t>
            </a:r>
            <a:r>
              <a:rPr lang="en-US"/>
              <a:t> </a:t>
            </a:r>
            <a:r>
              <a:rPr lang="en-US" err="1"/>
              <a:t>situações</a:t>
            </a:r>
            <a:r>
              <a:rPr lang="en-US"/>
              <a:t> reais com </a:t>
            </a:r>
            <a:r>
              <a:rPr lang="en-US" err="1"/>
              <a:t>mais</a:t>
            </a:r>
            <a:r>
              <a:rPr lang="en-US"/>
              <a:t> </a:t>
            </a:r>
            <a:r>
              <a:rPr lang="en-US" b="1" err="1"/>
              <a:t>segurança</a:t>
            </a:r>
            <a:r>
              <a:rPr lang="en-US" b="1"/>
              <a:t> e </a:t>
            </a:r>
            <a:r>
              <a:rPr lang="en-US" b="1" err="1"/>
              <a:t>assertividade</a:t>
            </a:r>
            <a:r>
              <a:rPr lang="en-US"/>
              <a:t>.</a:t>
            </a:r>
            <a:r>
              <a:rPr lang="pt-BR" b="1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1"/>
              <a:t>Neste primeiro bloco, entendemos o contexto da certificação, os resultados do diagnóstico e os principais pontos que precisam ser trabalhados ao longo da jornada</a:t>
            </a:r>
            <a:r>
              <a:rPr lang="pt-BR"/>
              <a:t>.</a:t>
            </a:r>
            <a:endParaRPr lang="pt-BR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  <a:p>
            <a:r>
              <a:rPr lang="en-US"/>
              <a:t>Vamos </a:t>
            </a:r>
            <a:r>
              <a:rPr lang="en-US" err="1"/>
              <a:t>conhecer</a:t>
            </a:r>
            <a:r>
              <a:rPr lang="en-US"/>
              <a:t> </a:t>
            </a:r>
            <a:r>
              <a:rPr lang="en-US" err="1"/>
              <a:t>os</a:t>
            </a:r>
            <a:r>
              <a:rPr lang="en-US"/>
              <a:t> </a:t>
            </a:r>
            <a:r>
              <a:rPr lang="en-US" err="1"/>
              <a:t>próximos</a:t>
            </a:r>
            <a:r>
              <a:rPr lang="en-US"/>
              <a:t> </a:t>
            </a:r>
            <a:r>
              <a:rPr lang="en-US" err="1"/>
              <a:t>passos</a:t>
            </a:r>
            <a:r>
              <a:rPr lang="en-US"/>
              <a:t> da </a:t>
            </a:r>
            <a:r>
              <a:rPr lang="en-US" err="1"/>
              <a:t>nossa</a:t>
            </a:r>
            <a:r>
              <a:rPr lang="en-US"/>
              <a:t> jornada.</a:t>
            </a:r>
            <a:endParaRPr lang="en-US" b="1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93078-EDBB-4BB6-93E2-92ABCC506F67}" type="slidenum">
              <a:rPr lang="pt-BR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30362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No próximo bloco, de Produtos e Serviços, vamos revisar o portfólio, as regras comerciais e a aplicação das ofertas, mas sempre com foco em como orientar o vendedor na escolha correta e na condução da venda.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93078-EDBB-4BB6-93E2-92ABCC506F67}" type="slidenum">
              <a:rPr lang="pt-BR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71427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No bloco de Sistemas Solar e </a:t>
            </a:r>
            <a:r>
              <a:rPr lang="pt-BR" err="1"/>
              <a:t>NetSales</a:t>
            </a:r>
            <a:r>
              <a:rPr lang="pt-BR"/>
              <a:t>, vamos trabalhar como orientar o vendedor na escolha do sistema adequado, na navegação correta e na interpretação dos cenários encontrados durante o cadastro.</a:t>
            </a:r>
          </a:p>
          <a:p>
            <a:endParaRPr lang="pt-BR">
              <a:ea typeface="Calibri"/>
              <a:cs typeface="Calibri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93078-EDBB-4BB6-93E2-92ABCC506F67}" type="slidenum">
              <a:rPr lang="pt-BR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41347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No bloco GED – Endereços, vamos aprofundar a leitura dos cenários de endereço, a identificação da origem dos erros e a decisão correta diante de pendências, bloqueios e necessidade de criação ou acompanhamento. 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93078-EDBB-4BB6-93E2-92ABCC506F67}" type="slidenum">
              <a:rPr lang="pt-BR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27567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F8AB44-7B9B-D379-55B8-EE175BDA1B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A75DE441-28B8-DF94-455E-EFF264C012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9810AE52-8705-CDBE-1843-B21A8772BF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No bloco de Erros e Direcionamentos, vamos trabalhar os principais desvios da operação e discutir como orientar o vendedor para corrigir, ajustar, interromper ou direcionar o fluxo adequado.</a:t>
            </a:r>
          </a:p>
          <a:p>
            <a:r>
              <a:rPr lang="pt-BR"/>
              <a:t>E, para consolidarmos os aprendizados, encerraremos este ultimo bloco com uma atividade prática em formato de jogo.</a:t>
            </a:r>
          </a:p>
          <a:p>
            <a:r>
              <a:rPr lang="pt-BR"/>
              <a:t>Nela, vocês irão vivenciar situações relacionadas a endereços, pendências e direcionamento operacional, simulando decisões próximas à realidade da operação.</a:t>
            </a: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9FA060D-38E6-C3EE-6BF2-B0828033EB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93078-EDBB-4BB6-93E2-92ABCC506F67}" type="slidenum">
              <a:rPr lang="pt-BR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90283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407F01-BBA7-3B9E-4B37-9381E8CABB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13FD4AD4-1140-E26C-ABD0-F215163E93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2702BE65-4F26-3538-DB83-D76E661A28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Estimule a troca de experiências entre os participantes. Peça que compartilhem um momento em que perceberam, na prática, o impacto de uma orientação ou treinamento realizado por eles. Valorize os exemplos apresentados, conectando-os à importância do multiplicador na formação dos vendedores e na redução de erros operacionais.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EF9012B-6C8D-1FF0-A2E9-1090EAA550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93078-EDBB-4BB6-93E2-92ABCC506F67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67927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Chegamos ao final do primeiro bloco.</a:t>
            </a:r>
          </a:p>
          <a:p>
            <a:r>
              <a:rPr lang="pt-BR"/>
              <a:t>Ao longo desta etapa, entendemos o contexto da certificação, os principais ofensores identificados no diagnóstico e a importância do papel do instrutor na correção dos desvios da operação.</a:t>
            </a:r>
          </a:p>
          <a:p>
            <a:r>
              <a:rPr lang="pt-BR"/>
              <a:t>Mais do que transmitir conteúdo, o instrutor contribui diretamente para a segurança do vendedor, a qualidade da tomada de decisão e os resultados da operação.</a:t>
            </a:r>
          </a:p>
          <a:p>
            <a:r>
              <a:rPr lang="pt-BR"/>
              <a:t>Agora, vamos avançar para o próximo tema: Produtos e Serviços.</a:t>
            </a: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93078-EDBB-4BB6-93E2-92ABCC506F67}" type="slidenum">
              <a:rPr lang="pt-BR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8344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Antes de </a:t>
            </a:r>
            <a:r>
              <a:rPr lang="en-US" err="1"/>
              <a:t>seguirmos</a:t>
            </a:r>
            <a:r>
              <a:rPr lang="en-US"/>
              <a:t>, </a:t>
            </a:r>
            <a:r>
              <a:rPr lang="en-US" err="1"/>
              <a:t>vamos</a:t>
            </a:r>
            <a:r>
              <a:rPr lang="en-US"/>
              <a:t> </a:t>
            </a:r>
            <a:r>
              <a:rPr lang="en-US" err="1"/>
              <a:t>alinhar</a:t>
            </a:r>
            <a:r>
              <a:rPr lang="en-US"/>
              <a:t> </a:t>
            </a:r>
            <a:r>
              <a:rPr lang="en-US" err="1"/>
              <a:t>alguns</a:t>
            </a:r>
            <a:r>
              <a:rPr lang="en-US"/>
              <a:t> </a:t>
            </a:r>
            <a:r>
              <a:rPr lang="en-US" err="1"/>
              <a:t>combinados</a:t>
            </a:r>
            <a:r>
              <a:rPr lang="en-US"/>
              <a:t> para </a:t>
            </a:r>
            <a:r>
              <a:rPr lang="en-US" err="1"/>
              <a:t>tornar</a:t>
            </a:r>
            <a:r>
              <a:rPr lang="en-US"/>
              <a:t> </a:t>
            </a:r>
            <a:r>
              <a:rPr lang="en-US" err="1"/>
              <a:t>nossa</a:t>
            </a:r>
            <a:r>
              <a:rPr lang="en-US"/>
              <a:t> </a:t>
            </a:r>
            <a:r>
              <a:rPr lang="en-US" err="1"/>
              <a:t>experiência</a:t>
            </a:r>
            <a:r>
              <a:rPr lang="en-US"/>
              <a:t> </a:t>
            </a:r>
            <a:r>
              <a:rPr lang="en-US" err="1"/>
              <a:t>mais</a:t>
            </a:r>
            <a:r>
              <a:rPr lang="en-US"/>
              <a:t> </a:t>
            </a:r>
            <a:r>
              <a:rPr lang="en-US" err="1"/>
              <a:t>dinâmica</a:t>
            </a:r>
            <a:r>
              <a:rPr lang="en-US"/>
              <a:t> e </a:t>
            </a:r>
            <a:r>
              <a:rPr lang="en-US" err="1"/>
              <a:t>produtiva</a:t>
            </a:r>
            <a:r>
              <a:rPr lang="en-US"/>
              <a:t>.</a:t>
            </a:r>
            <a:endParaRPr lang="pt-BR"/>
          </a:p>
          <a:p>
            <a:r>
              <a:rPr lang="en-US"/>
              <a:t>Este é um </a:t>
            </a:r>
            <a:r>
              <a:rPr lang="en-US" err="1"/>
              <a:t>espaço</a:t>
            </a:r>
            <a:r>
              <a:rPr lang="en-US"/>
              <a:t> de </a:t>
            </a:r>
            <a:r>
              <a:rPr lang="en-US" err="1"/>
              <a:t>construção</a:t>
            </a:r>
            <a:r>
              <a:rPr lang="en-US"/>
              <a:t> </a:t>
            </a:r>
            <a:r>
              <a:rPr lang="en-US" err="1"/>
              <a:t>conjunta</a:t>
            </a:r>
            <a:r>
              <a:rPr lang="en-US"/>
              <a:t>, </a:t>
            </a:r>
            <a:r>
              <a:rPr lang="en-US" err="1"/>
              <a:t>então</a:t>
            </a:r>
            <a:r>
              <a:rPr lang="en-US"/>
              <a:t> a </a:t>
            </a:r>
            <a:r>
              <a:rPr lang="en-US" err="1"/>
              <a:t>participação</a:t>
            </a:r>
            <a:r>
              <a:rPr lang="en-US"/>
              <a:t> de </a:t>
            </a:r>
            <a:r>
              <a:rPr lang="en-US" err="1"/>
              <a:t>vocês</a:t>
            </a:r>
            <a:r>
              <a:rPr lang="en-US"/>
              <a:t> é </a:t>
            </a:r>
            <a:r>
              <a:rPr lang="en-US" err="1"/>
              <a:t>muito</a:t>
            </a:r>
            <a:r>
              <a:rPr lang="en-US"/>
              <a:t> </a:t>
            </a:r>
            <a:r>
              <a:rPr lang="en-US" err="1"/>
              <a:t>importante</a:t>
            </a:r>
            <a:r>
              <a:rPr lang="en-US"/>
              <a:t>. Sempre </a:t>
            </a:r>
            <a:r>
              <a:rPr lang="en-US" err="1"/>
              <a:t>que</a:t>
            </a:r>
            <a:r>
              <a:rPr lang="en-US"/>
              <a:t> </a:t>
            </a:r>
            <a:r>
              <a:rPr lang="en-US" err="1"/>
              <a:t>possível</a:t>
            </a:r>
            <a:r>
              <a:rPr lang="en-US"/>
              <a:t>, </a:t>
            </a:r>
            <a:r>
              <a:rPr lang="en-US" err="1"/>
              <a:t>utilizem</a:t>
            </a:r>
            <a:r>
              <a:rPr lang="en-US"/>
              <a:t> o chat, as </a:t>
            </a:r>
            <a:r>
              <a:rPr lang="en-US" err="1"/>
              <a:t>reações</a:t>
            </a:r>
            <a:r>
              <a:rPr lang="en-US"/>
              <a:t> e </a:t>
            </a:r>
            <a:r>
              <a:rPr lang="en-US" err="1"/>
              <a:t>participem</a:t>
            </a:r>
            <a:r>
              <a:rPr lang="en-US"/>
              <a:t> das </a:t>
            </a:r>
            <a:r>
              <a:rPr lang="en-US" err="1"/>
              <a:t>atividades</a:t>
            </a:r>
            <a:r>
              <a:rPr lang="en-US"/>
              <a:t> </a:t>
            </a:r>
            <a:r>
              <a:rPr lang="en-US" err="1"/>
              <a:t>propostas</a:t>
            </a:r>
            <a:r>
              <a:rPr lang="en-US"/>
              <a:t>.</a:t>
            </a:r>
            <a:endParaRPr lang="pt-BR"/>
          </a:p>
          <a:p>
            <a:r>
              <a:rPr lang="en-US" err="1"/>
              <a:t>Pedimos</a:t>
            </a:r>
            <a:r>
              <a:rPr lang="en-US"/>
              <a:t> </a:t>
            </a:r>
            <a:r>
              <a:rPr lang="en-US" err="1"/>
              <a:t>também</a:t>
            </a:r>
            <a:r>
              <a:rPr lang="en-US"/>
              <a:t> </a:t>
            </a:r>
            <a:r>
              <a:rPr lang="en-US" err="1"/>
              <a:t>atenção</a:t>
            </a:r>
            <a:r>
              <a:rPr lang="en-US"/>
              <a:t> </a:t>
            </a:r>
            <a:r>
              <a:rPr lang="en-US" err="1"/>
              <a:t>aos</a:t>
            </a:r>
            <a:r>
              <a:rPr lang="en-US"/>
              <a:t> </a:t>
            </a:r>
            <a:r>
              <a:rPr lang="en-US" err="1"/>
              <a:t>momentos</a:t>
            </a:r>
            <a:r>
              <a:rPr lang="en-US"/>
              <a:t> de </a:t>
            </a:r>
            <a:r>
              <a:rPr lang="en-US" err="1"/>
              <a:t>fala</a:t>
            </a:r>
            <a:r>
              <a:rPr lang="en-US"/>
              <a:t>, para </a:t>
            </a:r>
            <a:r>
              <a:rPr lang="en-US" err="1"/>
              <a:t>que</a:t>
            </a:r>
            <a:r>
              <a:rPr lang="en-US"/>
              <a:t> </a:t>
            </a:r>
            <a:r>
              <a:rPr lang="en-US" err="1"/>
              <a:t>todos</a:t>
            </a:r>
            <a:r>
              <a:rPr lang="en-US"/>
              <a:t> </a:t>
            </a:r>
            <a:r>
              <a:rPr lang="en-US" err="1"/>
              <a:t>tenham</a:t>
            </a:r>
            <a:r>
              <a:rPr lang="en-US"/>
              <a:t> </a:t>
            </a:r>
            <a:r>
              <a:rPr lang="en-US" err="1"/>
              <a:t>espaço</a:t>
            </a:r>
            <a:r>
              <a:rPr lang="en-US"/>
              <a:t> para </a:t>
            </a:r>
            <a:r>
              <a:rPr lang="en-US" err="1"/>
              <a:t>contribuir</a:t>
            </a:r>
            <a:r>
              <a:rPr lang="en-US"/>
              <a:t> e </a:t>
            </a:r>
            <a:r>
              <a:rPr lang="en-US" err="1"/>
              <a:t>possamos</a:t>
            </a:r>
            <a:r>
              <a:rPr lang="en-US"/>
              <a:t> </a:t>
            </a:r>
            <a:r>
              <a:rPr lang="en-US" err="1"/>
              <a:t>manter</a:t>
            </a:r>
            <a:r>
              <a:rPr lang="en-US"/>
              <a:t> um </a:t>
            </a:r>
            <a:r>
              <a:rPr lang="en-US" err="1"/>
              <a:t>bom</a:t>
            </a:r>
            <a:r>
              <a:rPr lang="en-US"/>
              <a:t> </a:t>
            </a:r>
            <a:r>
              <a:rPr lang="en-US" err="1"/>
              <a:t>ritmo</a:t>
            </a:r>
            <a:r>
              <a:rPr lang="en-US"/>
              <a:t> </a:t>
            </a:r>
            <a:r>
              <a:rPr lang="en-US" err="1"/>
              <a:t>ao</a:t>
            </a:r>
            <a:r>
              <a:rPr lang="en-US"/>
              <a:t> </a:t>
            </a:r>
            <a:r>
              <a:rPr lang="en-US" err="1"/>
              <a:t>longo</a:t>
            </a:r>
            <a:r>
              <a:rPr lang="en-US"/>
              <a:t> do </a:t>
            </a:r>
            <a:r>
              <a:rPr lang="en-US" err="1"/>
              <a:t>encontro</a:t>
            </a:r>
            <a:r>
              <a:rPr lang="en-US"/>
              <a:t>.</a:t>
            </a:r>
            <a:endParaRPr lang="pt-BR"/>
          </a:p>
          <a:p>
            <a:r>
              <a:rPr lang="en-US"/>
              <a:t>E um </a:t>
            </a:r>
            <a:r>
              <a:rPr lang="en-US" err="1"/>
              <a:t>ponto</a:t>
            </a:r>
            <a:r>
              <a:rPr lang="en-US"/>
              <a:t> </a:t>
            </a:r>
            <a:r>
              <a:rPr lang="en-US" err="1"/>
              <a:t>importante</a:t>
            </a:r>
            <a:r>
              <a:rPr lang="en-US"/>
              <a:t>: </a:t>
            </a:r>
            <a:r>
              <a:rPr lang="en-US" err="1"/>
              <a:t>dúvidas</a:t>
            </a:r>
            <a:r>
              <a:rPr lang="en-US"/>
              <a:t> e </a:t>
            </a:r>
            <a:r>
              <a:rPr lang="en-US" err="1"/>
              <a:t>experiências</a:t>
            </a:r>
            <a:r>
              <a:rPr lang="en-US"/>
              <a:t> </a:t>
            </a:r>
            <a:r>
              <a:rPr lang="en-US" err="1"/>
              <a:t>são</a:t>
            </a:r>
            <a:r>
              <a:rPr lang="en-US"/>
              <a:t> </a:t>
            </a:r>
            <a:r>
              <a:rPr lang="en-US" err="1"/>
              <a:t>muito</a:t>
            </a:r>
            <a:r>
              <a:rPr lang="en-US"/>
              <a:t> </a:t>
            </a:r>
            <a:r>
              <a:rPr lang="en-US" err="1"/>
              <a:t>bem-vindas</a:t>
            </a:r>
            <a:r>
              <a:rPr lang="en-US"/>
              <a:t>. Muitas </a:t>
            </a:r>
            <a:r>
              <a:rPr lang="en-US" err="1"/>
              <a:t>vezes</a:t>
            </a:r>
            <a:r>
              <a:rPr lang="en-US"/>
              <a:t>, </a:t>
            </a:r>
            <a:r>
              <a:rPr lang="en-US" err="1"/>
              <a:t>elas</a:t>
            </a:r>
            <a:r>
              <a:rPr lang="en-US"/>
              <a:t> </a:t>
            </a:r>
            <a:r>
              <a:rPr lang="en-US" err="1"/>
              <a:t>enriquecem</a:t>
            </a:r>
            <a:r>
              <a:rPr lang="en-US"/>
              <a:t> a </a:t>
            </a:r>
            <a:r>
              <a:rPr lang="en-US" err="1"/>
              <a:t>discussão</a:t>
            </a:r>
            <a:r>
              <a:rPr lang="en-US"/>
              <a:t> e </a:t>
            </a:r>
            <a:r>
              <a:rPr lang="en-US" err="1"/>
              <a:t>aproximam</a:t>
            </a:r>
            <a:r>
              <a:rPr lang="en-US"/>
              <a:t> o </a:t>
            </a:r>
            <a:r>
              <a:rPr lang="en-US" err="1"/>
              <a:t>conteúdo</a:t>
            </a:r>
            <a:r>
              <a:rPr lang="en-US"/>
              <a:t> da </a:t>
            </a:r>
            <a:r>
              <a:rPr lang="en-US" err="1"/>
              <a:t>realidade</a:t>
            </a:r>
            <a:r>
              <a:rPr lang="en-US"/>
              <a:t> da </a:t>
            </a:r>
            <a:r>
              <a:rPr lang="en-US" err="1"/>
              <a:t>operação</a:t>
            </a:r>
            <a:r>
              <a:rPr lang="en-US"/>
              <a:t>.</a:t>
            </a:r>
            <a:endParaRPr lang="pt-BR"/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93078-EDBB-4BB6-93E2-92ABCC506F67}" type="slidenum">
              <a:rPr lang="pt-BR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5014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Nesta certificação, o foco não será apenas compreender os principais ofensores da operação, mas discutir como conduzir esse aprendizado com os vendedores.</a:t>
            </a:r>
          </a:p>
          <a:p>
            <a:r>
              <a:rPr lang="pt-BR"/>
              <a:t>Vamos trabalhar a navegação correta nos sistemas, a interpretação de cenários e a tomada de decisão diante de erros, pendências e exceções.</a:t>
            </a:r>
          </a:p>
          <a:p>
            <a:r>
              <a:rPr lang="pt-BR"/>
              <a:t>A ideia é preparar vocês para orientar os vendedores de forma mais prática, direta e conectada aos desvios reais da operação.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93078-EDBB-4BB6-93E2-92ABCC506F67}" type="slidenum"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5176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Antes de seguirmos, quero ouvir a percepção de vocês sobre a realidade da operação.</a:t>
            </a:r>
          </a:p>
          <a:p>
            <a:r>
              <a:rPr lang="pt-BR"/>
              <a:t>Pensando no dia a dia, sobre quais temas os vendedores costumam apresentar mais dúvidas ou precisar de mais orientação?</a:t>
            </a:r>
          </a:p>
          <a:p>
            <a:r>
              <a:rPr lang="pt-BR"/>
              <a:t>A proposta aqui é que vocês compartilhem palavras ou expressões curtas, para construirmos uma nuvem de palavras com os temas mais recorrentes.</a:t>
            </a:r>
          </a:p>
          <a:p>
            <a:r>
              <a:rPr lang="pt-BR"/>
              <a:t>Pode ser, por exemplo, algo relacionado a sistemas, pendências, endereço, ofertas, regras ou tomada de decisão.</a:t>
            </a:r>
          </a:p>
          <a:p>
            <a:r>
              <a:rPr lang="pt-BR"/>
              <a:t>O objetivo é termos um retrato rápido da percepção do grupo e usar isso como ponto de partida para a nossa conversa.</a:t>
            </a:r>
          </a:p>
          <a:p>
            <a:r>
              <a:rPr lang="pt-BR"/>
              <a:t>------</a:t>
            </a:r>
          </a:p>
          <a:p>
            <a:r>
              <a:rPr lang="pt-BR"/>
              <a:t>Na reunião do Teams, abrir </a:t>
            </a:r>
            <a:r>
              <a:rPr lang="pt-BR" b="1" err="1"/>
              <a:t>Polls</a:t>
            </a:r>
            <a:r>
              <a:rPr lang="pt-BR"/>
              <a:t>. </a:t>
            </a:r>
          </a:p>
          <a:p>
            <a:r>
              <a:rPr lang="pt-BR"/>
              <a:t>Criar uma nova enquete. </a:t>
            </a:r>
          </a:p>
          <a:p>
            <a:r>
              <a:rPr lang="pt-BR"/>
              <a:t>Escolher o tipo </a:t>
            </a:r>
            <a:r>
              <a:rPr lang="pt-BR" b="1"/>
              <a:t>Word Cloud Poll</a:t>
            </a:r>
            <a:r>
              <a:rPr lang="pt-BR"/>
              <a:t>. </a:t>
            </a:r>
          </a:p>
          <a:p>
            <a:r>
              <a:rPr lang="pt-BR"/>
              <a:t>Inserir a pergunta, por exemplo:</a:t>
            </a:r>
            <a:br>
              <a:rPr lang="pt-BR"/>
            </a:br>
            <a:r>
              <a:rPr lang="pt-BR" b="1"/>
              <a:t>Na prática, sobre quais temas os vendedores mais precisam de orientação?</a:t>
            </a:r>
            <a:r>
              <a:rPr lang="pt-BR"/>
              <a:t> </a:t>
            </a:r>
          </a:p>
          <a:p>
            <a:r>
              <a:rPr lang="pt-BR"/>
              <a:t>Liberar durante a aula e exibir as respostas em tempo real. </a:t>
            </a:r>
          </a:p>
          <a:p>
            <a:r>
              <a:rPr lang="pt-BR"/>
              <a:t>Se a opção </a:t>
            </a:r>
            <a:r>
              <a:rPr lang="pt-BR" b="1"/>
              <a:t>Word Cloud Poll</a:t>
            </a:r>
            <a:r>
              <a:rPr lang="pt-BR"/>
              <a:t> não aparecer, dá para usar um plano B: pedir respostas curtas no chat e o instrutor comentar as palavras mais recorrentes, ou usar uma ferramenta externa como </a:t>
            </a:r>
            <a:r>
              <a:rPr lang="pt-BR" err="1"/>
              <a:t>Mentimeter</a:t>
            </a:r>
            <a:r>
              <a:rPr lang="pt-BR"/>
              <a:t>.</a:t>
            </a:r>
          </a:p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93078-EDBB-4BB6-93E2-92ABCC506F67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7216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Antes de apresentarmos os resultados do diagnóstico, quero convidar vocês para uma rápida dinâmica.</a:t>
            </a:r>
          </a:p>
          <a:p>
            <a:r>
              <a:rPr lang="pt-BR"/>
              <a:t>A proposta é simples: pela votação do Teams, escolham qual fator vocês acreditam que mais impacta o desempenho operacional ao aplicar o treinamento com os vendedores.</a:t>
            </a:r>
          </a:p>
          <a:p>
            <a:r>
              <a:rPr lang="en-US">
                <a:ea typeface="Calibri"/>
                <a:cs typeface="Calibri"/>
              </a:rPr>
              <a:t>---</a:t>
            </a:r>
            <a:endParaRPr lang="en-US"/>
          </a:p>
          <a:p>
            <a:r>
              <a:rPr lang="en-US" err="1">
                <a:ea typeface="Calibri"/>
                <a:cs typeface="Calibri"/>
              </a:rPr>
              <a:t>Intrutor</a:t>
            </a:r>
            <a:r>
              <a:rPr lang="en-US">
                <a:ea typeface="Calibri"/>
                <a:cs typeface="Calibri"/>
              </a:rPr>
              <a:t>: </a:t>
            </a:r>
            <a:r>
              <a:rPr lang="en-US" err="1">
                <a:ea typeface="Calibri"/>
                <a:cs typeface="Calibri"/>
              </a:rPr>
              <a:t>você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pode</a:t>
            </a:r>
            <a:r>
              <a:rPr lang="en-US">
                <a:ea typeface="Calibri"/>
                <a:cs typeface="Calibri"/>
              </a:rPr>
              <a:t> usar a </a:t>
            </a:r>
            <a:r>
              <a:rPr lang="en-US" err="1">
                <a:ea typeface="Calibri"/>
                <a:cs typeface="Calibri"/>
              </a:rPr>
              <a:t>sua</a:t>
            </a:r>
            <a:r>
              <a:rPr lang="en-US">
                <a:ea typeface="Calibri"/>
                <a:cs typeface="Calibri"/>
              </a:rPr>
              <a:t> ferramenta de </a:t>
            </a:r>
            <a:r>
              <a:rPr lang="en-US" err="1">
                <a:ea typeface="Calibri"/>
                <a:cs typeface="Calibri"/>
              </a:rPr>
              <a:t>enquete</a:t>
            </a:r>
            <a:r>
              <a:rPr lang="en-US">
                <a:ea typeface="Calibri"/>
                <a:cs typeface="Calibri"/>
              </a:rPr>
              <a:t> de </a:t>
            </a:r>
            <a:r>
              <a:rPr lang="en-US" err="1">
                <a:ea typeface="Calibri"/>
                <a:cs typeface="Calibri"/>
              </a:rPr>
              <a:t>preferência</a:t>
            </a:r>
            <a:r>
              <a:rPr lang="en-US">
                <a:ea typeface="Calibri"/>
                <a:cs typeface="Calibri"/>
              </a:rPr>
              <a:t>.</a:t>
            </a:r>
            <a:endParaRPr lang="en-US"/>
          </a:p>
          <a:p>
            <a:r>
              <a:rPr lang="en-US" b="1"/>
              <a:t>Passo a Passo Polls (</a:t>
            </a:r>
            <a:r>
              <a:rPr lang="en-US" b="1" err="1"/>
              <a:t>ou</a:t>
            </a:r>
            <a:r>
              <a:rPr lang="en-US" b="1"/>
              <a:t> Forms): </a:t>
            </a:r>
            <a:r>
              <a:rPr lang="en-US"/>
              <a:t>https://www.youtube.com/watch?v=rAa9z2C1bO4</a:t>
            </a:r>
            <a:endParaRPr lang="en-US">
              <a:ea typeface="Calibri"/>
              <a:cs typeface="Calibri"/>
            </a:endParaRPr>
          </a:p>
          <a:p>
            <a:r>
              <a:rPr lang="en-US"/>
              <a:t>Antes da aula: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marL="171450" indent="-171450">
              <a:buFont typeface="Arial"/>
              <a:buChar char="•"/>
            </a:pPr>
            <a:r>
              <a:rPr lang="en-US" err="1"/>
              <a:t>Abrir</a:t>
            </a:r>
            <a:r>
              <a:rPr lang="en-US"/>
              <a:t> </a:t>
            </a:r>
            <a:r>
              <a:rPr lang="en-US" err="1"/>
              <a:t>reunião</a:t>
            </a:r>
            <a:r>
              <a:rPr lang="en-US"/>
              <a:t> no </a:t>
            </a:r>
            <a:r>
              <a:rPr lang="en-US" err="1"/>
              <a:t>calendário</a:t>
            </a:r>
            <a:r>
              <a:rPr lang="en-US"/>
              <a:t> do Teams </a:t>
            </a:r>
            <a:endParaRPr lang="en-US"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 err="1"/>
              <a:t>Adicione</a:t>
            </a:r>
            <a:r>
              <a:rPr lang="en-US"/>
              <a:t> o </a:t>
            </a:r>
            <a:r>
              <a:rPr lang="en-US" err="1"/>
              <a:t>aplicativo</a:t>
            </a:r>
            <a:r>
              <a:rPr lang="en-US"/>
              <a:t> </a:t>
            </a:r>
            <a:r>
              <a:rPr lang="en-US" b="1"/>
              <a:t>Polls</a:t>
            </a:r>
            <a:r>
              <a:rPr lang="en-US"/>
              <a:t> </a:t>
            </a:r>
            <a:endParaRPr lang="en-US"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/>
              <a:t>Criar </a:t>
            </a:r>
            <a:r>
              <a:rPr lang="en-US" err="1"/>
              <a:t>enquete</a:t>
            </a:r>
            <a:r>
              <a:rPr lang="en-US"/>
              <a:t>: </a:t>
            </a:r>
            <a:endParaRPr lang="en-US">
              <a:ea typeface="Calibri"/>
              <a:cs typeface="Calibri"/>
            </a:endParaRPr>
          </a:p>
          <a:p>
            <a:r>
              <a:rPr lang="pt-BR" b="1"/>
              <a:t>Na sua percepção, qual destes fatores mais impacta o desem</a:t>
            </a:r>
            <a:r>
              <a:rPr lang="pt-BR" b="1">
                <a:highlight>
                  <a:srgbClr val="FFFF00"/>
                </a:highlight>
              </a:rPr>
              <a:t>penho operacional ao aplicar o treinamento?</a:t>
            </a:r>
          </a:p>
          <a:p>
            <a:r>
              <a:rPr lang="en-US" err="1">
                <a:ea typeface="Calibri"/>
                <a:cs typeface="Calibri"/>
              </a:rPr>
              <a:t>Opções</a:t>
            </a:r>
            <a:r>
              <a:rPr lang="en-US">
                <a:ea typeface="Calibri"/>
                <a:cs typeface="Calibri"/>
              </a:rPr>
              <a:t>:</a:t>
            </a:r>
          </a:p>
          <a:p>
            <a:pPr marL="228600" indent="-228600">
              <a:buFont typeface="+mj-lt"/>
              <a:buAutoNum type="arabicPeriod"/>
            </a:pPr>
            <a:r>
              <a:rPr lang="pt-BR"/>
              <a:t>Navegação nos sistemas Solar e </a:t>
            </a:r>
            <a:r>
              <a:rPr lang="pt-BR" err="1"/>
              <a:t>NetSales</a:t>
            </a:r>
            <a:r>
              <a:rPr lang="pt-BR"/>
              <a:t> </a:t>
            </a:r>
          </a:p>
          <a:p>
            <a:pPr marL="228600" indent="-228600">
              <a:buFont typeface="+mj-lt"/>
              <a:buAutoNum type="arabicPeriod"/>
            </a:pPr>
            <a:r>
              <a:rPr lang="pt-BR"/>
              <a:t>Pendências relacionadas a endereço </a:t>
            </a:r>
          </a:p>
          <a:p>
            <a:pPr marL="228600" indent="-228600">
              <a:buFont typeface="+mj-lt"/>
              <a:buAutoNum type="arabicPeriod"/>
            </a:pPr>
            <a:r>
              <a:rPr lang="pt-BR"/>
              <a:t>Tratativas e pendências na venda </a:t>
            </a:r>
          </a:p>
          <a:p>
            <a:pPr marL="228600" indent="-228600">
              <a:buFont typeface="+mj-lt"/>
              <a:buAutoNum type="arabicPeriod"/>
            </a:pPr>
            <a:r>
              <a:rPr lang="pt-BR"/>
              <a:t>Orientação do vendedor na condução da venda</a:t>
            </a:r>
          </a:p>
          <a:p>
            <a:endParaRPr lang="en-US" b="1"/>
          </a:p>
          <a:p>
            <a:r>
              <a:rPr lang="en-US" b="1"/>
              <a:t>Tipo: </a:t>
            </a:r>
            <a:r>
              <a:rPr lang="en-US" b="1" err="1"/>
              <a:t>Escolha</a:t>
            </a:r>
            <a:r>
              <a:rPr lang="en-US" b="1"/>
              <a:t> </a:t>
            </a:r>
            <a:r>
              <a:rPr lang="en-US" b="1" err="1"/>
              <a:t>única</a:t>
            </a:r>
            <a:endParaRPr lang="en-US">
              <a:ea typeface="Calibri"/>
              <a:cs typeface="Calibri"/>
            </a:endParaRPr>
          </a:p>
          <a:p>
            <a:r>
              <a:rPr lang="en-US" b="1" err="1"/>
              <a:t>Opção</a:t>
            </a:r>
            <a:r>
              <a:rPr lang="en-US" b="1"/>
              <a:t> </a:t>
            </a:r>
            <a:r>
              <a:rPr lang="en-US" b="1" err="1"/>
              <a:t>importante</a:t>
            </a:r>
            <a:r>
              <a:rPr lang="en-US" b="1"/>
              <a:t>: </a:t>
            </a:r>
            <a:r>
              <a:rPr lang="en-US" b="1" err="1"/>
              <a:t>Mostrar</a:t>
            </a:r>
            <a:r>
              <a:rPr lang="en-US" b="1"/>
              <a:t> </a:t>
            </a:r>
            <a:r>
              <a:rPr lang="en-US" b="1" err="1"/>
              <a:t>resultados</a:t>
            </a:r>
            <a:r>
              <a:rPr lang="en-US" b="1"/>
              <a:t> </a:t>
            </a:r>
            <a:r>
              <a:rPr lang="en-US" b="1" err="1"/>
              <a:t>em</a:t>
            </a:r>
            <a:r>
              <a:rPr lang="en-US" b="1"/>
              <a:t> tempo real</a:t>
            </a:r>
            <a:endParaRPr lang="en-US"/>
          </a:p>
          <a:p>
            <a:endParaRPr lang="en-US" b="1"/>
          </a:p>
          <a:p>
            <a:r>
              <a:rPr lang="en-US"/>
              <a:t>Durante a aula e com </a:t>
            </a:r>
            <a:r>
              <a:rPr lang="en-US" err="1"/>
              <a:t>os</a:t>
            </a:r>
            <a:r>
              <a:rPr lang="en-US"/>
              <a:t> slides </a:t>
            </a:r>
            <a:r>
              <a:rPr lang="en-US" err="1"/>
              <a:t>compartilhados</a:t>
            </a:r>
            <a:r>
              <a:rPr lang="en-US"/>
              <a:t> no Teams:</a:t>
            </a:r>
            <a:endParaRPr lang="en-US"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/>
              <a:t>Abre a </a:t>
            </a:r>
            <a:r>
              <a:rPr lang="en-US" err="1"/>
              <a:t>enquete</a:t>
            </a:r>
            <a:r>
              <a:rPr lang="en-US"/>
              <a:t> no Teams </a:t>
            </a:r>
            <a:endParaRPr lang="en-US"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 err="1"/>
              <a:t>Participantes</a:t>
            </a:r>
            <a:r>
              <a:rPr lang="en-US"/>
              <a:t> </a:t>
            </a:r>
            <a:r>
              <a:rPr lang="en-US" err="1"/>
              <a:t>votam</a:t>
            </a:r>
            <a:r>
              <a:rPr lang="en-US"/>
              <a:t> </a:t>
            </a:r>
            <a:r>
              <a:rPr lang="en-US" err="1"/>
              <a:t>pelo</a:t>
            </a:r>
            <a:r>
              <a:rPr lang="en-US"/>
              <a:t> </a:t>
            </a:r>
            <a:r>
              <a:rPr lang="en-US" err="1"/>
              <a:t>painel</a:t>
            </a:r>
            <a:endParaRPr lang="en-US" err="1"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endParaRPr lang="en-US"/>
          </a:p>
          <a:p>
            <a:r>
              <a:rPr lang="en-US" b="1"/>
              <a:t>Plano B (</a:t>
            </a:r>
            <a:r>
              <a:rPr lang="en-US" b="1" err="1"/>
              <a:t>caso</a:t>
            </a:r>
            <a:r>
              <a:rPr lang="en-US" b="1"/>
              <a:t> o Poll </a:t>
            </a:r>
            <a:r>
              <a:rPr lang="en-US" b="1" err="1"/>
              <a:t>falhe</a:t>
            </a:r>
            <a:r>
              <a:rPr lang="en-US" b="1"/>
              <a:t>)</a:t>
            </a:r>
            <a:endParaRPr lang="en-US" b="1">
              <a:ea typeface="Calibri"/>
              <a:cs typeface="Calibri"/>
            </a:endParaRPr>
          </a:p>
          <a:p>
            <a:r>
              <a:rPr lang="en-US" err="1"/>
              <a:t>Pergunta</a:t>
            </a:r>
            <a:r>
              <a:rPr lang="en-US"/>
              <a:t> no chat: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r>
              <a:rPr lang="en-US" b="1" err="1"/>
              <a:t>Digite</a:t>
            </a:r>
            <a:r>
              <a:rPr lang="en-US" b="1"/>
              <a:t> no chat o </a:t>
            </a:r>
            <a:r>
              <a:rPr lang="en-US" b="1" err="1"/>
              <a:t>número</a:t>
            </a:r>
            <a:r>
              <a:rPr lang="en-US" b="1"/>
              <a:t> do </a:t>
            </a:r>
            <a:r>
              <a:rPr lang="en-US" b="1" err="1"/>
              <a:t>fator</a:t>
            </a:r>
            <a:r>
              <a:rPr lang="en-US" b="1"/>
              <a:t> </a:t>
            </a:r>
            <a:r>
              <a:rPr lang="en-US" b="1" err="1"/>
              <a:t>que</a:t>
            </a:r>
            <a:r>
              <a:rPr lang="en-US" b="1"/>
              <a:t> </a:t>
            </a:r>
            <a:r>
              <a:rPr lang="en-US" b="1" err="1"/>
              <a:t>você</a:t>
            </a:r>
            <a:r>
              <a:rPr lang="en-US" b="1"/>
              <a:t> </a:t>
            </a:r>
            <a:r>
              <a:rPr lang="en-US" b="1" err="1"/>
              <a:t>acredita</a:t>
            </a:r>
            <a:r>
              <a:rPr lang="en-US" b="1"/>
              <a:t> ser o principal </a:t>
            </a:r>
            <a:r>
              <a:rPr lang="en-US" b="1" err="1"/>
              <a:t>ofensor</a:t>
            </a:r>
            <a:r>
              <a:rPr lang="en-US" b="1"/>
              <a:t>.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r>
              <a:rPr lang="en-US"/>
              <a:t>(1, 2, 3, 4 </a:t>
            </a:r>
            <a:r>
              <a:rPr lang="en-US" err="1"/>
              <a:t>ou</a:t>
            </a:r>
            <a:r>
              <a:rPr lang="en-US"/>
              <a:t> 5)</a:t>
            </a:r>
            <a:endParaRPr lang="en-US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93078-EDBB-4BB6-93E2-92ABCC506F67}" type="slidenum">
              <a:rPr lang="pt-BR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1406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27010C-62B0-4185-0DD4-EC871012C4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D9A8EE4E-8705-4B5D-3FEF-5DACA33CCE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2F8A5269-D459-34E0-A40B-EFCD56F72A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Não existe resposta certa ou errada neste momento. A ideia é comparar a percepção do grupo com os dados identificados no estudo e refletir sobre onde a atuação do multiplicador pode fazer mais diferença.</a:t>
            </a:r>
          </a:p>
          <a:p>
            <a:r>
              <a:rPr lang="en-US"/>
              <a:t>Vamos </a:t>
            </a:r>
            <a:r>
              <a:rPr lang="en-US" err="1"/>
              <a:t>votar</a:t>
            </a:r>
            <a:r>
              <a:rPr lang="en-US"/>
              <a:t>?</a:t>
            </a:r>
            <a:endParaRPr lang="pt-BR"/>
          </a:p>
          <a:p>
            <a:r>
              <a:rPr lang="en-US">
                <a:ea typeface="Calibri"/>
                <a:cs typeface="Calibri"/>
              </a:rPr>
              <a:t>---</a:t>
            </a:r>
            <a:endParaRPr lang="en-US"/>
          </a:p>
          <a:p>
            <a:r>
              <a:rPr lang="en-US" err="1">
                <a:ea typeface="Calibri"/>
                <a:cs typeface="Calibri"/>
              </a:rPr>
              <a:t>Intrutor</a:t>
            </a:r>
            <a:r>
              <a:rPr lang="en-US">
                <a:ea typeface="Calibri"/>
                <a:cs typeface="Calibri"/>
              </a:rPr>
              <a:t>: </a:t>
            </a:r>
            <a:r>
              <a:rPr lang="en-US" err="1">
                <a:ea typeface="Calibri"/>
                <a:cs typeface="Calibri"/>
              </a:rPr>
              <a:t>você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pode</a:t>
            </a:r>
            <a:r>
              <a:rPr lang="en-US">
                <a:ea typeface="Calibri"/>
                <a:cs typeface="Calibri"/>
              </a:rPr>
              <a:t> usar a </a:t>
            </a:r>
            <a:r>
              <a:rPr lang="en-US" err="1">
                <a:ea typeface="Calibri"/>
                <a:cs typeface="Calibri"/>
              </a:rPr>
              <a:t>sua</a:t>
            </a:r>
            <a:r>
              <a:rPr lang="en-US">
                <a:ea typeface="Calibri"/>
                <a:cs typeface="Calibri"/>
              </a:rPr>
              <a:t> ferramenta de </a:t>
            </a:r>
            <a:r>
              <a:rPr lang="en-US" err="1">
                <a:ea typeface="Calibri"/>
                <a:cs typeface="Calibri"/>
              </a:rPr>
              <a:t>enquete</a:t>
            </a:r>
            <a:r>
              <a:rPr lang="en-US">
                <a:ea typeface="Calibri"/>
                <a:cs typeface="Calibri"/>
              </a:rPr>
              <a:t> de </a:t>
            </a:r>
            <a:r>
              <a:rPr lang="en-US" err="1">
                <a:ea typeface="Calibri"/>
                <a:cs typeface="Calibri"/>
              </a:rPr>
              <a:t>preferência</a:t>
            </a:r>
            <a:r>
              <a:rPr lang="en-US">
                <a:ea typeface="Calibri"/>
                <a:cs typeface="Calibri"/>
              </a:rPr>
              <a:t>.</a:t>
            </a:r>
            <a:endParaRPr lang="en-US"/>
          </a:p>
          <a:p>
            <a:r>
              <a:rPr lang="en-US" b="0"/>
              <a:t>Passo a Passo Polls (</a:t>
            </a:r>
            <a:r>
              <a:rPr lang="en-US" b="0" err="1"/>
              <a:t>ou</a:t>
            </a:r>
            <a:r>
              <a:rPr lang="en-US" b="0"/>
              <a:t> Forms): </a:t>
            </a:r>
            <a:r>
              <a:rPr lang="en-US"/>
              <a:t>https://www.youtube.com/watch?v=rAa9z2C1bO4</a:t>
            </a:r>
            <a:endParaRPr lang="en-US">
              <a:ea typeface="Calibri"/>
              <a:cs typeface="Calibri"/>
            </a:endParaRPr>
          </a:p>
          <a:p>
            <a:r>
              <a:rPr lang="en-US" b="0"/>
              <a:t>Antes da aula:</a:t>
            </a:r>
            <a:endParaRPr lang="en-US" b="0">
              <a:ea typeface="Calibri" panose="020F0502020204030204"/>
              <a:cs typeface="Calibri" panose="020F0502020204030204"/>
            </a:endParaRPr>
          </a:p>
          <a:p>
            <a:pPr marL="171450" indent="-171450">
              <a:buFont typeface="Arial"/>
              <a:buChar char="•"/>
            </a:pPr>
            <a:r>
              <a:rPr lang="en-US" err="1"/>
              <a:t>Abrir</a:t>
            </a:r>
            <a:r>
              <a:rPr lang="en-US"/>
              <a:t> </a:t>
            </a:r>
            <a:r>
              <a:rPr lang="en-US" err="1"/>
              <a:t>reunião</a:t>
            </a:r>
            <a:r>
              <a:rPr lang="en-US"/>
              <a:t> no </a:t>
            </a:r>
            <a:r>
              <a:rPr lang="en-US" err="1"/>
              <a:t>calendário</a:t>
            </a:r>
            <a:r>
              <a:rPr lang="en-US"/>
              <a:t> do Teams </a:t>
            </a:r>
            <a:endParaRPr lang="en-US"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 err="1"/>
              <a:t>Adicione</a:t>
            </a:r>
            <a:r>
              <a:rPr lang="en-US"/>
              <a:t> o </a:t>
            </a:r>
            <a:r>
              <a:rPr lang="en-US" err="1"/>
              <a:t>aplicativo</a:t>
            </a:r>
            <a:r>
              <a:rPr lang="en-US"/>
              <a:t> </a:t>
            </a:r>
            <a:r>
              <a:rPr lang="en-US" b="1"/>
              <a:t>Polls</a:t>
            </a:r>
            <a:r>
              <a:rPr lang="en-US"/>
              <a:t> </a:t>
            </a:r>
            <a:endParaRPr lang="en-US"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/>
              <a:t>Criar </a:t>
            </a:r>
            <a:r>
              <a:rPr lang="en-US" err="1"/>
              <a:t>enquete</a:t>
            </a:r>
            <a:r>
              <a:rPr lang="en-US"/>
              <a:t>: </a:t>
            </a:r>
            <a:endParaRPr lang="en-US">
              <a:ea typeface="Calibri"/>
              <a:cs typeface="Calibri"/>
            </a:endParaRPr>
          </a:p>
          <a:p>
            <a:r>
              <a:rPr lang="pt-BR" b="1"/>
              <a:t>Na sua percepção, qual destes fatores mais impacta o desem</a:t>
            </a:r>
            <a:r>
              <a:rPr lang="pt-BR" b="1">
                <a:highlight>
                  <a:srgbClr val="FFFF00"/>
                </a:highlight>
              </a:rPr>
              <a:t>penho operacional ao aplicar o treinamento?</a:t>
            </a:r>
          </a:p>
          <a:p>
            <a:r>
              <a:rPr lang="en-US" err="1">
                <a:ea typeface="Calibri"/>
                <a:cs typeface="Calibri"/>
              </a:rPr>
              <a:t>Opções</a:t>
            </a:r>
            <a:r>
              <a:rPr lang="en-US">
                <a:ea typeface="Calibri"/>
                <a:cs typeface="Calibri"/>
              </a:rPr>
              <a:t>:</a:t>
            </a:r>
          </a:p>
          <a:p>
            <a:pPr marL="228600" indent="-228600">
              <a:buFont typeface="+mj-lt"/>
              <a:buAutoNum type="alphaUcPeriod"/>
            </a:pPr>
            <a:r>
              <a:rPr lang="pt-BR"/>
              <a:t>Navegação nos sistemas Solar e </a:t>
            </a:r>
            <a:r>
              <a:rPr lang="pt-BR" err="1"/>
              <a:t>NetSales</a:t>
            </a:r>
            <a:r>
              <a:rPr lang="pt-BR"/>
              <a:t> </a:t>
            </a:r>
          </a:p>
          <a:p>
            <a:pPr marL="228600" indent="-228600">
              <a:buFont typeface="+mj-lt"/>
              <a:buAutoNum type="alphaUcPeriod"/>
            </a:pPr>
            <a:r>
              <a:rPr lang="pt-BR"/>
              <a:t>Pendências relacionadas a endereço </a:t>
            </a:r>
          </a:p>
          <a:p>
            <a:pPr marL="228600" indent="-228600">
              <a:buFont typeface="+mj-lt"/>
              <a:buAutoNum type="alphaUcPeriod"/>
            </a:pPr>
            <a:r>
              <a:rPr lang="pt-BR"/>
              <a:t>Tratativas e pendências na venda </a:t>
            </a:r>
          </a:p>
          <a:p>
            <a:pPr marL="228600" indent="-228600">
              <a:buFont typeface="+mj-lt"/>
              <a:buAutoNum type="alphaUcPeriod"/>
            </a:pPr>
            <a:r>
              <a:rPr lang="pt-BR"/>
              <a:t>Orientação do vendedor na condução da venda</a:t>
            </a:r>
          </a:p>
          <a:p>
            <a:endParaRPr lang="en-US" b="1"/>
          </a:p>
          <a:p>
            <a:r>
              <a:rPr lang="en-US" b="1"/>
              <a:t>Tipo: </a:t>
            </a:r>
            <a:r>
              <a:rPr lang="en-US" b="1" err="1"/>
              <a:t>Escolha</a:t>
            </a:r>
            <a:r>
              <a:rPr lang="en-US" b="1"/>
              <a:t> </a:t>
            </a:r>
            <a:r>
              <a:rPr lang="en-US" b="1" err="1"/>
              <a:t>única</a:t>
            </a:r>
            <a:endParaRPr lang="en-US">
              <a:ea typeface="Calibri"/>
              <a:cs typeface="Calibri"/>
            </a:endParaRPr>
          </a:p>
          <a:p>
            <a:r>
              <a:rPr lang="en-US" b="1" err="1"/>
              <a:t>Opção</a:t>
            </a:r>
            <a:r>
              <a:rPr lang="en-US" b="1"/>
              <a:t> </a:t>
            </a:r>
            <a:r>
              <a:rPr lang="en-US" b="1" err="1"/>
              <a:t>importante</a:t>
            </a:r>
            <a:r>
              <a:rPr lang="en-US" b="1"/>
              <a:t>: </a:t>
            </a:r>
            <a:r>
              <a:rPr lang="en-US" b="1" err="1"/>
              <a:t>Mostrar</a:t>
            </a:r>
            <a:r>
              <a:rPr lang="en-US" b="1"/>
              <a:t> </a:t>
            </a:r>
            <a:r>
              <a:rPr lang="en-US" b="1" err="1"/>
              <a:t>resultados</a:t>
            </a:r>
            <a:r>
              <a:rPr lang="en-US" b="1"/>
              <a:t> </a:t>
            </a:r>
            <a:r>
              <a:rPr lang="en-US" b="1" err="1"/>
              <a:t>em</a:t>
            </a:r>
            <a:r>
              <a:rPr lang="en-US" b="1"/>
              <a:t> tempo real</a:t>
            </a:r>
            <a:endParaRPr lang="en-US"/>
          </a:p>
          <a:p>
            <a:endParaRPr lang="en-US" b="1"/>
          </a:p>
          <a:p>
            <a:r>
              <a:rPr lang="en-US"/>
              <a:t>Durante a aula e com </a:t>
            </a:r>
            <a:r>
              <a:rPr lang="en-US" err="1"/>
              <a:t>os</a:t>
            </a:r>
            <a:r>
              <a:rPr lang="en-US"/>
              <a:t> slides </a:t>
            </a:r>
            <a:r>
              <a:rPr lang="en-US" err="1"/>
              <a:t>compartilhados</a:t>
            </a:r>
            <a:r>
              <a:rPr lang="en-US"/>
              <a:t> no Teams:</a:t>
            </a:r>
            <a:endParaRPr lang="en-US"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/>
              <a:t>Abre a </a:t>
            </a:r>
            <a:r>
              <a:rPr lang="en-US" err="1"/>
              <a:t>enquete</a:t>
            </a:r>
            <a:r>
              <a:rPr lang="en-US"/>
              <a:t> no Teams </a:t>
            </a:r>
            <a:endParaRPr lang="en-US"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 err="1"/>
              <a:t>Participantes</a:t>
            </a:r>
            <a:r>
              <a:rPr lang="en-US"/>
              <a:t> </a:t>
            </a:r>
            <a:r>
              <a:rPr lang="en-US" err="1"/>
              <a:t>votam</a:t>
            </a:r>
            <a:r>
              <a:rPr lang="en-US"/>
              <a:t> </a:t>
            </a:r>
            <a:r>
              <a:rPr lang="en-US" err="1"/>
              <a:t>pelo</a:t>
            </a:r>
            <a:r>
              <a:rPr lang="en-US"/>
              <a:t> </a:t>
            </a:r>
            <a:r>
              <a:rPr lang="en-US" err="1"/>
              <a:t>painel</a:t>
            </a:r>
            <a:endParaRPr lang="en-US" err="1"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endParaRPr lang="en-US"/>
          </a:p>
          <a:p>
            <a:r>
              <a:rPr lang="en-US" b="1"/>
              <a:t>Plano B (</a:t>
            </a:r>
            <a:r>
              <a:rPr lang="en-US" b="1" err="1"/>
              <a:t>caso</a:t>
            </a:r>
            <a:r>
              <a:rPr lang="en-US" b="1"/>
              <a:t> o Polls </a:t>
            </a:r>
            <a:r>
              <a:rPr lang="en-US" b="1" err="1"/>
              <a:t>falhe</a:t>
            </a:r>
            <a:r>
              <a:rPr lang="en-US" b="1"/>
              <a:t>)</a:t>
            </a:r>
            <a:endParaRPr lang="en-US" b="1">
              <a:ea typeface="Calibri"/>
              <a:cs typeface="Calibri"/>
            </a:endParaRPr>
          </a:p>
          <a:p>
            <a:r>
              <a:rPr lang="en-US" err="1"/>
              <a:t>Perguntar</a:t>
            </a:r>
            <a:r>
              <a:rPr lang="en-US"/>
              <a:t> no chat: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r>
              <a:rPr lang="en-US" b="1" err="1"/>
              <a:t>Digite</a:t>
            </a:r>
            <a:r>
              <a:rPr lang="en-US" b="1"/>
              <a:t> no chat o </a:t>
            </a:r>
            <a:r>
              <a:rPr lang="en-US" b="1" err="1"/>
              <a:t>número</a:t>
            </a:r>
            <a:r>
              <a:rPr lang="en-US" b="1"/>
              <a:t> do </a:t>
            </a:r>
            <a:r>
              <a:rPr lang="en-US" b="1" err="1"/>
              <a:t>fator</a:t>
            </a:r>
            <a:r>
              <a:rPr lang="en-US" b="1"/>
              <a:t> </a:t>
            </a:r>
            <a:r>
              <a:rPr lang="en-US" b="1" err="1"/>
              <a:t>que</a:t>
            </a:r>
            <a:r>
              <a:rPr lang="en-US" b="1"/>
              <a:t> </a:t>
            </a:r>
            <a:r>
              <a:rPr lang="en-US" b="1" err="1"/>
              <a:t>você</a:t>
            </a:r>
            <a:r>
              <a:rPr lang="en-US" b="1"/>
              <a:t> </a:t>
            </a:r>
            <a:r>
              <a:rPr lang="en-US" b="1" err="1"/>
              <a:t>acredita</a:t>
            </a:r>
            <a:r>
              <a:rPr lang="en-US" b="1"/>
              <a:t> ser o principal </a:t>
            </a:r>
            <a:r>
              <a:rPr lang="en-US" b="1" err="1"/>
              <a:t>ofensor</a:t>
            </a:r>
            <a:r>
              <a:rPr lang="en-US" b="1"/>
              <a:t>.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r>
              <a:rPr lang="en-US"/>
              <a:t>(A, B, C </a:t>
            </a:r>
            <a:r>
              <a:rPr lang="en-US" err="1"/>
              <a:t>ou</a:t>
            </a:r>
            <a:r>
              <a:rPr lang="en-US"/>
              <a:t> D)</a:t>
            </a:r>
            <a:endParaRPr lang="en-US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DF45004-FD04-CB91-9887-D53FC9DE01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93078-EDBB-4BB6-93E2-92ABCC506F67}" type="slidenum">
              <a:rPr lang="pt-BR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5053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Muito bom observar a percepção de vocês. Esse primeiro olhar ajuda a entender quais pontos, na prática, parecem impactar mais a condução do treinamento e da operação.</a:t>
            </a:r>
          </a:p>
          <a:p>
            <a:r>
              <a:rPr lang="pt-BR"/>
              <a:t>Agora, vamos comparar essa percepção com os dados levantados no diagnóstico.</a:t>
            </a:r>
          </a:p>
          <a:p>
            <a:r>
              <a:rPr lang="pt-BR"/>
              <a:t>O estudo mostrou um ponto importante: os multiplicadores apresentaram bom domínio dos conteúdos, com média de 88% de aproveitamento. Ou seja, o principal desafio não está no conhecimento técnico em si.</a:t>
            </a:r>
          </a:p>
          <a:p>
            <a:r>
              <a:rPr lang="pt-BR"/>
              <a:t>As oportunidades aparecem principalmente na aplicação prática: interpretar cenários, conduzir corretamente o fluxo nos sistemas e apoiar o vendedor na tomada de decisão diante de erros, pendências e exceções.</a:t>
            </a:r>
          </a:p>
          <a:p>
            <a:r>
              <a:rPr lang="pt-BR"/>
              <a:t>É justamente por isso que esta certificação tem foco na condução aplicada do treinamento, para que o multiplicador consiga transformar conhecimento em orientação prática para o vendedor.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93078-EDBB-4BB6-93E2-92ABCC506F67}" type="slidenum">
              <a:rPr lang="pt-BR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1713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Quando olhamos para os ofensores mapeados, percebemos que eles impactam diretamente a condução e a conclusão da venda.</a:t>
            </a:r>
          </a:p>
          <a:p>
            <a:r>
              <a:rPr lang="pt-BR"/>
              <a:t>Pendências sobre endereço, processos no Solar e situações relacionadas a crédito e inadimplência interna podem gerar interrupções no fluxo, aumento do tempo de atendimento, migração incorreta entre sistemas e perda de oportunidades.</a:t>
            </a:r>
          </a:p>
          <a:p>
            <a:r>
              <a:rPr lang="pt-BR"/>
              <a:t>Por isso, o papel do multiplicador será fundamental: ajudar o vendedor a reconhecer esses pontos na prática, corrigir desvios e tomar decisões mais seguras durante a operação.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93078-EDBB-4BB6-93E2-92ABCC506F67}" type="slidenum">
              <a:rPr lang="pt-BR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68130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/>
              <a:t>Agora que vimos os principais ofensores, o ponto é entender como transformar esses dados em orientação prática. Como você pode ajudar o vendedor a corrigir desvios e tomar decisões melhores na operação?</a:t>
            </a:r>
          </a:p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93078-EDBB-4BB6-93E2-92ABCC506F67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1223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3;p1"/>
          <p:cNvSpPr/>
          <p:nvPr/>
        </p:nvSpPr>
        <p:spPr>
          <a:xfrm>
            <a:off x="2001591" y="410855"/>
            <a:ext cx="10190409" cy="1678105"/>
          </a:xfrm>
          <a:prstGeom prst="rect">
            <a:avLst/>
          </a:prstGeom>
          <a:solidFill>
            <a:schemeClr val="lt1"/>
          </a:solidFill>
          <a:ln w="12700" cap="flat" cmpd="sng">
            <a:noFill/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" name="Google Shape;24;p1"/>
          <p:cNvSpPr txBox="1"/>
          <p:nvPr/>
        </p:nvSpPr>
        <p:spPr>
          <a:xfrm>
            <a:off x="2240225" y="0"/>
            <a:ext cx="9969235" cy="423565"/>
          </a:xfrm>
          <a:prstGeom prst="rect">
            <a:avLst/>
          </a:prstGeom>
          <a:solidFill>
            <a:srgbClr val="000023"/>
          </a:solidFill>
          <a:ln w="12700" cap="flat" cmpd="sng">
            <a:solidFill>
              <a:srgbClr val="42404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" name="Google Shape;41;p1"/>
          <p:cNvSpPr/>
          <p:nvPr/>
        </p:nvSpPr>
        <p:spPr>
          <a:xfrm>
            <a:off x="0" y="0"/>
            <a:ext cx="2257685" cy="1761743"/>
          </a:xfrm>
          <a:prstGeom prst="rect">
            <a:avLst/>
          </a:prstGeom>
          <a:solidFill>
            <a:srgbClr val="4652E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8850086" y="579612"/>
            <a:ext cx="3341914" cy="460885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8850086" y="1129470"/>
            <a:ext cx="3341914" cy="460885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Google Shape;22;p1"/>
          <p:cNvSpPr/>
          <p:nvPr/>
        </p:nvSpPr>
        <p:spPr>
          <a:xfrm>
            <a:off x="0" y="1761743"/>
            <a:ext cx="12192001" cy="419404"/>
          </a:xfrm>
          <a:prstGeom prst="rect">
            <a:avLst/>
          </a:prstGeom>
          <a:solidFill>
            <a:srgbClr val="000023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" name="Google Shape;26;p1"/>
          <p:cNvSpPr txBox="1"/>
          <p:nvPr/>
        </p:nvSpPr>
        <p:spPr>
          <a:xfrm>
            <a:off x="2358723" y="16329"/>
            <a:ext cx="1822225" cy="385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Verdana" panose="020B0604030504040204"/>
              <a:buNone/>
            </a:pPr>
            <a:r>
              <a:rPr lang="en-US" sz="1600" b="1" i="0" u="none" strike="noStrike" cap="none" err="1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Informações</a:t>
            </a:r>
            <a:endParaRPr sz="1600" b="1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" name="Google Shape;28;p1"/>
          <p:cNvSpPr txBox="1"/>
          <p:nvPr/>
        </p:nvSpPr>
        <p:spPr>
          <a:xfrm>
            <a:off x="2358722" y="451007"/>
            <a:ext cx="5893211" cy="1218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Verdana" panose="020B0604030504040204"/>
              <a:buNone/>
            </a:pPr>
            <a:r>
              <a:rPr lang="en-US" sz="1600" b="1" err="1">
                <a:solidFill>
                  <a:srgbClr val="42404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Treinamento</a:t>
            </a:r>
            <a:r>
              <a:rPr lang="en-US" sz="1600" b="0" i="0" u="none" strike="noStrike" cap="none">
                <a:solidFill>
                  <a:srgbClr val="42404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:</a:t>
            </a:r>
          </a:p>
          <a:p>
            <a:pPr>
              <a:lnSpc>
                <a:spcPct val="150000"/>
              </a:lnSpc>
              <a:buClr>
                <a:schemeClr val="dk1"/>
              </a:buClr>
              <a:buSzPts val="250"/>
            </a:pPr>
            <a:r>
              <a:rPr lang="en-US" sz="1600" b="1">
                <a:solidFill>
                  <a:srgbClr val="42404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DI:                                           </a:t>
            </a:r>
            <a:r>
              <a:rPr lang="en-US" sz="1600">
                <a:solidFill>
                  <a:srgbClr val="42404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	</a:t>
            </a:r>
            <a:r>
              <a:rPr lang="en-US" sz="1600" b="1" i="0" u="none" strike="noStrike" cap="none" err="1">
                <a:solidFill>
                  <a:srgbClr val="42404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Revisado</a:t>
            </a:r>
            <a:r>
              <a:rPr lang="en-US" sz="1600" b="1" i="0" u="none" strike="noStrike" cap="none">
                <a:solidFill>
                  <a:srgbClr val="42404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por: </a:t>
            </a:r>
          </a:p>
          <a:p>
            <a:pPr lvl="0">
              <a:lnSpc>
                <a:spcPct val="150000"/>
              </a:lnSpc>
              <a:buClr>
                <a:schemeClr val="dk1"/>
              </a:buClr>
              <a:buSzPts val="250"/>
            </a:pPr>
            <a:r>
              <a:rPr lang="en-US" sz="1600" b="1">
                <a:solidFill>
                  <a:srgbClr val="42404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Data:</a:t>
            </a:r>
            <a:endParaRPr lang="en-US" sz="1600" b="1" i="0" u="none" strike="noStrike" cap="none">
              <a:solidFill>
                <a:srgbClr val="424042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" name="Google Shape;28;p1"/>
          <p:cNvSpPr txBox="1"/>
          <p:nvPr/>
        </p:nvSpPr>
        <p:spPr>
          <a:xfrm>
            <a:off x="9007308" y="530625"/>
            <a:ext cx="1361010" cy="385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Verdana" panose="020B0604030504040204"/>
              <a:buNone/>
            </a:pPr>
            <a:r>
              <a:rPr lang="en-US" sz="1600" b="1" i="0" u="none" strike="noStrike" cap="none" err="1">
                <a:solidFill>
                  <a:srgbClr val="42404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Versão</a:t>
            </a:r>
            <a:r>
              <a:rPr lang="en-US" sz="1600" b="1" i="0" u="none" strike="noStrike" cap="none">
                <a:solidFill>
                  <a:srgbClr val="42404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: </a:t>
            </a:r>
            <a:r>
              <a:rPr lang="en-US" sz="1600" i="0" u="none" strike="noStrike" cap="none">
                <a:solidFill>
                  <a:srgbClr val="42404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01</a:t>
            </a:r>
          </a:p>
        </p:txBody>
      </p:sp>
      <p:sp>
        <p:nvSpPr>
          <p:cNvPr id="12" name="Google Shape;28;p1"/>
          <p:cNvSpPr txBox="1"/>
          <p:nvPr/>
        </p:nvSpPr>
        <p:spPr>
          <a:xfrm>
            <a:off x="9007308" y="1111980"/>
            <a:ext cx="2429318" cy="385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Verdana" panose="020B0604030504040204"/>
              <a:buNone/>
            </a:pPr>
            <a:r>
              <a:rPr lang="en-US" sz="1600" b="1" err="1">
                <a:solidFill>
                  <a:srgbClr val="42404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Solução</a:t>
            </a:r>
            <a:r>
              <a:rPr lang="en-US" sz="1600" b="1" i="0" u="none" strike="noStrike" cap="none">
                <a:solidFill>
                  <a:srgbClr val="42404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:</a:t>
            </a:r>
            <a:endParaRPr lang="en-US" sz="1600" i="0" u="none" strike="noStrike" cap="none">
              <a:solidFill>
                <a:srgbClr val="424042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7" name="Gráfico 16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69255" y="742526"/>
            <a:ext cx="1948203" cy="305718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17928BDA-DCA8-0A57-2EF3-A29BD0A89A8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69255" y="742526"/>
            <a:ext cx="1948203" cy="30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948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ídeo"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0" y="-818147"/>
            <a:ext cx="12192000" cy="818147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1959935" y="-640433"/>
            <a:ext cx="8272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VÍDEO</a:t>
            </a:r>
          </a:p>
        </p:txBody>
      </p:sp>
      <p:sp>
        <p:nvSpPr>
          <p:cNvPr id="3" name="Retângulo 2"/>
          <p:cNvSpPr/>
          <p:nvPr/>
        </p:nvSpPr>
        <p:spPr>
          <a:xfrm>
            <a:off x="-3592286" y="0"/>
            <a:ext cx="3592286" cy="44017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 rot="16200000">
            <a:off x="-5121346" y="1715237"/>
            <a:ext cx="3981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DG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-3592286" y="4401784"/>
            <a:ext cx="3592286" cy="24562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/>
          <p:cNvSpPr txBox="1"/>
          <p:nvPr/>
        </p:nvSpPr>
        <p:spPr>
          <a:xfrm rot="16200000">
            <a:off x="-4163483" y="5212459"/>
            <a:ext cx="2065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>
                <a:solidFill>
                  <a:schemeClr val="accent6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WEB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12192000" y="0"/>
            <a:ext cx="3592286" cy="6858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-3592286" y="-818148"/>
            <a:ext cx="3592286" cy="818147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12192000" y="-818147"/>
            <a:ext cx="3592286" cy="818147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-3429001" y="-578031"/>
            <a:ext cx="326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>
                <a:solidFill>
                  <a:schemeClr val="bg1"/>
                </a:solidFill>
              </a:rPr>
              <a:t>Comentários para Equipe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2355285" y="-578031"/>
            <a:ext cx="326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>
                <a:solidFill>
                  <a:schemeClr val="bg1"/>
                </a:solidFill>
              </a:rPr>
              <a:t>Comentários para cliente</a:t>
            </a:r>
          </a:p>
        </p:txBody>
      </p:sp>
      <p:sp>
        <p:nvSpPr>
          <p:cNvPr id="15" name="CaixaDeTexto 14"/>
          <p:cNvSpPr txBox="1"/>
          <p:nvPr/>
        </p:nvSpPr>
        <p:spPr>
          <a:xfrm rot="5400000">
            <a:off x="13331896" y="2695352"/>
            <a:ext cx="3981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>
                <a:solidFill>
                  <a:schemeClr val="bg2">
                    <a:lumMod val="9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CLIENTE</a:t>
            </a:r>
          </a:p>
        </p:txBody>
      </p:sp>
    </p:spTree>
    <p:extLst>
      <p:ext uri="{BB962C8B-B14F-4D97-AF65-F5344CB8AC3E}">
        <p14:creationId xmlns:p14="http://schemas.microsoft.com/office/powerpoint/2010/main" val="1081098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ainel G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tângulo 44"/>
          <p:cNvSpPr/>
          <p:nvPr/>
        </p:nvSpPr>
        <p:spPr>
          <a:xfrm>
            <a:off x="0" y="4055056"/>
            <a:ext cx="8216900" cy="584775"/>
          </a:xfrm>
          <a:prstGeom prst="rect">
            <a:avLst/>
          </a:prstGeom>
          <a:solidFill>
            <a:srgbClr val="E0E0E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Retângulo 42"/>
          <p:cNvSpPr/>
          <p:nvPr/>
        </p:nvSpPr>
        <p:spPr>
          <a:xfrm>
            <a:off x="0" y="2242017"/>
            <a:ext cx="8216900" cy="584775"/>
          </a:xfrm>
          <a:prstGeom prst="rect">
            <a:avLst/>
          </a:prstGeom>
          <a:solidFill>
            <a:srgbClr val="E0E0E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Retângulo 43"/>
          <p:cNvSpPr/>
          <p:nvPr/>
        </p:nvSpPr>
        <p:spPr>
          <a:xfrm>
            <a:off x="0" y="3145324"/>
            <a:ext cx="8216900" cy="584775"/>
          </a:xfrm>
          <a:prstGeom prst="rect">
            <a:avLst/>
          </a:prstGeom>
          <a:solidFill>
            <a:srgbClr val="E0E0E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Retângulo 41"/>
          <p:cNvSpPr/>
          <p:nvPr/>
        </p:nvSpPr>
        <p:spPr>
          <a:xfrm>
            <a:off x="0" y="1335988"/>
            <a:ext cx="8216900" cy="584775"/>
          </a:xfrm>
          <a:prstGeom prst="rect">
            <a:avLst/>
          </a:prstGeom>
          <a:solidFill>
            <a:srgbClr val="E0E0E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787400" y="5731050"/>
            <a:ext cx="1036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/>
              <a:t>Pasta do Projeto:                                                                                                      </a:t>
            </a:r>
            <a:r>
              <a:rPr lang="pt-BR" sz="2000" b="0"/>
              <a:t>.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-1" y="-818147"/>
            <a:ext cx="12192001" cy="818147"/>
          </a:xfrm>
          <a:prstGeom prst="rect">
            <a:avLst/>
          </a:prstGeom>
          <a:solidFill>
            <a:schemeClr val="bg2">
              <a:lumMod val="2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/>
          <p:cNvSpPr txBox="1"/>
          <p:nvPr/>
        </p:nvSpPr>
        <p:spPr>
          <a:xfrm>
            <a:off x="1959935" y="-640433"/>
            <a:ext cx="8272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PAINEL GERAL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787400" y="1528764"/>
            <a:ext cx="10617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/>
              <a:t>Entregas: </a:t>
            </a:r>
            <a:r>
              <a:rPr lang="pt-BR" sz="2000" b="0">
                <a:solidFill>
                  <a:schemeClr val="bg1">
                    <a:lumMod val="75000"/>
                  </a:schemeClr>
                </a:solidFill>
              </a:rPr>
              <a:t>                                                                                                                          </a:t>
            </a:r>
            <a:r>
              <a:rPr lang="pt-BR" sz="2000" b="0"/>
              <a:t>. </a:t>
            </a:r>
          </a:p>
          <a:p>
            <a:endParaRPr lang="pt-BR" sz="2000" b="0"/>
          </a:p>
          <a:p>
            <a:endParaRPr lang="pt-BR" sz="2000" b="0"/>
          </a:p>
          <a:p>
            <a:r>
              <a:rPr lang="pt-BR" sz="2000" b="1"/>
              <a:t>Materiais Complementares:                                                                             </a:t>
            </a:r>
            <a:r>
              <a:rPr lang="pt-BR" sz="2000" b="0"/>
              <a:t>. </a:t>
            </a:r>
          </a:p>
          <a:p>
            <a:endParaRPr lang="pt-BR" sz="2000" b="0"/>
          </a:p>
          <a:p>
            <a:endParaRPr lang="pt-BR" sz="2000" b="1"/>
          </a:p>
          <a:p>
            <a:r>
              <a:rPr lang="pt-BR" sz="2000" b="1"/>
              <a:t>Atividades Externas:                                                                                              </a:t>
            </a:r>
            <a:r>
              <a:rPr lang="pt-BR" sz="2000" b="0"/>
              <a:t>. </a:t>
            </a:r>
          </a:p>
          <a:p>
            <a:endParaRPr lang="pt-BR" sz="2000" b="0"/>
          </a:p>
          <a:p>
            <a:endParaRPr lang="pt-BR" sz="2000" b="0"/>
          </a:p>
          <a:p>
            <a:r>
              <a:rPr lang="pt-BR" sz="2000" b="1"/>
              <a:t>Materiais Gráficos:                                                                                                 </a:t>
            </a:r>
            <a:r>
              <a:rPr lang="pt-BR" sz="2000" b="0"/>
              <a:t>. </a:t>
            </a:r>
          </a:p>
        </p:txBody>
      </p:sp>
      <p:sp>
        <p:nvSpPr>
          <p:cNvPr id="41" name="CaixaDeTexto 40"/>
          <p:cNvSpPr txBox="1"/>
          <p:nvPr/>
        </p:nvSpPr>
        <p:spPr>
          <a:xfrm>
            <a:off x="787400" y="345412"/>
            <a:ext cx="1036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/>
              <a:t>Projeto:                                                                                                         </a:t>
            </a:r>
            <a:r>
              <a:rPr lang="pt-BR" sz="2000" b="0">
                <a:solidFill>
                  <a:schemeClr val="tx1"/>
                </a:solidFill>
              </a:rPr>
              <a:t>.</a:t>
            </a:r>
            <a:endParaRPr lang="pt-BR" sz="3200" b="0">
              <a:solidFill>
                <a:schemeClr val="tx1"/>
              </a:solidFill>
            </a:endParaRPr>
          </a:p>
        </p:txBody>
      </p:sp>
      <p:sp>
        <p:nvSpPr>
          <p:cNvPr id="47" name="Google Shape;22;p1"/>
          <p:cNvSpPr/>
          <p:nvPr/>
        </p:nvSpPr>
        <p:spPr>
          <a:xfrm>
            <a:off x="0" y="6457890"/>
            <a:ext cx="12192001" cy="400110"/>
          </a:xfrm>
          <a:prstGeom prst="rect">
            <a:avLst/>
          </a:prstGeom>
          <a:solidFill>
            <a:srgbClr val="000023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cxnSp>
        <p:nvCxnSpPr>
          <p:cNvPr id="49" name="Conector Reto 48"/>
          <p:cNvCxnSpPr/>
          <p:nvPr/>
        </p:nvCxnSpPr>
        <p:spPr>
          <a:xfrm>
            <a:off x="2057400" y="1804225"/>
            <a:ext cx="5943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to 49"/>
          <p:cNvCxnSpPr/>
          <p:nvPr/>
        </p:nvCxnSpPr>
        <p:spPr>
          <a:xfrm>
            <a:off x="4165600" y="2724555"/>
            <a:ext cx="3835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to 52"/>
          <p:cNvCxnSpPr/>
          <p:nvPr/>
        </p:nvCxnSpPr>
        <p:spPr>
          <a:xfrm>
            <a:off x="3302000" y="3627862"/>
            <a:ext cx="4699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to 54"/>
          <p:cNvCxnSpPr/>
          <p:nvPr/>
        </p:nvCxnSpPr>
        <p:spPr>
          <a:xfrm>
            <a:off x="3145971" y="4546463"/>
            <a:ext cx="485502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to 59"/>
          <p:cNvCxnSpPr/>
          <p:nvPr/>
        </p:nvCxnSpPr>
        <p:spPr>
          <a:xfrm>
            <a:off x="2362200" y="828587"/>
            <a:ext cx="84709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ctor Reto 61"/>
          <p:cNvCxnSpPr/>
          <p:nvPr/>
        </p:nvCxnSpPr>
        <p:spPr>
          <a:xfrm>
            <a:off x="2895600" y="6031374"/>
            <a:ext cx="512717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787400" y="5077001"/>
            <a:ext cx="7340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/>
              <a:t>Será necessário gerar QR CODE?      </a:t>
            </a:r>
            <a:r>
              <a:rPr lang="pt-BR" sz="2000" b="0"/>
              <a:t>(    ) Sim.       (    ) Não.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787400" y="1313192"/>
            <a:ext cx="61023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0"/>
              <a:t>(Teams, Online, PPT, APP...)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787400" y="2224043"/>
            <a:ext cx="61023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0"/>
              <a:t>(PDF, Manual, Infográfico...)</a:t>
            </a:r>
            <a:endParaRPr lang="pt-BR" sz="1400"/>
          </a:p>
        </p:txBody>
      </p:sp>
      <p:sp>
        <p:nvSpPr>
          <p:cNvPr id="8" name="CaixaDeTexto 7"/>
          <p:cNvSpPr txBox="1"/>
          <p:nvPr/>
        </p:nvSpPr>
        <p:spPr>
          <a:xfrm>
            <a:off x="787400" y="3129935"/>
            <a:ext cx="61023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0"/>
              <a:t>(Miro, Kahoot, Wordwall...)</a:t>
            </a:r>
            <a:endParaRPr lang="pt-BR" sz="1400"/>
          </a:p>
        </p:txBody>
      </p:sp>
      <p:sp>
        <p:nvSpPr>
          <p:cNvPr id="10" name="CaixaDeTexto 9"/>
          <p:cNvSpPr txBox="1"/>
          <p:nvPr/>
        </p:nvSpPr>
        <p:spPr>
          <a:xfrm>
            <a:off x="787400" y="4042644"/>
            <a:ext cx="61023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0"/>
              <a:t>(Figurinhas, Filtros, Cartas...)</a:t>
            </a:r>
            <a:endParaRPr lang="pt-BR" sz="1400"/>
          </a:p>
        </p:txBody>
      </p:sp>
      <p:sp>
        <p:nvSpPr>
          <p:cNvPr id="30" name="Retângulo 29"/>
          <p:cNvSpPr/>
          <p:nvPr/>
        </p:nvSpPr>
        <p:spPr>
          <a:xfrm>
            <a:off x="8483600" y="1315550"/>
            <a:ext cx="3708400" cy="4772114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CaixaDeTexto 34"/>
          <p:cNvSpPr txBox="1"/>
          <p:nvPr/>
        </p:nvSpPr>
        <p:spPr>
          <a:xfrm>
            <a:off x="8763000" y="1511547"/>
            <a:ext cx="370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>
                <a:solidFill>
                  <a:schemeClr val="tx1"/>
                </a:solidFill>
              </a:rPr>
              <a:t>Capas/Templates</a:t>
            </a:r>
          </a:p>
        </p:txBody>
      </p:sp>
      <p:sp>
        <p:nvSpPr>
          <p:cNvPr id="37" name="CaixaDeTexto 36"/>
          <p:cNvSpPr txBox="1"/>
          <p:nvPr/>
        </p:nvSpPr>
        <p:spPr>
          <a:xfrm>
            <a:off x="8763000" y="2158520"/>
            <a:ext cx="318770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0"/>
              <a:t>(    ) Comunicação Vertical.</a:t>
            </a:r>
          </a:p>
          <a:p>
            <a:r>
              <a:rPr lang="pt-BR" sz="1800" b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1800" b="0"/>
              <a:t>(    ) Estratégia.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pt-BR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1800" b="0"/>
              <a:t>(    ) WhatsApp.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pt-BR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1800" b="0"/>
              <a:t>(    ) Fusion.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pt-BR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1800" b="0"/>
              <a:t>(    ) TAD.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pt-BR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1800" b="0"/>
              <a:t>(    ) APP.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pt-BR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1800" b="0"/>
              <a:t>(    ) Vídeo.</a:t>
            </a:r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1D261AF2-24FA-59E9-4E40-022A882A80F4}"/>
              </a:ext>
            </a:extLst>
          </p:cNvPr>
          <p:cNvSpPr/>
          <p:nvPr userDrawn="1"/>
        </p:nvSpPr>
        <p:spPr>
          <a:xfrm>
            <a:off x="-1" y="-818147"/>
            <a:ext cx="12192001" cy="818147"/>
          </a:xfrm>
          <a:prstGeom prst="rect">
            <a:avLst/>
          </a:prstGeom>
          <a:solidFill>
            <a:schemeClr val="bg2">
              <a:lumMod val="2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421E23C2-E771-D543-B0AC-6BCF0EF36F70}"/>
              </a:ext>
            </a:extLst>
          </p:cNvPr>
          <p:cNvSpPr txBox="1"/>
          <p:nvPr userDrawn="1"/>
        </p:nvSpPr>
        <p:spPr>
          <a:xfrm>
            <a:off x="1959935" y="-640433"/>
            <a:ext cx="8272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PAINEL GERAL</a:t>
            </a:r>
          </a:p>
        </p:txBody>
      </p:sp>
      <p:sp>
        <p:nvSpPr>
          <p:cNvPr id="19" name="Google Shape;22;p1">
            <a:extLst>
              <a:ext uri="{FF2B5EF4-FFF2-40B4-BE49-F238E27FC236}">
                <a16:creationId xmlns:a16="http://schemas.microsoft.com/office/drawing/2014/main" id="{5CA9E8CE-AA4E-6C27-6384-FD6653CE7245}"/>
              </a:ext>
            </a:extLst>
          </p:cNvPr>
          <p:cNvSpPr/>
          <p:nvPr userDrawn="1"/>
        </p:nvSpPr>
        <p:spPr>
          <a:xfrm>
            <a:off x="0" y="6457890"/>
            <a:ext cx="12192001" cy="400110"/>
          </a:xfrm>
          <a:prstGeom prst="rect">
            <a:avLst/>
          </a:prstGeom>
          <a:solidFill>
            <a:srgbClr val="000023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F5286E54-4884-4F6F-58B0-44D4DC36481E}"/>
              </a:ext>
            </a:extLst>
          </p:cNvPr>
          <p:cNvCxnSpPr>
            <a:cxnSpLocks/>
          </p:cNvCxnSpPr>
          <p:nvPr userDrawn="1"/>
        </p:nvCxnSpPr>
        <p:spPr>
          <a:xfrm>
            <a:off x="1841500" y="1791525"/>
            <a:ext cx="6070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93DDD03C-528E-3325-FE6A-88C67EA5EC62}"/>
              </a:ext>
            </a:extLst>
          </p:cNvPr>
          <p:cNvCxnSpPr>
            <a:cxnSpLocks/>
          </p:cNvCxnSpPr>
          <p:nvPr userDrawn="1"/>
        </p:nvCxnSpPr>
        <p:spPr>
          <a:xfrm>
            <a:off x="3784600" y="2711855"/>
            <a:ext cx="41275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42F73FB6-4406-15BA-A00D-9A2A2E040D64}"/>
              </a:ext>
            </a:extLst>
          </p:cNvPr>
          <p:cNvCxnSpPr>
            <a:cxnSpLocks/>
          </p:cNvCxnSpPr>
          <p:nvPr userDrawn="1"/>
        </p:nvCxnSpPr>
        <p:spPr>
          <a:xfrm>
            <a:off x="3035300" y="3615162"/>
            <a:ext cx="48768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id="{DBEBE914-E423-9A7D-4184-328558FFB2C4}"/>
              </a:ext>
            </a:extLst>
          </p:cNvPr>
          <p:cNvCxnSpPr>
            <a:cxnSpLocks/>
          </p:cNvCxnSpPr>
          <p:nvPr userDrawn="1"/>
        </p:nvCxnSpPr>
        <p:spPr>
          <a:xfrm>
            <a:off x="2861635" y="4533763"/>
            <a:ext cx="505046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>
            <a:extLst>
              <a:ext uri="{FF2B5EF4-FFF2-40B4-BE49-F238E27FC236}">
                <a16:creationId xmlns:a16="http://schemas.microsoft.com/office/drawing/2014/main" id="{E570B92E-B6DD-8ACB-CF8A-FCB2633E7B65}"/>
              </a:ext>
            </a:extLst>
          </p:cNvPr>
          <p:cNvCxnSpPr>
            <a:cxnSpLocks/>
          </p:cNvCxnSpPr>
          <p:nvPr userDrawn="1"/>
        </p:nvCxnSpPr>
        <p:spPr>
          <a:xfrm>
            <a:off x="2705100" y="6080359"/>
            <a:ext cx="823801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3342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údo b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0" y="-838200"/>
            <a:ext cx="12192000" cy="81814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1959935" y="-690737"/>
            <a:ext cx="8272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CONTEÚDO</a:t>
            </a:r>
          </a:p>
        </p:txBody>
      </p:sp>
      <p:sp>
        <p:nvSpPr>
          <p:cNvPr id="3" name="Retângulo 2"/>
          <p:cNvSpPr/>
          <p:nvPr/>
        </p:nvSpPr>
        <p:spPr>
          <a:xfrm>
            <a:off x="-3592286" y="0"/>
            <a:ext cx="3592286" cy="44017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 rot="16200000">
            <a:off x="-5121346" y="1715237"/>
            <a:ext cx="3981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DG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-3592286" y="4401784"/>
            <a:ext cx="3592286" cy="24562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/>
          <p:cNvSpPr txBox="1"/>
          <p:nvPr/>
        </p:nvSpPr>
        <p:spPr>
          <a:xfrm rot="16200000">
            <a:off x="-4163483" y="5212459"/>
            <a:ext cx="2065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>
                <a:solidFill>
                  <a:schemeClr val="accent6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WEB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12192000" y="0"/>
            <a:ext cx="3592286" cy="6858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-3592286" y="-818148"/>
            <a:ext cx="3592286" cy="818147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12192000" y="-818147"/>
            <a:ext cx="3592286" cy="818147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-3429001" y="-578031"/>
            <a:ext cx="326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>
                <a:solidFill>
                  <a:schemeClr val="bg1"/>
                </a:solidFill>
              </a:rPr>
              <a:t>Comentários para Equipe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2355285" y="-578031"/>
            <a:ext cx="326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>
                <a:solidFill>
                  <a:schemeClr val="bg1"/>
                </a:solidFill>
              </a:rPr>
              <a:t>Comentários para cliente</a:t>
            </a:r>
          </a:p>
        </p:txBody>
      </p:sp>
      <p:sp>
        <p:nvSpPr>
          <p:cNvPr id="15" name="CaixaDeTexto 14"/>
          <p:cNvSpPr txBox="1"/>
          <p:nvPr/>
        </p:nvSpPr>
        <p:spPr>
          <a:xfrm rot="5400000">
            <a:off x="13331896" y="2695352"/>
            <a:ext cx="3981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>
                <a:solidFill>
                  <a:schemeClr val="bg2">
                    <a:lumMod val="9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CLIENTE</a:t>
            </a:r>
          </a:p>
        </p:txBody>
      </p:sp>
    </p:spTree>
    <p:extLst>
      <p:ext uri="{BB962C8B-B14F-4D97-AF65-F5344CB8AC3E}">
        <p14:creationId xmlns:p14="http://schemas.microsoft.com/office/powerpoint/2010/main" val="3880444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Índice">
    <p:bg>
      <p:bgPr>
        <a:solidFill>
          <a:srgbClr val="FF7E79">
            <a:alpha val="3294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0" y="-838200"/>
            <a:ext cx="12192000" cy="818147"/>
          </a:xfrm>
          <a:prstGeom prst="rect">
            <a:avLst/>
          </a:prstGeom>
          <a:solidFill>
            <a:srgbClr val="FF7E79">
              <a:alpha val="32941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1959935" y="-690737"/>
            <a:ext cx="8272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ÍNDICE</a:t>
            </a:r>
          </a:p>
        </p:txBody>
      </p:sp>
      <p:sp>
        <p:nvSpPr>
          <p:cNvPr id="3" name="Retângulo 2"/>
          <p:cNvSpPr/>
          <p:nvPr/>
        </p:nvSpPr>
        <p:spPr>
          <a:xfrm>
            <a:off x="-3592286" y="0"/>
            <a:ext cx="3592286" cy="44017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 rot="16200000">
            <a:off x="-5121346" y="1715237"/>
            <a:ext cx="3981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DG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-3592286" y="4401784"/>
            <a:ext cx="3592286" cy="24562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/>
          <p:cNvSpPr txBox="1"/>
          <p:nvPr/>
        </p:nvSpPr>
        <p:spPr>
          <a:xfrm rot="16200000">
            <a:off x="-4163483" y="5212459"/>
            <a:ext cx="2065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>
                <a:solidFill>
                  <a:schemeClr val="accent6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WEB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12192000" y="0"/>
            <a:ext cx="3592286" cy="6858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-3592286" y="-818148"/>
            <a:ext cx="3592286" cy="818147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12192000" y="-818147"/>
            <a:ext cx="3592286" cy="818147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-3429001" y="-578031"/>
            <a:ext cx="326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>
                <a:solidFill>
                  <a:schemeClr val="bg1"/>
                </a:solidFill>
              </a:rPr>
              <a:t>Comentários para Equipe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2355285" y="-578031"/>
            <a:ext cx="326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>
                <a:solidFill>
                  <a:schemeClr val="bg1"/>
                </a:solidFill>
              </a:rPr>
              <a:t>Comentários para cliente</a:t>
            </a:r>
          </a:p>
        </p:txBody>
      </p:sp>
      <p:sp>
        <p:nvSpPr>
          <p:cNvPr id="15" name="CaixaDeTexto 14"/>
          <p:cNvSpPr txBox="1"/>
          <p:nvPr/>
        </p:nvSpPr>
        <p:spPr>
          <a:xfrm rot="5400000">
            <a:off x="13331896" y="2695352"/>
            <a:ext cx="3981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>
                <a:solidFill>
                  <a:schemeClr val="bg2">
                    <a:lumMod val="9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CLIENTE</a:t>
            </a:r>
          </a:p>
        </p:txBody>
      </p:sp>
    </p:spTree>
    <p:extLst>
      <p:ext uri="{BB962C8B-B14F-4D97-AF65-F5344CB8AC3E}">
        <p14:creationId xmlns:p14="http://schemas.microsoft.com/office/powerpoint/2010/main" val="3941054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tenção/Dica"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0" y="-818147"/>
            <a:ext cx="12192000" cy="81814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1959935" y="-640433"/>
            <a:ext cx="8272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ATENÇÃO/DICA</a:t>
            </a:r>
          </a:p>
        </p:txBody>
      </p:sp>
      <p:sp>
        <p:nvSpPr>
          <p:cNvPr id="3" name="Retângulo 2"/>
          <p:cNvSpPr/>
          <p:nvPr/>
        </p:nvSpPr>
        <p:spPr>
          <a:xfrm>
            <a:off x="-3592286" y="0"/>
            <a:ext cx="3592286" cy="44017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 rot="16200000">
            <a:off x="-5121346" y="1715237"/>
            <a:ext cx="3981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DG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-3592286" y="4401784"/>
            <a:ext cx="3592286" cy="24562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/>
          <p:cNvSpPr txBox="1"/>
          <p:nvPr/>
        </p:nvSpPr>
        <p:spPr>
          <a:xfrm rot="16200000">
            <a:off x="-4163483" y="5212459"/>
            <a:ext cx="2065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>
                <a:solidFill>
                  <a:schemeClr val="accent6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WEB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12192000" y="0"/>
            <a:ext cx="3592286" cy="6858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-3592286" y="-818148"/>
            <a:ext cx="3592286" cy="818147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12192000" y="-818147"/>
            <a:ext cx="3592286" cy="818147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-3429001" y="-578031"/>
            <a:ext cx="326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>
                <a:solidFill>
                  <a:schemeClr val="bg1"/>
                </a:solidFill>
              </a:rPr>
              <a:t>Comentários para Equipe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2355285" y="-578031"/>
            <a:ext cx="326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>
                <a:solidFill>
                  <a:schemeClr val="bg1"/>
                </a:solidFill>
              </a:rPr>
              <a:t>Comentários para cliente</a:t>
            </a:r>
          </a:p>
        </p:txBody>
      </p:sp>
      <p:sp>
        <p:nvSpPr>
          <p:cNvPr id="15" name="CaixaDeTexto 14"/>
          <p:cNvSpPr txBox="1"/>
          <p:nvPr/>
        </p:nvSpPr>
        <p:spPr>
          <a:xfrm rot="5400000">
            <a:off x="13331896" y="2695352"/>
            <a:ext cx="3981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>
                <a:solidFill>
                  <a:schemeClr val="bg2">
                    <a:lumMod val="9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CLIENTE</a:t>
            </a:r>
          </a:p>
        </p:txBody>
      </p:sp>
    </p:spTree>
    <p:extLst>
      <p:ext uri="{BB962C8B-B14F-4D97-AF65-F5344CB8AC3E}">
        <p14:creationId xmlns:p14="http://schemas.microsoft.com/office/powerpoint/2010/main" val="1382103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tividade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0" y="-818147"/>
            <a:ext cx="12192000" cy="81814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1959935" y="-640433"/>
            <a:ext cx="8272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ATIVIDADE</a:t>
            </a:r>
          </a:p>
        </p:txBody>
      </p:sp>
      <p:sp>
        <p:nvSpPr>
          <p:cNvPr id="3" name="Retângulo 2"/>
          <p:cNvSpPr/>
          <p:nvPr/>
        </p:nvSpPr>
        <p:spPr>
          <a:xfrm>
            <a:off x="-3592286" y="0"/>
            <a:ext cx="3592286" cy="44017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 rot="16200000">
            <a:off x="-5121346" y="1715237"/>
            <a:ext cx="3981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DG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-3592286" y="4401784"/>
            <a:ext cx="3592286" cy="24562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/>
          <p:cNvSpPr txBox="1"/>
          <p:nvPr/>
        </p:nvSpPr>
        <p:spPr>
          <a:xfrm rot="16200000">
            <a:off x="-4163483" y="5212459"/>
            <a:ext cx="2065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>
                <a:solidFill>
                  <a:schemeClr val="accent6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WEB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12192000" y="0"/>
            <a:ext cx="3592286" cy="6858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-3592286" y="-818148"/>
            <a:ext cx="3592286" cy="818147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12192000" y="-818147"/>
            <a:ext cx="3592286" cy="818147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-3429001" y="-578031"/>
            <a:ext cx="326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>
                <a:solidFill>
                  <a:schemeClr val="bg1"/>
                </a:solidFill>
              </a:rPr>
              <a:t>Comentários para Equipe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2355285" y="-578031"/>
            <a:ext cx="326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>
                <a:solidFill>
                  <a:schemeClr val="bg1"/>
                </a:solidFill>
              </a:rPr>
              <a:t>Comentários para cliente</a:t>
            </a:r>
          </a:p>
        </p:txBody>
      </p:sp>
      <p:sp>
        <p:nvSpPr>
          <p:cNvPr id="15" name="CaixaDeTexto 14"/>
          <p:cNvSpPr txBox="1"/>
          <p:nvPr/>
        </p:nvSpPr>
        <p:spPr>
          <a:xfrm rot="5400000">
            <a:off x="13331896" y="2695352"/>
            <a:ext cx="3981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>
                <a:solidFill>
                  <a:schemeClr val="bg2">
                    <a:lumMod val="9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CLIENTE</a:t>
            </a:r>
          </a:p>
        </p:txBody>
      </p:sp>
    </p:spTree>
    <p:extLst>
      <p:ext uri="{BB962C8B-B14F-4D97-AF65-F5344CB8AC3E}">
        <p14:creationId xmlns:p14="http://schemas.microsoft.com/office/powerpoint/2010/main" val="1188694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flexão/Provocação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0" y="-818147"/>
            <a:ext cx="12192000" cy="8181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1959935" y="-640433"/>
            <a:ext cx="8272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REFLEXÃO/PROVOCAÇÃO</a:t>
            </a:r>
          </a:p>
        </p:txBody>
      </p:sp>
      <p:sp>
        <p:nvSpPr>
          <p:cNvPr id="3" name="Retângulo 2"/>
          <p:cNvSpPr/>
          <p:nvPr/>
        </p:nvSpPr>
        <p:spPr>
          <a:xfrm>
            <a:off x="-3592286" y="0"/>
            <a:ext cx="3592286" cy="44017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 rot="16200000">
            <a:off x="-5121346" y="1715237"/>
            <a:ext cx="3981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DG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-3592286" y="4401784"/>
            <a:ext cx="3592286" cy="24562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/>
          <p:cNvSpPr txBox="1"/>
          <p:nvPr/>
        </p:nvSpPr>
        <p:spPr>
          <a:xfrm rot="16200000">
            <a:off x="-4163483" y="5212459"/>
            <a:ext cx="2065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>
                <a:solidFill>
                  <a:schemeClr val="accent6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WEB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12192000" y="0"/>
            <a:ext cx="3592286" cy="6858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-3592286" y="-818148"/>
            <a:ext cx="3592286" cy="818147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12192000" y="-818147"/>
            <a:ext cx="3592286" cy="818147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-3429001" y="-578031"/>
            <a:ext cx="326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>
                <a:solidFill>
                  <a:schemeClr val="bg1"/>
                </a:solidFill>
              </a:rPr>
              <a:t>Comentários para Equipe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2355285" y="-578031"/>
            <a:ext cx="326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>
                <a:solidFill>
                  <a:schemeClr val="bg1"/>
                </a:solidFill>
              </a:rPr>
              <a:t>Comentários para cliente</a:t>
            </a:r>
          </a:p>
        </p:txBody>
      </p:sp>
      <p:sp>
        <p:nvSpPr>
          <p:cNvPr id="15" name="CaixaDeTexto 14"/>
          <p:cNvSpPr txBox="1"/>
          <p:nvPr/>
        </p:nvSpPr>
        <p:spPr>
          <a:xfrm rot="5400000">
            <a:off x="13331896" y="2695352"/>
            <a:ext cx="3981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>
                <a:solidFill>
                  <a:schemeClr val="bg2">
                    <a:lumMod val="9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CLIENTE</a:t>
            </a:r>
          </a:p>
        </p:txBody>
      </p:sp>
    </p:spTree>
    <p:extLst>
      <p:ext uri="{BB962C8B-B14F-4D97-AF65-F5344CB8AC3E}">
        <p14:creationId xmlns:p14="http://schemas.microsoft.com/office/powerpoint/2010/main" val="1825852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dução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0" y="-818147"/>
            <a:ext cx="12192000" cy="81814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1959935" y="-640433"/>
            <a:ext cx="8272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INTRODUÇÃO</a:t>
            </a:r>
          </a:p>
        </p:txBody>
      </p:sp>
      <p:sp>
        <p:nvSpPr>
          <p:cNvPr id="3" name="Retângulo 2"/>
          <p:cNvSpPr/>
          <p:nvPr/>
        </p:nvSpPr>
        <p:spPr>
          <a:xfrm>
            <a:off x="-3592286" y="0"/>
            <a:ext cx="3592286" cy="44017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 rot="16200000">
            <a:off x="-5121346" y="1715237"/>
            <a:ext cx="3981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DG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-3592286" y="4401784"/>
            <a:ext cx="3592286" cy="24562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/>
          <p:cNvSpPr txBox="1"/>
          <p:nvPr/>
        </p:nvSpPr>
        <p:spPr>
          <a:xfrm rot="16200000">
            <a:off x="-4163483" y="5212459"/>
            <a:ext cx="2065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>
                <a:solidFill>
                  <a:schemeClr val="accent6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WEB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12192000" y="0"/>
            <a:ext cx="3592286" cy="6858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-3592286" y="-818148"/>
            <a:ext cx="3592286" cy="818147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12192000" y="-818147"/>
            <a:ext cx="3592286" cy="818147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-3429001" y="-578031"/>
            <a:ext cx="326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>
                <a:solidFill>
                  <a:schemeClr val="bg1"/>
                </a:solidFill>
              </a:rPr>
              <a:t>Comentários para Equipe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2355285" y="-578031"/>
            <a:ext cx="326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>
                <a:solidFill>
                  <a:schemeClr val="bg1"/>
                </a:solidFill>
              </a:rPr>
              <a:t>Comentários para cliente</a:t>
            </a:r>
          </a:p>
        </p:txBody>
      </p:sp>
      <p:sp>
        <p:nvSpPr>
          <p:cNvPr id="15" name="CaixaDeTexto 14"/>
          <p:cNvSpPr txBox="1"/>
          <p:nvPr/>
        </p:nvSpPr>
        <p:spPr>
          <a:xfrm rot="5400000">
            <a:off x="13331896" y="2695352"/>
            <a:ext cx="3981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>
                <a:solidFill>
                  <a:schemeClr val="bg2">
                    <a:lumMod val="9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CLIENTE</a:t>
            </a:r>
          </a:p>
        </p:txBody>
      </p:sp>
    </p:spTree>
    <p:extLst>
      <p:ext uri="{BB962C8B-B14F-4D97-AF65-F5344CB8AC3E}">
        <p14:creationId xmlns:p14="http://schemas.microsoft.com/office/powerpoint/2010/main" val="147571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aliação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0" y="-818147"/>
            <a:ext cx="12192000" cy="8181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1959935" y="-640433"/>
            <a:ext cx="8272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AVALIAÇÃO</a:t>
            </a:r>
          </a:p>
        </p:txBody>
      </p:sp>
      <p:sp>
        <p:nvSpPr>
          <p:cNvPr id="3" name="Retângulo 2"/>
          <p:cNvSpPr/>
          <p:nvPr/>
        </p:nvSpPr>
        <p:spPr>
          <a:xfrm>
            <a:off x="-3592286" y="0"/>
            <a:ext cx="3592286" cy="44017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 rot="16200000">
            <a:off x="-5121346" y="1715237"/>
            <a:ext cx="3981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DG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-3592286" y="4401784"/>
            <a:ext cx="3592286" cy="24562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/>
          <p:cNvSpPr txBox="1"/>
          <p:nvPr/>
        </p:nvSpPr>
        <p:spPr>
          <a:xfrm rot="16200000">
            <a:off x="-4163483" y="5212459"/>
            <a:ext cx="2065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>
                <a:solidFill>
                  <a:schemeClr val="accent6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WEB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12192000" y="0"/>
            <a:ext cx="3592286" cy="6858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-3592286" y="-818148"/>
            <a:ext cx="3592286" cy="818147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12192000" y="-818147"/>
            <a:ext cx="3592286" cy="818147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-3429001" y="-578031"/>
            <a:ext cx="326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>
                <a:solidFill>
                  <a:schemeClr val="bg1"/>
                </a:solidFill>
              </a:rPr>
              <a:t>Comentários para Equipe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2355285" y="-578031"/>
            <a:ext cx="326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>
                <a:solidFill>
                  <a:schemeClr val="bg1"/>
                </a:solidFill>
              </a:rPr>
              <a:t>Comentários para cliente</a:t>
            </a:r>
          </a:p>
        </p:txBody>
      </p:sp>
      <p:sp>
        <p:nvSpPr>
          <p:cNvPr id="15" name="CaixaDeTexto 14"/>
          <p:cNvSpPr txBox="1"/>
          <p:nvPr/>
        </p:nvSpPr>
        <p:spPr>
          <a:xfrm rot="5400000">
            <a:off x="13331896" y="2695352"/>
            <a:ext cx="3981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>
                <a:solidFill>
                  <a:schemeClr val="bg2">
                    <a:lumMod val="9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CLIENTE</a:t>
            </a:r>
          </a:p>
        </p:txBody>
      </p:sp>
    </p:spTree>
    <p:extLst>
      <p:ext uri="{BB962C8B-B14F-4D97-AF65-F5344CB8AC3E}">
        <p14:creationId xmlns:p14="http://schemas.microsoft.com/office/powerpoint/2010/main" val="3829798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9305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sv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svg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svg"/><Relationship Id="rId4" Type="http://schemas.microsoft.com/office/2007/relationships/hdphoto" Target="../media/hdphoto4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sv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sv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svg"/><Relationship Id="rId4" Type="http://schemas.openxmlformats.org/officeDocument/2006/relationships/image" Target="../media/image13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7737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Único Canto Arredondado 2">
            <a:extLst>
              <a:ext uri="{FF2B5EF4-FFF2-40B4-BE49-F238E27FC236}">
                <a16:creationId xmlns:a16="http://schemas.microsoft.com/office/drawing/2014/main" id="{8B59549D-D5DF-A612-C680-A06DFC617518}"/>
              </a:ext>
            </a:extLst>
          </p:cNvPr>
          <p:cNvSpPr/>
          <p:nvPr/>
        </p:nvSpPr>
        <p:spPr>
          <a:xfrm rot="10800000" flipH="1">
            <a:off x="6505635" y="2564829"/>
            <a:ext cx="4594265" cy="2758432"/>
          </a:xfrm>
          <a:prstGeom prst="round1Rect">
            <a:avLst>
              <a:gd name="adj" fmla="val 35799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17" name="CaixaDeTexto 1">
            <a:extLst>
              <a:ext uri="{FF2B5EF4-FFF2-40B4-BE49-F238E27FC236}">
                <a16:creationId xmlns:a16="http://schemas.microsoft.com/office/drawing/2014/main" id="{2F3C6535-C914-17C3-4FAC-077856955204}"/>
              </a:ext>
            </a:extLst>
          </p:cNvPr>
          <p:cNvSpPr txBox="1"/>
          <p:nvPr/>
        </p:nvSpPr>
        <p:spPr>
          <a:xfrm>
            <a:off x="550262" y="1714193"/>
            <a:ext cx="10699656" cy="46166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err="1">
                <a:latin typeface="Roboto"/>
                <a:ea typeface="Roboto"/>
                <a:cs typeface="Roboto"/>
              </a:rPr>
              <a:t>Avaliação</a:t>
            </a:r>
            <a:r>
              <a:rPr lang="en-US" sz="2400" b="1">
                <a:latin typeface="Roboto"/>
                <a:ea typeface="Roboto"/>
                <a:cs typeface="Roboto"/>
              </a:rPr>
              <a:t> do </a:t>
            </a:r>
            <a:r>
              <a:rPr lang="en-US" sz="2400" b="1" err="1">
                <a:solidFill>
                  <a:srgbClr val="C00000"/>
                </a:solidFill>
                <a:latin typeface="Roboto"/>
                <a:ea typeface="Roboto"/>
                <a:cs typeface="Roboto"/>
              </a:rPr>
              <a:t>nível</a:t>
            </a:r>
            <a:r>
              <a:rPr lang="en-US" sz="2400" b="1">
                <a:solidFill>
                  <a:srgbClr val="C00000"/>
                </a:solidFill>
                <a:latin typeface="Roboto"/>
                <a:ea typeface="Roboto"/>
                <a:cs typeface="Roboto"/>
              </a:rPr>
              <a:t> de </a:t>
            </a:r>
            <a:r>
              <a:rPr lang="en-US" sz="2400" b="1" err="1">
                <a:solidFill>
                  <a:srgbClr val="C00000"/>
                </a:solidFill>
                <a:latin typeface="Roboto"/>
                <a:ea typeface="Roboto"/>
                <a:cs typeface="Roboto"/>
              </a:rPr>
              <a:t>conhecimento</a:t>
            </a:r>
            <a:r>
              <a:rPr lang="en-US" sz="2400" b="1">
                <a:latin typeface="Roboto"/>
                <a:ea typeface="Roboto"/>
                <a:cs typeface="Roboto"/>
              </a:rPr>
              <a:t> dos </a:t>
            </a:r>
            <a:r>
              <a:rPr lang="en-US" sz="2400" b="1" err="1">
                <a:latin typeface="Roboto"/>
                <a:ea typeface="Roboto"/>
                <a:cs typeface="Roboto"/>
              </a:rPr>
              <a:t>multiplicadores</a:t>
            </a:r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1AA5A14A-D6F0-59D3-B27A-2D34667339F8}"/>
              </a:ext>
            </a:extLst>
          </p:cNvPr>
          <p:cNvSpPr txBox="1"/>
          <p:nvPr/>
        </p:nvSpPr>
        <p:spPr>
          <a:xfrm>
            <a:off x="6652747" y="3173206"/>
            <a:ext cx="3649044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000" b="1">
                <a:ea typeface="Roboto"/>
                <a:cs typeface="Roboto"/>
              </a:rPr>
              <a:t>Oportunidades de evolução</a:t>
            </a:r>
          </a:p>
        </p:txBody>
      </p:sp>
      <p:sp>
        <p:nvSpPr>
          <p:cNvPr id="11" name="Retângulo: Único Canto Arredondado 10">
            <a:extLst>
              <a:ext uri="{FF2B5EF4-FFF2-40B4-BE49-F238E27FC236}">
                <a16:creationId xmlns:a16="http://schemas.microsoft.com/office/drawing/2014/main" id="{00D88CDA-22A0-69F1-980E-8B8BBF8660AC}"/>
              </a:ext>
            </a:extLst>
          </p:cNvPr>
          <p:cNvSpPr/>
          <p:nvPr/>
        </p:nvSpPr>
        <p:spPr>
          <a:xfrm flipH="1">
            <a:off x="1014752" y="2564829"/>
            <a:ext cx="4594265" cy="2758432"/>
          </a:xfrm>
          <a:prstGeom prst="round1Rect">
            <a:avLst>
              <a:gd name="adj" fmla="val 35799"/>
            </a:avLst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8020E41D-394D-9EA0-3103-C19562EBD0D3}"/>
              </a:ext>
            </a:extLst>
          </p:cNvPr>
          <p:cNvSpPr txBox="1"/>
          <p:nvPr/>
        </p:nvSpPr>
        <p:spPr>
          <a:xfrm>
            <a:off x="1400735" y="3492551"/>
            <a:ext cx="3316941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800" b="1">
                <a:solidFill>
                  <a:srgbClr val="FFFFFF"/>
                </a:solidFill>
                <a:ea typeface="Roboto"/>
                <a:cs typeface="Roboto"/>
              </a:rPr>
              <a:t>88% de aproveitamento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5397F6E4-D986-4A3B-18FA-E938D4F08799}"/>
              </a:ext>
            </a:extLst>
          </p:cNvPr>
          <p:cNvSpPr txBox="1"/>
          <p:nvPr/>
        </p:nvSpPr>
        <p:spPr>
          <a:xfrm>
            <a:off x="6689911" y="3849280"/>
            <a:ext cx="4144695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000">
                <a:ea typeface="Roboto"/>
                <a:cs typeface="Roboto"/>
              </a:rPr>
              <a:t>Interpretação de cenários</a:t>
            </a:r>
            <a:r>
              <a:rPr lang="pt-BR" sz="2000" b="0" i="0" u="none" strike="noStrike">
                <a:ea typeface="Roboto"/>
                <a:cs typeface="Roboto"/>
              </a:rPr>
              <a:t>, tomada de decisão e condução correta do fluxo nos sistemas</a:t>
            </a:r>
            <a:endParaRPr lang="pt-BR" sz="2000">
              <a:ea typeface="Roboto"/>
              <a:cs typeface="Roboto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A0678FD8-1704-4B40-B236-EF453453C3E1}"/>
              </a:ext>
            </a:extLst>
          </p:cNvPr>
          <p:cNvSpPr txBox="1"/>
          <p:nvPr/>
        </p:nvSpPr>
        <p:spPr>
          <a:xfrm>
            <a:off x="1400735" y="4520415"/>
            <a:ext cx="383241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000">
                <a:solidFill>
                  <a:srgbClr val="FFFFFF"/>
                </a:solidFill>
                <a:ea typeface="Roboto"/>
                <a:cs typeface="Roboto"/>
              </a:rPr>
              <a:t>Bom</a:t>
            </a:r>
            <a:r>
              <a:rPr lang="pt-BR" sz="2000" i="0" u="none" strike="noStrike">
                <a:solidFill>
                  <a:srgbClr val="FFFFFF"/>
                </a:solidFill>
                <a:ea typeface="Roboto"/>
                <a:cs typeface="Roboto"/>
              </a:rPr>
              <a:t> domínio dos conteúdos</a:t>
            </a:r>
            <a:r>
              <a:rPr lang="pt-BR" sz="2000">
                <a:solidFill>
                  <a:srgbClr val="FFFFFF"/>
                </a:solidFill>
                <a:ea typeface="Roboto"/>
                <a:cs typeface="Roboto"/>
              </a:rPr>
              <a:t>!</a:t>
            </a:r>
          </a:p>
        </p:txBody>
      </p:sp>
      <p:sp>
        <p:nvSpPr>
          <p:cNvPr id="20" name="Retângulo: Cantos Diagonais Arredondados 19">
            <a:extLst>
              <a:ext uri="{FF2B5EF4-FFF2-40B4-BE49-F238E27FC236}">
                <a16:creationId xmlns:a16="http://schemas.microsoft.com/office/drawing/2014/main" id="{DC3BB15C-81DB-ABB1-ADFE-1276CF5339D2}"/>
              </a:ext>
            </a:extLst>
          </p:cNvPr>
          <p:cNvSpPr/>
          <p:nvPr/>
        </p:nvSpPr>
        <p:spPr>
          <a:xfrm>
            <a:off x="-1705" y="410265"/>
            <a:ext cx="4445368" cy="461665"/>
          </a:xfrm>
          <a:prstGeom prst="round2Diag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Roboto"/>
                <a:ea typeface="Roboto"/>
                <a:cs typeface="Roboto"/>
              </a:rPr>
              <a:t>O QUE OS DADOS MOSTRAM?</a:t>
            </a:r>
            <a:endParaRPr lang="pt-BR" sz="1100">
              <a:solidFill>
                <a:schemeClr val="bg1"/>
              </a:solidFill>
            </a:endParaRPr>
          </a:p>
        </p:txBody>
      </p:sp>
      <p:pic>
        <p:nvPicPr>
          <p:cNvPr id="12" name="Gráfico 11" descr="Selo Tick1 com preenchimento sólido">
            <a:extLst>
              <a:ext uri="{FF2B5EF4-FFF2-40B4-BE49-F238E27FC236}">
                <a16:creationId xmlns:a16="http://schemas.microsoft.com/office/drawing/2014/main" id="{9ECAD764-F5C5-3F41-A815-35DEEC9AF1A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83846" y="2714774"/>
            <a:ext cx="803054" cy="779751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A19FE1F-CA58-3BA7-2776-940177004CDD}"/>
              </a:ext>
            </a:extLst>
          </p:cNvPr>
          <p:cNvSpPr txBox="1"/>
          <p:nvPr/>
        </p:nvSpPr>
        <p:spPr>
          <a:xfrm>
            <a:off x="1423146" y="3104028"/>
            <a:ext cx="3485029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000" b="1">
                <a:solidFill>
                  <a:schemeClr val="bg1"/>
                </a:solidFill>
                <a:ea typeface="Roboto"/>
                <a:cs typeface="Roboto"/>
              </a:rPr>
              <a:t>Resultados:</a:t>
            </a:r>
            <a:endParaRPr lang="pt-BR">
              <a:solidFill>
                <a:schemeClr val="bg1"/>
              </a:solidFill>
            </a:endParaRPr>
          </a:p>
        </p:txBody>
      </p:sp>
      <p:pic>
        <p:nvPicPr>
          <p:cNvPr id="6" name="Gráfico 5" descr="Na mosca com preenchimento sólido">
            <a:extLst>
              <a:ext uri="{FF2B5EF4-FFF2-40B4-BE49-F238E27FC236}">
                <a16:creationId xmlns:a16="http://schemas.microsoft.com/office/drawing/2014/main" id="{15E33FB9-EA46-84E7-22EF-62F8EB4900C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77182" y="2736476"/>
            <a:ext cx="791136" cy="76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569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Cantos Arredondados 9">
            <a:extLst>
              <a:ext uri="{FF2B5EF4-FFF2-40B4-BE49-F238E27FC236}">
                <a16:creationId xmlns:a16="http://schemas.microsoft.com/office/drawing/2014/main" id="{90C336E4-55B3-15F0-8B4C-92CFD06D97CE}"/>
              </a:ext>
            </a:extLst>
          </p:cNvPr>
          <p:cNvSpPr/>
          <p:nvPr/>
        </p:nvSpPr>
        <p:spPr>
          <a:xfrm>
            <a:off x="4766584" y="2574698"/>
            <a:ext cx="2996266" cy="938147"/>
          </a:xfrm>
          <a:prstGeom prst="rect">
            <a:avLst/>
          </a:prstGeom>
          <a:solidFill>
            <a:srgbClr val="B71F26"/>
          </a:solidFill>
          <a:ln>
            <a:solidFill>
              <a:srgbClr val="B71F2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000">
                <a:latin typeface="Roboto"/>
                <a:ea typeface="Roboto"/>
                <a:cs typeface="Roboto"/>
              </a:rPr>
              <a:t>Processos no Solar </a:t>
            </a: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43080995-C74D-95FB-ED65-A7D9A61C3686}"/>
              </a:ext>
            </a:extLst>
          </p:cNvPr>
          <p:cNvSpPr/>
          <p:nvPr/>
        </p:nvSpPr>
        <p:spPr>
          <a:xfrm>
            <a:off x="4662201" y="2094535"/>
            <a:ext cx="3202473" cy="478860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rgbClr val="0A100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>
                <a:latin typeface="Roboto"/>
                <a:ea typeface="Roboto"/>
                <a:cs typeface="Roboto"/>
              </a:rPr>
              <a:t>2º LUGAR</a:t>
            </a:r>
          </a:p>
        </p:txBody>
      </p:sp>
      <p:sp>
        <p:nvSpPr>
          <p:cNvPr id="6" name="Retângulo: Cantos Arredondados 9">
            <a:extLst>
              <a:ext uri="{FF2B5EF4-FFF2-40B4-BE49-F238E27FC236}">
                <a16:creationId xmlns:a16="http://schemas.microsoft.com/office/drawing/2014/main" id="{B0B2B8B1-3B6B-82F5-FDC8-7455C0B648E2}"/>
              </a:ext>
            </a:extLst>
          </p:cNvPr>
          <p:cNvSpPr/>
          <p:nvPr/>
        </p:nvSpPr>
        <p:spPr>
          <a:xfrm>
            <a:off x="1143884" y="2585135"/>
            <a:ext cx="2996266" cy="938147"/>
          </a:xfrm>
          <a:prstGeom prst="rect">
            <a:avLst/>
          </a:prstGeom>
          <a:solidFill>
            <a:srgbClr val="B71F26"/>
          </a:solidFill>
          <a:ln>
            <a:solidFill>
              <a:srgbClr val="B71F2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000">
                <a:latin typeface="Roboto"/>
                <a:ea typeface="Roboto"/>
                <a:cs typeface="Roboto"/>
              </a:rPr>
              <a:t>Pendências sobre Endereço</a:t>
            </a: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F96D8318-2C2B-A588-7AE7-63F040962C21}"/>
              </a:ext>
            </a:extLst>
          </p:cNvPr>
          <p:cNvSpPr/>
          <p:nvPr/>
        </p:nvSpPr>
        <p:spPr>
          <a:xfrm>
            <a:off x="1039500" y="2104972"/>
            <a:ext cx="3202473" cy="478860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rgbClr val="0A100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>
                <a:latin typeface="Roboto"/>
                <a:ea typeface="Roboto"/>
                <a:cs typeface="Roboto"/>
              </a:rPr>
              <a:t>1º LUGAR</a:t>
            </a:r>
          </a:p>
        </p:txBody>
      </p:sp>
      <p:sp>
        <p:nvSpPr>
          <p:cNvPr id="9" name="Retângulo: Cantos Arredondados 9">
            <a:extLst>
              <a:ext uri="{FF2B5EF4-FFF2-40B4-BE49-F238E27FC236}">
                <a16:creationId xmlns:a16="http://schemas.microsoft.com/office/drawing/2014/main" id="{DD5B0E8D-079A-1FB6-6D43-F6B70B48EAB6}"/>
              </a:ext>
            </a:extLst>
          </p:cNvPr>
          <p:cNvSpPr/>
          <p:nvPr/>
        </p:nvSpPr>
        <p:spPr>
          <a:xfrm>
            <a:off x="8278007" y="2564257"/>
            <a:ext cx="2996266" cy="938147"/>
          </a:xfrm>
          <a:prstGeom prst="rect">
            <a:avLst/>
          </a:prstGeom>
          <a:solidFill>
            <a:srgbClr val="B71F26"/>
          </a:solidFill>
          <a:ln>
            <a:solidFill>
              <a:srgbClr val="B71F2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000">
                <a:latin typeface="Roboto"/>
                <a:ea typeface="Roboto"/>
                <a:cs typeface="Roboto"/>
              </a:rPr>
              <a:t>Crédito / Inadimplência interna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1E9BB5C1-2DF4-948B-7985-CE885CF02CA6}"/>
              </a:ext>
            </a:extLst>
          </p:cNvPr>
          <p:cNvSpPr/>
          <p:nvPr/>
        </p:nvSpPr>
        <p:spPr>
          <a:xfrm>
            <a:off x="8173624" y="2084094"/>
            <a:ext cx="3202473" cy="478860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rgbClr val="0A100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>
                <a:latin typeface="Roboto"/>
                <a:ea typeface="Roboto"/>
                <a:cs typeface="Roboto"/>
              </a:rPr>
              <a:t>3º LUGAR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3E1BD314-3CE3-C09E-6E82-2EA02E12BF76}"/>
              </a:ext>
            </a:extLst>
          </p:cNvPr>
          <p:cNvSpPr txBox="1"/>
          <p:nvPr/>
        </p:nvSpPr>
        <p:spPr>
          <a:xfrm>
            <a:off x="747622" y="1160411"/>
            <a:ext cx="1069675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rgbClr val="000000"/>
                </a:solidFill>
                <a:latin typeface="Roboto"/>
                <a:ea typeface="Roboto"/>
                <a:cs typeface="Roboto"/>
              </a:rPr>
              <a:t>Principais </a:t>
            </a:r>
            <a:r>
              <a:rPr lang="en-US" sz="2400" b="1" err="1">
                <a:solidFill>
                  <a:srgbClr val="000000"/>
                </a:solidFill>
                <a:latin typeface="Roboto"/>
                <a:ea typeface="Roboto"/>
                <a:cs typeface="Roboto"/>
              </a:rPr>
              <a:t>ofensores</a:t>
            </a:r>
            <a:r>
              <a:rPr lang="en-US" sz="2400" b="1">
                <a:solidFill>
                  <a:srgbClr val="000000"/>
                </a:solidFill>
                <a:latin typeface="Roboto"/>
                <a:ea typeface="Roboto"/>
                <a:cs typeface="Roboto"/>
              </a:rPr>
              <a:t> de desempenho</a:t>
            </a:r>
            <a:endParaRPr lang="en-US" sz="2400" b="1">
              <a:latin typeface="Roboto"/>
              <a:ea typeface="Roboto"/>
              <a:cs typeface="Roboto"/>
            </a:endParaRPr>
          </a:p>
        </p:txBody>
      </p:sp>
      <p:sp>
        <p:nvSpPr>
          <p:cNvPr id="14" name="Chave Direita 13">
            <a:extLst>
              <a:ext uri="{FF2B5EF4-FFF2-40B4-BE49-F238E27FC236}">
                <a16:creationId xmlns:a16="http://schemas.microsoft.com/office/drawing/2014/main" id="{435338E7-3AFE-390A-11DB-5BDA4C006ACC}"/>
              </a:ext>
            </a:extLst>
          </p:cNvPr>
          <p:cNvSpPr/>
          <p:nvPr/>
        </p:nvSpPr>
        <p:spPr>
          <a:xfrm rot="5400000">
            <a:off x="5931892" y="808571"/>
            <a:ext cx="669532" cy="7065520"/>
          </a:xfrm>
          <a:prstGeom prst="rightBrac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2E1720C9-58A8-FEDB-895F-E76579C5FACF}"/>
              </a:ext>
            </a:extLst>
          </p:cNvPr>
          <p:cNvSpPr txBox="1"/>
          <p:nvPr/>
        </p:nvSpPr>
        <p:spPr>
          <a:xfrm>
            <a:off x="1533737" y="4888382"/>
            <a:ext cx="9464692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rgbClr val="000000"/>
                </a:solidFill>
                <a:latin typeface="Roboto"/>
                <a:ea typeface="Roboto"/>
                <a:cs typeface="Roboto"/>
              </a:rPr>
              <a:t>Impacto direto na condução e conclusão da venda, sistemas e tempo de atendimento</a:t>
            </a:r>
            <a:endParaRPr lang="pt-BR">
              <a:latin typeface="Roboto"/>
              <a:ea typeface="Roboto"/>
              <a:cs typeface="Roboto"/>
            </a:endParaRPr>
          </a:p>
        </p:txBody>
      </p:sp>
      <p:sp>
        <p:nvSpPr>
          <p:cNvPr id="2" name="Retângulo: Cantos Diagonais Arredondados 1">
            <a:extLst>
              <a:ext uri="{FF2B5EF4-FFF2-40B4-BE49-F238E27FC236}">
                <a16:creationId xmlns:a16="http://schemas.microsoft.com/office/drawing/2014/main" id="{0BA3260C-7FD7-C74B-483D-CFE3599824A7}"/>
              </a:ext>
            </a:extLst>
          </p:cNvPr>
          <p:cNvSpPr/>
          <p:nvPr/>
        </p:nvSpPr>
        <p:spPr>
          <a:xfrm>
            <a:off x="-1705" y="410265"/>
            <a:ext cx="4445368" cy="461665"/>
          </a:xfrm>
          <a:prstGeom prst="round2Diag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Roboto"/>
                <a:ea typeface="Roboto"/>
                <a:cs typeface="Roboto"/>
              </a:rPr>
              <a:t>O QUE OS DADOS MOSTRAM?</a:t>
            </a:r>
            <a:endParaRPr lang="pt-BR" sz="11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505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313AC49A-B6B4-940D-D399-72FF5A76DAD4}"/>
              </a:ext>
            </a:extLst>
          </p:cNvPr>
          <p:cNvSpPr txBox="1"/>
          <p:nvPr/>
        </p:nvSpPr>
        <p:spPr>
          <a:xfrm>
            <a:off x="1166446" y="2951946"/>
            <a:ext cx="985910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/>
              <a:t>Então... Como podemos transformar o conhecimento técnico em orientação prática para o vendedor?​</a:t>
            </a:r>
          </a:p>
        </p:txBody>
      </p:sp>
    </p:spTree>
    <p:extLst>
      <p:ext uri="{BB962C8B-B14F-4D97-AF65-F5344CB8AC3E}">
        <p14:creationId xmlns:p14="http://schemas.microsoft.com/office/powerpoint/2010/main" val="1505092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Conector de Seta Reta 36">
            <a:extLst>
              <a:ext uri="{FF2B5EF4-FFF2-40B4-BE49-F238E27FC236}">
                <a16:creationId xmlns:a16="http://schemas.microsoft.com/office/drawing/2014/main" id="{C01621CE-3428-428B-517E-455AEA0E5034}"/>
              </a:ext>
            </a:extLst>
          </p:cNvPr>
          <p:cNvCxnSpPr/>
          <p:nvPr/>
        </p:nvCxnSpPr>
        <p:spPr>
          <a:xfrm flipV="1">
            <a:off x="2763001" y="3361608"/>
            <a:ext cx="7549268" cy="27602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Agrupar 1">
            <a:extLst>
              <a:ext uri="{FF2B5EF4-FFF2-40B4-BE49-F238E27FC236}">
                <a16:creationId xmlns:a16="http://schemas.microsoft.com/office/drawing/2014/main" id="{615921D7-1237-0BFC-E05D-EEBDC07039DC}"/>
              </a:ext>
            </a:extLst>
          </p:cNvPr>
          <p:cNvGrpSpPr/>
          <p:nvPr/>
        </p:nvGrpSpPr>
        <p:grpSpPr>
          <a:xfrm>
            <a:off x="759834" y="2238603"/>
            <a:ext cx="2179065" cy="2436009"/>
            <a:chOff x="296008" y="2194430"/>
            <a:chExt cx="1947152" cy="2469139"/>
          </a:xfrm>
        </p:grpSpPr>
        <p:grpSp>
          <p:nvGrpSpPr>
            <p:cNvPr id="31" name="Agrupar 30">
              <a:extLst>
                <a:ext uri="{FF2B5EF4-FFF2-40B4-BE49-F238E27FC236}">
                  <a16:creationId xmlns:a16="http://schemas.microsoft.com/office/drawing/2014/main" id="{6B2771AD-E2E2-DB3A-8ABF-8A6A32B7E209}"/>
                </a:ext>
              </a:extLst>
            </p:cNvPr>
            <p:cNvGrpSpPr/>
            <p:nvPr/>
          </p:nvGrpSpPr>
          <p:grpSpPr>
            <a:xfrm>
              <a:off x="296008" y="2194430"/>
              <a:ext cx="1947152" cy="2469139"/>
              <a:chOff x="296008" y="2194430"/>
              <a:chExt cx="1947152" cy="2469139"/>
            </a:xfrm>
          </p:grpSpPr>
          <p:grpSp>
            <p:nvGrpSpPr>
              <p:cNvPr id="33" name="Agrupar 32">
                <a:extLst>
                  <a:ext uri="{FF2B5EF4-FFF2-40B4-BE49-F238E27FC236}">
                    <a16:creationId xmlns:a16="http://schemas.microsoft.com/office/drawing/2014/main" id="{358E813D-048E-4345-AF96-352A40684C0E}"/>
                  </a:ext>
                </a:extLst>
              </p:cNvPr>
              <p:cNvGrpSpPr/>
              <p:nvPr/>
            </p:nvGrpSpPr>
            <p:grpSpPr>
              <a:xfrm>
                <a:off x="296008" y="2194430"/>
                <a:ext cx="1947152" cy="2469139"/>
                <a:chOff x="296008" y="2194430"/>
                <a:chExt cx="1947152" cy="2469139"/>
              </a:xfrm>
              <a:solidFill>
                <a:srgbClr val="3A3A3A"/>
              </a:solidFill>
            </p:grpSpPr>
            <p:sp>
              <p:nvSpPr>
                <p:cNvPr id="35" name="Retângulo: Único Canto Arredondado 34">
                  <a:extLst>
                    <a:ext uri="{FF2B5EF4-FFF2-40B4-BE49-F238E27FC236}">
                      <a16:creationId xmlns:a16="http://schemas.microsoft.com/office/drawing/2014/main" id="{6E64405D-1424-CFAD-2B32-FC9F0040960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0800000" flipH="1">
                  <a:off x="296008" y="2958151"/>
                  <a:ext cx="1947152" cy="1705418"/>
                </a:xfrm>
                <a:prstGeom prst="round1Rect">
                  <a:avLst>
                    <a:gd name="adj" fmla="val 3579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pt-B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pt-BR" sz="1200">
                    <a:latin typeface="Roboto"/>
                    <a:ea typeface="Roboto"/>
                    <a:cs typeface="Roboto"/>
                  </a:endParaRPr>
                </a:p>
              </p:txBody>
            </p:sp>
            <p:sp>
              <p:nvSpPr>
                <p:cNvPr id="36" name="Retângulo: Único Canto Arredondado 35">
                  <a:extLst>
                    <a:ext uri="{FF2B5EF4-FFF2-40B4-BE49-F238E27FC236}">
                      <a16:creationId xmlns:a16="http://schemas.microsoft.com/office/drawing/2014/main" id="{B50F6536-088E-EED7-71FC-DFF5F87BE9B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0800000" flipH="1">
                  <a:off x="296008" y="2194430"/>
                  <a:ext cx="871974" cy="763721"/>
                </a:xfrm>
                <a:prstGeom prst="round1Rect">
                  <a:avLst>
                    <a:gd name="adj" fmla="val 3579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pt-B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pt-BR" sz="1200">
                    <a:latin typeface="Roboto"/>
                    <a:ea typeface="Roboto"/>
                    <a:cs typeface="Roboto"/>
                  </a:endParaRPr>
                </a:p>
              </p:txBody>
            </p:sp>
          </p:grpSp>
          <p:sp>
            <p:nvSpPr>
              <p:cNvPr id="34" name="Forma Livre: Forma 33">
                <a:extLst>
                  <a:ext uri="{FF2B5EF4-FFF2-40B4-BE49-F238E27FC236}">
                    <a16:creationId xmlns:a16="http://schemas.microsoft.com/office/drawing/2014/main" id="{D06B8BC6-5C39-4A59-996C-7CD7E21DE86E}"/>
                  </a:ext>
                </a:extLst>
              </p:cNvPr>
              <p:cNvSpPr/>
              <p:nvPr/>
            </p:nvSpPr>
            <p:spPr>
              <a:xfrm>
                <a:off x="400618" y="3360060"/>
                <a:ext cx="1737932" cy="855344"/>
              </a:xfrm>
              <a:custGeom>
                <a:avLst/>
                <a:gdLst>
                  <a:gd name="connsiteX0" fmla="*/ 0 w 1425573"/>
                  <a:gd name="connsiteY0" fmla="*/ 0 h 855344"/>
                  <a:gd name="connsiteX1" fmla="*/ 1425573 w 1425573"/>
                  <a:gd name="connsiteY1" fmla="*/ 0 h 855344"/>
                  <a:gd name="connsiteX2" fmla="*/ 1425573 w 1425573"/>
                  <a:gd name="connsiteY2" fmla="*/ 855344 h 855344"/>
                  <a:gd name="connsiteX3" fmla="*/ 0 w 1425573"/>
                  <a:gd name="connsiteY3" fmla="*/ 855344 h 855344"/>
                  <a:gd name="connsiteX4" fmla="*/ 0 w 1425573"/>
                  <a:gd name="connsiteY4" fmla="*/ 0 h 855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5573" h="855344">
                    <a:moveTo>
                      <a:pt x="0" y="0"/>
                    </a:moveTo>
                    <a:lnTo>
                      <a:pt x="1425573" y="0"/>
                    </a:lnTo>
                    <a:lnTo>
                      <a:pt x="1425573" y="855344"/>
                    </a:lnTo>
                    <a:lnTo>
                      <a:pt x="0" y="8553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3A3A"/>
              </a:solidFill>
              <a:ln>
                <a:noFill/>
              </a:ln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9568" tIns="99568" rIns="99568" bIns="99568" numCol="1" spcCol="1270" anchor="ctr" anchorCtr="0">
                <a:noAutofit/>
              </a:bodyPr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pt-BR" sz="1200" b="1" i="1" kern="1200">
                    <a:solidFill>
                      <a:schemeClr val="bg1"/>
                    </a:solidFill>
                    <a:latin typeface="Roboto"/>
                    <a:ea typeface="Roboto"/>
                    <a:cs typeface="Roboto"/>
                  </a:rPr>
                  <a:t>ENGAJAMENTO E TRANSPARÊNCIA</a:t>
                </a:r>
                <a:endParaRPr lang="pt-PT" sz="1200" i="1">
                  <a:solidFill>
                    <a:schemeClr val="bg1"/>
                  </a:solidFill>
                  <a:latin typeface="Roboto"/>
                  <a:ea typeface="Roboto"/>
                  <a:cs typeface="Roboto"/>
                </a:endParaRPr>
              </a:p>
            </p:txBody>
          </p:sp>
        </p:grpSp>
        <p:sp>
          <p:nvSpPr>
            <p:cNvPr id="32" name="Forma Livre: Forma 31">
              <a:extLst>
                <a:ext uri="{FF2B5EF4-FFF2-40B4-BE49-F238E27FC236}">
                  <a16:creationId xmlns:a16="http://schemas.microsoft.com/office/drawing/2014/main" id="{A503F45E-C6F3-AF2E-ABDB-C3902E3FC657}"/>
                </a:ext>
              </a:extLst>
            </p:cNvPr>
            <p:cNvSpPr/>
            <p:nvPr/>
          </p:nvSpPr>
          <p:spPr>
            <a:xfrm>
              <a:off x="400042" y="2305265"/>
              <a:ext cx="663905" cy="542050"/>
            </a:xfrm>
            <a:custGeom>
              <a:avLst/>
              <a:gdLst>
                <a:gd name="connsiteX0" fmla="*/ 0 w 1425573"/>
                <a:gd name="connsiteY0" fmla="*/ 0 h 855344"/>
                <a:gd name="connsiteX1" fmla="*/ 1425573 w 1425573"/>
                <a:gd name="connsiteY1" fmla="*/ 0 h 855344"/>
                <a:gd name="connsiteX2" fmla="*/ 1425573 w 1425573"/>
                <a:gd name="connsiteY2" fmla="*/ 855344 h 855344"/>
                <a:gd name="connsiteX3" fmla="*/ 0 w 1425573"/>
                <a:gd name="connsiteY3" fmla="*/ 855344 h 855344"/>
                <a:gd name="connsiteX4" fmla="*/ 0 w 1425573"/>
                <a:gd name="connsiteY4" fmla="*/ 0 h 855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5573" h="855344">
                  <a:moveTo>
                    <a:pt x="0" y="0"/>
                  </a:moveTo>
                  <a:lnTo>
                    <a:pt x="1425573" y="0"/>
                  </a:lnTo>
                  <a:lnTo>
                    <a:pt x="1425573" y="855344"/>
                  </a:lnTo>
                  <a:lnTo>
                    <a:pt x="0" y="8553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3A3A"/>
            </a:solidFill>
            <a:ln>
              <a:noFill/>
            </a:ln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99568" numCol="1" spcCol="1270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200" b="1" i="1" kern="1200">
                  <a:solidFill>
                    <a:schemeClr val="bg1"/>
                  </a:solidFill>
                  <a:latin typeface="Roboto"/>
                  <a:ea typeface="Roboto"/>
                  <a:cs typeface="Roboto"/>
                </a:rPr>
                <a:t>1</a:t>
              </a:r>
              <a:endParaRPr lang="pt-PT" sz="1200" i="1">
                <a:solidFill>
                  <a:schemeClr val="bg1"/>
                </a:solidFill>
                <a:latin typeface="Roboto"/>
                <a:ea typeface="Roboto"/>
                <a:cs typeface="Roboto"/>
              </a:endParaRPr>
            </a:p>
          </p:txBody>
        </p:sp>
      </p:grpSp>
      <p:grpSp>
        <p:nvGrpSpPr>
          <p:cNvPr id="3" name="Agrupar 2">
            <a:extLst>
              <a:ext uri="{FF2B5EF4-FFF2-40B4-BE49-F238E27FC236}">
                <a16:creationId xmlns:a16="http://schemas.microsoft.com/office/drawing/2014/main" id="{7EFEF5C4-8C25-BBF7-86E7-880B623B6F49}"/>
              </a:ext>
            </a:extLst>
          </p:cNvPr>
          <p:cNvGrpSpPr/>
          <p:nvPr/>
        </p:nvGrpSpPr>
        <p:grpSpPr>
          <a:xfrm>
            <a:off x="3692354" y="3099994"/>
            <a:ext cx="1286905" cy="1078988"/>
            <a:chOff x="2588006" y="2194430"/>
            <a:chExt cx="1796299" cy="1691948"/>
          </a:xfrm>
          <a:solidFill>
            <a:srgbClr val="A7A8AA"/>
          </a:solidFill>
        </p:grpSpPr>
        <p:grpSp>
          <p:nvGrpSpPr>
            <p:cNvPr id="25" name="Agrupar 24">
              <a:extLst>
                <a:ext uri="{FF2B5EF4-FFF2-40B4-BE49-F238E27FC236}">
                  <a16:creationId xmlns:a16="http://schemas.microsoft.com/office/drawing/2014/main" id="{CA466EB9-07A5-18B9-2575-67B3A59FC226}"/>
                </a:ext>
              </a:extLst>
            </p:cNvPr>
            <p:cNvGrpSpPr/>
            <p:nvPr/>
          </p:nvGrpSpPr>
          <p:grpSpPr>
            <a:xfrm>
              <a:off x="2588006" y="2194430"/>
              <a:ext cx="1796299" cy="1691948"/>
              <a:chOff x="2588006" y="2194430"/>
              <a:chExt cx="1796299" cy="1691948"/>
            </a:xfrm>
            <a:grpFill/>
          </p:grpSpPr>
          <p:sp>
            <p:nvSpPr>
              <p:cNvPr id="30" name="Retângulo: Único Canto Arredondado 29">
                <a:extLst>
                  <a:ext uri="{FF2B5EF4-FFF2-40B4-BE49-F238E27FC236}">
                    <a16:creationId xmlns:a16="http://schemas.microsoft.com/office/drawing/2014/main" id="{C3704FF2-9D9D-D2E6-6D98-86335018DB3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 flipH="1">
                <a:off x="2588006" y="2194430"/>
                <a:ext cx="871974" cy="763721"/>
              </a:xfrm>
              <a:prstGeom prst="round1Rect">
                <a:avLst>
                  <a:gd name="adj" fmla="val 3579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pt-BR" sz="1200">
                  <a:latin typeface="Roboto"/>
                  <a:ea typeface="Roboto"/>
                  <a:cs typeface="Roboto"/>
                </a:endParaRPr>
              </a:p>
            </p:txBody>
          </p:sp>
          <p:sp>
            <p:nvSpPr>
              <p:cNvPr id="28" name="Forma Livre: Forma 27">
                <a:extLst>
                  <a:ext uri="{FF2B5EF4-FFF2-40B4-BE49-F238E27FC236}">
                    <a16:creationId xmlns:a16="http://schemas.microsoft.com/office/drawing/2014/main" id="{00EA867E-CFAC-DF7B-6E0B-828065FDCE52}"/>
                  </a:ext>
                </a:extLst>
              </p:cNvPr>
              <p:cNvSpPr/>
              <p:nvPr/>
            </p:nvSpPr>
            <p:spPr>
              <a:xfrm>
                <a:off x="2646373" y="3031035"/>
                <a:ext cx="1737932" cy="855343"/>
              </a:xfrm>
              <a:custGeom>
                <a:avLst/>
                <a:gdLst>
                  <a:gd name="connsiteX0" fmla="*/ 0 w 1425573"/>
                  <a:gd name="connsiteY0" fmla="*/ 0 h 855344"/>
                  <a:gd name="connsiteX1" fmla="*/ 1425573 w 1425573"/>
                  <a:gd name="connsiteY1" fmla="*/ 0 h 855344"/>
                  <a:gd name="connsiteX2" fmla="*/ 1425573 w 1425573"/>
                  <a:gd name="connsiteY2" fmla="*/ 855344 h 855344"/>
                  <a:gd name="connsiteX3" fmla="*/ 0 w 1425573"/>
                  <a:gd name="connsiteY3" fmla="*/ 855344 h 855344"/>
                  <a:gd name="connsiteX4" fmla="*/ 0 w 1425573"/>
                  <a:gd name="connsiteY4" fmla="*/ 0 h 855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5573" h="855344">
                    <a:moveTo>
                      <a:pt x="0" y="0"/>
                    </a:moveTo>
                    <a:lnTo>
                      <a:pt x="1425573" y="0"/>
                    </a:lnTo>
                    <a:lnTo>
                      <a:pt x="1425573" y="855344"/>
                    </a:lnTo>
                    <a:lnTo>
                      <a:pt x="0" y="85534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9568" tIns="99568" rIns="99568" bIns="99568" numCol="1" spcCol="1270" anchor="ctr" anchorCtr="0">
                <a:noAutofit/>
              </a:bodyPr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sz="1200" b="1" i="1">
                    <a:solidFill>
                      <a:srgbClr val="000000"/>
                    </a:solidFill>
                    <a:latin typeface="Roboto"/>
                    <a:ea typeface="Roboto"/>
                    <a:cs typeface="Roboto"/>
                  </a:rPr>
                  <a:t>PRODUTOS </a:t>
                </a:r>
                <a:br>
                  <a:rPr lang="pt-BR" sz="1200" b="1" i="1">
                    <a:solidFill>
                      <a:srgbClr val="000000"/>
                    </a:solidFill>
                    <a:latin typeface="Roboto"/>
                    <a:ea typeface="Roboto"/>
                    <a:cs typeface="Roboto"/>
                  </a:rPr>
                </a:br>
                <a:r>
                  <a:rPr lang="pt-BR" sz="1200" b="1" i="1">
                    <a:solidFill>
                      <a:srgbClr val="000000"/>
                    </a:solidFill>
                    <a:latin typeface="Roboto"/>
                    <a:ea typeface="Roboto"/>
                    <a:cs typeface="Roboto"/>
                  </a:rPr>
                  <a:t>E SERVIÇOS</a:t>
                </a:r>
                <a:endParaRPr lang="pt-PT" sz="1200" i="1">
                  <a:solidFill>
                    <a:srgbClr val="000000"/>
                  </a:solidFill>
                  <a:latin typeface="Roboto"/>
                  <a:ea typeface="Roboto"/>
                  <a:cs typeface="Roboto"/>
                </a:endParaRPr>
              </a:p>
            </p:txBody>
          </p:sp>
        </p:grpSp>
        <p:sp>
          <p:nvSpPr>
            <p:cNvPr id="26" name="Forma Livre: Forma 25">
              <a:extLst>
                <a:ext uri="{FF2B5EF4-FFF2-40B4-BE49-F238E27FC236}">
                  <a16:creationId xmlns:a16="http://schemas.microsoft.com/office/drawing/2014/main" id="{996D97CD-E7D9-6454-B381-EB213F2F22BC}"/>
                </a:ext>
              </a:extLst>
            </p:cNvPr>
            <p:cNvSpPr/>
            <p:nvPr/>
          </p:nvSpPr>
          <p:spPr>
            <a:xfrm>
              <a:off x="2692040" y="2305265"/>
              <a:ext cx="663905" cy="542050"/>
            </a:xfrm>
            <a:custGeom>
              <a:avLst/>
              <a:gdLst>
                <a:gd name="connsiteX0" fmla="*/ 0 w 1425573"/>
                <a:gd name="connsiteY0" fmla="*/ 0 h 855344"/>
                <a:gd name="connsiteX1" fmla="*/ 1425573 w 1425573"/>
                <a:gd name="connsiteY1" fmla="*/ 0 h 855344"/>
                <a:gd name="connsiteX2" fmla="*/ 1425573 w 1425573"/>
                <a:gd name="connsiteY2" fmla="*/ 855344 h 855344"/>
                <a:gd name="connsiteX3" fmla="*/ 0 w 1425573"/>
                <a:gd name="connsiteY3" fmla="*/ 855344 h 855344"/>
                <a:gd name="connsiteX4" fmla="*/ 0 w 1425573"/>
                <a:gd name="connsiteY4" fmla="*/ 0 h 855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5573" h="855344">
                  <a:moveTo>
                    <a:pt x="0" y="0"/>
                  </a:moveTo>
                  <a:lnTo>
                    <a:pt x="1425573" y="0"/>
                  </a:lnTo>
                  <a:lnTo>
                    <a:pt x="1425573" y="855344"/>
                  </a:lnTo>
                  <a:lnTo>
                    <a:pt x="0" y="85534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99568" numCol="1" spcCol="1270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200" b="1" i="1" kern="1200">
                  <a:solidFill>
                    <a:schemeClr val="tx1"/>
                  </a:solidFill>
                  <a:latin typeface="Roboto"/>
                  <a:ea typeface="Roboto"/>
                  <a:cs typeface="Roboto"/>
                </a:rPr>
                <a:t>2</a:t>
              </a:r>
              <a:endParaRPr lang="pt-PT" sz="1200" i="1">
                <a:solidFill>
                  <a:schemeClr val="tx1"/>
                </a:solidFill>
                <a:latin typeface="Roboto"/>
                <a:ea typeface="Roboto"/>
                <a:cs typeface="Roboto"/>
              </a:endParaRPr>
            </a:p>
          </p:txBody>
        </p:sp>
      </p:grpSp>
      <p:grpSp>
        <p:nvGrpSpPr>
          <p:cNvPr id="4" name="Agrupar 3">
            <a:extLst>
              <a:ext uri="{FF2B5EF4-FFF2-40B4-BE49-F238E27FC236}">
                <a16:creationId xmlns:a16="http://schemas.microsoft.com/office/drawing/2014/main" id="{445F4A59-A2F8-98D5-5EC0-A460365C8A18}"/>
              </a:ext>
            </a:extLst>
          </p:cNvPr>
          <p:cNvGrpSpPr/>
          <p:nvPr/>
        </p:nvGrpSpPr>
        <p:grpSpPr>
          <a:xfrm>
            <a:off x="5840785" y="3099994"/>
            <a:ext cx="1395542" cy="1078988"/>
            <a:chOff x="4880002" y="2194430"/>
            <a:chExt cx="1932638" cy="1691948"/>
          </a:xfrm>
          <a:solidFill>
            <a:srgbClr val="DA291C"/>
          </a:solidFill>
        </p:grpSpPr>
        <p:grpSp>
          <p:nvGrpSpPr>
            <p:cNvPr id="19" name="Agrupar 18">
              <a:extLst>
                <a:ext uri="{FF2B5EF4-FFF2-40B4-BE49-F238E27FC236}">
                  <a16:creationId xmlns:a16="http://schemas.microsoft.com/office/drawing/2014/main" id="{7767DA37-1392-3C5A-39BC-C08FAD1EEFC3}"/>
                </a:ext>
              </a:extLst>
            </p:cNvPr>
            <p:cNvGrpSpPr/>
            <p:nvPr/>
          </p:nvGrpSpPr>
          <p:grpSpPr>
            <a:xfrm>
              <a:off x="4880002" y="2194430"/>
              <a:ext cx="1932638" cy="1691948"/>
              <a:chOff x="4880002" y="2194430"/>
              <a:chExt cx="1932638" cy="1691948"/>
            </a:xfrm>
            <a:grpFill/>
          </p:grpSpPr>
          <p:sp>
            <p:nvSpPr>
              <p:cNvPr id="24" name="Retângulo: Único Canto Arredondado 23">
                <a:extLst>
                  <a:ext uri="{FF2B5EF4-FFF2-40B4-BE49-F238E27FC236}">
                    <a16:creationId xmlns:a16="http://schemas.microsoft.com/office/drawing/2014/main" id="{E6CF6EF2-DAD8-077E-F813-6954AF68317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 flipH="1">
                <a:off x="4880003" y="2194430"/>
                <a:ext cx="871975" cy="763721"/>
              </a:xfrm>
              <a:prstGeom prst="round1Rect">
                <a:avLst>
                  <a:gd name="adj" fmla="val 3579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pt-BR" sz="1200">
                  <a:latin typeface="Roboto"/>
                  <a:ea typeface="Roboto"/>
                  <a:cs typeface="Roboto"/>
                </a:endParaRPr>
              </a:p>
            </p:txBody>
          </p:sp>
          <p:sp>
            <p:nvSpPr>
              <p:cNvPr id="22" name="Forma Livre: Forma 21">
                <a:extLst>
                  <a:ext uri="{FF2B5EF4-FFF2-40B4-BE49-F238E27FC236}">
                    <a16:creationId xmlns:a16="http://schemas.microsoft.com/office/drawing/2014/main" id="{CF2B5C33-97EA-4A59-BB53-E5CFC6714D7D}"/>
                  </a:ext>
                </a:extLst>
              </p:cNvPr>
              <p:cNvSpPr/>
              <p:nvPr/>
            </p:nvSpPr>
            <p:spPr>
              <a:xfrm>
                <a:off x="4880002" y="3031035"/>
                <a:ext cx="1932638" cy="855343"/>
              </a:xfrm>
              <a:custGeom>
                <a:avLst/>
                <a:gdLst>
                  <a:gd name="connsiteX0" fmla="*/ 0 w 1425573"/>
                  <a:gd name="connsiteY0" fmla="*/ 0 h 855344"/>
                  <a:gd name="connsiteX1" fmla="*/ 1425573 w 1425573"/>
                  <a:gd name="connsiteY1" fmla="*/ 0 h 855344"/>
                  <a:gd name="connsiteX2" fmla="*/ 1425573 w 1425573"/>
                  <a:gd name="connsiteY2" fmla="*/ 855344 h 855344"/>
                  <a:gd name="connsiteX3" fmla="*/ 0 w 1425573"/>
                  <a:gd name="connsiteY3" fmla="*/ 855344 h 855344"/>
                  <a:gd name="connsiteX4" fmla="*/ 0 w 1425573"/>
                  <a:gd name="connsiteY4" fmla="*/ 0 h 855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5573" h="855344">
                    <a:moveTo>
                      <a:pt x="0" y="0"/>
                    </a:moveTo>
                    <a:lnTo>
                      <a:pt x="1425573" y="0"/>
                    </a:lnTo>
                    <a:lnTo>
                      <a:pt x="1425573" y="855344"/>
                    </a:lnTo>
                    <a:lnTo>
                      <a:pt x="0" y="85534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9568" tIns="99568" rIns="99568" bIns="99568" numCol="1" spcCol="1270" anchor="ctr" anchorCtr="0">
                <a:noAutofit/>
              </a:bodyPr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sz="1200" b="1" i="1">
                    <a:solidFill>
                      <a:srgbClr val="000000"/>
                    </a:solidFill>
                    <a:latin typeface="Roboto"/>
                    <a:ea typeface="Roboto"/>
                    <a:cs typeface="Roboto"/>
                  </a:rPr>
                  <a:t>SISTEMAS SOLAR E </a:t>
                </a:r>
                <a:br>
                  <a:rPr lang="pt-BR" sz="1200" b="1" i="1">
                    <a:solidFill>
                      <a:srgbClr val="000000"/>
                    </a:solidFill>
                    <a:latin typeface="Roboto"/>
                    <a:ea typeface="Roboto"/>
                    <a:cs typeface="Roboto"/>
                  </a:rPr>
                </a:br>
                <a:r>
                  <a:rPr lang="pt-BR" sz="1200" b="1" i="1">
                    <a:solidFill>
                      <a:srgbClr val="000000"/>
                    </a:solidFill>
                    <a:latin typeface="Roboto"/>
                    <a:ea typeface="Roboto"/>
                    <a:cs typeface="Roboto"/>
                  </a:rPr>
                  <a:t>NET SALES</a:t>
                </a:r>
                <a:endParaRPr lang="pt-PT" sz="1200" i="1">
                  <a:solidFill>
                    <a:srgbClr val="000000"/>
                  </a:solidFill>
                  <a:latin typeface="Roboto"/>
                  <a:ea typeface="Roboto"/>
                  <a:cs typeface="Roboto"/>
                </a:endParaRPr>
              </a:p>
            </p:txBody>
          </p:sp>
        </p:grpSp>
        <p:sp>
          <p:nvSpPr>
            <p:cNvPr id="20" name="Forma Livre: Forma 19">
              <a:extLst>
                <a:ext uri="{FF2B5EF4-FFF2-40B4-BE49-F238E27FC236}">
                  <a16:creationId xmlns:a16="http://schemas.microsoft.com/office/drawing/2014/main" id="{1CBB11B9-CC1D-5688-47F7-E69744FE2F73}"/>
                </a:ext>
              </a:extLst>
            </p:cNvPr>
            <p:cNvSpPr/>
            <p:nvPr/>
          </p:nvSpPr>
          <p:spPr>
            <a:xfrm>
              <a:off x="4984038" y="2305265"/>
              <a:ext cx="663905" cy="542050"/>
            </a:xfrm>
            <a:custGeom>
              <a:avLst/>
              <a:gdLst>
                <a:gd name="connsiteX0" fmla="*/ 0 w 1425573"/>
                <a:gd name="connsiteY0" fmla="*/ 0 h 855344"/>
                <a:gd name="connsiteX1" fmla="*/ 1425573 w 1425573"/>
                <a:gd name="connsiteY1" fmla="*/ 0 h 855344"/>
                <a:gd name="connsiteX2" fmla="*/ 1425573 w 1425573"/>
                <a:gd name="connsiteY2" fmla="*/ 855344 h 855344"/>
                <a:gd name="connsiteX3" fmla="*/ 0 w 1425573"/>
                <a:gd name="connsiteY3" fmla="*/ 855344 h 855344"/>
                <a:gd name="connsiteX4" fmla="*/ 0 w 1425573"/>
                <a:gd name="connsiteY4" fmla="*/ 0 h 855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5573" h="855344">
                  <a:moveTo>
                    <a:pt x="0" y="0"/>
                  </a:moveTo>
                  <a:lnTo>
                    <a:pt x="1425573" y="0"/>
                  </a:lnTo>
                  <a:lnTo>
                    <a:pt x="1425573" y="855344"/>
                  </a:lnTo>
                  <a:lnTo>
                    <a:pt x="0" y="85534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99568" numCol="1" spcCol="1270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200" b="1" i="1" kern="1200">
                  <a:solidFill>
                    <a:schemeClr val="bg1"/>
                  </a:solidFill>
                  <a:latin typeface="Roboto"/>
                  <a:ea typeface="Roboto"/>
                  <a:cs typeface="Roboto"/>
                </a:rPr>
                <a:t>3</a:t>
              </a:r>
              <a:endParaRPr lang="pt-PT" sz="1200" i="1">
                <a:solidFill>
                  <a:schemeClr val="bg1"/>
                </a:solidFill>
                <a:latin typeface="Roboto"/>
                <a:ea typeface="Roboto"/>
                <a:cs typeface="Roboto"/>
              </a:endParaRPr>
            </a:p>
          </p:txBody>
        </p:sp>
      </p:grpSp>
      <p:grpSp>
        <p:nvGrpSpPr>
          <p:cNvPr id="5" name="Agrupar 4">
            <a:extLst>
              <a:ext uri="{FF2B5EF4-FFF2-40B4-BE49-F238E27FC236}">
                <a16:creationId xmlns:a16="http://schemas.microsoft.com/office/drawing/2014/main" id="{FE0FEE13-302F-66A3-1BC8-DE6275FB0CC8}"/>
              </a:ext>
            </a:extLst>
          </p:cNvPr>
          <p:cNvGrpSpPr/>
          <p:nvPr/>
        </p:nvGrpSpPr>
        <p:grpSpPr>
          <a:xfrm>
            <a:off x="7934002" y="3099994"/>
            <a:ext cx="1286904" cy="1078988"/>
            <a:chOff x="7172002" y="2194430"/>
            <a:chExt cx="1796298" cy="1691948"/>
          </a:xfrm>
          <a:solidFill>
            <a:srgbClr val="AF272F"/>
          </a:solidFill>
        </p:grpSpPr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id="{476CC1F9-AC42-0391-27E9-4025A81E6931}"/>
                </a:ext>
              </a:extLst>
            </p:cNvPr>
            <p:cNvGrpSpPr/>
            <p:nvPr/>
          </p:nvGrpSpPr>
          <p:grpSpPr>
            <a:xfrm>
              <a:off x="7172002" y="2194430"/>
              <a:ext cx="1796298" cy="1691948"/>
              <a:chOff x="7172002" y="2194430"/>
              <a:chExt cx="1796298" cy="1691948"/>
            </a:xfrm>
            <a:grpFill/>
          </p:grpSpPr>
          <p:sp>
            <p:nvSpPr>
              <p:cNvPr id="18" name="Retângulo: Único Canto Arredondado 17">
                <a:extLst>
                  <a:ext uri="{FF2B5EF4-FFF2-40B4-BE49-F238E27FC236}">
                    <a16:creationId xmlns:a16="http://schemas.microsoft.com/office/drawing/2014/main" id="{420754A3-6F0C-349D-AE8B-CFC693AC546A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 flipH="1">
                <a:off x="7172002" y="2194430"/>
                <a:ext cx="871974" cy="763721"/>
              </a:xfrm>
              <a:prstGeom prst="round1Rect">
                <a:avLst>
                  <a:gd name="adj" fmla="val 3579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pt-BR" sz="1200">
                  <a:latin typeface="Roboto"/>
                  <a:ea typeface="Roboto"/>
                  <a:cs typeface="Roboto"/>
                </a:endParaRPr>
              </a:p>
            </p:txBody>
          </p:sp>
          <p:sp>
            <p:nvSpPr>
              <p:cNvPr id="16" name="Forma Livre: Forma 15">
                <a:extLst>
                  <a:ext uri="{FF2B5EF4-FFF2-40B4-BE49-F238E27FC236}">
                    <a16:creationId xmlns:a16="http://schemas.microsoft.com/office/drawing/2014/main" id="{B5A9D00B-079E-CA17-90E0-59FD353AC026}"/>
                  </a:ext>
                </a:extLst>
              </p:cNvPr>
              <p:cNvSpPr/>
              <p:nvPr/>
            </p:nvSpPr>
            <p:spPr>
              <a:xfrm>
                <a:off x="7230368" y="3031035"/>
                <a:ext cx="1737932" cy="855343"/>
              </a:xfrm>
              <a:custGeom>
                <a:avLst/>
                <a:gdLst>
                  <a:gd name="connsiteX0" fmla="*/ 0 w 1425573"/>
                  <a:gd name="connsiteY0" fmla="*/ 0 h 855344"/>
                  <a:gd name="connsiteX1" fmla="*/ 1425573 w 1425573"/>
                  <a:gd name="connsiteY1" fmla="*/ 0 h 855344"/>
                  <a:gd name="connsiteX2" fmla="*/ 1425573 w 1425573"/>
                  <a:gd name="connsiteY2" fmla="*/ 855344 h 855344"/>
                  <a:gd name="connsiteX3" fmla="*/ 0 w 1425573"/>
                  <a:gd name="connsiteY3" fmla="*/ 855344 h 855344"/>
                  <a:gd name="connsiteX4" fmla="*/ 0 w 1425573"/>
                  <a:gd name="connsiteY4" fmla="*/ 0 h 855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5573" h="855344">
                    <a:moveTo>
                      <a:pt x="0" y="0"/>
                    </a:moveTo>
                    <a:lnTo>
                      <a:pt x="1425573" y="0"/>
                    </a:lnTo>
                    <a:lnTo>
                      <a:pt x="1425573" y="855344"/>
                    </a:lnTo>
                    <a:lnTo>
                      <a:pt x="0" y="85534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9568" tIns="99568" rIns="99568" bIns="99568" numCol="1" spcCol="1270" anchor="ctr" anchorCtr="0">
                <a:noAutofit/>
              </a:bodyPr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sz="1200" b="1" i="1">
                    <a:solidFill>
                      <a:srgbClr val="000000"/>
                    </a:solidFill>
                    <a:latin typeface="Roboto"/>
                    <a:ea typeface="Roboto"/>
                    <a:cs typeface="Roboto"/>
                  </a:rPr>
                  <a:t>GED (ENDEREÇOS)</a:t>
                </a:r>
              </a:p>
            </p:txBody>
          </p:sp>
        </p:grpSp>
        <p:sp>
          <p:nvSpPr>
            <p:cNvPr id="14" name="Forma Livre: Forma 13">
              <a:extLst>
                <a:ext uri="{FF2B5EF4-FFF2-40B4-BE49-F238E27FC236}">
                  <a16:creationId xmlns:a16="http://schemas.microsoft.com/office/drawing/2014/main" id="{2AC74306-A568-4E3D-1B26-7AEC346D6EB7}"/>
                </a:ext>
              </a:extLst>
            </p:cNvPr>
            <p:cNvSpPr/>
            <p:nvPr/>
          </p:nvSpPr>
          <p:spPr>
            <a:xfrm>
              <a:off x="7276036" y="2305265"/>
              <a:ext cx="663905" cy="542050"/>
            </a:xfrm>
            <a:custGeom>
              <a:avLst/>
              <a:gdLst>
                <a:gd name="connsiteX0" fmla="*/ 0 w 1425573"/>
                <a:gd name="connsiteY0" fmla="*/ 0 h 855344"/>
                <a:gd name="connsiteX1" fmla="*/ 1425573 w 1425573"/>
                <a:gd name="connsiteY1" fmla="*/ 0 h 855344"/>
                <a:gd name="connsiteX2" fmla="*/ 1425573 w 1425573"/>
                <a:gd name="connsiteY2" fmla="*/ 855344 h 855344"/>
                <a:gd name="connsiteX3" fmla="*/ 0 w 1425573"/>
                <a:gd name="connsiteY3" fmla="*/ 855344 h 855344"/>
                <a:gd name="connsiteX4" fmla="*/ 0 w 1425573"/>
                <a:gd name="connsiteY4" fmla="*/ 0 h 855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5573" h="855344">
                  <a:moveTo>
                    <a:pt x="0" y="0"/>
                  </a:moveTo>
                  <a:lnTo>
                    <a:pt x="1425573" y="0"/>
                  </a:lnTo>
                  <a:lnTo>
                    <a:pt x="1425573" y="855344"/>
                  </a:lnTo>
                  <a:lnTo>
                    <a:pt x="0" y="85534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99568" numCol="1" spcCol="1270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200" b="1" i="1" kern="1200">
                  <a:solidFill>
                    <a:schemeClr val="bg1"/>
                  </a:solidFill>
                  <a:latin typeface="Roboto"/>
                  <a:ea typeface="Roboto"/>
                  <a:cs typeface="Roboto"/>
                </a:rPr>
                <a:t>4</a:t>
              </a:r>
              <a:endParaRPr lang="pt-PT" sz="1200" i="1">
                <a:solidFill>
                  <a:schemeClr val="bg1"/>
                </a:solidFill>
                <a:latin typeface="Roboto"/>
                <a:ea typeface="Roboto"/>
                <a:cs typeface="Roboto"/>
              </a:endParaRPr>
            </a:p>
          </p:txBody>
        </p:sp>
      </p:grpSp>
      <p:grpSp>
        <p:nvGrpSpPr>
          <p:cNvPr id="6" name="Agrupar 5">
            <a:extLst>
              <a:ext uri="{FF2B5EF4-FFF2-40B4-BE49-F238E27FC236}">
                <a16:creationId xmlns:a16="http://schemas.microsoft.com/office/drawing/2014/main" id="{C8B57F2F-E588-552F-AC91-8F8FDA75DC63}"/>
              </a:ext>
            </a:extLst>
          </p:cNvPr>
          <p:cNvGrpSpPr/>
          <p:nvPr/>
        </p:nvGrpSpPr>
        <p:grpSpPr>
          <a:xfrm>
            <a:off x="10093477" y="3099995"/>
            <a:ext cx="1406022" cy="1069089"/>
            <a:chOff x="9463999" y="2194430"/>
            <a:chExt cx="1947152" cy="1676425"/>
          </a:xfrm>
          <a:solidFill>
            <a:srgbClr val="96000F"/>
          </a:solidFill>
        </p:grpSpPr>
        <p:grpSp>
          <p:nvGrpSpPr>
            <p:cNvPr id="7" name="Agrupar 6">
              <a:extLst>
                <a:ext uri="{FF2B5EF4-FFF2-40B4-BE49-F238E27FC236}">
                  <a16:creationId xmlns:a16="http://schemas.microsoft.com/office/drawing/2014/main" id="{28F835E7-5CA7-B7FA-DEFD-0C6B0682A38A}"/>
                </a:ext>
              </a:extLst>
            </p:cNvPr>
            <p:cNvGrpSpPr/>
            <p:nvPr/>
          </p:nvGrpSpPr>
          <p:grpSpPr>
            <a:xfrm>
              <a:off x="9463999" y="2194430"/>
              <a:ext cx="1947152" cy="1676425"/>
              <a:chOff x="9463999" y="2194430"/>
              <a:chExt cx="1947152" cy="1676425"/>
            </a:xfrm>
            <a:grpFill/>
          </p:grpSpPr>
          <p:sp>
            <p:nvSpPr>
              <p:cNvPr id="12" name="Retângulo: Único Canto Arredondado 11">
                <a:extLst>
                  <a:ext uri="{FF2B5EF4-FFF2-40B4-BE49-F238E27FC236}">
                    <a16:creationId xmlns:a16="http://schemas.microsoft.com/office/drawing/2014/main" id="{30D18942-1E27-922A-6359-055869CE8AF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 flipH="1">
                <a:off x="9463999" y="2194430"/>
                <a:ext cx="871974" cy="763721"/>
              </a:xfrm>
              <a:prstGeom prst="round1Rect">
                <a:avLst>
                  <a:gd name="adj" fmla="val 3579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pt-BR" sz="1200">
                  <a:latin typeface="Roboto"/>
                  <a:ea typeface="Roboto"/>
                  <a:cs typeface="Roboto"/>
                </a:endParaRPr>
              </a:p>
            </p:txBody>
          </p:sp>
          <p:sp>
            <p:nvSpPr>
              <p:cNvPr id="10" name="Forma Livre: Forma 9">
                <a:extLst>
                  <a:ext uri="{FF2B5EF4-FFF2-40B4-BE49-F238E27FC236}">
                    <a16:creationId xmlns:a16="http://schemas.microsoft.com/office/drawing/2014/main" id="{1A54B0E0-66BF-1708-8479-BEE494CD11D3}"/>
                  </a:ext>
                </a:extLst>
              </p:cNvPr>
              <p:cNvSpPr/>
              <p:nvPr/>
            </p:nvSpPr>
            <p:spPr>
              <a:xfrm>
                <a:off x="9463999" y="3161162"/>
                <a:ext cx="1947152" cy="709693"/>
              </a:xfrm>
              <a:custGeom>
                <a:avLst/>
                <a:gdLst>
                  <a:gd name="connsiteX0" fmla="*/ 0 w 1425573"/>
                  <a:gd name="connsiteY0" fmla="*/ 0 h 855344"/>
                  <a:gd name="connsiteX1" fmla="*/ 1425573 w 1425573"/>
                  <a:gd name="connsiteY1" fmla="*/ 0 h 855344"/>
                  <a:gd name="connsiteX2" fmla="*/ 1425573 w 1425573"/>
                  <a:gd name="connsiteY2" fmla="*/ 855344 h 855344"/>
                  <a:gd name="connsiteX3" fmla="*/ 0 w 1425573"/>
                  <a:gd name="connsiteY3" fmla="*/ 855344 h 855344"/>
                  <a:gd name="connsiteX4" fmla="*/ 0 w 1425573"/>
                  <a:gd name="connsiteY4" fmla="*/ 0 h 855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5573" h="855344">
                    <a:moveTo>
                      <a:pt x="0" y="0"/>
                    </a:moveTo>
                    <a:lnTo>
                      <a:pt x="1425573" y="0"/>
                    </a:lnTo>
                    <a:lnTo>
                      <a:pt x="1425573" y="855344"/>
                    </a:lnTo>
                    <a:lnTo>
                      <a:pt x="0" y="85534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9568" tIns="99568" rIns="99568" bIns="99568" numCol="1" spcCol="1270" anchor="ctr" anchorCtr="0">
                <a:noAutofit/>
              </a:bodyPr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22300"/>
                <a:r>
                  <a:rPr lang="pt-BR" sz="1100" b="1" i="1">
                    <a:solidFill>
                      <a:srgbClr val="000000"/>
                    </a:solidFill>
                    <a:latin typeface="Roboto"/>
                    <a:ea typeface="Roboto"/>
                    <a:cs typeface="Roboto"/>
                  </a:rPr>
                  <a:t>ERROS E DIRECIONAMENTO</a:t>
                </a:r>
                <a:endParaRPr lang="pt-BR" sz="1100" i="1">
                  <a:solidFill>
                    <a:srgbClr val="000000"/>
                  </a:solidFill>
                  <a:latin typeface="Roboto"/>
                  <a:ea typeface="Roboto"/>
                  <a:cs typeface="Roboto"/>
                </a:endParaRPr>
              </a:p>
            </p:txBody>
          </p:sp>
        </p:grpSp>
        <p:sp>
          <p:nvSpPr>
            <p:cNvPr id="8" name="Forma Livre: Forma 7">
              <a:extLst>
                <a:ext uri="{FF2B5EF4-FFF2-40B4-BE49-F238E27FC236}">
                  <a16:creationId xmlns:a16="http://schemas.microsoft.com/office/drawing/2014/main" id="{D0620CEC-52EA-4EA9-C52B-EEAB9ED6305F}"/>
                </a:ext>
              </a:extLst>
            </p:cNvPr>
            <p:cNvSpPr/>
            <p:nvPr/>
          </p:nvSpPr>
          <p:spPr>
            <a:xfrm>
              <a:off x="9568033" y="2305265"/>
              <a:ext cx="663905" cy="542050"/>
            </a:xfrm>
            <a:custGeom>
              <a:avLst/>
              <a:gdLst>
                <a:gd name="connsiteX0" fmla="*/ 0 w 1425573"/>
                <a:gd name="connsiteY0" fmla="*/ 0 h 855344"/>
                <a:gd name="connsiteX1" fmla="*/ 1425573 w 1425573"/>
                <a:gd name="connsiteY1" fmla="*/ 0 h 855344"/>
                <a:gd name="connsiteX2" fmla="*/ 1425573 w 1425573"/>
                <a:gd name="connsiteY2" fmla="*/ 855344 h 855344"/>
                <a:gd name="connsiteX3" fmla="*/ 0 w 1425573"/>
                <a:gd name="connsiteY3" fmla="*/ 855344 h 855344"/>
                <a:gd name="connsiteX4" fmla="*/ 0 w 1425573"/>
                <a:gd name="connsiteY4" fmla="*/ 0 h 855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5573" h="855344">
                  <a:moveTo>
                    <a:pt x="0" y="0"/>
                  </a:moveTo>
                  <a:lnTo>
                    <a:pt x="1425573" y="0"/>
                  </a:lnTo>
                  <a:lnTo>
                    <a:pt x="1425573" y="855344"/>
                  </a:lnTo>
                  <a:lnTo>
                    <a:pt x="0" y="85534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99568" numCol="1" spcCol="1270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200" b="1" i="1" kern="1200">
                  <a:solidFill>
                    <a:schemeClr val="bg1"/>
                  </a:solidFill>
                  <a:latin typeface="Roboto"/>
                  <a:ea typeface="Roboto"/>
                  <a:cs typeface="Roboto"/>
                </a:rPr>
                <a:t>5</a:t>
              </a:r>
              <a:endParaRPr lang="pt-PT" sz="1200" i="1">
                <a:solidFill>
                  <a:schemeClr val="bg1"/>
                </a:solidFill>
                <a:latin typeface="Roboto"/>
                <a:ea typeface="Roboto"/>
                <a:cs typeface="Roboto"/>
              </a:endParaRPr>
            </a:p>
          </p:txBody>
        </p:sp>
      </p:grpSp>
      <p:sp>
        <p:nvSpPr>
          <p:cNvPr id="47" name="Retângulo: Único Canto Arredondado 46">
            <a:extLst>
              <a:ext uri="{FF2B5EF4-FFF2-40B4-BE49-F238E27FC236}">
                <a16:creationId xmlns:a16="http://schemas.microsoft.com/office/drawing/2014/main" id="{3802D494-DAF6-525A-22EF-59476222B769}"/>
              </a:ext>
            </a:extLst>
          </p:cNvPr>
          <p:cNvSpPr>
            <a:spLocks noChangeAspect="1"/>
          </p:cNvSpPr>
          <p:nvPr/>
        </p:nvSpPr>
        <p:spPr>
          <a:xfrm rot="10800000" flipH="1">
            <a:off x="360060" y="2051173"/>
            <a:ext cx="3007327" cy="2985665"/>
          </a:xfrm>
          <a:prstGeom prst="round1Rect">
            <a:avLst>
              <a:gd name="adj" fmla="val 35799"/>
            </a:avLst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>
              <a:latin typeface="Roboto"/>
              <a:ea typeface="Roboto"/>
              <a:cs typeface="Roboto"/>
            </a:endParaRPr>
          </a:p>
        </p:txBody>
      </p:sp>
      <p:sp>
        <p:nvSpPr>
          <p:cNvPr id="9" name="Retângulo: Cantos Diagonais Arredondados 8">
            <a:extLst>
              <a:ext uri="{FF2B5EF4-FFF2-40B4-BE49-F238E27FC236}">
                <a16:creationId xmlns:a16="http://schemas.microsoft.com/office/drawing/2014/main" id="{B6C15927-B8DD-5BF4-36E2-AE5FA1E8F13D}"/>
              </a:ext>
            </a:extLst>
          </p:cNvPr>
          <p:cNvSpPr/>
          <p:nvPr/>
        </p:nvSpPr>
        <p:spPr>
          <a:xfrm>
            <a:off x="-1705" y="410265"/>
            <a:ext cx="3167366" cy="461665"/>
          </a:xfrm>
          <a:prstGeom prst="round2Diag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Roboto"/>
                <a:ea typeface="Roboto"/>
                <a:cs typeface="Roboto"/>
              </a:rPr>
              <a:t>NOSSA TRILHA</a:t>
            </a:r>
            <a:endParaRPr lang="pt-BR" sz="1100">
              <a:solidFill>
                <a:schemeClr val="bg1"/>
              </a:solidFill>
            </a:endParaRPr>
          </a:p>
        </p:txBody>
      </p:sp>
      <p:sp>
        <p:nvSpPr>
          <p:cNvPr id="11" name="CaixaDeTexto 20">
            <a:extLst>
              <a:ext uri="{FF2B5EF4-FFF2-40B4-BE49-F238E27FC236}">
                <a16:creationId xmlns:a16="http://schemas.microsoft.com/office/drawing/2014/main" id="{723CB25B-99B7-870D-BA2A-D17885AD2202}"/>
              </a:ext>
            </a:extLst>
          </p:cNvPr>
          <p:cNvSpPr txBox="1"/>
          <p:nvPr/>
        </p:nvSpPr>
        <p:spPr>
          <a:xfrm>
            <a:off x="2410999" y="5428086"/>
            <a:ext cx="3504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/>
              <a:t>Estamos aqui!</a:t>
            </a:r>
          </a:p>
        </p:txBody>
      </p:sp>
    </p:spTree>
    <p:extLst>
      <p:ext uri="{BB962C8B-B14F-4D97-AF65-F5344CB8AC3E}">
        <p14:creationId xmlns:p14="http://schemas.microsoft.com/office/powerpoint/2010/main" val="18534092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m 21" descr="Mulher andando na calçada em ambiente urbano e falando ao telefone - Foto de stock de Pessoas royalty-free">
            <a:extLst>
              <a:ext uri="{FF2B5EF4-FFF2-40B4-BE49-F238E27FC236}">
                <a16:creationId xmlns:a16="http://schemas.microsoft.com/office/drawing/2014/main" id="{DB221F9A-3194-1F34-BA14-4263FA254C3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2000"/>
                    </a14:imgEffect>
                    <a14:imgEffect>
                      <a14:brightnessContrast contrast="-33000"/>
                    </a14:imgEffect>
                  </a14:imgLayer>
                </a14:imgProps>
              </a:ext>
            </a:extLst>
          </a:blip>
          <a:srcRect l="2156" t="10991" r="45150" b="-180"/>
          <a:stretch>
            <a:fillRect/>
          </a:stretch>
        </p:blipFill>
        <p:spPr>
          <a:xfrm>
            <a:off x="2078" y="-1526"/>
            <a:ext cx="6100364" cy="6881158"/>
          </a:xfrm>
          <a:prstGeom prst="round2Diag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DA806AE6-BCFB-FA75-267E-5EDC5F2497D4}"/>
              </a:ext>
            </a:extLst>
          </p:cNvPr>
          <p:cNvSpPr txBox="1"/>
          <p:nvPr/>
        </p:nvSpPr>
        <p:spPr>
          <a:xfrm>
            <a:off x="7008008" y="1926378"/>
            <a:ext cx="375650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2800" b="1">
                <a:solidFill>
                  <a:srgbClr val="C00000"/>
                </a:solidFill>
                <a:latin typeface="Roboto"/>
                <a:ea typeface="Roboto"/>
                <a:cs typeface="Roboto"/>
              </a:rPr>
              <a:t>Produtos e Serviços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3B23D918-E35B-4A50-6B83-35B6E054B438}"/>
              </a:ext>
            </a:extLst>
          </p:cNvPr>
          <p:cNvSpPr txBox="1"/>
          <p:nvPr/>
        </p:nvSpPr>
        <p:spPr>
          <a:xfrm>
            <a:off x="7597051" y="2691655"/>
            <a:ext cx="3167463" cy="1420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err="1">
                <a:ea typeface="Roboto"/>
                <a:cs typeface="Roboto"/>
              </a:rPr>
              <a:t>Portfólio</a:t>
            </a:r>
            <a:endParaRPr lang="en-US" sz="2000">
              <a:ea typeface="Roboto"/>
              <a:cs typeface="Roboto"/>
            </a:endParaRPr>
          </a:p>
          <a:p>
            <a:pPr>
              <a:lnSpc>
                <a:spcPct val="150000"/>
              </a:lnSpc>
            </a:pPr>
            <a:r>
              <a:rPr lang="en-US" sz="2000" err="1">
                <a:ea typeface="Roboto"/>
                <a:cs typeface="Roboto"/>
              </a:rPr>
              <a:t>Regras</a:t>
            </a:r>
            <a:r>
              <a:rPr lang="en-US" sz="2000">
                <a:ea typeface="Roboto"/>
                <a:cs typeface="Roboto"/>
              </a:rPr>
              <a:t> </a:t>
            </a:r>
            <a:r>
              <a:rPr lang="en-US" sz="2000" err="1">
                <a:ea typeface="Roboto"/>
                <a:cs typeface="Roboto"/>
              </a:rPr>
              <a:t>comerciais</a:t>
            </a:r>
            <a:endParaRPr lang="en-US" sz="2000">
              <a:ea typeface="Roboto"/>
              <a:cs typeface="Roboto"/>
            </a:endParaRPr>
          </a:p>
          <a:p>
            <a:pPr>
              <a:lnSpc>
                <a:spcPct val="150000"/>
              </a:lnSpc>
            </a:pPr>
            <a:r>
              <a:rPr lang="en-US" sz="2000" err="1">
                <a:ea typeface="Roboto"/>
                <a:cs typeface="Roboto"/>
              </a:rPr>
              <a:t>Aplicação</a:t>
            </a:r>
            <a:r>
              <a:rPr lang="en-US" sz="2000">
                <a:ea typeface="Roboto"/>
                <a:cs typeface="Roboto"/>
              </a:rPr>
              <a:t> das </a:t>
            </a:r>
            <a:r>
              <a:rPr lang="en-US" sz="2000" err="1">
                <a:ea typeface="Roboto"/>
                <a:cs typeface="Roboto"/>
              </a:rPr>
              <a:t>ofertas</a:t>
            </a:r>
            <a:r>
              <a:rPr lang="en-US" sz="2000">
                <a:ea typeface="Roboto"/>
                <a:cs typeface="Roboto"/>
              </a:rPr>
              <a:t> </a:t>
            </a:r>
          </a:p>
        </p:txBody>
      </p:sp>
      <p:cxnSp>
        <p:nvCxnSpPr>
          <p:cNvPr id="19" name="Conector de Seta Reta 18">
            <a:extLst>
              <a:ext uri="{FF2B5EF4-FFF2-40B4-BE49-F238E27FC236}">
                <a16:creationId xmlns:a16="http://schemas.microsoft.com/office/drawing/2014/main" id="{63994997-9F00-D61D-9D18-897B326DF4F5}"/>
              </a:ext>
            </a:extLst>
          </p:cNvPr>
          <p:cNvCxnSpPr/>
          <p:nvPr/>
        </p:nvCxnSpPr>
        <p:spPr>
          <a:xfrm flipV="1">
            <a:off x="7025856" y="1091256"/>
            <a:ext cx="5168226" cy="39067"/>
          </a:xfrm>
          <a:prstGeom prst="straightConnector1">
            <a:avLst/>
          </a:prstGeom>
          <a:ln w="571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lipse 22">
            <a:extLst>
              <a:ext uri="{FF2B5EF4-FFF2-40B4-BE49-F238E27FC236}">
                <a16:creationId xmlns:a16="http://schemas.microsoft.com/office/drawing/2014/main" id="{57C02B6D-AB0E-1525-F009-2A2DB6BB52B7}"/>
              </a:ext>
            </a:extLst>
          </p:cNvPr>
          <p:cNvSpPr/>
          <p:nvPr/>
        </p:nvSpPr>
        <p:spPr>
          <a:xfrm>
            <a:off x="6470071" y="841663"/>
            <a:ext cx="536863" cy="536863"/>
          </a:xfrm>
          <a:prstGeom prst="ellipse">
            <a:avLst/>
          </a:prstGeom>
          <a:solidFill>
            <a:srgbClr val="C000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>
                <a:latin typeface="Roboto"/>
                <a:ea typeface="Roboto"/>
                <a:cs typeface="Roboto"/>
              </a:rPr>
              <a:t>2</a:t>
            </a:r>
          </a:p>
        </p:txBody>
      </p:sp>
      <p:pic>
        <p:nvPicPr>
          <p:cNvPr id="24" name="Gráfico 12">
            <a:extLst>
              <a:ext uri="{FF2B5EF4-FFF2-40B4-BE49-F238E27FC236}">
                <a16:creationId xmlns:a16="http://schemas.microsoft.com/office/drawing/2014/main" id="{E4D85C30-D0BB-5378-A35B-8BB3A6C17E1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4478430" y="5233311"/>
            <a:ext cx="1476375" cy="1762125"/>
          </a:xfrm>
          <a:prstGeom prst="rect">
            <a:avLst/>
          </a:prstGeom>
        </p:spPr>
      </p:pic>
      <p:sp>
        <p:nvSpPr>
          <p:cNvPr id="2" name="Retângulo: Cantos Diagonais Arredondados 1">
            <a:extLst>
              <a:ext uri="{FF2B5EF4-FFF2-40B4-BE49-F238E27FC236}">
                <a16:creationId xmlns:a16="http://schemas.microsoft.com/office/drawing/2014/main" id="{44A56CE9-BD35-4110-54F4-A157C1EAAD15}"/>
              </a:ext>
            </a:extLst>
          </p:cNvPr>
          <p:cNvSpPr/>
          <p:nvPr/>
        </p:nvSpPr>
        <p:spPr>
          <a:xfrm>
            <a:off x="-16844" y="410266"/>
            <a:ext cx="5167263" cy="431397"/>
          </a:xfrm>
          <a:prstGeom prst="round2Diag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Roboto"/>
                <a:ea typeface="Roboto"/>
                <a:cs typeface="Roboto"/>
              </a:rPr>
              <a:t>O QUE VEREMOS NOS PRÓXIMOS BLOCOS​</a:t>
            </a:r>
            <a:endParaRPr lang="pt-BR" sz="11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6880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37FF8C1E-C203-D0BE-946D-B082BB1B893C}"/>
              </a:ext>
            </a:extLst>
          </p:cNvPr>
          <p:cNvCxnSpPr>
            <a:cxnSpLocks/>
          </p:cNvCxnSpPr>
          <p:nvPr/>
        </p:nvCxnSpPr>
        <p:spPr>
          <a:xfrm flipH="1">
            <a:off x="67295" y="1440000"/>
            <a:ext cx="12067138" cy="9517"/>
          </a:xfrm>
          <a:prstGeom prst="straightConnector1">
            <a:avLst/>
          </a:prstGeom>
          <a:ln w="571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F246EF63-CE14-36F4-5055-41A858E3BFEC}"/>
              </a:ext>
            </a:extLst>
          </p:cNvPr>
          <p:cNvSpPr txBox="1"/>
          <p:nvPr/>
        </p:nvSpPr>
        <p:spPr>
          <a:xfrm>
            <a:off x="1196952" y="2889517"/>
            <a:ext cx="5269179" cy="188199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/>
              <a:t>Revisão dos sistemas </a:t>
            </a:r>
          </a:p>
          <a:p>
            <a:pPr>
              <a:lnSpc>
                <a:spcPct val="150000"/>
              </a:lnSpc>
            </a:pPr>
            <a:r>
              <a:rPr lang="pt-BR" sz="2000"/>
              <a:t>Investigando o cenário </a:t>
            </a:r>
          </a:p>
          <a:p>
            <a:pPr>
              <a:lnSpc>
                <a:spcPct val="150000"/>
              </a:lnSpc>
            </a:pPr>
            <a:r>
              <a:rPr lang="pt-BR" sz="2000"/>
              <a:t>Condução correta da venda nos sistemas </a:t>
            </a:r>
          </a:p>
          <a:p>
            <a:pPr>
              <a:lnSpc>
                <a:spcPct val="150000"/>
              </a:lnSpc>
            </a:pPr>
            <a:r>
              <a:rPr lang="pt-BR" sz="2000"/>
              <a:t>Quando usar cada sistema</a:t>
            </a:r>
            <a:endParaRPr lang="en-US" sz="2000">
              <a:ea typeface="Calibri"/>
              <a:cs typeface="Calibri"/>
            </a:endParaRP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A97EE01B-0715-F75C-F579-FD6064EF9CDB}"/>
              </a:ext>
            </a:extLst>
          </p:cNvPr>
          <p:cNvSpPr/>
          <p:nvPr/>
        </p:nvSpPr>
        <p:spPr>
          <a:xfrm>
            <a:off x="536143" y="1172342"/>
            <a:ext cx="536863" cy="536863"/>
          </a:xfrm>
          <a:prstGeom prst="ellipse">
            <a:avLst/>
          </a:prstGeom>
          <a:solidFill>
            <a:srgbClr val="C000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b="1">
                <a:latin typeface="Roboto"/>
                <a:ea typeface="Roboto"/>
                <a:cs typeface="Roboto"/>
              </a:rPr>
              <a:t>3</a:t>
            </a: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CCA84C81-B19F-48DC-AED3-BBDC9F8EE3A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1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58000"/>
                    </a14:imgEffect>
                  </a14:imgLayer>
                </a14:imgProps>
              </a:ext>
            </a:extLst>
          </a:blip>
          <a:srcRect l="38399" t="-1010" r="12347" b="1010"/>
          <a:stretch>
            <a:fillRect/>
          </a:stretch>
        </p:blipFill>
        <p:spPr>
          <a:xfrm>
            <a:off x="6590076" y="0"/>
            <a:ext cx="5032172" cy="6858007"/>
          </a:xfrm>
          <a:prstGeom prst="round2DiagRect">
            <a:avLst/>
          </a:prstGeom>
        </p:spPr>
      </p:pic>
      <p:sp>
        <p:nvSpPr>
          <p:cNvPr id="21" name="CaixaDeTexto 20">
            <a:extLst>
              <a:ext uri="{FF2B5EF4-FFF2-40B4-BE49-F238E27FC236}">
                <a16:creationId xmlns:a16="http://schemas.microsoft.com/office/drawing/2014/main" id="{D9905ACF-F6E3-2429-6413-93B577B984DD}"/>
              </a:ext>
            </a:extLst>
          </p:cNvPr>
          <p:cNvSpPr txBox="1"/>
          <p:nvPr/>
        </p:nvSpPr>
        <p:spPr>
          <a:xfrm>
            <a:off x="803564" y="2071254"/>
            <a:ext cx="502161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Roboto"/>
              </a:rPr>
              <a:t>Sistemas Solar e </a:t>
            </a:r>
            <a:r>
              <a:rPr lang="en-US" sz="2800" b="1" err="1">
                <a:solidFill>
                  <a:srgbClr val="C00000"/>
                </a:solidFill>
                <a:latin typeface="Roboto"/>
              </a:rPr>
              <a:t>NetSales</a:t>
            </a:r>
            <a:r>
              <a:rPr sz="2800" b="0" i="0">
                <a:solidFill>
                  <a:srgbClr val="C00000"/>
                </a:solidFill>
                <a:latin typeface="Roboto"/>
                <a:ea typeface="Roboto"/>
                <a:cs typeface="Roboto"/>
              </a:rPr>
              <a:t>​</a:t>
            </a:r>
            <a:endParaRPr lang="pt-BR" sz="2800">
              <a:solidFill>
                <a:srgbClr val="C00000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3" name="Retângulo: Cantos Diagonais Arredondados 2">
            <a:extLst>
              <a:ext uri="{FF2B5EF4-FFF2-40B4-BE49-F238E27FC236}">
                <a16:creationId xmlns:a16="http://schemas.microsoft.com/office/drawing/2014/main" id="{348A9FA1-20FA-4FFF-F1A5-5784F664D4D4}"/>
              </a:ext>
            </a:extLst>
          </p:cNvPr>
          <p:cNvSpPr/>
          <p:nvPr/>
        </p:nvSpPr>
        <p:spPr>
          <a:xfrm>
            <a:off x="-16844" y="410266"/>
            <a:ext cx="5167263" cy="431397"/>
          </a:xfrm>
          <a:prstGeom prst="round2Diag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Roboto"/>
                <a:ea typeface="Roboto"/>
                <a:cs typeface="Roboto"/>
              </a:rPr>
              <a:t>O QUE VEREMOS NOS PRÓXIMOS BLOCOS​</a:t>
            </a:r>
            <a:endParaRPr lang="pt-BR" sz="11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9559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Retrato de vendedor ajudando as pessoas a comprar um novo dispositivo digital em loja de tecnologia - Foto de stock de Loja royalty-free">
            <a:extLst>
              <a:ext uri="{FF2B5EF4-FFF2-40B4-BE49-F238E27FC236}">
                <a16:creationId xmlns:a16="http://schemas.microsoft.com/office/drawing/2014/main" id="{F4A00279-2DC3-F0C9-2E49-8A6994222C7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58000"/>
                    </a14:imgEffect>
                    <a14:imgEffect>
                      <a14:brightnessContrast bright="-27000"/>
                    </a14:imgEffect>
                  </a14:imgLayer>
                </a14:imgProps>
              </a:ext>
            </a:extLst>
          </a:blip>
          <a:srcRect l="17552" t="2063" r="13445" b="-308"/>
          <a:stretch>
            <a:fillRect/>
          </a:stretch>
        </p:blipFill>
        <p:spPr>
          <a:xfrm>
            <a:off x="24798" y="1203957"/>
            <a:ext cx="5691141" cy="5660086"/>
          </a:xfrm>
          <a:prstGeom prst="round2DiagRect">
            <a:avLst/>
          </a:prstGeom>
        </p:spPr>
      </p:pic>
      <p:cxnSp>
        <p:nvCxnSpPr>
          <p:cNvPr id="4" name="Conector de Seta Reta 3">
            <a:extLst>
              <a:ext uri="{FF2B5EF4-FFF2-40B4-BE49-F238E27FC236}">
                <a16:creationId xmlns:a16="http://schemas.microsoft.com/office/drawing/2014/main" id="{4ABAC950-84DB-ACF5-FCCC-37AC88113516}"/>
              </a:ext>
            </a:extLst>
          </p:cNvPr>
          <p:cNvCxnSpPr>
            <a:cxnSpLocks/>
          </p:cNvCxnSpPr>
          <p:nvPr/>
        </p:nvCxnSpPr>
        <p:spPr>
          <a:xfrm flipH="1">
            <a:off x="67295" y="1440000"/>
            <a:ext cx="12067138" cy="9517"/>
          </a:xfrm>
          <a:prstGeom prst="straightConnector1">
            <a:avLst/>
          </a:prstGeom>
          <a:ln w="571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ipse 5">
            <a:extLst>
              <a:ext uri="{FF2B5EF4-FFF2-40B4-BE49-F238E27FC236}">
                <a16:creationId xmlns:a16="http://schemas.microsoft.com/office/drawing/2014/main" id="{F39E57DB-AE28-0542-898D-4FDFFD144624}"/>
              </a:ext>
            </a:extLst>
          </p:cNvPr>
          <p:cNvSpPr/>
          <p:nvPr/>
        </p:nvSpPr>
        <p:spPr>
          <a:xfrm>
            <a:off x="5477510" y="1186197"/>
            <a:ext cx="536863" cy="536863"/>
          </a:xfrm>
          <a:prstGeom prst="ellipse">
            <a:avLst/>
          </a:prstGeom>
          <a:solidFill>
            <a:srgbClr val="C000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b="1">
                <a:latin typeface="Roboto"/>
                <a:ea typeface="Roboto"/>
                <a:cs typeface="Roboto"/>
              </a:rPr>
              <a:t>4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752BFD0-E50C-0375-76FB-7D972B4D11EF}"/>
              </a:ext>
            </a:extLst>
          </p:cNvPr>
          <p:cNvSpPr txBox="1"/>
          <p:nvPr/>
        </p:nvSpPr>
        <p:spPr>
          <a:xfrm>
            <a:off x="6476063" y="2497343"/>
            <a:ext cx="5422698" cy="280987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b="1"/>
              <a:t>Pesquisa</a:t>
            </a:r>
            <a:r>
              <a:rPr lang="pt-BR" sz="2000"/>
              <a:t> nos sistemas </a:t>
            </a:r>
          </a:p>
          <a:p>
            <a:pPr>
              <a:lnSpc>
                <a:spcPct val="150000"/>
              </a:lnSpc>
            </a:pPr>
            <a:r>
              <a:rPr lang="pt-BR" sz="2000" b="1"/>
              <a:t>Identificação</a:t>
            </a:r>
            <a:r>
              <a:rPr lang="pt-BR" sz="2000"/>
              <a:t> de cenários </a:t>
            </a:r>
          </a:p>
          <a:p>
            <a:pPr>
              <a:lnSpc>
                <a:spcPct val="150000"/>
              </a:lnSpc>
            </a:pPr>
            <a:r>
              <a:rPr lang="pt-BR" sz="2000" b="1"/>
              <a:t>Interpretação</a:t>
            </a:r>
            <a:r>
              <a:rPr lang="pt-BR" sz="2000"/>
              <a:t> das informações </a:t>
            </a:r>
          </a:p>
          <a:p>
            <a:pPr>
              <a:lnSpc>
                <a:spcPct val="150000"/>
              </a:lnSpc>
            </a:pPr>
            <a:r>
              <a:rPr lang="pt-BR" sz="2000" b="1"/>
              <a:t>Classificação</a:t>
            </a:r>
            <a:r>
              <a:rPr lang="pt-BR" sz="2000"/>
              <a:t> da origem do erro </a:t>
            </a:r>
          </a:p>
          <a:p>
            <a:pPr>
              <a:lnSpc>
                <a:spcPct val="150000"/>
              </a:lnSpc>
            </a:pPr>
            <a:r>
              <a:rPr lang="pt-BR" sz="2000"/>
              <a:t>Criação e acompanhamento </a:t>
            </a:r>
          </a:p>
          <a:p>
            <a:pPr>
              <a:lnSpc>
                <a:spcPct val="150000"/>
              </a:lnSpc>
            </a:pPr>
            <a:r>
              <a:rPr lang="pt-BR" sz="2000"/>
              <a:t>Tomada de decisão e ação assertiva</a:t>
            </a:r>
            <a:endParaRPr lang="en-US" sz="2000">
              <a:latin typeface="Roboto"/>
              <a:ea typeface="Roboto"/>
              <a:cs typeface="Roboto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B0B887E8-1E6A-91F0-BE22-58AB72630F1B}"/>
              </a:ext>
            </a:extLst>
          </p:cNvPr>
          <p:cNvSpPr txBox="1"/>
          <p:nvPr/>
        </p:nvSpPr>
        <p:spPr>
          <a:xfrm>
            <a:off x="5878771" y="1711820"/>
            <a:ext cx="4087091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Roboto"/>
              </a:rPr>
              <a:t>GED (</a:t>
            </a:r>
            <a:r>
              <a:rPr lang="en-US" sz="2800" b="1" err="1">
                <a:solidFill>
                  <a:srgbClr val="C00000"/>
                </a:solidFill>
                <a:latin typeface="Roboto"/>
              </a:rPr>
              <a:t>endereços</a:t>
            </a:r>
            <a:r>
              <a:rPr lang="en-US" sz="2800" b="1">
                <a:solidFill>
                  <a:srgbClr val="C00000"/>
                </a:solidFill>
                <a:latin typeface="Roboto"/>
              </a:rPr>
              <a:t>)</a:t>
            </a:r>
            <a:endParaRPr lang="en-US" sz="2800" b="1">
              <a:solidFill>
                <a:srgbClr val="C00000"/>
              </a:solidFill>
              <a:latin typeface="Roboto"/>
              <a:ea typeface="Roboto"/>
              <a:cs typeface="Roboto"/>
            </a:endParaRPr>
          </a:p>
        </p:txBody>
      </p:sp>
      <p:pic>
        <p:nvPicPr>
          <p:cNvPr id="11" name="Gráfico 12">
            <a:extLst>
              <a:ext uri="{FF2B5EF4-FFF2-40B4-BE49-F238E27FC236}">
                <a16:creationId xmlns:a16="http://schemas.microsoft.com/office/drawing/2014/main" id="{B7F31497-7522-200A-8E01-FC5012997A2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3412" y="5094765"/>
            <a:ext cx="1476375" cy="1762125"/>
          </a:xfrm>
          <a:prstGeom prst="rect">
            <a:avLst/>
          </a:prstGeom>
        </p:spPr>
      </p:pic>
      <p:sp>
        <p:nvSpPr>
          <p:cNvPr id="3" name="Retângulo: Cantos Diagonais Arredondados 2">
            <a:extLst>
              <a:ext uri="{FF2B5EF4-FFF2-40B4-BE49-F238E27FC236}">
                <a16:creationId xmlns:a16="http://schemas.microsoft.com/office/drawing/2014/main" id="{A496666D-9857-D794-CA31-28C5A15C788E}"/>
              </a:ext>
            </a:extLst>
          </p:cNvPr>
          <p:cNvSpPr/>
          <p:nvPr/>
        </p:nvSpPr>
        <p:spPr>
          <a:xfrm>
            <a:off x="-16844" y="410266"/>
            <a:ext cx="5167263" cy="431397"/>
          </a:xfrm>
          <a:prstGeom prst="round2Diag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Roboto"/>
                <a:ea typeface="Roboto"/>
                <a:cs typeface="Roboto"/>
              </a:rPr>
              <a:t>O QUE VEREMOS NOS PRÓXIMOS BLOCOS​</a:t>
            </a:r>
            <a:endParaRPr lang="pt-BR" sz="11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3152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E6F0EE-2E81-2D46-C3C4-A22F670095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Homem Africano usando laptop com mensagem de falha de aplicativo na tela - Foto de stock de Mensagem de Erro royalty-free">
            <a:extLst>
              <a:ext uri="{FF2B5EF4-FFF2-40B4-BE49-F238E27FC236}">
                <a16:creationId xmlns:a16="http://schemas.microsoft.com/office/drawing/2014/main" id="{DA4402B8-D8BC-5FC6-CD4F-546AAEAB150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88000"/>
                    </a14:imgEffect>
                    <a14:imgEffect>
                      <a14:brightnessContrast contrast="-35000"/>
                    </a14:imgEffect>
                  </a14:imgLayer>
                </a14:imgProps>
              </a:ext>
            </a:extLst>
          </a:blip>
          <a:srcRect l="10356" t="55" r="32686" b="489"/>
          <a:stretch>
            <a:fillRect/>
          </a:stretch>
        </p:blipFill>
        <p:spPr>
          <a:xfrm>
            <a:off x="6268529" y="-779"/>
            <a:ext cx="5763566" cy="6834949"/>
          </a:xfrm>
          <a:prstGeom prst="round2DiagRect">
            <a:avLst/>
          </a:prstGeom>
        </p:spPr>
      </p:pic>
      <p:cxnSp>
        <p:nvCxnSpPr>
          <p:cNvPr id="4" name="Conector de Seta Reta 3">
            <a:extLst>
              <a:ext uri="{FF2B5EF4-FFF2-40B4-BE49-F238E27FC236}">
                <a16:creationId xmlns:a16="http://schemas.microsoft.com/office/drawing/2014/main" id="{EDB61A3A-5CD1-0E8B-C2F3-254B5D12F6D0}"/>
              </a:ext>
            </a:extLst>
          </p:cNvPr>
          <p:cNvCxnSpPr>
            <a:cxnSpLocks/>
          </p:cNvCxnSpPr>
          <p:nvPr/>
        </p:nvCxnSpPr>
        <p:spPr>
          <a:xfrm flipH="1" flipV="1">
            <a:off x="67295" y="1380245"/>
            <a:ext cx="2091865" cy="18191"/>
          </a:xfrm>
          <a:prstGeom prst="straightConnector1">
            <a:avLst/>
          </a:prstGeom>
          <a:ln w="571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35EA573F-E1F7-6488-879A-E257BC204311}"/>
              </a:ext>
            </a:extLst>
          </p:cNvPr>
          <p:cNvSpPr txBox="1"/>
          <p:nvPr/>
        </p:nvSpPr>
        <p:spPr>
          <a:xfrm>
            <a:off x="853994" y="2634055"/>
            <a:ext cx="4241059" cy="18912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>
                <a:ea typeface="+mn-lt"/>
                <a:cs typeface="+mn-lt"/>
              </a:rPr>
              <a:t>Top 5 </a:t>
            </a:r>
            <a:r>
              <a:rPr lang="en-US" sz="2000" err="1">
                <a:ea typeface="+mn-lt"/>
                <a:cs typeface="+mn-lt"/>
              </a:rPr>
              <a:t>erros</a:t>
            </a:r>
            <a:r>
              <a:rPr lang="en-US" sz="2000">
                <a:ea typeface="+mn-lt"/>
                <a:cs typeface="+mn-lt"/>
              </a:rPr>
              <a:t> da </a:t>
            </a:r>
            <a:r>
              <a:rPr lang="en-US" sz="2000" err="1">
                <a:ea typeface="+mn-lt"/>
                <a:cs typeface="+mn-lt"/>
              </a:rPr>
              <a:t>operação</a:t>
            </a:r>
            <a:endParaRPr lang="pt-BR" err="1"/>
          </a:p>
          <a:p>
            <a:pPr>
              <a:lnSpc>
                <a:spcPct val="150000"/>
              </a:lnSpc>
            </a:pPr>
            <a:r>
              <a:rPr lang="en-US" sz="2000">
                <a:ea typeface="+mn-lt"/>
                <a:cs typeface="+mn-lt"/>
              </a:rPr>
              <a:t>O </a:t>
            </a:r>
            <a:r>
              <a:rPr lang="en-US" sz="2000" err="1">
                <a:ea typeface="+mn-lt"/>
                <a:cs typeface="+mn-lt"/>
              </a:rPr>
              <a:t>que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está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causando</a:t>
            </a:r>
            <a:r>
              <a:rPr lang="en-US" sz="2000">
                <a:ea typeface="+mn-lt"/>
                <a:cs typeface="+mn-lt"/>
              </a:rPr>
              <a:t> o </a:t>
            </a:r>
            <a:r>
              <a:rPr lang="en-US" sz="2000" err="1">
                <a:ea typeface="+mn-lt"/>
                <a:cs typeface="+mn-lt"/>
              </a:rPr>
              <a:t>erro</a:t>
            </a:r>
            <a:r>
              <a:rPr lang="en-US" sz="2000">
                <a:ea typeface="+mn-lt"/>
                <a:cs typeface="+mn-lt"/>
              </a:rPr>
              <a:t>?</a:t>
            </a:r>
            <a:endParaRPr lang="en-US"/>
          </a:p>
          <a:p>
            <a:pPr>
              <a:lnSpc>
                <a:spcPct val="150000"/>
              </a:lnSpc>
            </a:pPr>
            <a:r>
              <a:rPr lang="en-US" sz="2000">
                <a:ea typeface="+mn-lt"/>
                <a:cs typeface="+mn-lt"/>
              </a:rPr>
              <a:t>Como </a:t>
            </a:r>
            <a:r>
              <a:rPr lang="en-US" sz="2000" err="1">
                <a:ea typeface="+mn-lt"/>
                <a:cs typeface="+mn-lt"/>
              </a:rPr>
              <a:t>agir</a:t>
            </a:r>
            <a:r>
              <a:rPr lang="en-US" sz="2000">
                <a:ea typeface="+mn-lt"/>
                <a:cs typeface="+mn-lt"/>
              </a:rPr>
              <a:t>?</a:t>
            </a:r>
            <a:endParaRPr lang="en-US"/>
          </a:p>
          <a:p>
            <a:pPr>
              <a:lnSpc>
                <a:spcPct val="150000"/>
              </a:lnSpc>
            </a:pPr>
            <a:r>
              <a:rPr lang="en-US" sz="2000">
                <a:ea typeface="+mn-lt"/>
                <a:cs typeface="+mn-lt"/>
              </a:rPr>
              <a:t>Seguir, ajustar ou interromper?</a:t>
            </a:r>
            <a:endParaRPr lang="en-US">
              <a:ea typeface="+mn-lt"/>
              <a:cs typeface="+mn-lt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E49EBC68-8969-6DB9-9653-E0EB6AC9A8CA}"/>
              </a:ext>
            </a:extLst>
          </p:cNvPr>
          <p:cNvSpPr txBox="1"/>
          <p:nvPr/>
        </p:nvSpPr>
        <p:spPr>
          <a:xfrm>
            <a:off x="461644" y="1961202"/>
            <a:ext cx="4087091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err="1">
                <a:solidFill>
                  <a:srgbClr val="C00000"/>
                </a:solidFill>
                <a:latin typeface="Roboto"/>
                <a:ea typeface="Roboto"/>
                <a:cs typeface="Roboto"/>
              </a:rPr>
              <a:t>Erros</a:t>
            </a:r>
            <a:r>
              <a:rPr lang="en-US" sz="2800" b="1">
                <a:solidFill>
                  <a:srgbClr val="C00000"/>
                </a:solidFill>
                <a:latin typeface="Roboto"/>
                <a:ea typeface="Roboto"/>
                <a:cs typeface="Roboto"/>
              </a:rPr>
              <a:t> e </a:t>
            </a:r>
            <a:r>
              <a:rPr lang="en-US" sz="2800" b="1" err="1">
                <a:solidFill>
                  <a:srgbClr val="C00000"/>
                </a:solidFill>
                <a:latin typeface="Roboto"/>
                <a:ea typeface="Roboto"/>
                <a:cs typeface="Roboto"/>
              </a:rPr>
              <a:t>direcionamentos</a:t>
            </a:r>
            <a:r>
              <a:rPr lang="en-US" sz="2800" b="1">
                <a:solidFill>
                  <a:srgbClr val="C00000"/>
                </a:solidFill>
                <a:latin typeface="Roboto"/>
                <a:ea typeface="Roboto"/>
                <a:cs typeface="Roboto"/>
              </a:rPr>
              <a:t> </a:t>
            </a:r>
            <a:endParaRPr lang="pt-BR" sz="2800" b="1">
              <a:latin typeface="Roboto"/>
              <a:ea typeface="Roboto"/>
              <a:cs typeface="Roboto"/>
            </a:endParaRPr>
          </a:p>
        </p:txBody>
      </p:sp>
      <p:cxnSp>
        <p:nvCxnSpPr>
          <p:cNvPr id="13" name="Conector de Seta Reta 12">
            <a:extLst>
              <a:ext uri="{FF2B5EF4-FFF2-40B4-BE49-F238E27FC236}">
                <a16:creationId xmlns:a16="http://schemas.microsoft.com/office/drawing/2014/main" id="{23F2A525-02A0-A2E8-1355-D799FF47EC94}"/>
              </a:ext>
            </a:extLst>
          </p:cNvPr>
          <p:cNvCxnSpPr>
            <a:cxnSpLocks/>
          </p:cNvCxnSpPr>
          <p:nvPr/>
        </p:nvCxnSpPr>
        <p:spPr>
          <a:xfrm flipH="1">
            <a:off x="2525824" y="1384059"/>
            <a:ext cx="9668732" cy="39318"/>
          </a:xfrm>
          <a:prstGeom prst="straightConnector1">
            <a:avLst/>
          </a:prstGeom>
          <a:ln w="571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ipse 5">
            <a:extLst>
              <a:ext uri="{FF2B5EF4-FFF2-40B4-BE49-F238E27FC236}">
                <a16:creationId xmlns:a16="http://schemas.microsoft.com/office/drawing/2014/main" id="{2955E42F-C477-4A03-5A9D-29DFF77A50B6}"/>
              </a:ext>
            </a:extLst>
          </p:cNvPr>
          <p:cNvSpPr/>
          <p:nvPr/>
        </p:nvSpPr>
        <p:spPr>
          <a:xfrm>
            <a:off x="5901865" y="1087176"/>
            <a:ext cx="689573" cy="672402"/>
          </a:xfrm>
          <a:prstGeom prst="ellipse">
            <a:avLst/>
          </a:prstGeom>
          <a:solidFill>
            <a:srgbClr val="C000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b="1">
                <a:latin typeface="Roboto"/>
                <a:ea typeface="Roboto"/>
                <a:cs typeface="Roboto"/>
              </a:rPr>
              <a:t>5</a:t>
            </a:r>
          </a:p>
        </p:txBody>
      </p:sp>
      <p:sp>
        <p:nvSpPr>
          <p:cNvPr id="5" name="Retângulo: Cantos Diagonais Arredondados 4">
            <a:extLst>
              <a:ext uri="{FF2B5EF4-FFF2-40B4-BE49-F238E27FC236}">
                <a16:creationId xmlns:a16="http://schemas.microsoft.com/office/drawing/2014/main" id="{1D37683D-F90A-268C-0227-E815AAFB05CF}"/>
              </a:ext>
            </a:extLst>
          </p:cNvPr>
          <p:cNvSpPr/>
          <p:nvPr/>
        </p:nvSpPr>
        <p:spPr>
          <a:xfrm>
            <a:off x="-16844" y="410266"/>
            <a:ext cx="5167263" cy="431397"/>
          </a:xfrm>
          <a:prstGeom prst="round2Diag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Roboto"/>
                <a:ea typeface="Roboto"/>
                <a:cs typeface="Roboto"/>
              </a:rPr>
              <a:t>O QUE VEREMOS NOS PRÓXIMOS BLOCOS​</a:t>
            </a:r>
            <a:endParaRPr lang="pt-BR" sz="1100">
              <a:solidFill>
                <a:schemeClr val="bg1"/>
              </a:solidFill>
            </a:endParaRPr>
          </a:p>
        </p:txBody>
      </p:sp>
      <p:sp>
        <p:nvSpPr>
          <p:cNvPr id="8" name="Retângulo: Cantos Diagonais Arredondados 7">
            <a:extLst>
              <a:ext uri="{FF2B5EF4-FFF2-40B4-BE49-F238E27FC236}">
                <a16:creationId xmlns:a16="http://schemas.microsoft.com/office/drawing/2014/main" id="{B93D4F5B-B9EA-B5A1-A7F9-02A58DE9F8FD}"/>
              </a:ext>
            </a:extLst>
          </p:cNvPr>
          <p:cNvSpPr/>
          <p:nvPr/>
        </p:nvSpPr>
        <p:spPr>
          <a:xfrm>
            <a:off x="853994" y="4881049"/>
            <a:ext cx="2915901" cy="820787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ABD39BB-F259-655F-D2BB-6AE401252AFE}"/>
              </a:ext>
            </a:extLst>
          </p:cNvPr>
          <p:cNvSpPr txBox="1"/>
          <p:nvPr/>
        </p:nvSpPr>
        <p:spPr>
          <a:xfrm>
            <a:off x="1768197" y="4952888"/>
            <a:ext cx="166125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1600" b="1" dirty="0">
                <a:ea typeface="Roboto"/>
                <a:cs typeface="Roboto"/>
              </a:rPr>
              <a:t>Desafio lançado!</a:t>
            </a:r>
            <a:endParaRPr lang="pt-BR" sz="1600" dirty="0"/>
          </a:p>
        </p:txBody>
      </p:sp>
      <p:pic>
        <p:nvPicPr>
          <p:cNvPr id="11" name="Gráfico 10" descr="Jogo da velha estrutura de tópicos">
            <a:extLst>
              <a:ext uri="{FF2B5EF4-FFF2-40B4-BE49-F238E27FC236}">
                <a16:creationId xmlns:a16="http://schemas.microsoft.com/office/drawing/2014/main" id="{BB287BCE-BA25-DD76-CDAC-D97D2EF2D9C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7175" y="4929936"/>
            <a:ext cx="691022" cy="72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6487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4D686B-395A-F798-6601-71F05D1B23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57F25410-C046-57D2-4A72-2C89083E8197}"/>
              </a:ext>
            </a:extLst>
          </p:cNvPr>
          <p:cNvSpPr txBox="1"/>
          <p:nvPr/>
        </p:nvSpPr>
        <p:spPr>
          <a:xfrm>
            <a:off x="443043" y="1201086"/>
            <a:ext cx="9849970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sz="2400" b="1" dirty="0">
                <a:solidFill>
                  <a:srgbClr val="FF0000"/>
                </a:solidFill>
              </a:rPr>
              <a:t>Pensando na sua atuação ...</a:t>
            </a:r>
          </a:p>
          <a:p>
            <a:pPr>
              <a:buNone/>
            </a:pPr>
            <a:r>
              <a:rPr lang="pt-BR" sz="2800" b="1" dirty="0"/>
              <a:t>Antes de ensinar produtos, sistemas ou processos, você forma a confiança do vendedor para agir. </a:t>
            </a:r>
          </a:p>
          <a:p>
            <a:pPr>
              <a:buNone/>
            </a:pPr>
            <a:endParaRPr lang="pt-BR" sz="2800" b="1" dirty="0"/>
          </a:p>
          <a:p>
            <a:pPr>
              <a:buNone/>
            </a:pPr>
            <a:r>
              <a:rPr lang="pt-BR" sz="2800" b="1" dirty="0"/>
              <a:t>Como essa responsabilidade influencia a forma como você conduz seus treinamentos?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6A658C3-0547-56E1-42B9-41DEB18CDFF0}"/>
              </a:ext>
            </a:extLst>
          </p:cNvPr>
          <p:cNvSpPr txBox="1"/>
          <p:nvPr/>
        </p:nvSpPr>
        <p:spPr>
          <a:xfrm>
            <a:off x="443043" y="3817187"/>
            <a:ext cx="9855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rgbClr val="FF0000"/>
                </a:solidFill>
              </a:rPr>
              <a:t>Levante a mão, abra o microfone e compartilhe uma experiência!</a:t>
            </a:r>
          </a:p>
        </p:txBody>
      </p:sp>
    </p:spTree>
    <p:extLst>
      <p:ext uri="{BB962C8B-B14F-4D97-AF65-F5344CB8AC3E}">
        <p14:creationId xmlns:p14="http://schemas.microsoft.com/office/powerpoint/2010/main" val="9629125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B0579EF7-1C91-82EA-899B-689415FAA882}"/>
              </a:ext>
            </a:extLst>
          </p:cNvPr>
          <p:cNvSpPr txBox="1"/>
          <p:nvPr/>
        </p:nvSpPr>
        <p:spPr>
          <a:xfrm>
            <a:off x="1580629" y="2055510"/>
            <a:ext cx="9513195" cy="298543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ea typeface="Roboto"/>
                <a:cs typeface="Roboto"/>
              </a:rPr>
              <a:t>Aqui </a:t>
            </a:r>
            <a:r>
              <a:rPr lang="en-US" sz="3200" b="1" dirty="0" err="1">
                <a:ea typeface="Roboto"/>
                <a:cs typeface="Roboto"/>
              </a:rPr>
              <a:t>encerramos</a:t>
            </a:r>
            <a:r>
              <a:rPr lang="en-US" sz="3200" b="1" dirty="0">
                <a:ea typeface="Roboto"/>
                <a:cs typeface="Roboto"/>
              </a:rPr>
              <a:t> o </a:t>
            </a:r>
            <a:r>
              <a:rPr lang="en-US" sz="3200" b="1" dirty="0" err="1">
                <a:ea typeface="Roboto"/>
                <a:cs typeface="Roboto"/>
              </a:rPr>
              <a:t>primeiro</a:t>
            </a:r>
            <a:r>
              <a:rPr lang="en-US" sz="3200" b="1" dirty="0">
                <a:ea typeface="Roboto"/>
                <a:cs typeface="Roboto"/>
              </a:rPr>
              <a:t> </a:t>
            </a:r>
            <a:r>
              <a:rPr lang="en-US" sz="3200" b="1" dirty="0" err="1">
                <a:ea typeface="Roboto"/>
                <a:cs typeface="Roboto"/>
              </a:rPr>
              <a:t>bloco</a:t>
            </a:r>
            <a:r>
              <a:rPr lang="en-US" sz="3200" b="1" dirty="0">
                <a:ea typeface="Roboto"/>
                <a:cs typeface="Roboto"/>
              </a:rPr>
              <a:t>!</a:t>
            </a:r>
          </a:p>
          <a:p>
            <a:endParaRPr lang="en-US" sz="2800" b="1" dirty="0">
              <a:ea typeface="Roboto"/>
              <a:cs typeface="Roboto"/>
            </a:endParaRPr>
          </a:p>
          <a:p>
            <a:r>
              <a:rPr lang="en-US" sz="2400" dirty="0">
                <a:ea typeface="Roboto"/>
                <a:cs typeface="Roboto"/>
              </a:rPr>
              <a:t>Mais do </a:t>
            </a:r>
            <a:r>
              <a:rPr lang="en-US" sz="2400" dirty="0" err="1">
                <a:ea typeface="Roboto"/>
                <a:cs typeface="Roboto"/>
              </a:rPr>
              <a:t>que</a:t>
            </a:r>
            <a:r>
              <a:rPr lang="en-US" sz="2400" dirty="0">
                <a:ea typeface="Roboto"/>
                <a:cs typeface="Roboto"/>
              </a:rPr>
              <a:t> </a:t>
            </a:r>
            <a:r>
              <a:rPr lang="en-US" sz="2400" dirty="0" err="1">
                <a:ea typeface="Roboto"/>
                <a:cs typeface="Roboto"/>
              </a:rPr>
              <a:t>transmitir</a:t>
            </a:r>
            <a:r>
              <a:rPr lang="en-US" sz="2400" dirty="0">
                <a:ea typeface="Roboto"/>
                <a:cs typeface="Roboto"/>
              </a:rPr>
              <a:t> </a:t>
            </a:r>
            <a:r>
              <a:rPr lang="en-US" sz="2400" dirty="0" err="1">
                <a:ea typeface="Roboto"/>
                <a:cs typeface="Roboto"/>
              </a:rPr>
              <a:t>conteúdo</a:t>
            </a:r>
            <a:r>
              <a:rPr lang="en-US" sz="2400" dirty="0">
                <a:ea typeface="Roboto"/>
                <a:cs typeface="Roboto"/>
              </a:rPr>
              <a:t>, </a:t>
            </a:r>
            <a:r>
              <a:rPr lang="en-US" sz="2400" dirty="0" err="1">
                <a:ea typeface="Roboto"/>
                <a:cs typeface="Roboto"/>
              </a:rPr>
              <a:t>você</a:t>
            </a:r>
            <a:r>
              <a:rPr lang="en-US" sz="2400" dirty="0">
                <a:ea typeface="Roboto"/>
                <a:cs typeface="Roboto"/>
              </a:rPr>
              <a:t> </a:t>
            </a:r>
            <a:r>
              <a:rPr lang="en-US" sz="2400" dirty="0" err="1">
                <a:ea typeface="Roboto"/>
                <a:cs typeface="Roboto"/>
              </a:rPr>
              <a:t>instrutor</a:t>
            </a:r>
            <a:r>
              <a:rPr lang="en-US" sz="2400" dirty="0">
                <a:ea typeface="Roboto"/>
                <a:cs typeface="Roboto"/>
              </a:rPr>
              <a:t> </a:t>
            </a:r>
            <a:r>
              <a:rPr lang="en-US" sz="2400" dirty="0" err="1">
                <a:ea typeface="Roboto"/>
                <a:cs typeface="Roboto"/>
              </a:rPr>
              <a:t>contribui</a:t>
            </a:r>
            <a:r>
              <a:rPr lang="en-US" sz="2400" dirty="0">
                <a:ea typeface="Roboto"/>
                <a:cs typeface="Roboto"/>
              </a:rPr>
              <a:t> </a:t>
            </a:r>
            <a:r>
              <a:rPr lang="en-US" sz="2400" dirty="0" err="1">
                <a:ea typeface="Roboto"/>
                <a:cs typeface="Roboto"/>
              </a:rPr>
              <a:t>diretamente</a:t>
            </a:r>
            <a:r>
              <a:rPr lang="en-US" sz="2400" dirty="0">
                <a:ea typeface="Roboto"/>
                <a:cs typeface="Roboto"/>
              </a:rPr>
              <a:t> para a </a:t>
            </a:r>
            <a:r>
              <a:rPr lang="en-US" sz="2400" dirty="0" err="1">
                <a:ea typeface="Roboto"/>
                <a:cs typeface="Roboto"/>
              </a:rPr>
              <a:t>segurança</a:t>
            </a:r>
            <a:r>
              <a:rPr lang="en-US" sz="2400" dirty="0">
                <a:ea typeface="Roboto"/>
                <a:cs typeface="Roboto"/>
              </a:rPr>
              <a:t>, a </a:t>
            </a:r>
            <a:r>
              <a:rPr lang="en-US" sz="2400" dirty="0" err="1">
                <a:ea typeface="Roboto"/>
                <a:cs typeface="Roboto"/>
              </a:rPr>
              <a:t>tomada</a:t>
            </a:r>
            <a:r>
              <a:rPr lang="en-US" sz="2400" dirty="0">
                <a:ea typeface="Roboto"/>
                <a:cs typeface="Roboto"/>
              </a:rPr>
              <a:t> de </a:t>
            </a:r>
            <a:r>
              <a:rPr lang="en-US" sz="2400" dirty="0" err="1">
                <a:ea typeface="Roboto"/>
                <a:cs typeface="Roboto"/>
              </a:rPr>
              <a:t>decisão</a:t>
            </a:r>
            <a:r>
              <a:rPr lang="en-US" sz="2400" dirty="0">
                <a:ea typeface="Roboto"/>
                <a:cs typeface="Roboto"/>
              </a:rPr>
              <a:t> e </a:t>
            </a:r>
            <a:r>
              <a:rPr lang="en-US" sz="2400" dirty="0" err="1">
                <a:ea typeface="Roboto"/>
                <a:cs typeface="Roboto"/>
              </a:rPr>
              <a:t>os</a:t>
            </a:r>
            <a:r>
              <a:rPr lang="en-US" sz="2400" dirty="0">
                <a:ea typeface="Roboto"/>
                <a:cs typeface="Roboto"/>
              </a:rPr>
              <a:t> </a:t>
            </a:r>
            <a:r>
              <a:rPr lang="en-US" sz="2400" dirty="0" err="1">
                <a:ea typeface="Roboto"/>
                <a:cs typeface="Roboto"/>
              </a:rPr>
              <a:t>resultados</a:t>
            </a:r>
            <a:r>
              <a:rPr lang="en-US" sz="2400" dirty="0">
                <a:ea typeface="Roboto"/>
                <a:cs typeface="Roboto"/>
              </a:rPr>
              <a:t> da </a:t>
            </a:r>
            <a:r>
              <a:rPr lang="en-US" sz="2400" dirty="0" err="1">
                <a:ea typeface="Roboto"/>
                <a:cs typeface="Roboto"/>
              </a:rPr>
              <a:t>operação</a:t>
            </a:r>
            <a:r>
              <a:rPr lang="en-US" sz="2400" dirty="0">
                <a:ea typeface="Roboto"/>
                <a:cs typeface="Roboto"/>
              </a:rPr>
              <a:t>.</a:t>
            </a:r>
          </a:p>
          <a:p>
            <a:endParaRPr lang="en-US" sz="2800" dirty="0">
              <a:ea typeface="Roboto"/>
              <a:cs typeface="Roboto"/>
            </a:endParaRPr>
          </a:p>
          <a:p>
            <a:r>
              <a:rPr lang="en-US" sz="2400" b="1" dirty="0">
                <a:ea typeface="Roboto"/>
                <a:cs typeface="Roboto"/>
              </a:rPr>
              <a:t>Vamos </a:t>
            </a:r>
            <a:r>
              <a:rPr lang="en-US" sz="2400" b="1" dirty="0" err="1">
                <a:ea typeface="Roboto"/>
                <a:cs typeface="Roboto"/>
              </a:rPr>
              <a:t>seguir</a:t>
            </a:r>
            <a:r>
              <a:rPr lang="en-US" sz="2400" b="1" dirty="0">
                <a:ea typeface="Roboto"/>
                <a:cs typeface="Roboto"/>
              </a:rPr>
              <a:t> para o </a:t>
            </a:r>
            <a:r>
              <a:rPr lang="en-US" sz="2400" b="1" dirty="0" err="1">
                <a:ea typeface="Roboto"/>
                <a:cs typeface="Roboto"/>
              </a:rPr>
              <a:t>próximo</a:t>
            </a:r>
            <a:r>
              <a:rPr lang="en-US" sz="2400" b="1" dirty="0">
                <a:ea typeface="Roboto"/>
                <a:cs typeface="Roboto"/>
              </a:rPr>
              <a:t> </a:t>
            </a:r>
            <a:r>
              <a:rPr lang="en-US" sz="2400" b="1" dirty="0" err="1">
                <a:ea typeface="Roboto"/>
                <a:cs typeface="Roboto"/>
              </a:rPr>
              <a:t>tema</a:t>
            </a:r>
            <a:r>
              <a:rPr lang="en-US" sz="2400" b="1" dirty="0">
                <a:ea typeface="Roboto"/>
                <a:cs typeface="Roboto"/>
              </a:rPr>
              <a:t>: </a:t>
            </a:r>
            <a:r>
              <a:rPr lang="en-US" sz="2400" b="1" dirty="0" err="1">
                <a:solidFill>
                  <a:srgbClr val="C00000"/>
                </a:solidFill>
                <a:ea typeface="Roboto"/>
                <a:cs typeface="Roboto"/>
              </a:rPr>
              <a:t>Produtos</a:t>
            </a:r>
            <a:r>
              <a:rPr lang="en-US" sz="2400" b="1" dirty="0">
                <a:solidFill>
                  <a:srgbClr val="C00000"/>
                </a:solidFill>
                <a:ea typeface="Roboto"/>
                <a:cs typeface="Roboto"/>
              </a:rPr>
              <a:t> e Serviços!</a:t>
            </a:r>
          </a:p>
          <a:p>
            <a:pPr algn="ctr"/>
            <a:endParaRPr lang="pt-BR" sz="2800" dirty="0">
              <a:ea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699033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75817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880AEE-1597-8114-28B9-C0AA9FE364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371F92EF-110F-6531-2CCE-971069C5D9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569" y="-81280"/>
            <a:ext cx="12205140" cy="6955957"/>
          </a:xfrm>
          <a:prstGeom prst="rect">
            <a:avLst/>
          </a:prstGeom>
        </p:spPr>
      </p:pic>
      <p:sp>
        <p:nvSpPr>
          <p:cNvPr id="3" name="CaixaDeTexto 1">
            <a:extLst>
              <a:ext uri="{FF2B5EF4-FFF2-40B4-BE49-F238E27FC236}">
                <a16:creationId xmlns:a16="http://schemas.microsoft.com/office/drawing/2014/main" id="{24B5DB00-6898-3DE2-468F-19DCF9C6D00A}"/>
              </a:ext>
            </a:extLst>
          </p:cNvPr>
          <p:cNvSpPr txBox="1"/>
          <p:nvPr/>
        </p:nvSpPr>
        <p:spPr>
          <a:xfrm>
            <a:off x="10457447" y="5524500"/>
            <a:ext cx="1574131" cy="70184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/>
          </a:p>
        </p:txBody>
      </p:sp>
      <p:sp>
        <p:nvSpPr>
          <p:cNvPr id="4" name="CaixaDeTexto 6">
            <a:extLst>
              <a:ext uri="{FF2B5EF4-FFF2-40B4-BE49-F238E27FC236}">
                <a16:creationId xmlns:a16="http://schemas.microsoft.com/office/drawing/2014/main" id="{BE8E2760-28CC-B7D1-B5D1-28395BBF89D5}"/>
              </a:ext>
            </a:extLst>
          </p:cNvPr>
          <p:cNvSpPr txBox="1"/>
          <p:nvPr/>
        </p:nvSpPr>
        <p:spPr>
          <a:xfrm>
            <a:off x="10527632" y="4030579"/>
            <a:ext cx="30078" cy="15039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/>
          </a:p>
        </p:txBody>
      </p:sp>
      <p:sp>
        <p:nvSpPr>
          <p:cNvPr id="5" name="CaixaDeTexto 7">
            <a:extLst>
              <a:ext uri="{FF2B5EF4-FFF2-40B4-BE49-F238E27FC236}">
                <a16:creationId xmlns:a16="http://schemas.microsoft.com/office/drawing/2014/main" id="{865FBBDE-2958-1F8F-4460-65AC32A321FF}"/>
              </a:ext>
            </a:extLst>
          </p:cNvPr>
          <p:cNvSpPr txBox="1"/>
          <p:nvPr/>
        </p:nvSpPr>
        <p:spPr>
          <a:xfrm>
            <a:off x="10467474" y="5684921"/>
            <a:ext cx="1614236" cy="852236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/>
          </a:p>
        </p:txBody>
      </p:sp>
      <p:pic>
        <p:nvPicPr>
          <p:cNvPr id="6" name="Gráfico 12">
            <a:extLst>
              <a:ext uri="{FF2B5EF4-FFF2-40B4-BE49-F238E27FC236}">
                <a16:creationId xmlns:a16="http://schemas.microsoft.com/office/drawing/2014/main" id="{DC6884DF-1DA2-4FCB-401B-63345D9A4D6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25481" y="0"/>
            <a:ext cx="1476375" cy="1762125"/>
          </a:xfrm>
          <a:prstGeom prst="rect">
            <a:avLst/>
          </a:prstGeom>
        </p:spPr>
      </p:pic>
      <p:pic>
        <p:nvPicPr>
          <p:cNvPr id="7" name="Gráfico 14">
            <a:extLst>
              <a:ext uri="{FF2B5EF4-FFF2-40B4-BE49-F238E27FC236}">
                <a16:creationId xmlns:a16="http://schemas.microsoft.com/office/drawing/2014/main" id="{E52A867C-63E8-69BA-0429-8A504463B3F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78400" y="1153393"/>
            <a:ext cx="1953131" cy="1953131"/>
          </a:xfrm>
          <a:prstGeom prst="rect">
            <a:avLst/>
          </a:prstGeom>
        </p:spPr>
      </p:pic>
      <p:pic>
        <p:nvPicPr>
          <p:cNvPr id="8" name="Gráfico 16">
            <a:extLst>
              <a:ext uri="{FF2B5EF4-FFF2-40B4-BE49-F238E27FC236}">
                <a16:creationId xmlns:a16="http://schemas.microsoft.com/office/drawing/2014/main" id="{07E694E1-A520-F2F6-90D1-9A96A92C625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33586" r="29370"/>
          <a:stretch>
            <a:fillRect/>
          </a:stretch>
        </p:blipFill>
        <p:spPr>
          <a:xfrm>
            <a:off x="5550927" y="-81280"/>
            <a:ext cx="6641073" cy="5028197"/>
          </a:xfrm>
          <a:prstGeom prst="rect">
            <a:avLst/>
          </a:prstGeom>
        </p:spPr>
      </p:pic>
      <p:pic>
        <p:nvPicPr>
          <p:cNvPr id="9" name="Gráfico 18">
            <a:extLst>
              <a:ext uri="{FF2B5EF4-FFF2-40B4-BE49-F238E27FC236}">
                <a16:creationId xmlns:a16="http://schemas.microsoft.com/office/drawing/2014/main" id="{B46BB897-D626-7306-5AB4-BD41C66DD16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25481" y="3672076"/>
            <a:ext cx="1635122" cy="2865081"/>
          </a:xfrm>
          <a:prstGeom prst="rect">
            <a:avLst/>
          </a:prstGeom>
        </p:spPr>
      </p:pic>
      <p:pic>
        <p:nvPicPr>
          <p:cNvPr id="10" name="Gráfico 21">
            <a:extLst>
              <a:ext uri="{FF2B5EF4-FFF2-40B4-BE49-F238E27FC236}">
                <a16:creationId xmlns:a16="http://schemas.microsoft.com/office/drawing/2014/main" id="{72EEEA36-660B-15C2-2208-E2F9942CC3F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800000">
            <a:off x="90304" y="27918"/>
            <a:ext cx="2400300" cy="2495550"/>
          </a:xfrm>
          <a:prstGeom prst="rect">
            <a:avLst/>
          </a:prstGeom>
        </p:spPr>
      </p:pic>
      <p:pic>
        <p:nvPicPr>
          <p:cNvPr id="11" name="Imagem 10" descr="Mão de pessoa segurando espada&#10;&#10;O conteúdo gerado por IA pode estar incorreto.">
            <a:extLst>
              <a:ext uri="{FF2B5EF4-FFF2-40B4-BE49-F238E27FC236}">
                <a16:creationId xmlns:a16="http://schemas.microsoft.com/office/drawing/2014/main" id="{7BF156F9-AD07-4192-8F58-BA9ECB13FC86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21547" t="6842" r="22106" b="4824"/>
          <a:stretch>
            <a:fillRect/>
          </a:stretch>
        </p:blipFill>
        <p:spPr>
          <a:xfrm>
            <a:off x="5962781" y="800848"/>
            <a:ext cx="3864219" cy="6057901"/>
          </a:xfrm>
          <a:prstGeom prst="rect">
            <a:avLst/>
          </a:prstGeom>
        </p:spPr>
      </p:pic>
      <p:pic>
        <p:nvPicPr>
          <p:cNvPr id="12" name="Gráfico 29">
            <a:extLst>
              <a:ext uri="{FF2B5EF4-FFF2-40B4-BE49-F238E27FC236}">
                <a16:creationId xmlns:a16="http://schemas.microsoft.com/office/drawing/2014/main" id="{80BC89BA-8A99-1C6D-3D81-41AD0BF6C25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42487" y="446409"/>
            <a:ext cx="940626" cy="354439"/>
          </a:xfrm>
          <a:prstGeom prst="rect">
            <a:avLst/>
          </a:prstGeom>
        </p:spPr>
      </p:pic>
      <p:pic>
        <p:nvPicPr>
          <p:cNvPr id="13" name="Gráfico 31">
            <a:extLst>
              <a:ext uri="{FF2B5EF4-FFF2-40B4-BE49-F238E27FC236}">
                <a16:creationId xmlns:a16="http://schemas.microsoft.com/office/drawing/2014/main" id="{464C1224-D2A8-79AA-4AE4-260F817EC1D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21204" t="24970" r="20645" b="16234"/>
          <a:stretch>
            <a:fillRect/>
          </a:stretch>
        </p:blipFill>
        <p:spPr>
          <a:xfrm>
            <a:off x="8871463" y="34741"/>
            <a:ext cx="1470355" cy="2217799"/>
          </a:xfrm>
          <a:prstGeom prst="rect">
            <a:avLst/>
          </a:prstGeom>
        </p:spPr>
      </p:pic>
      <p:pic>
        <p:nvPicPr>
          <p:cNvPr id="14" name="Gráfico 33">
            <a:extLst>
              <a:ext uri="{FF2B5EF4-FFF2-40B4-BE49-F238E27FC236}">
                <a16:creationId xmlns:a16="http://schemas.microsoft.com/office/drawing/2014/main" id="{133A7D14-F7CA-AABC-0C77-3853F16A5D9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25189" t="9918" r="27588" b="10054"/>
          <a:stretch>
            <a:fillRect/>
          </a:stretch>
        </p:blipFill>
        <p:spPr>
          <a:xfrm>
            <a:off x="10610180" y="2083402"/>
            <a:ext cx="1640534" cy="1563815"/>
          </a:xfrm>
          <a:prstGeom prst="rect">
            <a:avLst/>
          </a:prstGeom>
        </p:spPr>
      </p:pic>
      <p:sp>
        <p:nvSpPr>
          <p:cNvPr id="15" name="CaixaDeTexto 3">
            <a:extLst>
              <a:ext uri="{FF2B5EF4-FFF2-40B4-BE49-F238E27FC236}">
                <a16:creationId xmlns:a16="http://schemas.microsoft.com/office/drawing/2014/main" id="{0E57B975-8F0F-6FF3-612E-F93E0E6C6C44}"/>
              </a:ext>
            </a:extLst>
          </p:cNvPr>
          <p:cNvSpPr txBox="1"/>
          <p:nvPr/>
        </p:nvSpPr>
        <p:spPr>
          <a:xfrm>
            <a:off x="456713" y="1846788"/>
            <a:ext cx="5639287" cy="286232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5000">
                <a:solidFill>
                  <a:schemeClr val="bg1"/>
                </a:solidFill>
                <a:latin typeface="Roboto"/>
                <a:ea typeface="Roboto"/>
                <a:cs typeface="Roboto"/>
              </a:rPr>
              <a:t>TLV</a:t>
            </a:r>
            <a:r>
              <a:rPr lang="pt-BR" sz="6000" b="1">
                <a:solidFill>
                  <a:schemeClr val="bg1"/>
                </a:solidFill>
                <a:latin typeface="Roboto"/>
                <a:ea typeface="Roboto"/>
                <a:cs typeface="Roboto"/>
              </a:rPr>
              <a:t> </a:t>
            </a:r>
          </a:p>
          <a:p>
            <a:r>
              <a:rPr lang="pt-BR" sz="6000" b="1">
                <a:solidFill>
                  <a:schemeClr val="bg1"/>
                </a:solidFill>
                <a:latin typeface="Roboto"/>
                <a:ea typeface="Roboto"/>
                <a:cs typeface="Roboto"/>
              </a:rPr>
              <a:t>Certificação </a:t>
            </a:r>
            <a:br>
              <a:rPr lang="pt-BR" sz="6000" b="1">
                <a:solidFill>
                  <a:schemeClr val="bg1"/>
                </a:solidFill>
                <a:latin typeface="Roboto"/>
                <a:ea typeface="Roboto"/>
                <a:cs typeface="Roboto"/>
              </a:rPr>
            </a:br>
            <a:r>
              <a:rPr lang="pt-BR" sz="6000" b="1">
                <a:solidFill>
                  <a:schemeClr val="bg1"/>
                </a:solidFill>
                <a:latin typeface="Roboto"/>
                <a:ea typeface="Roboto"/>
                <a:cs typeface="Roboto"/>
              </a:rPr>
              <a:t>de instrutores</a:t>
            </a:r>
            <a:endParaRPr lang="pt-PT" sz="6000" b="1">
              <a:solidFill>
                <a:schemeClr val="bg1"/>
              </a:solidFill>
              <a:latin typeface="Roboto"/>
              <a:ea typeface="Roboto"/>
              <a:cs typeface="Roboto"/>
            </a:endParaRPr>
          </a:p>
        </p:txBody>
      </p: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8FDD473D-C0BD-EF6B-7018-CD59FC8A9BCA}"/>
              </a:ext>
            </a:extLst>
          </p:cNvPr>
          <p:cNvGrpSpPr/>
          <p:nvPr/>
        </p:nvGrpSpPr>
        <p:grpSpPr>
          <a:xfrm>
            <a:off x="-11100" y="5912484"/>
            <a:ext cx="1625600" cy="962193"/>
            <a:chOff x="-11100" y="5912484"/>
            <a:chExt cx="1625600" cy="962193"/>
          </a:xfrm>
        </p:grpSpPr>
        <p:sp>
          <p:nvSpPr>
            <p:cNvPr id="17" name="Retângulo: Único Canto Arredondado 16">
              <a:extLst>
                <a:ext uri="{FF2B5EF4-FFF2-40B4-BE49-F238E27FC236}">
                  <a16:creationId xmlns:a16="http://schemas.microsoft.com/office/drawing/2014/main" id="{081C3BDB-48EB-FC9F-D0A2-29460518F968}"/>
                </a:ext>
              </a:extLst>
            </p:cNvPr>
            <p:cNvSpPr/>
            <p:nvPr/>
          </p:nvSpPr>
          <p:spPr>
            <a:xfrm>
              <a:off x="-11100" y="5912484"/>
              <a:ext cx="1625600" cy="962193"/>
            </a:xfrm>
            <a:prstGeom prst="round1Rect">
              <a:avLst>
                <a:gd name="adj" fmla="val 50000"/>
              </a:avLst>
            </a:prstGeom>
            <a:solidFill>
              <a:srgbClr val="AF272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/>
            </a:p>
          </p:txBody>
        </p:sp>
        <p:pic>
          <p:nvPicPr>
            <p:cNvPr id="18" name="Gráfico 2">
              <a:extLst>
                <a:ext uri="{FF2B5EF4-FFF2-40B4-BE49-F238E27FC236}">
                  <a16:creationId xmlns:a16="http://schemas.microsoft.com/office/drawing/2014/main" id="{3A9FC052-5CC2-E37A-F892-AAA0F6BB3A0A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62958" y="6184933"/>
              <a:ext cx="1020155" cy="3709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22862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52CFE49E-CED9-CDA9-7F0B-91F1DEDC68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569" y="-81280"/>
            <a:ext cx="12205140" cy="6955957"/>
          </a:xfrm>
          <a:prstGeom prst="rect">
            <a:avLst/>
          </a:prstGeom>
        </p:spPr>
      </p:pic>
      <p:sp>
        <p:nvSpPr>
          <p:cNvPr id="3" name="CaixaDeTexto 1">
            <a:extLst>
              <a:ext uri="{FF2B5EF4-FFF2-40B4-BE49-F238E27FC236}">
                <a16:creationId xmlns:a16="http://schemas.microsoft.com/office/drawing/2014/main" id="{918ABCC9-BA44-A0B8-7B70-423DD9561218}"/>
              </a:ext>
            </a:extLst>
          </p:cNvPr>
          <p:cNvSpPr txBox="1"/>
          <p:nvPr/>
        </p:nvSpPr>
        <p:spPr>
          <a:xfrm>
            <a:off x="10457447" y="5524500"/>
            <a:ext cx="1574131" cy="70184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/>
          </a:p>
        </p:txBody>
      </p:sp>
      <p:sp>
        <p:nvSpPr>
          <p:cNvPr id="4" name="CaixaDeTexto 6">
            <a:extLst>
              <a:ext uri="{FF2B5EF4-FFF2-40B4-BE49-F238E27FC236}">
                <a16:creationId xmlns:a16="http://schemas.microsoft.com/office/drawing/2014/main" id="{4ADB0378-2918-07FC-5EB0-5EC706872624}"/>
              </a:ext>
            </a:extLst>
          </p:cNvPr>
          <p:cNvSpPr txBox="1"/>
          <p:nvPr/>
        </p:nvSpPr>
        <p:spPr>
          <a:xfrm>
            <a:off x="10527632" y="4030579"/>
            <a:ext cx="30078" cy="15039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/>
          </a:p>
        </p:txBody>
      </p:sp>
      <p:sp>
        <p:nvSpPr>
          <p:cNvPr id="5" name="CaixaDeTexto 7">
            <a:extLst>
              <a:ext uri="{FF2B5EF4-FFF2-40B4-BE49-F238E27FC236}">
                <a16:creationId xmlns:a16="http://schemas.microsoft.com/office/drawing/2014/main" id="{568BA020-4312-3A2C-A298-CEF2AFD00185}"/>
              </a:ext>
            </a:extLst>
          </p:cNvPr>
          <p:cNvSpPr txBox="1"/>
          <p:nvPr/>
        </p:nvSpPr>
        <p:spPr>
          <a:xfrm>
            <a:off x="10467474" y="5684921"/>
            <a:ext cx="1614236" cy="852236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/>
          </a:p>
        </p:txBody>
      </p:sp>
      <p:pic>
        <p:nvPicPr>
          <p:cNvPr id="6" name="Gráfico 12">
            <a:extLst>
              <a:ext uri="{FF2B5EF4-FFF2-40B4-BE49-F238E27FC236}">
                <a16:creationId xmlns:a16="http://schemas.microsoft.com/office/drawing/2014/main" id="{8B68991E-839B-CDBA-4822-9D05A556183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25481" y="0"/>
            <a:ext cx="1476375" cy="1762125"/>
          </a:xfrm>
          <a:prstGeom prst="rect">
            <a:avLst/>
          </a:prstGeom>
        </p:spPr>
      </p:pic>
      <p:pic>
        <p:nvPicPr>
          <p:cNvPr id="7" name="Gráfico 14">
            <a:extLst>
              <a:ext uri="{FF2B5EF4-FFF2-40B4-BE49-F238E27FC236}">
                <a16:creationId xmlns:a16="http://schemas.microsoft.com/office/drawing/2014/main" id="{EFAA3914-4E75-463A-850C-E4DA53949D5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78400" y="1153393"/>
            <a:ext cx="1953131" cy="1953131"/>
          </a:xfrm>
          <a:prstGeom prst="rect">
            <a:avLst/>
          </a:prstGeom>
        </p:spPr>
      </p:pic>
      <p:pic>
        <p:nvPicPr>
          <p:cNvPr id="8" name="Gráfico 16">
            <a:extLst>
              <a:ext uri="{FF2B5EF4-FFF2-40B4-BE49-F238E27FC236}">
                <a16:creationId xmlns:a16="http://schemas.microsoft.com/office/drawing/2014/main" id="{5278A580-BA68-ACD4-0EC2-146356A66A1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33586" r="29370"/>
          <a:stretch>
            <a:fillRect/>
          </a:stretch>
        </p:blipFill>
        <p:spPr>
          <a:xfrm>
            <a:off x="5550927" y="-81280"/>
            <a:ext cx="6641073" cy="5028197"/>
          </a:xfrm>
          <a:prstGeom prst="rect">
            <a:avLst/>
          </a:prstGeom>
        </p:spPr>
      </p:pic>
      <p:pic>
        <p:nvPicPr>
          <p:cNvPr id="9" name="Gráfico 18">
            <a:extLst>
              <a:ext uri="{FF2B5EF4-FFF2-40B4-BE49-F238E27FC236}">
                <a16:creationId xmlns:a16="http://schemas.microsoft.com/office/drawing/2014/main" id="{EBB061F9-AB88-1FEF-7194-5BE9B7C30F8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25481" y="3672076"/>
            <a:ext cx="1635122" cy="2865081"/>
          </a:xfrm>
          <a:prstGeom prst="rect">
            <a:avLst/>
          </a:prstGeom>
        </p:spPr>
      </p:pic>
      <p:pic>
        <p:nvPicPr>
          <p:cNvPr id="10" name="Gráfico 21">
            <a:extLst>
              <a:ext uri="{FF2B5EF4-FFF2-40B4-BE49-F238E27FC236}">
                <a16:creationId xmlns:a16="http://schemas.microsoft.com/office/drawing/2014/main" id="{2A4702A3-52AF-FD88-69E8-6CD5F5390EB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800000">
            <a:off x="90304" y="27918"/>
            <a:ext cx="2400300" cy="2495550"/>
          </a:xfrm>
          <a:prstGeom prst="rect">
            <a:avLst/>
          </a:prstGeom>
        </p:spPr>
      </p:pic>
      <p:pic>
        <p:nvPicPr>
          <p:cNvPr id="11" name="Imagem 10" descr="Mão de pessoa segurando espada&#10;&#10;O conteúdo gerado por IA pode estar incorreto.">
            <a:extLst>
              <a:ext uri="{FF2B5EF4-FFF2-40B4-BE49-F238E27FC236}">
                <a16:creationId xmlns:a16="http://schemas.microsoft.com/office/drawing/2014/main" id="{EB2F54A7-CF17-271D-593D-A9BC3069B075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21547" t="6842" r="22106" b="4824"/>
          <a:stretch>
            <a:fillRect/>
          </a:stretch>
        </p:blipFill>
        <p:spPr>
          <a:xfrm>
            <a:off x="5962781" y="800848"/>
            <a:ext cx="3864219" cy="6057901"/>
          </a:xfrm>
          <a:prstGeom prst="rect">
            <a:avLst/>
          </a:prstGeom>
        </p:spPr>
      </p:pic>
      <p:pic>
        <p:nvPicPr>
          <p:cNvPr id="12" name="Gráfico 29">
            <a:extLst>
              <a:ext uri="{FF2B5EF4-FFF2-40B4-BE49-F238E27FC236}">
                <a16:creationId xmlns:a16="http://schemas.microsoft.com/office/drawing/2014/main" id="{1E36B441-DBAE-37CF-FC42-15FECDEDA7B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42487" y="446409"/>
            <a:ext cx="940626" cy="354439"/>
          </a:xfrm>
          <a:prstGeom prst="rect">
            <a:avLst/>
          </a:prstGeom>
        </p:spPr>
      </p:pic>
      <p:pic>
        <p:nvPicPr>
          <p:cNvPr id="13" name="Gráfico 31">
            <a:extLst>
              <a:ext uri="{FF2B5EF4-FFF2-40B4-BE49-F238E27FC236}">
                <a16:creationId xmlns:a16="http://schemas.microsoft.com/office/drawing/2014/main" id="{5650462F-C6DC-BF09-9650-0C0DECE10A4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21204" t="24970" r="20645" b="16234"/>
          <a:stretch>
            <a:fillRect/>
          </a:stretch>
        </p:blipFill>
        <p:spPr>
          <a:xfrm>
            <a:off x="8871463" y="34741"/>
            <a:ext cx="1470355" cy="2217799"/>
          </a:xfrm>
          <a:prstGeom prst="rect">
            <a:avLst/>
          </a:prstGeom>
        </p:spPr>
      </p:pic>
      <p:pic>
        <p:nvPicPr>
          <p:cNvPr id="14" name="Gráfico 33">
            <a:extLst>
              <a:ext uri="{FF2B5EF4-FFF2-40B4-BE49-F238E27FC236}">
                <a16:creationId xmlns:a16="http://schemas.microsoft.com/office/drawing/2014/main" id="{8EBF402F-8ABB-B0DC-8E4B-3DBFCE6A5BB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25189" t="9918" r="27588" b="10054"/>
          <a:stretch>
            <a:fillRect/>
          </a:stretch>
        </p:blipFill>
        <p:spPr>
          <a:xfrm>
            <a:off x="10610180" y="2083402"/>
            <a:ext cx="1640534" cy="1563815"/>
          </a:xfrm>
          <a:prstGeom prst="rect">
            <a:avLst/>
          </a:prstGeom>
        </p:spPr>
      </p:pic>
      <p:sp>
        <p:nvSpPr>
          <p:cNvPr id="15" name="CaixaDeTexto 3">
            <a:extLst>
              <a:ext uri="{FF2B5EF4-FFF2-40B4-BE49-F238E27FC236}">
                <a16:creationId xmlns:a16="http://schemas.microsoft.com/office/drawing/2014/main" id="{2AB887A2-CB36-23CE-556A-B6A32A9E40BB}"/>
              </a:ext>
            </a:extLst>
          </p:cNvPr>
          <p:cNvSpPr txBox="1"/>
          <p:nvPr/>
        </p:nvSpPr>
        <p:spPr>
          <a:xfrm>
            <a:off x="456713" y="1846788"/>
            <a:ext cx="5639287" cy="286232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5000">
                <a:solidFill>
                  <a:schemeClr val="bg1"/>
                </a:solidFill>
                <a:latin typeface="Roboto"/>
                <a:ea typeface="Roboto"/>
                <a:cs typeface="Roboto"/>
              </a:rPr>
              <a:t>TLV</a:t>
            </a:r>
            <a:r>
              <a:rPr lang="pt-BR" sz="6000" b="1">
                <a:solidFill>
                  <a:schemeClr val="bg1"/>
                </a:solidFill>
                <a:latin typeface="Roboto"/>
                <a:ea typeface="Roboto"/>
                <a:cs typeface="Roboto"/>
              </a:rPr>
              <a:t> </a:t>
            </a:r>
          </a:p>
          <a:p>
            <a:r>
              <a:rPr lang="pt-BR" sz="6000" b="1">
                <a:solidFill>
                  <a:schemeClr val="bg1"/>
                </a:solidFill>
                <a:latin typeface="Roboto"/>
                <a:ea typeface="Roboto"/>
                <a:cs typeface="Roboto"/>
              </a:rPr>
              <a:t>Certificação </a:t>
            </a:r>
            <a:br>
              <a:rPr lang="pt-BR" sz="6000" b="1">
                <a:solidFill>
                  <a:schemeClr val="bg1"/>
                </a:solidFill>
                <a:latin typeface="Roboto"/>
                <a:ea typeface="Roboto"/>
                <a:cs typeface="Roboto"/>
              </a:rPr>
            </a:br>
            <a:r>
              <a:rPr lang="pt-BR" sz="6000" b="1">
                <a:solidFill>
                  <a:schemeClr val="bg1"/>
                </a:solidFill>
                <a:latin typeface="Roboto"/>
                <a:ea typeface="Roboto"/>
                <a:cs typeface="Roboto"/>
              </a:rPr>
              <a:t>de instrutores</a:t>
            </a:r>
            <a:endParaRPr lang="pt-PT" sz="6000" b="1">
              <a:solidFill>
                <a:schemeClr val="bg1"/>
              </a:solidFill>
              <a:latin typeface="Roboto"/>
              <a:ea typeface="Roboto"/>
              <a:cs typeface="Roboto"/>
            </a:endParaRPr>
          </a:p>
        </p:txBody>
      </p: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23F2B593-384A-574C-B300-857C18C3921B}"/>
              </a:ext>
            </a:extLst>
          </p:cNvPr>
          <p:cNvGrpSpPr/>
          <p:nvPr/>
        </p:nvGrpSpPr>
        <p:grpSpPr>
          <a:xfrm>
            <a:off x="-11100" y="5912484"/>
            <a:ext cx="1625600" cy="962193"/>
            <a:chOff x="-11100" y="5912484"/>
            <a:chExt cx="1625600" cy="962193"/>
          </a:xfrm>
        </p:grpSpPr>
        <p:sp>
          <p:nvSpPr>
            <p:cNvPr id="17" name="Retângulo: Único Canto Arredondado 16">
              <a:extLst>
                <a:ext uri="{FF2B5EF4-FFF2-40B4-BE49-F238E27FC236}">
                  <a16:creationId xmlns:a16="http://schemas.microsoft.com/office/drawing/2014/main" id="{39D11CA3-3F8B-E626-4705-5172D0895A6E}"/>
                </a:ext>
              </a:extLst>
            </p:cNvPr>
            <p:cNvSpPr/>
            <p:nvPr/>
          </p:nvSpPr>
          <p:spPr>
            <a:xfrm>
              <a:off x="-11100" y="5912484"/>
              <a:ext cx="1625600" cy="962193"/>
            </a:xfrm>
            <a:prstGeom prst="round1Rect">
              <a:avLst>
                <a:gd name="adj" fmla="val 50000"/>
              </a:avLst>
            </a:prstGeom>
            <a:solidFill>
              <a:srgbClr val="AF272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/>
            </a:p>
          </p:txBody>
        </p:sp>
        <p:pic>
          <p:nvPicPr>
            <p:cNvPr id="18" name="Gráfico 2">
              <a:extLst>
                <a:ext uri="{FF2B5EF4-FFF2-40B4-BE49-F238E27FC236}">
                  <a16:creationId xmlns:a16="http://schemas.microsoft.com/office/drawing/2014/main" id="{BE096D83-BDB1-B9A0-1825-644219E1240C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62958" y="6184933"/>
              <a:ext cx="1020155" cy="3709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45659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>
            <a:extLst>
              <a:ext uri="{FF2B5EF4-FFF2-40B4-BE49-F238E27FC236}">
                <a16:creationId xmlns:a16="http://schemas.microsoft.com/office/drawing/2014/main" id="{0DC940BC-781E-2DE6-C0F9-E91A69DE9EFA}"/>
              </a:ext>
            </a:extLst>
          </p:cNvPr>
          <p:cNvSpPr txBox="1"/>
          <p:nvPr/>
        </p:nvSpPr>
        <p:spPr>
          <a:xfrm>
            <a:off x="4033088" y="2930308"/>
            <a:ext cx="6750592" cy="16004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/>
              <a:t>Esta é uma jornada focada em </a:t>
            </a:r>
            <a:r>
              <a:rPr lang="pt-BR" b="1"/>
              <a:t>fortalecer a sua atuação na condução do aprendizado</a:t>
            </a:r>
            <a:r>
              <a:rPr lang="pt-BR"/>
              <a:t> dos vendedores.​ </a:t>
            </a:r>
            <a:r>
              <a:rPr lang="pt-BR" sz="2000">
                <a:ea typeface="Roboto"/>
                <a:cs typeface="Roboto"/>
              </a:rPr>
              <a:t>Situações práticas e conectadas à operação farão parte desta experiência. </a:t>
            </a:r>
          </a:p>
          <a:p>
            <a:endParaRPr lang="pt-BR" sz="2000">
              <a:ea typeface="Roboto"/>
              <a:cs typeface="Roboto"/>
            </a:endParaRPr>
          </a:p>
          <a:p>
            <a:r>
              <a:rPr lang="pt-BR" sz="2000">
                <a:ea typeface="Roboto"/>
                <a:cs typeface="Roboto"/>
              </a:rPr>
              <a:t>Vamos começar?</a:t>
            </a:r>
            <a:endParaRPr lang="pt-BR" sz="2000"/>
          </a:p>
        </p:txBody>
      </p:sp>
      <p:sp>
        <p:nvSpPr>
          <p:cNvPr id="15" name="CaixaDeTexto 1">
            <a:extLst>
              <a:ext uri="{FF2B5EF4-FFF2-40B4-BE49-F238E27FC236}">
                <a16:creationId xmlns:a16="http://schemas.microsoft.com/office/drawing/2014/main" id="{6D68FAD0-13D0-9833-E6D6-5218EC57B73A}"/>
              </a:ext>
            </a:extLst>
          </p:cNvPr>
          <p:cNvSpPr txBox="1"/>
          <p:nvPr/>
        </p:nvSpPr>
        <p:spPr>
          <a:xfrm>
            <a:off x="3991525" y="2086531"/>
            <a:ext cx="6833719" cy="46166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>
                <a:ea typeface="Roboto"/>
                <a:cs typeface="Roboto"/>
              </a:rPr>
              <a:t>Bem-</a:t>
            </a:r>
            <a:r>
              <a:rPr lang="en-US" sz="2400" b="1" err="1">
                <a:ea typeface="Roboto"/>
                <a:cs typeface="Roboto"/>
              </a:rPr>
              <a:t>vindos</a:t>
            </a:r>
            <a:r>
              <a:rPr lang="en-US" sz="2400" b="1">
                <a:ea typeface="Roboto"/>
                <a:cs typeface="Roboto"/>
              </a:rPr>
              <a:t>(as) à </a:t>
            </a:r>
            <a:r>
              <a:rPr lang="en-US" sz="2400" b="1" err="1">
                <a:solidFill>
                  <a:srgbClr val="C00000"/>
                </a:solidFill>
                <a:ea typeface="Roboto"/>
                <a:cs typeface="Roboto"/>
              </a:rPr>
              <a:t>Certificação</a:t>
            </a:r>
            <a:r>
              <a:rPr lang="en-US" sz="2400" b="1">
                <a:solidFill>
                  <a:srgbClr val="C00000"/>
                </a:solidFill>
                <a:ea typeface="Roboto"/>
                <a:cs typeface="Roboto"/>
              </a:rPr>
              <a:t> de </a:t>
            </a:r>
            <a:r>
              <a:rPr lang="en-US" sz="2400" b="1" err="1">
                <a:solidFill>
                  <a:srgbClr val="C00000"/>
                </a:solidFill>
                <a:ea typeface="Roboto"/>
                <a:cs typeface="Roboto"/>
              </a:rPr>
              <a:t>Instrutores</a:t>
            </a:r>
            <a:r>
              <a:rPr lang="en-US" sz="2400" b="1">
                <a:ea typeface="Roboto"/>
                <a:cs typeface="Roboto"/>
              </a:rPr>
              <a:t>! </a:t>
            </a:r>
            <a:endParaRPr lang="pt-BR" sz="2400" b="1">
              <a:ea typeface="Roboto"/>
              <a:cs typeface="Roboto"/>
            </a:endParaRPr>
          </a:p>
        </p:txBody>
      </p:sp>
      <p:pic>
        <p:nvPicPr>
          <p:cNvPr id="10" name="Gráfico 16" descr="Forma, Logotipo&#10;&#10;O conteúdo gerado por IA pode estar incorreto.">
            <a:extLst>
              <a:ext uri="{FF2B5EF4-FFF2-40B4-BE49-F238E27FC236}">
                <a16:creationId xmlns:a16="http://schemas.microsoft.com/office/drawing/2014/main" id="{91704B3B-D3BE-51B7-2978-B55BACD5887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3586" r="29370"/>
          <a:stretch>
            <a:fillRect/>
          </a:stretch>
        </p:blipFill>
        <p:spPr>
          <a:xfrm rot="-5400000">
            <a:off x="-591256" y="576811"/>
            <a:ext cx="4632165" cy="3481108"/>
          </a:xfrm>
          <a:prstGeom prst="rect">
            <a:avLst/>
          </a:prstGeom>
        </p:spPr>
      </p:pic>
      <p:pic>
        <p:nvPicPr>
          <p:cNvPr id="13" name="Gráfico 18">
            <a:extLst>
              <a:ext uri="{FF2B5EF4-FFF2-40B4-BE49-F238E27FC236}">
                <a16:creationId xmlns:a16="http://schemas.microsoft.com/office/drawing/2014/main" id="{CE4EE3F4-7A19-9FB1-0C13-123FEA21E9F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920000">
            <a:off x="-142932" y="2353632"/>
            <a:ext cx="2143121" cy="370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347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39">
            <a:extLst>
              <a:ext uri="{FF2B5EF4-FFF2-40B4-BE49-F238E27FC236}">
                <a16:creationId xmlns:a16="http://schemas.microsoft.com/office/drawing/2014/main" id="{A4F9EBAD-BA90-E4CE-0D76-223B3F07DF0D}"/>
              </a:ext>
            </a:extLst>
          </p:cNvPr>
          <p:cNvSpPr txBox="1"/>
          <p:nvPr/>
        </p:nvSpPr>
        <p:spPr>
          <a:xfrm>
            <a:off x="713454" y="5346266"/>
            <a:ext cx="182329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>
                <a:solidFill>
                  <a:srgbClr val="000000"/>
                </a:solidFill>
                <a:latin typeface="Roboto"/>
                <a:ea typeface="Roboto"/>
                <a:cs typeface="Roboto"/>
              </a:rPr>
              <a:t>Ligue a câmera</a:t>
            </a:r>
          </a:p>
        </p:txBody>
      </p:sp>
      <p:sp>
        <p:nvSpPr>
          <p:cNvPr id="7" name="CaixaDeTexto 38">
            <a:extLst>
              <a:ext uri="{FF2B5EF4-FFF2-40B4-BE49-F238E27FC236}">
                <a16:creationId xmlns:a16="http://schemas.microsoft.com/office/drawing/2014/main" id="{8C3A1838-AD9D-AE81-98C2-837FBBBEE98A}"/>
              </a:ext>
            </a:extLst>
          </p:cNvPr>
          <p:cNvSpPr txBox="1"/>
          <p:nvPr/>
        </p:nvSpPr>
        <p:spPr>
          <a:xfrm>
            <a:off x="5211071" y="5328039"/>
            <a:ext cx="1695378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>
                <a:solidFill>
                  <a:srgbClr val="000000"/>
                </a:solidFill>
                <a:latin typeface="Roboto"/>
                <a:ea typeface="Roboto"/>
                <a:cs typeface="Roboto"/>
              </a:rPr>
              <a:t>Levante a mão para interagir</a:t>
            </a:r>
            <a:endParaRPr lang="pt-BR">
              <a:solidFill>
                <a:srgbClr val="000000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9" name="CaixaDeTexto 47">
            <a:extLst>
              <a:ext uri="{FF2B5EF4-FFF2-40B4-BE49-F238E27FC236}">
                <a16:creationId xmlns:a16="http://schemas.microsoft.com/office/drawing/2014/main" id="{6D674E7D-9BF6-133A-7100-3391BE8E25BD}"/>
              </a:ext>
            </a:extLst>
          </p:cNvPr>
          <p:cNvSpPr txBox="1"/>
          <p:nvPr/>
        </p:nvSpPr>
        <p:spPr>
          <a:xfrm>
            <a:off x="3114601" y="5342513"/>
            <a:ext cx="1403608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>
                <a:solidFill>
                  <a:srgbClr val="000000"/>
                </a:solidFill>
                <a:latin typeface="Roboto"/>
                <a:ea typeface="Roboto"/>
                <a:cs typeface="Roboto"/>
              </a:rPr>
              <a:t>Desative o microfone</a:t>
            </a:r>
          </a:p>
        </p:txBody>
      </p:sp>
      <p:pic>
        <p:nvPicPr>
          <p:cNvPr id="24" name="Imagem 23" descr="Mão segurando um laptop&#10;&#10;O conteúdo gerado por IA pode estar incorreto.">
            <a:extLst>
              <a:ext uri="{FF2B5EF4-FFF2-40B4-BE49-F238E27FC236}">
                <a16:creationId xmlns:a16="http://schemas.microsoft.com/office/drawing/2014/main" id="{FC8BF5C6-FBAC-F7D6-6A5A-37F3955AC5A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5000"/>
          </a:blip>
          <a:srcRect l="28322" t="11357" r="3572" b="33359"/>
          <a:stretch>
            <a:fillRect/>
          </a:stretch>
        </p:blipFill>
        <p:spPr>
          <a:xfrm>
            <a:off x="7086567" y="331801"/>
            <a:ext cx="5107056" cy="6523193"/>
          </a:xfrm>
          <a:prstGeom prst="round2DiagRect">
            <a:avLst/>
          </a:prstGeom>
          <a:ln>
            <a:noFill/>
          </a:ln>
        </p:spPr>
      </p:pic>
      <p:sp>
        <p:nvSpPr>
          <p:cNvPr id="2" name="CaixaDeTexto 36">
            <a:extLst>
              <a:ext uri="{FF2B5EF4-FFF2-40B4-BE49-F238E27FC236}">
                <a16:creationId xmlns:a16="http://schemas.microsoft.com/office/drawing/2014/main" id="{BEADB0D3-4790-0E75-26E9-0C2F27BAB2D8}"/>
              </a:ext>
            </a:extLst>
          </p:cNvPr>
          <p:cNvSpPr txBox="1"/>
          <p:nvPr/>
        </p:nvSpPr>
        <p:spPr>
          <a:xfrm>
            <a:off x="714960" y="2216438"/>
            <a:ext cx="5466384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>
                <a:ea typeface="Roboto"/>
                <a:cs typeface="Roboto"/>
              </a:rPr>
              <a:t>Para uma melhor interação durante o treinamento, sugerimos que os passos a seguir sejam seguidos.</a:t>
            </a:r>
          </a:p>
        </p:txBody>
      </p:sp>
      <p:grpSp>
        <p:nvGrpSpPr>
          <p:cNvPr id="4" name="Gráfico 50">
            <a:extLst>
              <a:ext uri="{FF2B5EF4-FFF2-40B4-BE49-F238E27FC236}">
                <a16:creationId xmlns:a16="http://schemas.microsoft.com/office/drawing/2014/main" id="{2A8D331A-6380-036F-1AA7-0917A7851832}"/>
              </a:ext>
            </a:extLst>
          </p:cNvPr>
          <p:cNvGrpSpPr/>
          <p:nvPr/>
        </p:nvGrpSpPr>
        <p:grpSpPr>
          <a:xfrm>
            <a:off x="1176398" y="4311318"/>
            <a:ext cx="733819" cy="759643"/>
            <a:chOff x="7367243" y="1455604"/>
            <a:chExt cx="733819" cy="759643"/>
          </a:xfrm>
        </p:grpSpPr>
        <p:sp>
          <p:nvSpPr>
            <p:cNvPr id="16" name="Forma Livre 41">
              <a:extLst>
                <a:ext uri="{FF2B5EF4-FFF2-40B4-BE49-F238E27FC236}">
                  <a16:creationId xmlns:a16="http://schemas.microsoft.com/office/drawing/2014/main" id="{A42C12EF-153B-65A2-7219-6487EAA1123E}"/>
                </a:ext>
              </a:extLst>
            </p:cNvPr>
            <p:cNvSpPr/>
            <p:nvPr/>
          </p:nvSpPr>
          <p:spPr>
            <a:xfrm>
              <a:off x="7516365" y="1639642"/>
              <a:ext cx="269341" cy="263845"/>
            </a:xfrm>
            <a:custGeom>
              <a:avLst/>
              <a:gdLst>
                <a:gd name="connsiteX0" fmla="*/ 269342 w 269341"/>
                <a:gd name="connsiteY0" fmla="*/ 131922 h 263845"/>
                <a:gd name="connsiteX1" fmla="*/ 134671 w 269341"/>
                <a:gd name="connsiteY1" fmla="*/ 0 h 263845"/>
                <a:gd name="connsiteX2" fmla="*/ 0 w 269341"/>
                <a:gd name="connsiteY2" fmla="*/ 131922 h 263845"/>
                <a:gd name="connsiteX3" fmla="*/ 134671 w 269341"/>
                <a:gd name="connsiteY3" fmla="*/ 263845 h 263845"/>
                <a:gd name="connsiteX4" fmla="*/ 269342 w 269341"/>
                <a:gd name="connsiteY4" fmla="*/ 131922 h 263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9341" h="263845">
                  <a:moveTo>
                    <a:pt x="269342" y="131922"/>
                  </a:moveTo>
                  <a:cubicBezTo>
                    <a:pt x="269342" y="59116"/>
                    <a:pt x="208835" y="0"/>
                    <a:pt x="134671" y="0"/>
                  </a:cubicBezTo>
                  <a:cubicBezTo>
                    <a:pt x="60507" y="0"/>
                    <a:pt x="0" y="59116"/>
                    <a:pt x="0" y="131922"/>
                  </a:cubicBezTo>
                  <a:cubicBezTo>
                    <a:pt x="0" y="204729"/>
                    <a:pt x="60348" y="263845"/>
                    <a:pt x="134671" y="263845"/>
                  </a:cubicBezTo>
                  <a:cubicBezTo>
                    <a:pt x="208994" y="263845"/>
                    <a:pt x="269342" y="204573"/>
                    <a:pt x="269342" y="131922"/>
                  </a:cubicBezTo>
                  <a:close/>
                </a:path>
              </a:pathLst>
            </a:custGeom>
            <a:noFill/>
            <a:ln w="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BR" b="1">
                <a:latin typeface="AMX" pitchFamily="2" charset="77"/>
              </a:endParaRPr>
            </a:p>
          </p:txBody>
        </p:sp>
        <p:sp>
          <p:nvSpPr>
            <p:cNvPr id="17" name="Forma Livre 42">
              <a:extLst>
                <a:ext uri="{FF2B5EF4-FFF2-40B4-BE49-F238E27FC236}">
                  <a16:creationId xmlns:a16="http://schemas.microsoft.com/office/drawing/2014/main" id="{135F4A3F-AE80-3F73-C006-851A14285DD2}"/>
                </a:ext>
              </a:extLst>
            </p:cNvPr>
            <p:cNvSpPr/>
            <p:nvPr/>
          </p:nvSpPr>
          <p:spPr>
            <a:xfrm>
              <a:off x="7506201" y="2063878"/>
              <a:ext cx="289669" cy="120254"/>
            </a:xfrm>
            <a:custGeom>
              <a:avLst/>
              <a:gdLst>
                <a:gd name="connsiteX0" fmla="*/ 222493 w 289669"/>
                <a:gd name="connsiteY0" fmla="*/ 0 h 120254"/>
                <a:gd name="connsiteX1" fmla="*/ 144835 w 289669"/>
                <a:gd name="connsiteY1" fmla="*/ 9801 h 120254"/>
                <a:gd name="connsiteX2" fmla="*/ 67177 w 289669"/>
                <a:gd name="connsiteY2" fmla="*/ 0 h 120254"/>
                <a:gd name="connsiteX3" fmla="*/ 0 w 289669"/>
                <a:gd name="connsiteY3" fmla="*/ 120255 h 120254"/>
                <a:gd name="connsiteX4" fmla="*/ 289669 w 289669"/>
                <a:gd name="connsiteY4" fmla="*/ 120255 h 120254"/>
                <a:gd name="connsiteX5" fmla="*/ 222493 w 289669"/>
                <a:gd name="connsiteY5" fmla="*/ 0 h 120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9669" h="120254">
                  <a:moveTo>
                    <a:pt x="222493" y="0"/>
                  </a:moveTo>
                  <a:cubicBezTo>
                    <a:pt x="197560" y="6223"/>
                    <a:pt x="171674" y="9801"/>
                    <a:pt x="144835" y="9801"/>
                  </a:cubicBezTo>
                  <a:cubicBezTo>
                    <a:pt x="117996" y="9801"/>
                    <a:pt x="92110" y="6067"/>
                    <a:pt x="67177" y="0"/>
                  </a:cubicBezTo>
                  <a:cubicBezTo>
                    <a:pt x="64159" y="49315"/>
                    <a:pt x="38432" y="92719"/>
                    <a:pt x="0" y="120255"/>
                  </a:cubicBezTo>
                  <a:lnTo>
                    <a:pt x="289669" y="120255"/>
                  </a:lnTo>
                  <a:cubicBezTo>
                    <a:pt x="251237" y="92719"/>
                    <a:pt x="225510" y="49315"/>
                    <a:pt x="222493" y="0"/>
                  </a:cubicBezTo>
                  <a:close/>
                </a:path>
              </a:pathLst>
            </a:custGeom>
            <a:noFill/>
            <a:ln w="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BR" b="1">
                <a:latin typeface="AMX" pitchFamily="2" charset="77"/>
              </a:endParaRPr>
            </a:p>
          </p:txBody>
        </p:sp>
        <p:sp>
          <p:nvSpPr>
            <p:cNvPr id="18" name="Forma Livre 43">
              <a:extLst>
                <a:ext uri="{FF2B5EF4-FFF2-40B4-BE49-F238E27FC236}">
                  <a16:creationId xmlns:a16="http://schemas.microsoft.com/office/drawing/2014/main" id="{9B40E5F8-40F6-69A6-4483-41190AE98659}"/>
                </a:ext>
              </a:extLst>
            </p:cNvPr>
            <p:cNvSpPr/>
            <p:nvPr/>
          </p:nvSpPr>
          <p:spPr>
            <a:xfrm>
              <a:off x="7367243" y="1486717"/>
              <a:ext cx="567586" cy="556003"/>
            </a:xfrm>
            <a:custGeom>
              <a:avLst/>
              <a:gdLst>
                <a:gd name="connsiteX0" fmla="*/ 567428 w 567586"/>
                <a:gd name="connsiteY0" fmla="*/ 278002 h 556003"/>
                <a:gd name="connsiteX1" fmla="*/ 283635 w 567586"/>
                <a:gd name="connsiteY1" fmla="*/ 0 h 556003"/>
                <a:gd name="connsiteX2" fmla="*/ 0 w 567586"/>
                <a:gd name="connsiteY2" fmla="*/ 278002 h 556003"/>
                <a:gd name="connsiteX3" fmla="*/ 283793 w 567586"/>
                <a:gd name="connsiteY3" fmla="*/ 556004 h 556003"/>
                <a:gd name="connsiteX4" fmla="*/ 567587 w 567586"/>
                <a:gd name="connsiteY4" fmla="*/ 278002 h 556003"/>
                <a:gd name="connsiteX5" fmla="*/ 283793 w 567586"/>
                <a:gd name="connsiteY5" fmla="*/ 40137 h 556003"/>
                <a:gd name="connsiteX6" fmla="*/ 305233 w 567586"/>
                <a:gd name="connsiteY6" fmla="*/ 61139 h 556003"/>
                <a:gd name="connsiteX7" fmla="*/ 283793 w 567586"/>
                <a:gd name="connsiteY7" fmla="*/ 82140 h 556003"/>
                <a:gd name="connsiteX8" fmla="*/ 262354 w 567586"/>
                <a:gd name="connsiteY8" fmla="*/ 61139 h 556003"/>
                <a:gd name="connsiteX9" fmla="*/ 283793 w 567586"/>
                <a:gd name="connsiteY9" fmla="*/ 40137 h 556003"/>
                <a:gd name="connsiteX10" fmla="*/ 117202 w 567586"/>
                <a:gd name="connsiteY10" fmla="*/ 284847 h 556003"/>
                <a:gd name="connsiteX11" fmla="*/ 283635 w 567586"/>
                <a:gd name="connsiteY11" fmla="*/ 121811 h 556003"/>
                <a:gd name="connsiteX12" fmla="*/ 450068 w 567586"/>
                <a:gd name="connsiteY12" fmla="*/ 284847 h 556003"/>
                <a:gd name="connsiteX13" fmla="*/ 283635 w 567586"/>
                <a:gd name="connsiteY13" fmla="*/ 447883 h 556003"/>
                <a:gd name="connsiteX14" fmla="*/ 117202 w 567586"/>
                <a:gd name="connsiteY14" fmla="*/ 284847 h 556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67586" h="556003">
                  <a:moveTo>
                    <a:pt x="567428" y="278002"/>
                  </a:moveTo>
                  <a:cubicBezTo>
                    <a:pt x="567428" y="124766"/>
                    <a:pt x="440063" y="0"/>
                    <a:pt x="283635" y="0"/>
                  </a:cubicBezTo>
                  <a:cubicBezTo>
                    <a:pt x="127207" y="0"/>
                    <a:pt x="0" y="124766"/>
                    <a:pt x="0" y="278002"/>
                  </a:cubicBezTo>
                  <a:cubicBezTo>
                    <a:pt x="0" y="431237"/>
                    <a:pt x="127207" y="556004"/>
                    <a:pt x="283793" y="556004"/>
                  </a:cubicBezTo>
                  <a:cubicBezTo>
                    <a:pt x="440380" y="556004"/>
                    <a:pt x="567587" y="431393"/>
                    <a:pt x="567587" y="278002"/>
                  </a:cubicBezTo>
                  <a:close/>
                  <a:moveTo>
                    <a:pt x="283793" y="40137"/>
                  </a:moveTo>
                  <a:cubicBezTo>
                    <a:pt x="295704" y="40137"/>
                    <a:pt x="305233" y="49627"/>
                    <a:pt x="305233" y="61139"/>
                  </a:cubicBezTo>
                  <a:cubicBezTo>
                    <a:pt x="305233" y="72651"/>
                    <a:pt x="295545" y="82140"/>
                    <a:pt x="283793" y="82140"/>
                  </a:cubicBezTo>
                  <a:cubicBezTo>
                    <a:pt x="272042" y="82140"/>
                    <a:pt x="262354" y="72651"/>
                    <a:pt x="262354" y="61139"/>
                  </a:cubicBezTo>
                  <a:cubicBezTo>
                    <a:pt x="262354" y="49627"/>
                    <a:pt x="272042" y="40137"/>
                    <a:pt x="283793" y="40137"/>
                  </a:cubicBezTo>
                  <a:close/>
                  <a:moveTo>
                    <a:pt x="117202" y="284847"/>
                  </a:moveTo>
                  <a:cubicBezTo>
                    <a:pt x="117202" y="194928"/>
                    <a:pt x="191842" y="121811"/>
                    <a:pt x="283635" y="121811"/>
                  </a:cubicBezTo>
                  <a:cubicBezTo>
                    <a:pt x="375427" y="121811"/>
                    <a:pt x="450068" y="194928"/>
                    <a:pt x="450068" y="284847"/>
                  </a:cubicBezTo>
                  <a:cubicBezTo>
                    <a:pt x="450068" y="374766"/>
                    <a:pt x="375427" y="447883"/>
                    <a:pt x="283635" y="447883"/>
                  </a:cubicBezTo>
                  <a:cubicBezTo>
                    <a:pt x="191842" y="447883"/>
                    <a:pt x="117202" y="374766"/>
                    <a:pt x="117202" y="284847"/>
                  </a:cubicBezTo>
                  <a:close/>
                </a:path>
              </a:pathLst>
            </a:custGeom>
            <a:noFill/>
            <a:ln w="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BR" b="1">
                <a:latin typeface="AMX" pitchFamily="2" charset="77"/>
              </a:endParaRPr>
            </a:p>
          </p:txBody>
        </p:sp>
        <p:sp>
          <p:nvSpPr>
            <p:cNvPr id="19" name="Forma Livre 44">
              <a:extLst>
                <a:ext uri="{FF2B5EF4-FFF2-40B4-BE49-F238E27FC236}">
                  <a16:creationId xmlns:a16="http://schemas.microsoft.com/office/drawing/2014/main" id="{BBE29DB7-ACB1-8DB5-43DE-2326A5A0FBC6}"/>
                </a:ext>
              </a:extLst>
            </p:cNvPr>
            <p:cNvSpPr/>
            <p:nvPr/>
          </p:nvSpPr>
          <p:spPr>
            <a:xfrm>
              <a:off x="7484603" y="1608528"/>
              <a:ext cx="332865" cy="326072"/>
            </a:xfrm>
            <a:custGeom>
              <a:avLst/>
              <a:gdLst>
                <a:gd name="connsiteX0" fmla="*/ 332866 w 332865"/>
                <a:gd name="connsiteY0" fmla="*/ 163036 h 326072"/>
                <a:gd name="connsiteX1" fmla="*/ 166433 w 332865"/>
                <a:gd name="connsiteY1" fmla="*/ 0 h 326072"/>
                <a:gd name="connsiteX2" fmla="*/ 0 w 332865"/>
                <a:gd name="connsiteY2" fmla="*/ 163036 h 326072"/>
                <a:gd name="connsiteX3" fmla="*/ 166433 w 332865"/>
                <a:gd name="connsiteY3" fmla="*/ 326073 h 326072"/>
                <a:gd name="connsiteX4" fmla="*/ 332866 w 332865"/>
                <a:gd name="connsiteY4" fmla="*/ 163036 h 326072"/>
                <a:gd name="connsiteX5" fmla="*/ 31603 w 332865"/>
                <a:gd name="connsiteY5" fmla="*/ 163036 h 326072"/>
                <a:gd name="connsiteX6" fmla="*/ 166274 w 332865"/>
                <a:gd name="connsiteY6" fmla="*/ 31114 h 326072"/>
                <a:gd name="connsiteX7" fmla="*/ 300945 w 332865"/>
                <a:gd name="connsiteY7" fmla="*/ 163036 h 326072"/>
                <a:gd name="connsiteX8" fmla="*/ 166274 w 332865"/>
                <a:gd name="connsiteY8" fmla="*/ 294959 h 326072"/>
                <a:gd name="connsiteX9" fmla="*/ 31603 w 332865"/>
                <a:gd name="connsiteY9" fmla="*/ 163036 h 326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2865" h="326072">
                  <a:moveTo>
                    <a:pt x="332866" y="163036"/>
                  </a:moveTo>
                  <a:cubicBezTo>
                    <a:pt x="332866" y="73117"/>
                    <a:pt x="258225" y="0"/>
                    <a:pt x="166433" y="0"/>
                  </a:cubicBezTo>
                  <a:cubicBezTo>
                    <a:pt x="74641" y="0"/>
                    <a:pt x="0" y="73117"/>
                    <a:pt x="0" y="163036"/>
                  </a:cubicBezTo>
                  <a:cubicBezTo>
                    <a:pt x="0" y="252955"/>
                    <a:pt x="74641" y="326073"/>
                    <a:pt x="166433" y="326073"/>
                  </a:cubicBezTo>
                  <a:cubicBezTo>
                    <a:pt x="258225" y="326073"/>
                    <a:pt x="332866" y="252955"/>
                    <a:pt x="332866" y="163036"/>
                  </a:cubicBezTo>
                  <a:close/>
                  <a:moveTo>
                    <a:pt x="31603" y="163036"/>
                  </a:moveTo>
                  <a:cubicBezTo>
                    <a:pt x="31603" y="90230"/>
                    <a:pt x="91951" y="31114"/>
                    <a:pt x="166274" y="31114"/>
                  </a:cubicBezTo>
                  <a:cubicBezTo>
                    <a:pt x="240597" y="31114"/>
                    <a:pt x="300945" y="90230"/>
                    <a:pt x="300945" y="163036"/>
                  </a:cubicBezTo>
                  <a:cubicBezTo>
                    <a:pt x="300945" y="235843"/>
                    <a:pt x="240438" y="294959"/>
                    <a:pt x="166274" y="294959"/>
                  </a:cubicBezTo>
                  <a:cubicBezTo>
                    <a:pt x="92110" y="294959"/>
                    <a:pt x="31603" y="235687"/>
                    <a:pt x="31603" y="163036"/>
                  </a:cubicBezTo>
                  <a:close/>
                </a:path>
              </a:pathLst>
            </a:custGeom>
            <a:solidFill>
              <a:srgbClr val="F75D4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BR" b="1">
                <a:latin typeface="AMX" pitchFamily="2" charset="77"/>
              </a:endParaRPr>
            </a:p>
          </p:txBody>
        </p:sp>
        <p:sp>
          <p:nvSpPr>
            <p:cNvPr id="20" name="Forma Livre 45">
              <a:extLst>
                <a:ext uri="{FF2B5EF4-FFF2-40B4-BE49-F238E27FC236}">
                  <a16:creationId xmlns:a16="http://schemas.microsoft.com/office/drawing/2014/main" id="{88E5C3C0-FD8D-1779-7EBF-BC21B89FA4DB}"/>
                </a:ext>
              </a:extLst>
            </p:cNvPr>
            <p:cNvSpPr/>
            <p:nvPr/>
          </p:nvSpPr>
          <p:spPr>
            <a:xfrm>
              <a:off x="7629597" y="1527010"/>
              <a:ext cx="42878" cy="42003"/>
            </a:xfrm>
            <a:custGeom>
              <a:avLst/>
              <a:gdLst>
                <a:gd name="connsiteX0" fmla="*/ 42879 w 42878"/>
                <a:gd name="connsiteY0" fmla="*/ 21002 h 42003"/>
                <a:gd name="connsiteX1" fmla="*/ 21439 w 42878"/>
                <a:gd name="connsiteY1" fmla="*/ 42004 h 42003"/>
                <a:gd name="connsiteX2" fmla="*/ 0 w 42878"/>
                <a:gd name="connsiteY2" fmla="*/ 21002 h 42003"/>
                <a:gd name="connsiteX3" fmla="*/ 21439 w 42878"/>
                <a:gd name="connsiteY3" fmla="*/ 0 h 42003"/>
                <a:gd name="connsiteX4" fmla="*/ 42879 w 42878"/>
                <a:gd name="connsiteY4" fmla="*/ 21002 h 42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8" h="42003">
                  <a:moveTo>
                    <a:pt x="42879" y="21002"/>
                  </a:moveTo>
                  <a:cubicBezTo>
                    <a:pt x="42879" y="32601"/>
                    <a:pt x="33280" y="42004"/>
                    <a:pt x="21439" y="42004"/>
                  </a:cubicBezTo>
                  <a:cubicBezTo>
                    <a:pt x="9599" y="42004"/>
                    <a:pt x="0" y="32601"/>
                    <a:pt x="0" y="21002"/>
                  </a:cubicBezTo>
                  <a:cubicBezTo>
                    <a:pt x="0" y="9403"/>
                    <a:pt x="9599" y="0"/>
                    <a:pt x="21439" y="0"/>
                  </a:cubicBezTo>
                  <a:cubicBezTo>
                    <a:pt x="33280" y="0"/>
                    <a:pt x="42879" y="9403"/>
                    <a:pt x="42879" y="21002"/>
                  </a:cubicBezTo>
                  <a:close/>
                </a:path>
              </a:pathLst>
            </a:custGeom>
            <a:solidFill>
              <a:srgbClr val="F75D4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BR" b="1">
                <a:latin typeface="AMX" pitchFamily="2" charset="77"/>
              </a:endParaRPr>
            </a:p>
          </p:txBody>
        </p:sp>
        <p:sp>
          <p:nvSpPr>
            <p:cNvPr id="21" name="Forma Livre 46">
              <a:extLst>
                <a:ext uri="{FF2B5EF4-FFF2-40B4-BE49-F238E27FC236}">
                  <a16:creationId xmlns:a16="http://schemas.microsoft.com/office/drawing/2014/main" id="{5A0A771B-00FC-E3B2-5364-FB3C65474AC2}"/>
                </a:ext>
              </a:extLst>
            </p:cNvPr>
            <p:cNvSpPr/>
            <p:nvPr/>
          </p:nvSpPr>
          <p:spPr>
            <a:xfrm>
              <a:off x="7469952" y="1455604"/>
              <a:ext cx="631110" cy="759643"/>
            </a:xfrm>
            <a:custGeom>
              <a:avLst/>
              <a:gdLst>
                <a:gd name="connsiteX0" fmla="*/ 615071 w 631110"/>
                <a:gd name="connsiteY0" fmla="*/ 728530 h 759643"/>
                <a:gd name="connsiteX1" fmla="*/ 557106 w 631110"/>
                <a:gd name="connsiteY1" fmla="*/ 728530 h 759643"/>
                <a:gd name="connsiteX2" fmla="*/ 424499 w 631110"/>
                <a:gd name="connsiteY2" fmla="*/ 598785 h 759643"/>
                <a:gd name="connsiteX3" fmla="*/ 631111 w 631110"/>
                <a:gd name="connsiteY3" fmla="*/ 309116 h 759643"/>
                <a:gd name="connsiteX4" fmla="*/ 315555 w 631110"/>
                <a:gd name="connsiteY4" fmla="*/ 0 h 759643"/>
                <a:gd name="connsiteX5" fmla="*/ 0 w 631110"/>
                <a:gd name="connsiteY5" fmla="*/ 309116 h 759643"/>
                <a:gd name="connsiteX6" fmla="*/ 206612 w 631110"/>
                <a:gd name="connsiteY6" fmla="*/ 598785 h 759643"/>
                <a:gd name="connsiteX7" fmla="*/ 74005 w 631110"/>
                <a:gd name="connsiteY7" fmla="*/ 728530 h 759643"/>
                <a:gd name="connsiteX8" fmla="*/ 15881 w 631110"/>
                <a:gd name="connsiteY8" fmla="*/ 728530 h 759643"/>
                <a:gd name="connsiteX9" fmla="*/ 0 w 631110"/>
                <a:gd name="connsiteY9" fmla="*/ 744086 h 759643"/>
                <a:gd name="connsiteX10" fmla="*/ 15881 w 631110"/>
                <a:gd name="connsiteY10" fmla="*/ 759643 h 759643"/>
                <a:gd name="connsiteX11" fmla="*/ 615071 w 631110"/>
                <a:gd name="connsiteY11" fmla="*/ 759643 h 759643"/>
                <a:gd name="connsiteX12" fmla="*/ 630952 w 631110"/>
                <a:gd name="connsiteY12" fmla="*/ 744086 h 759643"/>
                <a:gd name="connsiteX13" fmla="*/ 615071 w 631110"/>
                <a:gd name="connsiteY13" fmla="*/ 728530 h 759643"/>
                <a:gd name="connsiteX14" fmla="*/ 31762 w 631110"/>
                <a:gd name="connsiteY14" fmla="*/ 309116 h 759643"/>
                <a:gd name="connsiteX15" fmla="*/ 315555 w 631110"/>
                <a:gd name="connsiteY15" fmla="*/ 31114 h 759643"/>
                <a:gd name="connsiteX16" fmla="*/ 599349 w 631110"/>
                <a:gd name="connsiteY16" fmla="*/ 309116 h 759643"/>
                <a:gd name="connsiteX17" fmla="*/ 315555 w 631110"/>
                <a:gd name="connsiteY17" fmla="*/ 587117 h 759643"/>
                <a:gd name="connsiteX18" fmla="*/ 31762 w 631110"/>
                <a:gd name="connsiteY18" fmla="*/ 309116 h 759643"/>
                <a:gd name="connsiteX19" fmla="*/ 170721 w 631110"/>
                <a:gd name="connsiteY19" fmla="*/ 728530 h 759643"/>
                <a:gd name="connsiteX20" fmla="*/ 237897 w 631110"/>
                <a:gd name="connsiteY20" fmla="*/ 608275 h 759643"/>
                <a:gd name="connsiteX21" fmla="*/ 315555 w 631110"/>
                <a:gd name="connsiteY21" fmla="*/ 618076 h 759643"/>
                <a:gd name="connsiteX22" fmla="*/ 393214 w 631110"/>
                <a:gd name="connsiteY22" fmla="*/ 608275 h 759643"/>
                <a:gd name="connsiteX23" fmla="*/ 460390 w 631110"/>
                <a:gd name="connsiteY23" fmla="*/ 728530 h 759643"/>
                <a:gd name="connsiteX24" fmla="*/ 170721 w 631110"/>
                <a:gd name="connsiteY24" fmla="*/ 728530 h 759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31110" h="759643">
                  <a:moveTo>
                    <a:pt x="615071" y="728530"/>
                  </a:moveTo>
                  <a:lnTo>
                    <a:pt x="557106" y="728530"/>
                  </a:lnTo>
                  <a:cubicBezTo>
                    <a:pt x="484053" y="728530"/>
                    <a:pt x="424658" y="670347"/>
                    <a:pt x="424499" y="598785"/>
                  </a:cubicBezTo>
                  <a:cubicBezTo>
                    <a:pt x="544877" y="555226"/>
                    <a:pt x="631111" y="441971"/>
                    <a:pt x="631111" y="309116"/>
                  </a:cubicBezTo>
                  <a:cubicBezTo>
                    <a:pt x="630952" y="138612"/>
                    <a:pt x="489452" y="0"/>
                    <a:pt x="315555" y="0"/>
                  </a:cubicBezTo>
                  <a:cubicBezTo>
                    <a:pt x="141659" y="0"/>
                    <a:pt x="0" y="138612"/>
                    <a:pt x="0" y="309116"/>
                  </a:cubicBezTo>
                  <a:cubicBezTo>
                    <a:pt x="0" y="441971"/>
                    <a:pt x="86234" y="555226"/>
                    <a:pt x="206612" y="598785"/>
                  </a:cubicBezTo>
                  <a:cubicBezTo>
                    <a:pt x="206612" y="670347"/>
                    <a:pt x="147058" y="728530"/>
                    <a:pt x="74005" y="728530"/>
                  </a:cubicBezTo>
                  <a:lnTo>
                    <a:pt x="15881" y="728530"/>
                  </a:lnTo>
                  <a:cubicBezTo>
                    <a:pt x="7146" y="728530"/>
                    <a:pt x="0" y="735530"/>
                    <a:pt x="0" y="744086"/>
                  </a:cubicBezTo>
                  <a:cubicBezTo>
                    <a:pt x="0" y="752643"/>
                    <a:pt x="7146" y="759643"/>
                    <a:pt x="15881" y="759643"/>
                  </a:cubicBezTo>
                  <a:lnTo>
                    <a:pt x="615071" y="759643"/>
                  </a:lnTo>
                  <a:cubicBezTo>
                    <a:pt x="623806" y="759643"/>
                    <a:pt x="630952" y="752643"/>
                    <a:pt x="630952" y="744086"/>
                  </a:cubicBezTo>
                  <a:cubicBezTo>
                    <a:pt x="630952" y="735530"/>
                    <a:pt x="623806" y="728530"/>
                    <a:pt x="615071" y="728530"/>
                  </a:cubicBezTo>
                  <a:close/>
                  <a:moveTo>
                    <a:pt x="31762" y="309116"/>
                  </a:moveTo>
                  <a:cubicBezTo>
                    <a:pt x="31762" y="155880"/>
                    <a:pt x="158969" y="31114"/>
                    <a:pt x="315555" y="31114"/>
                  </a:cubicBezTo>
                  <a:cubicBezTo>
                    <a:pt x="472142" y="31114"/>
                    <a:pt x="599349" y="155880"/>
                    <a:pt x="599349" y="309116"/>
                  </a:cubicBezTo>
                  <a:cubicBezTo>
                    <a:pt x="599349" y="462351"/>
                    <a:pt x="471983" y="587117"/>
                    <a:pt x="315555" y="587117"/>
                  </a:cubicBezTo>
                  <a:cubicBezTo>
                    <a:pt x="159128" y="587117"/>
                    <a:pt x="31762" y="462351"/>
                    <a:pt x="31762" y="309116"/>
                  </a:cubicBezTo>
                  <a:close/>
                  <a:moveTo>
                    <a:pt x="170721" y="728530"/>
                  </a:moveTo>
                  <a:cubicBezTo>
                    <a:pt x="209153" y="700994"/>
                    <a:pt x="234880" y="657590"/>
                    <a:pt x="237897" y="608275"/>
                  </a:cubicBezTo>
                  <a:cubicBezTo>
                    <a:pt x="262831" y="614498"/>
                    <a:pt x="288717" y="618076"/>
                    <a:pt x="315555" y="618076"/>
                  </a:cubicBezTo>
                  <a:cubicBezTo>
                    <a:pt x="342394" y="618076"/>
                    <a:pt x="368280" y="614342"/>
                    <a:pt x="393214" y="608275"/>
                  </a:cubicBezTo>
                  <a:cubicBezTo>
                    <a:pt x="396231" y="657590"/>
                    <a:pt x="421958" y="700994"/>
                    <a:pt x="460390" y="728530"/>
                  </a:cubicBezTo>
                  <a:lnTo>
                    <a:pt x="170721" y="728530"/>
                  </a:lnTo>
                  <a:close/>
                </a:path>
              </a:pathLst>
            </a:custGeom>
            <a:solidFill>
              <a:srgbClr val="F75D4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BR" b="1">
                <a:latin typeface="AMX" pitchFamily="2" charset="77"/>
              </a:endParaRPr>
            </a:p>
          </p:txBody>
        </p:sp>
      </p:grpSp>
      <p:grpSp>
        <p:nvGrpSpPr>
          <p:cNvPr id="5" name="Gráfico 54">
            <a:extLst>
              <a:ext uri="{FF2B5EF4-FFF2-40B4-BE49-F238E27FC236}">
                <a16:creationId xmlns:a16="http://schemas.microsoft.com/office/drawing/2014/main" id="{F8751AA6-8573-0C9C-1410-E0BFE034B666}"/>
              </a:ext>
            </a:extLst>
          </p:cNvPr>
          <p:cNvGrpSpPr/>
          <p:nvPr/>
        </p:nvGrpSpPr>
        <p:grpSpPr>
          <a:xfrm>
            <a:off x="3557187" y="4189223"/>
            <a:ext cx="512479" cy="839771"/>
            <a:chOff x="7394797" y="3019750"/>
            <a:chExt cx="512479" cy="839771"/>
          </a:xfrm>
        </p:grpSpPr>
        <p:sp>
          <p:nvSpPr>
            <p:cNvPr id="10" name="Forma Livre 49">
              <a:extLst>
                <a:ext uri="{FF2B5EF4-FFF2-40B4-BE49-F238E27FC236}">
                  <a16:creationId xmlns:a16="http://schemas.microsoft.com/office/drawing/2014/main" id="{1694C047-259B-4C7C-73C4-1AF9762B53F1}"/>
                </a:ext>
              </a:extLst>
            </p:cNvPr>
            <p:cNvSpPr/>
            <p:nvPr/>
          </p:nvSpPr>
          <p:spPr>
            <a:xfrm>
              <a:off x="7524862" y="3051120"/>
              <a:ext cx="252507" cy="447177"/>
            </a:xfrm>
            <a:custGeom>
              <a:avLst/>
              <a:gdLst>
                <a:gd name="connsiteX0" fmla="*/ 251396 w 252507"/>
                <a:gd name="connsiteY0" fmla="*/ 338011 h 447177"/>
                <a:gd name="connsiteX1" fmla="*/ 191366 w 252507"/>
                <a:gd name="connsiteY1" fmla="*/ 338011 h 447177"/>
                <a:gd name="connsiteX2" fmla="*/ 175485 w 252507"/>
                <a:gd name="connsiteY2" fmla="*/ 322326 h 447177"/>
                <a:gd name="connsiteX3" fmla="*/ 191366 w 252507"/>
                <a:gd name="connsiteY3" fmla="*/ 306641 h 447177"/>
                <a:gd name="connsiteX4" fmla="*/ 252508 w 252507"/>
                <a:gd name="connsiteY4" fmla="*/ 306641 h 447177"/>
                <a:gd name="connsiteX5" fmla="*/ 252508 w 252507"/>
                <a:gd name="connsiteY5" fmla="*/ 246881 h 447177"/>
                <a:gd name="connsiteX6" fmla="*/ 191366 w 252507"/>
                <a:gd name="connsiteY6" fmla="*/ 246881 h 447177"/>
                <a:gd name="connsiteX7" fmla="*/ 175485 w 252507"/>
                <a:gd name="connsiteY7" fmla="*/ 231196 h 447177"/>
                <a:gd name="connsiteX8" fmla="*/ 191366 w 252507"/>
                <a:gd name="connsiteY8" fmla="*/ 215511 h 447177"/>
                <a:gd name="connsiteX9" fmla="*/ 252508 w 252507"/>
                <a:gd name="connsiteY9" fmla="*/ 215511 h 447177"/>
                <a:gd name="connsiteX10" fmla="*/ 252508 w 252507"/>
                <a:gd name="connsiteY10" fmla="*/ 155752 h 447177"/>
                <a:gd name="connsiteX11" fmla="*/ 191366 w 252507"/>
                <a:gd name="connsiteY11" fmla="*/ 155752 h 447177"/>
                <a:gd name="connsiteX12" fmla="*/ 175485 w 252507"/>
                <a:gd name="connsiteY12" fmla="*/ 140067 h 447177"/>
                <a:gd name="connsiteX13" fmla="*/ 191366 w 252507"/>
                <a:gd name="connsiteY13" fmla="*/ 124382 h 447177"/>
                <a:gd name="connsiteX14" fmla="*/ 252508 w 252507"/>
                <a:gd name="connsiteY14" fmla="*/ 124382 h 447177"/>
                <a:gd name="connsiteX15" fmla="*/ 126254 w 252507"/>
                <a:gd name="connsiteY15" fmla="*/ 0 h 447177"/>
                <a:gd name="connsiteX16" fmla="*/ 0 w 252507"/>
                <a:gd name="connsiteY16" fmla="*/ 124382 h 447177"/>
                <a:gd name="connsiteX17" fmla="*/ 54789 w 252507"/>
                <a:gd name="connsiteY17" fmla="*/ 124382 h 447177"/>
                <a:gd name="connsiteX18" fmla="*/ 70670 w 252507"/>
                <a:gd name="connsiteY18" fmla="*/ 140067 h 447177"/>
                <a:gd name="connsiteX19" fmla="*/ 54789 w 252507"/>
                <a:gd name="connsiteY19" fmla="*/ 155752 h 447177"/>
                <a:gd name="connsiteX20" fmla="*/ 0 w 252507"/>
                <a:gd name="connsiteY20" fmla="*/ 155752 h 447177"/>
                <a:gd name="connsiteX21" fmla="*/ 0 w 252507"/>
                <a:gd name="connsiteY21" fmla="*/ 215511 h 447177"/>
                <a:gd name="connsiteX22" fmla="*/ 54789 w 252507"/>
                <a:gd name="connsiteY22" fmla="*/ 215511 h 447177"/>
                <a:gd name="connsiteX23" fmla="*/ 70670 w 252507"/>
                <a:gd name="connsiteY23" fmla="*/ 231196 h 447177"/>
                <a:gd name="connsiteX24" fmla="*/ 54789 w 252507"/>
                <a:gd name="connsiteY24" fmla="*/ 246881 h 447177"/>
                <a:gd name="connsiteX25" fmla="*/ 0 w 252507"/>
                <a:gd name="connsiteY25" fmla="*/ 246881 h 447177"/>
                <a:gd name="connsiteX26" fmla="*/ 0 w 252507"/>
                <a:gd name="connsiteY26" fmla="*/ 306641 h 447177"/>
                <a:gd name="connsiteX27" fmla="*/ 54789 w 252507"/>
                <a:gd name="connsiteY27" fmla="*/ 306641 h 447177"/>
                <a:gd name="connsiteX28" fmla="*/ 70670 w 252507"/>
                <a:gd name="connsiteY28" fmla="*/ 322326 h 447177"/>
                <a:gd name="connsiteX29" fmla="*/ 54789 w 252507"/>
                <a:gd name="connsiteY29" fmla="*/ 338011 h 447177"/>
                <a:gd name="connsiteX30" fmla="*/ 1112 w 252507"/>
                <a:gd name="connsiteY30" fmla="*/ 338011 h 447177"/>
                <a:gd name="connsiteX31" fmla="*/ 126413 w 252507"/>
                <a:gd name="connsiteY31" fmla="*/ 447178 h 447177"/>
                <a:gd name="connsiteX32" fmla="*/ 251714 w 252507"/>
                <a:gd name="connsiteY32" fmla="*/ 338011 h 447177"/>
                <a:gd name="connsiteX33" fmla="*/ 110214 w 252507"/>
                <a:gd name="connsiteY33" fmla="*/ 388987 h 447177"/>
                <a:gd name="connsiteX34" fmla="*/ 110214 w 252507"/>
                <a:gd name="connsiteY34" fmla="*/ 58348 h 447177"/>
                <a:gd name="connsiteX35" fmla="*/ 126095 w 252507"/>
                <a:gd name="connsiteY35" fmla="*/ 42663 h 447177"/>
                <a:gd name="connsiteX36" fmla="*/ 141976 w 252507"/>
                <a:gd name="connsiteY36" fmla="*/ 58348 h 447177"/>
                <a:gd name="connsiteX37" fmla="*/ 141976 w 252507"/>
                <a:gd name="connsiteY37" fmla="*/ 388987 h 447177"/>
                <a:gd name="connsiteX38" fmla="*/ 126095 w 252507"/>
                <a:gd name="connsiteY38" fmla="*/ 404672 h 447177"/>
                <a:gd name="connsiteX39" fmla="*/ 110214 w 252507"/>
                <a:gd name="connsiteY39" fmla="*/ 388987 h 447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52507" h="447177">
                  <a:moveTo>
                    <a:pt x="251396" y="338011"/>
                  </a:moveTo>
                  <a:lnTo>
                    <a:pt x="191366" y="338011"/>
                  </a:lnTo>
                  <a:cubicBezTo>
                    <a:pt x="182632" y="338011"/>
                    <a:pt x="175485" y="330952"/>
                    <a:pt x="175485" y="322326"/>
                  </a:cubicBezTo>
                  <a:cubicBezTo>
                    <a:pt x="175485" y="313699"/>
                    <a:pt x="182632" y="306641"/>
                    <a:pt x="191366" y="306641"/>
                  </a:cubicBezTo>
                  <a:lnTo>
                    <a:pt x="252508" y="306641"/>
                  </a:lnTo>
                  <a:lnTo>
                    <a:pt x="252508" y="246881"/>
                  </a:lnTo>
                  <a:lnTo>
                    <a:pt x="191366" y="246881"/>
                  </a:lnTo>
                  <a:cubicBezTo>
                    <a:pt x="182632" y="246881"/>
                    <a:pt x="175485" y="239823"/>
                    <a:pt x="175485" y="231196"/>
                  </a:cubicBezTo>
                  <a:cubicBezTo>
                    <a:pt x="175485" y="222569"/>
                    <a:pt x="182632" y="215511"/>
                    <a:pt x="191366" y="215511"/>
                  </a:cubicBezTo>
                  <a:lnTo>
                    <a:pt x="252508" y="215511"/>
                  </a:lnTo>
                  <a:lnTo>
                    <a:pt x="252508" y="155752"/>
                  </a:lnTo>
                  <a:lnTo>
                    <a:pt x="191366" y="155752"/>
                  </a:lnTo>
                  <a:cubicBezTo>
                    <a:pt x="182632" y="155752"/>
                    <a:pt x="175485" y="148693"/>
                    <a:pt x="175485" y="140067"/>
                  </a:cubicBezTo>
                  <a:cubicBezTo>
                    <a:pt x="175485" y="131440"/>
                    <a:pt x="182632" y="124382"/>
                    <a:pt x="191366" y="124382"/>
                  </a:cubicBezTo>
                  <a:lnTo>
                    <a:pt x="252508" y="124382"/>
                  </a:lnTo>
                  <a:cubicBezTo>
                    <a:pt x="252349" y="55682"/>
                    <a:pt x="195654" y="0"/>
                    <a:pt x="126254" y="0"/>
                  </a:cubicBezTo>
                  <a:cubicBezTo>
                    <a:pt x="56854" y="0"/>
                    <a:pt x="159" y="55838"/>
                    <a:pt x="0" y="124382"/>
                  </a:cubicBezTo>
                  <a:lnTo>
                    <a:pt x="54789" y="124382"/>
                  </a:lnTo>
                  <a:cubicBezTo>
                    <a:pt x="63524" y="124382"/>
                    <a:pt x="70670" y="131440"/>
                    <a:pt x="70670" y="140067"/>
                  </a:cubicBezTo>
                  <a:cubicBezTo>
                    <a:pt x="70670" y="148693"/>
                    <a:pt x="63524" y="155752"/>
                    <a:pt x="54789" y="155752"/>
                  </a:cubicBezTo>
                  <a:lnTo>
                    <a:pt x="0" y="155752"/>
                  </a:lnTo>
                  <a:lnTo>
                    <a:pt x="0" y="215511"/>
                  </a:lnTo>
                  <a:lnTo>
                    <a:pt x="54789" y="215511"/>
                  </a:lnTo>
                  <a:cubicBezTo>
                    <a:pt x="63524" y="215511"/>
                    <a:pt x="70670" y="222569"/>
                    <a:pt x="70670" y="231196"/>
                  </a:cubicBezTo>
                  <a:cubicBezTo>
                    <a:pt x="70670" y="239823"/>
                    <a:pt x="63524" y="246881"/>
                    <a:pt x="54789" y="246881"/>
                  </a:cubicBezTo>
                  <a:lnTo>
                    <a:pt x="0" y="246881"/>
                  </a:lnTo>
                  <a:lnTo>
                    <a:pt x="0" y="306641"/>
                  </a:lnTo>
                  <a:lnTo>
                    <a:pt x="54789" y="306641"/>
                  </a:lnTo>
                  <a:cubicBezTo>
                    <a:pt x="63524" y="306641"/>
                    <a:pt x="70670" y="313699"/>
                    <a:pt x="70670" y="322326"/>
                  </a:cubicBezTo>
                  <a:cubicBezTo>
                    <a:pt x="70670" y="330952"/>
                    <a:pt x="63524" y="338011"/>
                    <a:pt x="54789" y="338011"/>
                  </a:cubicBezTo>
                  <a:lnTo>
                    <a:pt x="1112" y="338011"/>
                  </a:lnTo>
                  <a:cubicBezTo>
                    <a:pt x="8893" y="399496"/>
                    <a:pt x="62095" y="447178"/>
                    <a:pt x="126413" y="447178"/>
                  </a:cubicBezTo>
                  <a:cubicBezTo>
                    <a:pt x="190731" y="447178"/>
                    <a:pt x="243773" y="399496"/>
                    <a:pt x="251714" y="338011"/>
                  </a:cubicBezTo>
                  <a:close/>
                  <a:moveTo>
                    <a:pt x="110214" y="388987"/>
                  </a:moveTo>
                  <a:lnTo>
                    <a:pt x="110214" y="58348"/>
                  </a:lnTo>
                  <a:cubicBezTo>
                    <a:pt x="110214" y="49721"/>
                    <a:pt x="117361" y="42663"/>
                    <a:pt x="126095" y="42663"/>
                  </a:cubicBezTo>
                  <a:cubicBezTo>
                    <a:pt x="134830" y="42663"/>
                    <a:pt x="141976" y="49721"/>
                    <a:pt x="141976" y="58348"/>
                  </a:cubicBezTo>
                  <a:lnTo>
                    <a:pt x="141976" y="388987"/>
                  </a:lnTo>
                  <a:cubicBezTo>
                    <a:pt x="141976" y="397613"/>
                    <a:pt x="134830" y="404672"/>
                    <a:pt x="126095" y="404672"/>
                  </a:cubicBezTo>
                  <a:cubicBezTo>
                    <a:pt x="117361" y="404672"/>
                    <a:pt x="110214" y="397613"/>
                    <a:pt x="110214" y="388987"/>
                  </a:cubicBezTo>
                  <a:close/>
                </a:path>
              </a:pathLst>
            </a:custGeom>
            <a:noFill/>
            <a:ln w="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BR" b="1">
                <a:latin typeface="AMX" pitchFamily="2" charset="77"/>
              </a:endParaRPr>
            </a:p>
          </p:txBody>
        </p:sp>
        <p:sp>
          <p:nvSpPr>
            <p:cNvPr id="11" name="Forma Livre 50">
              <a:extLst>
                <a:ext uri="{FF2B5EF4-FFF2-40B4-BE49-F238E27FC236}">
                  <a16:creationId xmlns:a16="http://schemas.microsoft.com/office/drawing/2014/main" id="{1E47B846-E7B4-6337-2C1F-7684178571B4}"/>
                </a:ext>
              </a:extLst>
            </p:cNvPr>
            <p:cNvSpPr/>
            <p:nvPr/>
          </p:nvSpPr>
          <p:spPr>
            <a:xfrm>
              <a:off x="7565517" y="3723690"/>
              <a:ext cx="170879" cy="104618"/>
            </a:xfrm>
            <a:custGeom>
              <a:avLst/>
              <a:gdLst>
                <a:gd name="connsiteX0" fmla="*/ 122760 w 170879"/>
                <a:gd name="connsiteY0" fmla="*/ 0 h 104618"/>
                <a:gd name="connsiteX1" fmla="*/ 48278 w 170879"/>
                <a:gd name="connsiteY1" fmla="*/ 0 h 104618"/>
                <a:gd name="connsiteX2" fmla="*/ 48278 w 170879"/>
                <a:gd name="connsiteY2" fmla="*/ 2666 h 104618"/>
                <a:gd name="connsiteX3" fmla="*/ 0 w 170879"/>
                <a:gd name="connsiteY3" fmla="*/ 104619 h 104618"/>
                <a:gd name="connsiteX4" fmla="*/ 170880 w 170879"/>
                <a:gd name="connsiteY4" fmla="*/ 104619 h 104618"/>
                <a:gd name="connsiteX5" fmla="*/ 122601 w 170879"/>
                <a:gd name="connsiteY5" fmla="*/ 2666 h 104618"/>
                <a:gd name="connsiteX6" fmla="*/ 122601 w 170879"/>
                <a:gd name="connsiteY6" fmla="*/ 0 h 104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0879" h="104618">
                  <a:moveTo>
                    <a:pt x="122760" y="0"/>
                  </a:moveTo>
                  <a:lnTo>
                    <a:pt x="48278" y="0"/>
                  </a:lnTo>
                  <a:lnTo>
                    <a:pt x="48278" y="2666"/>
                  </a:lnTo>
                  <a:cubicBezTo>
                    <a:pt x="48278" y="43604"/>
                    <a:pt x="29539" y="80150"/>
                    <a:pt x="0" y="104619"/>
                  </a:cubicBezTo>
                  <a:lnTo>
                    <a:pt x="170880" y="104619"/>
                  </a:lnTo>
                  <a:cubicBezTo>
                    <a:pt x="141500" y="80150"/>
                    <a:pt x="122601" y="43604"/>
                    <a:pt x="122601" y="2666"/>
                  </a:cubicBezTo>
                  <a:lnTo>
                    <a:pt x="122601" y="0"/>
                  </a:lnTo>
                  <a:close/>
                </a:path>
              </a:pathLst>
            </a:custGeom>
            <a:noFill/>
            <a:ln w="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BR" b="1">
                <a:latin typeface="AMX" pitchFamily="2" charset="77"/>
              </a:endParaRPr>
            </a:p>
          </p:txBody>
        </p:sp>
        <p:sp>
          <p:nvSpPr>
            <p:cNvPr id="12" name="Forma Livre 51">
              <a:extLst>
                <a:ext uri="{FF2B5EF4-FFF2-40B4-BE49-F238E27FC236}">
                  <a16:creationId xmlns:a16="http://schemas.microsoft.com/office/drawing/2014/main" id="{BA27093E-24FF-226C-2B54-AEB00F6669EF}"/>
                </a:ext>
              </a:extLst>
            </p:cNvPr>
            <p:cNvSpPr/>
            <p:nvPr/>
          </p:nvSpPr>
          <p:spPr>
            <a:xfrm>
              <a:off x="7613795" y="3623620"/>
              <a:ext cx="74481" cy="68700"/>
            </a:xfrm>
            <a:custGeom>
              <a:avLst/>
              <a:gdLst>
                <a:gd name="connsiteX0" fmla="*/ 0 w 74481"/>
                <a:gd name="connsiteY0" fmla="*/ 68700 h 68700"/>
                <a:gd name="connsiteX1" fmla="*/ 74482 w 74481"/>
                <a:gd name="connsiteY1" fmla="*/ 68700 h 68700"/>
                <a:gd name="connsiteX2" fmla="*/ 74482 w 74481"/>
                <a:gd name="connsiteY2" fmla="*/ 0 h 68700"/>
                <a:gd name="connsiteX3" fmla="*/ 37320 w 74481"/>
                <a:gd name="connsiteY3" fmla="*/ 2980 h 68700"/>
                <a:gd name="connsiteX4" fmla="*/ 159 w 74481"/>
                <a:gd name="connsiteY4" fmla="*/ 0 h 68700"/>
                <a:gd name="connsiteX5" fmla="*/ 159 w 74481"/>
                <a:gd name="connsiteY5" fmla="*/ 68700 h 68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481" h="68700">
                  <a:moveTo>
                    <a:pt x="0" y="68700"/>
                  </a:moveTo>
                  <a:lnTo>
                    <a:pt x="74482" y="68700"/>
                  </a:lnTo>
                  <a:lnTo>
                    <a:pt x="74482" y="0"/>
                  </a:lnTo>
                  <a:cubicBezTo>
                    <a:pt x="62254" y="1725"/>
                    <a:pt x="49866" y="2980"/>
                    <a:pt x="37320" y="2980"/>
                  </a:cubicBezTo>
                  <a:cubicBezTo>
                    <a:pt x="24774" y="2980"/>
                    <a:pt x="12228" y="1725"/>
                    <a:pt x="159" y="0"/>
                  </a:cubicBezTo>
                  <a:lnTo>
                    <a:pt x="159" y="68700"/>
                  </a:lnTo>
                  <a:close/>
                </a:path>
              </a:pathLst>
            </a:custGeom>
            <a:noFill/>
            <a:ln w="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BR" b="1">
                <a:latin typeface="AMX" pitchFamily="2" charset="77"/>
              </a:endParaRPr>
            </a:p>
          </p:txBody>
        </p:sp>
        <p:sp>
          <p:nvSpPr>
            <p:cNvPr id="13" name="Forma Livre 52">
              <a:extLst>
                <a:ext uri="{FF2B5EF4-FFF2-40B4-BE49-F238E27FC236}">
                  <a16:creationId xmlns:a16="http://schemas.microsoft.com/office/drawing/2014/main" id="{622FF622-3CF6-D074-36FA-41D8CAAF4A02}"/>
                </a:ext>
              </a:extLst>
            </p:cNvPr>
            <p:cNvSpPr/>
            <p:nvPr/>
          </p:nvSpPr>
          <p:spPr>
            <a:xfrm>
              <a:off x="7394797" y="3357760"/>
              <a:ext cx="512479" cy="501761"/>
            </a:xfrm>
            <a:custGeom>
              <a:avLst/>
              <a:gdLst>
                <a:gd name="connsiteX0" fmla="*/ 31762 w 512479"/>
                <a:gd name="connsiteY0" fmla="*/ 15685 h 501761"/>
                <a:gd name="connsiteX1" fmla="*/ 15881 w 512479"/>
                <a:gd name="connsiteY1" fmla="*/ 0 h 501761"/>
                <a:gd name="connsiteX2" fmla="*/ 0 w 512479"/>
                <a:gd name="connsiteY2" fmla="*/ 15685 h 501761"/>
                <a:gd name="connsiteX3" fmla="*/ 187237 w 512479"/>
                <a:gd name="connsiteY3" fmla="*/ 259115 h 501761"/>
                <a:gd name="connsiteX4" fmla="*/ 187237 w 512479"/>
                <a:gd name="connsiteY4" fmla="*/ 368439 h 501761"/>
                <a:gd name="connsiteX5" fmla="*/ 84010 w 512479"/>
                <a:gd name="connsiteY5" fmla="*/ 470391 h 501761"/>
                <a:gd name="connsiteX6" fmla="*/ 37479 w 512479"/>
                <a:gd name="connsiteY6" fmla="*/ 470391 h 501761"/>
                <a:gd name="connsiteX7" fmla="*/ 21598 w 512479"/>
                <a:gd name="connsiteY7" fmla="*/ 486076 h 501761"/>
                <a:gd name="connsiteX8" fmla="*/ 37479 w 512479"/>
                <a:gd name="connsiteY8" fmla="*/ 501761 h 501761"/>
                <a:gd name="connsiteX9" fmla="*/ 475001 w 512479"/>
                <a:gd name="connsiteY9" fmla="*/ 501761 h 501761"/>
                <a:gd name="connsiteX10" fmla="*/ 490882 w 512479"/>
                <a:gd name="connsiteY10" fmla="*/ 486076 h 501761"/>
                <a:gd name="connsiteX11" fmla="*/ 475001 w 512479"/>
                <a:gd name="connsiteY11" fmla="*/ 470391 h 501761"/>
                <a:gd name="connsiteX12" fmla="*/ 428469 w 512479"/>
                <a:gd name="connsiteY12" fmla="*/ 470391 h 501761"/>
                <a:gd name="connsiteX13" fmla="*/ 325243 w 512479"/>
                <a:gd name="connsiteY13" fmla="*/ 368439 h 501761"/>
                <a:gd name="connsiteX14" fmla="*/ 325243 w 512479"/>
                <a:gd name="connsiteY14" fmla="*/ 259115 h 501761"/>
                <a:gd name="connsiteX15" fmla="*/ 512480 w 512479"/>
                <a:gd name="connsiteY15" fmla="*/ 15685 h 501761"/>
                <a:gd name="connsiteX16" fmla="*/ 496599 w 512479"/>
                <a:gd name="connsiteY16" fmla="*/ 0 h 501761"/>
                <a:gd name="connsiteX17" fmla="*/ 480718 w 512479"/>
                <a:gd name="connsiteY17" fmla="*/ 15685 h 501761"/>
                <a:gd name="connsiteX18" fmla="*/ 256319 w 512479"/>
                <a:gd name="connsiteY18" fmla="*/ 237313 h 501761"/>
                <a:gd name="connsiteX19" fmla="*/ 31762 w 512479"/>
                <a:gd name="connsiteY19" fmla="*/ 15685 h 501761"/>
                <a:gd name="connsiteX20" fmla="*/ 341600 w 512479"/>
                <a:gd name="connsiteY20" fmla="*/ 470548 h 501761"/>
                <a:gd name="connsiteX21" fmla="*/ 170721 w 512479"/>
                <a:gd name="connsiteY21" fmla="*/ 470548 h 501761"/>
                <a:gd name="connsiteX22" fmla="*/ 218999 w 512479"/>
                <a:gd name="connsiteY22" fmla="*/ 368596 h 501761"/>
                <a:gd name="connsiteX23" fmla="*/ 218999 w 512479"/>
                <a:gd name="connsiteY23" fmla="*/ 365930 h 501761"/>
                <a:gd name="connsiteX24" fmla="*/ 293481 w 512479"/>
                <a:gd name="connsiteY24" fmla="*/ 365930 h 501761"/>
                <a:gd name="connsiteX25" fmla="*/ 293481 w 512479"/>
                <a:gd name="connsiteY25" fmla="*/ 368596 h 501761"/>
                <a:gd name="connsiteX26" fmla="*/ 341759 w 512479"/>
                <a:gd name="connsiteY26" fmla="*/ 470548 h 501761"/>
                <a:gd name="connsiteX27" fmla="*/ 293481 w 512479"/>
                <a:gd name="connsiteY27" fmla="*/ 265860 h 501761"/>
                <a:gd name="connsiteX28" fmla="*/ 293481 w 512479"/>
                <a:gd name="connsiteY28" fmla="*/ 334560 h 501761"/>
                <a:gd name="connsiteX29" fmla="*/ 218999 w 512479"/>
                <a:gd name="connsiteY29" fmla="*/ 334560 h 501761"/>
                <a:gd name="connsiteX30" fmla="*/ 218999 w 512479"/>
                <a:gd name="connsiteY30" fmla="*/ 265860 h 501761"/>
                <a:gd name="connsiteX31" fmla="*/ 256161 w 512479"/>
                <a:gd name="connsiteY31" fmla="*/ 268840 h 501761"/>
                <a:gd name="connsiteX32" fmla="*/ 293322 w 512479"/>
                <a:gd name="connsiteY32" fmla="*/ 265860 h 501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12479" h="501761">
                  <a:moveTo>
                    <a:pt x="31762" y="15685"/>
                  </a:moveTo>
                  <a:cubicBezTo>
                    <a:pt x="31762" y="7058"/>
                    <a:pt x="24616" y="0"/>
                    <a:pt x="15881" y="0"/>
                  </a:cubicBezTo>
                  <a:cubicBezTo>
                    <a:pt x="7146" y="0"/>
                    <a:pt x="0" y="7058"/>
                    <a:pt x="0" y="15685"/>
                  </a:cubicBezTo>
                  <a:cubicBezTo>
                    <a:pt x="0" y="131597"/>
                    <a:pt x="79405" y="229314"/>
                    <a:pt x="187237" y="259115"/>
                  </a:cubicBezTo>
                  <a:lnTo>
                    <a:pt x="187237" y="368439"/>
                  </a:lnTo>
                  <a:cubicBezTo>
                    <a:pt x="187237" y="424591"/>
                    <a:pt x="140864" y="470391"/>
                    <a:pt x="84010" y="470391"/>
                  </a:cubicBezTo>
                  <a:lnTo>
                    <a:pt x="37479" y="470391"/>
                  </a:lnTo>
                  <a:cubicBezTo>
                    <a:pt x="28745" y="470391"/>
                    <a:pt x="21598" y="477450"/>
                    <a:pt x="21598" y="486076"/>
                  </a:cubicBezTo>
                  <a:cubicBezTo>
                    <a:pt x="21598" y="494703"/>
                    <a:pt x="28745" y="501761"/>
                    <a:pt x="37479" y="501761"/>
                  </a:cubicBezTo>
                  <a:lnTo>
                    <a:pt x="475001" y="501761"/>
                  </a:lnTo>
                  <a:cubicBezTo>
                    <a:pt x="483735" y="501761"/>
                    <a:pt x="490882" y="494703"/>
                    <a:pt x="490882" y="486076"/>
                  </a:cubicBezTo>
                  <a:cubicBezTo>
                    <a:pt x="490882" y="477450"/>
                    <a:pt x="483735" y="470391"/>
                    <a:pt x="475001" y="470391"/>
                  </a:cubicBezTo>
                  <a:lnTo>
                    <a:pt x="428469" y="470391"/>
                  </a:lnTo>
                  <a:cubicBezTo>
                    <a:pt x="371615" y="470391"/>
                    <a:pt x="325243" y="424591"/>
                    <a:pt x="325243" y="368439"/>
                  </a:cubicBezTo>
                  <a:lnTo>
                    <a:pt x="325243" y="259115"/>
                  </a:lnTo>
                  <a:cubicBezTo>
                    <a:pt x="433075" y="229314"/>
                    <a:pt x="512480" y="131597"/>
                    <a:pt x="512480" y="15685"/>
                  </a:cubicBezTo>
                  <a:cubicBezTo>
                    <a:pt x="512480" y="7058"/>
                    <a:pt x="505333" y="0"/>
                    <a:pt x="496599" y="0"/>
                  </a:cubicBezTo>
                  <a:cubicBezTo>
                    <a:pt x="487864" y="0"/>
                    <a:pt x="480718" y="7058"/>
                    <a:pt x="480718" y="15685"/>
                  </a:cubicBezTo>
                  <a:cubicBezTo>
                    <a:pt x="480718" y="137871"/>
                    <a:pt x="380032" y="237313"/>
                    <a:pt x="256319" y="237313"/>
                  </a:cubicBezTo>
                  <a:cubicBezTo>
                    <a:pt x="132606" y="237313"/>
                    <a:pt x="31762" y="138028"/>
                    <a:pt x="31762" y="15685"/>
                  </a:cubicBezTo>
                  <a:close/>
                  <a:moveTo>
                    <a:pt x="341600" y="470548"/>
                  </a:moveTo>
                  <a:lnTo>
                    <a:pt x="170721" y="470548"/>
                  </a:lnTo>
                  <a:cubicBezTo>
                    <a:pt x="200101" y="446080"/>
                    <a:pt x="218999" y="409534"/>
                    <a:pt x="218999" y="368596"/>
                  </a:cubicBezTo>
                  <a:lnTo>
                    <a:pt x="218999" y="365930"/>
                  </a:lnTo>
                  <a:lnTo>
                    <a:pt x="293481" y="365930"/>
                  </a:lnTo>
                  <a:lnTo>
                    <a:pt x="293481" y="368596"/>
                  </a:lnTo>
                  <a:cubicBezTo>
                    <a:pt x="293481" y="409534"/>
                    <a:pt x="312220" y="446080"/>
                    <a:pt x="341759" y="470548"/>
                  </a:cubicBezTo>
                  <a:close/>
                  <a:moveTo>
                    <a:pt x="293481" y="265860"/>
                  </a:moveTo>
                  <a:lnTo>
                    <a:pt x="293481" y="334560"/>
                  </a:lnTo>
                  <a:lnTo>
                    <a:pt x="218999" y="334560"/>
                  </a:lnTo>
                  <a:lnTo>
                    <a:pt x="218999" y="265860"/>
                  </a:lnTo>
                  <a:cubicBezTo>
                    <a:pt x="231227" y="267585"/>
                    <a:pt x="243615" y="268840"/>
                    <a:pt x="256161" y="268840"/>
                  </a:cubicBezTo>
                  <a:cubicBezTo>
                    <a:pt x="268707" y="268840"/>
                    <a:pt x="281253" y="267585"/>
                    <a:pt x="293322" y="265860"/>
                  </a:cubicBezTo>
                  <a:close/>
                </a:path>
              </a:pathLst>
            </a:custGeom>
            <a:solidFill>
              <a:srgbClr val="F75D4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BR" b="1">
                <a:latin typeface="AMX" pitchFamily="2" charset="77"/>
              </a:endParaRPr>
            </a:p>
          </p:txBody>
        </p:sp>
        <p:sp>
          <p:nvSpPr>
            <p:cNvPr id="14" name="Forma Livre 53">
              <a:extLst>
                <a:ext uri="{FF2B5EF4-FFF2-40B4-BE49-F238E27FC236}">
                  <a16:creationId xmlns:a16="http://schemas.microsoft.com/office/drawing/2014/main" id="{FDAF089E-4286-F922-7D5D-1BDC8A81626F}"/>
                </a:ext>
              </a:extLst>
            </p:cNvPr>
            <p:cNvSpPr/>
            <p:nvPr/>
          </p:nvSpPr>
          <p:spPr>
            <a:xfrm>
              <a:off x="7492941" y="3019750"/>
              <a:ext cx="316349" cy="510074"/>
            </a:xfrm>
            <a:custGeom>
              <a:avLst/>
              <a:gdLst>
                <a:gd name="connsiteX0" fmla="*/ 316191 w 316349"/>
                <a:gd name="connsiteY0" fmla="*/ 353696 h 510074"/>
                <a:gd name="connsiteX1" fmla="*/ 316191 w 316349"/>
                <a:gd name="connsiteY1" fmla="*/ 156222 h 510074"/>
                <a:gd name="connsiteX2" fmla="*/ 158016 w 316349"/>
                <a:gd name="connsiteY2" fmla="*/ 0 h 510074"/>
                <a:gd name="connsiteX3" fmla="*/ 0 w 316349"/>
                <a:gd name="connsiteY3" fmla="*/ 156379 h 510074"/>
                <a:gd name="connsiteX4" fmla="*/ 0 w 316349"/>
                <a:gd name="connsiteY4" fmla="*/ 353852 h 510074"/>
                <a:gd name="connsiteX5" fmla="*/ 158175 w 316349"/>
                <a:gd name="connsiteY5" fmla="*/ 510074 h 510074"/>
                <a:gd name="connsiteX6" fmla="*/ 316350 w 316349"/>
                <a:gd name="connsiteY6" fmla="*/ 353852 h 510074"/>
                <a:gd name="connsiteX7" fmla="*/ 32874 w 316349"/>
                <a:gd name="connsiteY7" fmla="*/ 369380 h 510074"/>
                <a:gd name="connsiteX8" fmla="*/ 86551 w 316349"/>
                <a:gd name="connsiteY8" fmla="*/ 369380 h 510074"/>
                <a:gd name="connsiteX9" fmla="*/ 102432 w 316349"/>
                <a:gd name="connsiteY9" fmla="*/ 353696 h 510074"/>
                <a:gd name="connsiteX10" fmla="*/ 86551 w 316349"/>
                <a:gd name="connsiteY10" fmla="*/ 338011 h 510074"/>
                <a:gd name="connsiteX11" fmla="*/ 31762 w 316349"/>
                <a:gd name="connsiteY11" fmla="*/ 338011 h 510074"/>
                <a:gd name="connsiteX12" fmla="*/ 31762 w 316349"/>
                <a:gd name="connsiteY12" fmla="*/ 278251 h 510074"/>
                <a:gd name="connsiteX13" fmla="*/ 86551 w 316349"/>
                <a:gd name="connsiteY13" fmla="*/ 278251 h 510074"/>
                <a:gd name="connsiteX14" fmla="*/ 102432 w 316349"/>
                <a:gd name="connsiteY14" fmla="*/ 262566 h 510074"/>
                <a:gd name="connsiteX15" fmla="*/ 86551 w 316349"/>
                <a:gd name="connsiteY15" fmla="*/ 246881 h 510074"/>
                <a:gd name="connsiteX16" fmla="*/ 31762 w 316349"/>
                <a:gd name="connsiteY16" fmla="*/ 246881 h 510074"/>
                <a:gd name="connsiteX17" fmla="*/ 31762 w 316349"/>
                <a:gd name="connsiteY17" fmla="*/ 187121 h 510074"/>
                <a:gd name="connsiteX18" fmla="*/ 86551 w 316349"/>
                <a:gd name="connsiteY18" fmla="*/ 187121 h 510074"/>
                <a:gd name="connsiteX19" fmla="*/ 102432 w 316349"/>
                <a:gd name="connsiteY19" fmla="*/ 171436 h 510074"/>
                <a:gd name="connsiteX20" fmla="*/ 86551 w 316349"/>
                <a:gd name="connsiteY20" fmla="*/ 155752 h 510074"/>
                <a:gd name="connsiteX21" fmla="*/ 31762 w 316349"/>
                <a:gd name="connsiteY21" fmla="*/ 155752 h 510074"/>
                <a:gd name="connsiteX22" fmla="*/ 158016 w 316349"/>
                <a:gd name="connsiteY22" fmla="*/ 31370 h 510074"/>
                <a:gd name="connsiteX23" fmla="*/ 284270 w 316349"/>
                <a:gd name="connsiteY23" fmla="*/ 155752 h 510074"/>
                <a:gd name="connsiteX24" fmla="*/ 223128 w 316349"/>
                <a:gd name="connsiteY24" fmla="*/ 155752 h 510074"/>
                <a:gd name="connsiteX25" fmla="*/ 207247 w 316349"/>
                <a:gd name="connsiteY25" fmla="*/ 171436 h 510074"/>
                <a:gd name="connsiteX26" fmla="*/ 223128 w 316349"/>
                <a:gd name="connsiteY26" fmla="*/ 187121 h 510074"/>
                <a:gd name="connsiteX27" fmla="*/ 284270 w 316349"/>
                <a:gd name="connsiteY27" fmla="*/ 187121 h 510074"/>
                <a:gd name="connsiteX28" fmla="*/ 284270 w 316349"/>
                <a:gd name="connsiteY28" fmla="*/ 246881 h 510074"/>
                <a:gd name="connsiteX29" fmla="*/ 223128 w 316349"/>
                <a:gd name="connsiteY29" fmla="*/ 246881 h 510074"/>
                <a:gd name="connsiteX30" fmla="*/ 207247 w 316349"/>
                <a:gd name="connsiteY30" fmla="*/ 262566 h 510074"/>
                <a:gd name="connsiteX31" fmla="*/ 223128 w 316349"/>
                <a:gd name="connsiteY31" fmla="*/ 278251 h 510074"/>
                <a:gd name="connsiteX32" fmla="*/ 284270 w 316349"/>
                <a:gd name="connsiteY32" fmla="*/ 278251 h 510074"/>
                <a:gd name="connsiteX33" fmla="*/ 284270 w 316349"/>
                <a:gd name="connsiteY33" fmla="*/ 338011 h 510074"/>
                <a:gd name="connsiteX34" fmla="*/ 223128 w 316349"/>
                <a:gd name="connsiteY34" fmla="*/ 338011 h 510074"/>
                <a:gd name="connsiteX35" fmla="*/ 207247 w 316349"/>
                <a:gd name="connsiteY35" fmla="*/ 353696 h 510074"/>
                <a:gd name="connsiteX36" fmla="*/ 223128 w 316349"/>
                <a:gd name="connsiteY36" fmla="*/ 369380 h 510074"/>
                <a:gd name="connsiteX37" fmla="*/ 283158 w 316349"/>
                <a:gd name="connsiteY37" fmla="*/ 369380 h 510074"/>
                <a:gd name="connsiteX38" fmla="*/ 157857 w 316349"/>
                <a:gd name="connsiteY38" fmla="*/ 478548 h 510074"/>
                <a:gd name="connsiteX39" fmla="*/ 32556 w 316349"/>
                <a:gd name="connsiteY39" fmla="*/ 369380 h 510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16349" h="510074">
                  <a:moveTo>
                    <a:pt x="316191" y="353696"/>
                  </a:moveTo>
                  <a:lnTo>
                    <a:pt x="316191" y="156222"/>
                  </a:lnTo>
                  <a:cubicBezTo>
                    <a:pt x="316191" y="70112"/>
                    <a:pt x="245203" y="0"/>
                    <a:pt x="158016" y="0"/>
                  </a:cubicBezTo>
                  <a:cubicBezTo>
                    <a:pt x="70829" y="0"/>
                    <a:pt x="0" y="70269"/>
                    <a:pt x="0" y="156379"/>
                  </a:cubicBezTo>
                  <a:lnTo>
                    <a:pt x="0" y="353852"/>
                  </a:lnTo>
                  <a:cubicBezTo>
                    <a:pt x="0" y="439963"/>
                    <a:pt x="70988" y="510074"/>
                    <a:pt x="158175" y="510074"/>
                  </a:cubicBezTo>
                  <a:cubicBezTo>
                    <a:pt x="245361" y="510074"/>
                    <a:pt x="316350" y="439963"/>
                    <a:pt x="316350" y="353852"/>
                  </a:cubicBezTo>
                  <a:close/>
                  <a:moveTo>
                    <a:pt x="32874" y="369380"/>
                  </a:moveTo>
                  <a:lnTo>
                    <a:pt x="86551" y="369380"/>
                  </a:lnTo>
                  <a:cubicBezTo>
                    <a:pt x="95286" y="369380"/>
                    <a:pt x="102432" y="362322"/>
                    <a:pt x="102432" y="353696"/>
                  </a:cubicBezTo>
                  <a:cubicBezTo>
                    <a:pt x="102432" y="345069"/>
                    <a:pt x="95286" y="338011"/>
                    <a:pt x="86551" y="338011"/>
                  </a:cubicBezTo>
                  <a:lnTo>
                    <a:pt x="31762" y="338011"/>
                  </a:lnTo>
                  <a:lnTo>
                    <a:pt x="31762" y="278251"/>
                  </a:lnTo>
                  <a:lnTo>
                    <a:pt x="86551" y="278251"/>
                  </a:lnTo>
                  <a:cubicBezTo>
                    <a:pt x="95286" y="278251"/>
                    <a:pt x="102432" y="271193"/>
                    <a:pt x="102432" y="262566"/>
                  </a:cubicBezTo>
                  <a:cubicBezTo>
                    <a:pt x="102432" y="253939"/>
                    <a:pt x="95286" y="246881"/>
                    <a:pt x="86551" y="246881"/>
                  </a:cubicBezTo>
                  <a:lnTo>
                    <a:pt x="31762" y="246881"/>
                  </a:lnTo>
                  <a:lnTo>
                    <a:pt x="31762" y="187121"/>
                  </a:lnTo>
                  <a:lnTo>
                    <a:pt x="86551" y="187121"/>
                  </a:lnTo>
                  <a:cubicBezTo>
                    <a:pt x="95286" y="187121"/>
                    <a:pt x="102432" y="180063"/>
                    <a:pt x="102432" y="171436"/>
                  </a:cubicBezTo>
                  <a:cubicBezTo>
                    <a:pt x="102432" y="162810"/>
                    <a:pt x="95286" y="155752"/>
                    <a:pt x="86551" y="155752"/>
                  </a:cubicBezTo>
                  <a:lnTo>
                    <a:pt x="31762" y="155752"/>
                  </a:lnTo>
                  <a:cubicBezTo>
                    <a:pt x="31921" y="87051"/>
                    <a:pt x="88616" y="31370"/>
                    <a:pt x="158016" y="31370"/>
                  </a:cubicBezTo>
                  <a:cubicBezTo>
                    <a:pt x="227416" y="31370"/>
                    <a:pt x="284111" y="87208"/>
                    <a:pt x="284270" y="155752"/>
                  </a:cubicBezTo>
                  <a:lnTo>
                    <a:pt x="223128" y="155752"/>
                  </a:lnTo>
                  <a:cubicBezTo>
                    <a:pt x="214394" y="155752"/>
                    <a:pt x="207247" y="162810"/>
                    <a:pt x="207247" y="171436"/>
                  </a:cubicBezTo>
                  <a:cubicBezTo>
                    <a:pt x="207247" y="180063"/>
                    <a:pt x="214394" y="187121"/>
                    <a:pt x="223128" y="187121"/>
                  </a:cubicBezTo>
                  <a:lnTo>
                    <a:pt x="284270" y="187121"/>
                  </a:lnTo>
                  <a:lnTo>
                    <a:pt x="284270" y="246881"/>
                  </a:lnTo>
                  <a:lnTo>
                    <a:pt x="223128" y="246881"/>
                  </a:lnTo>
                  <a:cubicBezTo>
                    <a:pt x="214394" y="246881"/>
                    <a:pt x="207247" y="253939"/>
                    <a:pt x="207247" y="262566"/>
                  </a:cubicBezTo>
                  <a:cubicBezTo>
                    <a:pt x="207247" y="271193"/>
                    <a:pt x="214394" y="278251"/>
                    <a:pt x="223128" y="278251"/>
                  </a:cubicBezTo>
                  <a:lnTo>
                    <a:pt x="284270" y="278251"/>
                  </a:lnTo>
                  <a:lnTo>
                    <a:pt x="284270" y="338011"/>
                  </a:lnTo>
                  <a:lnTo>
                    <a:pt x="223128" y="338011"/>
                  </a:lnTo>
                  <a:cubicBezTo>
                    <a:pt x="214394" y="338011"/>
                    <a:pt x="207247" y="345069"/>
                    <a:pt x="207247" y="353696"/>
                  </a:cubicBezTo>
                  <a:cubicBezTo>
                    <a:pt x="207247" y="362322"/>
                    <a:pt x="214394" y="369380"/>
                    <a:pt x="223128" y="369380"/>
                  </a:cubicBezTo>
                  <a:lnTo>
                    <a:pt x="283158" y="369380"/>
                  </a:lnTo>
                  <a:cubicBezTo>
                    <a:pt x="275377" y="430865"/>
                    <a:pt x="222175" y="478548"/>
                    <a:pt x="157857" y="478548"/>
                  </a:cubicBezTo>
                  <a:cubicBezTo>
                    <a:pt x="93539" y="478548"/>
                    <a:pt x="40497" y="430865"/>
                    <a:pt x="32556" y="369380"/>
                  </a:cubicBezTo>
                  <a:close/>
                </a:path>
              </a:pathLst>
            </a:custGeom>
            <a:solidFill>
              <a:srgbClr val="F75D4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BR" b="1">
                <a:latin typeface="AMX" pitchFamily="2" charset="77"/>
              </a:endParaRPr>
            </a:p>
          </p:txBody>
        </p:sp>
        <p:sp>
          <p:nvSpPr>
            <p:cNvPr id="15" name="Forma Livre 54">
              <a:extLst>
                <a:ext uri="{FF2B5EF4-FFF2-40B4-BE49-F238E27FC236}">
                  <a16:creationId xmlns:a16="http://schemas.microsoft.com/office/drawing/2014/main" id="{0F1BE2B6-0FAB-F087-3A57-FCE3CFF3706A}"/>
                </a:ext>
              </a:extLst>
            </p:cNvPr>
            <p:cNvSpPr/>
            <p:nvPr/>
          </p:nvSpPr>
          <p:spPr>
            <a:xfrm>
              <a:off x="7635076" y="3093783"/>
              <a:ext cx="31761" cy="362008"/>
            </a:xfrm>
            <a:custGeom>
              <a:avLst/>
              <a:gdLst>
                <a:gd name="connsiteX0" fmla="*/ 31762 w 31761"/>
                <a:gd name="connsiteY0" fmla="*/ 346324 h 362008"/>
                <a:gd name="connsiteX1" fmla="*/ 31762 w 31761"/>
                <a:gd name="connsiteY1" fmla="*/ 15685 h 362008"/>
                <a:gd name="connsiteX2" fmla="*/ 15881 w 31761"/>
                <a:gd name="connsiteY2" fmla="*/ 0 h 362008"/>
                <a:gd name="connsiteX3" fmla="*/ 0 w 31761"/>
                <a:gd name="connsiteY3" fmla="*/ 15685 h 362008"/>
                <a:gd name="connsiteX4" fmla="*/ 0 w 31761"/>
                <a:gd name="connsiteY4" fmla="*/ 346324 h 362008"/>
                <a:gd name="connsiteX5" fmla="*/ 15881 w 31761"/>
                <a:gd name="connsiteY5" fmla="*/ 362009 h 362008"/>
                <a:gd name="connsiteX6" fmla="*/ 31762 w 31761"/>
                <a:gd name="connsiteY6" fmla="*/ 346324 h 362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761" h="362008">
                  <a:moveTo>
                    <a:pt x="31762" y="346324"/>
                  </a:moveTo>
                  <a:lnTo>
                    <a:pt x="31762" y="15685"/>
                  </a:lnTo>
                  <a:cubicBezTo>
                    <a:pt x="31762" y="7058"/>
                    <a:pt x="24616" y="0"/>
                    <a:pt x="15881" y="0"/>
                  </a:cubicBezTo>
                  <a:cubicBezTo>
                    <a:pt x="7146" y="0"/>
                    <a:pt x="0" y="7058"/>
                    <a:pt x="0" y="15685"/>
                  </a:cubicBezTo>
                  <a:lnTo>
                    <a:pt x="0" y="346324"/>
                  </a:lnTo>
                  <a:cubicBezTo>
                    <a:pt x="0" y="354950"/>
                    <a:pt x="7146" y="362009"/>
                    <a:pt x="15881" y="362009"/>
                  </a:cubicBezTo>
                  <a:cubicBezTo>
                    <a:pt x="24616" y="362009"/>
                    <a:pt x="31762" y="354950"/>
                    <a:pt x="31762" y="346324"/>
                  </a:cubicBezTo>
                  <a:close/>
                </a:path>
              </a:pathLst>
            </a:custGeom>
            <a:solidFill>
              <a:srgbClr val="F75D4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BR" b="1">
                <a:latin typeface="AMX" pitchFamily="2" charset="77"/>
              </a:endParaRPr>
            </a:p>
          </p:txBody>
        </p:sp>
      </p:grpSp>
      <p:sp>
        <p:nvSpPr>
          <p:cNvPr id="6" name="Gráfico 52">
            <a:extLst>
              <a:ext uri="{FF2B5EF4-FFF2-40B4-BE49-F238E27FC236}">
                <a16:creationId xmlns:a16="http://schemas.microsoft.com/office/drawing/2014/main" id="{A3F96C24-D636-6CAD-1E3D-79050D4EF824}"/>
              </a:ext>
            </a:extLst>
          </p:cNvPr>
          <p:cNvSpPr/>
          <p:nvPr/>
        </p:nvSpPr>
        <p:spPr>
          <a:xfrm>
            <a:off x="5787142" y="4194393"/>
            <a:ext cx="579747" cy="866424"/>
          </a:xfrm>
          <a:custGeom>
            <a:avLst/>
            <a:gdLst>
              <a:gd name="connsiteX0" fmla="*/ 543130 w 579747"/>
              <a:gd name="connsiteY0" fmla="*/ 285230 h 866424"/>
              <a:gd name="connsiteX1" fmla="*/ 486117 w 579747"/>
              <a:gd name="connsiteY1" fmla="*/ 284283 h 866424"/>
              <a:gd name="connsiteX2" fmla="*/ 449432 w 579747"/>
              <a:gd name="connsiteY2" fmla="*/ 327218 h 866424"/>
              <a:gd name="connsiteX3" fmla="*/ 437045 w 579747"/>
              <a:gd name="connsiteY3" fmla="*/ 372836 h 866424"/>
              <a:gd name="connsiteX4" fmla="*/ 437045 w 579747"/>
              <a:gd name="connsiteY4" fmla="*/ 103232 h 866424"/>
              <a:gd name="connsiteX5" fmla="*/ 370504 w 579747"/>
              <a:gd name="connsiteY5" fmla="*/ 37094 h 866424"/>
              <a:gd name="connsiteX6" fmla="*/ 333025 w 579747"/>
              <a:gd name="connsiteY6" fmla="*/ 48617 h 866424"/>
              <a:gd name="connsiteX7" fmla="*/ 269183 w 579747"/>
              <a:gd name="connsiteY7" fmla="*/ 0 h 866424"/>
              <a:gd name="connsiteX8" fmla="*/ 202642 w 579747"/>
              <a:gd name="connsiteY8" fmla="*/ 66138 h 866424"/>
              <a:gd name="connsiteX9" fmla="*/ 202642 w 579747"/>
              <a:gd name="connsiteY9" fmla="*/ 68506 h 866424"/>
              <a:gd name="connsiteX10" fmla="*/ 167862 w 579747"/>
              <a:gd name="connsiteY10" fmla="*/ 58561 h 866424"/>
              <a:gd name="connsiteX11" fmla="*/ 101321 w 579747"/>
              <a:gd name="connsiteY11" fmla="*/ 124699 h 866424"/>
              <a:gd name="connsiteX12" fmla="*/ 101321 w 579747"/>
              <a:gd name="connsiteY12" fmla="*/ 148219 h 866424"/>
              <a:gd name="connsiteX13" fmla="*/ 79564 w 579747"/>
              <a:gd name="connsiteY13" fmla="*/ 139695 h 866424"/>
              <a:gd name="connsiteX14" fmla="*/ 24139 w 579747"/>
              <a:gd name="connsiteY14" fmla="*/ 153586 h 866424"/>
              <a:gd name="connsiteX15" fmla="*/ 0 w 579747"/>
              <a:gd name="connsiteY15" fmla="*/ 204570 h 866424"/>
              <a:gd name="connsiteX16" fmla="*/ 0 w 579747"/>
              <a:gd name="connsiteY16" fmla="*/ 590665 h 866424"/>
              <a:gd name="connsiteX17" fmla="*/ 21281 w 579747"/>
              <a:gd name="connsiteY17" fmla="*/ 666748 h 866424"/>
              <a:gd name="connsiteX18" fmla="*/ 62730 w 579747"/>
              <a:gd name="connsiteY18" fmla="*/ 735096 h 866424"/>
              <a:gd name="connsiteX19" fmla="*/ 67971 w 579747"/>
              <a:gd name="connsiteY19" fmla="*/ 754037 h 866424"/>
              <a:gd name="connsiteX20" fmla="*/ 67971 w 579747"/>
              <a:gd name="connsiteY20" fmla="*/ 850640 h 866424"/>
              <a:gd name="connsiteX21" fmla="*/ 83852 w 579747"/>
              <a:gd name="connsiteY21" fmla="*/ 866425 h 866424"/>
              <a:gd name="connsiteX22" fmla="*/ 99733 w 579747"/>
              <a:gd name="connsiteY22" fmla="*/ 850640 h 866424"/>
              <a:gd name="connsiteX23" fmla="*/ 99733 w 579747"/>
              <a:gd name="connsiteY23" fmla="*/ 754037 h 866424"/>
              <a:gd name="connsiteX24" fmla="*/ 89886 w 579747"/>
              <a:gd name="connsiteY24" fmla="*/ 718837 h 866424"/>
              <a:gd name="connsiteX25" fmla="*/ 48437 w 579747"/>
              <a:gd name="connsiteY25" fmla="*/ 650489 h 866424"/>
              <a:gd name="connsiteX26" fmla="*/ 31762 w 579747"/>
              <a:gd name="connsiteY26" fmla="*/ 590823 h 866424"/>
              <a:gd name="connsiteX27" fmla="*/ 31762 w 579747"/>
              <a:gd name="connsiteY27" fmla="*/ 204570 h 866424"/>
              <a:gd name="connsiteX28" fmla="*/ 44467 w 579747"/>
              <a:gd name="connsiteY28" fmla="*/ 177894 h 866424"/>
              <a:gd name="connsiteX29" fmla="*/ 73529 w 579747"/>
              <a:gd name="connsiteY29" fmla="*/ 170633 h 866424"/>
              <a:gd name="connsiteX30" fmla="*/ 101321 w 579747"/>
              <a:gd name="connsiteY30" fmla="*/ 206307 h 866424"/>
              <a:gd name="connsiteX31" fmla="*/ 101321 w 579747"/>
              <a:gd name="connsiteY31" fmla="*/ 405352 h 866424"/>
              <a:gd name="connsiteX32" fmla="*/ 117202 w 579747"/>
              <a:gd name="connsiteY32" fmla="*/ 421137 h 866424"/>
              <a:gd name="connsiteX33" fmla="*/ 133083 w 579747"/>
              <a:gd name="connsiteY33" fmla="*/ 405352 h 866424"/>
              <a:gd name="connsiteX34" fmla="*/ 133083 w 579747"/>
              <a:gd name="connsiteY34" fmla="*/ 124699 h 866424"/>
              <a:gd name="connsiteX35" fmla="*/ 167862 w 579747"/>
              <a:gd name="connsiteY35" fmla="*/ 90131 h 866424"/>
              <a:gd name="connsiteX36" fmla="*/ 202642 w 579747"/>
              <a:gd name="connsiteY36" fmla="*/ 124699 h 866424"/>
              <a:gd name="connsiteX37" fmla="*/ 202642 w 579747"/>
              <a:gd name="connsiteY37" fmla="*/ 405510 h 866424"/>
              <a:gd name="connsiteX38" fmla="*/ 218523 w 579747"/>
              <a:gd name="connsiteY38" fmla="*/ 421295 h 866424"/>
              <a:gd name="connsiteX39" fmla="*/ 234404 w 579747"/>
              <a:gd name="connsiteY39" fmla="*/ 405510 h 866424"/>
              <a:gd name="connsiteX40" fmla="*/ 234404 w 579747"/>
              <a:gd name="connsiteY40" fmla="*/ 66296 h 866424"/>
              <a:gd name="connsiteX41" fmla="*/ 269183 w 579747"/>
              <a:gd name="connsiteY41" fmla="*/ 31727 h 866424"/>
              <a:gd name="connsiteX42" fmla="*/ 303962 w 579747"/>
              <a:gd name="connsiteY42" fmla="*/ 66296 h 866424"/>
              <a:gd name="connsiteX43" fmla="*/ 303962 w 579747"/>
              <a:gd name="connsiteY43" fmla="*/ 405510 h 866424"/>
              <a:gd name="connsiteX44" fmla="*/ 319843 w 579747"/>
              <a:gd name="connsiteY44" fmla="*/ 421295 h 866424"/>
              <a:gd name="connsiteX45" fmla="*/ 335724 w 579747"/>
              <a:gd name="connsiteY45" fmla="*/ 405510 h 866424"/>
              <a:gd name="connsiteX46" fmla="*/ 335724 w 579747"/>
              <a:gd name="connsiteY46" fmla="*/ 103232 h 866424"/>
              <a:gd name="connsiteX47" fmla="*/ 370504 w 579747"/>
              <a:gd name="connsiteY47" fmla="*/ 68664 h 866424"/>
              <a:gd name="connsiteX48" fmla="*/ 405283 w 579747"/>
              <a:gd name="connsiteY48" fmla="*/ 103232 h 866424"/>
              <a:gd name="connsiteX49" fmla="*/ 405283 w 579747"/>
              <a:gd name="connsiteY49" fmla="*/ 462177 h 866424"/>
              <a:gd name="connsiteX50" fmla="*/ 397978 w 579747"/>
              <a:gd name="connsiteY50" fmla="*/ 465334 h 866424"/>
              <a:gd name="connsiteX51" fmla="*/ 387814 w 579747"/>
              <a:gd name="connsiteY51" fmla="*/ 467860 h 866424"/>
              <a:gd name="connsiteX52" fmla="*/ 288717 w 579747"/>
              <a:gd name="connsiteY52" fmla="*/ 549309 h 866424"/>
              <a:gd name="connsiteX53" fmla="*/ 296657 w 579747"/>
              <a:gd name="connsiteY53" fmla="*/ 569672 h 866424"/>
              <a:gd name="connsiteX54" fmla="*/ 318096 w 579747"/>
              <a:gd name="connsiteY54" fmla="*/ 561463 h 866424"/>
              <a:gd name="connsiteX55" fmla="*/ 395437 w 579747"/>
              <a:gd name="connsiteY55" fmla="*/ 498482 h 866424"/>
              <a:gd name="connsiteX56" fmla="*/ 405601 w 579747"/>
              <a:gd name="connsiteY56" fmla="*/ 495957 h 866424"/>
              <a:gd name="connsiteX57" fmla="*/ 447527 w 579747"/>
              <a:gd name="connsiteY57" fmla="*/ 455232 h 866424"/>
              <a:gd name="connsiteX58" fmla="*/ 480083 w 579747"/>
              <a:gd name="connsiteY58" fmla="*/ 335426 h 866424"/>
              <a:gd name="connsiteX59" fmla="*/ 499299 w 579747"/>
              <a:gd name="connsiteY59" fmla="*/ 313012 h 866424"/>
              <a:gd name="connsiteX60" fmla="*/ 529314 w 579747"/>
              <a:gd name="connsiteY60" fmla="*/ 313643 h 866424"/>
              <a:gd name="connsiteX61" fmla="*/ 546624 w 579747"/>
              <a:gd name="connsiteY61" fmla="*/ 355315 h 866424"/>
              <a:gd name="connsiteX62" fmla="*/ 483100 w 579747"/>
              <a:gd name="connsiteY62" fmla="*/ 589087 h 866424"/>
              <a:gd name="connsiteX63" fmla="*/ 452609 w 579747"/>
              <a:gd name="connsiteY63" fmla="*/ 641019 h 866424"/>
              <a:gd name="connsiteX64" fmla="*/ 379715 w 579747"/>
              <a:gd name="connsiteY64" fmla="*/ 712839 h 866424"/>
              <a:gd name="connsiteX65" fmla="*/ 359387 w 579747"/>
              <a:gd name="connsiteY65" fmla="*/ 761298 h 866424"/>
              <a:gd name="connsiteX66" fmla="*/ 359387 w 579747"/>
              <a:gd name="connsiteY66" fmla="*/ 850640 h 866424"/>
              <a:gd name="connsiteX67" fmla="*/ 375268 w 579747"/>
              <a:gd name="connsiteY67" fmla="*/ 866425 h 866424"/>
              <a:gd name="connsiteX68" fmla="*/ 391149 w 579747"/>
              <a:gd name="connsiteY68" fmla="*/ 850640 h 866424"/>
              <a:gd name="connsiteX69" fmla="*/ 391149 w 579747"/>
              <a:gd name="connsiteY69" fmla="*/ 761298 h 866424"/>
              <a:gd name="connsiteX70" fmla="*/ 402107 w 579747"/>
              <a:gd name="connsiteY70" fmla="*/ 735253 h 866424"/>
              <a:gd name="connsiteX71" fmla="*/ 475001 w 579747"/>
              <a:gd name="connsiteY71" fmla="*/ 663433 h 866424"/>
              <a:gd name="connsiteX72" fmla="*/ 513750 w 579747"/>
              <a:gd name="connsiteY72" fmla="*/ 597295 h 866424"/>
              <a:gd name="connsiteX73" fmla="*/ 577274 w 579747"/>
              <a:gd name="connsiteY73" fmla="*/ 363523 h 866424"/>
              <a:gd name="connsiteX74" fmla="*/ 543130 w 579747"/>
              <a:gd name="connsiteY74" fmla="*/ 285230 h 866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579747" h="866424">
                <a:moveTo>
                  <a:pt x="543130" y="285230"/>
                </a:moveTo>
                <a:cubicBezTo>
                  <a:pt x="525026" y="276391"/>
                  <a:pt x="504222" y="276075"/>
                  <a:pt x="486117" y="284283"/>
                </a:cubicBezTo>
                <a:cubicBezTo>
                  <a:pt x="468013" y="292491"/>
                  <a:pt x="454673" y="308118"/>
                  <a:pt x="449432" y="327218"/>
                </a:cubicBezTo>
                <a:lnTo>
                  <a:pt x="437045" y="372836"/>
                </a:lnTo>
                <a:lnTo>
                  <a:pt x="437045" y="103232"/>
                </a:lnTo>
                <a:cubicBezTo>
                  <a:pt x="437045" y="66769"/>
                  <a:pt x="407189" y="37094"/>
                  <a:pt x="370504" y="37094"/>
                </a:cubicBezTo>
                <a:cubicBezTo>
                  <a:pt x="356687" y="37094"/>
                  <a:pt x="343824" y="41356"/>
                  <a:pt x="333025" y="48617"/>
                </a:cubicBezTo>
                <a:cubicBezTo>
                  <a:pt x="325243" y="20678"/>
                  <a:pt x="299674" y="0"/>
                  <a:pt x="269183" y="0"/>
                </a:cubicBezTo>
                <a:cubicBezTo>
                  <a:pt x="232498" y="0"/>
                  <a:pt x="202642" y="29675"/>
                  <a:pt x="202642" y="66138"/>
                </a:cubicBezTo>
                <a:lnTo>
                  <a:pt x="202642" y="68506"/>
                </a:lnTo>
                <a:cubicBezTo>
                  <a:pt x="192478" y="62350"/>
                  <a:pt x="180726" y="58561"/>
                  <a:pt x="167862" y="58561"/>
                </a:cubicBezTo>
                <a:cubicBezTo>
                  <a:pt x="131177" y="58561"/>
                  <a:pt x="101321" y="88237"/>
                  <a:pt x="101321" y="124699"/>
                </a:cubicBezTo>
                <a:lnTo>
                  <a:pt x="101321" y="148219"/>
                </a:lnTo>
                <a:cubicBezTo>
                  <a:pt x="94810" y="144115"/>
                  <a:pt x="87504" y="141116"/>
                  <a:pt x="79564" y="139695"/>
                </a:cubicBezTo>
                <a:cubicBezTo>
                  <a:pt x="59713" y="135907"/>
                  <a:pt x="39544" y="140958"/>
                  <a:pt x="24139" y="153586"/>
                </a:cubicBezTo>
                <a:cubicBezTo>
                  <a:pt x="8735" y="166213"/>
                  <a:pt x="0" y="184839"/>
                  <a:pt x="0" y="204570"/>
                </a:cubicBezTo>
                <a:lnTo>
                  <a:pt x="0" y="590665"/>
                </a:lnTo>
                <a:cubicBezTo>
                  <a:pt x="0" y="617499"/>
                  <a:pt x="7305" y="643702"/>
                  <a:pt x="21281" y="666748"/>
                </a:cubicBezTo>
                <a:lnTo>
                  <a:pt x="62730" y="735096"/>
                </a:lnTo>
                <a:cubicBezTo>
                  <a:pt x="66224" y="740778"/>
                  <a:pt x="67971" y="747408"/>
                  <a:pt x="67971" y="754037"/>
                </a:cubicBezTo>
                <a:lnTo>
                  <a:pt x="67971" y="850640"/>
                </a:lnTo>
                <a:cubicBezTo>
                  <a:pt x="67971" y="859322"/>
                  <a:pt x="75117" y="866425"/>
                  <a:pt x="83852" y="866425"/>
                </a:cubicBezTo>
                <a:cubicBezTo>
                  <a:pt x="92586" y="866425"/>
                  <a:pt x="99733" y="859322"/>
                  <a:pt x="99733" y="850640"/>
                </a:cubicBezTo>
                <a:lnTo>
                  <a:pt x="99733" y="754037"/>
                </a:lnTo>
                <a:cubicBezTo>
                  <a:pt x="99733" y="741567"/>
                  <a:pt x="96398" y="729413"/>
                  <a:pt x="89886" y="718837"/>
                </a:cubicBezTo>
                <a:lnTo>
                  <a:pt x="48437" y="650489"/>
                </a:lnTo>
                <a:cubicBezTo>
                  <a:pt x="37479" y="632495"/>
                  <a:pt x="31762" y="611817"/>
                  <a:pt x="31762" y="590823"/>
                </a:cubicBezTo>
                <a:lnTo>
                  <a:pt x="31762" y="204570"/>
                </a:lnTo>
                <a:cubicBezTo>
                  <a:pt x="31762" y="194310"/>
                  <a:pt x="36367" y="184524"/>
                  <a:pt x="44467" y="177894"/>
                </a:cubicBezTo>
                <a:cubicBezTo>
                  <a:pt x="52566" y="171264"/>
                  <a:pt x="62889" y="168739"/>
                  <a:pt x="73529" y="170633"/>
                </a:cubicBezTo>
                <a:cubicBezTo>
                  <a:pt x="89410" y="173632"/>
                  <a:pt x="101321" y="188943"/>
                  <a:pt x="101321" y="206307"/>
                </a:cubicBezTo>
                <a:lnTo>
                  <a:pt x="101321" y="405352"/>
                </a:lnTo>
                <a:cubicBezTo>
                  <a:pt x="101321" y="414034"/>
                  <a:pt x="108467" y="421137"/>
                  <a:pt x="117202" y="421137"/>
                </a:cubicBezTo>
                <a:cubicBezTo>
                  <a:pt x="125936" y="421137"/>
                  <a:pt x="133083" y="414034"/>
                  <a:pt x="133083" y="405352"/>
                </a:cubicBezTo>
                <a:lnTo>
                  <a:pt x="133083" y="124699"/>
                </a:lnTo>
                <a:cubicBezTo>
                  <a:pt x="133083" y="105600"/>
                  <a:pt x="148646" y="90131"/>
                  <a:pt x="167862" y="90131"/>
                </a:cubicBezTo>
                <a:cubicBezTo>
                  <a:pt x="187078" y="90131"/>
                  <a:pt x="202642" y="105600"/>
                  <a:pt x="202642" y="124699"/>
                </a:cubicBezTo>
                <a:lnTo>
                  <a:pt x="202642" y="405510"/>
                </a:lnTo>
                <a:cubicBezTo>
                  <a:pt x="202642" y="414192"/>
                  <a:pt x="209788" y="421295"/>
                  <a:pt x="218523" y="421295"/>
                </a:cubicBezTo>
                <a:cubicBezTo>
                  <a:pt x="227257" y="421295"/>
                  <a:pt x="234404" y="414192"/>
                  <a:pt x="234404" y="405510"/>
                </a:cubicBezTo>
                <a:lnTo>
                  <a:pt x="234404" y="66296"/>
                </a:lnTo>
                <a:cubicBezTo>
                  <a:pt x="234404" y="47196"/>
                  <a:pt x="249967" y="31727"/>
                  <a:pt x="269183" y="31727"/>
                </a:cubicBezTo>
                <a:cubicBezTo>
                  <a:pt x="288399" y="31727"/>
                  <a:pt x="303962" y="47196"/>
                  <a:pt x="303962" y="66296"/>
                </a:cubicBezTo>
                <a:lnTo>
                  <a:pt x="303962" y="405510"/>
                </a:lnTo>
                <a:cubicBezTo>
                  <a:pt x="303962" y="414192"/>
                  <a:pt x="311109" y="421295"/>
                  <a:pt x="319843" y="421295"/>
                </a:cubicBezTo>
                <a:cubicBezTo>
                  <a:pt x="328578" y="421295"/>
                  <a:pt x="335724" y="414192"/>
                  <a:pt x="335724" y="405510"/>
                </a:cubicBezTo>
                <a:lnTo>
                  <a:pt x="335724" y="103232"/>
                </a:lnTo>
                <a:cubicBezTo>
                  <a:pt x="335724" y="84133"/>
                  <a:pt x="351288" y="68664"/>
                  <a:pt x="370504" y="68664"/>
                </a:cubicBezTo>
                <a:cubicBezTo>
                  <a:pt x="389720" y="68664"/>
                  <a:pt x="405283" y="84133"/>
                  <a:pt x="405283" y="103232"/>
                </a:cubicBezTo>
                <a:lnTo>
                  <a:pt x="405283" y="462177"/>
                </a:lnTo>
                <a:cubicBezTo>
                  <a:pt x="403060" y="463598"/>
                  <a:pt x="400678" y="464703"/>
                  <a:pt x="397978" y="465334"/>
                </a:cubicBezTo>
                <a:lnTo>
                  <a:pt x="387814" y="467860"/>
                </a:lnTo>
                <a:cubicBezTo>
                  <a:pt x="344300" y="478436"/>
                  <a:pt x="308409" y="507795"/>
                  <a:pt x="288717" y="549309"/>
                </a:cubicBezTo>
                <a:cubicBezTo>
                  <a:pt x="285064" y="557202"/>
                  <a:pt x="288717" y="566041"/>
                  <a:pt x="296657" y="569672"/>
                </a:cubicBezTo>
                <a:cubicBezTo>
                  <a:pt x="304598" y="573302"/>
                  <a:pt x="314285" y="569356"/>
                  <a:pt x="318096" y="561463"/>
                </a:cubicBezTo>
                <a:cubicBezTo>
                  <a:pt x="333025" y="529894"/>
                  <a:pt x="361293" y="506848"/>
                  <a:pt x="395437" y="498482"/>
                </a:cubicBezTo>
                <a:lnTo>
                  <a:pt x="405601" y="495957"/>
                </a:lnTo>
                <a:cubicBezTo>
                  <a:pt x="425928" y="490906"/>
                  <a:pt x="441968" y="475437"/>
                  <a:pt x="447527" y="455232"/>
                </a:cubicBezTo>
                <a:lnTo>
                  <a:pt x="480083" y="335426"/>
                </a:lnTo>
                <a:cubicBezTo>
                  <a:pt x="482782" y="325481"/>
                  <a:pt x="489770" y="317273"/>
                  <a:pt x="499299" y="313012"/>
                </a:cubicBezTo>
                <a:cubicBezTo>
                  <a:pt x="508986" y="308592"/>
                  <a:pt x="519626" y="308907"/>
                  <a:pt x="529314" y="313643"/>
                </a:cubicBezTo>
                <a:cubicBezTo>
                  <a:pt x="543765" y="320588"/>
                  <a:pt x="551230" y="338583"/>
                  <a:pt x="546624" y="355315"/>
                </a:cubicBezTo>
                <a:lnTo>
                  <a:pt x="483100" y="589087"/>
                </a:lnTo>
                <a:cubicBezTo>
                  <a:pt x="477700" y="608818"/>
                  <a:pt x="467219" y="626812"/>
                  <a:pt x="452609" y="641019"/>
                </a:cubicBezTo>
                <a:lnTo>
                  <a:pt x="379715" y="712839"/>
                </a:lnTo>
                <a:cubicBezTo>
                  <a:pt x="366851" y="725625"/>
                  <a:pt x="359387" y="743146"/>
                  <a:pt x="359387" y="761298"/>
                </a:cubicBezTo>
                <a:lnTo>
                  <a:pt x="359387" y="850640"/>
                </a:lnTo>
                <a:cubicBezTo>
                  <a:pt x="359387" y="859322"/>
                  <a:pt x="366533" y="866425"/>
                  <a:pt x="375268" y="866425"/>
                </a:cubicBezTo>
                <a:cubicBezTo>
                  <a:pt x="384003" y="866425"/>
                  <a:pt x="391149" y="859322"/>
                  <a:pt x="391149" y="850640"/>
                </a:cubicBezTo>
                <a:lnTo>
                  <a:pt x="391149" y="761298"/>
                </a:lnTo>
                <a:cubicBezTo>
                  <a:pt x="391149" y="751670"/>
                  <a:pt x="395119" y="742041"/>
                  <a:pt x="402107" y="735253"/>
                </a:cubicBezTo>
                <a:lnTo>
                  <a:pt x="475001" y="663433"/>
                </a:lnTo>
                <a:cubicBezTo>
                  <a:pt x="493581" y="645123"/>
                  <a:pt x="506922" y="622235"/>
                  <a:pt x="513750" y="597295"/>
                </a:cubicBezTo>
                <a:lnTo>
                  <a:pt x="577274" y="363523"/>
                </a:lnTo>
                <a:cubicBezTo>
                  <a:pt x="585850" y="331953"/>
                  <a:pt x="571557" y="298963"/>
                  <a:pt x="543130" y="285230"/>
                </a:cubicBezTo>
                <a:close/>
              </a:path>
            </a:pathLst>
          </a:custGeom>
          <a:solidFill>
            <a:srgbClr val="F75D49"/>
          </a:solidFill>
          <a:ln w="0" cap="flat">
            <a:noFill/>
            <a:prstDash val="solid"/>
            <a:miter/>
          </a:ln>
        </p:spPr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b="1">
              <a:latin typeface="AMX" pitchFamily="2" charset="77"/>
            </a:endParaRPr>
          </a:p>
        </p:txBody>
      </p:sp>
      <p:pic>
        <p:nvPicPr>
          <p:cNvPr id="33" name="Gráfico 12">
            <a:extLst>
              <a:ext uri="{FF2B5EF4-FFF2-40B4-BE49-F238E27FC236}">
                <a16:creationId xmlns:a16="http://schemas.microsoft.com/office/drawing/2014/main" id="{9ACDF649-9CD1-5638-0ADA-8F2CB259578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10580338" y="5261428"/>
            <a:ext cx="1476375" cy="1762125"/>
          </a:xfrm>
          <a:prstGeom prst="rect">
            <a:avLst/>
          </a:prstGeom>
        </p:spPr>
      </p:pic>
      <p:sp>
        <p:nvSpPr>
          <p:cNvPr id="3" name="Retângulo: Cantos Diagonais Arredondados 2">
            <a:extLst>
              <a:ext uri="{FF2B5EF4-FFF2-40B4-BE49-F238E27FC236}">
                <a16:creationId xmlns:a16="http://schemas.microsoft.com/office/drawing/2014/main" id="{1127B025-BC2D-CC38-27F7-D0A9D71E4F89}"/>
              </a:ext>
            </a:extLst>
          </p:cNvPr>
          <p:cNvSpPr/>
          <p:nvPr/>
        </p:nvSpPr>
        <p:spPr>
          <a:xfrm>
            <a:off x="-1705" y="410265"/>
            <a:ext cx="3167366" cy="461665"/>
          </a:xfrm>
          <a:prstGeom prst="round2Diag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Roboto"/>
                <a:ea typeface="Roboto"/>
                <a:cs typeface="Roboto"/>
              </a:rPr>
              <a:t>COMBINADOS</a:t>
            </a:r>
            <a:endParaRPr lang="pt-BR" sz="11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29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1">
            <a:extLst>
              <a:ext uri="{FF2B5EF4-FFF2-40B4-BE49-F238E27FC236}">
                <a16:creationId xmlns:a16="http://schemas.microsoft.com/office/drawing/2014/main" id="{2668B66A-C939-5926-D45B-7B1113D94D6A}"/>
              </a:ext>
            </a:extLst>
          </p:cNvPr>
          <p:cNvSpPr txBox="1"/>
          <p:nvPr/>
        </p:nvSpPr>
        <p:spPr>
          <a:xfrm>
            <a:off x="5258298" y="1712364"/>
            <a:ext cx="4442339" cy="57797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2400" b="1">
                <a:solidFill>
                  <a:srgbClr val="C00000"/>
                </a:solidFill>
              </a:rPr>
              <a:t>Compreender para orientar</a:t>
            </a:r>
            <a:endParaRPr lang="pt-BR" sz="2400">
              <a:solidFill>
                <a:srgbClr val="C00000"/>
              </a:solidFill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3511903E-8E20-408F-0BE7-7A2C7FBA06C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7000"/>
          </a:blip>
          <a:stretch>
            <a:fillRect/>
          </a:stretch>
        </p:blipFill>
        <p:spPr>
          <a:xfrm rot="10800000">
            <a:off x="0" y="0"/>
            <a:ext cx="4818530" cy="6858000"/>
          </a:xfrm>
          <a:prstGeom prst="round2DiagRect">
            <a:avLst/>
          </a:prstGeom>
        </p:spPr>
      </p:pic>
      <p:pic>
        <p:nvPicPr>
          <p:cNvPr id="4" name="Gráfico 16" descr="Forma, Logotipo&#10;&#10;O conteúdo gerado por IA pode estar incorreto.">
            <a:extLst>
              <a:ext uri="{FF2B5EF4-FFF2-40B4-BE49-F238E27FC236}">
                <a16:creationId xmlns:a16="http://schemas.microsoft.com/office/drawing/2014/main" id="{D1ED0AF2-FC20-143D-E8C5-FD8785BAD69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33586" r="29370"/>
          <a:stretch>
            <a:fillRect/>
          </a:stretch>
        </p:blipFill>
        <p:spPr>
          <a:xfrm rot="5400000">
            <a:off x="9972206" y="3805818"/>
            <a:ext cx="3523802" cy="2580563"/>
          </a:xfrm>
          <a:prstGeom prst="rect">
            <a:avLst/>
          </a:prstGeom>
        </p:spPr>
      </p:pic>
      <p:pic>
        <p:nvPicPr>
          <p:cNvPr id="6" name="Gráfico 18">
            <a:extLst>
              <a:ext uri="{FF2B5EF4-FFF2-40B4-BE49-F238E27FC236}">
                <a16:creationId xmlns:a16="http://schemas.microsoft.com/office/drawing/2014/main" id="{9BB410CE-A7D5-EB0C-3F01-A6178BB2CE0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62548" y="1125031"/>
            <a:ext cx="2143121" cy="3707899"/>
          </a:xfrm>
          <a:prstGeom prst="rect">
            <a:avLst/>
          </a:prstGeom>
        </p:spPr>
      </p:pic>
      <p:sp>
        <p:nvSpPr>
          <p:cNvPr id="3" name="Retângulo: Cantos Diagonais Arredondados 2">
            <a:extLst>
              <a:ext uri="{FF2B5EF4-FFF2-40B4-BE49-F238E27FC236}">
                <a16:creationId xmlns:a16="http://schemas.microsoft.com/office/drawing/2014/main" id="{06E36E62-A5AF-8DC6-2537-3D9CADF22068}"/>
              </a:ext>
            </a:extLst>
          </p:cNvPr>
          <p:cNvSpPr/>
          <p:nvPr/>
        </p:nvSpPr>
        <p:spPr>
          <a:xfrm>
            <a:off x="-1705" y="410265"/>
            <a:ext cx="3167366" cy="461665"/>
          </a:xfrm>
          <a:prstGeom prst="round2Diag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Roboto"/>
                <a:ea typeface="Roboto"/>
                <a:cs typeface="Roboto"/>
              </a:rPr>
              <a:t>OBJETIVOS</a:t>
            </a:r>
            <a:endParaRPr lang="pt-BR" sz="1100">
              <a:solidFill>
                <a:schemeClr val="bg1"/>
              </a:solidFill>
            </a:endParaRPr>
          </a:p>
        </p:txBody>
      </p:sp>
      <p:sp>
        <p:nvSpPr>
          <p:cNvPr id="7" name="CaixaDeTexto 1">
            <a:extLst>
              <a:ext uri="{FF2B5EF4-FFF2-40B4-BE49-F238E27FC236}">
                <a16:creationId xmlns:a16="http://schemas.microsoft.com/office/drawing/2014/main" id="{A5833F8E-D99E-C523-74F2-93C0F2ADFA12}"/>
              </a:ext>
            </a:extLst>
          </p:cNvPr>
          <p:cNvSpPr txBox="1"/>
          <p:nvPr/>
        </p:nvSpPr>
        <p:spPr>
          <a:xfrm>
            <a:off x="5258298" y="2624035"/>
            <a:ext cx="5221355" cy="206094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sz="2200"/>
              <a:t>Principais ofensores da operação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sz="2200"/>
              <a:t>Navegação correta nos sistemas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sz="2200"/>
              <a:t>Cenários, pendências e decisões na venda</a:t>
            </a:r>
          </a:p>
        </p:txBody>
      </p:sp>
    </p:spTree>
    <p:extLst>
      <p:ext uri="{BB962C8B-B14F-4D97-AF65-F5344CB8AC3E}">
        <p14:creationId xmlns:p14="http://schemas.microsoft.com/office/powerpoint/2010/main" val="2602239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Único Canto Arredondado 1">
            <a:extLst>
              <a:ext uri="{FF2B5EF4-FFF2-40B4-BE49-F238E27FC236}">
                <a16:creationId xmlns:a16="http://schemas.microsoft.com/office/drawing/2014/main" id="{AC1B6AF4-1717-E860-7702-E70F88E3A874}"/>
              </a:ext>
            </a:extLst>
          </p:cNvPr>
          <p:cNvSpPr/>
          <p:nvPr/>
        </p:nvSpPr>
        <p:spPr>
          <a:xfrm rot="10800000" flipH="1">
            <a:off x="0" y="42723"/>
            <a:ext cx="12192000" cy="5299298"/>
          </a:xfrm>
          <a:prstGeom prst="round1Rect">
            <a:avLst>
              <a:gd name="adj" fmla="val 35799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123BAB3-3068-ED87-1228-F22C736F7B6E}"/>
              </a:ext>
            </a:extLst>
          </p:cNvPr>
          <p:cNvSpPr txBox="1"/>
          <p:nvPr/>
        </p:nvSpPr>
        <p:spPr>
          <a:xfrm>
            <a:off x="1292469" y="2833070"/>
            <a:ext cx="96070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>
                <a:solidFill>
                  <a:srgbClr val="C00000"/>
                </a:solidFill>
              </a:rPr>
              <a:t>Nuvem de palavras: </a:t>
            </a:r>
            <a:r>
              <a:rPr lang="pt-BR" sz="2400" b="1"/>
              <a:t>Na sala de aula, quais temas costumam gerar mais dúvidas ao vendedor?​</a:t>
            </a:r>
          </a:p>
        </p:txBody>
      </p:sp>
    </p:spTree>
    <p:extLst>
      <p:ext uri="{BB962C8B-B14F-4D97-AF65-F5344CB8AC3E}">
        <p14:creationId xmlns:p14="http://schemas.microsoft.com/office/powerpoint/2010/main" val="4267871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61D5C2C5-9294-65E4-FF41-0BC351AB6FEC}"/>
              </a:ext>
            </a:extLst>
          </p:cNvPr>
          <p:cNvSpPr txBox="1"/>
          <p:nvPr/>
        </p:nvSpPr>
        <p:spPr>
          <a:xfrm>
            <a:off x="2800070" y="3136612"/>
            <a:ext cx="659186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3200" b="1">
                <a:latin typeface="Roboto"/>
                <a:ea typeface="Roboto"/>
                <a:cs typeface="Roboto"/>
              </a:rPr>
              <a:t>Vamos testar uma hipótese?</a:t>
            </a:r>
          </a:p>
        </p:txBody>
      </p:sp>
    </p:spTree>
    <p:extLst>
      <p:ext uri="{BB962C8B-B14F-4D97-AF65-F5344CB8AC3E}">
        <p14:creationId xmlns:p14="http://schemas.microsoft.com/office/powerpoint/2010/main" val="1368527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802841-B36B-C431-5932-22100D26AC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Único Canto Arredondado 1">
            <a:extLst>
              <a:ext uri="{FF2B5EF4-FFF2-40B4-BE49-F238E27FC236}">
                <a16:creationId xmlns:a16="http://schemas.microsoft.com/office/drawing/2014/main" id="{1DCE5850-CE7C-AD42-1B30-0A6F81FA4379}"/>
              </a:ext>
            </a:extLst>
          </p:cNvPr>
          <p:cNvSpPr/>
          <p:nvPr/>
        </p:nvSpPr>
        <p:spPr>
          <a:xfrm rot="10800000" flipH="1">
            <a:off x="0" y="42723"/>
            <a:ext cx="12192000" cy="2244894"/>
          </a:xfrm>
          <a:prstGeom prst="round1Rect">
            <a:avLst>
              <a:gd name="adj" fmla="val 35799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98EED5C-ADBF-6AD6-3E9B-B057771EC9AD}"/>
              </a:ext>
            </a:extLst>
          </p:cNvPr>
          <p:cNvSpPr txBox="1"/>
          <p:nvPr/>
        </p:nvSpPr>
        <p:spPr>
          <a:xfrm>
            <a:off x="1025768" y="859891"/>
            <a:ext cx="96070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/>
              <a:t>Na sua percepção, qual destes fatores mais impacta o </a:t>
            </a:r>
            <a:r>
              <a:rPr lang="pt-BR" sz="2400" b="1">
                <a:solidFill>
                  <a:srgbClr val="C00000"/>
                </a:solidFill>
              </a:rPr>
              <a:t>desempenho operacional </a:t>
            </a:r>
            <a:r>
              <a:rPr lang="pt-BR" sz="2400" b="1"/>
              <a:t>ao aplicar o treinamento?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BB58977-4ECC-5C4F-C596-73BD7292D474}"/>
              </a:ext>
            </a:extLst>
          </p:cNvPr>
          <p:cNvSpPr txBox="1"/>
          <p:nvPr/>
        </p:nvSpPr>
        <p:spPr>
          <a:xfrm>
            <a:off x="1705708" y="2935069"/>
            <a:ext cx="31815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/>
              <a:t>Navegação nos sistemas Solar e </a:t>
            </a:r>
            <a:r>
              <a:rPr lang="pt-BR" sz="2000" err="1"/>
              <a:t>NetSales</a:t>
            </a:r>
            <a:r>
              <a:rPr lang="pt-BR" sz="2000"/>
              <a:t>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872AAA2-D110-1F7B-8227-5BF522BDEF5A}"/>
              </a:ext>
            </a:extLst>
          </p:cNvPr>
          <p:cNvSpPr txBox="1"/>
          <p:nvPr/>
        </p:nvSpPr>
        <p:spPr>
          <a:xfrm>
            <a:off x="1705707" y="4284563"/>
            <a:ext cx="308903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/>
              <a:t>Pendências relacionadas a endereço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291687E-6C50-7C90-AE85-FA6F14DE5178}"/>
              </a:ext>
            </a:extLst>
          </p:cNvPr>
          <p:cNvSpPr txBox="1"/>
          <p:nvPr/>
        </p:nvSpPr>
        <p:spPr>
          <a:xfrm>
            <a:off x="7259516" y="2932147"/>
            <a:ext cx="29249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/>
              <a:t>Orientação do vendedor na condução da venda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E7DCDEF5-C8E2-924F-8FEF-F701733D0C7F}"/>
              </a:ext>
            </a:extLst>
          </p:cNvPr>
          <p:cNvSpPr txBox="1"/>
          <p:nvPr/>
        </p:nvSpPr>
        <p:spPr>
          <a:xfrm>
            <a:off x="7259516" y="4284563"/>
            <a:ext cx="29249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/>
              <a:t>Tratativas e pendências na venda 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4D97FDE2-7C77-CD54-DBB6-35E27C443E95}"/>
              </a:ext>
            </a:extLst>
          </p:cNvPr>
          <p:cNvSpPr/>
          <p:nvPr/>
        </p:nvSpPr>
        <p:spPr>
          <a:xfrm>
            <a:off x="1025769" y="2935069"/>
            <a:ext cx="536863" cy="536863"/>
          </a:xfrm>
          <a:prstGeom prst="ellipse">
            <a:avLst/>
          </a:prstGeom>
          <a:solidFill>
            <a:srgbClr val="C000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>
                <a:latin typeface="Roboto"/>
                <a:ea typeface="Roboto"/>
                <a:cs typeface="Roboto"/>
              </a:rPr>
              <a:t>A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C5D34654-73D2-5D9B-6522-FFB9715D5FFC}"/>
              </a:ext>
            </a:extLst>
          </p:cNvPr>
          <p:cNvSpPr/>
          <p:nvPr/>
        </p:nvSpPr>
        <p:spPr>
          <a:xfrm>
            <a:off x="1025768" y="4339296"/>
            <a:ext cx="536863" cy="536863"/>
          </a:xfrm>
          <a:prstGeom prst="ellipse">
            <a:avLst/>
          </a:prstGeom>
          <a:solidFill>
            <a:srgbClr val="C000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>
                <a:latin typeface="Roboto"/>
                <a:ea typeface="Roboto"/>
                <a:cs typeface="Roboto"/>
              </a:rPr>
              <a:t>B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384A6D11-BC5C-24C2-88A9-A1671758B6C9}"/>
              </a:ext>
            </a:extLst>
          </p:cNvPr>
          <p:cNvSpPr/>
          <p:nvPr/>
        </p:nvSpPr>
        <p:spPr>
          <a:xfrm>
            <a:off x="6599024" y="2935069"/>
            <a:ext cx="536863" cy="536863"/>
          </a:xfrm>
          <a:prstGeom prst="ellipse">
            <a:avLst/>
          </a:prstGeom>
          <a:solidFill>
            <a:srgbClr val="C000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>
                <a:latin typeface="Roboto"/>
                <a:ea typeface="Roboto"/>
                <a:cs typeface="Roboto"/>
              </a:rPr>
              <a:t>C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530B2232-570C-128B-580C-DB73B9066EBC}"/>
              </a:ext>
            </a:extLst>
          </p:cNvPr>
          <p:cNvSpPr/>
          <p:nvPr/>
        </p:nvSpPr>
        <p:spPr>
          <a:xfrm>
            <a:off x="6599023" y="4284563"/>
            <a:ext cx="536863" cy="536863"/>
          </a:xfrm>
          <a:prstGeom prst="ellipse">
            <a:avLst/>
          </a:prstGeom>
          <a:solidFill>
            <a:srgbClr val="C000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>
                <a:latin typeface="Roboto"/>
                <a:ea typeface="Roboto"/>
                <a:cs typeface="Roboto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279245727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-DI-ofici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ada 1">
      <a:majorFont>
        <a:latin typeface="AMX"/>
        <a:ea typeface=""/>
        <a:cs typeface=""/>
      </a:majorFont>
      <a:minorFont>
        <a:latin typeface="AMX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975e1803-a2dd-4234-a4d3-b8cfc1159f4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DE657641D78C429A5FD1B4F59F09DC" ma:contentTypeVersion="9" ma:contentTypeDescription="Create a new document." ma:contentTypeScope="" ma:versionID="452824e2bd5e67cfaa12ffdf040a8904">
  <xsd:schema xmlns:xsd="http://www.w3.org/2001/XMLSchema" xmlns:xs="http://www.w3.org/2001/XMLSchema" xmlns:p="http://schemas.microsoft.com/office/2006/metadata/properties" xmlns:ns3="975e1803-a2dd-4234-a4d3-b8cfc1159f4d" targetNamespace="http://schemas.microsoft.com/office/2006/metadata/properties" ma:root="true" ma:fieldsID="f3ffe67560908ca34a61c068b5cb3470" ns3:_="">
    <xsd:import namespace="975e1803-a2dd-4234-a4d3-b8cfc1159f4d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_activity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5e1803-a2dd-4234-a4d3-b8cfc1159f4d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activity" ma:index="9" nillable="true" ma:displayName="_activity" ma:hidden="true" ma:internalName="_activity">
      <xsd:simpleType>
        <xsd:restriction base="dms:Note"/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1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5B9E434-F95D-419D-B3B1-8BA904144A25}">
  <ds:schemaRefs>
    <ds:schemaRef ds:uri="http://schemas.microsoft.com/office/2006/metadata/properties"/>
    <ds:schemaRef ds:uri="http://schemas.microsoft.com/office/infopath/2007/PartnerControls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975e1803-a2dd-4234-a4d3-b8cfc1159f4d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5758AA5-AAF5-4AA0-B093-88CD705E2C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5e1803-a2dd-4234-a4d3-b8cfc1159f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937A4F6-0819-4FF0-8386-396080E2BE8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2025.07.17_FI_Lojas_Teams_SVAS_Fixo_LA</Template>
  <TotalTime>53</TotalTime>
  <Words>2032</Words>
  <Application>Microsoft Office PowerPoint</Application>
  <PresentationFormat>Widescreen</PresentationFormat>
  <Paragraphs>216</Paragraphs>
  <Slides>20</Slides>
  <Notes>16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8" baseType="lpstr">
      <vt:lpstr>AMX</vt:lpstr>
      <vt:lpstr>Arial</vt:lpstr>
      <vt:lpstr>Arial Black</vt:lpstr>
      <vt:lpstr>Calibri</vt:lpstr>
      <vt:lpstr>Courier New</vt:lpstr>
      <vt:lpstr>Roboto</vt:lpstr>
      <vt:lpstr>Verdana</vt:lpstr>
      <vt:lpstr>Template-DI-oficial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Luiza Guimarães d'Avila</dc:creator>
  <cp:lastModifiedBy>Luiza Guimarães d'Avila</cp:lastModifiedBy>
  <cp:revision>6</cp:revision>
  <dcterms:created xsi:type="dcterms:W3CDTF">2025-11-14T19:06:43Z</dcterms:created>
  <dcterms:modified xsi:type="dcterms:W3CDTF">2026-06-10T11:18:55Z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0x0101001EDE657641D78C429A5FD1B4F59F09DC</vt:lpwstr>
  </property>
  <property fmtid="{D5CDD505-2E9C-101B-9397-08002B2CF9AE}" pid="3" name="MediaServiceImageTags">
    <vt:lpwstr/>
  </property>
</Properties>
</file>