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3"/>
  </p:notesMasterIdLst>
  <p:sldIdLst>
    <p:sldId id="257" r:id="rId5"/>
    <p:sldId id="258" r:id="rId6"/>
    <p:sldId id="256" r:id="rId7"/>
    <p:sldId id="265" r:id="rId8"/>
    <p:sldId id="267" r:id="rId9"/>
    <p:sldId id="262" r:id="rId10"/>
    <p:sldId id="276" r:id="rId11"/>
    <p:sldId id="264" r:id="rId12"/>
    <p:sldId id="268" r:id="rId13"/>
    <p:sldId id="263" r:id="rId14"/>
    <p:sldId id="277" r:id="rId15"/>
    <p:sldId id="269" r:id="rId16"/>
    <p:sldId id="270" r:id="rId17"/>
    <p:sldId id="271" r:id="rId18"/>
    <p:sldId id="273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B7FD1-A76F-8DED-E1AA-42E719724400}" v="75" dt="2026-05-19T18:13:14.030"/>
    <p1510:client id="{2EA24D3B-6D2B-7504-ECA1-0457F6F1412A}" v="1534" dt="2026-05-18T20:34:04.468"/>
    <p1510:client id="{8483CB88-0A4E-6F4B-EF7D-959132E7F486}" v="7" dt="2026-05-18T12:11:38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50DC-7CC4-4916-B4E8-0EE844D6E929}" type="datetimeFigureOut">
              <a:t>19/05/2026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3078-EDBB-4BB6-93E2-92ABCC506F6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Sejam</a:t>
            </a:r>
            <a:r>
              <a:rPr lang="en-US"/>
              <a:t> </a:t>
            </a:r>
            <a:r>
              <a:rPr lang="en-US" err="1"/>
              <a:t>bem-vindos</a:t>
            </a:r>
            <a:r>
              <a:rPr lang="en-US"/>
              <a:t>(as) à </a:t>
            </a:r>
            <a:r>
              <a:rPr lang="en-US" err="1"/>
              <a:t>Certificação</a:t>
            </a:r>
            <a:r>
              <a:rPr lang="en-US"/>
              <a:t> de </a:t>
            </a:r>
            <a:r>
              <a:rPr lang="en-US" err="1"/>
              <a:t>Instrutores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Hoje</a:t>
            </a:r>
            <a:r>
              <a:rPr lang="en-US"/>
              <a:t> </a:t>
            </a:r>
            <a:r>
              <a:rPr lang="en-US" err="1"/>
              <a:t>iniciamos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jornada </a:t>
            </a:r>
            <a:r>
              <a:rPr lang="en-US" err="1"/>
              <a:t>voltada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fortalecimento</a:t>
            </a:r>
            <a:r>
              <a:rPr lang="en-US"/>
              <a:t> da </a:t>
            </a:r>
            <a:r>
              <a:rPr lang="en-US" err="1"/>
              <a:t>atuação</a:t>
            </a:r>
            <a:r>
              <a:rPr lang="en-US"/>
              <a:t> dos </a:t>
            </a:r>
            <a:r>
              <a:rPr lang="en-US" err="1"/>
              <a:t>multiplicadores</a:t>
            </a:r>
            <a:r>
              <a:rPr lang="en-US"/>
              <a:t>, com </a:t>
            </a:r>
            <a:r>
              <a:rPr lang="en-US" err="1"/>
              <a:t>foco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interpretação</a:t>
            </a:r>
            <a:r>
              <a:rPr lang="en-US"/>
              <a:t> de </a:t>
            </a:r>
            <a:r>
              <a:rPr lang="en-US" err="1"/>
              <a:t>cenários</a:t>
            </a:r>
            <a:r>
              <a:rPr lang="en-US"/>
              <a:t>,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navegação</a:t>
            </a:r>
            <a:r>
              <a:rPr lang="en-US"/>
              <a:t> </a:t>
            </a:r>
            <a:r>
              <a:rPr lang="en-US" err="1"/>
              <a:t>pelos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 e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tomada</a:t>
            </a:r>
            <a:r>
              <a:rPr lang="en-US"/>
              <a:t> de </a:t>
            </a:r>
            <a:r>
              <a:rPr lang="en-US" err="1"/>
              <a:t>decisão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operação</a:t>
            </a:r>
            <a:r>
              <a:rPr lang="en-US"/>
              <a:t>.</a:t>
            </a:r>
            <a:endParaRPr lang="pt-BR"/>
          </a:p>
          <a:p>
            <a:r>
              <a:rPr lang="en-US"/>
              <a:t>Ao </a:t>
            </a:r>
            <a:r>
              <a:rPr lang="en-US" err="1"/>
              <a:t>longo</a:t>
            </a:r>
            <a:r>
              <a:rPr lang="en-US"/>
              <a:t> da </a:t>
            </a:r>
            <a:r>
              <a:rPr lang="en-US" err="1"/>
              <a:t>trilha</a:t>
            </a:r>
            <a:r>
              <a:rPr lang="en-US"/>
              <a:t>, </a:t>
            </a:r>
            <a:r>
              <a:rPr lang="en-US" err="1"/>
              <a:t>vocês</a:t>
            </a:r>
            <a:r>
              <a:rPr lang="en-US"/>
              <a:t> </a:t>
            </a:r>
            <a:r>
              <a:rPr lang="en-US" err="1"/>
              <a:t>irão</a:t>
            </a:r>
            <a:r>
              <a:rPr lang="en-US"/>
              <a:t> </a:t>
            </a:r>
            <a:r>
              <a:rPr lang="en-US" err="1"/>
              <a:t>vivenciar</a:t>
            </a:r>
            <a:r>
              <a:rPr lang="en-US"/>
              <a:t> </a:t>
            </a:r>
            <a:r>
              <a:rPr lang="en-US" err="1"/>
              <a:t>situações</a:t>
            </a:r>
            <a:r>
              <a:rPr lang="en-US"/>
              <a:t> </a:t>
            </a:r>
            <a:r>
              <a:rPr lang="en-US" err="1"/>
              <a:t>práticas</a:t>
            </a:r>
            <a:r>
              <a:rPr lang="en-US"/>
              <a:t> e </a:t>
            </a:r>
            <a:r>
              <a:rPr lang="en-US" err="1"/>
              <a:t>dinâmicas</a:t>
            </a:r>
            <a:r>
              <a:rPr lang="en-US"/>
              <a:t> </a:t>
            </a:r>
            <a:r>
              <a:rPr lang="en-US" err="1"/>
              <a:t>conectadas</a:t>
            </a:r>
            <a:r>
              <a:rPr lang="en-US"/>
              <a:t> à </a:t>
            </a:r>
            <a:r>
              <a:rPr lang="en-US" err="1"/>
              <a:t>realidade</a:t>
            </a:r>
            <a:r>
              <a:rPr lang="en-US"/>
              <a:t> do </a:t>
            </a:r>
            <a:r>
              <a:rPr lang="en-US" err="1"/>
              <a:t>dia</a:t>
            </a:r>
            <a:r>
              <a:rPr lang="en-US"/>
              <a:t> a </a:t>
            </a:r>
            <a:r>
              <a:rPr lang="en-US" err="1"/>
              <a:t>dia</a:t>
            </a:r>
            <a:r>
              <a:rPr lang="en-US"/>
              <a:t>, </a:t>
            </a:r>
            <a:r>
              <a:rPr lang="en-US" err="1"/>
              <a:t>fortalecendo</a:t>
            </a:r>
            <a:r>
              <a:rPr lang="en-US"/>
              <a:t> a </a:t>
            </a:r>
            <a:r>
              <a:rPr lang="en-US" err="1"/>
              <a:t>condução</a:t>
            </a:r>
            <a:r>
              <a:rPr lang="en-US"/>
              <a:t> do </a:t>
            </a:r>
            <a:r>
              <a:rPr lang="en-US" err="1"/>
              <a:t>treinamento</a:t>
            </a:r>
            <a:r>
              <a:rPr lang="en-US"/>
              <a:t> de forma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aplicada</a:t>
            </a:r>
            <a:r>
              <a:rPr lang="en-US"/>
              <a:t>, </a:t>
            </a:r>
            <a:r>
              <a:rPr lang="en-US" err="1"/>
              <a:t>segura</a:t>
            </a:r>
            <a:r>
              <a:rPr lang="en-US"/>
              <a:t> e </a:t>
            </a:r>
            <a:r>
              <a:rPr lang="en-US" err="1"/>
              <a:t>assertiva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Esperamos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seja</a:t>
            </a:r>
            <a:r>
              <a:rPr lang="en-US"/>
              <a:t> um </a:t>
            </a:r>
            <a:r>
              <a:rPr lang="en-US" err="1"/>
              <a:t>espaço</a:t>
            </a:r>
            <a:r>
              <a:rPr lang="en-US"/>
              <a:t> de </a:t>
            </a:r>
            <a:r>
              <a:rPr lang="en-US" err="1"/>
              <a:t>troca</a:t>
            </a:r>
            <a:r>
              <a:rPr lang="en-US"/>
              <a:t>, </a:t>
            </a:r>
            <a:r>
              <a:rPr lang="en-US" err="1"/>
              <a:t>aprendizado</a:t>
            </a:r>
            <a:r>
              <a:rPr lang="en-US"/>
              <a:t> e </a:t>
            </a:r>
            <a:r>
              <a:rPr lang="en-US" err="1"/>
              <a:t>construção</a:t>
            </a:r>
            <a:r>
              <a:rPr lang="en-US"/>
              <a:t> </a:t>
            </a:r>
            <a:r>
              <a:rPr lang="en-US" err="1"/>
              <a:t>conjunta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 err="1"/>
              <a:t>Preparados</a:t>
            </a:r>
            <a:r>
              <a:rPr lang="en-US"/>
              <a:t>(as)? </a:t>
            </a:r>
            <a:r>
              <a:rPr lang="en-US" err="1"/>
              <a:t>Então</a:t>
            </a:r>
            <a:r>
              <a:rPr lang="en-US"/>
              <a:t>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começar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17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</a:t>
            </a:r>
            <a:r>
              <a:rPr lang="en-US" err="1"/>
              <a:t>terceiro</a:t>
            </a:r>
            <a:r>
              <a:rPr lang="en-US"/>
              <a:t> </a:t>
            </a:r>
            <a:r>
              <a:rPr lang="en-US" err="1"/>
              <a:t>bloco</a:t>
            </a:r>
            <a:r>
              <a:rPr lang="en-US"/>
              <a:t>, </a:t>
            </a:r>
            <a:r>
              <a:rPr lang="en-US" err="1"/>
              <a:t>revisaremos</a:t>
            </a:r>
            <a:r>
              <a:rPr lang="en-US"/>
              <a:t> as </a:t>
            </a:r>
            <a:r>
              <a:rPr lang="en-US" err="1"/>
              <a:t>diferenças</a:t>
            </a:r>
            <a:r>
              <a:rPr lang="en-US"/>
              <a:t> e </a:t>
            </a:r>
            <a:r>
              <a:rPr lang="en-US" err="1"/>
              <a:t>possibilidades</a:t>
            </a:r>
            <a:r>
              <a:rPr lang="en-US"/>
              <a:t> dos </a:t>
            </a:r>
            <a:r>
              <a:rPr lang="en-US" err="1"/>
              <a:t>sistemas</a:t>
            </a:r>
            <a:r>
              <a:rPr lang="en-US"/>
              <a:t> Solar e </a:t>
            </a:r>
            <a:r>
              <a:rPr lang="en-US" err="1"/>
              <a:t>NetSales</a:t>
            </a:r>
            <a:r>
              <a:rPr lang="en-US"/>
              <a:t>, </a:t>
            </a:r>
            <a:r>
              <a:rPr lang="en-US" err="1"/>
              <a:t>compreendendo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cenários</a:t>
            </a:r>
            <a:r>
              <a:rPr lang="en-US"/>
              <a:t> </a:t>
            </a:r>
            <a:r>
              <a:rPr lang="en-US" err="1"/>
              <a:t>atendidos</a:t>
            </a:r>
            <a:r>
              <a:rPr lang="en-US"/>
              <a:t>, </a:t>
            </a:r>
            <a:r>
              <a:rPr lang="en-US" err="1"/>
              <a:t>suas</a:t>
            </a:r>
            <a:r>
              <a:rPr lang="en-US"/>
              <a:t> </a:t>
            </a:r>
            <a:r>
              <a:rPr lang="en-US" err="1"/>
              <a:t>limitações</a:t>
            </a:r>
            <a:r>
              <a:rPr lang="en-US"/>
              <a:t> e </a:t>
            </a:r>
            <a:r>
              <a:rPr lang="en-US" err="1"/>
              <a:t>especificidades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Também</a:t>
            </a:r>
            <a:r>
              <a:rPr lang="en-US"/>
              <a:t> </a:t>
            </a:r>
            <a:r>
              <a:rPr lang="en-US" err="1"/>
              <a:t>percorreremos</a:t>
            </a:r>
            <a:r>
              <a:rPr lang="en-US"/>
              <a:t> o </a:t>
            </a:r>
            <a:r>
              <a:rPr lang="en-US" err="1"/>
              <a:t>fluxo</a:t>
            </a:r>
            <a:r>
              <a:rPr lang="en-US"/>
              <a:t> </a:t>
            </a:r>
            <a:r>
              <a:rPr lang="en-US" err="1"/>
              <a:t>operacional</a:t>
            </a:r>
            <a:r>
              <a:rPr lang="en-US"/>
              <a:t>, </a:t>
            </a:r>
            <a:r>
              <a:rPr lang="en-US" err="1"/>
              <a:t>entendendo</a:t>
            </a:r>
            <a:r>
              <a:rPr lang="en-US"/>
              <a:t> o </a:t>
            </a:r>
            <a:r>
              <a:rPr lang="en-US" err="1"/>
              <a:t>passo</a:t>
            </a:r>
            <a:r>
              <a:rPr lang="en-US"/>
              <a:t> a </a:t>
            </a:r>
            <a:r>
              <a:rPr lang="en-US" err="1"/>
              <a:t>passo</a:t>
            </a:r>
            <a:r>
              <a:rPr lang="en-US"/>
              <a:t> do </a:t>
            </a:r>
            <a:r>
              <a:rPr lang="en-US" err="1"/>
              <a:t>cadastro</a:t>
            </a:r>
            <a:r>
              <a:rPr lang="en-US"/>
              <a:t> de </a:t>
            </a:r>
            <a:r>
              <a:rPr lang="en-US" err="1"/>
              <a:t>vendas</a:t>
            </a:r>
            <a:r>
              <a:rPr lang="en-US"/>
              <a:t> e </a:t>
            </a:r>
            <a:r>
              <a:rPr lang="en-US" err="1"/>
              <a:t>explorando</a:t>
            </a:r>
            <a:r>
              <a:rPr lang="en-US"/>
              <a:t> </a:t>
            </a:r>
            <a:r>
              <a:rPr lang="en-US" err="1"/>
              <a:t>situações</a:t>
            </a:r>
            <a:r>
              <a:rPr lang="en-US"/>
              <a:t> </a:t>
            </a:r>
            <a:r>
              <a:rPr lang="en-US" err="1"/>
              <a:t>práticas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orientam</a:t>
            </a:r>
            <a:r>
              <a:rPr lang="en-US"/>
              <a:t> a </a:t>
            </a:r>
            <a:r>
              <a:rPr lang="en-US" err="1"/>
              <a:t>escolha</a:t>
            </a:r>
            <a:r>
              <a:rPr lang="en-US"/>
              <a:t> </a:t>
            </a:r>
            <a:r>
              <a:rPr lang="en-US" err="1"/>
              <a:t>adequada</a:t>
            </a:r>
            <a:r>
              <a:rPr lang="en-US"/>
              <a:t> entre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13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Neste </a:t>
            </a:r>
            <a:r>
              <a:rPr lang="en-US" err="1"/>
              <a:t>bloco</a:t>
            </a:r>
            <a:r>
              <a:rPr lang="en-US"/>
              <a:t>, </a:t>
            </a:r>
            <a:r>
              <a:rPr lang="en-US" err="1"/>
              <a:t>aprofundaremos</a:t>
            </a:r>
            <a:r>
              <a:rPr lang="en-US"/>
              <a:t> o </a:t>
            </a:r>
            <a:r>
              <a:rPr lang="en-US" err="1"/>
              <a:t>tema</a:t>
            </a:r>
            <a:r>
              <a:rPr lang="en-US"/>
              <a:t> GED e </a:t>
            </a:r>
            <a:r>
              <a:rPr lang="en-US" err="1"/>
              <a:t>endereçamento</a:t>
            </a:r>
            <a:r>
              <a:rPr lang="en-US"/>
              <a:t>, </a:t>
            </a:r>
            <a:r>
              <a:rPr lang="en-US" err="1"/>
              <a:t>desenvolvendo</a:t>
            </a:r>
            <a:r>
              <a:rPr lang="en-US"/>
              <a:t> a </a:t>
            </a:r>
            <a:r>
              <a:rPr lang="en-US" err="1"/>
              <a:t>capacidade</a:t>
            </a:r>
            <a:r>
              <a:rPr lang="en-US"/>
              <a:t> de </a:t>
            </a:r>
            <a:r>
              <a:rPr lang="en-US" err="1"/>
              <a:t>identificar</a:t>
            </a:r>
            <a:r>
              <a:rPr lang="en-US"/>
              <a:t> e </a:t>
            </a:r>
            <a:r>
              <a:rPr lang="en-US" err="1"/>
              <a:t>diferenciar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cenários</a:t>
            </a:r>
            <a:r>
              <a:rPr lang="en-US"/>
              <a:t> </a:t>
            </a:r>
            <a:r>
              <a:rPr lang="en-US" err="1"/>
              <a:t>apresentados</a:t>
            </a:r>
            <a:r>
              <a:rPr lang="en-US"/>
              <a:t> </a:t>
            </a:r>
            <a:r>
              <a:rPr lang="en-US" err="1"/>
              <a:t>durante</a:t>
            </a:r>
            <a:r>
              <a:rPr lang="en-US"/>
              <a:t> o </a:t>
            </a:r>
            <a:r>
              <a:rPr lang="en-US" err="1"/>
              <a:t>cadastro</a:t>
            </a:r>
            <a:r>
              <a:rPr lang="en-US"/>
              <a:t> de </a:t>
            </a:r>
            <a:r>
              <a:rPr lang="en-US" err="1"/>
              <a:t>vendas</a:t>
            </a:r>
            <a:r>
              <a:rPr lang="en-US"/>
              <a:t>.</a:t>
            </a:r>
            <a:endParaRPr lang="pt-BR"/>
          </a:p>
          <a:p>
            <a:r>
              <a:rPr lang="en-US"/>
              <a:t>Vamos </a:t>
            </a:r>
            <a:r>
              <a:rPr lang="en-US" err="1"/>
              <a:t>compreender</a:t>
            </a:r>
            <a:r>
              <a:rPr lang="en-US"/>
              <a:t> as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causas</a:t>
            </a:r>
            <a:r>
              <a:rPr lang="en-US"/>
              <a:t> dos </a:t>
            </a:r>
            <a:r>
              <a:rPr lang="en-US" err="1"/>
              <a:t>erros</a:t>
            </a:r>
            <a:r>
              <a:rPr lang="en-US"/>
              <a:t> de </a:t>
            </a:r>
            <a:r>
              <a:rPr lang="en-US" err="1"/>
              <a:t>endereço</a:t>
            </a:r>
            <a:r>
              <a:rPr lang="en-US"/>
              <a:t>, </a:t>
            </a:r>
            <a:r>
              <a:rPr lang="en-US" err="1"/>
              <a:t>entendendo</a:t>
            </a:r>
            <a:r>
              <a:rPr lang="en-US"/>
              <a:t> </a:t>
            </a:r>
            <a:r>
              <a:rPr lang="en-US" err="1"/>
              <a:t>quando</a:t>
            </a:r>
            <a:r>
              <a:rPr lang="en-US"/>
              <a:t> a </a:t>
            </a:r>
            <a:r>
              <a:rPr lang="en-US" err="1"/>
              <a:t>origem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 no </a:t>
            </a:r>
            <a:r>
              <a:rPr lang="en-US" err="1"/>
              <a:t>cadastro</a:t>
            </a:r>
            <a:r>
              <a:rPr lang="en-US"/>
              <a:t> e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 </a:t>
            </a:r>
            <a:r>
              <a:rPr lang="en-US" err="1"/>
              <a:t>relacionada</a:t>
            </a:r>
            <a:r>
              <a:rPr lang="en-US"/>
              <a:t> à </a:t>
            </a:r>
            <a:r>
              <a:rPr lang="en-US" err="1"/>
              <a:t>cobertura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 err="1"/>
              <a:t>Também</a:t>
            </a:r>
            <a:r>
              <a:rPr lang="en-US"/>
              <a:t> </a:t>
            </a:r>
            <a:r>
              <a:rPr lang="en-US" err="1"/>
              <a:t>percorreremos</a:t>
            </a:r>
            <a:r>
              <a:rPr lang="en-US"/>
              <a:t> o </a:t>
            </a:r>
            <a:r>
              <a:rPr lang="en-US" err="1"/>
              <a:t>passo</a:t>
            </a:r>
            <a:r>
              <a:rPr lang="en-US"/>
              <a:t> a </a:t>
            </a:r>
            <a:r>
              <a:rPr lang="en-US" err="1"/>
              <a:t>passo</a:t>
            </a:r>
            <a:r>
              <a:rPr lang="en-US"/>
              <a:t> da </a:t>
            </a:r>
            <a:r>
              <a:rPr lang="en-US" err="1"/>
              <a:t>pesquisa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 Solar e </a:t>
            </a:r>
            <a:r>
              <a:rPr lang="en-US" err="1"/>
              <a:t>NetSales</a:t>
            </a:r>
            <a:r>
              <a:rPr lang="en-US"/>
              <a:t>, </a:t>
            </a:r>
            <a:r>
              <a:rPr lang="en-US" err="1"/>
              <a:t>interpretando</a:t>
            </a:r>
            <a:r>
              <a:rPr lang="en-US"/>
              <a:t> </a:t>
            </a:r>
            <a:r>
              <a:rPr lang="en-US" err="1"/>
              <a:t>corretamente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cenários</a:t>
            </a:r>
            <a:r>
              <a:rPr lang="en-US"/>
              <a:t> </a:t>
            </a:r>
            <a:r>
              <a:rPr lang="en-US" err="1"/>
              <a:t>encontrados</a:t>
            </a:r>
            <a:r>
              <a:rPr lang="en-US"/>
              <a:t>.</a:t>
            </a:r>
            <a:endParaRPr lang="pt-BR"/>
          </a:p>
          <a:p>
            <a:r>
              <a:rPr lang="en-US"/>
              <a:t>A </a:t>
            </a:r>
            <a:r>
              <a:rPr lang="en-US" err="1"/>
              <a:t>partir</a:t>
            </a:r>
            <a:r>
              <a:rPr lang="en-US"/>
              <a:t> dessa </a:t>
            </a:r>
            <a:r>
              <a:rPr lang="en-US" err="1"/>
              <a:t>análise</a:t>
            </a:r>
            <a:r>
              <a:rPr lang="en-US"/>
              <a:t>, </a:t>
            </a:r>
            <a:r>
              <a:rPr lang="en-US" err="1"/>
              <a:t>trabalharemos</a:t>
            </a:r>
            <a:r>
              <a:rPr lang="en-US"/>
              <a:t> a </a:t>
            </a:r>
            <a:r>
              <a:rPr lang="en-US" err="1"/>
              <a:t>tomada</a:t>
            </a:r>
            <a:r>
              <a:rPr lang="en-US"/>
              <a:t> de </a:t>
            </a:r>
            <a:r>
              <a:rPr lang="en-US" err="1"/>
              <a:t>decisão</a:t>
            </a:r>
            <a:r>
              <a:rPr lang="en-US"/>
              <a:t>, </a:t>
            </a:r>
            <a:r>
              <a:rPr lang="en-US" err="1"/>
              <a:t>entendendo</a:t>
            </a:r>
            <a:r>
              <a:rPr lang="en-US"/>
              <a:t>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ajustar</a:t>
            </a:r>
            <a:r>
              <a:rPr lang="en-US"/>
              <a:t> dados, </a:t>
            </a:r>
            <a:r>
              <a:rPr lang="en-US" err="1"/>
              <a:t>criar</a:t>
            </a:r>
            <a:r>
              <a:rPr lang="en-US"/>
              <a:t> </a:t>
            </a:r>
            <a:r>
              <a:rPr lang="en-US" err="1"/>
              <a:t>registros</a:t>
            </a:r>
            <a:r>
              <a:rPr lang="en-US"/>
              <a:t>, </a:t>
            </a:r>
            <a:r>
              <a:rPr lang="en-US" err="1"/>
              <a:t>consultar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 de </a:t>
            </a:r>
            <a:r>
              <a:rPr lang="en-US" err="1"/>
              <a:t>apoio</a:t>
            </a:r>
            <a:r>
              <a:rPr lang="en-US"/>
              <a:t>, </a:t>
            </a:r>
            <a:r>
              <a:rPr lang="en-US" err="1"/>
              <a:t>interromper</a:t>
            </a:r>
            <a:r>
              <a:rPr lang="en-US"/>
              <a:t> a </a:t>
            </a:r>
            <a:r>
              <a:rPr lang="en-US" err="1"/>
              <a:t>venda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direcionar</a:t>
            </a:r>
            <a:r>
              <a:rPr lang="en-US"/>
              <a:t> o </a:t>
            </a:r>
            <a:r>
              <a:rPr lang="en-US" err="1"/>
              <a:t>fluxo</a:t>
            </a:r>
            <a:r>
              <a:rPr lang="en-US"/>
              <a:t> </a:t>
            </a:r>
            <a:r>
              <a:rPr lang="en-US" err="1"/>
              <a:t>adequado</a:t>
            </a:r>
            <a:r>
              <a:rPr lang="en-US"/>
              <a:t>.</a:t>
            </a:r>
            <a:endParaRPr lang="pt-BR"/>
          </a:p>
          <a:p>
            <a:r>
              <a:rPr lang="en-US"/>
              <a:t>Para </a:t>
            </a:r>
            <a:r>
              <a:rPr lang="en-US" err="1"/>
              <a:t>consolidar</a:t>
            </a:r>
            <a:r>
              <a:rPr lang="en-US"/>
              <a:t> o </a:t>
            </a:r>
            <a:r>
              <a:rPr lang="en-US" err="1"/>
              <a:t>aprendizado</a:t>
            </a:r>
            <a:r>
              <a:rPr lang="en-US"/>
              <a:t>, </a:t>
            </a:r>
            <a:r>
              <a:rPr lang="en-US" err="1"/>
              <a:t>teremos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atividade</a:t>
            </a:r>
            <a:r>
              <a:rPr lang="en-US"/>
              <a:t> </a:t>
            </a:r>
            <a:r>
              <a:rPr lang="en-US" err="1"/>
              <a:t>prática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vocês</a:t>
            </a:r>
            <a:r>
              <a:rPr lang="en-US"/>
              <a:t> </a:t>
            </a:r>
            <a:r>
              <a:rPr lang="en-US" err="1"/>
              <a:t>irão</a:t>
            </a:r>
            <a:r>
              <a:rPr lang="en-US"/>
              <a:t> </a:t>
            </a:r>
            <a:r>
              <a:rPr lang="en-US" err="1"/>
              <a:t>vivenciar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ofensores</a:t>
            </a:r>
            <a:r>
              <a:rPr lang="en-US"/>
              <a:t> e </a:t>
            </a:r>
            <a:r>
              <a:rPr lang="en-US" err="1"/>
              <a:t>simular</a:t>
            </a:r>
            <a:r>
              <a:rPr lang="en-US"/>
              <a:t> </a:t>
            </a:r>
            <a:r>
              <a:rPr lang="en-US" err="1"/>
              <a:t>situações</a:t>
            </a:r>
            <a:r>
              <a:rPr lang="en-US"/>
              <a:t> reais de input </a:t>
            </a:r>
            <a:r>
              <a:rPr lang="en-US" err="1"/>
              <a:t>sistêmico</a:t>
            </a:r>
            <a:r>
              <a:rPr lang="en-US"/>
              <a:t> </a:t>
            </a:r>
            <a:r>
              <a:rPr lang="en-US" err="1"/>
              <a:t>relacionadas</a:t>
            </a:r>
            <a:r>
              <a:rPr lang="en-US"/>
              <a:t> </a:t>
            </a:r>
            <a:r>
              <a:rPr lang="en-US" err="1"/>
              <a:t>aos</a:t>
            </a:r>
            <a:r>
              <a:rPr lang="en-US"/>
              <a:t> </a:t>
            </a:r>
            <a:r>
              <a:rPr lang="en-US" err="1"/>
              <a:t>erros</a:t>
            </a:r>
            <a:r>
              <a:rPr lang="en-US"/>
              <a:t> do GED.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75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AB44-7B9B-D379-55B8-EE175BDA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5DE441-28B8-DF94-455E-EFF264C01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10AE52-8705-CDBE-1843-B21A8772B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</a:t>
            </a:r>
            <a:r>
              <a:rPr lang="en-US" err="1"/>
              <a:t>último</a:t>
            </a:r>
            <a:r>
              <a:rPr lang="en-US"/>
              <a:t> </a:t>
            </a:r>
            <a:r>
              <a:rPr lang="en-US" err="1"/>
              <a:t>bloco</a:t>
            </a:r>
            <a:r>
              <a:rPr lang="en-US"/>
              <a:t> da </a:t>
            </a:r>
            <a:r>
              <a:rPr lang="en-US" err="1"/>
              <a:t>trilha</a:t>
            </a:r>
            <a:r>
              <a:rPr lang="en-US"/>
              <a:t>,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trabalhar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erros</a:t>
            </a:r>
            <a:r>
              <a:rPr lang="en-US"/>
              <a:t> da </a:t>
            </a:r>
            <a:r>
              <a:rPr lang="en-US" err="1"/>
              <a:t>operação</a:t>
            </a:r>
            <a:r>
              <a:rPr lang="en-US"/>
              <a:t> e </a:t>
            </a:r>
            <a:r>
              <a:rPr lang="en-US" err="1"/>
              <a:t>compreender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eles</a:t>
            </a:r>
            <a:r>
              <a:rPr lang="en-US"/>
              <a:t> se </a:t>
            </a:r>
            <a:r>
              <a:rPr lang="en-US" err="1"/>
              <a:t>conectam</a:t>
            </a:r>
            <a:r>
              <a:rPr lang="en-US"/>
              <a:t> </a:t>
            </a:r>
            <a:r>
              <a:rPr lang="en-US" err="1"/>
              <a:t>aos</a:t>
            </a:r>
            <a:r>
              <a:rPr lang="en-US"/>
              <a:t> </a:t>
            </a:r>
            <a:r>
              <a:rPr lang="en-US" err="1"/>
              <a:t>ofensores</a:t>
            </a:r>
            <a:r>
              <a:rPr lang="en-US"/>
              <a:t> </a:t>
            </a:r>
            <a:r>
              <a:rPr lang="en-US" err="1"/>
              <a:t>identificados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análise</a:t>
            </a:r>
            <a:r>
              <a:rPr lang="en-US"/>
              <a:t> de dados.</a:t>
            </a:r>
            <a:endParaRPr lang="pt-BR"/>
          </a:p>
          <a:p>
            <a:r>
              <a:rPr lang="en-US" err="1"/>
              <a:t>Exploraremos</a:t>
            </a:r>
            <a:r>
              <a:rPr lang="en-US"/>
              <a:t> </a:t>
            </a:r>
            <a:r>
              <a:rPr lang="en-US" err="1"/>
              <a:t>causas</a:t>
            </a:r>
            <a:r>
              <a:rPr lang="en-US"/>
              <a:t> </a:t>
            </a:r>
            <a:r>
              <a:rPr lang="en-US" err="1"/>
              <a:t>relacionadas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endereçamento</a:t>
            </a:r>
            <a:r>
              <a:rPr lang="en-US"/>
              <a:t>, à </a:t>
            </a:r>
            <a:r>
              <a:rPr lang="en-US" err="1"/>
              <a:t>interpretação</a:t>
            </a:r>
            <a:r>
              <a:rPr lang="en-US"/>
              <a:t> de </a:t>
            </a:r>
            <a:r>
              <a:rPr lang="en-US" err="1"/>
              <a:t>pendências</a:t>
            </a:r>
            <a:r>
              <a:rPr lang="en-US"/>
              <a:t> e </a:t>
            </a:r>
            <a:r>
              <a:rPr lang="en-US" err="1"/>
              <a:t>aos</a:t>
            </a:r>
            <a:r>
              <a:rPr lang="en-US"/>
              <a:t> </a:t>
            </a:r>
            <a:r>
              <a:rPr lang="en-US" err="1"/>
              <a:t>erros</a:t>
            </a:r>
            <a:r>
              <a:rPr lang="en-US"/>
              <a:t> </a:t>
            </a:r>
            <a:r>
              <a:rPr lang="en-US" err="1"/>
              <a:t>sistêmicos</a:t>
            </a:r>
            <a:r>
              <a:rPr lang="en-US"/>
              <a:t>, </a:t>
            </a:r>
            <a:r>
              <a:rPr lang="en-US" err="1"/>
              <a:t>entendendo</a:t>
            </a:r>
            <a:r>
              <a:rPr lang="en-US"/>
              <a:t> </a:t>
            </a:r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apenas</a:t>
            </a:r>
            <a:r>
              <a:rPr lang="en-US"/>
              <a:t> o </a:t>
            </a:r>
            <a:r>
              <a:rPr lang="en-US" err="1"/>
              <a:t>erro</a:t>
            </a:r>
            <a:r>
              <a:rPr lang="en-US"/>
              <a:t>, mas </a:t>
            </a:r>
            <a:r>
              <a:rPr lang="en-US" err="1"/>
              <a:t>também</a:t>
            </a:r>
            <a:r>
              <a:rPr lang="en-US"/>
              <a:t> o </a:t>
            </a:r>
            <a:r>
              <a:rPr lang="en-US" err="1"/>
              <a:t>contexto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ele</a:t>
            </a:r>
            <a:r>
              <a:rPr lang="en-US"/>
              <a:t> </a:t>
            </a:r>
            <a:r>
              <a:rPr lang="en-US" err="1"/>
              <a:t>acontece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 </a:t>
            </a:r>
            <a:r>
              <a:rPr lang="en-US" err="1"/>
              <a:t>partir</a:t>
            </a:r>
            <a:r>
              <a:rPr lang="en-US"/>
              <a:t> dessa </a:t>
            </a:r>
            <a:r>
              <a:rPr lang="en-US" err="1"/>
              <a:t>análise</a:t>
            </a:r>
            <a:r>
              <a:rPr lang="en-US"/>
              <a:t>, </a:t>
            </a:r>
            <a:r>
              <a:rPr lang="en-US" err="1"/>
              <a:t>discutiremos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aplicar</a:t>
            </a:r>
            <a:r>
              <a:rPr lang="en-US"/>
              <a:t> </a:t>
            </a:r>
            <a:r>
              <a:rPr lang="en-US" err="1"/>
              <a:t>correções</a:t>
            </a:r>
            <a:r>
              <a:rPr lang="en-US"/>
              <a:t>, </a:t>
            </a:r>
            <a:r>
              <a:rPr lang="en-US" err="1"/>
              <a:t>padronizar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e </a:t>
            </a:r>
            <a:r>
              <a:rPr lang="en-US" err="1"/>
              <a:t>acompanhar</a:t>
            </a:r>
            <a:r>
              <a:rPr lang="en-US"/>
              <a:t> </a:t>
            </a:r>
            <a:r>
              <a:rPr lang="en-US" err="1"/>
              <a:t>tratativas</a:t>
            </a:r>
            <a:r>
              <a:rPr lang="en-US"/>
              <a:t>, sempre com </a:t>
            </a:r>
            <a:r>
              <a:rPr lang="en-US" err="1"/>
              <a:t>foco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decisão</a:t>
            </a:r>
            <a:r>
              <a:rPr lang="en-US"/>
              <a:t> </a:t>
            </a:r>
            <a:r>
              <a:rPr lang="en-US" err="1"/>
              <a:t>adequada</a:t>
            </a:r>
            <a:r>
              <a:rPr lang="en-US"/>
              <a:t>: </a:t>
            </a:r>
            <a:r>
              <a:rPr lang="en-US" err="1"/>
              <a:t>seguir</a:t>
            </a:r>
            <a:r>
              <a:rPr lang="en-US"/>
              <a:t>, </a:t>
            </a:r>
            <a:r>
              <a:rPr lang="en-US" err="1"/>
              <a:t>ajustar</a:t>
            </a:r>
            <a:r>
              <a:rPr lang="en-US"/>
              <a:t>, </a:t>
            </a:r>
            <a:r>
              <a:rPr lang="en-US" err="1"/>
              <a:t>interromper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direcionar</a:t>
            </a:r>
            <a:r>
              <a:rPr lang="en-US"/>
              <a:t> o </a:t>
            </a:r>
            <a:r>
              <a:rPr lang="en-US" err="1"/>
              <a:t>fluxo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FA060D-38E6-C3EE-6BF2-B0828033E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02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E, para consolidarmos os aprendizados, encerraremos o bloco com uma atividade prática em formato de jogo.</a:t>
            </a:r>
          </a:p>
          <a:p>
            <a:r>
              <a:rPr lang="pt-BR"/>
              <a:t>Nela, vocês irão vivenciar situações relacionadas a endereçamento, pendências e direcionamento operacional, simulando decisões próximas à realidade da operação.</a:t>
            </a:r>
          </a:p>
          <a:p>
            <a:endParaRPr lang="pt-BR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4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Chegamos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final do </a:t>
            </a:r>
            <a:r>
              <a:rPr lang="en-US" err="1"/>
              <a:t>primeiro</a:t>
            </a:r>
            <a:r>
              <a:rPr lang="en-US"/>
              <a:t> </a:t>
            </a:r>
            <a:r>
              <a:rPr lang="en-US" err="1"/>
              <a:t>bloco</a:t>
            </a:r>
            <a:r>
              <a:rPr lang="en-US"/>
              <a:t>.</a:t>
            </a:r>
            <a:endParaRPr lang="pt-BR"/>
          </a:p>
          <a:p>
            <a:r>
              <a:rPr lang="en-US"/>
              <a:t>Ao </a:t>
            </a:r>
            <a:r>
              <a:rPr lang="en-US" err="1"/>
              <a:t>longo</a:t>
            </a:r>
            <a:r>
              <a:rPr lang="en-US"/>
              <a:t> </a:t>
            </a:r>
            <a:r>
              <a:rPr lang="en-US" err="1"/>
              <a:t>desta</a:t>
            </a:r>
            <a:r>
              <a:rPr lang="en-US"/>
              <a:t> </a:t>
            </a:r>
            <a:r>
              <a:rPr lang="en-US" err="1"/>
              <a:t>etapa</a:t>
            </a:r>
            <a:r>
              <a:rPr lang="en-US"/>
              <a:t>, </a:t>
            </a:r>
            <a:r>
              <a:rPr lang="en-US" err="1"/>
              <a:t>compreendemos</a:t>
            </a:r>
            <a:r>
              <a:rPr lang="en-US"/>
              <a:t> o </a:t>
            </a:r>
            <a:r>
              <a:rPr lang="en-US" err="1"/>
              <a:t>contexto</a:t>
            </a:r>
            <a:r>
              <a:rPr lang="en-US"/>
              <a:t> da </a:t>
            </a:r>
            <a:r>
              <a:rPr lang="en-US" err="1"/>
              <a:t>certificação</a:t>
            </a:r>
            <a:r>
              <a:rPr lang="en-US"/>
              <a:t> e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identificados</a:t>
            </a:r>
            <a:r>
              <a:rPr lang="en-US"/>
              <a:t> no </a:t>
            </a:r>
            <a:r>
              <a:rPr lang="en-US" err="1"/>
              <a:t>diagnóstico</a:t>
            </a:r>
            <a:r>
              <a:rPr lang="en-US"/>
              <a:t>, </a:t>
            </a:r>
            <a:r>
              <a:rPr lang="en-US" err="1"/>
              <a:t>reforçando</a:t>
            </a:r>
            <a:r>
              <a:rPr lang="en-US"/>
              <a:t> o </a:t>
            </a:r>
            <a:r>
              <a:rPr lang="en-US" err="1"/>
              <a:t>papel</a:t>
            </a:r>
            <a:r>
              <a:rPr lang="en-US"/>
              <a:t> fundamental do </a:t>
            </a:r>
            <a:r>
              <a:rPr lang="en-US" err="1"/>
              <a:t>instrutor</a:t>
            </a:r>
            <a:r>
              <a:rPr lang="en-US"/>
              <a:t> no </a:t>
            </a:r>
            <a:r>
              <a:rPr lang="en-US" err="1"/>
              <a:t>desenvolvimento</a:t>
            </a:r>
            <a:r>
              <a:rPr lang="en-US"/>
              <a:t> do </a:t>
            </a:r>
            <a:r>
              <a:rPr lang="en-US" err="1"/>
              <a:t>conhecimento</a:t>
            </a:r>
            <a:r>
              <a:rPr lang="en-US"/>
              <a:t> e no </a:t>
            </a:r>
            <a:r>
              <a:rPr lang="en-US" err="1"/>
              <a:t>apoio</a:t>
            </a:r>
            <a:r>
              <a:rPr lang="en-US"/>
              <a:t> à </a:t>
            </a:r>
            <a:r>
              <a:rPr lang="en-US" err="1"/>
              <a:t>operação</a:t>
            </a:r>
            <a:r>
              <a:rPr lang="en-US"/>
              <a:t>.</a:t>
            </a:r>
            <a:endParaRPr lang="pt-BR"/>
          </a:p>
          <a:p>
            <a:r>
              <a:rPr lang="en-US"/>
              <a:t>Agora,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avançar</a:t>
            </a:r>
            <a:r>
              <a:rPr lang="en-US"/>
              <a:t> para o </a:t>
            </a:r>
            <a:r>
              <a:rPr lang="en-US" err="1"/>
              <a:t>próximo</a:t>
            </a:r>
            <a:r>
              <a:rPr lang="en-US"/>
              <a:t> </a:t>
            </a:r>
            <a:r>
              <a:rPr lang="en-US" err="1"/>
              <a:t>tema</a:t>
            </a:r>
            <a:r>
              <a:rPr lang="en-US"/>
              <a:t> e </a:t>
            </a:r>
            <a:r>
              <a:rPr lang="en-US" err="1"/>
              <a:t>revisar</a:t>
            </a:r>
            <a:r>
              <a:rPr lang="en-US"/>
              <a:t> </a:t>
            </a:r>
            <a:r>
              <a:rPr lang="en-US" err="1"/>
              <a:t>nossos</a:t>
            </a:r>
            <a:r>
              <a:rPr lang="en-US"/>
              <a:t> </a:t>
            </a:r>
            <a:r>
              <a:rPr lang="en-US" err="1"/>
              <a:t>conhecimentos</a:t>
            </a:r>
            <a:r>
              <a:rPr lang="en-US"/>
              <a:t> </a:t>
            </a:r>
            <a:r>
              <a:rPr lang="en-US" err="1"/>
              <a:t>sobre</a:t>
            </a:r>
            <a:r>
              <a:rPr lang="en-US"/>
              <a:t> </a:t>
            </a:r>
            <a:r>
              <a:rPr lang="en-US" err="1"/>
              <a:t>produtos</a:t>
            </a:r>
            <a:r>
              <a:rPr lang="en-US"/>
              <a:t> e </a:t>
            </a:r>
            <a:r>
              <a:rPr lang="en-US" err="1"/>
              <a:t>serviços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34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Antes de </a:t>
            </a:r>
            <a:r>
              <a:rPr lang="en-US" err="1"/>
              <a:t>seguirmos</a:t>
            </a:r>
            <a:r>
              <a:rPr lang="en-US"/>
              <a:t>,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alinhar</a:t>
            </a:r>
            <a:r>
              <a:rPr lang="en-US"/>
              <a:t> </a:t>
            </a:r>
            <a:r>
              <a:rPr lang="en-US" err="1"/>
              <a:t>alguns</a:t>
            </a:r>
            <a:r>
              <a:rPr lang="en-US"/>
              <a:t> </a:t>
            </a:r>
            <a:r>
              <a:rPr lang="en-US" err="1"/>
              <a:t>combinados</a:t>
            </a:r>
            <a:r>
              <a:rPr lang="en-US"/>
              <a:t> para </a:t>
            </a:r>
            <a:r>
              <a:rPr lang="en-US" err="1"/>
              <a:t>tornar</a:t>
            </a:r>
            <a:r>
              <a:rPr lang="en-US"/>
              <a:t> </a:t>
            </a:r>
            <a:r>
              <a:rPr lang="en-US" err="1"/>
              <a:t>nossa</a:t>
            </a:r>
            <a:r>
              <a:rPr lang="en-US"/>
              <a:t> </a:t>
            </a:r>
            <a:r>
              <a:rPr lang="en-US" err="1"/>
              <a:t>experiência</a:t>
            </a:r>
            <a:r>
              <a:rPr lang="en-US"/>
              <a:t>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dinâmica</a:t>
            </a:r>
            <a:r>
              <a:rPr lang="en-US"/>
              <a:t> e </a:t>
            </a:r>
            <a:r>
              <a:rPr lang="en-US" err="1"/>
              <a:t>produtiva</a:t>
            </a:r>
            <a:r>
              <a:rPr lang="en-US"/>
              <a:t>.</a:t>
            </a:r>
            <a:endParaRPr lang="pt-BR"/>
          </a:p>
          <a:p>
            <a:r>
              <a:rPr lang="en-US"/>
              <a:t>Este é um </a:t>
            </a:r>
            <a:r>
              <a:rPr lang="en-US" err="1"/>
              <a:t>espaço</a:t>
            </a:r>
            <a:r>
              <a:rPr lang="en-US"/>
              <a:t> de </a:t>
            </a:r>
            <a:r>
              <a:rPr lang="en-US" err="1"/>
              <a:t>construção</a:t>
            </a:r>
            <a:r>
              <a:rPr lang="en-US"/>
              <a:t> </a:t>
            </a:r>
            <a:r>
              <a:rPr lang="en-US" err="1"/>
              <a:t>conjunta</a:t>
            </a:r>
            <a:r>
              <a:rPr lang="en-US"/>
              <a:t>, </a:t>
            </a:r>
            <a:r>
              <a:rPr lang="en-US" err="1"/>
              <a:t>então</a:t>
            </a:r>
            <a:r>
              <a:rPr lang="en-US"/>
              <a:t> a </a:t>
            </a:r>
            <a:r>
              <a:rPr lang="en-US" err="1"/>
              <a:t>participação</a:t>
            </a:r>
            <a:r>
              <a:rPr lang="en-US"/>
              <a:t> de </a:t>
            </a:r>
            <a:r>
              <a:rPr lang="en-US" err="1"/>
              <a:t>vocês</a:t>
            </a:r>
            <a:r>
              <a:rPr lang="en-US"/>
              <a:t> é </a:t>
            </a:r>
            <a:r>
              <a:rPr lang="en-US" err="1"/>
              <a:t>muito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. Sempre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possível</a:t>
            </a:r>
            <a:r>
              <a:rPr lang="en-US"/>
              <a:t>, </a:t>
            </a:r>
            <a:r>
              <a:rPr lang="en-US" err="1"/>
              <a:t>utilizem</a:t>
            </a:r>
            <a:r>
              <a:rPr lang="en-US"/>
              <a:t> o chat, as </a:t>
            </a:r>
            <a:r>
              <a:rPr lang="en-US" err="1"/>
              <a:t>reações</a:t>
            </a:r>
            <a:r>
              <a:rPr lang="en-US"/>
              <a:t> e </a:t>
            </a:r>
            <a:r>
              <a:rPr lang="en-US" err="1"/>
              <a:t>participem</a:t>
            </a:r>
            <a:r>
              <a:rPr lang="en-US"/>
              <a:t> das </a:t>
            </a:r>
            <a:r>
              <a:rPr lang="en-US" err="1"/>
              <a:t>atividades</a:t>
            </a:r>
            <a:r>
              <a:rPr lang="en-US"/>
              <a:t> </a:t>
            </a:r>
            <a:r>
              <a:rPr lang="en-US" err="1"/>
              <a:t>propostas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Pedimos</a:t>
            </a:r>
            <a:r>
              <a:rPr lang="en-US"/>
              <a:t> </a:t>
            </a:r>
            <a:r>
              <a:rPr lang="en-US" err="1"/>
              <a:t>também</a:t>
            </a:r>
            <a:r>
              <a:rPr lang="en-US"/>
              <a:t> </a:t>
            </a:r>
            <a:r>
              <a:rPr lang="en-US" err="1"/>
              <a:t>atenção</a:t>
            </a:r>
            <a:r>
              <a:rPr lang="en-US"/>
              <a:t> </a:t>
            </a:r>
            <a:r>
              <a:rPr lang="en-US" err="1"/>
              <a:t>aos</a:t>
            </a:r>
            <a:r>
              <a:rPr lang="en-US"/>
              <a:t> </a:t>
            </a:r>
            <a:r>
              <a:rPr lang="en-US" err="1"/>
              <a:t>momentos</a:t>
            </a:r>
            <a:r>
              <a:rPr lang="en-US"/>
              <a:t> de </a:t>
            </a:r>
            <a:r>
              <a:rPr lang="en-US" err="1"/>
              <a:t>fala</a:t>
            </a:r>
            <a:r>
              <a:rPr lang="en-US"/>
              <a:t>, para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tenham</a:t>
            </a:r>
            <a:r>
              <a:rPr lang="en-US"/>
              <a:t> </a:t>
            </a:r>
            <a:r>
              <a:rPr lang="en-US" err="1"/>
              <a:t>espaço</a:t>
            </a:r>
            <a:r>
              <a:rPr lang="en-US"/>
              <a:t> para </a:t>
            </a:r>
            <a:r>
              <a:rPr lang="en-US" err="1"/>
              <a:t>contribuir</a:t>
            </a:r>
            <a:r>
              <a:rPr lang="en-US"/>
              <a:t> e </a:t>
            </a:r>
            <a:r>
              <a:rPr lang="en-US" err="1"/>
              <a:t>possamos</a:t>
            </a:r>
            <a:r>
              <a:rPr lang="en-US"/>
              <a:t> </a:t>
            </a:r>
            <a:r>
              <a:rPr lang="en-US" err="1"/>
              <a:t>manter</a:t>
            </a:r>
            <a:r>
              <a:rPr lang="en-US"/>
              <a:t> um </a:t>
            </a:r>
            <a:r>
              <a:rPr lang="en-US" err="1"/>
              <a:t>bom</a:t>
            </a:r>
            <a:r>
              <a:rPr lang="en-US"/>
              <a:t> </a:t>
            </a:r>
            <a:r>
              <a:rPr lang="en-US" err="1"/>
              <a:t>ritmo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longo</a:t>
            </a:r>
            <a:r>
              <a:rPr lang="en-US"/>
              <a:t> do </a:t>
            </a:r>
            <a:r>
              <a:rPr lang="en-US" err="1"/>
              <a:t>encontro</a:t>
            </a:r>
            <a:r>
              <a:rPr lang="en-US"/>
              <a:t>.</a:t>
            </a:r>
            <a:endParaRPr lang="pt-BR"/>
          </a:p>
          <a:p>
            <a:r>
              <a:rPr lang="en-US"/>
              <a:t>E um </a:t>
            </a:r>
            <a:r>
              <a:rPr lang="en-US" err="1"/>
              <a:t>ponto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: </a:t>
            </a:r>
            <a:r>
              <a:rPr lang="en-US" err="1"/>
              <a:t>dúvidas</a:t>
            </a:r>
            <a:r>
              <a:rPr lang="en-US"/>
              <a:t> e </a:t>
            </a:r>
            <a:r>
              <a:rPr lang="en-US" err="1"/>
              <a:t>experiências</a:t>
            </a:r>
            <a:r>
              <a:rPr lang="en-US"/>
              <a:t> </a:t>
            </a:r>
            <a:r>
              <a:rPr lang="en-US" err="1"/>
              <a:t>são</a:t>
            </a:r>
            <a:r>
              <a:rPr lang="en-US"/>
              <a:t> </a:t>
            </a:r>
            <a:r>
              <a:rPr lang="en-US" err="1"/>
              <a:t>muito</a:t>
            </a:r>
            <a:r>
              <a:rPr lang="en-US"/>
              <a:t> </a:t>
            </a:r>
            <a:r>
              <a:rPr lang="en-US" err="1"/>
              <a:t>bem-vindas</a:t>
            </a:r>
            <a:r>
              <a:rPr lang="en-US"/>
              <a:t>. Muitas </a:t>
            </a:r>
            <a:r>
              <a:rPr lang="en-US" err="1"/>
              <a:t>vezes</a:t>
            </a:r>
            <a:r>
              <a:rPr lang="en-US"/>
              <a:t>, </a:t>
            </a:r>
            <a:r>
              <a:rPr lang="en-US" err="1"/>
              <a:t>elas</a:t>
            </a:r>
            <a:r>
              <a:rPr lang="en-US"/>
              <a:t> </a:t>
            </a:r>
            <a:r>
              <a:rPr lang="en-US" err="1"/>
              <a:t>enriquecem</a:t>
            </a:r>
            <a:r>
              <a:rPr lang="en-US"/>
              <a:t> a </a:t>
            </a:r>
            <a:r>
              <a:rPr lang="en-US" err="1"/>
              <a:t>discussão</a:t>
            </a:r>
            <a:r>
              <a:rPr lang="en-US"/>
              <a:t> e </a:t>
            </a:r>
            <a:r>
              <a:rPr lang="en-US" err="1"/>
              <a:t>aproximam</a:t>
            </a:r>
            <a:r>
              <a:rPr lang="en-US"/>
              <a:t> o </a:t>
            </a:r>
            <a:r>
              <a:rPr lang="en-US" err="1"/>
              <a:t>conteúdo</a:t>
            </a:r>
            <a:r>
              <a:rPr lang="en-US"/>
              <a:t> da </a:t>
            </a:r>
            <a:r>
              <a:rPr lang="en-US" err="1"/>
              <a:t>realidade</a:t>
            </a:r>
            <a:r>
              <a:rPr lang="en-US"/>
              <a:t> da </a:t>
            </a:r>
            <a:r>
              <a:rPr lang="en-US" err="1"/>
              <a:t>operação</a:t>
            </a:r>
            <a:r>
              <a:rPr lang="en-US"/>
              <a:t>.</a:t>
            </a:r>
            <a:endParaRPr lang="pt-B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1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Nesta certificação, vocês irão compreender os principais ofensores da operação e o fluxo correto de navegação nos sistemas, fortalecendo a capacidade de interpretar cenários e conduzir os vendedores na tomada de decisões adequadas diante de erros, pendências e exceções.</a:t>
            </a:r>
            <a:endParaRPr lang="pt-BR"/>
          </a:p>
          <a:p>
            <a:r>
              <a:rPr lang="en-US"/>
              <a:t>Mais do que revisar conteúdos, nosso foco será desenvolver a aplicação prática e a condução assertiva dos processos.</a:t>
            </a:r>
          </a:p>
          <a:p>
            <a:r>
              <a:rPr lang="en-US"/>
              <a:t>E, para começarmos a refletir sobre esse cenário, convido vocês para uma atividade.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17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Antes de </a:t>
            </a:r>
            <a:r>
              <a:rPr lang="en-US" err="1"/>
              <a:t>apresentarmos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resultados</a:t>
            </a:r>
            <a:r>
              <a:rPr lang="en-US"/>
              <a:t> do </a:t>
            </a:r>
            <a:r>
              <a:rPr lang="en-US" err="1"/>
              <a:t>estudo</a:t>
            </a:r>
            <a:r>
              <a:rPr lang="en-US"/>
              <a:t>, </a:t>
            </a:r>
            <a:r>
              <a:rPr lang="en-US" err="1"/>
              <a:t>quero</a:t>
            </a:r>
            <a:r>
              <a:rPr lang="en-US"/>
              <a:t> </a:t>
            </a:r>
            <a:r>
              <a:rPr lang="en-US" err="1"/>
              <a:t>convidar</a:t>
            </a:r>
            <a:r>
              <a:rPr lang="en-US"/>
              <a:t> </a:t>
            </a:r>
            <a:r>
              <a:rPr lang="en-US" err="1"/>
              <a:t>vocês</a:t>
            </a:r>
            <a:r>
              <a:rPr lang="en-US"/>
              <a:t> para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</a:t>
            </a:r>
            <a:r>
              <a:rPr lang="en-US" err="1"/>
              <a:t>dinâmica</a:t>
            </a:r>
            <a:r>
              <a:rPr lang="en-US"/>
              <a:t>.</a:t>
            </a:r>
            <a:endParaRPr lang="pt-BR"/>
          </a:p>
          <a:p>
            <a:r>
              <a:rPr lang="en-US"/>
              <a:t>Na </a:t>
            </a:r>
            <a:r>
              <a:rPr lang="en-US" err="1"/>
              <a:t>tela</a:t>
            </a:r>
            <a:r>
              <a:rPr lang="en-US"/>
              <a:t>, </a:t>
            </a:r>
            <a:r>
              <a:rPr lang="en-US" err="1"/>
              <a:t>vocês</a:t>
            </a:r>
            <a:r>
              <a:rPr lang="en-US"/>
              <a:t> </a:t>
            </a:r>
            <a:r>
              <a:rPr lang="en-US" err="1"/>
              <a:t>verão</a:t>
            </a:r>
            <a:r>
              <a:rPr lang="en-US"/>
              <a:t> </a:t>
            </a:r>
            <a:r>
              <a:rPr lang="en-US" err="1"/>
              <a:t>alguns</a:t>
            </a:r>
            <a:r>
              <a:rPr lang="en-US"/>
              <a:t> </a:t>
            </a:r>
            <a:r>
              <a:rPr lang="en-US" err="1"/>
              <a:t>desafios</a:t>
            </a:r>
            <a:r>
              <a:rPr lang="en-US"/>
              <a:t> </a:t>
            </a:r>
            <a:r>
              <a:rPr lang="en-US" err="1"/>
              <a:t>identificados</a:t>
            </a:r>
            <a:r>
              <a:rPr lang="en-US"/>
              <a:t> no </a:t>
            </a:r>
            <a:r>
              <a:rPr lang="en-US" err="1"/>
              <a:t>dia</a:t>
            </a:r>
            <a:r>
              <a:rPr lang="en-US"/>
              <a:t> a </a:t>
            </a:r>
            <a:r>
              <a:rPr lang="en-US" err="1"/>
              <a:t>dia</a:t>
            </a:r>
            <a:r>
              <a:rPr lang="en-US"/>
              <a:t> da </a:t>
            </a:r>
            <a:r>
              <a:rPr lang="en-US" err="1"/>
              <a:t>operação</a:t>
            </a:r>
            <a:r>
              <a:rPr lang="en-US"/>
              <a:t>.</a:t>
            </a:r>
            <a:endParaRPr lang="pt-BR"/>
          </a:p>
          <a:p>
            <a:r>
              <a:rPr lang="en-US"/>
              <a:t>A </a:t>
            </a:r>
            <a:r>
              <a:rPr lang="en-US" err="1"/>
              <a:t>proposta</a:t>
            </a:r>
            <a:r>
              <a:rPr lang="en-US"/>
              <a:t> é simples: </a:t>
            </a:r>
            <a:r>
              <a:rPr lang="en-US" err="1"/>
              <a:t>utilizando</a:t>
            </a:r>
            <a:r>
              <a:rPr lang="en-US"/>
              <a:t> a </a:t>
            </a:r>
            <a:r>
              <a:rPr lang="en-US" err="1"/>
              <a:t>votação</a:t>
            </a:r>
            <a:r>
              <a:rPr lang="en-US"/>
              <a:t> do Teams, </a:t>
            </a:r>
            <a:r>
              <a:rPr lang="en-US" err="1"/>
              <a:t>escolham</a:t>
            </a:r>
            <a:r>
              <a:rPr lang="en-US"/>
              <a:t> qual </a:t>
            </a:r>
            <a:r>
              <a:rPr lang="en-US" err="1"/>
              <a:t>desses</a:t>
            </a:r>
            <a:r>
              <a:rPr lang="en-US"/>
              <a:t>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vocês</a:t>
            </a:r>
            <a:r>
              <a:rPr lang="en-US"/>
              <a:t> </a:t>
            </a:r>
            <a:r>
              <a:rPr lang="en-US" err="1"/>
              <a:t>acreditam</a:t>
            </a:r>
            <a:r>
              <a:rPr lang="en-US"/>
              <a:t> ter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impacto</a:t>
            </a:r>
            <a:r>
              <a:rPr lang="en-US"/>
              <a:t> no </a:t>
            </a:r>
            <a:r>
              <a:rPr lang="en-US" err="1"/>
              <a:t>desempenho</a:t>
            </a:r>
            <a:r>
              <a:rPr lang="en-US"/>
              <a:t> </a:t>
            </a:r>
            <a:r>
              <a:rPr lang="en-US" err="1"/>
              <a:t>operacional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existe</a:t>
            </a:r>
            <a:r>
              <a:rPr lang="en-US"/>
              <a:t> </a:t>
            </a:r>
            <a:r>
              <a:rPr lang="en-US" err="1"/>
              <a:t>resposta</a:t>
            </a:r>
            <a:r>
              <a:rPr lang="en-US"/>
              <a:t> </a:t>
            </a:r>
            <a:r>
              <a:rPr lang="en-US" err="1"/>
              <a:t>certa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errada</a:t>
            </a:r>
            <a:r>
              <a:rPr lang="en-US"/>
              <a:t> </a:t>
            </a:r>
            <a:r>
              <a:rPr lang="en-US" err="1"/>
              <a:t>neste</a:t>
            </a:r>
            <a:r>
              <a:rPr lang="en-US"/>
              <a:t> </a:t>
            </a:r>
            <a:r>
              <a:rPr lang="en-US" err="1"/>
              <a:t>momento</a:t>
            </a:r>
            <a:r>
              <a:rPr lang="en-US"/>
              <a:t>. O </a:t>
            </a:r>
            <a:r>
              <a:rPr lang="en-US" err="1"/>
              <a:t>objetivo</a:t>
            </a:r>
            <a:r>
              <a:rPr lang="en-US"/>
              <a:t> é </a:t>
            </a:r>
            <a:r>
              <a:rPr lang="en-US" err="1"/>
              <a:t>entendermos</a:t>
            </a:r>
            <a:r>
              <a:rPr lang="en-US"/>
              <a:t> a </a:t>
            </a:r>
            <a:r>
              <a:rPr lang="en-US" err="1"/>
              <a:t>percepção</a:t>
            </a:r>
            <a:r>
              <a:rPr lang="en-US"/>
              <a:t> do </a:t>
            </a:r>
            <a:r>
              <a:rPr lang="en-US" err="1"/>
              <a:t>grupo</a:t>
            </a:r>
            <a:r>
              <a:rPr lang="en-US"/>
              <a:t> e </a:t>
            </a:r>
            <a:r>
              <a:rPr lang="en-US" err="1"/>
              <a:t>compararmos</a:t>
            </a:r>
            <a:r>
              <a:rPr lang="en-US"/>
              <a:t> com </a:t>
            </a:r>
            <a:r>
              <a:rPr lang="en-US" err="1"/>
              <a:t>os</a:t>
            </a:r>
            <a:r>
              <a:rPr lang="en-US"/>
              <a:t> dados </a:t>
            </a:r>
            <a:r>
              <a:rPr lang="en-US" err="1"/>
              <a:t>levantados</a:t>
            </a:r>
            <a:r>
              <a:rPr lang="en-US"/>
              <a:t> no </a:t>
            </a:r>
            <a:r>
              <a:rPr lang="en-US" err="1"/>
              <a:t>diagnóstico</a:t>
            </a:r>
            <a:r>
              <a:rPr lang="en-US"/>
              <a:t>.</a:t>
            </a:r>
            <a:endParaRPr lang="pt-BR"/>
          </a:p>
          <a:p>
            <a:r>
              <a:rPr lang="en-US"/>
              <a:t>Vamos </a:t>
            </a:r>
            <a:r>
              <a:rPr lang="en-US" err="1"/>
              <a:t>votar</a:t>
            </a:r>
            <a:r>
              <a:rPr lang="en-US"/>
              <a:t>?</a:t>
            </a:r>
            <a:endParaRPr lang="pt-BR"/>
          </a:p>
          <a:p>
            <a:r>
              <a:rPr lang="en-US">
                <a:ea typeface="Calibri"/>
                <a:cs typeface="Calibri"/>
              </a:rPr>
              <a:t>---</a:t>
            </a:r>
            <a:endParaRPr lang="en-US"/>
          </a:p>
          <a:p>
            <a:r>
              <a:rPr lang="en-US" err="1">
                <a:ea typeface="Calibri"/>
                <a:cs typeface="Calibri"/>
              </a:rPr>
              <a:t>Intrutor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err="1">
                <a:ea typeface="Calibri"/>
                <a:cs typeface="Calibri"/>
              </a:rPr>
              <a:t>você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pode</a:t>
            </a:r>
            <a:r>
              <a:rPr lang="en-US">
                <a:ea typeface="Calibri"/>
                <a:cs typeface="Calibri"/>
              </a:rPr>
              <a:t> usar a </a:t>
            </a:r>
            <a:r>
              <a:rPr lang="en-US" err="1">
                <a:ea typeface="Calibri"/>
                <a:cs typeface="Calibri"/>
              </a:rPr>
              <a:t>sua</a:t>
            </a:r>
            <a:r>
              <a:rPr lang="en-US">
                <a:ea typeface="Calibri"/>
                <a:cs typeface="Calibri"/>
              </a:rPr>
              <a:t> ferramenta de </a:t>
            </a:r>
            <a:r>
              <a:rPr lang="en-US" err="1">
                <a:ea typeface="Calibri"/>
                <a:cs typeface="Calibri"/>
              </a:rPr>
              <a:t>enquete</a:t>
            </a:r>
            <a:r>
              <a:rPr lang="en-US">
                <a:ea typeface="Calibri"/>
                <a:cs typeface="Calibri"/>
              </a:rPr>
              <a:t> de preferência.</a:t>
            </a:r>
            <a:endParaRPr lang="en-US"/>
          </a:p>
          <a:p>
            <a:r>
              <a:rPr lang="en-US" b="1"/>
              <a:t>Passo a Passo Polls (</a:t>
            </a:r>
            <a:r>
              <a:rPr lang="en-US" b="1" err="1"/>
              <a:t>ou</a:t>
            </a:r>
            <a:r>
              <a:rPr lang="en-US" b="1"/>
              <a:t> Forms): </a:t>
            </a:r>
            <a:r>
              <a:rPr lang="en-US"/>
              <a:t>https://www.youtube.com/watch?v=rAa9z2C1bO4</a:t>
            </a:r>
          </a:p>
          <a:p>
            <a:r>
              <a:rPr lang="en-US"/>
              <a:t>Antes da aula: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Abrir</a:t>
            </a:r>
            <a:r>
              <a:rPr lang="en-US"/>
              <a:t> </a:t>
            </a:r>
            <a:r>
              <a:rPr lang="en-US" err="1"/>
              <a:t>reunião</a:t>
            </a:r>
            <a:r>
              <a:rPr lang="en-US"/>
              <a:t> no </a:t>
            </a:r>
            <a:r>
              <a:rPr lang="en-US" err="1"/>
              <a:t>calendário</a:t>
            </a:r>
            <a:r>
              <a:rPr lang="en-US"/>
              <a:t> do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Adicione</a:t>
            </a:r>
            <a:r>
              <a:rPr lang="en-US"/>
              <a:t> o </a:t>
            </a:r>
            <a:r>
              <a:rPr lang="en-US" err="1"/>
              <a:t>aplicativo</a:t>
            </a:r>
            <a:r>
              <a:rPr lang="en-US"/>
              <a:t> </a:t>
            </a:r>
            <a:r>
              <a:rPr lang="en-US" b="1"/>
              <a:t>Polls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Criar </a:t>
            </a:r>
            <a:r>
              <a:rPr lang="en-US" err="1"/>
              <a:t>enquete</a:t>
            </a:r>
            <a:r>
              <a:rPr lang="en-US"/>
              <a:t>: </a:t>
            </a:r>
          </a:p>
          <a:p>
            <a:r>
              <a:rPr lang="en-US" b="1" i="1"/>
              <a:t>Na </a:t>
            </a:r>
            <a:r>
              <a:rPr lang="en-US" b="1" i="1" err="1"/>
              <a:t>sua</a:t>
            </a:r>
            <a:r>
              <a:rPr lang="en-US" b="1" i="1"/>
              <a:t> </a:t>
            </a:r>
            <a:r>
              <a:rPr lang="en-US" b="1" i="1" err="1"/>
              <a:t>percepção</a:t>
            </a:r>
            <a:r>
              <a:rPr lang="en-US" b="1" i="1"/>
              <a:t>, qual </a:t>
            </a:r>
            <a:r>
              <a:rPr lang="en-US" b="1" i="1" err="1"/>
              <a:t>destes</a:t>
            </a:r>
            <a:r>
              <a:rPr lang="en-US" b="1" i="1"/>
              <a:t> </a:t>
            </a:r>
            <a:r>
              <a:rPr lang="en-US" b="1" i="1" err="1"/>
              <a:t>fatores</a:t>
            </a:r>
            <a:r>
              <a:rPr lang="en-US" b="1" i="1"/>
              <a:t> </a:t>
            </a:r>
            <a:r>
              <a:rPr lang="en-US" b="1" i="1" err="1"/>
              <a:t>mais</a:t>
            </a:r>
            <a:r>
              <a:rPr lang="en-US" b="1" i="1"/>
              <a:t> </a:t>
            </a:r>
            <a:r>
              <a:rPr lang="en-US" b="1" i="1" err="1"/>
              <a:t>impacta</a:t>
            </a:r>
            <a:r>
              <a:rPr lang="en-US" b="1" i="1"/>
              <a:t> o </a:t>
            </a:r>
            <a:r>
              <a:rPr lang="en-US" b="1" i="1" err="1"/>
              <a:t>desempenho</a:t>
            </a:r>
            <a:r>
              <a:rPr lang="en-US" b="1" i="1"/>
              <a:t> </a:t>
            </a:r>
            <a:r>
              <a:rPr lang="en-US" b="1" i="1" err="1"/>
              <a:t>operacional</a:t>
            </a:r>
            <a:r>
              <a:rPr lang="en-US" b="1" i="1"/>
              <a:t> dos </a:t>
            </a:r>
            <a:r>
              <a:rPr lang="en-US" b="1" i="1" err="1"/>
              <a:t>multiplicadores</a:t>
            </a:r>
            <a:r>
              <a:rPr lang="en-US" b="1" i="1"/>
              <a:t>?</a:t>
            </a:r>
            <a:endParaRPr lang="en-US" i="1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Opções</a:t>
            </a:r>
            <a:r>
              <a:rPr lang="en-US">
                <a:ea typeface="Calibri"/>
                <a:cs typeface="Calibri"/>
              </a:rPr>
              <a:t>:</a:t>
            </a:r>
            <a:endParaRPr lang="en-US" b="1"/>
          </a:p>
          <a:p>
            <a:pPr marL="171450" indent="-171450">
              <a:buFont typeface="Arial"/>
              <a:buChar char="•"/>
            </a:pPr>
            <a:r>
              <a:rPr lang="en-US" err="1"/>
              <a:t>Navegação</a:t>
            </a:r>
            <a:r>
              <a:rPr lang="en-US"/>
              <a:t> e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 Solar e </a:t>
            </a:r>
            <a:r>
              <a:rPr lang="en-US" err="1"/>
              <a:t>NetSales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Problemas</a:t>
            </a:r>
            <a:r>
              <a:rPr lang="en-US"/>
              <a:t> </a:t>
            </a:r>
            <a:r>
              <a:rPr lang="en-US" err="1"/>
              <a:t>relacionados</a:t>
            </a:r>
            <a:r>
              <a:rPr lang="en-US"/>
              <a:t> a </a:t>
            </a:r>
            <a:r>
              <a:rPr lang="en-US" err="1"/>
              <a:t>endereçamento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Tratativas</a:t>
            </a:r>
            <a:r>
              <a:rPr lang="en-US"/>
              <a:t> e </a:t>
            </a:r>
            <a:r>
              <a:rPr lang="en-US" err="1"/>
              <a:t>condução</a:t>
            </a:r>
            <a:r>
              <a:rPr lang="en-US"/>
              <a:t> com </a:t>
            </a:r>
            <a:r>
              <a:rPr lang="en-US" err="1"/>
              <a:t>clientes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Fluxo</a:t>
            </a:r>
            <a:r>
              <a:rPr lang="en-US"/>
              <a:t> </a:t>
            </a:r>
            <a:r>
              <a:rPr lang="en-US" err="1"/>
              <a:t>operacional</a:t>
            </a:r>
            <a:r>
              <a:rPr lang="en-US"/>
              <a:t> e </a:t>
            </a:r>
            <a:r>
              <a:rPr lang="en-US" err="1"/>
              <a:t>tomada</a:t>
            </a:r>
            <a:r>
              <a:rPr lang="en-US"/>
              <a:t> de </a:t>
            </a:r>
            <a:r>
              <a:rPr lang="en-US" err="1"/>
              <a:t>decisão</a:t>
            </a:r>
            <a:endParaRPr lang="en-US" err="1">
              <a:ea typeface="Calibri"/>
              <a:cs typeface="Calibri"/>
            </a:endParaRPr>
          </a:p>
          <a:p>
            <a:endParaRPr lang="en-US" b="1"/>
          </a:p>
          <a:p>
            <a:r>
              <a:rPr lang="en-US" b="1"/>
              <a:t>Tipo: </a:t>
            </a:r>
            <a:r>
              <a:rPr lang="en-US" b="1" err="1"/>
              <a:t>Escolha</a:t>
            </a:r>
            <a:r>
              <a:rPr lang="en-US" b="1"/>
              <a:t> </a:t>
            </a:r>
            <a:r>
              <a:rPr lang="en-US" b="1" err="1"/>
              <a:t>única</a:t>
            </a:r>
            <a:endParaRPr lang="en-US">
              <a:ea typeface="Calibri"/>
              <a:cs typeface="Calibri"/>
            </a:endParaRPr>
          </a:p>
          <a:p>
            <a:r>
              <a:rPr lang="en-US" b="1" err="1"/>
              <a:t>Opção</a:t>
            </a:r>
            <a:r>
              <a:rPr lang="en-US" b="1"/>
              <a:t> </a:t>
            </a:r>
            <a:r>
              <a:rPr lang="en-US" b="1" err="1"/>
              <a:t>importante</a:t>
            </a:r>
            <a:r>
              <a:rPr lang="en-US" b="1"/>
              <a:t>: </a:t>
            </a:r>
            <a:r>
              <a:rPr lang="en-US" b="1" err="1"/>
              <a:t>Mostrar</a:t>
            </a:r>
            <a:r>
              <a:rPr lang="en-US" b="1"/>
              <a:t> </a:t>
            </a:r>
            <a:r>
              <a:rPr lang="en-US" b="1" err="1"/>
              <a:t>resultados</a:t>
            </a:r>
            <a:r>
              <a:rPr lang="en-US" b="1"/>
              <a:t> </a:t>
            </a:r>
            <a:r>
              <a:rPr lang="en-US" b="1" err="1"/>
              <a:t>em</a:t>
            </a:r>
            <a:r>
              <a:rPr lang="en-US" b="1"/>
              <a:t> tempo real</a:t>
            </a:r>
            <a:endParaRPr lang="en-US"/>
          </a:p>
          <a:p>
            <a:endParaRPr lang="en-US" b="1"/>
          </a:p>
          <a:p>
            <a:r>
              <a:rPr lang="en-US"/>
              <a:t>Durante a aula e com </a:t>
            </a:r>
            <a:r>
              <a:rPr lang="en-US" err="1"/>
              <a:t>os</a:t>
            </a:r>
            <a:r>
              <a:rPr lang="en-US"/>
              <a:t> slides </a:t>
            </a:r>
            <a:r>
              <a:rPr lang="en-US" err="1"/>
              <a:t>compartilhados</a:t>
            </a:r>
            <a:r>
              <a:rPr lang="en-US"/>
              <a:t> no Teams: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Abre a </a:t>
            </a:r>
            <a:r>
              <a:rPr lang="en-US" err="1"/>
              <a:t>enquete</a:t>
            </a:r>
            <a:r>
              <a:rPr lang="en-US"/>
              <a:t> no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votam</a:t>
            </a:r>
            <a:r>
              <a:rPr lang="en-US"/>
              <a:t> </a:t>
            </a:r>
            <a:r>
              <a:rPr lang="en-US" err="1"/>
              <a:t>pelo</a:t>
            </a:r>
            <a:r>
              <a:rPr lang="en-US"/>
              <a:t> </a:t>
            </a:r>
            <a:r>
              <a:rPr lang="en-US" err="1"/>
              <a:t>painel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b="1"/>
              <a:t>Plano B (</a:t>
            </a:r>
            <a:r>
              <a:rPr lang="en-US" b="1" err="1"/>
              <a:t>caso</a:t>
            </a:r>
            <a:r>
              <a:rPr lang="en-US" b="1"/>
              <a:t> o Poll </a:t>
            </a:r>
            <a:r>
              <a:rPr lang="en-US" b="1" err="1"/>
              <a:t>falhe</a:t>
            </a:r>
            <a:r>
              <a:rPr lang="en-US" b="1"/>
              <a:t>)</a:t>
            </a:r>
            <a:endParaRPr lang="en-US" b="1">
              <a:ea typeface="Calibri"/>
              <a:cs typeface="Calibri"/>
            </a:endParaRPr>
          </a:p>
          <a:p>
            <a:r>
              <a:rPr lang="en-US" err="1"/>
              <a:t>Pergunta</a:t>
            </a:r>
            <a:r>
              <a:rPr lang="en-US"/>
              <a:t> no chat: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b="1" err="1"/>
              <a:t>Digite</a:t>
            </a:r>
            <a:r>
              <a:rPr lang="en-US" b="1"/>
              <a:t> no chat o </a:t>
            </a:r>
            <a:r>
              <a:rPr lang="en-US" b="1" err="1"/>
              <a:t>número</a:t>
            </a:r>
            <a:r>
              <a:rPr lang="en-US" b="1"/>
              <a:t> do </a:t>
            </a:r>
            <a:r>
              <a:rPr lang="en-US" b="1" err="1"/>
              <a:t>fator</a:t>
            </a:r>
            <a:r>
              <a:rPr lang="en-US" b="1"/>
              <a:t> </a:t>
            </a:r>
            <a:r>
              <a:rPr lang="en-US" b="1" err="1"/>
              <a:t>que</a:t>
            </a:r>
            <a:r>
              <a:rPr lang="en-US" b="1"/>
              <a:t> </a:t>
            </a:r>
            <a:r>
              <a:rPr lang="en-US" b="1" err="1"/>
              <a:t>você</a:t>
            </a:r>
            <a:r>
              <a:rPr lang="en-US" b="1"/>
              <a:t> </a:t>
            </a:r>
            <a:r>
              <a:rPr lang="en-US" b="1" err="1"/>
              <a:t>acredita</a:t>
            </a:r>
            <a:r>
              <a:rPr lang="en-US" b="1"/>
              <a:t> ser o principal </a:t>
            </a:r>
            <a:r>
              <a:rPr lang="en-US" b="1" err="1"/>
              <a:t>ofensor</a:t>
            </a:r>
            <a:r>
              <a:rPr lang="en-US" b="1"/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(1, 2, 3, 4 </a:t>
            </a:r>
            <a:r>
              <a:rPr lang="en-US" err="1"/>
              <a:t>ou</a:t>
            </a:r>
            <a:r>
              <a:rPr lang="en-US"/>
              <a:t> 5)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40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Muito interessante observar as percepções do grupo.</a:t>
            </a:r>
          </a:p>
          <a:p>
            <a:r>
              <a:rPr lang="pt-BR"/>
              <a:t>Agora vamos comparar essa visão com os resultados identificados no estudo.</a:t>
            </a:r>
          </a:p>
          <a:p>
            <a:r>
              <a:rPr lang="pt-BR"/>
              <a:t>A avaliação do nível de conhecimento dos multiplicadores apresentou desempenho positivo, com média de 88% de aproveitamento e bom domínio dos conteúdos.</a:t>
            </a:r>
          </a:p>
          <a:p>
            <a:r>
              <a:rPr lang="pt-BR"/>
              <a:t>Por outro lado, foram identificadas oportunidades de evolução na aplicação prática, especialmente em cenários que exigem interpretação, tomada de decisão e condução correta do fluxo nos sistemas.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7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Ou seja, os gaps identificados não estão relacionados ao conhecimento de produtos, mas principalmente à execução operacional, à interpretação de cenários e à tomada de decisão diante de erros e exceções sistêmicas.</a:t>
            </a:r>
            <a:endParaRPr lang="pt-BR">
              <a:solidFill>
                <a:srgbClr val="444444"/>
              </a:solidFill>
            </a:endParaRPr>
          </a:p>
          <a:p>
            <a:r>
              <a:rPr lang="pt-BR"/>
              <a:t>Esses ofensores impactam diretamente a condução da venda, gerando interrupções no fluxo, aumento do tempo de atendimento, migração incorreta entre sistemas e perda de oportunidades.</a:t>
            </a:r>
            <a:endParaRPr lang="pt-BR">
              <a:solidFill>
                <a:srgbClr val="444444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81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Nossa </a:t>
            </a:r>
            <a:r>
              <a:rPr lang="en-US" err="1"/>
              <a:t>trilha</a:t>
            </a:r>
            <a:r>
              <a:rPr lang="en-US"/>
              <a:t> de </a:t>
            </a:r>
            <a:r>
              <a:rPr lang="en-US" err="1"/>
              <a:t>certificação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 </a:t>
            </a:r>
            <a:r>
              <a:rPr lang="en-US" err="1"/>
              <a:t>organizada</a:t>
            </a:r>
            <a:r>
              <a:rPr lang="en-US"/>
              <a:t> em </a:t>
            </a:r>
            <a:r>
              <a:rPr lang="en-US" err="1"/>
              <a:t>cinco</a:t>
            </a:r>
            <a:r>
              <a:rPr lang="en-US"/>
              <a:t> </a:t>
            </a:r>
            <a:r>
              <a:rPr lang="en-US" err="1"/>
              <a:t>blocos</a:t>
            </a:r>
            <a:r>
              <a:rPr lang="en-US"/>
              <a:t>, </a:t>
            </a:r>
            <a:r>
              <a:rPr lang="en-US" err="1"/>
              <a:t>estruturados</a:t>
            </a:r>
            <a:r>
              <a:rPr lang="en-US"/>
              <a:t> para </a:t>
            </a:r>
            <a:r>
              <a:rPr lang="en-US" err="1"/>
              <a:t>desenvolver</a:t>
            </a:r>
            <a:r>
              <a:rPr lang="en-US"/>
              <a:t> </a:t>
            </a:r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apenas</a:t>
            </a:r>
            <a:r>
              <a:rPr lang="en-US"/>
              <a:t> o </a:t>
            </a:r>
            <a:r>
              <a:rPr lang="en-US" err="1"/>
              <a:t>conhecimento</a:t>
            </a:r>
            <a:r>
              <a:rPr lang="en-US"/>
              <a:t> </a:t>
            </a:r>
            <a:r>
              <a:rPr lang="en-US" err="1"/>
              <a:t>técnico</a:t>
            </a:r>
            <a:r>
              <a:rPr lang="en-US"/>
              <a:t>, mas </a:t>
            </a:r>
            <a:r>
              <a:rPr lang="en-US" err="1"/>
              <a:t>principalmente</a:t>
            </a:r>
            <a:r>
              <a:rPr lang="en-US"/>
              <a:t> a </a:t>
            </a:r>
            <a:r>
              <a:rPr lang="en-US" err="1"/>
              <a:t>aplicação</a:t>
            </a:r>
            <a:r>
              <a:rPr lang="en-US"/>
              <a:t> </a:t>
            </a:r>
            <a:r>
              <a:rPr lang="en-US" err="1"/>
              <a:t>prática</a:t>
            </a:r>
            <a:r>
              <a:rPr lang="en-US"/>
              <a:t> e a </a:t>
            </a:r>
            <a:r>
              <a:rPr lang="en-US" err="1"/>
              <a:t>condução</a:t>
            </a:r>
            <a:r>
              <a:rPr lang="en-US"/>
              <a:t> </a:t>
            </a:r>
            <a:r>
              <a:rPr lang="en-US" err="1"/>
              <a:t>correta</a:t>
            </a:r>
            <a:r>
              <a:rPr lang="en-US"/>
              <a:t> dos </a:t>
            </a:r>
            <a:r>
              <a:rPr lang="en-US" err="1"/>
              <a:t>processos</a:t>
            </a:r>
            <a:r>
              <a:rPr lang="en-US"/>
              <a:t>.</a:t>
            </a:r>
            <a:endParaRPr lang="pt-BR">
              <a:ea typeface="Calibri"/>
              <a:cs typeface="Calibri"/>
            </a:endParaRPr>
          </a:p>
          <a:p>
            <a:r>
              <a:rPr lang="en-US"/>
              <a:t>Neste primeiro bloco, vamos compreender o contexto da certificação, conhecer os resultados do diagnóstico e entender o que será trabalhado ao </a:t>
            </a:r>
            <a:r>
              <a:rPr lang="en-US" err="1"/>
              <a:t>longo</a:t>
            </a:r>
            <a:r>
              <a:rPr lang="en-US"/>
              <a:t> da </a:t>
            </a:r>
            <a:r>
              <a:rPr lang="en-US" err="1"/>
              <a:t>trilha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 partir daí, avançaremos pelos demais temas, sempre conectando conteúdo, sistemas e tomada de decisão operacional.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03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Agora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já</a:t>
            </a:r>
            <a:r>
              <a:rPr lang="en-US"/>
              <a:t> </a:t>
            </a:r>
            <a:r>
              <a:rPr lang="en-US" err="1"/>
              <a:t>entendemos</a:t>
            </a:r>
            <a:r>
              <a:rPr lang="en-US"/>
              <a:t> o </a:t>
            </a:r>
            <a:r>
              <a:rPr lang="en-US" err="1"/>
              <a:t>contexto</a:t>
            </a:r>
            <a:r>
              <a:rPr lang="en-US"/>
              <a:t> da </a:t>
            </a:r>
            <a:r>
              <a:rPr lang="en-US" err="1"/>
              <a:t>certificação</a:t>
            </a:r>
            <a:r>
              <a:rPr lang="en-US"/>
              <a:t> e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desafios</a:t>
            </a:r>
            <a:r>
              <a:rPr lang="en-US"/>
              <a:t> </a:t>
            </a:r>
            <a:r>
              <a:rPr lang="en-US" err="1"/>
              <a:t>identificados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operação</a:t>
            </a:r>
            <a:r>
              <a:rPr lang="en-US"/>
              <a:t>,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conhecer</a:t>
            </a:r>
            <a:r>
              <a:rPr lang="en-US"/>
              <a:t> a </a:t>
            </a:r>
            <a:r>
              <a:rPr lang="en-US" err="1"/>
              <a:t>estrutura</a:t>
            </a:r>
            <a:r>
              <a:rPr lang="en-US"/>
              <a:t> da </a:t>
            </a:r>
            <a:r>
              <a:rPr lang="en-US" err="1"/>
              <a:t>trilha</a:t>
            </a:r>
            <a:r>
              <a:rPr lang="en-US"/>
              <a:t> da </a:t>
            </a:r>
            <a:r>
              <a:rPr lang="en-US" err="1"/>
              <a:t>certificação</a:t>
            </a:r>
            <a:r>
              <a:rPr lang="en-US"/>
              <a:t>.</a:t>
            </a:r>
            <a:endParaRPr lang="pt-BR">
              <a:ea typeface="Calibri"/>
              <a:cs typeface="Calibri"/>
            </a:endParaRPr>
          </a:p>
          <a:p>
            <a:r>
              <a:rPr lang="en-US"/>
              <a:t>Cada </a:t>
            </a:r>
            <a:r>
              <a:rPr lang="en-US" err="1"/>
              <a:t>bloco</a:t>
            </a:r>
            <a:r>
              <a:rPr lang="en-US"/>
              <a:t> </a:t>
            </a:r>
            <a:r>
              <a:rPr lang="en-US" err="1"/>
              <a:t>foi</a:t>
            </a:r>
            <a:r>
              <a:rPr lang="en-US"/>
              <a:t> </a:t>
            </a:r>
            <a:r>
              <a:rPr lang="en-US" err="1"/>
              <a:t>planejado</a:t>
            </a:r>
            <a:r>
              <a:rPr lang="en-US"/>
              <a:t> para </a:t>
            </a:r>
            <a:r>
              <a:rPr lang="en-US" err="1"/>
              <a:t>desenvolver</a:t>
            </a:r>
            <a:r>
              <a:rPr lang="en-US"/>
              <a:t> </a:t>
            </a:r>
            <a:r>
              <a:rPr lang="en-US" err="1"/>
              <a:t>competências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e </a:t>
            </a:r>
            <a:r>
              <a:rPr lang="en-US" err="1"/>
              <a:t>preparar</a:t>
            </a:r>
            <a:r>
              <a:rPr lang="en-US"/>
              <a:t> </a:t>
            </a:r>
            <a:r>
              <a:rPr lang="en-US" err="1"/>
              <a:t>vocês</a:t>
            </a:r>
            <a:r>
              <a:rPr lang="en-US"/>
              <a:t> para </a:t>
            </a:r>
            <a:r>
              <a:rPr lang="en-US" err="1"/>
              <a:t>conduzir</a:t>
            </a:r>
            <a:r>
              <a:rPr lang="en-US"/>
              <a:t> </a:t>
            </a:r>
            <a:r>
              <a:rPr lang="en-US" err="1"/>
              <a:t>situações</a:t>
            </a:r>
            <a:r>
              <a:rPr lang="en-US"/>
              <a:t> reais com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segurança</a:t>
            </a:r>
            <a:r>
              <a:rPr lang="en-US"/>
              <a:t> e </a:t>
            </a:r>
            <a:r>
              <a:rPr lang="en-US" err="1"/>
              <a:t>assertividade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Vamos </a:t>
            </a:r>
            <a:r>
              <a:rPr lang="en-US" err="1"/>
              <a:t>conhecer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próximos</a:t>
            </a:r>
            <a:r>
              <a:rPr lang="en-US"/>
              <a:t> </a:t>
            </a:r>
            <a:r>
              <a:rPr lang="en-US" err="1"/>
              <a:t>passos</a:t>
            </a:r>
            <a:r>
              <a:rPr lang="en-US"/>
              <a:t> da </a:t>
            </a:r>
            <a:r>
              <a:rPr lang="en-US" err="1"/>
              <a:t>nossa</a:t>
            </a:r>
            <a:r>
              <a:rPr lang="en-US"/>
              <a:t> jornada.</a:t>
            </a:r>
            <a:endParaRPr lang="en-US" b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4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</a:t>
            </a:r>
            <a:r>
              <a:rPr lang="en-US" err="1"/>
              <a:t>bloco</a:t>
            </a:r>
            <a:r>
              <a:rPr lang="en-US"/>
              <a:t> </a:t>
            </a:r>
            <a:r>
              <a:rPr lang="en-US" err="1"/>
              <a:t>dois</a:t>
            </a:r>
            <a:r>
              <a:rPr lang="en-US"/>
              <a:t>,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revisar</a:t>
            </a:r>
            <a:r>
              <a:rPr lang="en-US"/>
              <a:t> o </a:t>
            </a:r>
            <a:r>
              <a:rPr lang="en-US" err="1"/>
              <a:t>portfólio</a:t>
            </a:r>
            <a:r>
              <a:rPr lang="en-US"/>
              <a:t> de </a:t>
            </a:r>
            <a:r>
              <a:rPr lang="en-US" err="1"/>
              <a:t>produtos</a:t>
            </a:r>
            <a:r>
              <a:rPr lang="en-US"/>
              <a:t> e </a:t>
            </a:r>
            <a:r>
              <a:rPr lang="en-US" err="1"/>
              <a:t>serviços</a:t>
            </a:r>
            <a:r>
              <a:rPr lang="en-US"/>
              <a:t>, </a:t>
            </a:r>
            <a:r>
              <a:rPr lang="en-US" err="1"/>
              <a:t>compreender</a:t>
            </a:r>
            <a:r>
              <a:rPr lang="en-US"/>
              <a:t> as </a:t>
            </a:r>
            <a:r>
              <a:rPr lang="en-US" err="1"/>
              <a:t>regras</a:t>
            </a:r>
            <a:r>
              <a:rPr lang="en-US"/>
              <a:t> </a:t>
            </a:r>
            <a:r>
              <a:rPr lang="en-US" err="1"/>
              <a:t>comerciais</a:t>
            </a:r>
            <a:r>
              <a:rPr lang="en-US"/>
              <a:t> e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relação</a:t>
            </a:r>
            <a:r>
              <a:rPr lang="en-US"/>
              <a:t>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sistemas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Além</a:t>
            </a:r>
            <a:r>
              <a:rPr lang="en-US"/>
              <a:t> </a:t>
            </a:r>
            <a:r>
              <a:rPr lang="en-US" err="1"/>
              <a:t>disso</a:t>
            </a:r>
            <a:r>
              <a:rPr lang="en-US"/>
              <a:t>, </a:t>
            </a:r>
            <a:r>
              <a:rPr lang="en-US" err="1"/>
              <a:t>trabalharemos</a:t>
            </a:r>
            <a:r>
              <a:rPr lang="en-US"/>
              <a:t> </a:t>
            </a:r>
            <a:r>
              <a:rPr lang="en-US" err="1"/>
              <a:t>situações</a:t>
            </a:r>
            <a:r>
              <a:rPr lang="en-US"/>
              <a:t> reais de </a:t>
            </a:r>
            <a:r>
              <a:rPr lang="en-US" err="1"/>
              <a:t>venda</a:t>
            </a:r>
            <a:r>
              <a:rPr lang="en-US"/>
              <a:t>, </a:t>
            </a:r>
            <a:r>
              <a:rPr lang="en-US" err="1"/>
              <a:t>fortalecendo</a:t>
            </a:r>
            <a:r>
              <a:rPr lang="en-US"/>
              <a:t> a </a:t>
            </a:r>
            <a:r>
              <a:rPr lang="en-US" err="1"/>
              <a:t>análise</a:t>
            </a:r>
            <a:r>
              <a:rPr lang="en-US"/>
              <a:t> de </a:t>
            </a:r>
            <a:r>
              <a:rPr lang="en-US" err="1"/>
              <a:t>cenários</a:t>
            </a:r>
            <a:r>
              <a:rPr lang="en-US"/>
              <a:t> e a </a:t>
            </a:r>
            <a:r>
              <a:rPr lang="en-US" err="1"/>
              <a:t>tomada</a:t>
            </a:r>
            <a:r>
              <a:rPr lang="en-US"/>
              <a:t> de </a:t>
            </a:r>
            <a:r>
              <a:rPr lang="en-US" err="1"/>
              <a:t>decisão</a:t>
            </a:r>
            <a:r>
              <a:rPr lang="en-US"/>
              <a:t> </a:t>
            </a:r>
            <a:r>
              <a:rPr lang="en-US" err="1"/>
              <a:t>diante</a:t>
            </a:r>
            <a:r>
              <a:rPr lang="en-US"/>
              <a:t> das </a:t>
            </a:r>
            <a:r>
              <a:rPr lang="en-US" err="1"/>
              <a:t>necessidades</a:t>
            </a:r>
            <a:r>
              <a:rPr lang="en-US"/>
              <a:t> da </a:t>
            </a:r>
            <a:r>
              <a:rPr lang="en-US" err="1"/>
              <a:t>operação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14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Pasta do Projeto:                                                                                                      </a:t>
            </a:r>
            <a:r>
              <a:rPr lang="pt-BR" sz="2000" b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Entregas: </a:t>
            </a:r>
            <a:r>
              <a:rPr lang="pt-BR" sz="2000" b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0"/>
          </a:p>
          <a:p>
            <a:r>
              <a:rPr lang="pt-BR" sz="2000" b="1"/>
              <a:t>Materiais Complementares: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1"/>
          </a:p>
          <a:p>
            <a:r>
              <a:rPr lang="pt-BR" sz="2000" b="1"/>
              <a:t>Atividades Externas:                 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0"/>
          </a:p>
          <a:p>
            <a:r>
              <a:rPr lang="pt-BR" sz="2000" b="1"/>
              <a:t>Materiais Gráficos:                                                                                                 </a:t>
            </a:r>
            <a:r>
              <a:rPr lang="pt-BR" sz="2000" b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/>
              <a:t>Projeto:                                                                                                         </a:t>
            </a:r>
            <a:r>
              <a:rPr lang="pt-BR" sz="2000" b="0">
                <a:solidFill>
                  <a:schemeClr val="tx1"/>
                </a:solidFill>
              </a:rPr>
              <a:t>.</a:t>
            </a:r>
            <a:endParaRPr lang="pt-BR" sz="3200" b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/>
              <a:t>Será necessário gerar QR CODE?      </a:t>
            </a:r>
            <a:r>
              <a:rPr lang="pt-BR" sz="2000" b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(PDF, Manual, Infográfico...)</a:t>
            </a:r>
            <a:endParaRPr lang="pt-BR" sz="140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(Miro, Kahoot, Wordwall...)</a:t>
            </a:r>
            <a:endParaRPr lang="pt-BR" sz="140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(Figurinhas, Filtros, Cartas...)</a:t>
            </a:r>
            <a:endParaRPr lang="pt-BR" sz="140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/>
              <a:t>(    ) Comunicação Vertical.</a:t>
            </a:r>
          </a:p>
          <a:p>
            <a:r>
              <a:rPr lang="pt-BR" sz="1800" b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Vídeo.</a:t>
            </a: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1621CE-3428-428B-517E-455AEA0E5034}"/>
              </a:ext>
            </a:extLst>
          </p:cNvPr>
          <p:cNvCxnSpPr/>
          <p:nvPr/>
        </p:nvCxnSpPr>
        <p:spPr>
          <a:xfrm flipV="1">
            <a:off x="2763001" y="3361608"/>
            <a:ext cx="7549268" cy="2760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15921D7-1237-0BFC-E05D-EEBDC07039DC}"/>
              </a:ext>
            </a:extLst>
          </p:cNvPr>
          <p:cNvGrpSpPr/>
          <p:nvPr/>
        </p:nvGrpSpPr>
        <p:grpSpPr>
          <a:xfrm>
            <a:off x="759834" y="2238603"/>
            <a:ext cx="2179065" cy="2436009"/>
            <a:chOff x="296008" y="2194430"/>
            <a:chExt cx="1947152" cy="2469139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6B2771AD-E2E2-DB3A-8ABF-8A6A32B7E209}"/>
                </a:ext>
              </a:extLst>
            </p:cNvPr>
            <p:cNvGrpSpPr/>
            <p:nvPr/>
          </p:nvGrpSpPr>
          <p:grpSpPr>
            <a:xfrm>
              <a:off x="296008" y="2194430"/>
              <a:ext cx="1947152" cy="2469139"/>
              <a:chOff x="296008" y="2194430"/>
              <a:chExt cx="1947152" cy="2469139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358E813D-048E-4345-AF96-352A40684C0E}"/>
                  </a:ext>
                </a:extLst>
              </p:cNvPr>
              <p:cNvGrpSpPr/>
              <p:nvPr/>
            </p:nvGrpSpPr>
            <p:grpSpPr>
              <a:xfrm>
                <a:off x="296008" y="2194430"/>
                <a:ext cx="1947152" cy="2469139"/>
                <a:chOff x="296008" y="2194430"/>
                <a:chExt cx="1947152" cy="2469139"/>
              </a:xfrm>
              <a:solidFill>
                <a:srgbClr val="3A3A3A"/>
              </a:solidFill>
            </p:grpSpPr>
            <p:sp>
              <p:nvSpPr>
                <p:cNvPr id="35" name="Retângulo: Único Canto Arredondado 34">
                  <a:extLst>
                    <a:ext uri="{FF2B5EF4-FFF2-40B4-BE49-F238E27FC236}">
                      <a16:creationId xmlns:a16="http://schemas.microsoft.com/office/drawing/2014/main" id="{6E64405D-1424-CFAD-2B32-FC9F004096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96008" y="2958151"/>
                  <a:ext cx="1947152" cy="1705418"/>
                </a:xfrm>
                <a:prstGeom prst="round1Rect">
                  <a:avLst>
                    <a:gd name="adj" fmla="val 3579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>
                    <a:latin typeface="Roboto"/>
                    <a:ea typeface="Roboto"/>
                    <a:cs typeface="Roboto"/>
                  </a:endParaRPr>
                </a:p>
              </p:txBody>
            </p:sp>
            <p:sp>
              <p:nvSpPr>
                <p:cNvPr id="36" name="Retângulo: Único Canto Arredondado 35">
                  <a:extLst>
                    <a:ext uri="{FF2B5EF4-FFF2-40B4-BE49-F238E27FC236}">
                      <a16:creationId xmlns:a16="http://schemas.microsoft.com/office/drawing/2014/main" id="{B50F6536-088E-EED7-71FC-DFF5F87BE9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96008" y="2194430"/>
                  <a:ext cx="871974" cy="763721"/>
                </a:xfrm>
                <a:prstGeom prst="round1Rect">
                  <a:avLst>
                    <a:gd name="adj" fmla="val 3579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>
                    <a:latin typeface="Roboto"/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06B8BC6-5C39-4A59-996C-7CD7E21DE86E}"/>
                  </a:ext>
                </a:extLst>
              </p:cNvPr>
              <p:cNvSpPr/>
              <p:nvPr/>
            </p:nvSpPr>
            <p:spPr>
              <a:xfrm>
                <a:off x="400618" y="3360060"/>
                <a:ext cx="1737932" cy="855344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i="1" kern="1200">
                    <a:solidFill>
                      <a:schemeClr val="bg1"/>
                    </a:solidFill>
                    <a:latin typeface="Roboto"/>
                    <a:ea typeface="Roboto"/>
                    <a:cs typeface="Roboto"/>
                  </a:rPr>
                  <a:t>ENGAJAMENTO E TRANSPARÊNCIA</a:t>
                </a:r>
                <a:endParaRPr lang="pt-PT" sz="1200" i="1">
                  <a:solidFill>
                    <a:schemeClr val="bg1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A503F45E-C6F3-AF2E-ABDB-C3902E3FC657}"/>
                </a:ext>
              </a:extLst>
            </p:cNvPr>
            <p:cNvSpPr/>
            <p:nvPr/>
          </p:nvSpPr>
          <p:spPr>
            <a:xfrm>
              <a:off x="400042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1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EFEF5C4-8C25-BBF7-86E7-880B623B6F49}"/>
              </a:ext>
            </a:extLst>
          </p:cNvPr>
          <p:cNvGrpSpPr/>
          <p:nvPr/>
        </p:nvGrpSpPr>
        <p:grpSpPr>
          <a:xfrm>
            <a:off x="3692354" y="3099994"/>
            <a:ext cx="1286905" cy="1078988"/>
            <a:chOff x="2588006" y="2194430"/>
            <a:chExt cx="1796299" cy="1691948"/>
          </a:xfrm>
          <a:solidFill>
            <a:srgbClr val="A7A8AA"/>
          </a:solidFill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A466EB9-07A5-18B9-2575-67B3A59FC226}"/>
                </a:ext>
              </a:extLst>
            </p:cNvPr>
            <p:cNvGrpSpPr/>
            <p:nvPr/>
          </p:nvGrpSpPr>
          <p:grpSpPr>
            <a:xfrm>
              <a:off x="2588006" y="2194430"/>
              <a:ext cx="1796299" cy="1691948"/>
              <a:chOff x="2588006" y="2194430"/>
              <a:chExt cx="1796299" cy="1691948"/>
            </a:xfrm>
            <a:grpFill/>
          </p:grpSpPr>
          <p:sp>
            <p:nvSpPr>
              <p:cNvPr id="30" name="Retângulo: Único Canto Arredondado 29">
                <a:extLst>
                  <a:ext uri="{FF2B5EF4-FFF2-40B4-BE49-F238E27FC236}">
                    <a16:creationId xmlns:a16="http://schemas.microsoft.com/office/drawing/2014/main" id="{C3704FF2-9D9D-D2E6-6D98-86335018DB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588006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00EA867E-CFAC-DF7B-6E0B-828065FDCE52}"/>
                  </a:ext>
                </a:extLst>
              </p:cNvPr>
              <p:cNvSpPr/>
              <p:nvPr/>
            </p:nvSpPr>
            <p:spPr>
              <a:xfrm>
                <a:off x="2646373" y="3031035"/>
                <a:ext cx="1737932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PRODUTOS </a:t>
                </a:r>
                <a:b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</a:b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E SERVIÇOS</a:t>
                </a:r>
                <a:endParaRPr lang="pt-PT" sz="12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96D97CD-E7D9-6454-B381-EB213F2F22BC}"/>
                </a:ext>
              </a:extLst>
            </p:cNvPr>
            <p:cNvSpPr/>
            <p:nvPr/>
          </p:nvSpPr>
          <p:spPr>
            <a:xfrm>
              <a:off x="2692040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2</a:t>
              </a:r>
              <a:endParaRPr lang="pt-PT" sz="1200" i="1">
                <a:solidFill>
                  <a:schemeClr val="tx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45F4A59-A2F8-98D5-5EC0-A460365C8A18}"/>
              </a:ext>
            </a:extLst>
          </p:cNvPr>
          <p:cNvGrpSpPr/>
          <p:nvPr/>
        </p:nvGrpSpPr>
        <p:grpSpPr>
          <a:xfrm>
            <a:off x="5840785" y="3099994"/>
            <a:ext cx="1395542" cy="1078988"/>
            <a:chOff x="4880002" y="2194430"/>
            <a:chExt cx="1932638" cy="1691948"/>
          </a:xfrm>
          <a:solidFill>
            <a:srgbClr val="DA291C"/>
          </a:solidFill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7767DA37-1392-3C5A-39BC-C08FAD1EEFC3}"/>
                </a:ext>
              </a:extLst>
            </p:cNvPr>
            <p:cNvGrpSpPr/>
            <p:nvPr/>
          </p:nvGrpSpPr>
          <p:grpSpPr>
            <a:xfrm>
              <a:off x="4880002" y="2194430"/>
              <a:ext cx="1932638" cy="1691948"/>
              <a:chOff x="4880002" y="2194430"/>
              <a:chExt cx="1932638" cy="1691948"/>
            </a:xfrm>
            <a:grpFill/>
          </p:grpSpPr>
          <p:sp>
            <p:nvSpPr>
              <p:cNvPr id="24" name="Retângulo: Único Canto Arredondado 23">
                <a:extLst>
                  <a:ext uri="{FF2B5EF4-FFF2-40B4-BE49-F238E27FC236}">
                    <a16:creationId xmlns:a16="http://schemas.microsoft.com/office/drawing/2014/main" id="{E6CF6EF2-DAD8-077E-F813-6954AF6831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4880003" y="2194430"/>
                <a:ext cx="871975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CF2B5C33-97EA-4A59-BB53-E5CFC6714D7D}"/>
                  </a:ext>
                </a:extLst>
              </p:cNvPr>
              <p:cNvSpPr/>
              <p:nvPr/>
            </p:nvSpPr>
            <p:spPr>
              <a:xfrm>
                <a:off x="4880002" y="3031035"/>
                <a:ext cx="1932638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SISTEMAS SOLAR E </a:t>
                </a:r>
                <a:b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</a:b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NET SALES</a:t>
                </a:r>
                <a:endParaRPr lang="pt-PT" sz="12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1CBB11B9-CC1D-5688-47F7-E69744FE2F73}"/>
                </a:ext>
              </a:extLst>
            </p:cNvPr>
            <p:cNvSpPr/>
            <p:nvPr/>
          </p:nvSpPr>
          <p:spPr>
            <a:xfrm>
              <a:off x="4984038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3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E0FEE13-302F-66A3-1BC8-DE6275FB0CC8}"/>
              </a:ext>
            </a:extLst>
          </p:cNvPr>
          <p:cNvGrpSpPr/>
          <p:nvPr/>
        </p:nvGrpSpPr>
        <p:grpSpPr>
          <a:xfrm>
            <a:off x="7934003" y="3099994"/>
            <a:ext cx="1286905" cy="1078988"/>
            <a:chOff x="7172002" y="2194430"/>
            <a:chExt cx="1796299" cy="1691948"/>
          </a:xfrm>
          <a:solidFill>
            <a:srgbClr val="AF272F"/>
          </a:solidFill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476CC1F9-AC42-0391-27E9-4025A81E6931}"/>
                </a:ext>
              </a:extLst>
            </p:cNvPr>
            <p:cNvGrpSpPr/>
            <p:nvPr/>
          </p:nvGrpSpPr>
          <p:grpSpPr>
            <a:xfrm>
              <a:off x="7172002" y="2194430"/>
              <a:ext cx="1796299" cy="1691948"/>
              <a:chOff x="7172002" y="2194430"/>
              <a:chExt cx="1796299" cy="1691948"/>
            </a:xfrm>
            <a:grpFill/>
          </p:grpSpPr>
          <p:sp>
            <p:nvSpPr>
              <p:cNvPr id="18" name="Retângulo: Único Canto Arredondado 17">
                <a:extLst>
                  <a:ext uri="{FF2B5EF4-FFF2-40B4-BE49-F238E27FC236}">
                    <a16:creationId xmlns:a16="http://schemas.microsoft.com/office/drawing/2014/main" id="{420754A3-6F0C-349D-AE8B-CFC693AC54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7172002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B5A9D00B-079E-CA17-90E0-59FD353AC026}"/>
                  </a:ext>
                </a:extLst>
              </p:cNvPr>
              <p:cNvSpPr/>
              <p:nvPr/>
            </p:nvSpPr>
            <p:spPr>
              <a:xfrm>
                <a:off x="7230369" y="3031035"/>
                <a:ext cx="1737932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GED (ENDEREÇOS)</a:t>
                </a:r>
              </a:p>
            </p:txBody>
          </p:sp>
        </p:grp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AC74306-A568-4E3D-1B26-7AEC346D6EB7}"/>
                </a:ext>
              </a:extLst>
            </p:cNvPr>
            <p:cNvSpPr/>
            <p:nvPr/>
          </p:nvSpPr>
          <p:spPr>
            <a:xfrm>
              <a:off x="7276036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4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8B57F2F-E588-552F-AC91-8F8FDA75DC63}"/>
              </a:ext>
            </a:extLst>
          </p:cNvPr>
          <p:cNvGrpSpPr/>
          <p:nvPr/>
        </p:nvGrpSpPr>
        <p:grpSpPr>
          <a:xfrm>
            <a:off x="10093477" y="3099995"/>
            <a:ext cx="1406022" cy="1069089"/>
            <a:chOff x="9463999" y="2194430"/>
            <a:chExt cx="1947152" cy="1676425"/>
          </a:xfrm>
          <a:solidFill>
            <a:srgbClr val="96000F"/>
          </a:solidFill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8F835E7-5CA7-B7FA-DEFD-0C6B0682A38A}"/>
                </a:ext>
              </a:extLst>
            </p:cNvPr>
            <p:cNvGrpSpPr/>
            <p:nvPr/>
          </p:nvGrpSpPr>
          <p:grpSpPr>
            <a:xfrm>
              <a:off x="9463999" y="2194430"/>
              <a:ext cx="1947152" cy="1676425"/>
              <a:chOff x="9463999" y="2194430"/>
              <a:chExt cx="1947152" cy="1676425"/>
            </a:xfrm>
            <a:grpFill/>
          </p:grpSpPr>
          <p:sp>
            <p:nvSpPr>
              <p:cNvPr id="12" name="Retângulo: Único Canto Arredondado 11">
                <a:extLst>
                  <a:ext uri="{FF2B5EF4-FFF2-40B4-BE49-F238E27FC236}">
                    <a16:creationId xmlns:a16="http://schemas.microsoft.com/office/drawing/2014/main" id="{30D18942-1E27-922A-6359-055869CE8A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9463999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1A54B0E0-66BF-1708-8479-BEE494CD11D3}"/>
                  </a:ext>
                </a:extLst>
              </p:cNvPr>
              <p:cNvSpPr/>
              <p:nvPr/>
            </p:nvSpPr>
            <p:spPr>
              <a:xfrm>
                <a:off x="9463999" y="3161162"/>
                <a:ext cx="1947152" cy="70969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/>
                <a:r>
                  <a:rPr lang="pt-BR" sz="11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ERROS E DIRECIONAMENTO</a:t>
                </a:r>
                <a:endParaRPr lang="pt-BR" sz="11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D0620CEC-52EA-4EA9-C52B-EEAB9ED6305F}"/>
                </a:ext>
              </a:extLst>
            </p:cNvPr>
            <p:cNvSpPr/>
            <p:nvPr/>
          </p:nvSpPr>
          <p:spPr>
            <a:xfrm>
              <a:off x="9568033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5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47" name="Retângulo: Único Canto Arredondado 46">
            <a:extLst>
              <a:ext uri="{FF2B5EF4-FFF2-40B4-BE49-F238E27FC236}">
                <a16:creationId xmlns:a16="http://schemas.microsoft.com/office/drawing/2014/main" id="{3802D494-DAF6-525A-22EF-59476222B769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360060" y="2051173"/>
            <a:ext cx="3007327" cy="2985665"/>
          </a:xfrm>
          <a:prstGeom prst="round1Rect">
            <a:avLst>
              <a:gd name="adj" fmla="val 35799"/>
            </a:avLst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>
              <a:latin typeface="Roboto"/>
              <a:ea typeface="Roboto"/>
              <a:cs typeface="Roboto"/>
            </a:endParaRPr>
          </a:p>
        </p:txBody>
      </p:sp>
      <p:sp>
        <p:nvSpPr>
          <p:cNvPr id="11" name="Retângulo: Cantos Diagonais Arredondados 10">
            <a:extLst>
              <a:ext uri="{FF2B5EF4-FFF2-40B4-BE49-F238E27FC236}">
                <a16:creationId xmlns:a16="http://schemas.microsoft.com/office/drawing/2014/main" id="{59F4172F-8E31-EEBF-F04D-1E5AE0422904}"/>
              </a:ext>
            </a:extLst>
          </p:cNvPr>
          <p:cNvSpPr/>
          <p:nvPr/>
        </p:nvSpPr>
        <p:spPr>
          <a:xfrm>
            <a:off x="-1706" y="477499"/>
            <a:ext cx="3034464" cy="669851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55669E7C-96E9-94AE-B3A7-855C42395C00}"/>
              </a:ext>
            </a:extLst>
          </p:cNvPr>
          <p:cNvSpPr txBox="1"/>
          <p:nvPr/>
        </p:nvSpPr>
        <p:spPr>
          <a:xfrm>
            <a:off x="162283" y="522143"/>
            <a:ext cx="269865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Trilha</a:t>
            </a:r>
            <a:endParaRPr lang="pt-BR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8BC211-B070-50F3-8E9B-11763304E56E}"/>
              </a:ext>
            </a:extLst>
          </p:cNvPr>
          <p:cNvSpPr txBox="1"/>
          <p:nvPr/>
        </p:nvSpPr>
        <p:spPr>
          <a:xfrm>
            <a:off x="3790390" y="3168461"/>
            <a:ext cx="46168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latin typeface="Roboto"/>
                <a:ea typeface="Roboto"/>
                <a:cs typeface="Roboto"/>
              </a:rPr>
              <a:t>Trilha da Certificação</a:t>
            </a:r>
            <a:endParaRPr lang="pt-BR" sz="320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507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Mulher andando na calçada em ambiente urbano e falando ao telefone - Foto de stock de Pessoas royalty-free">
            <a:extLst>
              <a:ext uri="{FF2B5EF4-FFF2-40B4-BE49-F238E27FC236}">
                <a16:creationId xmlns:a16="http://schemas.microsoft.com/office/drawing/2014/main" id="{DB221F9A-3194-1F34-BA14-4263FA254C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2000"/>
                    </a14:imgEffect>
                    <a14:imgEffect>
                      <a14:brightnessContrast contrast="-33000"/>
                    </a14:imgEffect>
                  </a14:imgLayer>
                </a14:imgProps>
              </a:ext>
            </a:extLst>
          </a:blip>
          <a:srcRect l="2156" t="10991" r="45150" b="-180"/>
          <a:stretch>
            <a:fillRect/>
          </a:stretch>
        </p:blipFill>
        <p:spPr>
          <a:xfrm>
            <a:off x="2078" y="-1526"/>
            <a:ext cx="6100364" cy="6881158"/>
          </a:xfrm>
          <a:prstGeom prst="round2Diag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7E21C883-E7B5-7725-DB5B-61040868AD8C}"/>
              </a:ext>
            </a:extLst>
          </p:cNvPr>
          <p:cNvGrpSpPr/>
          <p:nvPr/>
        </p:nvGrpSpPr>
        <p:grpSpPr>
          <a:xfrm>
            <a:off x="13977080" y="1153310"/>
            <a:ext cx="2532385" cy="4136757"/>
            <a:chOff x="8930627" y="1498367"/>
            <a:chExt cx="2532385" cy="4136757"/>
          </a:xfrm>
        </p:grpSpPr>
        <p:sp>
          <p:nvSpPr>
            <p:cNvPr id="4" name="Retângulo: Único Canto Arredondado 3">
              <a:extLst>
                <a:ext uri="{FF2B5EF4-FFF2-40B4-BE49-F238E27FC236}">
                  <a16:creationId xmlns:a16="http://schemas.microsoft.com/office/drawing/2014/main" id="{0BF07A0C-D9B7-03FB-3200-873192193903}"/>
                </a:ext>
              </a:extLst>
            </p:cNvPr>
            <p:cNvSpPr/>
            <p:nvPr/>
          </p:nvSpPr>
          <p:spPr>
            <a:xfrm rot="10800000" flipH="1">
              <a:off x="8930630" y="1498368"/>
              <a:ext cx="2532382" cy="4136756"/>
            </a:xfrm>
            <a:prstGeom prst="round1Rect">
              <a:avLst>
                <a:gd name="adj" fmla="val 3579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5" name="CaixaDeTexto 48">
              <a:extLst>
                <a:ext uri="{FF2B5EF4-FFF2-40B4-BE49-F238E27FC236}">
                  <a16:creationId xmlns:a16="http://schemas.microsoft.com/office/drawing/2014/main" id="{B78BE649-CC34-4DA1-69D4-C5574BE5619B}"/>
                </a:ext>
              </a:extLst>
            </p:cNvPr>
            <p:cNvSpPr txBox="1"/>
            <p:nvPr/>
          </p:nvSpPr>
          <p:spPr>
            <a:xfrm>
              <a:off x="8930627" y="2289472"/>
              <a:ext cx="2532381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>
                  <a:solidFill>
                    <a:schemeClr val="bg2">
                      <a:lumMod val="25000"/>
                    </a:schemeClr>
                  </a:solidFill>
                  <a:latin typeface="AMX"/>
                </a:rPr>
                <a:t>Apresentar os módulos que serão trabalhados, com foco na identificação e resolução de problemas das situações reais </a:t>
              </a:r>
              <a:br>
                <a:rPr lang="pt-BR" sz="2000">
                  <a:solidFill>
                    <a:schemeClr val="bg2">
                      <a:lumMod val="25000"/>
                    </a:schemeClr>
                  </a:solidFill>
                  <a:latin typeface="AMX"/>
                </a:rPr>
              </a:br>
              <a:r>
                <a:rPr lang="pt-BR" sz="2000">
                  <a:solidFill>
                    <a:schemeClr val="bg2">
                      <a:lumMod val="25000"/>
                    </a:schemeClr>
                  </a:solidFill>
                  <a:latin typeface="AMX"/>
                </a:rPr>
                <a:t>da operação.</a:t>
              </a:r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1C74B33-542F-9EF0-606B-F6AEC08B8BF1}"/>
                </a:ext>
              </a:extLst>
            </p:cNvPr>
            <p:cNvGrpSpPr/>
            <p:nvPr/>
          </p:nvGrpSpPr>
          <p:grpSpPr>
            <a:xfrm>
              <a:off x="8930628" y="1498367"/>
              <a:ext cx="2532383" cy="371069"/>
              <a:chOff x="8930628" y="1498367"/>
              <a:chExt cx="2532383" cy="371069"/>
            </a:xfrm>
          </p:grpSpPr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C50CC444-7FF1-1866-0E05-5B2F9D9B072B}"/>
                  </a:ext>
                </a:extLst>
              </p:cNvPr>
              <p:cNvSpPr/>
              <p:nvPr/>
            </p:nvSpPr>
            <p:spPr>
              <a:xfrm>
                <a:off x="8930628" y="1498368"/>
                <a:ext cx="2532381" cy="371068"/>
              </a:xfrm>
              <a:prstGeom prst="rect">
                <a:avLst/>
              </a:prstGeom>
              <a:solidFill>
                <a:srgbClr val="2D292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  <p:sp>
            <p:nvSpPr>
              <p:cNvPr id="8" name="CaixaDeTexto 51">
                <a:extLst>
                  <a:ext uri="{FF2B5EF4-FFF2-40B4-BE49-F238E27FC236}">
                    <a16:creationId xmlns:a16="http://schemas.microsoft.com/office/drawing/2014/main" id="{48A5D6EA-6D6B-2E91-931D-44CE1054D1F3}"/>
                  </a:ext>
                </a:extLst>
              </p:cNvPr>
              <p:cNvSpPr txBox="1"/>
              <p:nvPr/>
            </p:nvSpPr>
            <p:spPr>
              <a:xfrm>
                <a:off x="8930628" y="1498367"/>
                <a:ext cx="25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800" b="1">
                    <a:solidFill>
                      <a:schemeClr val="bg1"/>
                    </a:solidFill>
                    <a:latin typeface="AMX" pitchFamily="2" charset="0"/>
                  </a:rPr>
                  <a:t>VISÃO GERAL</a:t>
                </a:r>
              </a:p>
            </p:txBody>
          </p:sp>
        </p:grpSp>
      </p:grp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9C501146-6469-F3DF-8F6F-10E0FAB55E02}"/>
              </a:ext>
            </a:extLst>
          </p:cNvPr>
          <p:cNvSpPr/>
          <p:nvPr/>
        </p:nvSpPr>
        <p:spPr>
          <a:xfrm>
            <a:off x="-1706" y="410265"/>
            <a:ext cx="2855170" cy="7594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106DD15A-6BAD-1853-D9CD-05455C4CF48C}"/>
              </a:ext>
            </a:extLst>
          </p:cNvPr>
          <p:cNvSpPr txBox="1"/>
          <p:nvPr/>
        </p:nvSpPr>
        <p:spPr>
          <a:xfrm>
            <a:off x="195901" y="499730"/>
            <a:ext cx="24521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Visão</a:t>
            </a:r>
            <a:r>
              <a:rPr lang="en-US" sz="3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geral</a:t>
            </a:r>
            <a:endParaRPr lang="pt-BR" err="1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806AE6-BCFB-FA75-267E-5EDC5F2497D4}"/>
              </a:ext>
            </a:extLst>
          </p:cNvPr>
          <p:cNvSpPr txBox="1"/>
          <p:nvPr/>
        </p:nvSpPr>
        <p:spPr>
          <a:xfrm>
            <a:off x="7008008" y="1926378"/>
            <a:ext cx="3756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Produtos e Serviços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B23D918-E35B-4A50-6B83-35B6E054B438}"/>
              </a:ext>
            </a:extLst>
          </p:cNvPr>
          <p:cNvSpPr txBox="1"/>
          <p:nvPr/>
        </p:nvSpPr>
        <p:spPr>
          <a:xfrm>
            <a:off x="7509165" y="4335295"/>
            <a:ext cx="170724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Roboto"/>
                <a:ea typeface="Roboto"/>
                <a:cs typeface="Roboto"/>
              </a:rPr>
              <a:t>Portfólio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endParaRPr lang="en-US" sz="2200">
              <a:latin typeface="Roboto"/>
              <a:ea typeface="Roboto"/>
              <a:cs typeface="Roboto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9DFB755-4A3D-5762-B821-98F1C39B9B78}"/>
              </a:ext>
            </a:extLst>
          </p:cNvPr>
          <p:cNvSpPr txBox="1"/>
          <p:nvPr/>
        </p:nvSpPr>
        <p:spPr>
          <a:xfrm>
            <a:off x="7494787" y="2759277"/>
            <a:ext cx="284332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Roboto"/>
                <a:ea typeface="Roboto"/>
                <a:cs typeface="Roboto"/>
              </a:rPr>
              <a:t>Regras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comerciais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endParaRPr lang="en-US" sz="2200">
              <a:latin typeface="Roboto"/>
              <a:ea typeface="Roboto"/>
              <a:cs typeface="Roboto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359FC2D-75E4-CDF4-3939-319E091B4884}"/>
              </a:ext>
            </a:extLst>
          </p:cNvPr>
          <p:cNvSpPr txBox="1"/>
          <p:nvPr/>
        </p:nvSpPr>
        <p:spPr>
          <a:xfrm>
            <a:off x="7495833" y="3567283"/>
            <a:ext cx="318079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Roboto"/>
                <a:ea typeface="Roboto"/>
                <a:cs typeface="Roboto"/>
              </a:rPr>
              <a:t>Aplicação</a:t>
            </a:r>
            <a:r>
              <a:rPr lang="en-US" sz="2200" b="1">
                <a:latin typeface="Roboto"/>
                <a:ea typeface="Roboto"/>
                <a:cs typeface="Roboto"/>
              </a:rPr>
              <a:t> das </a:t>
            </a:r>
            <a:r>
              <a:rPr lang="en-US" sz="2200" b="1" err="1">
                <a:latin typeface="Roboto"/>
                <a:ea typeface="Roboto"/>
                <a:cs typeface="Roboto"/>
              </a:rPr>
              <a:t>ofertas</a:t>
            </a:r>
            <a:endParaRPr lang="en-US" sz="2200" err="1">
              <a:latin typeface="Roboto"/>
              <a:ea typeface="Roboto"/>
              <a:cs typeface="Roboto"/>
            </a:endParaRP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3994997-9F00-D61D-9D18-897B326DF4F5}"/>
              </a:ext>
            </a:extLst>
          </p:cNvPr>
          <p:cNvCxnSpPr/>
          <p:nvPr/>
        </p:nvCxnSpPr>
        <p:spPr>
          <a:xfrm flipV="1">
            <a:off x="7025856" y="1091256"/>
            <a:ext cx="5168226" cy="3906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7C02B6D-AB0E-1525-F009-2A2DB6BB52B7}"/>
              </a:ext>
            </a:extLst>
          </p:cNvPr>
          <p:cNvSpPr/>
          <p:nvPr/>
        </p:nvSpPr>
        <p:spPr>
          <a:xfrm>
            <a:off x="6470071" y="841663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2</a:t>
            </a:r>
          </a:p>
        </p:txBody>
      </p:sp>
      <p:pic>
        <p:nvPicPr>
          <p:cNvPr id="24" name="Gráfico 12">
            <a:extLst>
              <a:ext uri="{FF2B5EF4-FFF2-40B4-BE49-F238E27FC236}">
                <a16:creationId xmlns:a16="http://schemas.microsoft.com/office/drawing/2014/main" id="{E4D85C30-D0BB-5378-A35B-8BB3A6C17E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478430" y="5233311"/>
            <a:ext cx="14763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8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7FF8C1E-C203-D0BE-946D-B082BB1B893C}"/>
              </a:ext>
            </a:extLst>
          </p:cNvPr>
          <p:cNvCxnSpPr>
            <a:cxnSpLocks/>
          </p:cNvCxnSpPr>
          <p:nvPr/>
        </p:nvCxnSpPr>
        <p:spPr>
          <a:xfrm flipH="1">
            <a:off x="67295" y="1440000"/>
            <a:ext cx="12067138" cy="951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46EF63-CE14-36F4-5055-41A858E3BFEC}"/>
              </a:ext>
            </a:extLst>
          </p:cNvPr>
          <p:cNvSpPr txBox="1"/>
          <p:nvPr/>
        </p:nvSpPr>
        <p:spPr>
          <a:xfrm>
            <a:off x="1236976" y="2996005"/>
            <a:ext cx="6081412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Roboto"/>
                <a:ea typeface="Roboto"/>
                <a:cs typeface="Roboto"/>
              </a:rPr>
              <a:t>Revisão</a:t>
            </a:r>
            <a:r>
              <a:rPr lang="en-US" sz="2200" b="1">
                <a:latin typeface="Roboto"/>
                <a:ea typeface="Roboto"/>
                <a:cs typeface="Roboto"/>
              </a:rPr>
              <a:t> dos </a:t>
            </a:r>
            <a:r>
              <a:rPr lang="en-US" sz="2200" b="1" err="1">
                <a:latin typeface="Roboto"/>
                <a:ea typeface="Roboto"/>
                <a:cs typeface="Roboto"/>
              </a:rPr>
              <a:t>sistemas</a:t>
            </a:r>
            <a:endParaRPr lang="pt-BR" sz="2200" err="1">
              <a:latin typeface="Roboto"/>
              <a:ea typeface="Roboto"/>
              <a:cs typeface="Robot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42DA1E-48BF-0100-A76C-6EB7E2020C36}"/>
              </a:ext>
            </a:extLst>
          </p:cNvPr>
          <p:cNvSpPr txBox="1"/>
          <p:nvPr/>
        </p:nvSpPr>
        <p:spPr>
          <a:xfrm>
            <a:off x="1234227" y="3701176"/>
            <a:ext cx="6668982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Roboto"/>
                <a:ea typeface="Roboto"/>
                <a:cs typeface="Roboto"/>
              </a:rPr>
              <a:t>Investigando</a:t>
            </a:r>
            <a:r>
              <a:rPr lang="en-US" sz="2200" b="1">
                <a:latin typeface="Roboto"/>
                <a:ea typeface="Roboto"/>
                <a:cs typeface="Roboto"/>
              </a:rPr>
              <a:t> o </a:t>
            </a:r>
            <a:r>
              <a:rPr lang="en-US" sz="2200" b="1" err="1">
                <a:latin typeface="Roboto"/>
                <a:ea typeface="Roboto"/>
                <a:cs typeface="Roboto"/>
              </a:rPr>
              <a:t>cenário</a:t>
            </a:r>
            <a:endParaRPr lang="pt-BR" sz="2200" err="1">
              <a:latin typeface="Roboto"/>
              <a:ea typeface="Roboto"/>
              <a:cs typeface="Roboto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F8D6F9-07BA-2823-32F1-08431A7A3D89}"/>
              </a:ext>
            </a:extLst>
          </p:cNvPr>
          <p:cNvSpPr txBox="1"/>
          <p:nvPr/>
        </p:nvSpPr>
        <p:spPr>
          <a:xfrm>
            <a:off x="1232748" y="4428575"/>
            <a:ext cx="7338585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Roboto"/>
                <a:ea typeface="Roboto"/>
                <a:cs typeface="Roboto"/>
              </a:rPr>
              <a:t>Fluxo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operacional</a:t>
            </a:r>
            <a:endParaRPr lang="pt-BR" sz="2200" err="1">
              <a:latin typeface="Roboto"/>
              <a:ea typeface="Roboto"/>
              <a:cs typeface="Roboto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7EE01B-0715-F75C-F579-FD6064EF9CDB}"/>
              </a:ext>
            </a:extLst>
          </p:cNvPr>
          <p:cNvSpPr/>
          <p:nvPr/>
        </p:nvSpPr>
        <p:spPr>
          <a:xfrm>
            <a:off x="536143" y="1172342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F87BB0-E475-2BCA-A5B4-506A8277D13C}"/>
              </a:ext>
            </a:extLst>
          </p:cNvPr>
          <p:cNvSpPr txBox="1"/>
          <p:nvPr/>
        </p:nvSpPr>
        <p:spPr>
          <a:xfrm>
            <a:off x="1232747" y="5109015"/>
            <a:ext cx="7338585" cy="446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Roboto"/>
                <a:ea typeface="Roboto"/>
                <a:cs typeface="Roboto"/>
              </a:rPr>
              <a:t>Quando usar </a:t>
            </a:r>
            <a:r>
              <a:rPr lang="en-US" sz="2200" b="1" err="1">
                <a:latin typeface="Roboto"/>
                <a:ea typeface="Roboto"/>
                <a:cs typeface="Roboto"/>
              </a:rPr>
              <a:t>cada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sistema</a:t>
            </a:r>
            <a:endParaRPr lang="pt-BR" sz="2200" err="1">
              <a:latin typeface="Roboto"/>
              <a:ea typeface="Roboto"/>
              <a:cs typeface="Roboto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CA84C81-B19F-48DC-AED3-BBDC9F8EE3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8000"/>
                    </a14:imgEffect>
                  </a14:imgLayer>
                </a14:imgProps>
              </a:ext>
            </a:extLst>
          </a:blip>
          <a:srcRect l="38399" t="-1010" r="12347" b="1010"/>
          <a:stretch>
            <a:fillRect/>
          </a:stretch>
        </p:blipFill>
        <p:spPr>
          <a:xfrm>
            <a:off x="6590076" y="0"/>
            <a:ext cx="5032172" cy="6858007"/>
          </a:xfrm>
          <a:prstGeom prst="round2Diag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905ACF-F6E3-2429-6413-93B577B984DD}"/>
              </a:ext>
            </a:extLst>
          </p:cNvPr>
          <p:cNvSpPr txBox="1"/>
          <p:nvPr/>
        </p:nvSpPr>
        <p:spPr>
          <a:xfrm>
            <a:off x="803564" y="2071254"/>
            <a:ext cx="50216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Roboto"/>
              </a:rPr>
              <a:t>Sistemas Solar e </a:t>
            </a:r>
            <a:r>
              <a:rPr lang="en-US" sz="2800" b="1" err="1">
                <a:solidFill>
                  <a:srgbClr val="C00000"/>
                </a:solidFill>
                <a:latin typeface="Roboto"/>
              </a:rPr>
              <a:t>NetSales</a:t>
            </a:r>
            <a:r>
              <a:rPr sz="2800" b="0" i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​</a:t>
            </a:r>
            <a:endParaRPr lang="pt-BR" sz="2800">
              <a:solidFill>
                <a:srgbClr val="C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4" name="Retângulo: Cantos Diagonais Arredondados 23">
            <a:extLst>
              <a:ext uri="{FF2B5EF4-FFF2-40B4-BE49-F238E27FC236}">
                <a16:creationId xmlns:a16="http://schemas.microsoft.com/office/drawing/2014/main" id="{3F8340AB-D44C-BFAB-3555-EBA1C1C86CF2}"/>
              </a:ext>
            </a:extLst>
          </p:cNvPr>
          <p:cNvSpPr/>
          <p:nvPr/>
        </p:nvSpPr>
        <p:spPr>
          <a:xfrm>
            <a:off x="-1706" y="410265"/>
            <a:ext cx="2855170" cy="7594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1">
            <a:extLst>
              <a:ext uri="{FF2B5EF4-FFF2-40B4-BE49-F238E27FC236}">
                <a16:creationId xmlns:a16="http://schemas.microsoft.com/office/drawing/2014/main" id="{8FAAFABA-62F6-3D60-791D-A958D7B8FAAA}"/>
              </a:ext>
            </a:extLst>
          </p:cNvPr>
          <p:cNvSpPr txBox="1"/>
          <p:nvPr/>
        </p:nvSpPr>
        <p:spPr>
          <a:xfrm>
            <a:off x="195901" y="499730"/>
            <a:ext cx="24521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Visão</a:t>
            </a:r>
            <a:r>
              <a:rPr lang="en-US" sz="3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geral</a:t>
            </a:r>
            <a:endParaRPr lang="pt-BR" err="1"/>
          </a:p>
        </p:txBody>
      </p:sp>
    </p:spTree>
    <p:extLst>
      <p:ext uri="{BB962C8B-B14F-4D97-AF65-F5344CB8AC3E}">
        <p14:creationId xmlns:p14="http://schemas.microsoft.com/office/powerpoint/2010/main" val="252895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Retrato de vendedor ajudando as pessoas a comprar um novo dispositivo digital em loja de tecnologia - Foto de stock de Loja royalty-free">
            <a:extLst>
              <a:ext uri="{FF2B5EF4-FFF2-40B4-BE49-F238E27FC236}">
                <a16:creationId xmlns:a16="http://schemas.microsoft.com/office/drawing/2014/main" id="{F4A00279-2DC3-F0C9-2E49-8A6994222C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8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</a:extLst>
          </a:blip>
          <a:srcRect l="17552" t="2063" r="13445" b="-308"/>
          <a:stretch>
            <a:fillRect/>
          </a:stretch>
        </p:blipFill>
        <p:spPr>
          <a:xfrm>
            <a:off x="24798" y="1203957"/>
            <a:ext cx="5691141" cy="5660086"/>
          </a:xfrm>
          <a:prstGeom prst="round2Diag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ABAC950-84DB-ACF5-FCCC-37AC88113516}"/>
              </a:ext>
            </a:extLst>
          </p:cNvPr>
          <p:cNvCxnSpPr>
            <a:cxnSpLocks/>
          </p:cNvCxnSpPr>
          <p:nvPr/>
        </p:nvCxnSpPr>
        <p:spPr>
          <a:xfrm flipH="1">
            <a:off x="67295" y="1440000"/>
            <a:ext cx="12067138" cy="951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F39E57DB-AE28-0542-898D-4FDFFD144624}"/>
              </a:ext>
            </a:extLst>
          </p:cNvPr>
          <p:cNvSpPr/>
          <p:nvPr/>
        </p:nvSpPr>
        <p:spPr>
          <a:xfrm>
            <a:off x="5477510" y="1186197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52BFD0-E50C-0375-76FB-7D972B4D11EF}"/>
              </a:ext>
            </a:extLst>
          </p:cNvPr>
          <p:cNvSpPr txBox="1"/>
          <p:nvPr/>
        </p:nvSpPr>
        <p:spPr>
          <a:xfrm>
            <a:off x="6441056" y="2422585"/>
            <a:ext cx="3838755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Roboto"/>
                <a:ea typeface="Roboto"/>
                <a:cs typeface="Roboto"/>
              </a:rPr>
              <a:t>Tipos</a:t>
            </a:r>
            <a:r>
              <a:rPr lang="en-US" sz="2200" b="1">
                <a:latin typeface="Roboto"/>
                <a:ea typeface="Roboto"/>
                <a:cs typeface="Roboto"/>
              </a:rPr>
              <a:t> de </a:t>
            </a:r>
            <a:r>
              <a:rPr lang="en-US" sz="2200" b="1" err="1">
                <a:latin typeface="Roboto"/>
                <a:ea typeface="Roboto"/>
                <a:cs typeface="Roboto"/>
              </a:rPr>
              <a:t>cenários</a:t>
            </a:r>
            <a:br>
              <a:rPr lang="en-US" sz="2200">
                <a:latin typeface="Roboto"/>
                <a:ea typeface="Roboto"/>
                <a:cs typeface="Roboto"/>
              </a:rPr>
            </a:br>
            <a:endParaRPr lang="en-US" sz="2200">
              <a:latin typeface="Roboto"/>
              <a:ea typeface="Roboto"/>
              <a:cs typeface="Roboto"/>
            </a:endParaRPr>
          </a:p>
          <a:p>
            <a:r>
              <a:rPr lang="en-US" sz="2200" b="1" err="1">
                <a:latin typeface="Roboto"/>
                <a:ea typeface="Roboto"/>
                <a:cs typeface="Roboto"/>
              </a:rPr>
              <a:t>Identificando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erros</a:t>
            </a:r>
            <a:br>
              <a:rPr lang="en-US" sz="2200">
                <a:latin typeface="Roboto"/>
                <a:ea typeface="Roboto"/>
                <a:cs typeface="Roboto"/>
              </a:rPr>
            </a:br>
            <a:endParaRPr lang="en-US" sz="2200">
              <a:latin typeface="Roboto"/>
              <a:ea typeface="Roboto"/>
              <a:cs typeface="Roboto"/>
            </a:endParaRPr>
          </a:p>
          <a:p>
            <a:r>
              <a:rPr lang="en-US" sz="2200" b="1" err="1">
                <a:latin typeface="Roboto"/>
                <a:ea typeface="Roboto"/>
                <a:cs typeface="Roboto"/>
              </a:rPr>
              <a:t>Pesquisando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nos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sistemas</a:t>
            </a:r>
            <a:br>
              <a:rPr lang="en-US" sz="2200">
                <a:latin typeface="Roboto"/>
                <a:ea typeface="Roboto"/>
                <a:cs typeface="Roboto"/>
              </a:rPr>
            </a:br>
            <a:endParaRPr lang="en-US" sz="2200">
              <a:latin typeface="Roboto"/>
              <a:ea typeface="Roboto"/>
              <a:cs typeface="Roboto"/>
            </a:endParaRPr>
          </a:p>
          <a:p>
            <a:r>
              <a:rPr lang="en-US" sz="2200" b="1">
                <a:latin typeface="Roboto"/>
                <a:ea typeface="Roboto"/>
                <a:cs typeface="Roboto"/>
              </a:rPr>
              <a:t>Tomada de </a:t>
            </a:r>
            <a:r>
              <a:rPr lang="en-US" sz="2200" b="1" err="1">
                <a:latin typeface="Roboto"/>
                <a:ea typeface="Roboto"/>
                <a:cs typeface="Roboto"/>
              </a:rPr>
              <a:t>decisão</a:t>
            </a:r>
            <a:br>
              <a:rPr lang="en-US" sz="2200">
                <a:latin typeface="Roboto"/>
                <a:ea typeface="Roboto"/>
                <a:cs typeface="Roboto"/>
              </a:rPr>
            </a:br>
            <a:endParaRPr lang="en-US" sz="2200">
              <a:latin typeface="Roboto"/>
              <a:ea typeface="Roboto"/>
              <a:cs typeface="Roboto"/>
            </a:endParaRPr>
          </a:p>
          <a:p>
            <a:r>
              <a:rPr lang="en-US" sz="2200" b="1" err="1">
                <a:latin typeface="Roboto"/>
                <a:ea typeface="Roboto"/>
                <a:cs typeface="Roboto"/>
              </a:rPr>
              <a:t>Ação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assertiva</a:t>
            </a:r>
            <a:br>
              <a:rPr lang="en-US" sz="2200">
                <a:latin typeface="Roboto"/>
                <a:ea typeface="Roboto"/>
                <a:cs typeface="Roboto"/>
              </a:rPr>
            </a:br>
            <a:endParaRPr lang="en-US" sz="2200">
              <a:latin typeface="Roboto"/>
              <a:ea typeface="Roboto"/>
              <a:cs typeface="Roboto"/>
            </a:endParaRPr>
          </a:p>
          <a:p>
            <a:r>
              <a:rPr lang="en-US" sz="2200" b="1" err="1">
                <a:latin typeface="Roboto"/>
                <a:ea typeface="Roboto"/>
                <a:cs typeface="Roboto"/>
              </a:rPr>
              <a:t>Prática</a:t>
            </a:r>
            <a:endParaRPr lang="en-US" sz="2200" err="1">
              <a:latin typeface="Roboto"/>
              <a:ea typeface="Roboto"/>
              <a:cs typeface="Robo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B887E8-1E6A-91F0-BE22-58AB72630F1B}"/>
              </a:ext>
            </a:extLst>
          </p:cNvPr>
          <p:cNvSpPr txBox="1"/>
          <p:nvPr/>
        </p:nvSpPr>
        <p:spPr>
          <a:xfrm>
            <a:off x="5878771" y="1711820"/>
            <a:ext cx="40870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Roboto"/>
              </a:rPr>
              <a:t>GED (</a:t>
            </a:r>
            <a:r>
              <a:rPr lang="en-US" sz="2800" b="1" err="1">
                <a:solidFill>
                  <a:srgbClr val="C00000"/>
                </a:solidFill>
                <a:latin typeface="Roboto"/>
              </a:rPr>
              <a:t>endereços</a:t>
            </a:r>
            <a:r>
              <a:rPr lang="en-US" sz="2800" b="1">
                <a:solidFill>
                  <a:srgbClr val="C00000"/>
                </a:solidFill>
                <a:latin typeface="Roboto"/>
              </a:rPr>
              <a:t>)</a:t>
            </a:r>
            <a:endParaRPr lang="en-US" sz="2800" b="1">
              <a:solidFill>
                <a:srgbClr val="C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1" name="Gráfico 12">
            <a:extLst>
              <a:ext uri="{FF2B5EF4-FFF2-40B4-BE49-F238E27FC236}">
                <a16:creationId xmlns:a16="http://schemas.microsoft.com/office/drawing/2014/main" id="{B7F31497-7522-200A-8E01-FC5012997A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412" y="5094765"/>
            <a:ext cx="1476375" cy="1762125"/>
          </a:xfrm>
          <a:prstGeom prst="rect">
            <a:avLst/>
          </a:prstGeom>
        </p:spPr>
      </p:pic>
      <p:sp>
        <p:nvSpPr>
          <p:cNvPr id="13" name="Retângulo: Cantos Diagonais Arredondados 12">
            <a:extLst>
              <a:ext uri="{FF2B5EF4-FFF2-40B4-BE49-F238E27FC236}">
                <a16:creationId xmlns:a16="http://schemas.microsoft.com/office/drawing/2014/main" id="{CDB10B7A-2D1F-C832-353C-070F84BE082F}"/>
              </a:ext>
            </a:extLst>
          </p:cNvPr>
          <p:cNvSpPr/>
          <p:nvPr/>
        </p:nvSpPr>
        <p:spPr>
          <a:xfrm>
            <a:off x="-1706" y="410265"/>
            <a:ext cx="2855170" cy="7594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759B8719-DD19-BB74-2244-89218704945D}"/>
              </a:ext>
            </a:extLst>
          </p:cNvPr>
          <p:cNvSpPr txBox="1"/>
          <p:nvPr/>
        </p:nvSpPr>
        <p:spPr>
          <a:xfrm>
            <a:off x="195901" y="499730"/>
            <a:ext cx="24521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Visão</a:t>
            </a:r>
            <a:r>
              <a:rPr lang="en-US" sz="3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geral</a:t>
            </a:r>
            <a:endParaRPr lang="pt-BR" err="1"/>
          </a:p>
        </p:txBody>
      </p:sp>
    </p:spTree>
    <p:extLst>
      <p:ext uri="{BB962C8B-B14F-4D97-AF65-F5344CB8AC3E}">
        <p14:creationId xmlns:p14="http://schemas.microsoft.com/office/powerpoint/2010/main" val="188531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F0EE-2E81-2D46-C3C4-A22F6700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Africano usando laptop com mensagem de falha de aplicativo na tela - Foto de stock de Mensagem de Erro royalty-free">
            <a:extLst>
              <a:ext uri="{FF2B5EF4-FFF2-40B4-BE49-F238E27FC236}">
                <a16:creationId xmlns:a16="http://schemas.microsoft.com/office/drawing/2014/main" id="{DA4402B8-D8BC-5FC6-CD4F-546AAEAB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8000"/>
                    </a14:imgEffect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rcRect l="10356" t="55" r="32686" b="489"/>
          <a:stretch>
            <a:fillRect/>
          </a:stretch>
        </p:blipFill>
        <p:spPr>
          <a:xfrm>
            <a:off x="6268529" y="-779"/>
            <a:ext cx="5763566" cy="6834949"/>
          </a:xfrm>
          <a:prstGeom prst="round2Diag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DB61A3A-5CD1-0E8B-C2F3-254B5D12F6D0}"/>
              </a:ext>
            </a:extLst>
          </p:cNvPr>
          <p:cNvCxnSpPr>
            <a:cxnSpLocks/>
          </p:cNvCxnSpPr>
          <p:nvPr/>
        </p:nvCxnSpPr>
        <p:spPr>
          <a:xfrm flipH="1" flipV="1">
            <a:off x="67295" y="1380245"/>
            <a:ext cx="2091865" cy="18191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2955E42F-C477-4A03-5A9D-29DFF77A50B6}"/>
              </a:ext>
            </a:extLst>
          </p:cNvPr>
          <p:cNvSpPr/>
          <p:nvPr/>
        </p:nvSpPr>
        <p:spPr>
          <a:xfrm>
            <a:off x="1958456" y="1130779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EA573F-E1F7-6488-879A-E257BC204311}"/>
              </a:ext>
            </a:extLst>
          </p:cNvPr>
          <p:cNvSpPr txBox="1"/>
          <p:nvPr/>
        </p:nvSpPr>
        <p:spPr>
          <a:xfrm>
            <a:off x="924333" y="2727384"/>
            <a:ext cx="424105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Roboto"/>
                <a:ea typeface="Roboto"/>
                <a:cs typeface="Roboto"/>
              </a:rPr>
              <a:t>Top 5 </a:t>
            </a:r>
            <a:r>
              <a:rPr lang="en-US" sz="2200" b="1" err="1">
                <a:latin typeface="Roboto"/>
                <a:ea typeface="Roboto"/>
                <a:cs typeface="Roboto"/>
              </a:rPr>
              <a:t>erros</a:t>
            </a:r>
            <a:endParaRPr lang="pt-BR" err="1"/>
          </a:p>
          <a:p>
            <a:endParaRPr lang="en-US" sz="2200" b="1">
              <a:latin typeface="Roboto"/>
              <a:ea typeface="Roboto"/>
              <a:cs typeface="Roboto"/>
            </a:endParaRPr>
          </a:p>
          <a:p>
            <a:r>
              <a:rPr lang="en-US" sz="2200" b="1" err="1">
                <a:latin typeface="Roboto"/>
                <a:ea typeface="Roboto"/>
                <a:cs typeface="Roboto"/>
              </a:rPr>
              <a:t>Principais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causas</a:t>
            </a:r>
            <a:endParaRPr lang="en-US" err="1"/>
          </a:p>
          <a:p>
            <a:endParaRPr lang="en-US" sz="2200" b="1">
              <a:latin typeface="Roboto"/>
              <a:ea typeface="Roboto"/>
              <a:cs typeface="Roboto"/>
            </a:endParaRPr>
          </a:p>
          <a:p>
            <a:r>
              <a:rPr lang="en-US" sz="2200" b="1">
                <a:latin typeface="Roboto"/>
                <a:ea typeface="Roboto"/>
                <a:cs typeface="Roboto"/>
              </a:rPr>
              <a:t>Como resolver</a:t>
            </a:r>
            <a:endParaRPr lang="en-US"/>
          </a:p>
          <a:p>
            <a:endParaRPr lang="en-US" sz="2200" b="1">
              <a:latin typeface="Roboto"/>
              <a:ea typeface="Roboto"/>
              <a:cs typeface="Roboto"/>
            </a:endParaRPr>
          </a:p>
          <a:p>
            <a:r>
              <a:rPr lang="en-US" sz="2200" b="1" err="1">
                <a:latin typeface="Roboto"/>
                <a:ea typeface="Roboto"/>
                <a:cs typeface="Roboto"/>
              </a:rPr>
              <a:t>Seguir</a:t>
            </a:r>
            <a:r>
              <a:rPr lang="en-US" sz="2200" b="1">
                <a:latin typeface="Roboto"/>
                <a:ea typeface="Roboto"/>
                <a:cs typeface="Roboto"/>
              </a:rPr>
              <a:t>, </a:t>
            </a:r>
            <a:r>
              <a:rPr lang="en-US" sz="2200" b="1" err="1">
                <a:latin typeface="Roboto"/>
                <a:ea typeface="Roboto"/>
                <a:cs typeface="Roboto"/>
              </a:rPr>
              <a:t>ajustar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ou</a:t>
            </a:r>
            <a:r>
              <a:rPr lang="en-US" sz="2200" b="1">
                <a:latin typeface="Roboto"/>
                <a:ea typeface="Roboto"/>
                <a:cs typeface="Roboto"/>
              </a:rPr>
              <a:t> </a:t>
            </a:r>
            <a:r>
              <a:rPr lang="en-US" sz="2200" b="1" err="1">
                <a:latin typeface="Roboto"/>
                <a:ea typeface="Roboto"/>
                <a:cs typeface="Roboto"/>
              </a:rPr>
              <a:t>interromper</a:t>
            </a:r>
            <a:r>
              <a:rPr lang="en-US" sz="2200" b="1">
                <a:latin typeface="Roboto"/>
                <a:ea typeface="Roboto"/>
                <a:cs typeface="Roboto"/>
              </a:rPr>
              <a:t>?</a:t>
            </a:r>
            <a:endParaRPr lang="en-US">
              <a:latin typeface="AMX"/>
              <a:ea typeface="Roboto"/>
              <a:cs typeface="Roboto"/>
            </a:endParaRPr>
          </a:p>
          <a:p>
            <a:endParaRPr lang="en-US" sz="2200" err="1">
              <a:latin typeface="Roboto"/>
              <a:ea typeface="Roboto"/>
              <a:cs typeface="Robo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9EBC68-8969-6DB9-9653-E0EB6AC9A8CA}"/>
              </a:ext>
            </a:extLst>
          </p:cNvPr>
          <p:cNvSpPr txBox="1"/>
          <p:nvPr/>
        </p:nvSpPr>
        <p:spPr>
          <a:xfrm>
            <a:off x="461644" y="1961202"/>
            <a:ext cx="40870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Erros</a:t>
            </a:r>
            <a:r>
              <a:rPr lang="en-US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e </a:t>
            </a:r>
            <a:r>
              <a:rPr lang="en-US" sz="28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direcionamentos</a:t>
            </a:r>
            <a:r>
              <a:rPr lang="en-US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endParaRPr lang="pt-BR" sz="2800" b="1">
              <a:latin typeface="Roboto"/>
              <a:ea typeface="Roboto"/>
              <a:cs typeface="Roboto"/>
            </a:endParaRPr>
          </a:p>
        </p:txBody>
      </p:sp>
      <p:sp>
        <p:nvSpPr>
          <p:cNvPr id="9" name="Retângulo: Cantos Diagonais Arredondados 8">
            <a:extLst>
              <a:ext uri="{FF2B5EF4-FFF2-40B4-BE49-F238E27FC236}">
                <a16:creationId xmlns:a16="http://schemas.microsoft.com/office/drawing/2014/main" id="{D36066E1-4BBB-3125-0690-DB8CD88C6115}"/>
              </a:ext>
            </a:extLst>
          </p:cNvPr>
          <p:cNvSpPr/>
          <p:nvPr/>
        </p:nvSpPr>
        <p:spPr>
          <a:xfrm>
            <a:off x="-1706" y="410265"/>
            <a:ext cx="2855170" cy="7594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AA37F020-6BD9-D84C-AC10-1CE204AFA0DA}"/>
              </a:ext>
            </a:extLst>
          </p:cNvPr>
          <p:cNvSpPr txBox="1"/>
          <p:nvPr/>
        </p:nvSpPr>
        <p:spPr>
          <a:xfrm>
            <a:off x="195901" y="499730"/>
            <a:ext cx="24521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Visão</a:t>
            </a:r>
            <a:r>
              <a:rPr lang="en-US" sz="32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geral</a:t>
            </a:r>
            <a:endParaRPr lang="pt-BR" err="1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3F2A525-02A0-A2E8-1355-D799FF47EC94}"/>
              </a:ext>
            </a:extLst>
          </p:cNvPr>
          <p:cNvCxnSpPr>
            <a:cxnSpLocks/>
          </p:cNvCxnSpPr>
          <p:nvPr/>
        </p:nvCxnSpPr>
        <p:spPr>
          <a:xfrm flipH="1">
            <a:off x="2525824" y="1384059"/>
            <a:ext cx="9668732" cy="3931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4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CD3534A-67C8-E534-BD8D-026CC2B3DFAA}"/>
              </a:ext>
            </a:extLst>
          </p:cNvPr>
          <p:cNvCxnSpPr>
            <a:cxnSpLocks/>
          </p:cNvCxnSpPr>
          <p:nvPr/>
        </p:nvCxnSpPr>
        <p:spPr>
          <a:xfrm flipH="1">
            <a:off x="-62101" y="3497530"/>
            <a:ext cx="12184769" cy="10564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87136586-F13C-C2A6-436A-A36C67090228}"/>
              </a:ext>
            </a:extLst>
          </p:cNvPr>
          <p:cNvSpPr/>
          <p:nvPr/>
        </p:nvSpPr>
        <p:spPr>
          <a:xfrm>
            <a:off x="1211841" y="1233482"/>
            <a:ext cx="9608177" cy="4133247"/>
          </a:xfrm>
          <a:prstGeom prst="round2Diag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5A191D-A0BA-17A9-44D9-B0694345CE2A}"/>
              </a:ext>
            </a:extLst>
          </p:cNvPr>
          <p:cNvSpPr txBox="1"/>
          <p:nvPr/>
        </p:nvSpPr>
        <p:spPr>
          <a:xfrm>
            <a:off x="4327585" y="2307566"/>
            <a:ext cx="6096000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Desafio lançado!</a:t>
            </a:r>
            <a:endParaRPr lang="pt-BR" sz="24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br>
              <a:rPr lang="pt-BR" sz="28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pt-BR" sz="2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No final, teste seus conhecimentos e vivencie decisões da rotina operacional.</a:t>
            </a:r>
          </a:p>
          <a:p>
            <a:pPr algn="ctr"/>
            <a:endParaRPr lang="pt-BR"/>
          </a:p>
        </p:txBody>
      </p:sp>
      <p:pic>
        <p:nvPicPr>
          <p:cNvPr id="5" name="Gráfico 4" descr="Jogo da velha estrutura de tópicos">
            <a:extLst>
              <a:ext uri="{FF2B5EF4-FFF2-40B4-BE49-F238E27FC236}">
                <a16:creationId xmlns:a16="http://schemas.microsoft.com/office/drawing/2014/main" id="{24EAA6DA-3502-A159-493E-605B85E990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6346" y="2310441"/>
            <a:ext cx="1863305" cy="1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579EF7-1C91-82EA-899B-689415FAA882}"/>
              </a:ext>
            </a:extLst>
          </p:cNvPr>
          <p:cNvSpPr txBox="1"/>
          <p:nvPr/>
        </p:nvSpPr>
        <p:spPr>
          <a:xfrm>
            <a:off x="1653396" y="2005642"/>
            <a:ext cx="845388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latin typeface="Roboto"/>
                <a:ea typeface="Roboto"/>
                <a:cs typeface="Roboto"/>
              </a:rPr>
              <a:t>Encerramos</a:t>
            </a:r>
            <a:r>
              <a:rPr lang="en-US" sz="2400" b="1">
                <a:latin typeface="Roboto"/>
                <a:ea typeface="Roboto"/>
                <a:cs typeface="Roboto"/>
              </a:rPr>
              <a:t> o </a:t>
            </a:r>
            <a:r>
              <a:rPr lang="en-US" sz="2400" b="1" err="1">
                <a:latin typeface="Roboto"/>
                <a:ea typeface="Roboto"/>
                <a:cs typeface="Roboto"/>
              </a:rPr>
              <a:t>primeiro</a:t>
            </a:r>
            <a:r>
              <a:rPr lang="en-US" sz="2400" b="1">
                <a:latin typeface="Roboto"/>
                <a:ea typeface="Roboto"/>
                <a:cs typeface="Roboto"/>
              </a:rPr>
              <a:t> </a:t>
            </a:r>
            <a:r>
              <a:rPr lang="en-US" sz="2400" b="1" err="1">
                <a:latin typeface="Roboto"/>
                <a:ea typeface="Roboto"/>
                <a:cs typeface="Roboto"/>
              </a:rPr>
              <a:t>bloco</a:t>
            </a:r>
            <a:r>
              <a:rPr lang="en-US" sz="2400" b="1">
                <a:latin typeface="Roboto"/>
                <a:ea typeface="Roboto"/>
                <a:cs typeface="Roboto"/>
              </a:rPr>
              <a:t>!</a:t>
            </a:r>
          </a:p>
          <a:p>
            <a:endParaRPr lang="en-US" sz="2400" b="1">
              <a:latin typeface="Roboto"/>
              <a:ea typeface="Roboto"/>
              <a:cs typeface="Roboto"/>
            </a:endParaRPr>
          </a:p>
          <a:p>
            <a:r>
              <a:rPr lang="en-US" sz="2400">
                <a:latin typeface="Roboto"/>
                <a:ea typeface="Roboto"/>
                <a:cs typeface="Roboto"/>
              </a:rPr>
              <a:t>Mais do </a:t>
            </a:r>
            <a:r>
              <a:rPr lang="en-US" sz="2400" err="1">
                <a:latin typeface="Roboto"/>
                <a:ea typeface="Roboto"/>
                <a:cs typeface="Roboto"/>
              </a:rPr>
              <a:t>que</a:t>
            </a:r>
            <a:r>
              <a:rPr lang="en-US" sz="2400">
                <a:latin typeface="Roboto"/>
                <a:ea typeface="Roboto"/>
                <a:cs typeface="Roboto"/>
              </a:rPr>
              <a:t> </a:t>
            </a:r>
            <a:r>
              <a:rPr lang="en-US" sz="2400" err="1">
                <a:latin typeface="Roboto"/>
                <a:ea typeface="Roboto"/>
                <a:cs typeface="Roboto"/>
              </a:rPr>
              <a:t>transmitir</a:t>
            </a:r>
            <a:r>
              <a:rPr lang="en-US" sz="2400">
                <a:latin typeface="Roboto"/>
                <a:ea typeface="Roboto"/>
                <a:cs typeface="Roboto"/>
              </a:rPr>
              <a:t> </a:t>
            </a:r>
            <a:r>
              <a:rPr lang="en-US" sz="2400" err="1">
                <a:latin typeface="Roboto"/>
                <a:ea typeface="Roboto"/>
                <a:cs typeface="Roboto"/>
              </a:rPr>
              <a:t>conteúdo</a:t>
            </a:r>
            <a:r>
              <a:rPr lang="en-US" sz="2400">
                <a:latin typeface="Roboto"/>
                <a:ea typeface="Roboto"/>
                <a:cs typeface="Roboto"/>
              </a:rPr>
              <a:t>, o </a:t>
            </a:r>
            <a:r>
              <a:rPr lang="en-US" sz="2400" err="1">
                <a:latin typeface="Roboto"/>
                <a:ea typeface="Roboto"/>
                <a:cs typeface="Roboto"/>
              </a:rPr>
              <a:t>instrutor</a:t>
            </a:r>
            <a:r>
              <a:rPr lang="en-US" sz="2400">
                <a:latin typeface="Roboto"/>
                <a:ea typeface="Roboto"/>
                <a:cs typeface="Roboto"/>
              </a:rPr>
              <a:t> </a:t>
            </a:r>
            <a:r>
              <a:rPr lang="en-US" sz="2400" err="1">
                <a:latin typeface="Roboto"/>
                <a:ea typeface="Roboto"/>
                <a:cs typeface="Roboto"/>
              </a:rPr>
              <a:t>contribui</a:t>
            </a:r>
            <a:r>
              <a:rPr lang="en-US" sz="2400">
                <a:latin typeface="Roboto"/>
                <a:ea typeface="Roboto"/>
                <a:cs typeface="Roboto"/>
              </a:rPr>
              <a:t> </a:t>
            </a:r>
            <a:r>
              <a:rPr lang="en-US" sz="2400" err="1">
                <a:latin typeface="Roboto"/>
                <a:ea typeface="Roboto"/>
                <a:cs typeface="Roboto"/>
              </a:rPr>
              <a:t>diretamente</a:t>
            </a:r>
            <a:r>
              <a:rPr lang="en-US" sz="2400">
                <a:latin typeface="Roboto"/>
                <a:ea typeface="Roboto"/>
                <a:cs typeface="Roboto"/>
              </a:rPr>
              <a:t> para a </a:t>
            </a:r>
            <a:r>
              <a:rPr lang="en-US" sz="2400" err="1">
                <a:latin typeface="Roboto"/>
                <a:ea typeface="Roboto"/>
                <a:cs typeface="Roboto"/>
              </a:rPr>
              <a:t>segurança</a:t>
            </a:r>
            <a:r>
              <a:rPr lang="en-US" sz="2400">
                <a:latin typeface="Roboto"/>
                <a:ea typeface="Roboto"/>
                <a:cs typeface="Roboto"/>
              </a:rPr>
              <a:t>, a </a:t>
            </a:r>
            <a:r>
              <a:rPr lang="en-US" sz="2400" err="1">
                <a:latin typeface="Roboto"/>
                <a:ea typeface="Roboto"/>
                <a:cs typeface="Roboto"/>
              </a:rPr>
              <a:t>tomada</a:t>
            </a:r>
            <a:r>
              <a:rPr lang="en-US" sz="2400">
                <a:latin typeface="Roboto"/>
                <a:ea typeface="Roboto"/>
                <a:cs typeface="Roboto"/>
              </a:rPr>
              <a:t> de </a:t>
            </a:r>
            <a:r>
              <a:rPr lang="en-US" sz="2400" err="1">
                <a:latin typeface="Roboto"/>
                <a:ea typeface="Roboto"/>
                <a:cs typeface="Roboto"/>
              </a:rPr>
              <a:t>decisão</a:t>
            </a:r>
            <a:r>
              <a:rPr lang="en-US" sz="2400">
                <a:latin typeface="Roboto"/>
                <a:ea typeface="Roboto"/>
                <a:cs typeface="Roboto"/>
              </a:rPr>
              <a:t> e </a:t>
            </a:r>
            <a:r>
              <a:rPr lang="en-US" sz="2400" err="1">
                <a:latin typeface="Roboto"/>
                <a:ea typeface="Roboto"/>
                <a:cs typeface="Roboto"/>
              </a:rPr>
              <a:t>os</a:t>
            </a:r>
            <a:r>
              <a:rPr lang="en-US" sz="2400">
                <a:latin typeface="Roboto"/>
                <a:ea typeface="Roboto"/>
                <a:cs typeface="Roboto"/>
              </a:rPr>
              <a:t> </a:t>
            </a:r>
            <a:r>
              <a:rPr lang="en-US" sz="2400" err="1">
                <a:latin typeface="Roboto"/>
                <a:ea typeface="Roboto"/>
                <a:cs typeface="Roboto"/>
              </a:rPr>
              <a:t>resultados</a:t>
            </a:r>
            <a:r>
              <a:rPr lang="en-US" sz="2400">
                <a:latin typeface="Roboto"/>
                <a:ea typeface="Roboto"/>
                <a:cs typeface="Roboto"/>
              </a:rPr>
              <a:t> da </a:t>
            </a:r>
            <a:r>
              <a:rPr lang="en-US" sz="2400" err="1">
                <a:latin typeface="Roboto"/>
                <a:ea typeface="Roboto"/>
                <a:cs typeface="Roboto"/>
              </a:rPr>
              <a:t>operação</a:t>
            </a:r>
            <a:r>
              <a:rPr lang="en-US" sz="2400">
                <a:latin typeface="Roboto"/>
                <a:ea typeface="Roboto"/>
                <a:cs typeface="Roboto"/>
              </a:rPr>
              <a:t>.</a:t>
            </a:r>
          </a:p>
          <a:p>
            <a:endParaRPr lang="en-US" sz="2400">
              <a:latin typeface="Roboto"/>
              <a:ea typeface="Roboto"/>
              <a:cs typeface="Roboto"/>
            </a:endParaRPr>
          </a:p>
          <a:p>
            <a:endParaRPr lang="en-US" sz="2400">
              <a:latin typeface="Roboto"/>
              <a:ea typeface="Roboto"/>
              <a:cs typeface="Roboto"/>
            </a:endParaRPr>
          </a:p>
          <a:p>
            <a:r>
              <a:rPr lang="en-US" sz="2400" b="1">
                <a:latin typeface="Roboto"/>
                <a:ea typeface="Roboto"/>
                <a:cs typeface="Roboto"/>
              </a:rPr>
              <a:t>Vamos </a:t>
            </a:r>
            <a:r>
              <a:rPr lang="en-US" sz="2400" b="1" err="1">
                <a:latin typeface="Roboto"/>
                <a:ea typeface="Roboto"/>
                <a:cs typeface="Roboto"/>
              </a:rPr>
              <a:t>seguir</a:t>
            </a:r>
            <a:r>
              <a:rPr lang="en-US" sz="2400" b="1">
                <a:latin typeface="Roboto"/>
                <a:ea typeface="Roboto"/>
                <a:cs typeface="Roboto"/>
              </a:rPr>
              <a:t> para o </a:t>
            </a:r>
            <a:r>
              <a:rPr lang="en-US" sz="2400" b="1" err="1">
                <a:latin typeface="Roboto"/>
                <a:ea typeface="Roboto"/>
                <a:cs typeface="Roboto"/>
              </a:rPr>
              <a:t>próximo</a:t>
            </a:r>
            <a:r>
              <a:rPr lang="en-US" sz="2400" b="1">
                <a:latin typeface="Roboto"/>
                <a:ea typeface="Roboto"/>
                <a:cs typeface="Roboto"/>
              </a:rPr>
              <a:t> </a:t>
            </a:r>
            <a:r>
              <a:rPr lang="en-US" sz="2400" b="1" err="1">
                <a:latin typeface="Roboto"/>
                <a:ea typeface="Roboto"/>
                <a:cs typeface="Roboto"/>
              </a:rPr>
              <a:t>tema</a:t>
            </a:r>
            <a:r>
              <a:rPr lang="en-US" sz="2400" b="1">
                <a:latin typeface="Roboto"/>
                <a:ea typeface="Roboto"/>
                <a:cs typeface="Roboto"/>
              </a:rPr>
              <a:t>: </a:t>
            </a:r>
            <a:r>
              <a:rPr lang="en-US" sz="2400" b="1" err="1">
                <a:latin typeface="Roboto"/>
                <a:ea typeface="Roboto"/>
                <a:cs typeface="Roboto"/>
              </a:rPr>
              <a:t>Produtos</a:t>
            </a:r>
            <a:r>
              <a:rPr lang="en-US" sz="2400" b="1">
                <a:latin typeface="Roboto"/>
                <a:ea typeface="Roboto"/>
                <a:cs typeface="Roboto"/>
              </a:rPr>
              <a:t> e Serviços!</a:t>
            </a:r>
          </a:p>
          <a:p>
            <a:pPr algn="ctr"/>
            <a:endParaRPr lang="pt-BR" sz="240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903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0AEE-1597-8114-28B9-C0AA9FE3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71F92EF-110F-6531-2CCE-971069C5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-81280"/>
            <a:ext cx="12205140" cy="6955957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24B5DB00-6898-3DE2-468F-19DCF9C6D00A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BE8E2760-28CC-B7D1-B5D1-28395BBF89D5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865FBBDE-2958-1F8F-4460-65AC32A321FF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pic>
        <p:nvPicPr>
          <p:cNvPr id="6" name="Gráfico 12">
            <a:extLst>
              <a:ext uri="{FF2B5EF4-FFF2-40B4-BE49-F238E27FC236}">
                <a16:creationId xmlns:a16="http://schemas.microsoft.com/office/drawing/2014/main" id="{DC6884DF-1DA2-4FCB-401B-63345D9A4D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5481" y="0"/>
            <a:ext cx="1476375" cy="1762125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E52A867C-63E8-69BA-0429-8A504463B3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8400" y="1153393"/>
            <a:ext cx="1953131" cy="1953131"/>
          </a:xfrm>
          <a:prstGeom prst="rect">
            <a:avLst/>
          </a:prstGeom>
        </p:spPr>
      </p:pic>
      <p:pic>
        <p:nvPicPr>
          <p:cNvPr id="8" name="Gráfico 16">
            <a:extLst>
              <a:ext uri="{FF2B5EF4-FFF2-40B4-BE49-F238E27FC236}">
                <a16:creationId xmlns:a16="http://schemas.microsoft.com/office/drawing/2014/main" id="{07E694E1-A520-F2F6-90D1-9A96A92C62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586" r="29370"/>
          <a:stretch>
            <a:fillRect/>
          </a:stretch>
        </p:blipFill>
        <p:spPr>
          <a:xfrm>
            <a:off x="5550927" y="-81280"/>
            <a:ext cx="6641073" cy="5028197"/>
          </a:xfrm>
          <a:prstGeom prst="rect">
            <a:avLst/>
          </a:prstGeom>
        </p:spPr>
      </p:pic>
      <p:pic>
        <p:nvPicPr>
          <p:cNvPr id="9" name="Gráfico 18">
            <a:extLst>
              <a:ext uri="{FF2B5EF4-FFF2-40B4-BE49-F238E27FC236}">
                <a16:creationId xmlns:a16="http://schemas.microsoft.com/office/drawing/2014/main" id="{B46BB897-D626-7306-5AB4-BD41C66DD1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481" y="3672076"/>
            <a:ext cx="1635122" cy="2865081"/>
          </a:xfrm>
          <a:prstGeom prst="rect">
            <a:avLst/>
          </a:prstGeom>
        </p:spPr>
      </p:pic>
      <p:pic>
        <p:nvPicPr>
          <p:cNvPr id="10" name="Gráfico 21">
            <a:extLst>
              <a:ext uri="{FF2B5EF4-FFF2-40B4-BE49-F238E27FC236}">
                <a16:creationId xmlns:a16="http://schemas.microsoft.com/office/drawing/2014/main" id="{72EEEA36-660B-15C2-2208-E2F9942CC3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0304" y="27918"/>
            <a:ext cx="2400300" cy="2495550"/>
          </a:xfrm>
          <a:prstGeom prst="rect">
            <a:avLst/>
          </a:prstGeom>
        </p:spPr>
      </p:pic>
      <p:pic>
        <p:nvPicPr>
          <p:cNvPr id="11" name="Imagem 10" descr="Mão de pessoa segurando espada&#10;&#10;O conteúdo gerado por IA pode estar incorreto.">
            <a:extLst>
              <a:ext uri="{FF2B5EF4-FFF2-40B4-BE49-F238E27FC236}">
                <a16:creationId xmlns:a16="http://schemas.microsoft.com/office/drawing/2014/main" id="{7BF156F9-AD07-4192-8F58-BA9ECB13FC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547" t="6842" r="22106" b="4824"/>
          <a:stretch>
            <a:fillRect/>
          </a:stretch>
        </p:blipFill>
        <p:spPr>
          <a:xfrm>
            <a:off x="5962781" y="800848"/>
            <a:ext cx="3864219" cy="6057901"/>
          </a:xfrm>
          <a:prstGeom prst="rect">
            <a:avLst/>
          </a:prstGeom>
        </p:spPr>
      </p:pic>
      <p:pic>
        <p:nvPicPr>
          <p:cNvPr id="12" name="Gráfico 29">
            <a:extLst>
              <a:ext uri="{FF2B5EF4-FFF2-40B4-BE49-F238E27FC236}">
                <a16:creationId xmlns:a16="http://schemas.microsoft.com/office/drawing/2014/main" id="{80BC89BA-8A99-1C6D-3D81-41AD0BF6C2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487" y="446409"/>
            <a:ext cx="940626" cy="354439"/>
          </a:xfrm>
          <a:prstGeom prst="rect">
            <a:avLst/>
          </a:prstGeom>
        </p:spPr>
      </p:pic>
      <p:pic>
        <p:nvPicPr>
          <p:cNvPr id="13" name="Gráfico 31">
            <a:extLst>
              <a:ext uri="{FF2B5EF4-FFF2-40B4-BE49-F238E27FC236}">
                <a16:creationId xmlns:a16="http://schemas.microsoft.com/office/drawing/2014/main" id="{464C1224-D2A8-79AA-4AE4-260F817EC1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204" t="24970" r="20645" b="16234"/>
          <a:stretch>
            <a:fillRect/>
          </a:stretch>
        </p:blipFill>
        <p:spPr>
          <a:xfrm>
            <a:off x="8871463" y="34741"/>
            <a:ext cx="1470355" cy="2217799"/>
          </a:xfrm>
          <a:prstGeom prst="rect">
            <a:avLst/>
          </a:prstGeom>
        </p:spPr>
      </p:pic>
      <p:pic>
        <p:nvPicPr>
          <p:cNvPr id="14" name="Gráfico 33">
            <a:extLst>
              <a:ext uri="{FF2B5EF4-FFF2-40B4-BE49-F238E27FC236}">
                <a16:creationId xmlns:a16="http://schemas.microsoft.com/office/drawing/2014/main" id="{133A7D14-F7CA-AABC-0C77-3853F16A5D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5189" t="9918" r="27588" b="10054"/>
          <a:stretch>
            <a:fillRect/>
          </a:stretch>
        </p:blipFill>
        <p:spPr>
          <a:xfrm>
            <a:off x="10610180" y="2083402"/>
            <a:ext cx="1640534" cy="1563815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0E57B975-8F0F-6FF3-612E-F93E0E6C6C44}"/>
              </a:ext>
            </a:extLst>
          </p:cNvPr>
          <p:cNvSpPr txBox="1"/>
          <p:nvPr/>
        </p:nvSpPr>
        <p:spPr>
          <a:xfrm>
            <a:off x="456713" y="1846788"/>
            <a:ext cx="563928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0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TLV</a:t>
            </a: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Certificação </a:t>
            </a:r>
            <a:b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de instrutores</a:t>
            </a:r>
            <a:endParaRPr lang="pt-PT" sz="60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DD473D-C0BD-EF6B-7018-CD59FC8A9BCA}"/>
              </a:ext>
            </a:extLst>
          </p:cNvPr>
          <p:cNvGrpSpPr/>
          <p:nvPr/>
        </p:nvGrpSpPr>
        <p:grpSpPr>
          <a:xfrm>
            <a:off x="-11100" y="5912484"/>
            <a:ext cx="1625600" cy="962193"/>
            <a:chOff x="-11100" y="5912484"/>
            <a:chExt cx="1625600" cy="962193"/>
          </a:xfrm>
        </p:grpSpPr>
        <p:sp>
          <p:nvSpPr>
            <p:cNvPr id="17" name="Retângulo: Único Canto Arredondado 16">
              <a:extLst>
                <a:ext uri="{FF2B5EF4-FFF2-40B4-BE49-F238E27FC236}">
                  <a16:creationId xmlns:a16="http://schemas.microsoft.com/office/drawing/2014/main" id="{081C3BDB-48EB-FC9F-D0A2-29460518F968}"/>
                </a:ext>
              </a:extLst>
            </p:cNvPr>
            <p:cNvSpPr/>
            <p:nvPr/>
          </p:nvSpPr>
          <p:spPr>
            <a:xfrm>
              <a:off x="-11100" y="5912484"/>
              <a:ext cx="1625600" cy="962193"/>
            </a:xfrm>
            <a:prstGeom prst="round1Rect">
              <a:avLst>
                <a:gd name="adj" fmla="val 50000"/>
              </a:avLst>
            </a:prstGeom>
            <a:solidFill>
              <a:srgbClr val="AF2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8" name="Gráfico 2">
              <a:extLst>
                <a:ext uri="{FF2B5EF4-FFF2-40B4-BE49-F238E27FC236}">
                  <a16:creationId xmlns:a16="http://schemas.microsoft.com/office/drawing/2014/main" id="{3A9FC052-5CC2-E37A-F892-AAA0F6BB3A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2958" y="6184933"/>
              <a:ext cx="1020155" cy="37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86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2CFE49E-CED9-CDA9-7F0B-91F1DEDC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-81280"/>
            <a:ext cx="12205140" cy="6955957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918ABCC9-BA44-A0B8-7B70-423DD9561218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4ADB0378-2918-07FC-5EB0-5EC706872624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568BA020-4312-3A2C-A298-CEF2AFD00185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pic>
        <p:nvPicPr>
          <p:cNvPr id="6" name="Gráfico 12">
            <a:extLst>
              <a:ext uri="{FF2B5EF4-FFF2-40B4-BE49-F238E27FC236}">
                <a16:creationId xmlns:a16="http://schemas.microsoft.com/office/drawing/2014/main" id="{8B68991E-839B-CDBA-4822-9D05A55618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5481" y="0"/>
            <a:ext cx="1476375" cy="1762125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EFAA3914-4E75-463A-850C-E4DA53949D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8400" y="1153393"/>
            <a:ext cx="1953131" cy="1953131"/>
          </a:xfrm>
          <a:prstGeom prst="rect">
            <a:avLst/>
          </a:prstGeom>
        </p:spPr>
      </p:pic>
      <p:pic>
        <p:nvPicPr>
          <p:cNvPr id="8" name="Gráfico 16">
            <a:extLst>
              <a:ext uri="{FF2B5EF4-FFF2-40B4-BE49-F238E27FC236}">
                <a16:creationId xmlns:a16="http://schemas.microsoft.com/office/drawing/2014/main" id="{5278A580-BA68-ACD4-0EC2-146356A66A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586" r="29370"/>
          <a:stretch>
            <a:fillRect/>
          </a:stretch>
        </p:blipFill>
        <p:spPr>
          <a:xfrm>
            <a:off x="5550927" y="-81280"/>
            <a:ext cx="6641073" cy="5028197"/>
          </a:xfrm>
          <a:prstGeom prst="rect">
            <a:avLst/>
          </a:prstGeom>
        </p:spPr>
      </p:pic>
      <p:pic>
        <p:nvPicPr>
          <p:cNvPr id="9" name="Gráfico 18">
            <a:extLst>
              <a:ext uri="{FF2B5EF4-FFF2-40B4-BE49-F238E27FC236}">
                <a16:creationId xmlns:a16="http://schemas.microsoft.com/office/drawing/2014/main" id="{EBB061F9-AB88-1FEF-7194-5BE9B7C30F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481" y="3672076"/>
            <a:ext cx="1635122" cy="2865081"/>
          </a:xfrm>
          <a:prstGeom prst="rect">
            <a:avLst/>
          </a:prstGeom>
        </p:spPr>
      </p:pic>
      <p:pic>
        <p:nvPicPr>
          <p:cNvPr id="10" name="Gráfico 21">
            <a:extLst>
              <a:ext uri="{FF2B5EF4-FFF2-40B4-BE49-F238E27FC236}">
                <a16:creationId xmlns:a16="http://schemas.microsoft.com/office/drawing/2014/main" id="{2A4702A3-52AF-FD88-69E8-6CD5F5390E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0304" y="27918"/>
            <a:ext cx="2400300" cy="2495550"/>
          </a:xfrm>
          <a:prstGeom prst="rect">
            <a:avLst/>
          </a:prstGeom>
        </p:spPr>
      </p:pic>
      <p:pic>
        <p:nvPicPr>
          <p:cNvPr id="11" name="Imagem 10" descr="Mão de pessoa segurando espada&#10;&#10;O conteúdo gerado por IA pode estar incorreto.">
            <a:extLst>
              <a:ext uri="{FF2B5EF4-FFF2-40B4-BE49-F238E27FC236}">
                <a16:creationId xmlns:a16="http://schemas.microsoft.com/office/drawing/2014/main" id="{EB2F54A7-CF17-271D-593D-A9BC3069B07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547" t="6842" r="22106" b="4824"/>
          <a:stretch>
            <a:fillRect/>
          </a:stretch>
        </p:blipFill>
        <p:spPr>
          <a:xfrm>
            <a:off x="5962781" y="800848"/>
            <a:ext cx="3864219" cy="6057901"/>
          </a:xfrm>
          <a:prstGeom prst="rect">
            <a:avLst/>
          </a:prstGeom>
        </p:spPr>
      </p:pic>
      <p:pic>
        <p:nvPicPr>
          <p:cNvPr id="12" name="Gráfico 29">
            <a:extLst>
              <a:ext uri="{FF2B5EF4-FFF2-40B4-BE49-F238E27FC236}">
                <a16:creationId xmlns:a16="http://schemas.microsoft.com/office/drawing/2014/main" id="{1E36B441-DBAE-37CF-FC42-15FECDEDA7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487" y="446409"/>
            <a:ext cx="940626" cy="354439"/>
          </a:xfrm>
          <a:prstGeom prst="rect">
            <a:avLst/>
          </a:prstGeom>
        </p:spPr>
      </p:pic>
      <p:pic>
        <p:nvPicPr>
          <p:cNvPr id="13" name="Gráfico 31">
            <a:extLst>
              <a:ext uri="{FF2B5EF4-FFF2-40B4-BE49-F238E27FC236}">
                <a16:creationId xmlns:a16="http://schemas.microsoft.com/office/drawing/2014/main" id="{5650462F-C6DC-BF09-9650-0C0DECE10A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204" t="24970" r="20645" b="16234"/>
          <a:stretch>
            <a:fillRect/>
          </a:stretch>
        </p:blipFill>
        <p:spPr>
          <a:xfrm>
            <a:off x="8871463" y="34741"/>
            <a:ext cx="1470355" cy="2217799"/>
          </a:xfrm>
          <a:prstGeom prst="rect">
            <a:avLst/>
          </a:prstGeom>
        </p:spPr>
      </p:pic>
      <p:pic>
        <p:nvPicPr>
          <p:cNvPr id="14" name="Gráfico 33">
            <a:extLst>
              <a:ext uri="{FF2B5EF4-FFF2-40B4-BE49-F238E27FC236}">
                <a16:creationId xmlns:a16="http://schemas.microsoft.com/office/drawing/2014/main" id="{8EBF402F-8ABB-B0DC-8E4B-3DBFCE6A5B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5189" t="9918" r="27588" b="10054"/>
          <a:stretch>
            <a:fillRect/>
          </a:stretch>
        </p:blipFill>
        <p:spPr>
          <a:xfrm>
            <a:off x="10610180" y="2083402"/>
            <a:ext cx="1640534" cy="1563815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2AB887A2-CB36-23CE-556A-B6A32A9E40BB}"/>
              </a:ext>
            </a:extLst>
          </p:cNvPr>
          <p:cNvSpPr txBox="1"/>
          <p:nvPr/>
        </p:nvSpPr>
        <p:spPr>
          <a:xfrm>
            <a:off x="456713" y="1846788"/>
            <a:ext cx="563928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0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TLV</a:t>
            </a: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Certificação </a:t>
            </a:r>
            <a:b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de instrutores</a:t>
            </a:r>
            <a:endParaRPr lang="pt-PT" sz="60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3F2B593-384A-574C-B300-857C18C3921B}"/>
              </a:ext>
            </a:extLst>
          </p:cNvPr>
          <p:cNvGrpSpPr/>
          <p:nvPr/>
        </p:nvGrpSpPr>
        <p:grpSpPr>
          <a:xfrm>
            <a:off x="-11100" y="5912484"/>
            <a:ext cx="1625600" cy="962193"/>
            <a:chOff x="-11100" y="5912484"/>
            <a:chExt cx="1625600" cy="962193"/>
          </a:xfrm>
        </p:grpSpPr>
        <p:sp>
          <p:nvSpPr>
            <p:cNvPr id="17" name="Retângulo: Único Canto Arredondado 16">
              <a:extLst>
                <a:ext uri="{FF2B5EF4-FFF2-40B4-BE49-F238E27FC236}">
                  <a16:creationId xmlns:a16="http://schemas.microsoft.com/office/drawing/2014/main" id="{39D11CA3-3F8B-E626-4705-5172D0895A6E}"/>
                </a:ext>
              </a:extLst>
            </p:cNvPr>
            <p:cNvSpPr/>
            <p:nvPr/>
          </p:nvSpPr>
          <p:spPr>
            <a:xfrm>
              <a:off x="-11100" y="5912484"/>
              <a:ext cx="1625600" cy="962193"/>
            </a:xfrm>
            <a:prstGeom prst="round1Rect">
              <a:avLst>
                <a:gd name="adj" fmla="val 50000"/>
              </a:avLst>
            </a:prstGeom>
            <a:solidFill>
              <a:srgbClr val="AF2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8" name="Gráfico 2">
              <a:extLst>
                <a:ext uri="{FF2B5EF4-FFF2-40B4-BE49-F238E27FC236}">
                  <a16:creationId xmlns:a16="http://schemas.microsoft.com/office/drawing/2014/main" id="{BE096D83-BDB1-B9A0-1825-644219E1240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2958" y="6184933"/>
              <a:ext cx="1020155" cy="37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65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C940BC-781E-2DE6-C0F9-E91A69DE9EFA}"/>
              </a:ext>
            </a:extLst>
          </p:cNvPr>
          <p:cNvSpPr txBox="1"/>
          <p:nvPr/>
        </p:nvSpPr>
        <p:spPr>
          <a:xfrm>
            <a:off x="4028467" y="2645490"/>
            <a:ext cx="675059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Roboto"/>
                <a:ea typeface="Roboto"/>
                <a:cs typeface="Roboto"/>
              </a:rPr>
              <a:t>Esta é uma jornada focada na condução do aprendizado dos multiplicadores, com ênfase em </a:t>
            </a:r>
            <a:r>
              <a:rPr lang="pt-BR" sz="2400" b="1">
                <a:latin typeface="Roboto"/>
                <a:ea typeface="Roboto"/>
                <a:cs typeface="Roboto"/>
              </a:rPr>
              <a:t>sistemas</a:t>
            </a:r>
            <a:r>
              <a:rPr lang="pt-BR" sz="2400">
                <a:latin typeface="Roboto"/>
                <a:ea typeface="Roboto"/>
                <a:cs typeface="Roboto"/>
              </a:rPr>
              <a:t>, </a:t>
            </a:r>
            <a:r>
              <a:rPr lang="pt-BR" sz="2400" b="1">
                <a:latin typeface="Roboto"/>
                <a:ea typeface="Roboto"/>
                <a:cs typeface="Roboto"/>
              </a:rPr>
              <a:t>interpretação de cenários</a:t>
            </a:r>
            <a:r>
              <a:rPr lang="pt-BR" sz="2400">
                <a:latin typeface="Roboto"/>
                <a:ea typeface="Roboto"/>
                <a:cs typeface="Roboto"/>
              </a:rPr>
              <a:t> e </a:t>
            </a:r>
            <a:r>
              <a:rPr lang="pt-BR" sz="2400" b="1">
                <a:latin typeface="Roboto"/>
                <a:ea typeface="Roboto"/>
                <a:cs typeface="Roboto"/>
              </a:rPr>
              <a:t>tomada de decisão</a:t>
            </a:r>
            <a:r>
              <a:rPr lang="pt-BR" sz="2400">
                <a:latin typeface="Roboto"/>
                <a:ea typeface="Roboto"/>
                <a:cs typeface="Roboto"/>
              </a:rPr>
              <a:t>. </a:t>
            </a:r>
            <a:endParaRPr lang="pt-BR"/>
          </a:p>
          <a:p>
            <a:endParaRPr lang="pt-BR" sz="2400">
              <a:latin typeface="Roboto"/>
              <a:ea typeface="Roboto"/>
              <a:cs typeface="Roboto"/>
            </a:endParaRPr>
          </a:p>
          <a:p>
            <a:r>
              <a:rPr lang="pt-BR" sz="2400">
                <a:latin typeface="Roboto"/>
                <a:ea typeface="Roboto"/>
                <a:cs typeface="Roboto"/>
              </a:rPr>
              <a:t>Situações práticas e conectadas à operação farão parte desta experiência. </a:t>
            </a:r>
            <a:endParaRPr lang="pt-BR">
              <a:latin typeface="AMX"/>
              <a:ea typeface="Roboto"/>
              <a:cs typeface="Roboto"/>
            </a:endParaRPr>
          </a:p>
          <a:p>
            <a:endParaRPr lang="pt-BR" sz="2400">
              <a:latin typeface="Roboto"/>
              <a:ea typeface="Roboto"/>
              <a:cs typeface="Roboto"/>
            </a:endParaRPr>
          </a:p>
          <a:p>
            <a:r>
              <a:rPr lang="pt-BR" sz="2400">
                <a:latin typeface="Roboto"/>
                <a:ea typeface="Roboto"/>
                <a:cs typeface="Roboto"/>
              </a:rPr>
              <a:t>Vamos começar?</a:t>
            </a:r>
            <a:endParaRPr lang="pt-BR"/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6D68FAD0-13D0-9833-E6D6-5218EC57B73A}"/>
              </a:ext>
            </a:extLst>
          </p:cNvPr>
          <p:cNvSpPr txBox="1"/>
          <p:nvPr/>
        </p:nvSpPr>
        <p:spPr>
          <a:xfrm>
            <a:off x="4033089" y="1381887"/>
            <a:ext cx="5424223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latin typeface="Roboto"/>
                <a:ea typeface="Roboto"/>
                <a:cs typeface="Roboto"/>
              </a:rPr>
              <a:t>Bem-</a:t>
            </a:r>
            <a:r>
              <a:rPr lang="en-US" sz="3200" b="1" err="1">
                <a:latin typeface="Roboto"/>
                <a:ea typeface="Roboto"/>
                <a:cs typeface="Roboto"/>
              </a:rPr>
              <a:t>vindos</a:t>
            </a:r>
            <a:r>
              <a:rPr lang="en-US" sz="3200" b="1">
                <a:latin typeface="Roboto"/>
                <a:ea typeface="Roboto"/>
                <a:cs typeface="Roboto"/>
              </a:rPr>
              <a:t>(as) à </a:t>
            </a:r>
            <a:r>
              <a:rPr lang="en-US" sz="3200" b="1" err="1">
                <a:latin typeface="Roboto"/>
                <a:ea typeface="Roboto"/>
                <a:cs typeface="Roboto"/>
              </a:rPr>
              <a:t>Certificação</a:t>
            </a:r>
            <a:r>
              <a:rPr lang="en-US" sz="3200" b="1">
                <a:latin typeface="Roboto"/>
                <a:ea typeface="Roboto"/>
                <a:cs typeface="Roboto"/>
              </a:rPr>
              <a:t> de </a:t>
            </a:r>
            <a:r>
              <a:rPr lang="en-US" sz="3200" b="1" err="1">
                <a:latin typeface="Roboto"/>
                <a:ea typeface="Roboto"/>
                <a:cs typeface="Roboto"/>
              </a:rPr>
              <a:t>Instrutores</a:t>
            </a:r>
            <a:r>
              <a:rPr lang="en-US" sz="3200" b="1">
                <a:latin typeface="Roboto"/>
                <a:ea typeface="Roboto"/>
                <a:cs typeface="Roboto"/>
              </a:rPr>
              <a:t>! </a:t>
            </a:r>
            <a:endParaRPr lang="pt-BR" b="1">
              <a:latin typeface="Roboto"/>
              <a:ea typeface="Roboto"/>
              <a:cs typeface="Roboto"/>
            </a:endParaRPr>
          </a:p>
        </p:txBody>
      </p:sp>
      <p:pic>
        <p:nvPicPr>
          <p:cNvPr id="10" name="Gráfico 16" descr="Forma, Logotipo&#10;&#10;O conteúdo gerado por IA pode estar incorreto.">
            <a:extLst>
              <a:ext uri="{FF2B5EF4-FFF2-40B4-BE49-F238E27FC236}">
                <a16:creationId xmlns:a16="http://schemas.microsoft.com/office/drawing/2014/main" id="{91704B3B-D3BE-51B7-2978-B55BACD588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586" r="29370"/>
          <a:stretch>
            <a:fillRect/>
          </a:stretch>
        </p:blipFill>
        <p:spPr>
          <a:xfrm rot="-5400000">
            <a:off x="-591256" y="576811"/>
            <a:ext cx="4632165" cy="3481108"/>
          </a:xfrm>
          <a:prstGeom prst="rect">
            <a:avLst/>
          </a:prstGeom>
        </p:spPr>
      </p:pic>
      <p:pic>
        <p:nvPicPr>
          <p:cNvPr id="13" name="Gráfico 18">
            <a:extLst>
              <a:ext uri="{FF2B5EF4-FFF2-40B4-BE49-F238E27FC236}">
                <a16:creationId xmlns:a16="http://schemas.microsoft.com/office/drawing/2014/main" id="{CE4EE3F4-7A19-9FB1-0C13-123FEA21E9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20000">
            <a:off x="-60870" y="2349219"/>
            <a:ext cx="2143121" cy="37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9">
            <a:extLst>
              <a:ext uri="{FF2B5EF4-FFF2-40B4-BE49-F238E27FC236}">
                <a16:creationId xmlns:a16="http://schemas.microsoft.com/office/drawing/2014/main" id="{A4F9EBAD-BA90-E4CE-0D76-223B3F07DF0D}"/>
              </a:ext>
            </a:extLst>
          </p:cNvPr>
          <p:cNvSpPr txBox="1"/>
          <p:nvPr/>
        </p:nvSpPr>
        <p:spPr>
          <a:xfrm>
            <a:off x="713454" y="5346266"/>
            <a:ext cx="18232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Ligue a câmera</a:t>
            </a:r>
          </a:p>
        </p:txBody>
      </p:sp>
      <p:sp>
        <p:nvSpPr>
          <p:cNvPr id="7" name="CaixaDeTexto 38">
            <a:extLst>
              <a:ext uri="{FF2B5EF4-FFF2-40B4-BE49-F238E27FC236}">
                <a16:creationId xmlns:a16="http://schemas.microsoft.com/office/drawing/2014/main" id="{8C3A1838-AD9D-AE81-98C2-837FBBBEE98A}"/>
              </a:ext>
            </a:extLst>
          </p:cNvPr>
          <p:cNvSpPr txBox="1"/>
          <p:nvPr/>
        </p:nvSpPr>
        <p:spPr>
          <a:xfrm>
            <a:off x="5211071" y="5328039"/>
            <a:ext cx="16953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Levante a mão para interagir</a:t>
            </a:r>
            <a:endParaRPr lang="pt-BR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CaixaDeTexto 47">
            <a:extLst>
              <a:ext uri="{FF2B5EF4-FFF2-40B4-BE49-F238E27FC236}">
                <a16:creationId xmlns:a16="http://schemas.microsoft.com/office/drawing/2014/main" id="{6D674E7D-9BF6-133A-7100-3391BE8E25BD}"/>
              </a:ext>
            </a:extLst>
          </p:cNvPr>
          <p:cNvSpPr txBox="1"/>
          <p:nvPr/>
        </p:nvSpPr>
        <p:spPr>
          <a:xfrm>
            <a:off x="3114601" y="5342513"/>
            <a:ext cx="14036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Desative o microfone</a:t>
            </a:r>
          </a:p>
        </p:txBody>
      </p:sp>
      <p:pic>
        <p:nvPicPr>
          <p:cNvPr id="24" name="Imagem 23" descr="Mão segurando um laptop&#10;&#10;O conteúdo gerado por IA pode estar incorreto.">
            <a:extLst>
              <a:ext uri="{FF2B5EF4-FFF2-40B4-BE49-F238E27FC236}">
                <a16:creationId xmlns:a16="http://schemas.microsoft.com/office/drawing/2014/main" id="{FC8BF5C6-FBAC-F7D6-6A5A-37F3955AC5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rcRect l="28322" t="11357" r="3572" b="33359"/>
          <a:stretch>
            <a:fillRect/>
          </a:stretch>
        </p:blipFill>
        <p:spPr>
          <a:xfrm>
            <a:off x="7086567" y="331801"/>
            <a:ext cx="5107056" cy="6523193"/>
          </a:xfrm>
          <a:prstGeom prst="round2DiagRect">
            <a:avLst/>
          </a:prstGeom>
          <a:ln>
            <a:noFill/>
          </a:ln>
        </p:spPr>
      </p:pic>
      <p:sp>
        <p:nvSpPr>
          <p:cNvPr id="2" name="CaixaDeTexto 36">
            <a:extLst>
              <a:ext uri="{FF2B5EF4-FFF2-40B4-BE49-F238E27FC236}">
                <a16:creationId xmlns:a16="http://schemas.microsoft.com/office/drawing/2014/main" id="{BEADB0D3-4790-0E75-26E9-0C2F27BAB2D8}"/>
              </a:ext>
            </a:extLst>
          </p:cNvPr>
          <p:cNvSpPr txBox="1"/>
          <p:nvPr/>
        </p:nvSpPr>
        <p:spPr>
          <a:xfrm>
            <a:off x="714960" y="2216438"/>
            <a:ext cx="604164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>
                <a:latin typeface="Roboto"/>
                <a:ea typeface="Roboto"/>
                <a:cs typeface="Roboto"/>
              </a:rPr>
              <a:t>Para uma melhor interação durante o treinamento, sugerimos que os passos a seguir sejam seguidos.</a:t>
            </a:r>
          </a:p>
        </p:txBody>
      </p:sp>
      <p:grpSp>
        <p:nvGrpSpPr>
          <p:cNvPr id="4" name="Gráfico 50">
            <a:extLst>
              <a:ext uri="{FF2B5EF4-FFF2-40B4-BE49-F238E27FC236}">
                <a16:creationId xmlns:a16="http://schemas.microsoft.com/office/drawing/2014/main" id="{2A8D331A-6380-036F-1AA7-0917A7851832}"/>
              </a:ext>
            </a:extLst>
          </p:cNvPr>
          <p:cNvGrpSpPr/>
          <p:nvPr/>
        </p:nvGrpSpPr>
        <p:grpSpPr>
          <a:xfrm>
            <a:off x="1176398" y="4311318"/>
            <a:ext cx="733819" cy="759643"/>
            <a:chOff x="7367243" y="1455604"/>
            <a:chExt cx="733819" cy="759643"/>
          </a:xfrm>
        </p:grpSpPr>
        <p:sp>
          <p:nvSpPr>
            <p:cNvPr id="16" name="Forma Livre 41">
              <a:extLst>
                <a:ext uri="{FF2B5EF4-FFF2-40B4-BE49-F238E27FC236}">
                  <a16:creationId xmlns:a16="http://schemas.microsoft.com/office/drawing/2014/main" id="{A42C12EF-153B-65A2-7219-6487EAA1123E}"/>
                </a:ext>
              </a:extLst>
            </p:cNvPr>
            <p:cNvSpPr/>
            <p:nvPr/>
          </p:nvSpPr>
          <p:spPr>
            <a:xfrm>
              <a:off x="7516365" y="1639642"/>
              <a:ext cx="269341" cy="263845"/>
            </a:xfrm>
            <a:custGeom>
              <a:avLst/>
              <a:gdLst>
                <a:gd name="connsiteX0" fmla="*/ 269342 w 269341"/>
                <a:gd name="connsiteY0" fmla="*/ 131922 h 263845"/>
                <a:gd name="connsiteX1" fmla="*/ 134671 w 269341"/>
                <a:gd name="connsiteY1" fmla="*/ 0 h 263845"/>
                <a:gd name="connsiteX2" fmla="*/ 0 w 269341"/>
                <a:gd name="connsiteY2" fmla="*/ 131922 h 263845"/>
                <a:gd name="connsiteX3" fmla="*/ 134671 w 269341"/>
                <a:gd name="connsiteY3" fmla="*/ 263845 h 263845"/>
                <a:gd name="connsiteX4" fmla="*/ 269342 w 269341"/>
                <a:gd name="connsiteY4" fmla="*/ 131922 h 2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41" h="263845">
                  <a:moveTo>
                    <a:pt x="269342" y="131922"/>
                  </a:moveTo>
                  <a:cubicBezTo>
                    <a:pt x="269342" y="59116"/>
                    <a:pt x="208835" y="0"/>
                    <a:pt x="134671" y="0"/>
                  </a:cubicBezTo>
                  <a:cubicBezTo>
                    <a:pt x="60507" y="0"/>
                    <a:pt x="0" y="59116"/>
                    <a:pt x="0" y="131922"/>
                  </a:cubicBezTo>
                  <a:cubicBezTo>
                    <a:pt x="0" y="204729"/>
                    <a:pt x="60348" y="263845"/>
                    <a:pt x="134671" y="263845"/>
                  </a:cubicBezTo>
                  <a:cubicBezTo>
                    <a:pt x="208994" y="263845"/>
                    <a:pt x="269342" y="204573"/>
                    <a:pt x="269342" y="131922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7" name="Forma Livre 42">
              <a:extLst>
                <a:ext uri="{FF2B5EF4-FFF2-40B4-BE49-F238E27FC236}">
                  <a16:creationId xmlns:a16="http://schemas.microsoft.com/office/drawing/2014/main" id="{135F4A3F-AE80-3F73-C006-851A14285DD2}"/>
                </a:ext>
              </a:extLst>
            </p:cNvPr>
            <p:cNvSpPr/>
            <p:nvPr/>
          </p:nvSpPr>
          <p:spPr>
            <a:xfrm>
              <a:off x="7506201" y="2063878"/>
              <a:ext cx="289669" cy="120254"/>
            </a:xfrm>
            <a:custGeom>
              <a:avLst/>
              <a:gdLst>
                <a:gd name="connsiteX0" fmla="*/ 222493 w 289669"/>
                <a:gd name="connsiteY0" fmla="*/ 0 h 120254"/>
                <a:gd name="connsiteX1" fmla="*/ 144835 w 289669"/>
                <a:gd name="connsiteY1" fmla="*/ 9801 h 120254"/>
                <a:gd name="connsiteX2" fmla="*/ 67177 w 289669"/>
                <a:gd name="connsiteY2" fmla="*/ 0 h 120254"/>
                <a:gd name="connsiteX3" fmla="*/ 0 w 289669"/>
                <a:gd name="connsiteY3" fmla="*/ 120255 h 120254"/>
                <a:gd name="connsiteX4" fmla="*/ 289669 w 289669"/>
                <a:gd name="connsiteY4" fmla="*/ 120255 h 120254"/>
                <a:gd name="connsiteX5" fmla="*/ 222493 w 289669"/>
                <a:gd name="connsiteY5" fmla="*/ 0 h 12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9" h="120254">
                  <a:moveTo>
                    <a:pt x="222493" y="0"/>
                  </a:moveTo>
                  <a:cubicBezTo>
                    <a:pt x="197560" y="6223"/>
                    <a:pt x="171674" y="9801"/>
                    <a:pt x="144835" y="9801"/>
                  </a:cubicBezTo>
                  <a:cubicBezTo>
                    <a:pt x="117996" y="9801"/>
                    <a:pt x="92110" y="6067"/>
                    <a:pt x="67177" y="0"/>
                  </a:cubicBezTo>
                  <a:cubicBezTo>
                    <a:pt x="64159" y="49315"/>
                    <a:pt x="38432" y="92719"/>
                    <a:pt x="0" y="120255"/>
                  </a:cubicBezTo>
                  <a:lnTo>
                    <a:pt x="289669" y="120255"/>
                  </a:lnTo>
                  <a:cubicBezTo>
                    <a:pt x="251237" y="92719"/>
                    <a:pt x="225510" y="49315"/>
                    <a:pt x="222493" y="0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8" name="Forma Livre 43">
              <a:extLst>
                <a:ext uri="{FF2B5EF4-FFF2-40B4-BE49-F238E27FC236}">
                  <a16:creationId xmlns:a16="http://schemas.microsoft.com/office/drawing/2014/main" id="{9B40E5F8-40F6-69A6-4483-41190AE98659}"/>
                </a:ext>
              </a:extLst>
            </p:cNvPr>
            <p:cNvSpPr/>
            <p:nvPr/>
          </p:nvSpPr>
          <p:spPr>
            <a:xfrm>
              <a:off x="7367243" y="1486717"/>
              <a:ext cx="567586" cy="556003"/>
            </a:xfrm>
            <a:custGeom>
              <a:avLst/>
              <a:gdLst>
                <a:gd name="connsiteX0" fmla="*/ 567428 w 567586"/>
                <a:gd name="connsiteY0" fmla="*/ 278002 h 556003"/>
                <a:gd name="connsiteX1" fmla="*/ 283635 w 567586"/>
                <a:gd name="connsiteY1" fmla="*/ 0 h 556003"/>
                <a:gd name="connsiteX2" fmla="*/ 0 w 567586"/>
                <a:gd name="connsiteY2" fmla="*/ 278002 h 556003"/>
                <a:gd name="connsiteX3" fmla="*/ 283793 w 567586"/>
                <a:gd name="connsiteY3" fmla="*/ 556004 h 556003"/>
                <a:gd name="connsiteX4" fmla="*/ 567587 w 567586"/>
                <a:gd name="connsiteY4" fmla="*/ 278002 h 556003"/>
                <a:gd name="connsiteX5" fmla="*/ 283793 w 567586"/>
                <a:gd name="connsiteY5" fmla="*/ 40137 h 556003"/>
                <a:gd name="connsiteX6" fmla="*/ 305233 w 567586"/>
                <a:gd name="connsiteY6" fmla="*/ 61139 h 556003"/>
                <a:gd name="connsiteX7" fmla="*/ 283793 w 567586"/>
                <a:gd name="connsiteY7" fmla="*/ 82140 h 556003"/>
                <a:gd name="connsiteX8" fmla="*/ 262354 w 567586"/>
                <a:gd name="connsiteY8" fmla="*/ 61139 h 556003"/>
                <a:gd name="connsiteX9" fmla="*/ 283793 w 567586"/>
                <a:gd name="connsiteY9" fmla="*/ 40137 h 556003"/>
                <a:gd name="connsiteX10" fmla="*/ 117202 w 567586"/>
                <a:gd name="connsiteY10" fmla="*/ 284847 h 556003"/>
                <a:gd name="connsiteX11" fmla="*/ 283635 w 567586"/>
                <a:gd name="connsiteY11" fmla="*/ 121811 h 556003"/>
                <a:gd name="connsiteX12" fmla="*/ 450068 w 567586"/>
                <a:gd name="connsiteY12" fmla="*/ 284847 h 556003"/>
                <a:gd name="connsiteX13" fmla="*/ 283635 w 567586"/>
                <a:gd name="connsiteY13" fmla="*/ 447883 h 556003"/>
                <a:gd name="connsiteX14" fmla="*/ 117202 w 567586"/>
                <a:gd name="connsiteY14" fmla="*/ 284847 h 55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586" h="556003">
                  <a:moveTo>
                    <a:pt x="567428" y="278002"/>
                  </a:moveTo>
                  <a:cubicBezTo>
                    <a:pt x="567428" y="124766"/>
                    <a:pt x="440063" y="0"/>
                    <a:pt x="283635" y="0"/>
                  </a:cubicBezTo>
                  <a:cubicBezTo>
                    <a:pt x="127207" y="0"/>
                    <a:pt x="0" y="124766"/>
                    <a:pt x="0" y="278002"/>
                  </a:cubicBezTo>
                  <a:cubicBezTo>
                    <a:pt x="0" y="431237"/>
                    <a:pt x="127207" y="556004"/>
                    <a:pt x="283793" y="556004"/>
                  </a:cubicBezTo>
                  <a:cubicBezTo>
                    <a:pt x="440380" y="556004"/>
                    <a:pt x="567587" y="431393"/>
                    <a:pt x="567587" y="278002"/>
                  </a:cubicBezTo>
                  <a:close/>
                  <a:moveTo>
                    <a:pt x="283793" y="40137"/>
                  </a:moveTo>
                  <a:cubicBezTo>
                    <a:pt x="295704" y="40137"/>
                    <a:pt x="305233" y="49627"/>
                    <a:pt x="305233" y="61139"/>
                  </a:cubicBezTo>
                  <a:cubicBezTo>
                    <a:pt x="305233" y="72651"/>
                    <a:pt x="295545" y="82140"/>
                    <a:pt x="283793" y="82140"/>
                  </a:cubicBezTo>
                  <a:cubicBezTo>
                    <a:pt x="272042" y="82140"/>
                    <a:pt x="262354" y="72651"/>
                    <a:pt x="262354" y="61139"/>
                  </a:cubicBezTo>
                  <a:cubicBezTo>
                    <a:pt x="262354" y="49627"/>
                    <a:pt x="272042" y="40137"/>
                    <a:pt x="283793" y="40137"/>
                  </a:cubicBezTo>
                  <a:close/>
                  <a:moveTo>
                    <a:pt x="117202" y="284847"/>
                  </a:moveTo>
                  <a:cubicBezTo>
                    <a:pt x="117202" y="194928"/>
                    <a:pt x="191842" y="121811"/>
                    <a:pt x="283635" y="121811"/>
                  </a:cubicBezTo>
                  <a:cubicBezTo>
                    <a:pt x="375427" y="121811"/>
                    <a:pt x="450068" y="194928"/>
                    <a:pt x="450068" y="284847"/>
                  </a:cubicBezTo>
                  <a:cubicBezTo>
                    <a:pt x="450068" y="374766"/>
                    <a:pt x="375427" y="447883"/>
                    <a:pt x="283635" y="447883"/>
                  </a:cubicBezTo>
                  <a:cubicBezTo>
                    <a:pt x="191842" y="447883"/>
                    <a:pt x="117202" y="374766"/>
                    <a:pt x="117202" y="284847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9" name="Forma Livre 44">
              <a:extLst>
                <a:ext uri="{FF2B5EF4-FFF2-40B4-BE49-F238E27FC236}">
                  <a16:creationId xmlns:a16="http://schemas.microsoft.com/office/drawing/2014/main" id="{BBE29DB7-ACB1-8DB5-43DE-2326A5A0FBC6}"/>
                </a:ext>
              </a:extLst>
            </p:cNvPr>
            <p:cNvSpPr/>
            <p:nvPr/>
          </p:nvSpPr>
          <p:spPr>
            <a:xfrm>
              <a:off x="7484603" y="1608528"/>
              <a:ext cx="332865" cy="326072"/>
            </a:xfrm>
            <a:custGeom>
              <a:avLst/>
              <a:gdLst>
                <a:gd name="connsiteX0" fmla="*/ 332866 w 332865"/>
                <a:gd name="connsiteY0" fmla="*/ 163036 h 326072"/>
                <a:gd name="connsiteX1" fmla="*/ 166433 w 332865"/>
                <a:gd name="connsiteY1" fmla="*/ 0 h 326072"/>
                <a:gd name="connsiteX2" fmla="*/ 0 w 332865"/>
                <a:gd name="connsiteY2" fmla="*/ 163036 h 326072"/>
                <a:gd name="connsiteX3" fmla="*/ 166433 w 332865"/>
                <a:gd name="connsiteY3" fmla="*/ 326073 h 326072"/>
                <a:gd name="connsiteX4" fmla="*/ 332866 w 332865"/>
                <a:gd name="connsiteY4" fmla="*/ 163036 h 326072"/>
                <a:gd name="connsiteX5" fmla="*/ 31603 w 332865"/>
                <a:gd name="connsiteY5" fmla="*/ 163036 h 326072"/>
                <a:gd name="connsiteX6" fmla="*/ 166274 w 332865"/>
                <a:gd name="connsiteY6" fmla="*/ 31114 h 326072"/>
                <a:gd name="connsiteX7" fmla="*/ 300945 w 332865"/>
                <a:gd name="connsiteY7" fmla="*/ 163036 h 326072"/>
                <a:gd name="connsiteX8" fmla="*/ 166274 w 332865"/>
                <a:gd name="connsiteY8" fmla="*/ 294959 h 326072"/>
                <a:gd name="connsiteX9" fmla="*/ 31603 w 332865"/>
                <a:gd name="connsiteY9" fmla="*/ 163036 h 32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865" h="326072">
                  <a:moveTo>
                    <a:pt x="332866" y="163036"/>
                  </a:moveTo>
                  <a:cubicBezTo>
                    <a:pt x="332866" y="73117"/>
                    <a:pt x="258225" y="0"/>
                    <a:pt x="166433" y="0"/>
                  </a:cubicBezTo>
                  <a:cubicBezTo>
                    <a:pt x="74641" y="0"/>
                    <a:pt x="0" y="73117"/>
                    <a:pt x="0" y="163036"/>
                  </a:cubicBezTo>
                  <a:cubicBezTo>
                    <a:pt x="0" y="252955"/>
                    <a:pt x="74641" y="326073"/>
                    <a:pt x="166433" y="326073"/>
                  </a:cubicBezTo>
                  <a:cubicBezTo>
                    <a:pt x="258225" y="326073"/>
                    <a:pt x="332866" y="252955"/>
                    <a:pt x="332866" y="163036"/>
                  </a:cubicBezTo>
                  <a:close/>
                  <a:moveTo>
                    <a:pt x="31603" y="163036"/>
                  </a:moveTo>
                  <a:cubicBezTo>
                    <a:pt x="31603" y="90230"/>
                    <a:pt x="91951" y="31114"/>
                    <a:pt x="166274" y="31114"/>
                  </a:cubicBezTo>
                  <a:cubicBezTo>
                    <a:pt x="240597" y="31114"/>
                    <a:pt x="300945" y="90230"/>
                    <a:pt x="300945" y="163036"/>
                  </a:cubicBezTo>
                  <a:cubicBezTo>
                    <a:pt x="300945" y="235843"/>
                    <a:pt x="240438" y="294959"/>
                    <a:pt x="166274" y="294959"/>
                  </a:cubicBezTo>
                  <a:cubicBezTo>
                    <a:pt x="92110" y="294959"/>
                    <a:pt x="31603" y="235687"/>
                    <a:pt x="31603" y="163036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20" name="Forma Livre 45">
              <a:extLst>
                <a:ext uri="{FF2B5EF4-FFF2-40B4-BE49-F238E27FC236}">
                  <a16:creationId xmlns:a16="http://schemas.microsoft.com/office/drawing/2014/main" id="{88E5C3C0-FD8D-1779-7EBF-BC21B89FA4DB}"/>
                </a:ext>
              </a:extLst>
            </p:cNvPr>
            <p:cNvSpPr/>
            <p:nvPr/>
          </p:nvSpPr>
          <p:spPr>
            <a:xfrm>
              <a:off x="7629597" y="1527010"/>
              <a:ext cx="42878" cy="42003"/>
            </a:xfrm>
            <a:custGeom>
              <a:avLst/>
              <a:gdLst>
                <a:gd name="connsiteX0" fmla="*/ 42879 w 42878"/>
                <a:gd name="connsiteY0" fmla="*/ 21002 h 42003"/>
                <a:gd name="connsiteX1" fmla="*/ 21439 w 42878"/>
                <a:gd name="connsiteY1" fmla="*/ 42004 h 42003"/>
                <a:gd name="connsiteX2" fmla="*/ 0 w 42878"/>
                <a:gd name="connsiteY2" fmla="*/ 21002 h 42003"/>
                <a:gd name="connsiteX3" fmla="*/ 21439 w 42878"/>
                <a:gd name="connsiteY3" fmla="*/ 0 h 42003"/>
                <a:gd name="connsiteX4" fmla="*/ 42879 w 42878"/>
                <a:gd name="connsiteY4" fmla="*/ 21002 h 4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8" h="42003">
                  <a:moveTo>
                    <a:pt x="42879" y="21002"/>
                  </a:moveTo>
                  <a:cubicBezTo>
                    <a:pt x="42879" y="32601"/>
                    <a:pt x="33280" y="42004"/>
                    <a:pt x="21439" y="42004"/>
                  </a:cubicBezTo>
                  <a:cubicBezTo>
                    <a:pt x="9599" y="42004"/>
                    <a:pt x="0" y="32601"/>
                    <a:pt x="0" y="21002"/>
                  </a:cubicBezTo>
                  <a:cubicBezTo>
                    <a:pt x="0" y="9403"/>
                    <a:pt x="9599" y="0"/>
                    <a:pt x="21439" y="0"/>
                  </a:cubicBezTo>
                  <a:cubicBezTo>
                    <a:pt x="33280" y="0"/>
                    <a:pt x="42879" y="9403"/>
                    <a:pt x="42879" y="21002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21" name="Forma Livre 46">
              <a:extLst>
                <a:ext uri="{FF2B5EF4-FFF2-40B4-BE49-F238E27FC236}">
                  <a16:creationId xmlns:a16="http://schemas.microsoft.com/office/drawing/2014/main" id="{5A0A771B-00FC-E3B2-5364-FB3C65474AC2}"/>
                </a:ext>
              </a:extLst>
            </p:cNvPr>
            <p:cNvSpPr/>
            <p:nvPr/>
          </p:nvSpPr>
          <p:spPr>
            <a:xfrm>
              <a:off x="7469952" y="1455604"/>
              <a:ext cx="631110" cy="759643"/>
            </a:xfrm>
            <a:custGeom>
              <a:avLst/>
              <a:gdLst>
                <a:gd name="connsiteX0" fmla="*/ 615071 w 631110"/>
                <a:gd name="connsiteY0" fmla="*/ 728530 h 759643"/>
                <a:gd name="connsiteX1" fmla="*/ 557106 w 631110"/>
                <a:gd name="connsiteY1" fmla="*/ 728530 h 759643"/>
                <a:gd name="connsiteX2" fmla="*/ 424499 w 631110"/>
                <a:gd name="connsiteY2" fmla="*/ 598785 h 759643"/>
                <a:gd name="connsiteX3" fmla="*/ 631111 w 631110"/>
                <a:gd name="connsiteY3" fmla="*/ 309116 h 759643"/>
                <a:gd name="connsiteX4" fmla="*/ 315555 w 631110"/>
                <a:gd name="connsiteY4" fmla="*/ 0 h 759643"/>
                <a:gd name="connsiteX5" fmla="*/ 0 w 631110"/>
                <a:gd name="connsiteY5" fmla="*/ 309116 h 759643"/>
                <a:gd name="connsiteX6" fmla="*/ 206612 w 631110"/>
                <a:gd name="connsiteY6" fmla="*/ 598785 h 759643"/>
                <a:gd name="connsiteX7" fmla="*/ 74005 w 631110"/>
                <a:gd name="connsiteY7" fmla="*/ 728530 h 759643"/>
                <a:gd name="connsiteX8" fmla="*/ 15881 w 631110"/>
                <a:gd name="connsiteY8" fmla="*/ 728530 h 759643"/>
                <a:gd name="connsiteX9" fmla="*/ 0 w 631110"/>
                <a:gd name="connsiteY9" fmla="*/ 744086 h 759643"/>
                <a:gd name="connsiteX10" fmla="*/ 15881 w 631110"/>
                <a:gd name="connsiteY10" fmla="*/ 759643 h 759643"/>
                <a:gd name="connsiteX11" fmla="*/ 615071 w 631110"/>
                <a:gd name="connsiteY11" fmla="*/ 759643 h 759643"/>
                <a:gd name="connsiteX12" fmla="*/ 630952 w 631110"/>
                <a:gd name="connsiteY12" fmla="*/ 744086 h 759643"/>
                <a:gd name="connsiteX13" fmla="*/ 615071 w 631110"/>
                <a:gd name="connsiteY13" fmla="*/ 728530 h 759643"/>
                <a:gd name="connsiteX14" fmla="*/ 31762 w 631110"/>
                <a:gd name="connsiteY14" fmla="*/ 309116 h 759643"/>
                <a:gd name="connsiteX15" fmla="*/ 315555 w 631110"/>
                <a:gd name="connsiteY15" fmla="*/ 31114 h 759643"/>
                <a:gd name="connsiteX16" fmla="*/ 599349 w 631110"/>
                <a:gd name="connsiteY16" fmla="*/ 309116 h 759643"/>
                <a:gd name="connsiteX17" fmla="*/ 315555 w 631110"/>
                <a:gd name="connsiteY17" fmla="*/ 587117 h 759643"/>
                <a:gd name="connsiteX18" fmla="*/ 31762 w 631110"/>
                <a:gd name="connsiteY18" fmla="*/ 309116 h 759643"/>
                <a:gd name="connsiteX19" fmla="*/ 170721 w 631110"/>
                <a:gd name="connsiteY19" fmla="*/ 728530 h 759643"/>
                <a:gd name="connsiteX20" fmla="*/ 237897 w 631110"/>
                <a:gd name="connsiteY20" fmla="*/ 608275 h 759643"/>
                <a:gd name="connsiteX21" fmla="*/ 315555 w 631110"/>
                <a:gd name="connsiteY21" fmla="*/ 618076 h 759643"/>
                <a:gd name="connsiteX22" fmla="*/ 393214 w 631110"/>
                <a:gd name="connsiteY22" fmla="*/ 608275 h 759643"/>
                <a:gd name="connsiteX23" fmla="*/ 460390 w 631110"/>
                <a:gd name="connsiteY23" fmla="*/ 728530 h 759643"/>
                <a:gd name="connsiteX24" fmla="*/ 170721 w 631110"/>
                <a:gd name="connsiteY24" fmla="*/ 728530 h 75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1110" h="759643">
                  <a:moveTo>
                    <a:pt x="615071" y="728530"/>
                  </a:moveTo>
                  <a:lnTo>
                    <a:pt x="557106" y="728530"/>
                  </a:lnTo>
                  <a:cubicBezTo>
                    <a:pt x="484053" y="728530"/>
                    <a:pt x="424658" y="670347"/>
                    <a:pt x="424499" y="598785"/>
                  </a:cubicBezTo>
                  <a:cubicBezTo>
                    <a:pt x="544877" y="555226"/>
                    <a:pt x="631111" y="441971"/>
                    <a:pt x="631111" y="309116"/>
                  </a:cubicBezTo>
                  <a:cubicBezTo>
                    <a:pt x="630952" y="138612"/>
                    <a:pt x="489452" y="0"/>
                    <a:pt x="315555" y="0"/>
                  </a:cubicBezTo>
                  <a:cubicBezTo>
                    <a:pt x="141659" y="0"/>
                    <a:pt x="0" y="138612"/>
                    <a:pt x="0" y="309116"/>
                  </a:cubicBezTo>
                  <a:cubicBezTo>
                    <a:pt x="0" y="441971"/>
                    <a:pt x="86234" y="555226"/>
                    <a:pt x="206612" y="598785"/>
                  </a:cubicBezTo>
                  <a:cubicBezTo>
                    <a:pt x="206612" y="670347"/>
                    <a:pt x="147058" y="728530"/>
                    <a:pt x="74005" y="728530"/>
                  </a:cubicBezTo>
                  <a:lnTo>
                    <a:pt x="15881" y="728530"/>
                  </a:lnTo>
                  <a:cubicBezTo>
                    <a:pt x="7146" y="728530"/>
                    <a:pt x="0" y="735530"/>
                    <a:pt x="0" y="744086"/>
                  </a:cubicBezTo>
                  <a:cubicBezTo>
                    <a:pt x="0" y="752643"/>
                    <a:pt x="7146" y="759643"/>
                    <a:pt x="15881" y="759643"/>
                  </a:cubicBezTo>
                  <a:lnTo>
                    <a:pt x="615071" y="759643"/>
                  </a:lnTo>
                  <a:cubicBezTo>
                    <a:pt x="623806" y="759643"/>
                    <a:pt x="630952" y="752643"/>
                    <a:pt x="630952" y="744086"/>
                  </a:cubicBezTo>
                  <a:cubicBezTo>
                    <a:pt x="630952" y="735530"/>
                    <a:pt x="623806" y="728530"/>
                    <a:pt x="615071" y="728530"/>
                  </a:cubicBezTo>
                  <a:close/>
                  <a:moveTo>
                    <a:pt x="31762" y="309116"/>
                  </a:moveTo>
                  <a:cubicBezTo>
                    <a:pt x="31762" y="155880"/>
                    <a:pt x="158969" y="31114"/>
                    <a:pt x="315555" y="31114"/>
                  </a:cubicBezTo>
                  <a:cubicBezTo>
                    <a:pt x="472142" y="31114"/>
                    <a:pt x="599349" y="155880"/>
                    <a:pt x="599349" y="309116"/>
                  </a:cubicBezTo>
                  <a:cubicBezTo>
                    <a:pt x="599349" y="462351"/>
                    <a:pt x="471983" y="587117"/>
                    <a:pt x="315555" y="587117"/>
                  </a:cubicBezTo>
                  <a:cubicBezTo>
                    <a:pt x="159128" y="587117"/>
                    <a:pt x="31762" y="462351"/>
                    <a:pt x="31762" y="309116"/>
                  </a:cubicBezTo>
                  <a:close/>
                  <a:moveTo>
                    <a:pt x="170721" y="728530"/>
                  </a:moveTo>
                  <a:cubicBezTo>
                    <a:pt x="209153" y="700994"/>
                    <a:pt x="234880" y="657590"/>
                    <a:pt x="237897" y="608275"/>
                  </a:cubicBezTo>
                  <a:cubicBezTo>
                    <a:pt x="262831" y="614498"/>
                    <a:pt x="288717" y="618076"/>
                    <a:pt x="315555" y="618076"/>
                  </a:cubicBezTo>
                  <a:cubicBezTo>
                    <a:pt x="342394" y="618076"/>
                    <a:pt x="368280" y="614342"/>
                    <a:pt x="393214" y="608275"/>
                  </a:cubicBezTo>
                  <a:cubicBezTo>
                    <a:pt x="396231" y="657590"/>
                    <a:pt x="421958" y="700994"/>
                    <a:pt x="460390" y="728530"/>
                  </a:cubicBezTo>
                  <a:lnTo>
                    <a:pt x="170721" y="728530"/>
                  </a:ln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</p:grpSp>
      <p:grpSp>
        <p:nvGrpSpPr>
          <p:cNvPr id="5" name="Gráfico 54">
            <a:extLst>
              <a:ext uri="{FF2B5EF4-FFF2-40B4-BE49-F238E27FC236}">
                <a16:creationId xmlns:a16="http://schemas.microsoft.com/office/drawing/2014/main" id="{F8751AA6-8573-0C9C-1410-E0BFE034B666}"/>
              </a:ext>
            </a:extLst>
          </p:cNvPr>
          <p:cNvGrpSpPr/>
          <p:nvPr/>
        </p:nvGrpSpPr>
        <p:grpSpPr>
          <a:xfrm>
            <a:off x="3557187" y="4189223"/>
            <a:ext cx="512479" cy="839771"/>
            <a:chOff x="7394797" y="3019750"/>
            <a:chExt cx="512479" cy="839771"/>
          </a:xfrm>
        </p:grpSpPr>
        <p:sp>
          <p:nvSpPr>
            <p:cNvPr id="10" name="Forma Livre 49">
              <a:extLst>
                <a:ext uri="{FF2B5EF4-FFF2-40B4-BE49-F238E27FC236}">
                  <a16:creationId xmlns:a16="http://schemas.microsoft.com/office/drawing/2014/main" id="{1694C047-259B-4C7C-73C4-1AF9762B53F1}"/>
                </a:ext>
              </a:extLst>
            </p:cNvPr>
            <p:cNvSpPr/>
            <p:nvPr/>
          </p:nvSpPr>
          <p:spPr>
            <a:xfrm>
              <a:off x="7524862" y="3051120"/>
              <a:ext cx="252507" cy="447177"/>
            </a:xfrm>
            <a:custGeom>
              <a:avLst/>
              <a:gdLst>
                <a:gd name="connsiteX0" fmla="*/ 251396 w 252507"/>
                <a:gd name="connsiteY0" fmla="*/ 338011 h 447177"/>
                <a:gd name="connsiteX1" fmla="*/ 191366 w 252507"/>
                <a:gd name="connsiteY1" fmla="*/ 338011 h 447177"/>
                <a:gd name="connsiteX2" fmla="*/ 175485 w 252507"/>
                <a:gd name="connsiteY2" fmla="*/ 322326 h 447177"/>
                <a:gd name="connsiteX3" fmla="*/ 191366 w 252507"/>
                <a:gd name="connsiteY3" fmla="*/ 306641 h 447177"/>
                <a:gd name="connsiteX4" fmla="*/ 252508 w 252507"/>
                <a:gd name="connsiteY4" fmla="*/ 306641 h 447177"/>
                <a:gd name="connsiteX5" fmla="*/ 252508 w 252507"/>
                <a:gd name="connsiteY5" fmla="*/ 246881 h 447177"/>
                <a:gd name="connsiteX6" fmla="*/ 191366 w 252507"/>
                <a:gd name="connsiteY6" fmla="*/ 246881 h 447177"/>
                <a:gd name="connsiteX7" fmla="*/ 175485 w 252507"/>
                <a:gd name="connsiteY7" fmla="*/ 231196 h 447177"/>
                <a:gd name="connsiteX8" fmla="*/ 191366 w 252507"/>
                <a:gd name="connsiteY8" fmla="*/ 215511 h 447177"/>
                <a:gd name="connsiteX9" fmla="*/ 252508 w 252507"/>
                <a:gd name="connsiteY9" fmla="*/ 215511 h 447177"/>
                <a:gd name="connsiteX10" fmla="*/ 252508 w 252507"/>
                <a:gd name="connsiteY10" fmla="*/ 155752 h 447177"/>
                <a:gd name="connsiteX11" fmla="*/ 191366 w 252507"/>
                <a:gd name="connsiteY11" fmla="*/ 155752 h 447177"/>
                <a:gd name="connsiteX12" fmla="*/ 175485 w 252507"/>
                <a:gd name="connsiteY12" fmla="*/ 140067 h 447177"/>
                <a:gd name="connsiteX13" fmla="*/ 191366 w 252507"/>
                <a:gd name="connsiteY13" fmla="*/ 124382 h 447177"/>
                <a:gd name="connsiteX14" fmla="*/ 252508 w 252507"/>
                <a:gd name="connsiteY14" fmla="*/ 124382 h 447177"/>
                <a:gd name="connsiteX15" fmla="*/ 126254 w 252507"/>
                <a:gd name="connsiteY15" fmla="*/ 0 h 447177"/>
                <a:gd name="connsiteX16" fmla="*/ 0 w 252507"/>
                <a:gd name="connsiteY16" fmla="*/ 124382 h 447177"/>
                <a:gd name="connsiteX17" fmla="*/ 54789 w 252507"/>
                <a:gd name="connsiteY17" fmla="*/ 124382 h 447177"/>
                <a:gd name="connsiteX18" fmla="*/ 70670 w 252507"/>
                <a:gd name="connsiteY18" fmla="*/ 140067 h 447177"/>
                <a:gd name="connsiteX19" fmla="*/ 54789 w 252507"/>
                <a:gd name="connsiteY19" fmla="*/ 155752 h 447177"/>
                <a:gd name="connsiteX20" fmla="*/ 0 w 252507"/>
                <a:gd name="connsiteY20" fmla="*/ 155752 h 447177"/>
                <a:gd name="connsiteX21" fmla="*/ 0 w 252507"/>
                <a:gd name="connsiteY21" fmla="*/ 215511 h 447177"/>
                <a:gd name="connsiteX22" fmla="*/ 54789 w 252507"/>
                <a:gd name="connsiteY22" fmla="*/ 215511 h 447177"/>
                <a:gd name="connsiteX23" fmla="*/ 70670 w 252507"/>
                <a:gd name="connsiteY23" fmla="*/ 231196 h 447177"/>
                <a:gd name="connsiteX24" fmla="*/ 54789 w 252507"/>
                <a:gd name="connsiteY24" fmla="*/ 246881 h 447177"/>
                <a:gd name="connsiteX25" fmla="*/ 0 w 252507"/>
                <a:gd name="connsiteY25" fmla="*/ 246881 h 447177"/>
                <a:gd name="connsiteX26" fmla="*/ 0 w 252507"/>
                <a:gd name="connsiteY26" fmla="*/ 306641 h 447177"/>
                <a:gd name="connsiteX27" fmla="*/ 54789 w 252507"/>
                <a:gd name="connsiteY27" fmla="*/ 306641 h 447177"/>
                <a:gd name="connsiteX28" fmla="*/ 70670 w 252507"/>
                <a:gd name="connsiteY28" fmla="*/ 322326 h 447177"/>
                <a:gd name="connsiteX29" fmla="*/ 54789 w 252507"/>
                <a:gd name="connsiteY29" fmla="*/ 338011 h 447177"/>
                <a:gd name="connsiteX30" fmla="*/ 1112 w 252507"/>
                <a:gd name="connsiteY30" fmla="*/ 338011 h 447177"/>
                <a:gd name="connsiteX31" fmla="*/ 126413 w 252507"/>
                <a:gd name="connsiteY31" fmla="*/ 447178 h 447177"/>
                <a:gd name="connsiteX32" fmla="*/ 251714 w 252507"/>
                <a:gd name="connsiteY32" fmla="*/ 338011 h 447177"/>
                <a:gd name="connsiteX33" fmla="*/ 110214 w 252507"/>
                <a:gd name="connsiteY33" fmla="*/ 388987 h 447177"/>
                <a:gd name="connsiteX34" fmla="*/ 110214 w 252507"/>
                <a:gd name="connsiteY34" fmla="*/ 58348 h 447177"/>
                <a:gd name="connsiteX35" fmla="*/ 126095 w 252507"/>
                <a:gd name="connsiteY35" fmla="*/ 42663 h 447177"/>
                <a:gd name="connsiteX36" fmla="*/ 141976 w 252507"/>
                <a:gd name="connsiteY36" fmla="*/ 58348 h 447177"/>
                <a:gd name="connsiteX37" fmla="*/ 141976 w 252507"/>
                <a:gd name="connsiteY37" fmla="*/ 388987 h 447177"/>
                <a:gd name="connsiteX38" fmla="*/ 126095 w 252507"/>
                <a:gd name="connsiteY38" fmla="*/ 404672 h 447177"/>
                <a:gd name="connsiteX39" fmla="*/ 110214 w 252507"/>
                <a:gd name="connsiteY39" fmla="*/ 388987 h 4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2507" h="447177">
                  <a:moveTo>
                    <a:pt x="251396" y="338011"/>
                  </a:moveTo>
                  <a:lnTo>
                    <a:pt x="191366" y="338011"/>
                  </a:lnTo>
                  <a:cubicBezTo>
                    <a:pt x="182632" y="338011"/>
                    <a:pt x="175485" y="330952"/>
                    <a:pt x="175485" y="322326"/>
                  </a:cubicBezTo>
                  <a:cubicBezTo>
                    <a:pt x="175485" y="313699"/>
                    <a:pt x="182632" y="306641"/>
                    <a:pt x="191366" y="306641"/>
                  </a:cubicBezTo>
                  <a:lnTo>
                    <a:pt x="252508" y="306641"/>
                  </a:lnTo>
                  <a:lnTo>
                    <a:pt x="252508" y="246881"/>
                  </a:lnTo>
                  <a:lnTo>
                    <a:pt x="191366" y="246881"/>
                  </a:lnTo>
                  <a:cubicBezTo>
                    <a:pt x="182632" y="246881"/>
                    <a:pt x="175485" y="239823"/>
                    <a:pt x="175485" y="231196"/>
                  </a:cubicBezTo>
                  <a:cubicBezTo>
                    <a:pt x="175485" y="222569"/>
                    <a:pt x="182632" y="215511"/>
                    <a:pt x="191366" y="215511"/>
                  </a:cubicBezTo>
                  <a:lnTo>
                    <a:pt x="252508" y="215511"/>
                  </a:lnTo>
                  <a:lnTo>
                    <a:pt x="252508" y="155752"/>
                  </a:lnTo>
                  <a:lnTo>
                    <a:pt x="191366" y="155752"/>
                  </a:lnTo>
                  <a:cubicBezTo>
                    <a:pt x="182632" y="155752"/>
                    <a:pt x="175485" y="148693"/>
                    <a:pt x="175485" y="140067"/>
                  </a:cubicBezTo>
                  <a:cubicBezTo>
                    <a:pt x="175485" y="131440"/>
                    <a:pt x="182632" y="124382"/>
                    <a:pt x="191366" y="124382"/>
                  </a:cubicBezTo>
                  <a:lnTo>
                    <a:pt x="252508" y="124382"/>
                  </a:lnTo>
                  <a:cubicBezTo>
                    <a:pt x="252349" y="55682"/>
                    <a:pt x="195654" y="0"/>
                    <a:pt x="126254" y="0"/>
                  </a:cubicBezTo>
                  <a:cubicBezTo>
                    <a:pt x="56854" y="0"/>
                    <a:pt x="159" y="55838"/>
                    <a:pt x="0" y="124382"/>
                  </a:cubicBezTo>
                  <a:lnTo>
                    <a:pt x="54789" y="124382"/>
                  </a:lnTo>
                  <a:cubicBezTo>
                    <a:pt x="63524" y="124382"/>
                    <a:pt x="70670" y="131440"/>
                    <a:pt x="70670" y="140067"/>
                  </a:cubicBezTo>
                  <a:cubicBezTo>
                    <a:pt x="70670" y="148693"/>
                    <a:pt x="63524" y="155752"/>
                    <a:pt x="54789" y="155752"/>
                  </a:cubicBezTo>
                  <a:lnTo>
                    <a:pt x="0" y="155752"/>
                  </a:lnTo>
                  <a:lnTo>
                    <a:pt x="0" y="215511"/>
                  </a:lnTo>
                  <a:lnTo>
                    <a:pt x="54789" y="215511"/>
                  </a:lnTo>
                  <a:cubicBezTo>
                    <a:pt x="63524" y="215511"/>
                    <a:pt x="70670" y="222569"/>
                    <a:pt x="70670" y="231196"/>
                  </a:cubicBezTo>
                  <a:cubicBezTo>
                    <a:pt x="70670" y="239823"/>
                    <a:pt x="63524" y="246881"/>
                    <a:pt x="54789" y="246881"/>
                  </a:cubicBezTo>
                  <a:lnTo>
                    <a:pt x="0" y="246881"/>
                  </a:lnTo>
                  <a:lnTo>
                    <a:pt x="0" y="306641"/>
                  </a:lnTo>
                  <a:lnTo>
                    <a:pt x="54789" y="306641"/>
                  </a:lnTo>
                  <a:cubicBezTo>
                    <a:pt x="63524" y="306641"/>
                    <a:pt x="70670" y="313699"/>
                    <a:pt x="70670" y="322326"/>
                  </a:cubicBezTo>
                  <a:cubicBezTo>
                    <a:pt x="70670" y="330952"/>
                    <a:pt x="63524" y="338011"/>
                    <a:pt x="54789" y="338011"/>
                  </a:cubicBezTo>
                  <a:lnTo>
                    <a:pt x="1112" y="338011"/>
                  </a:lnTo>
                  <a:cubicBezTo>
                    <a:pt x="8893" y="399496"/>
                    <a:pt x="62095" y="447178"/>
                    <a:pt x="126413" y="447178"/>
                  </a:cubicBezTo>
                  <a:cubicBezTo>
                    <a:pt x="190731" y="447178"/>
                    <a:pt x="243773" y="399496"/>
                    <a:pt x="251714" y="338011"/>
                  </a:cubicBezTo>
                  <a:close/>
                  <a:moveTo>
                    <a:pt x="110214" y="388987"/>
                  </a:moveTo>
                  <a:lnTo>
                    <a:pt x="110214" y="58348"/>
                  </a:lnTo>
                  <a:cubicBezTo>
                    <a:pt x="110214" y="49721"/>
                    <a:pt x="117361" y="42663"/>
                    <a:pt x="126095" y="42663"/>
                  </a:cubicBezTo>
                  <a:cubicBezTo>
                    <a:pt x="134830" y="42663"/>
                    <a:pt x="141976" y="49721"/>
                    <a:pt x="141976" y="58348"/>
                  </a:cubicBezTo>
                  <a:lnTo>
                    <a:pt x="141976" y="388987"/>
                  </a:lnTo>
                  <a:cubicBezTo>
                    <a:pt x="141976" y="397613"/>
                    <a:pt x="134830" y="404672"/>
                    <a:pt x="126095" y="404672"/>
                  </a:cubicBezTo>
                  <a:cubicBezTo>
                    <a:pt x="117361" y="404672"/>
                    <a:pt x="110214" y="397613"/>
                    <a:pt x="110214" y="388987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1" name="Forma Livre 50">
              <a:extLst>
                <a:ext uri="{FF2B5EF4-FFF2-40B4-BE49-F238E27FC236}">
                  <a16:creationId xmlns:a16="http://schemas.microsoft.com/office/drawing/2014/main" id="{1E47B846-E7B4-6337-2C1F-7684178571B4}"/>
                </a:ext>
              </a:extLst>
            </p:cNvPr>
            <p:cNvSpPr/>
            <p:nvPr/>
          </p:nvSpPr>
          <p:spPr>
            <a:xfrm>
              <a:off x="7565517" y="3723690"/>
              <a:ext cx="170879" cy="104618"/>
            </a:xfrm>
            <a:custGeom>
              <a:avLst/>
              <a:gdLst>
                <a:gd name="connsiteX0" fmla="*/ 122760 w 170879"/>
                <a:gd name="connsiteY0" fmla="*/ 0 h 104618"/>
                <a:gd name="connsiteX1" fmla="*/ 48278 w 170879"/>
                <a:gd name="connsiteY1" fmla="*/ 0 h 104618"/>
                <a:gd name="connsiteX2" fmla="*/ 48278 w 170879"/>
                <a:gd name="connsiteY2" fmla="*/ 2666 h 104618"/>
                <a:gd name="connsiteX3" fmla="*/ 0 w 170879"/>
                <a:gd name="connsiteY3" fmla="*/ 104619 h 104618"/>
                <a:gd name="connsiteX4" fmla="*/ 170880 w 170879"/>
                <a:gd name="connsiteY4" fmla="*/ 104619 h 104618"/>
                <a:gd name="connsiteX5" fmla="*/ 122601 w 170879"/>
                <a:gd name="connsiteY5" fmla="*/ 2666 h 104618"/>
                <a:gd name="connsiteX6" fmla="*/ 122601 w 170879"/>
                <a:gd name="connsiteY6" fmla="*/ 0 h 10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79" h="104618">
                  <a:moveTo>
                    <a:pt x="122760" y="0"/>
                  </a:moveTo>
                  <a:lnTo>
                    <a:pt x="48278" y="0"/>
                  </a:lnTo>
                  <a:lnTo>
                    <a:pt x="48278" y="2666"/>
                  </a:lnTo>
                  <a:cubicBezTo>
                    <a:pt x="48278" y="43604"/>
                    <a:pt x="29539" y="80150"/>
                    <a:pt x="0" y="104619"/>
                  </a:cubicBezTo>
                  <a:lnTo>
                    <a:pt x="170880" y="104619"/>
                  </a:lnTo>
                  <a:cubicBezTo>
                    <a:pt x="141500" y="80150"/>
                    <a:pt x="122601" y="43604"/>
                    <a:pt x="122601" y="2666"/>
                  </a:cubicBezTo>
                  <a:lnTo>
                    <a:pt x="122601" y="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2" name="Forma Livre 51">
              <a:extLst>
                <a:ext uri="{FF2B5EF4-FFF2-40B4-BE49-F238E27FC236}">
                  <a16:creationId xmlns:a16="http://schemas.microsoft.com/office/drawing/2014/main" id="{BA27093E-24FF-226C-2B54-AEB00F6669EF}"/>
                </a:ext>
              </a:extLst>
            </p:cNvPr>
            <p:cNvSpPr/>
            <p:nvPr/>
          </p:nvSpPr>
          <p:spPr>
            <a:xfrm>
              <a:off x="7613795" y="3623620"/>
              <a:ext cx="74481" cy="68700"/>
            </a:xfrm>
            <a:custGeom>
              <a:avLst/>
              <a:gdLst>
                <a:gd name="connsiteX0" fmla="*/ 0 w 74481"/>
                <a:gd name="connsiteY0" fmla="*/ 68700 h 68700"/>
                <a:gd name="connsiteX1" fmla="*/ 74482 w 74481"/>
                <a:gd name="connsiteY1" fmla="*/ 68700 h 68700"/>
                <a:gd name="connsiteX2" fmla="*/ 74482 w 74481"/>
                <a:gd name="connsiteY2" fmla="*/ 0 h 68700"/>
                <a:gd name="connsiteX3" fmla="*/ 37320 w 74481"/>
                <a:gd name="connsiteY3" fmla="*/ 2980 h 68700"/>
                <a:gd name="connsiteX4" fmla="*/ 159 w 74481"/>
                <a:gd name="connsiteY4" fmla="*/ 0 h 68700"/>
                <a:gd name="connsiteX5" fmla="*/ 159 w 74481"/>
                <a:gd name="connsiteY5" fmla="*/ 68700 h 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81" h="68700">
                  <a:moveTo>
                    <a:pt x="0" y="68700"/>
                  </a:moveTo>
                  <a:lnTo>
                    <a:pt x="74482" y="68700"/>
                  </a:lnTo>
                  <a:lnTo>
                    <a:pt x="74482" y="0"/>
                  </a:lnTo>
                  <a:cubicBezTo>
                    <a:pt x="62254" y="1725"/>
                    <a:pt x="49866" y="2980"/>
                    <a:pt x="37320" y="2980"/>
                  </a:cubicBezTo>
                  <a:cubicBezTo>
                    <a:pt x="24774" y="2980"/>
                    <a:pt x="12228" y="1725"/>
                    <a:pt x="159" y="0"/>
                  </a:cubicBezTo>
                  <a:lnTo>
                    <a:pt x="159" y="6870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3" name="Forma Livre 52">
              <a:extLst>
                <a:ext uri="{FF2B5EF4-FFF2-40B4-BE49-F238E27FC236}">
                  <a16:creationId xmlns:a16="http://schemas.microsoft.com/office/drawing/2014/main" id="{622FF622-3CF6-D074-36FA-41D8CAAF4A02}"/>
                </a:ext>
              </a:extLst>
            </p:cNvPr>
            <p:cNvSpPr/>
            <p:nvPr/>
          </p:nvSpPr>
          <p:spPr>
            <a:xfrm>
              <a:off x="7394797" y="3357760"/>
              <a:ext cx="512479" cy="501761"/>
            </a:xfrm>
            <a:custGeom>
              <a:avLst/>
              <a:gdLst>
                <a:gd name="connsiteX0" fmla="*/ 31762 w 512479"/>
                <a:gd name="connsiteY0" fmla="*/ 15685 h 501761"/>
                <a:gd name="connsiteX1" fmla="*/ 15881 w 512479"/>
                <a:gd name="connsiteY1" fmla="*/ 0 h 501761"/>
                <a:gd name="connsiteX2" fmla="*/ 0 w 512479"/>
                <a:gd name="connsiteY2" fmla="*/ 15685 h 501761"/>
                <a:gd name="connsiteX3" fmla="*/ 187237 w 512479"/>
                <a:gd name="connsiteY3" fmla="*/ 259115 h 501761"/>
                <a:gd name="connsiteX4" fmla="*/ 187237 w 512479"/>
                <a:gd name="connsiteY4" fmla="*/ 368439 h 501761"/>
                <a:gd name="connsiteX5" fmla="*/ 84010 w 512479"/>
                <a:gd name="connsiteY5" fmla="*/ 470391 h 501761"/>
                <a:gd name="connsiteX6" fmla="*/ 37479 w 512479"/>
                <a:gd name="connsiteY6" fmla="*/ 470391 h 501761"/>
                <a:gd name="connsiteX7" fmla="*/ 21598 w 512479"/>
                <a:gd name="connsiteY7" fmla="*/ 486076 h 501761"/>
                <a:gd name="connsiteX8" fmla="*/ 37479 w 512479"/>
                <a:gd name="connsiteY8" fmla="*/ 501761 h 501761"/>
                <a:gd name="connsiteX9" fmla="*/ 475001 w 512479"/>
                <a:gd name="connsiteY9" fmla="*/ 501761 h 501761"/>
                <a:gd name="connsiteX10" fmla="*/ 490882 w 512479"/>
                <a:gd name="connsiteY10" fmla="*/ 486076 h 501761"/>
                <a:gd name="connsiteX11" fmla="*/ 475001 w 512479"/>
                <a:gd name="connsiteY11" fmla="*/ 470391 h 501761"/>
                <a:gd name="connsiteX12" fmla="*/ 428469 w 512479"/>
                <a:gd name="connsiteY12" fmla="*/ 470391 h 501761"/>
                <a:gd name="connsiteX13" fmla="*/ 325243 w 512479"/>
                <a:gd name="connsiteY13" fmla="*/ 368439 h 501761"/>
                <a:gd name="connsiteX14" fmla="*/ 325243 w 512479"/>
                <a:gd name="connsiteY14" fmla="*/ 259115 h 501761"/>
                <a:gd name="connsiteX15" fmla="*/ 512480 w 512479"/>
                <a:gd name="connsiteY15" fmla="*/ 15685 h 501761"/>
                <a:gd name="connsiteX16" fmla="*/ 496599 w 512479"/>
                <a:gd name="connsiteY16" fmla="*/ 0 h 501761"/>
                <a:gd name="connsiteX17" fmla="*/ 480718 w 512479"/>
                <a:gd name="connsiteY17" fmla="*/ 15685 h 501761"/>
                <a:gd name="connsiteX18" fmla="*/ 256319 w 512479"/>
                <a:gd name="connsiteY18" fmla="*/ 237313 h 501761"/>
                <a:gd name="connsiteX19" fmla="*/ 31762 w 512479"/>
                <a:gd name="connsiteY19" fmla="*/ 15685 h 501761"/>
                <a:gd name="connsiteX20" fmla="*/ 341600 w 512479"/>
                <a:gd name="connsiteY20" fmla="*/ 470548 h 501761"/>
                <a:gd name="connsiteX21" fmla="*/ 170721 w 512479"/>
                <a:gd name="connsiteY21" fmla="*/ 470548 h 501761"/>
                <a:gd name="connsiteX22" fmla="*/ 218999 w 512479"/>
                <a:gd name="connsiteY22" fmla="*/ 368596 h 501761"/>
                <a:gd name="connsiteX23" fmla="*/ 218999 w 512479"/>
                <a:gd name="connsiteY23" fmla="*/ 365930 h 501761"/>
                <a:gd name="connsiteX24" fmla="*/ 293481 w 512479"/>
                <a:gd name="connsiteY24" fmla="*/ 365930 h 501761"/>
                <a:gd name="connsiteX25" fmla="*/ 293481 w 512479"/>
                <a:gd name="connsiteY25" fmla="*/ 368596 h 501761"/>
                <a:gd name="connsiteX26" fmla="*/ 341759 w 512479"/>
                <a:gd name="connsiteY26" fmla="*/ 470548 h 501761"/>
                <a:gd name="connsiteX27" fmla="*/ 293481 w 512479"/>
                <a:gd name="connsiteY27" fmla="*/ 265860 h 501761"/>
                <a:gd name="connsiteX28" fmla="*/ 293481 w 512479"/>
                <a:gd name="connsiteY28" fmla="*/ 334560 h 501761"/>
                <a:gd name="connsiteX29" fmla="*/ 218999 w 512479"/>
                <a:gd name="connsiteY29" fmla="*/ 334560 h 501761"/>
                <a:gd name="connsiteX30" fmla="*/ 218999 w 512479"/>
                <a:gd name="connsiteY30" fmla="*/ 265860 h 501761"/>
                <a:gd name="connsiteX31" fmla="*/ 256161 w 512479"/>
                <a:gd name="connsiteY31" fmla="*/ 268840 h 501761"/>
                <a:gd name="connsiteX32" fmla="*/ 293322 w 512479"/>
                <a:gd name="connsiteY32" fmla="*/ 265860 h 50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2479" h="501761">
                  <a:moveTo>
                    <a:pt x="31762" y="15685"/>
                  </a:moveTo>
                  <a:cubicBezTo>
                    <a:pt x="31762" y="7058"/>
                    <a:pt x="24616" y="0"/>
                    <a:pt x="15881" y="0"/>
                  </a:cubicBezTo>
                  <a:cubicBezTo>
                    <a:pt x="7146" y="0"/>
                    <a:pt x="0" y="7058"/>
                    <a:pt x="0" y="15685"/>
                  </a:cubicBezTo>
                  <a:cubicBezTo>
                    <a:pt x="0" y="131597"/>
                    <a:pt x="79405" y="229314"/>
                    <a:pt x="187237" y="259115"/>
                  </a:cubicBezTo>
                  <a:lnTo>
                    <a:pt x="187237" y="368439"/>
                  </a:lnTo>
                  <a:cubicBezTo>
                    <a:pt x="187237" y="424591"/>
                    <a:pt x="140864" y="470391"/>
                    <a:pt x="84010" y="470391"/>
                  </a:cubicBezTo>
                  <a:lnTo>
                    <a:pt x="37479" y="470391"/>
                  </a:lnTo>
                  <a:cubicBezTo>
                    <a:pt x="28745" y="470391"/>
                    <a:pt x="21598" y="477450"/>
                    <a:pt x="21598" y="486076"/>
                  </a:cubicBezTo>
                  <a:cubicBezTo>
                    <a:pt x="21598" y="494703"/>
                    <a:pt x="28745" y="501761"/>
                    <a:pt x="37479" y="501761"/>
                  </a:cubicBezTo>
                  <a:lnTo>
                    <a:pt x="475001" y="501761"/>
                  </a:lnTo>
                  <a:cubicBezTo>
                    <a:pt x="483735" y="501761"/>
                    <a:pt x="490882" y="494703"/>
                    <a:pt x="490882" y="486076"/>
                  </a:cubicBezTo>
                  <a:cubicBezTo>
                    <a:pt x="490882" y="477450"/>
                    <a:pt x="483735" y="470391"/>
                    <a:pt x="475001" y="470391"/>
                  </a:cubicBezTo>
                  <a:lnTo>
                    <a:pt x="428469" y="470391"/>
                  </a:lnTo>
                  <a:cubicBezTo>
                    <a:pt x="371615" y="470391"/>
                    <a:pt x="325243" y="424591"/>
                    <a:pt x="325243" y="368439"/>
                  </a:cubicBezTo>
                  <a:lnTo>
                    <a:pt x="325243" y="259115"/>
                  </a:lnTo>
                  <a:cubicBezTo>
                    <a:pt x="433075" y="229314"/>
                    <a:pt x="512480" y="131597"/>
                    <a:pt x="512480" y="15685"/>
                  </a:cubicBezTo>
                  <a:cubicBezTo>
                    <a:pt x="512480" y="7058"/>
                    <a:pt x="505333" y="0"/>
                    <a:pt x="496599" y="0"/>
                  </a:cubicBezTo>
                  <a:cubicBezTo>
                    <a:pt x="487864" y="0"/>
                    <a:pt x="480718" y="7058"/>
                    <a:pt x="480718" y="15685"/>
                  </a:cubicBezTo>
                  <a:cubicBezTo>
                    <a:pt x="480718" y="137871"/>
                    <a:pt x="380032" y="237313"/>
                    <a:pt x="256319" y="237313"/>
                  </a:cubicBezTo>
                  <a:cubicBezTo>
                    <a:pt x="132606" y="237313"/>
                    <a:pt x="31762" y="138028"/>
                    <a:pt x="31762" y="15685"/>
                  </a:cubicBezTo>
                  <a:close/>
                  <a:moveTo>
                    <a:pt x="341600" y="470548"/>
                  </a:moveTo>
                  <a:lnTo>
                    <a:pt x="170721" y="470548"/>
                  </a:lnTo>
                  <a:cubicBezTo>
                    <a:pt x="200101" y="446080"/>
                    <a:pt x="218999" y="409534"/>
                    <a:pt x="218999" y="368596"/>
                  </a:cubicBezTo>
                  <a:lnTo>
                    <a:pt x="218999" y="365930"/>
                  </a:lnTo>
                  <a:lnTo>
                    <a:pt x="293481" y="365930"/>
                  </a:lnTo>
                  <a:lnTo>
                    <a:pt x="293481" y="368596"/>
                  </a:lnTo>
                  <a:cubicBezTo>
                    <a:pt x="293481" y="409534"/>
                    <a:pt x="312220" y="446080"/>
                    <a:pt x="341759" y="470548"/>
                  </a:cubicBezTo>
                  <a:close/>
                  <a:moveTo>
                    <a:pt x="293481" y="265860"/>
                  </a:moveTo>
                  <a:lnTo>
                    <a:pt x="293481" y="334560"/>
                  </a:lnTo>
                  <a:lnTo>
                    <a:pt x="218999" y="334560"/>
                  </a:lnTo>
                  <a:lnTo>
                    <a:pt x="218999" y="265860"/>
                  </a:lnTo>
                  <a:cubicBezTo>
                    <a:pt x="231227" y="267585"/>
                    <a:pt x="243615" y="268840"/>
                    <a:pt x="256161" y="268840"/>
                  </a:cubicBezTo>
                  <a:cubicBezTo>
                    <a:pt x="268707" y="268840"/>
                    <a:pt x="281253" y="267585"/>
                    <a:pt x="293322" y="265860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4" name="Forma Livre 53">
              <a:extLst>
                <a:ext uri="{FF2B5EF4-FFF2-40B4-BE49-F238E27FC236}">
                  <a16:creationId xmlns:a16="http://schemas.microsoft.com/office/drawing/2014/main" id="{FDAF089E-4286-F922-7D5D-1BDC8A81626F}"/>
                </a:ext>
              </a:extLst>
            </p:cNvPr>
            <p:cNvSpPr/>
            <p:nvPr/>
          </p:nvSpPr>
          <p:spPr>
            <a:xfrm>
              <a:off x="7492941" y="3019750"/>
              <a:ext cx="316349" cy="510074"/>
            </a:xfrm>
            <a:custGeom>
              <a:avLst/>
              <a:gdLst>
                <a:gd name="connsiteX0" fmla="*/ 316191 w 316349"/>
                <a:gd name="connsiteY0" fmla="*/ 353696 h 510074"/>
                <a:gd name="connsiteX1" fmla="*/ 316191 w 316349"/>
                <a:gd name="connsiteY1" fmla="*/ 156222 h 510074"/>
                <a:gd name="connsiteX2" fmla="*/ 158016 w 316349"/>
                <a:gd name="connsiteY2" fmla="*/ 0 h 510074"/>
                <a:gd name="connsiteX3" fmla="*/ 0 w 316349"/>
                <a:gd name="connsiteY3" fmla="*/ 156379 h 510074"/>
                <a:gd name="connsiteX4" fmla="*/ 0 w 316349"/>
                <a:gd name="connsiteY4" fmla="*/ 353852 h 510074"/>
                <a:gd name="connsiteX5" fmla="*/ 158175 w 316349"/>
                <a:gd name="connsiteY5" fmla="*/ 510074 h 510074"/>
                <a:gd name="connsiteX6" fmla="*/ 316350 w 316349"/>
                <a:gd name="connsiteY6" fmla="*/ 353852 h 510074"/>
                <a:gd name="connsiteX7" fmla="*/ 32874 w 316349"/>
                <a:gd name="connsiteY7" fmla="*/ 369380 h 510074"/>
                <a:gd name="connsiteX8" fmla="*/ 86551 w 316349"/>
                <a:gd name="connsiteY8" fmla="*/ 369380 h 510074"/>
                <a:gd name="connsiteX9" fmla="*/ 102432 w 316349"/>
                <a:gd name="connsiteY9" fmla="*/ 353696 h 510074"/>
                <a:gd name="connsiteX10" fmla="*/ 86551 w 316349"/>
                <a:gd name="connsiteY10" fmla="*/ 338011 h 510074"/>
                <a:gd name="connsiteX11" fmla="*/ 31762 w 316349"/>
                <a:gd name="connsiteY11" fmla="*/ 338011 h 510074"/>
                <a:gd name="connsiteX12" fmla="*/ 31762 w 316349"/>
                <a:gd name="connsiteY12" fmla="*/ 278251 h 510074"/>
                <a:gd name="connsiteX13" fmla="*/ 86551 w 316349"/>
                <a:gd name="connsiteY13" fmla="*/ 278251 h 510074"/>
                <a:gd name="connsiteX14" fmla="*/ 102432 w 316349"/>
                <a:gd name="connsiteY14" fmla="*/ 262566 h 510074"/>
                <a:gd name="connsiteX15" fmla="*/ 86551 w 316349"/>
                <a:gd name="connsiteY15" fmla="*/ 246881 h 510074"/>
                <a:gd name="connsiteX16" fmla="*/ 31762 w 316349"/>
                <a:gd name="connsiteY16" fmla="*/ 246881 h 510074"/>
                <a:gd name="connsiteX17" fmla="*/ 31762 w 316349"/>
                <a:gd name="connsiteY17" fmla="*/ 187121 h 510074"/>
                <a:gd name="connsiteX18" fmla="*/ 86551 w 316349"/>
                <a:gd name="connsiteY18" fmla="*/ 187121 h 510074"/>
                <a:gd name="connsiteX19" fmla="*/ 102432 w 316349"/>
                <a:gd name="connsiteY19" fmla="*/ 171436 h 510074"/>
                <a:gd name="connsiteX20" fmla="*/ 86551 w 316349"/>
                <a:gd name="connsiteY20" fmla="*/ 155752 h 510074"/>
                <a:gd name="connsiteX21" fmla="*/ 31762 w 316349"/>
                <a:gd name="connsiteY21" fmla="*/ 155752 h 510074"/>
                <a:gd name="connsiteX22" fmla="*/ 158016 w 316349"/>
                <a:gd name="connsiteY22" fmla="*/ 31370 h 510074"/>
                <a:gd name="connsiteX23" fmla="*/ 284270 w 316349"/>
                <a:gd name="connsiteY23" fmla="*/ 155752 h 510074"/>
                <a:gd name="connsiteX24" fmla="*/ 223128 w 316349"/>
                <a:gd name="connsiteY24" fmla="*/ 155752 h 510074"/>
                <a:gd name="connsiteX25" fmla="*/ 207247 w 316349"/>
                <a:gd name="connsiteY25" fmla="*/ 171436 h 510074"/>
                <a:gd name="connsiteX26" fmla="*/ 223128 w 316349"/>
                <a:gd name="connsiteY26" fmla="*/ 187121 h 510074"/>
                <a:gd name="connsiteX27" fmla="*/ 284270 w 316349"/>
                <a:gd name="connsiteY27" fmla="*/ 187121 h 510074"/>
                <a:gd name="connsiteX28" fmla="*/ 284270 w 316349"/>
                <a:gd name="connsiteY28" fmla="*/ 246881 h 510074"/>
                <a:gd name="connsiteX29" fmla="*/ 223128 w 316349"/>
                <a:gd name="connsiteY29" fmla="*/ 246881 h 510074"/>
                <a:gd name="connsiteX30" fmla="*/ 207247 w 316349"/>
                <a:gd name="connsiteY30" fmla="*/ 262566 h 510074"/>
                <a:gd name="connsiteX31" fmla="*/ 223128 w 316349"/>
                <a:gd name="connsiteY31" fmla="*/ 278251 h 510074"/>
                <a:gd name="connsiteX32" fmla="*/ 284270 w 316349"/>
                <a:gd name="connsiteY32" fmla="*/ 278251 h 510074"/>
                <a:gd name="connsiteX33" fmla="*/ 284270 w 316349"/>
                <a:gd name="connsiteY33" fmla="*/ 338011 h 510074"/>
                <a:gd name="connsiteX34" fmla="*/ 223128 w 316349"/>
                <a:gd name="connsiteY34" fmla="*/ 338011 h 510074"/>
                <a:gd name="connsiteX35" fmla="*/ 207247 w 316349"/>
                <a:gd name="connsiteY35" fmla="*/ 353696 h 510074"/>
                <a:gd name="connsiteX36" fmla="*/ 223128 w 316349"/>
                <a:gd name="connsiteY36" fmla="*/ 369380 h 510074"/>
                <a:gd name="connsiteX37" fmla="*/ 283158 w 316349"/>
                <a:gd name="connsiteY37" fmla="*/ 369380 h 510074"/>
                <a:gd name="connsiteX38" fmla="*/ 157857 w 316349"/>
                <a:gd name="connsiteY38" fmla="*/ 478548 h 510074"/>
                <a:gd name="connsiteX39" fmla="*/ 32556 w 316349"/>
                <a:gd name="connsiteY39" fmla="*/ 369380 h 5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6349" h="510074">
                  <a:moveTo>
                    <a:pt x="316191" y="353696"/>
                  </a:moveTo>
                  <a:lnTo>
                    <a:pt x="316191" y="156222"/>
                  </a:lnTo>
                  <a:cubicBezTo>
                    <a:pt x="316191" y="70112"/>
                    <a:pt x="245203" y="0"/>
                    <a:pt x="158016" y="0"/>
                  </a:cubicBezTo>
                  <a:cubicBezTo>
                    <a:pt x="70829" y="0"/>
                    <a:pt x="0" y="70269"/>
                    <a:pt x="0" y="156379"/>
                  </a:cubicBezTo>
                  <a:lnTo>
                    <a:pt x="0" y="353852"/>
                  </a:lnTo>
                  <a:cubicBezTo>
                    <a:pt x="0" y="439963"/>
                    <a:pt x="70988" y="510074"/>
                    <a:pt x="158175" y="510074"/>
                  </a:cubicBezTo>
                  <a:cubicBezTo>
                    <a:pt x="245361" y="510074"/>
                    <a:pt x="316350" y="439963"/>
                    <a:pt x="316350" y="353852"/>
                  </a:cubicBezTo>
                  <a:close/>
                  <a:moveTo>
                    <a:pt x="32874" y="369380"/>
                  </a:moveTo>
                  <a:lnTo>
                    <a:pt x="86551" y="369380"/>
                  </a:lnTo>
                  <a:cubicBezTo>
                    <a:pt x="95286" y="369380"/>
                    <a:pt x="102432" y="362322"/>
                    <a:pt x="102432" y="353696"/>
                  </a:cubicBezTo>
                  <a:cubicBezTo>
                    <a:pt x="102432" y="345069"/>
                    <a:pt x="95286" y="338011"/>
                    <a:pt x="86551" y="338011"/>
                  </a:cubicBezTo>
                  <a:lnTo>
                    <a:pt x="31762" y="338011"/>
                  </a:lnTo>
                  <a:lnTo>
                    <a:pt x="31762" y="278251"/>
                  </a:lnTo>
                  <a:lnTo>
                    <a:pt x="86551" y="278251"/>
                  </a:lnTo>
                  <a:cubicBezTo>
                    <a:pt x="95286" y="278251"/>
                    <a:pt x="102432" y="271193"/>
                    <a:pt x="102432" y="262566"/>
                  </a:cubicBezTo>
                  <a:cubicBezTo>
                    <a:pt x="102432" y="253939"/>
                    <a:pt x="95286" y="246881"/>
                    <a:pt x="86551" y="246881"/>
                  </a:cubicBezTo>
                  <a:lnTo>
                    <a:pt x="31762" y="246881"/>
                  </a:lnTo>
                  <a:lnTo>
                    <a:pt x="31762" y="187121"/>
                  </a:lnTo>
                  <a:lnTo>
                    <a:pt x="86551" y="187121"/>
                  </a:lnTo>
                  <a:cubicBezTo>
                    <a:pt x="95286" y="187121"/>
                    <a:pt x="102432" y="180063"/>
                    <a:pt x="102432" y="171436"/>
                  </a:cubicBezTo>
                  <a:cubicBezTo>
                    <a:pt x="102432" y="162810"/>
                    <a:pt x="95286" y="155752"/>
                    <a:pt x="86551" y="155752"/>
                  </a:cubicBezTo>
                  <a:lnTo>
                    <a:pt x="31762" y="155752"/>
                  </a:lnTo>
                  <a:cubicBezTo>
                    <a:pt x="31921" y="87051"/>
                    <a:pt x="88616" y="31370"/>
                    <a:pt x="158016" y="31370"/>
                  </a:cubicBezTo>
                  <a:cubicBezTo>
                    <a:pt x="227416" y="31370"/>
                    <a:pt x="284111" y="87208"/>
                    <a:pt x="284270" y="155752"/>
                  </a:cubicBezTo>
                  <a:lnTo>
                    <a:pt x="223128" y="155752"/>
                  </a:lnTo>
                  <a:cubicBezTo>
                    <a:pt x="214394" y="155752"/>
                    <a:pt x="207247" y="162810"/>
                    <a:pt x="207247" y="171436"/>
                  </a:cubicBezTo>
                  <a:cubicBezTo>
                    <a:pt x="207247" y="180063"/>
                    <a:pt x="214394" y="187121"/>
                    <a:pt x="223128" y="187121"/>
                  </a:cubicBezTo>
                  <a:lnTo>
                    <a:pt x="284270" y="187121"/>
                  </a:lnTo>
                  <a:lnTo>
                    <a:pt x="284270" y="246881"/>
                  </a:lnTo>
                  <a:lnTo>
                    <a:pt x="223128" y="246881"/>
                  </a:lnTo>
                  <a:cubicBezTo>
                    <a:pt x="214394" y="246881"/>
                    <a:pt x="207247" y="253939"/>
                    <a:pt x="207247" y="262566"/>
                  </a:cubicBezTo>
                  <a:cubicBezTo>
                    <a:pt x="207247" y="271193"/>
                    <a:pt x="214394" y="278251"/>
                    <a:pt x="223128" y="278251"/>
                  </a:cubicBezTo>
                  <a:lnTo>
                    <a:pt x="284270" y="278251"/>
                  </a:lnTo>
                  <a:lnTo>
                    <a:pt x="284270" y="338011"/>
                  </a:lnTo>
                  <a:lnTo>
                    <a:pt x="223128" y="338011"/>
                  </a:lnTo>
                  <a:cubicBezTo>
                    <a:pt x="214394" y="338011"/>
                    <a:pt x="207247" y="345069"/>
                    <a:pt x="207247" y="353696"/>
                  </a:cubicBezTo>
                  <a:cubicBezTo>
                    <a:pt x="207247" y="362322"/>
                    <a:pt x="214394" y="369380"/>
                    <a:pt x="223128" y="369380"/>
                  </a:cubicBezTo>
                  <a:lnTo>
                    <a:pt x="283158" y="369380"/>
                  </a:lnTo>
                  <a:cubicBezTo>
                    <a:pt x="275377" y="430865"/>
                    <a:pt x="222175" y="478548"/>
                    <a:pt x="157857" y="478548"/>
                  </a:cubicBezTo>
                  <a:cubicBezTo>
                    <a:pt x="93539" y="478548"/>
                    <a:pt x="40497" y="430865"/>
                    <a:pt x="32556" y="369380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5" name="Forma Livre 54">
              <a:extLst>
                <a:ext uri="{FF2B5EF4-FFF2-40B4-BE49-F238E27FC236}">
                  <a16:creationId xmlns:a16="http://schemas.microsoft.com/office/drawing/2014/main" id="{0F1BE2B6-0FAB-F087-3A57-FCE3CFF3706A}"/>
                </a:ext>
              </a:extLst>
            </p:cNvPr>
            <p:cNvSpPr/>
            <p:nvPr/>
          </p:nvSpPr>
          <p:spPr>
            <a:xfrm>
              <a:off x="7635076" y="3093783"/>
              <a:ext cx="31761" cy="362008"/>
            </a:xfrm>
            <a:custGeom>
              <a:avLst/>
              <a:gdLst>
                <a:gd name="connsiteX0" fmla="*/ 31762 w 31761"/>
                <a:gd name="connsiteY0" fmla="*/ 346324 h 362008"/>
                <a:gd name="connsiteX1" fmla="*/ 31762 w 31761"/>
                <a:gd name="connsiteY1" fmla="*/ 15685 h 362008"/>
                <a:gd name="connsiteX2" fmla="*/ 15881 w 31761"/>
                <a:gd name="connsiteY2" fmla="*/ 0 h 362008"/>
                <a:gd name="connsiteX3" fmla="*/ 0 w 31761"/>
                <a:gd name="connsiteY3" fmla="*/ 15685 h 362008"/>
                <a:gd name="connsiteX4" fmla="*/ 0 w 31761"/>
                <a:gd name="connsiteY4" fmla="*/ 346324 h 362008"/>
                <a:gd name="connsiteX5" fmla="*/ 15881 w 31761"/>
                <a:gd name="connsiteY5" fmla="*/ 362009 h 362008"/>
                <a:gd name="connsiteX6" fmla="*/ 31762 w 31761"/>
                <a:gd name="connsiteY6" fmla="*/ 346324 h 3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61" h="362008">
                  <a:moveTo>
                    <a:pt x="31762" y="346324"/>
                  </a:moveTo>
                  <a:lnTo>
                    <a:pt x="31762" y="15685"/>
                  </a:lnTo>
                  <a:cubicBezTo>
                    <a:pt x="31762" y="7058"/>
                    <a:pt x="24616" y="0"/>
                    <a:pt x="15881" y="0"/>
                  </a:cubicBezTo>
                  <a:cubicBezTo>
                    <a:pt x="7146" y="0"/>
                    <a:pt x="0" y="7058"/>
                    <a:pt x="0" y="15685"/>
                  </a:cubicBezTo>
                  <a:lnTo>
                    <a:pt x="0" y="346324"/>
                  </a:lnTo>
                  <a:cubicBezTo>
                    <a:pt x="0" y="354950"/>
                    <a:pt x="7146" y="362009"/>
                    <a:pt x="15881" y="362009"/>
                  </a:cubicBezTo>
                  <a:cubicBezTo>
                    <a:pt x="24616" y="362009"/>
                    <a:pt x="31762" y="354950"/>
                    <a:pt x="31762" y="346324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</p:grpSp>
      <p:sp>
        <p:nvSpPr>
          <p:cNvPr id="6" name="Gráfico 52">
            <a:extLst>
              <a:ext uri="{FF2B5EF4-FFF2-40B4-BE49-F238E27FC236}">
                <a16:creationId xmlns:a16="http://schemas.microsoft.com/office/drawing/2014/main" id="{A3F96C24-D636-6CAD-1E3D-79050D4EF824}"/>
              </a:ext>
            </a:extLst>
          </p:cNvPr>
          <p:cNvSpPr/>
          <p:nvPr/>
        </p:nvSpPr>
        <p:spPr>
          <a:xfrm>
            <a:off x="5787142" y="4194393"/>
            <a:ext cx="579747" cy="866424"/>
          </a:xfrm>
          <a:custGeom>
            <a:avLst/>
            <a:gdLst>
              <a:gd name="connsiteX0" fmla="*/ 543130 w 579747"/>
              <a:gd name="connsiteY0" fmla="*/ 285230 h 866424"/>
              <a:gd name="connsiteX1" fmla="*/ 486117 w 579747"/>
              <a:gd name="connsiteY1" fmla="*/ 284283 h 866424"/>
              <a:gd name="connsiteX2" fmla="*/ 449432 w 579747"/>
              <a:gd name="connsiteY2" fmla="*/ 327218 h 866424"/>
              <a:gd name="connsiteX3" fmla="*/ 437045 w 579747"/>
              <a:gd name="connsiteY3" fmla="*/ 372836 h 866424"/>
              <a:gd name="connsiteX4" fmla="*/ 437045 w 579747"/>
              <a:gd name="connsiteY4" fmla="*/ 103232 h 866424"/>
              <a:gd name="connsiteX5" fmla="*/ 370504 w 579747"/>
              <a:gd name="connsiteY5" fmla="*/ 37094 h 866424"/>
              <a:gd name="connsiteX6" fmla="*/ 333025 w 579747"/>
              <a:gd name="connsiteY6" fmla="*/ 48617 h 866424"/>
              <a:gd name="connsiteX7" fmla="*/ 269183 w 579747"/>
              <a:gd name="connsiteY7" fmla="*/ 0 h 866424"/>
              <a:gd name="connsiteX8" fmla="*/ 202642 w 579747"/>
              <a:gd name="connsiteY8" fmla="*/ 66138 h 866424"/>
              <a:gd name="connsiteX9" fmla="*/ 202642 w 579747"/>
              <a:gd name="connsiteY9" fmla="*/ 68506 h 866424"/>
              <a:gd name="connsiteX10" fmla="*/ 167862 w 579747"/>
              <a:gd name="connsiteY10" fmla="*/ 58561 h 866424"/>
              <a:gd name="connsiteX11" fmla="*/ 101321 w 579747"/>
              <a:gd name="connsiteY11" fmla="*/ 124699 h 866424"/>
              <a:gd name="connsiteX12" fmla="*/ 101321 w 579747"/>
              <a:gd name="connsiteY12" fmla="*/ 148219 h 866424"/>
              <a:gd name="connsiteX13" fmla="*/ 79564 w 579747"/>
              <a:gd name="connsiteY13" fmla="*/ 139695 h 866424"/>
              <a:gd name="connsiteX14" fmla="*/ 24139 w 579747"/>
              <a:gd name="connsiteY14" fmla="*/ 153586 h 866424"/>
              <a:gd name="connsiteX15" fmla="*/ 0 w 579747"/>
              <a:gd name="connsiteY15" fmla="*/ 204570 h 866424"/>
              <a:gd name="connsiteX16" fmla="*/ 0 w 579747"/>
              <a:gd name="connsiteY16" fmla="*/ 590665 h 866424"/>
              <a:gd name="connsiteX17" fmla="*/ 21281 w 579747"/>
              <a:gd name="connsiteY17" fmla="*/ 666748 h 866424"/>
              <a:gd name="connsiteX18" fmla="*/ 62730 w 579747"/>
              <a:gd name="connsiteY18" fmla="*/ 735096 h 866424"/>
              <a:gd name="connsiteX19" fmla="*/ 67971 w 579747"/>
              <a:gd name="connsiteY19" fmla="*/ 754037 h 866424"/>
              <a:gd name="connsiteX20" fmla="*/ 67971 w 579747"/>
              <a:gd name="connsiteY20" fmla="*/ 850640 h 866424"/>
              <a:gd name="connsiteX21" fmla="*/ 83852 w 579747"/>
              <a:gd name="connsiteY21" fmla="*/ 866425 h 866424"/>
              <a:gd name="connsiteX22" fmla="*/ 99733 w 579747"/>
              <a:gd name="connsiteY22" fmla="*/ 850640 h 866424"/>
              <a:gd name="connsiteX23" fmla="*/ 99733 w 579747"/>
              <a:gd name="connsiteY23" fmla="*/ 754037 h 866424"/>
              <a:gd name="connsiteX24" fmla="*/ 89886 w 579747"/>
              <a:gd name="connsiteY24" fmla="*/ 718837 h 866424"/>
              <a:gd name="connsiteX25" fmla="*/ 48437 w 579747"/>
              <a:gd name="connsiteY25" fmla="*/ 650489 h 866424"/>
              <a:gd name="connsiteX26" fmla="*/ 31762 w 579747"/>
              <a:gd name="connsiteY26" fmla="*/ 590823 h 866424"/>
              <a:gd name="connsiteX27" fmla="*/ 31762 w 579747"/>
              <a:gd name="connsiteY27" fmla="*/ 204570 h 866424"/>
              <a:gd name="connsiteX28" fmla="*/ 44467 w 579747"/>
              <a:gd name="connsiteY28" fmla="*/ 177894 h 866424"/>
              <a:gd name="connsiteX29" fmla="*/ 73529 w 579747"/>
              <a:gd name="connsiteY29" fmla="*/ 170633 h 866424"/>
              <a:gd name="connsiteX30" fmla="*/ 101321 w 579747"/>
              <a:gd name="connsiteY30" fmla="*/ 206307 h 866424"/>
              <a:gd name="connsiteX31" fmla="*/ 101321 w 579747"/>
              <a:gd name="connsiteY31" fmla="*/ 405352 h 866424"/>
              <a:gd name="connsiteX32" fmla="*/ 117202 w 579747"/>
              <a:gd name="connsiteY32" fmla="*/ 421137 h 866424"/>
              <a:gd name="connsiteX33" fmla="*/ 133083 w 579747"/>
              <a:gd name="connsiteY33" fmla="*/ 405352 h 866424"/>
              <a:gd name="connsiteX34" fmla="*/ 133083 w 579747"/>
              <a:gd name="connsiteY34" fmla="*/ 124699 h 866424"/>
              <a:gd name="connsiteX35" fmla="*/ 167862 w 579747"/>
              <a:gd name="connsiteY35" fmla="*/ 90131 h 866424"/>
              <a:gd name="connsiteX36" fmla="*/ 202642 w 579747"/>
              <a:gd name="connsiteY36" fmla="*/ 124699 h 866424"/>
              <a:gd name="connsiteX37" fmla="*/ 202642 w 579747"/>
              <a:gd name="connsiteY37" fmla="*/ 405510 h 866424"/>
              <a:gd name="connsiteX38" fmla="*/ 218523 w 579747"/>
              <a:gd name="connsiteY38" fmla="*/ 421295 h 866424"/>
              <a:gd name="connsiteX39" fmla="*/ 234404 w 579747"/>
              <a:gd name="connsiteY39" fmla="*/ 405510 h 866424"/>
              <a:gd name="connsiteX40" fmla="*/ 234404 w 579747"/>
              <a:gd name="connsiteY40" fmla="*/ 66296 h 866424"/>
              <a:gd name="connsiteX41" fmla="*/ 269183 w 579747"/>
              <a:gd name="connsiteY41" fmla="*/ 31727 h 866424"/>
              <a:gd name="connsiteX42" fmla="*/ 303962 w 579747"/>
              <a:gd name="connsiteY42" fmla="*/ 66296 h 866424"/>
              <a:gd name="connsiteX43" fmla="*/ 303962 w 579747"/>
              <a:gd name="connsiteY43" fmla="*/ 405510 h 866424"/>
              <a:gd name="connsiteX44" fmla="*/ 319843 w 579747"/>
              <a:gd name="connsiteY44" fmla="*/ 421295 h 866424"/>
              <a:gd name="connsiteX45" fmla="*/ 335724 w 579747"/>
              <a:gd name="connsiteY45" fmla="*/ 405510 h 866424"/>
              <a:gd name="connsiteX46" fmla="*/ 335724 w 579747"/>
              <a:gd name="connsiteY46" fmla="*/ 103232 h 866424"/>
              <a:gd name="connsiteX47" fmla="*/ 370504 w 579747"/>
              <a:gd name="connsiteY47" fmla="*/ 68664 h 866424"/>
              <a:gd name="connsiteX48" fmla="*/ 405283 w 579747"/>
              <a:gd name="connsiteY48" fmla="*/ 103232 h 866424"/>
              <a:gd name="connsiteX49" fmla="*/ 405283 w 579747"/>
              <a:gd name="connsiteY49" fmla="*/ 462177 h 866424"/>
              <a:gd name="connsiteX50" fmla="*/ 397978 w 579747"/>
              <a:gd name="connsiteY50" fmla="*/ 465334 h 866424"/>
              <a:gd name="connsiteX51" fmla="*/ 387814 w 579747"/>
              <a:gd name="connsiteY51" fmla="*/ 467860 h 866424"/>
              <a:gd name="connsiteX52" fmla="*/ 288717 w 579747"/>
              <a:gd name="connsiteY52" fmla="*/ 549309 h 866424"/>
              <a:gd name="connsiteX53" fmla="*/ 296657 w 579747"/>
              <a:gd name="connsiteY53" fmla="*/ 569672 h 866424"/>
              <a:gd name="connsiteX54" fmla="*/ 318096 w 579747"/>
              <a:gd name="connsiteY54" fmla="*/ 561463 h 866424"/>
              <a:gd name="connsiteX55" fmla="*/ 395437 w 579747"/>
              <a:gd name="connsiteY55" fmla="*/ 498482 h 866424"/>
              <a:gd name="connsiteX56" fmla="*/ 405601 w 579747"/>
              <a:gd name="connsiteY56" fmla="*/ 495957 h 866424"/>
              <a:gd name="connsiteX57" fmla="*/ 447527 w 579747"/>
              <a:gd name="connsiteY57" fmla="*/ 455232 h 866424"/>
              <a:gd name="connsiteX58" fmla="*/ 480083 w 579747"/>
              <a:gd name="connsiteY58" fmla="*/ 335426 h 866424"/>
              <a:gd name="connsiteX59" fmla="*/ 499299 w 579747"/>
              <a:gd name="connsiteY59" fmla="*/ 313012 h 866424"/>
              <a:gd name="connsiteX60" fmla="*/ 529314 w 579747"/>
              <a:gd name="connsiteY60" fmla="*/ 313643 h 866424"/>
              <a:gd name="connsiteX61" fmla="*/ 546624 w 579747"/>
              <a:gd name="connsiteY61" fmla="*/ 355315 h 866424"/>
              <a:gd name="connsiteX62" fmla="*/ 483100 w 579747"/>
              <a:gd name="connsiteY62" fmla="*/ 589087 h 866424"/>
              <a:gd name="connsiteX63" fmla="*/ 452609 w 579747"/>
              <a:gd name="connsiteY63" fmla="*/ 641019 h 866424"/>
              <a:gd name="connsiteX64" fmla="*/ 379715 w 579747"/>
              <a:gd name="connsiteY64" fmla="*/ 712839 h 866424"/>
              <a:gd name="connsiteX65" fmla="*/ 359387 w 579747"/>
              <a:gd name="connsiteY65" fmla="*/ 761298 h 866424"/>
              <a:gd name="connsiteX66" fmla="*/ 359387 w 579747"/>
              <a:gd name="connsiteY66" fmla="*/ 850640 h 866424"/>
              <a:gd name="connsiteX67" fmla="*/ 375268 w 579747"/>
              <a:gd name="connsiteY67" fmla="*/ 866425 h 866424"/>
              <a:gd name="connsiteX68" fmla="*/ 391149 w 579747"/>
              <a:gd name="connsiteY68" fmla="*/ 850640 h 866424"/>
              <a:gd name="connsiteX69" fmla="*/ 391149 w 579747"/>
              <a:gd name="connsiteY69" fmla="*/ 761298 h 866424"/>
              <a:gd name="connsiteX70" fmla="*/ 402107 w 579747"/>
              <a:gd name="connsiteY70" fmla="*/ 735253 h 866424"/>
              <a:gd name="connsiteX71" fmla="*/ 475001 w 579747"/>
              <a:gd name="connsiteY71" fmla="*/ 663433 h 866424"/>
              <a:gd name="connsiteX72" fmla="*/ 513750 w 579747"/>
              <a:gd name="connsiteY72" fmla="*/ 597295 h 866424"/>
              <a:gd name="connsiteX73" fmla="*/ 577274 w 579747"/>
              <a:gd name="connsiteY73" fmla="*/ 363523 h 866424"/>
              <a:gd name="connsiteX74" fmla="*/ 543130 w 579747"/>
              <a:gd name="connsiteY74" fmla="*/ 285230 h 8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79747" h="866424">
                <a:moveTo>
                  <a:pt x="543130" y="285230"/>
                </a:moveTo>
                <a:cubicBezTo>
                  <a:pt x="525026" y="276391"/>
                  <a:pt x="504222" y="276075"/>
                  <a:pt x="486117" y="284283"/>
                </a:cubicBezTo>
                <a:cubicBezTo>
                  <a:pt x="468013" y="292491"/>
                  <a:pt x="454673" y="308118"/>
                  <a:pt x="449432" y="327218"/>
                </a:cubicBezTo>
                <a:lnTo>
                  <a:pt x="437045" y="372836"/>
                </a:lnTo>
                <a:lnTo>
                  <a:pt x="437045" y="103232"/>
                </a:lnTo>
                <a:cubicBezTo>
                  <a:pt x="437045" y="66769"/>
                  <a:pt x="407189" y="37094"/>
                  <a:pt x="370504" y="37094"/>
                </a:cubicBezTo>
                <a:cubicBezTo>
                  <a:pt x="356687" y="37094"/>
                  <a:pt x="343824" y="41356"/>
                  <a:pt x="333025" y="48617"/>
                </a:cubicBezTo>
                <a:cubicBezTo>
                  <a:pt x="325243" y="20678"/>
                  <a:pt x="299674" y="0"/>
                  <a:pt x="269183" y="0"/>
                </a:cubicBezTo>
                <a:cubicBezTo>
                  <a:pt x="232498" y="0"/>
                  <a:pt x="202642" y="29675"/>
                  <a:pt x="202642" y="66138"/>
                </a:cubicBezTo>
                <a:lnTo>
                  <a:pt x="202642" y="68506"/>
                </a:lnTo>
                <a:cubicBezTo>
                  <a:pt x="192478" y="62350"/>
                  <a:pt x="180726" y="58561"/>
                  <a:pt x="167862" y="58561"/>
                </a:cubicBezTo>
                <a:cubicBezTo>
                  <a:pt x="131177" y="58561"/>
                  <a:pt x="101321" y="88237"/>
                  <a:pt x="101321" y="124699"/>
                </a:cubicBezTo>
                <a:lnTo>
                  <a:pt x="101321" y="148219"/>
                </a:lnTo>
                <a:cubicBezTo>
                  <a:pt x="94810" y="144115"/>
                  <a:pt x="87504" y="141116"/>
                  <a:pt x="79564" y="139695"/>
                </a:cubicBezTo>
                <a:cubicBezTo>
                  <a:pt x="59713" y="135907"/>
                  <a:pt x="39544" y="140958"/>
                  <a:pt x="24139" y="153586"/>
                </a:cubicBezTo>
                <a:cubicBezTo>
                  <a:pt x="8735" y="166213"/>
                  <a:pt x="0" y="184839"/>
                  <a:pt x="0" y="204570"/>
                </a:cubicBezTo>
                <a:lnTo>
                  <a:pt x="0" y="590665"/>
                </a:lnTo>
                <a:cubicBezTo>
                  <a:pt x="0" y="617499"/>
                  <a:pt x="7305" y="643702"/>
                  <a:pt x="21281" y="666748"/>
                </a:cubicBezTo>
                <a:lnTo>
                  <a:pt x="62730" y="735096"/>
                </a:lnTo>
                <a:cubicBezTo>
                  <a:pt x="66224" y="740778"/>
                  <a:pt x="67971" y="747408"/>
                  <a:pt x="67971" y="754037"/>
                </a:cubicBezTo>
                <a:lnTo>
                  <a:pt x="67971" y="850640"/>
                </a:lnTo>
                <a:cubicBezTo>
                  <a:pt x="67971" y="859322"/>
                  <a:pt x="75117" y="866425"/>
                  <a:pt x="83852" y="866425"/>
                </a:cubicBezTo>
                <a:cubicBezTo>
                  <a:pt x="92586" y="866425"/>
                  <a:pt x="99733" y="859322"/>
                  <a:pt x="99733" y="850640"/>
                </a:cubicBezTo>
                <a:lnTo>
                  <a:pt x="99733" y="754037"/>
                </a:lnTo>
                <a:cubicBezTo>
                  <a:pt x="99733" y="741567"/>
                  <a:pt x="96398" y="729413"/>
                  <a:pt x="89886" y="718837"/>
                </a:cubicBezTo>
                <a:lnTo>
                  <a:pt x="48437" y="650489"/>
                </a:lnTo>
                <a:cubicBezTo>
                  <a:pt x="37479" y="632495"/>
                  <a:pt x="31762" y="611817"/>
                  <a:pt x="31762" y="590823"/>
                </a:cubicBezTo>
                <a:lnTo>
                  <a:pt x="31762" y="204570"/>
                </a:lnTo>
                <a:cubicBezTo>
                  <a:pt x="31762" y="194310"/>
                  <a:pt x="36367" y="184524"/>
                  <a:pt x="44467" y="177894"/>
                </a:cubicBezTo>
                <a:cubicBezTo>
                  <a:pt x="52566" y="171264"/>
                  <a:pt x="62889" y="168739"/>
                  <a:pt x="73529" y="170633"/>
                </a:cubicBezTo>
                <a:cubicBezTo>
                  <a:pt x="89410" y="173632"/>
                  <a:pt x="101321" y="188943"/>
                  <a:pt x="101321" y="206307"/>
                </a:cubicBezTo>
                <a:lnTo>
                  <a:pt x="101321" y="405352"/>
                </a:lnTo>
                <a:cubicBezTo>
                  <a:pt x="101321" y="414034"/>
                  <a:pt x="108467" y="421137"/>
                  <a:pt x="117202" y="421137"/>
                </a:cubicBezTo>
                <a:cubicBezTo>
                  <a:pt x="125936" y="421137"/>
                  <a:pt x="133083" y="414034"/>
                  <a:pt x="133083" y="405352"/>
                </a:cubicBezTo>
                <a:lnTo>
                  <a:pt x="133083" y="124699"/>
                </a:lnTo>
                <a:cubicBezTo>
                  <a:pt x="133083" y="105600"/>
                  <a:pt x="148646" y="90131"/>
                  <a:pt x="167862" y="90131"/>
                </a:cubicBezTo>
                <a:cubicBezTo>
                  <a:pt x="187078" y="90131"/>
                  <a:pt x="202642" y="105600"/>
                  <a:pt x="202642" y="124699"/>
                </a:cubicBezTo>
                <a:lnTo>
                  <a:pt x="202642" y="405510"/>
                </a:lnTo>
                <a:cubicBezTo>
                  <a:pt x="202642" y="414192"/>
                  <a:pt x="209788" y="421295"/>
                  <a:pt x="218523" y="421295"/>
                </a:cubicBezTo>
                <a:cubicBezTo>
                  <a:pt x="227257" y="421295"/>
                  <a:pt x="234404" y="414192"/>
                  <a:pt x="234404" y="405510"/>
                </a:cubicBezTo>
                <a:lnTo>
                  <a:pt x="234404" y="66296"/>
                </a:lnTo>
                <a:cubicBezTo>
                  <a:pt x="234404" y="47196"/>
                  <a:pt x="249967" y="31727"/>
                  <a:pt x="269183" y="31727"/>
                </a:cubicBezTo>
                <a:cubicBezTo>
                  <a:pt x="288399" y="31727"/>
                  <a:pt x="303962" y="47196"/>
                  <a:pt x="303962" y="66296"/>
                </a:cubicBezTo>
                <a:lnTo>
                  <a:pt x="303962" y="405510"/>
                </a:lnTo>
                <a:cubicBezTo>
                  <a:pt x="303962" y="414192"/>
                  <a:pt x="311109" y="421295"/>
                  <a:pt x="319843" y="421295"/>
                </a:cubicBezTo>
                <a:cubicBezTo>
                  <a:pt x="328578" y="421295"/>
                  <a:pt x="335724" y="414192"/>
                  <a:pt x="335724" y="405510"/>
                </a:cubicBezTo>
                <a:lnTo>
                  <a:pt x="335724" y="103232"/>
                </a:lnTo>
                <a:cubicBezTo>
                  <a:pt x="335724" y="84133"/>
                  <a:pt x="351288" y="68664"/>
                  <a:pt x="370504" y="68664"/>
                </a:cubicBezTo>
                <a:cubicBezTo>
                  <a:pt x="389720" y="68664"/>
                  <a:pt x="405283" y="84133"/>
                  <a:pt x="405283" y="103232"/>
                </a:cubicBezTo>
                <a:lnTo>
                  <a:pt x="405283" y="462177"/>
                </a:lnTo>
                <a:cubicBezTo>
                  <a:pt x="403060" y="463598"/>
                  <a:pt x="400678" y="464703"/>
                  <a:pt x="397978" y="465334"/>
                </a:cubicBezTo>
                <a:lnTo>
                  <a:pt x="387814" y="467860"/>
                </a:lnTo>
                <a:cubicBezTo>
                  <a:pt x="344300" y="478436"/>
                  <a:pt x="308409" y="507795"/>
                  <a:pt x="288717" y="549309"/>
                </a:cubicBezTo>
                <a:cubicBezTo>
                  <a:pt x="285064" y="557202"/>
                  <a:pt x="288717" y="566041"/>
                  <a:pt x="296657" y="569672"/>
                </a:cubicBezTo>
                <a:cubicBezTo>
                  <a:pt x="304598" y="573302"/>
                  <a:pt x="314285" y="569356"/>
                  <a:pt x="318096" y="561463"/>
                </a:cubicBezTo>
                <a:cubicBezTo>
                  <a:pt x="333025" y="529894"/>
                  <a:pt x="361293" y="506848"/>
                  <a:pt x="395437" y="498482"/>
                </a:cubicBezTo>
                <a:lnTo>
                  <a:pt x="405601" y="495957"/>
                </a:lnTo>
                <a:cubicBezTo>
                  <a:pt x="425928" y="490906"/>
                  <a:pt x="441968" y="475437"/>
                  <a:pt x="447527" y="455232"/>
                </a:cubicBezTo>
                <a:lnTo>
                  <a:pt x="480083" y="335426"/>
                </a:lnTo>
                <a:cubicBezTo>
                  <a:pt x="482782" y="325481"/>
                  <a:pt x="489770" y="317273"/>
                  <a:pt x="499299" y="313012"/>
                </a:cubicBezTo>
                <a:cubicBezTo>
                  <a:pt x="508986" y="308592"/>
                  <a:pt x="519626" y="308907"/>
                  <a:pt x="529314" y="313643"/>
                </a:cubicBezTo>
                <a:cubicBezTo>
                  <a:pt x="543765" y="320588"/>
                  <a:pt x="551230" y="338583"/>
                  <a:pt x="546624" y="355315"/>
                </a:cubicBezTo>
                <a:lnTo>
                  <a:pt x="483100" y="589087"/>
                </a:lnTo>
                <a:cubicBezTo>
                  <a:pt x="477700" y="608818"/>
                  <a:pt x="467219" y="626812"/>
                  <a:pt x="452609" y="641019"/>
                </a:cubicBezTo>
                <a:lnTo>
                  <a:pt x="379715" y="712839"/>
                </a:lnTo>
                <a:cubicBezTo>
                  <a:pt x="366851" y="725625"/>
                  <a:pt x="359387" y="743146"/>
                  <a:pt x="359387" y="761298"/>
                </a:cubicBezTo>
                <a:lnTo>
                  <a:pt x="359387" y="850640"/>
                </a:lnTo>
                <a:cubicBezTo>
                  <a:pt x="359387" y="859322"/>
                  <a:pt x="366533" y="866425"/>
                  <a:pt x="375268" y="866425"/>
                </a:cubicBezTo>
                <a:cubicBezTo>
                  <a:pt x="384003" y="866425"/>
                  <a:pt x="391149" y="859322"/>
                  <a:pt x="391149" y="850640"/>
                </a:cubicBezTo>
                <a:lnTo>
                  <a:pt x="391149" y="761298"/>
                </a:lnTo>
                <a:cubicBezTo>
                  <a:pt x="391149" y="751670"/>
                  <a:pt x="395119" y="742041"/>
                  <a:pt x="402107" y="735253"/>
                </a:cubicBezTo>
                <a:lnTo>
                  <a:pt x="475001" y="663433"/>
                </a:lnTo>
                <a:cubicBezTo>
                  <a:pt x="493581" y="645123"/>
                  <a:pt x="506922" y="622235"/>
                  <a:pt x="513750" y="597295"/>
                </a:cubicBezTo>
                <a:lnTo>
                  <a:pt x="577274" y="363523"/>
                </a:lnTo>
                <a:cubicBezTo>
                  <a:pt x="585850" y="331953"/>
                  <a:pt x="571557" y="298963"/>
                  <a:pt x="543130" y="285230"/>
                </a:cubicBezTo>
                <a:close/>
              </a:path>
            </a:pathLst>
          </a:custGeom>
          <a:solidFill>
            <a:srgbClr val="F75D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>
              <a:latin typeface="AMX" pitchFamily="2" charset="77"/>
            </a:endParaRPr>
          </a:p>
        </p:txBody>
      </p:sp>
      <p:sp>
        <p:nvSpPr>
          <p:cNvPr id="22" name="Retângulo: Cantos Diagonais Arredondados 21">
            <a:extLst>
              <a:ext uri="{FF2B5EF4-FFF2-40B4-BE49-F238E27FC236}">
                <a16:creationId xmlns:a16="http://schemas.microsoft.com/office/drawing/2014/main" id="{736F66E3-D0C8-2130-637F-4DEE81287A7E}"/>
              </a:ext>
            </a:extLst>
          </p:cNvPr>
          <p:cNvSpPr/>
          <p:nvPr/>
        </p:nvSpPr>
        <p:spPr>
          <a:xfrm>
            <a:off x="-1706" y="466294"/>
            <a:ext cx="3247375" cy="725879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1">
            <a:extLst>
              <a:ext uri="{FF2B5EF4-FFF2-40B4-BE49-F238E27FC236}">
                <a16:creationId xmlns:a16="http://schemas.microsoft.com/office/drawing/2014/main" id="{1E6764BA-2B71-1B3C-598F-C8BD775FC381}"/>
              </a:ext>
            </a:extLst>
          </p:cNvPr>
          <p:cNvSpPr txBox="1"/>
          <p:nvPr/>
        </p:nvSpPr>
        <p:spPr>
          <a:xfrm>
            <a:off x="195901" y="477319"/>
            <a:ext cx="269865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Combinados</a:t>
            </a:r>
            <a:endParaRPr lang="pt-BR" err="1">
              <a:solidFill>
                <a:schemeClr val="bg1"/>
              </a:solidFill>
            </a:endParaRPr>
          </a:p>
        </p:txBody>
      </p:sp>
      <p:pic>
        <p:nvPicPr>
          <p:cNvPr id="33" name="Gráfico 12">
            <a:extLst>
              <a:ext uri="{FF2B5EF4-FFF2-40B4-BE49-F238E27FC236}">
                <a16:creationId xmlns:a16="http://schemas.microsoft.com/office/drawing/2014/main" id="{9ACDF649-9CD1-5638-0ADA-8F2CB25957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580338" y="5261428"/>
            <a:ext cx="14763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>
            <a:extLst>
              <a:ext uri="{FF2B5EF4-FFF2-40B4-BE49-F238E27FC236}">
                <a16:creationId xmlns:a16="http://schemas.microsoft.com/office/drawing/2014/main" id="{4815A785-C0EA-C7F2-5683-80D172B2D4D5}"/>
              </a:ext>
            </a:extLst>
          </p:cNvPr>
          <p:cNvSpPr txBox="1"/>
          <p:nvPr/>
        </p:nvSpPr>
        <p:spPr>
          <a:xfrm>
            <a:off x="5363341" y="2002222"/>
            <a:ext cx="246375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Compreender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2668B66A-C939-5926-D45B-7B1113D94D6A}"/>
              </a:ext>
            </a:extLst>
          </p:cNvPr>
          <p:cNvSpPr txBox="1"/>
          <p:nvPr/>
        </p:nvSpPr>
        <p:spPr>
          <a:xfrm>
            <a:off x="5369876" y="2843166"/>
            <a:ext cx="481232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400" b="1" err="1">
                <a:latin typeface="Roboto"/>
                <a:ea typeface="Roboto"/>
                <a:cs typeface="Roboto"/>
              </a:rPr>
              <a:t>Principais</a:t>
            </a:r>
            <a:r>
              <a:rPr lang="en-US" sz="2400" b="1">
                <a:latin typeface="Roboto"/>
                <a:ea typeface="Roboto"/>
                <a:cs typeface="Roboto"/>
              </a:rPr>
              <a:t> </a:t>
            </a:r>
            <a:r>
              <a:rPr lang="en-US" sz="2400" b="1" err="1">
                <a:latin typeface="Roboto"/>
                <a:ea typeface="Roboto"/>
                <a:cs typeface="Roboto"/>
              </a:rPr>
              <a:t>ofensores</a:t>
            </a:r>
            <a:endParaRPr lang="pt-BR" sz="2400" b="1" err="1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n-US" sz="2400" b="1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err="1">
                <a:latin typeface="Roboto"/>
                <a:ea typeface="Roboto"/>
                <a:cs typeface="Roboto"/>
              </a:rPr>
              <a:t>Fluxo</a:t>
            </a:r>
            <a:r>
              <a:rPr lang="en-US" sz="2400" b="1">
                <a:latin typeface="Roboto"/>
                <a:ea typeface="Roboto"/>
                <a:cs typeface="Roboto"/>
              </a:rPr>
              <a:t> </a:t>
            </a:r>
            <a:r>
              <a:rPr lang="en-US" sz="2400" b="1" err="1">
                <a:latin typeface="Roboto"/>
                <a:ea typeface="Roboto"/>
                <a:cs typeface="Roboto"/>
              </a:rPr>
              <a:t>correto</a:t>
            </a:r>
            <a:r>
              <a:rPr lang="en-US" sz="2400" b="1">
                <a:latin typeface="Roboto"/>
                <a:ea typeface="Roboto"/>
                <a:cs typeface="Roboto"/>
              </a:rPr>
              <a:t> de </a:t>
            </a:r>
            <a:r>
              <a:rPr lang="en-US" sz="2400" b="1" err="1">
                <a:latin typeface="Roboto"/>
                <a:ea typeface="Roboto"/>
                <a:cs typeface="Roboto"/>
              </a:rPr>
              <a:t>navegação</a:t>
            </a:r>
            <a:endParaRPr lang="en-US" sz="2400" b="1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endParaRPr lang="en-US" sz="2400" b="1">
              <a:latin typeface="Roboto"/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err="1">
                <a:latin typeface="Roboto"/>
                <a:ea typeface="Roboto"/>
                <a:cs typeface="Roboto"/>
              </a:rPr>
              <a:t>Cenários</a:t>
            </a:r>
            <a:r>
              <a:rPr lang="en-US" sz="2400" b="1">
                <a:latin typeface="Roboto"/>
                <a:ea typeface="Roboto"/>
                <a:cs typeface="Roboto"/>
              </a:rPr>
              <a:t> e </a:t>
            </a:r>
            <a:r>
              <a:rPr lang="en-US" sz="2400" b="1" err="1">
                <a:latin typeface="Roboto"/>
                <a:ea typeface="Roboto"/>
                <a:cs typeface="Roboto"/>
              </a:rPr>
              <a:t>decisões</a:t>
            </a:r>
            <a:endParaRPr lang="en-US" sz="2400" b="1">
              <a:latin typeface="Roboto"/>
              <a:ea typeface="Roboto"/>
              <a:cs typeface="Roboto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511903E-8E20-408F-0BE7-7A2C7FBA0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10800000">
            <a:off x="0" y="0"/>
            <a:ext cx="4818530" cy="6858000"/>
          </a:xfrm>
          <a:prstGeom prst="round2DiagRect">
            <a:avLst/>
          </a:prstGeom>
        </p:spPr>
      </p:pic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CD84ED57-E6F8-F309-3EC2-AC9895FF0412}"/>
              </a:ext>
            </a:extLst>
          </p:cNvPr>
          <p:cNvSpPr/>
          <p:nvPr/>
        </p:nvSpPr>
        <p:spPr>
          <a:xfrm>
            <a:off x="-1706" y="320618"/>
            <a:ext cx="2438227" cy="7594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C501BAD5-C645-A710-5979-95D21D06F165}"/>
              </a:ext>
            </a:extLst>
          </p:cNvPr>
          <p:cNvSpPr txBox="1"/>
          <p:nvPr/>
        </p:nvSpPr>
        <p:spPr>
          <a:xfrm>
            <a:off x="5402" y="402260"/>
            <a:ext cx="239060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Objetivos</a:t>
            </a:r>
            <a:endParaRPr lang="en-US" sz="3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Gráfico 16" descr="Forma, Logotipo&#10;&#10;O conteúdo gerado por IA pode estar incorreto.">
            <a:extLst>
              <a:ext uri="{FF2B5EF4-FFF2-40B4-BE49-F238E27FC236}">
                <a16:creationId xmlns:a16="http://schemas.microsoft.com/office/drawing/2014/main" id="{D1ED0AF2-FC20-143D-E8C5-FD8785BAD6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586" r="29370"/>
          <a:stretch>
            <a:fillRect/>
          </a:stretch>
        </p:blipFill>
        <p:spPr>
          <a:xfrm rot="5400000">
            <a:off x="9141561" y="3811848"/>
            <a:ext cx="3523802" cy="2580563"/>
          </a:xfrm>
          <a:prstGeom prst="rect">
            <a:avLst/>
          </a:prstGeom>
        </p:spPr>
      </p:pic>
      <p:pic>
        <p:nvPicPr>
          <p:cNvPr id="6" name="Gráfico 18">
            <a:extLst>
              <a:ext uri="{FF2B5EF4-FFF2-40B4-BE49-F238E27FC236}">
                <a16:creationId xmlns:a16="http://schemas.microsoft.com/office/drawing/2014/main" id="{9BB410CE-A7D5-EB0C-3F01-A6178BB2CE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2948" y="1088455"/>
            <a:ext cx="2143121" cy="37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1D5C2C5-9294-65E4-FF41-0BC351AB6FEC}"/>
              </a:ext>
            </a:extLst>
          </p:cNvPr>
          <p:cNvSpPr txBox="1"/>
          <p:nvPr/>
        </p:nvSpPr>
        <p:spPr>
          <a:xfrm>
            <a:off x="2800069" y="3139047"/>
            <a:ext cx="65918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latin typeface="Roboto"/>
                <a:ea typeface="Roboto"/>
                <a:cs typeface="Roboto"/>
              </a:rPr>
              <a:t>Vamos testar uma hipótese?</a:t>
            </a:r>
          </a:p>
        </p:txBody>
      </p:sp>
    </p:spTree>
    <p:extLst>
      <p:ext uri="{BB962C8B-B14F-4D97-AF65-F5344CB8AC3E}">
        <p14:creationId xmlns:p14="http://schemas.microsoft.com/office/powerpoint/2010/main" val="136852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Único Canto Arredondado 2">
            <a:extLst>
              <a:ext uri="{FF2B5EF4-FFF2-40B4-BE49-F238E27FC236}">
                <a16:creationId xmlns:a16="http://schemas.microsoft.com/office/drawing/2014/main" id="{8B59549D-D5DF-A612-C680-A06DFC617518}"/>
              </a:ext>
            </a:extLst>
          </p:cNvPr>
          <p:cNvSpPr/>
          <p:nvPr/>
        </p:nvSpPr>
        <p:spPr>
          <a:xfrm rot="10800000" flipH="1">
            <a:off x="6505635" y="2564829"/>
            <a:ext cx="4594265" cy="2758432"/>
          </a:xfrm>
          <a:prstGeom prst="round1Rect">
            <a:avLst>
              <a:gd name="adj" fmla="val 357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2F3C6535-C914-17C3-4FAC-077856955204}"/>
              </a:ext>
            </a:extLst>
          </p:cNvPr>
          <p:cNvSpPr txBox="1"/>
          <p:nvPr/>
        </p:nvSpPr>
        <p:spPr>
          <a:xfrm>
            <a:off x="550262" y="1714193"/>
            <a:ext cx="1069965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latin typeface="Roboto"/>
                <a:ea typeface="Roboto"/>
                <a:cs typeface="Roboto"/>
              </a:rPr>
              <a:t>Avaliação</a:t>
            </a:r>
            <a:r>
              <a:rPr lang="en-US" sz="2400" b="1">
                <a:latin typeface="Roboto"/>
                <a:ea typeface="Roboto"/>
                <a:cs typeface="Roboto"/>
              </a:rPr>
              <a:t> do </a:t>
            </a:r>
            <a:r>
              <a:rPr lang="en-US" sz="2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nível</a:t>
            </a:r>
            <a:r>
              <a:rPr lang="en-US" sz="24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2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conhecimento</a:t>
            </a:r>
            <a:r>
              <a:rPr lang="en-US" sz="2400" b="1">
                <a:latin typeface="Roboto"/>
                <a:ea typeface="Roboto"/>
                <a:cs typeface="Roboto"/>
              </a:rPr>
              <a:t> dos </a:t>
            </a:r>
            <a:r>
              <a:rPr lang="en-US" sz="2400" b="1" err="1">
                <a:latin typeface="Roboto"/>
                <a:ea typeface="Roboto"/>
                <a:cs typeface="Roboto"/>
              </a:rPr>
              <a:t>multiplicadores</a:t>
            </a: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A5A14A-D6F0-59D3-B27A-2D34667339F8}"/>
              </a:ext>
            </a:extLst>
          </p:cNvPr>
          <p:cNvSpPr txBox="1"/>
          <p:nvPr/>
        </p:nvSpPr>
        <p:spPr>
          <a:xfrm>
            <a:off x="6689911" y="3092823"/>
            <a:ext cx="3485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Oportunidades de evolução</a:t>
            </a:r>
          </a:p>
        </p:txBody>
      </p:sp>
      <p:sp>
        <p:nvSpPr>
          <p:cNvPr id="11" name="Retângulo: Único Canto Arredondado 10">
            <a:extLst>
              <a:ext uri="{FF2B5EF4-FFF2-40B4-BE49-F238E27FC236}">
                <a16:creationId xmlns:a16="http://schemas.microsoft.com/office/drawing/2014/main" id="{00D88CDA-22A0-69F1-980E-8B8BBF8660AC}"/>
              </a:ext>
            </a:extLst>
          </p:cNvPr>
          <p:cNvSpPr/>
          <p:nvPr/>
        </p:nvSpPr>
        <p:spPr>
          <a:xfrm flipH="1">
            <a:off x="1014752" y="2564829"/>
            <a:ext cx="4594265" cy="2758432"/>
          </a:xfrm>
          <a:prstGeom prst="round1Rect">
            <a:avLst>
              <a:gd name="adj" fmla="val 35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20E41D-394D-9EA0-3103-C19562EBD0D3}"/>
              </a:ext>
            </a:extLst>
          </p:cNvPr>
          <p:cNvSpPr txBox="1"/>
          <p:nvPr/>
        </p:nvSpPr>
        <p:spPr>
          <a:xfrm>
            <a:off x="1423146" y="3630706"/>
            <a:ext cx="33169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88% de aproveitamento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97F6E4-D986-4A3B-18FA-E938D4F08799}"/>
              </a:ext>
            </a:extLst>
          </p:cNvPr>
          <p:cNvSpPr txBox="1"/>
          <p:nvPr/>
        </p:nvSpPr>
        <p:spPr>
          <a:xfrm>
            <a:off x="6691606" y="3635570"/>
            <a:ext cx="4144695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3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Interpretação de cenários</a:t>
            </a:r>
            <a:r>
              <a:rPr lang="pt-BR" sz="2300" b="0" i="0" u="none" strike="noStrik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, tomada de decisão e condução correta do fluxo nos sistemas</a:t>
            </a:r>
            <a:endParaRPr lang="pt-BR" sz="230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678FD8-1704-4B40-B236-EF453453C3E1}"/>
              </a:ext>
            </a:extLst>
          </p:cNvPr>
          <p:cNvSpPr txBox="1"/>
          <p:nvPr/>
        </p:nvSpPr>
        <p:spPr>
          <a:xfrm>
            <a:off x="1400735" y="4583205"/>
            <a:ext cx="38324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Bom</a:t>
            </a:r>
            <a:r>
              <a:rPr lang="pt-BR" sz="2000" b="1" i="0" u="none" strike="noStrike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domínio dos conteúdos</a:t>
            </a:r>
            <a:r>
              <a:rPr lang="pt-BR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!</a:t>
            </a:r>
          </a:p>
        </p:txBody>
      </p:sp>
      <p:sp>
        <p:nvSpPr>
          <p:cNvPr id="20" name="Retângulo: Cantos Diagonais Arredondados 19">
            <a:extLst>
              <a:ext uri="{FF2B5EF4-FFF2-40B4-BE49-F238E27FC236}">
                <a16:creationId xmlns:a16="http://schemas.microsoft.com/office/drawing/2014/main" id="{DC3BB15C-81DB-ABB1-ADFE-1276CF5339D2}"/>
              </a:ext>
            </a:extLst>
          </p:cNvPr>
          <p:cNvSpPr/>
          <p:nvPr/>
        </p:nvSpPr>
        <p:spPr>
          <a:xfrm>
            <a:off x="-1706" y="410265"/>
            <a:ext cx="2855170" cy="7594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C0CB1DA2-333E-762F-0D20-FEA5ED563F2A}"/>
              </a:ext>
            </a:extLst>
          </p:cNvPr>
          <p:cNvSpPr txBox="1"/>
          <p:nvPr/>
        </p:nvSpPr>
        <p:spPr>
          <a:xfrm>
            <a:off x="195901" y="499730"/>
            <a:ext cx="24521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Contexto</a:t>
            </a:r>
            <a:endParaRPr lang="pt-BR" err="1">
              <a:solidFill>
                <a:schemeClr val="bg1"/>
              </a:solidFill>
            </a:endParaRPr>
          </a:p>
        </p:txBody>
      </p:sp>
      <p:pic>
        <p:nvPicPr>
          <p:cNvPr id="12" name="Gráfico 11" descr="Selo Tick1 com preenchimento sólido">
            <a:extLst>
              <a:ext uri="{FF2B5EF4-FFF2-40B4-BE49-F238E27FC236}">
                <a16:creationId xmlns:a16="http://schemas.microsoft.com/office/drawing/2014/main" id="{9ECAD764-F5C5-3F41-A815-35DEEC9AF1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846" y="2714774"/>
            <a:ext cx="803054" cy="7797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19FE1F-CA58-3BA7-2776-940177004CDD}"/>
              </a:ext>
            </a:extLst>
          </p:cNvPr>
          <p:cNvSpPr txBox="1"/>
          <p:nvPr/>
        </p:nvSpPr>
        <p:spPr>
          <a:xfrm>
            <a:off x="1423146" y="3104028"/>
            <a:ext cx="3485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Resultados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6" name="Gráfico 5" descr="Na mosca com preenchimento sólido">
            <a:extLst>
              <a:ext uri="{FF2B5EF4-FFF2-40B4-BE49-F238E27FC236}">
                <a16:creationId xmlns:a16="http://schemas.microsoft.com/office/drawing/2014/main" id="{15E33FB9-EA46-84E7-22EF-62F8EB4900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7182" y="2736476"/>
            <a:ext cx="791136" cy="7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9">
            <a:extLst>
              <a:ext uri="{FF2B5EF4-FFF2-40B4-BE49-F238E27FC236}">
                <a16:creationId xmlns:a16="http://schemas.microsoft.com/office/drawing/2014/main" id="{90C336E4-55B3-15F0-8B4C-92CFD06D97CE}"/>
              </a:ext>
            </a:extLst>
          </p:cNvPr>
          <p:cNvSpPr/>
          <p:nvPr/>
        </p:nvSpPr>
        <p:spPr>
          <a:xfrm>
            <a:off x="4766584" y="2574698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Processos no Solar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3080995-C74D-95FB-ED65-A7D9A61C3686}"/>
              </a:ext>
            </a:extLst>
          </p:cNvPr>
          <p:cNvSpPr/>
          <p:nvPr/>
        </p:nvSpPr>
        <p:spPr>
          <a:xfrm>
            <a:off x="4662201" y="2094535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2º LUGAR</a:t>
            </a:r>
          </a:p>
        </p:txBody>
      </p:sp>
      <p:sp>
        <p:nvSpPr>
          <p:cNvPr id="6" name="Retângulo: Cantos Arredondados 9">
            <a:extLst>
              <a:ext uri="{FF2B5EF4-FFF2-40B4-BE49-F238E27FC236}">
                <a16:creationId xmlns:a16="http://schemas.microsoft.com/office/drawing/2014/main" id="{B0B2B8B1-3B6B-82F5-FDC8-7455C0B648E2}"/>
              </a:ext>
            </a:extLst>
          </p:cNvPr>
          <p:cNvSpPr/>
          <p:nvPr/>
        </p:nvSpPr>
        <p:spPr>
          <a:xfrm>
            <a:off x="1143884" y="2585135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Pendências sobre Endereço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96D8318-2C2B-A588-7AE7-63F040962C21}"/>
              </a:ext>
            </a:extLst>
          </p:cNvPr>
          <p:cNvSpPr/>
          <p:nvPr/>
        </p:nvSpPr>
        <p:spPr>
          <a:xfrm>
            <a:off x="1039500" y="2104972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1º LUGAR</a:t>
            </a:r>
          </a:p>
        </p:txBody>
      </p:sp>
      <p:sp>
        <p:nvSpPr>
          <p:cNvPr id="9" name="Retângulo: Cantos Arredondados 9">
            <a:extLst>
              <a:ext uri="{FF2B5EF4-FFF2-40B4-BE49-F238E27FC236}">
                <a16:creationId xmlns:a16="http://schemas.microsoft.com/office/drawing/2014/main" id="{DD5B0E8D-079A-1FB6-6D43-F6B70B48EAB6}"/>
              </a:ext>
            </a:extLst>
          </p:cNvPr>
          <p:cNvSpPr/>
          <p:nvPr/>
        </p:nvSpPr>
        <p:spPr>
          <a:xfrm>
            <a:off x="8278007" y="2564257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Crédito / Inadimplência interna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E9BB5C1-2DF4-948B-7985-CE885CF02CA6}"/>
              </a:ext>
            </a:extLst>
          </p:cNvPr>
          <p:cNvSpPr/>
          <p:nvPr/>
        </p:nvSpPr>
        <p:spPr>
          <a:xfrm>
            <a:off x="8173624" y="2084094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3º LUGAR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E1BD314-3CE3-C09E-6E82-2EA02E12BF76}"/>
              </a:ext>
            </a:extLst>
          </p:cNvPr>
          <p:cNvSpPr txBox="1"/>
          <p:nvPr/>
        </p:nvSpPr>
        <p:spPr>
          <a:xfrm>
            <a:off x="747622" y="1160411"/>
            <a:ext cx="106967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Principais </a:t>
            </a:r>
            <a:r>
              <a:rPr lang="en-US" sz="2400" b="1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ofensores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de desempenho</a:t>
            </a:r>
            <a:endParaRPr lang="en-US" sz="2400" b="1">
              <a:latin typeface="Roboto"/>
              <a:ea typeface="Roboto"/>
              <a:cs typeface="Roboto"/>
            </a:endParaRP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435338E7-3AFE-390A-11DB-5BDA4C006ACC}"/>
              </a:ext>
            </a:extLst>
          </p:cNvPr>
          <p:cNvSpPr/>
          <p:nvPr/>
        </p:nvSpPr>
        <p:spPr>
          <a:xfrm rot="5400000">
            <a:off x="5931892" y="808571"/>
            <a:ext cx="669532" cy="7065520"/>
          </a:xfrm>
          <a:prstGeom prst="rightBrac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1720C9-58A8-FEDB-895F-E76579C5FACF}"/>
              </a:ext>
            </a:extLst>
          </p:cNvPr>
          <p:cNvSpPr txBox="1"/>
          <p:nvPr/>
        </p:nvSpPr>
        <p:spPr>
          <a:xfrm>
            <a:off x="1533737" y="4888382"/>
            <a:ext cx="94646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Impacto direto na condução e conclusão da venda, sistemas e tempo de atendimento</a:t>
            </a:r>
            <a:endParaRPr lang="pt-BR">
              <a:latin typeface="Roboto"/>
              <a:ea typeface="Roboto"/>
              <a:cs typeface="Roboto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3B8F1F50-41BE-BFA6-2C32-425D3C3DE09F}"/>
              </a:ext>
            </a:extLst>
          </p:cNvPr>
          <p:cNvSpPr/>
          <p:nvPr/>
        </p:nvSpPr>
        <p:spPr>
          <a:xfrm>
            <a:off x="-1706" y="410265"/>
            <a:ext cx="2855170" cy="7594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F7019DF1-9DCF-64CE-D795-40E0707056AB}"/>
              </a:ext>
            </a:extLst>
          </p:cNvPr>
          <p:cNvSpPr txBox="1"/>
          <p:nvPr/>
        </p:nvSpPr>
        <p:spPr>
          <a:xfrm>
            <a:off x="195901" y="499730"/>
            <a:ext cx="24521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Contexto</a:t>
            </a:r>
            <a:endParaRPr lang="pt-BR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05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AA0BFA4660643A687B2FDCEE2805C" ma:contentTypeVersion="16" ma:contentTypeDescription="Create a new document." ma:contentTypeScope="" ma:versionID="1d5f69d8b3838c0565fb8cd4008c8a79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587b7f1c84aae3f71b2b738d5c40d0be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Props1.xml><?xml version="1.0" encoding="utf-8"?>
<ds:datastoreItem xmlns:ds="http://schemas.openxmlformats.org/officeDocument/2006/customXml" ds:itemID="{35A870D1-847D-4AD8-94C6-B9EEF63960D9}">
  <ds:schemaRefs>
    <ds:schemaRef ds:uri="05ec3496-d55f-4088-b91d-c078abc80e92"/>
    <ds:schemaRef ds:uri="81d509b4-a50c-4eb4-9c41-c741e6a750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37A4F6-0819-4FF0-8386-396080E2BE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9E434-F95D-419D-B3B1-8BA904144A25}">
  <ds:schemaRefs>
    <ds:schemaRef ds:uri="05ec3496-d55f-4088-b91d-c078abc80e92"/>
    <ds:schemaRef ds:uri="81d509b4-a50c-4eb4-9c41-c741e6a7502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Application>Microsoft Office PowerPoint</Application>
  <PresentationFormat>Widescreen</PresentationFormat>
  <Slides>18</Slides>
  <Notes>14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revision>2</cp:revision>
  <dcterms:created xsi:type="dcterms:W3CDTF">2025-11-14T19:06:43Z</dcterms:created>
  <dcterms:modified xsi:type="dcterms:W3CDTF">2026-05-19T20:31:32Z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</Properties>
</file>