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3"/>
  </p:sldMasterIdLst>
  <p:notesMasterIdLst>
    <p:notesMasterId r:id="rId123"/>
  </p:notesMasterIdLst>
  <p:handoutMasterIdLst>
    <p:handoutMasterId r:id="rId124"/>
  </p:handoutMasterIdLst>
  <p:sldIdLst>
    <p:sldId id="288" r:id="rId4"/>
    <p:sldId id="289" r:id="rId5"/>
    <p:sldId id="491" r:id="rId6"/>
    <p:sldId id="435" r:id="rId7"/>
    <p:sldId id="291" r:id="rId8"/>
    <p:sldId id="292" r:id="rId9"/>
    <p:sldId id="357" r:id="rId10"/>
    <p:sldId id="385" r:id="rId11"/>
    <p:sldId id="295" r:id="rId12"/>
    <p:sldId id="296" r:id="rId13"/>
    <p:sldId id="449" r:id="rId14"/>
    <p:sldId id="293" r:id="rId15"/>
    <p:sldId id="349" r:id="rId16"/>
    <p:sldId id="325" r:id="rId17"/>
    <p:sldId id="350" r:id="rId18"/>
    <p:sldId id="353" r:id="rId19"/>
    <p:sldId id="352" r:id="rId20"/>
    <p:sldId id="354" r:id="rId21"/>
    <p:sldId id="436" r:id="rId22"/>
    <p:sldId id="355" r:id="rId23"/>
    <p:sldId id="437" r:id="rId24"/>
    <p:sldId id="363" r:id="rId25"/>
    <p:sldId id="438" r:id="rId26"/>
    <p:sldId id="371" r:id="rId27"/>
    <p:sldId id="364" r:id="rId28"/>
    <p:sldId id="439" r:id="rId29"/>
    <p:sldId id="297" r:id="rId30"/>
    <p:sldId id="440" r:id="rId31"/>
    <p:sldId id="463" r:id="rId32"/>
    <p:sldId id="365" r:id="rId33"/>
    <p:sldId id="331" r:id="rId34"/>
    <p:sldId id="441" r:id="rId35"/>
    <p:sldId id="369" r:id="rId36"/>
    <p:sldId id="366" r:id="rId37"/>
    <p:sldId id="442" r:id="rId38"/>
    <p:sldId id="321" r:id="rId39"/>
    <p:sldId id="478" r:id="rId40"/>
    <p:sldId id="443" r:id="rId41"/>
    <p:sldId id="386" r:id="rId42"/>
    <p:sldId id="387" r:id="rId43"/>
    <p:sldId id="405" r:id="rId44"/>
    <p:sldId id="370" r:id="rId45"/>
    <p:sldId id="398" r:id="rId46"/>
    <p:sldId id="401" r:id="rId47"/>
    <p:sldId id="400" r:id="rId48"/>
    <p:sldId id="444" r:id="rId49"/>
    <p:sldId id="388" r:id="rId50"/>
    <p:sldId id="389" r:id="rId51"/>
    <p:sldId id="423" r:id="rId52"/>
    <p:sldId id="408" r:id="rId53"/>
    <p:sldId id="399" r:id="rId54"/>
    <p:sldId id="403" r:id="rId55"/>
    <p:sldId id="450" r:id="rId56"/>
    <p:sldId id="451" r:id="rId57"/>
    <p:sldId id="452" r:id="rId58"/>
    <p:sldId id="477" r:id="rId59"/>
    <p:sldId id="454" r:id="rId60"/>
    <p:sldId id="455" r:id="rId61"/>
    <p:sldId id="456" r:id="rId62"/>
    <p:sldId id="320" r:id="rId63"/>
    <p:sldId id="445" r:id="rId64"/>
    <p:sldId id="390" r:id="rId65"/>
    <p:sldId id="391" r:id="rId66"/>
    <p:sldId id="419" r:id="rId67"/>
    <p:sldId id="424" r:id="rId68"/>
    <p:sldId id="415" r:id="rId69"/>
    <p:sldId id="416" r:id="rId70"/>
    <p:sldId id="417" r:id="rId71"/>
    <p:sldId id="459" r:id="rId72"/>
    <p:sldId id="460" r:id="rId73"/>
    <p:sldId id="480" r:id="rId74"/>
    <p:sldId id="481" r:id="rId75"/>
    <p:sldId id="392" r:id="rId76"/>
    <p:sldId id="393" r:id="rId77"/>
    <p:sldId id="474" r:id="rId78"/>
    <p:sldId id="406" r:id="rId79"/>
    <p:sldId id="407" r:id="rId80"/>
    <p:sldId id="475" r:id="rId81"/>
    <p:sldId id="394" r:id="rId82"/>
    <p:sldId id="490" r:id="rId83"/>
    <p:sldId id="484" r:id="rId84"/>
    <p:sldId id="485" r:id="rId85"/>
    <p:sldId id="486" r:id="rId86"/>
    <p:sldId id="487" r:id="rId87"/>
    <p:sldId id="488" r:id="rId88"/>
    <p:sldId id="422" r:id="rId89"/>
    <p:sldId id="476" r:id="rId90"/>
    <p:sldId id="434" r:id="rId91"/>
    <p:sldId id="413" r:id="rId92"/>
    <p:sldId id="342" r:id="rId93"/>
    <p:sldId id="409" r:id="rId94"/>
    <p:sldId id="464" r:id="rId95"/>
    <p:sldId id="410" r:id="rId96"/>
    <p:sldId id="412" r:id="rId97"/>
    <p:sldId id="465" r:id="rId98"/>
    <p:sldId id="467" r:id="rId99"/>
    <p:sldId id="303" r:id="rId100"/>
    <p:sldId id="471" r:id="rId101"/>
    <p:sldId id="472" r:id="rId102"/>
    <p:sldId id="473" r:id="rId103"/>
    <p:sldId id="462" r:id="rId104"/>
    <p:sldId id="482" r:id="rId105"/>
    <p:sldId id="483" r:id="rId106"/>
    <p:sldId id="411" r:id="rId107"/>
    <p:sldId id="433" r:id="rId108"/>
    <p:sldId id="312" r:id="rId109"/>
    <p:sldId id="319" r:id="rId110"/>
    <p:sldId id="373" r:id="rId111"/>
    <p:sldId id="374" r:id="rId112"/>
    <p:sldId id="375" r:id="rId113"/>
    <p:sldId id="376" r:id="rId114"/>
    <p:sldId id="378" r:id="rId115"/>
    <p:sldId id="379" r:id="rId116"/>
    <p:sldId id="380" r:id="rId117"/>
    <p:sldId id="381" r:id="rId118"/>
    <p:sldId id="382" r:id="rId119"/>
    <p:sldId id="383" r:id="rId120"/>
    <p:sldId id="384" r:id="rId121"/>
    <p:sldId id="489" r:id="rId122"/>
  </p:sldIdLst>
  <p:sldSz cx="12192000" cy="6858000"/>
  <p:notesSz cx="6858000" cy="9144000"/>
  <p:defaultText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0000"/>
    <a:srgbClr val="F68686"/>
    <a:srgbClr val="FF9393"/>
    <a:srgbClr val="4472C4"/>
    <a:srgbClr val="FDBC01"/>
    <a:srgbClr val="FDA901"/>
    <a:srgbClr val="209CAF"/>
    <a:srgbClr val="132F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édio 2 - Ênfas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4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117" Type="http://schemas.openxmlformats.org/officeDocument/2006/relationships/slide" Target="slides/slide114.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112" Type="http://schemas.openxmlformats.org/officeDocument/2006/relationships/slide" Target="slides/slide109.xml"/><Relationship Id="rId16" Type="http://schemas.openxmlformats.org/officeDocument/2006/relationships/slide" Target="slides/slide13.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notesMaster" Target="notesMasters/notesMaster1.xml"/><Relationship Id="rId128" Type="http://schemas.openxmlformats.org/officeDocument/2006/relationships/tableStyles" Target="tableStyles.xml"/><Relationship Id="rId5" Type="http://schemas.openxmlformats.org/officeDocument/2006/relationships/slide" Target="slides/slide2.xml"/><Relationship Id="rId90" Type="http://schemas.openxmlformats.org/officeDocument/2006/relationships/slide" Target="slides/slide87.xml"/><Relationship Id="rId95" Type="http://schemas.openxmlformats.org/officeDocument/2006/relationships/slide" Target="slides/slide92.xml"/><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slide" Target="slides/slide61.xml"/><Relationship Id="rId69" Type="http://schemas.openxmlformats.org/officeDocument/2006/relationships/slide" Target="slides/slide66.xml"/><Relationship Id="rId113" Type="http://schemas.openxmlformats.org/officeDocument/2006/relationships/slide" Target="slides/slide110.xml"/><Relationship Id="rId118" Type="http://schemas.openxmlformats.org/officeDocument/2006/relationships/slide" Target="slides/slide115.xml"/><Relationship Id="rId80" Type="http://schemas.openxmlformats.org/officeDocument/2006/relationships/slide" Target="slides/slide77.xml"/><Relationship Id="rId85" Type="http://schemas.openxmlformats.org/officeDocument/2006/relationships/slide" Target="slides/slide82.xml"/><Relationship Id="rId12" Type="http://schemas.openxmlformats.org/officeDocument/2006/relationships/slide" Target="slides/slide9.xml"/><Relationship Id="rId17" Type="http://schemas.openxmlformats.org/officeDocument/2006/relationships/slide" Target="slides/slide14.xml"/><Relationship Id="rId33" Type="http://schemas.openxmlformats.org/officeDocument/2006/relationships/slide" Target="slides/slide30.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slide" Target="slides/slide100.xml"/><Relationship Id="rId108" Type="http://schemas.openxmlformats.org/officeDocument/2006/relationships/slide" Target="slides/slide105.xml"/><Relationship Id="rId124" Type="http://schemas.openxmlformats.org/officeDocument/2006/relationships/handoutMaster" Target="handoutMasters/handoutMaster1.xml"/><Relationship Id="rId54" Type="http://schemas.openxmlformats.org/officeDocument/2006/relationships/slide" Target="slides/slide51.xml"/><Relationship Id="rId70" Type="http://schemas.openxmlformats.org/officeDocument/2006/relationships/slide" Target="slides/slide67.xml"/><Relationship Id="rId75" Type="http://schemas.openxmlformats.org/officeDocument/2006/relationships/slide" Target="slides/slide72.xml"/><Relationship Id="rId91" Type="http://schemas.openxmlformats.org/officeDocument/2006/relationships/slide" Target="slides/slide88.xml"/><Relationship Id="rId96" Type="http://schemas.openxmlformats.org/officeDocument/2006/relationships/slide" Target="slides/slide93.xml"/><Relationship Id="rId1" Type="http://schemas.openxmlformats.org/officeDocument/2006/relationships/customXml" Target="../customXml/item1.xml"/><Relationship Id="rId6" Type="http://schemas.openxmlformats.org/officeDocument/2006/relationships/slide" Target="slides/slide3.xml"/><Relationship Id="rId23" Type="http://schemas.openxmlformats.org/officeDocument/2006/relationships/slide" Target="slides/slide20.xml"/><Relationship Id="rId28" Type="http://schemas.openxmlformats.org/officeDocument/2006/relationships/slide" Target="slides/slide25.xml"/><Relationship Id="rId49" Type="http://schemas.openxmlformats.org/officeDocument/2006/relationships/slide" Target="slides/slide46.xml"/><Relationship Id="rId114" Type="http://schemas.openxmlformats.org/officeDocument/2006/relationships/slide" Target="slides/slide111.xml"/><Relationship Id="rId119" Type="http://schemas.openxmlformats.org/officeDocument/2006/relationships/slide" Target="slides/slide116.xml"/><Relationship Id="rId44" Type="http://schemas.openxmlformats.org/officeDocument/2006/relationships/slide" Target="slides/slide41.xml"/><Relationship Id="rId60" Type="http://schemas.openxmlformats.org/officeDocument/2006/relationships/slide" Target="slides/slide57.xml"/><Relationship Id="rId65" Type="http://schemas.openxmlformats.org/officeDocument/2006/relationships/slide" Target="slides/slide62.xml"/><Relationship Id="rId81" Type="http://schemas.openxmlformats.org/officeDocument/2006/relationships/slide" Target="slides/slide78.xml"/><Relationship Id="rId86" Type="http://schemas.openxmlformats.org/officeDocument/2006/relationships/slide" Target="slides/slide83.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120" Type="http://schemas.openxmlformats.org/officeDocument/2006/relationships/slide" Target="slides/slide117.xml"/><Relationship Id="rId125" Type="http://schemas.openxmlformats.org/officeDocument/2006/relationships/presProps" Target="presProps.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2" Type="http://schemas.openxmlformats.org/officeDocument/2006/relationships/customXml" Target="../customXml/item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 Id="rId61" Type="http://schemas.openxmlformats.org/officeDocument/2006/relationships/slide" Target="slides/slide58.xml"/><Relationship Id="rId82" Type="http://schemas.openxmlformats.org/officeDocument/2006/relationships/slide" Target="slides/slide79.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26"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slide" Target="slides/slide118.xml"/><Relationship Id="rId3" Type="http://schemas.openxmlformats.org/officeDocument/2006/relationships/slideMaster" Target="slideMasters/slideMaster1.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 Id="rId116" Type="http://schemas.openxmlformats.org/officeDocument/2006/relationships/slide" Target="slides/slide113.xml"/><Relationship Id="rId20" Type="http://schemas.openxmlformats.org/officeDocument/2006/relationships/slide" Target="slides/slide17.xml"/><Relationship Id="rId41" Type="http://schemas.openxmlformats.org/officeDocument/2006/relationships/slide" Target="slides/slide38.xml"/><Relationship Id="rId62" Type="http://schemas.openxmlformats.org/officeDocument/2006/relationships/slide" Target="slides/slide59.xml"/><Relationship Id="rId83" Type="http://schemas.openxmlformats.org/officeDocument/2006/relationships/slide" Target="slides/slide80.xml"/><Relationship Id="rId88" Type="http://schemas.openxmlformats.org/officeDocument/2006/relationships/slide" Target="slides/slide85.xml"/><Relationship Id="rId111" Type="http://schemas.openxmlformats.org/officeDocument/2006/relationships/slide" Target="slides/slide108.xml"/><Relationship Id="rId15" Type="http://schemas.openxmlformats.org/officeDocument/2006/relationships/slide" Target="slides/slide12.xml"/><Relationship Id="rId36" Type="http://schemas.openxmlformats.org/officeDocument/2006/relationships/slide" Target="slides/slide33.xml"/><Relationship Id="rId57" Type="http://schemas.openxmlformats.org/officeDocument/2006/relationships/slide" Target="slides/slide54.xml"/><Relationship Id="rId106" Type="http://schemas.openxmlformats.org/officeDocument/2006/relationships/slide" Target="slides/slide103.xml"/><Relationship Id="rId127" Type="http://schemas.openxmlformats.org/officeDocument/2006/relationships/theme" Target="theme/theme1.xml"/><Relationship Id="rId10" Type="http://schemas.openxmlformats.org/officeDocument/2006/relationships/slide" Target="slides/slide7.xml"/><Relationship Id="rId31" Type="http://schemas.openxmlformats.org/officeDocument/2006/relationships/slide" Target="slides/slide28.xml"/><Relationship Id="rId52" Type="http://schemas.openxmlformats.org/officeDocument/2006/relationships/slide" Target="slides/slide49.xml"/><Relationship Id="rId73" Type="http://schemas.openxmlformats.org/officeDocument/2006/relationships/slide" Target="slides/slide70.xml"/><Relationship Id="rId78" Type="http://schemas.openxmlformats.org/officeDocument/2006/relationships/slide" Target="slides/slide75.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slide" Target="slides/slide119.xml"/><Relationship Id="rId4" Type="http://schemas.openxmlformats.org/officeDocument/2006/relationships/slide" Target="slides/slide1.xml"/><Relationship Id="rId9"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a:extLst>
              <a:ext uri="{FF2B5EF4-FFF2-40B4-BE49-F238E27FC236}">
                <a16:creationId xmlns:a16="http://schemas.microsoft.com/office/drawing/2014/main" id="{5D64BB5B-D205-0BDC-B03E-CEC9F4EA774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BR"/>
          </a:p>
        </p:txBody>
      </p:sp>
      <p:sp>
        <p:nvSpPr>
          <p:cNvPr id="3" name="Espaço Reservado para Data 2">
            <a:extLst>
              <a:ext uri="{FF2B5EF4-FFF2-40B4-BE49-F238E27FC236}">
                <a16:creationId xmlns:a16="http://schemas.microsoft.com/office/drawing/2014/main" id="{38A0F8D9-6020-240F-B648-A45C19B850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7848267-C9BA-4AC3-9D4A-FDE99BE9E027}" type="datetimeFigureOut">
              <a:rPr lang="pt-BR" smtClean="0"/>
              <a:t>12/05/2026</a:t>
            </a:fld>
            <a:endParaRPr lang="pt-BR"/>
          </a:p>
        </p:txBody>
      </p:sp>
      <p:sp>
        <p:nvSpPr>
          <p:cNvPr id="4" name="Espaço Reservado para Rodapé 3">
            <a:extLst>
              <a:ext uri="{FF2B5EF4-FFF2-40B4-BE49-F238E27FC236}">
                <a16:creationId xmlns:a16="http://schemas.microsoft.com/office/drawing/2014/main" id="{1F8ADDA9-8E8D-1577-D7E2-68121A3923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pt-BR"/>
          </a:p>
        </p:txBody>
      </p:sp>
      <p:sp>
        <p:nvSpPr>
          <p:cNvPr id="5" name="Espaço Reservado para Número de Slide 4">
            <a:extLst>
              <a:ext uri="{FF2B5EF4-FFF2-40B4-BE49-F238E27FC236}">
                <a16:creationId xmlns:a16="http://schemas.microsoft.com/office/drawing/2014/main" id="{885828ED-8450-F16F-D323-EAFE21407B0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D972AC6-6A76-48B7-976B-61ABAF27D7D6}" type="slidenum">
              <a:rPr lang="pt-BR" smtClean="0"/>
              <a:t>‹nº›</a:t>
            </a:fld>
            <a:endParaRPr lang="pt-BR"/>
          </a:p>
        </p:txBody>
      </p:sp>
    </p:spTree>
    <p:extLst>
      <p:ext uri="{BB962C8B-B14F-4D97-AF65-F5344CB8AC3E}">
        <p14:creationId xmlns:p14="http://schemas.microsoft.com/office/powerpoint/2010/main" val="39696395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BR"/>
          </a:p>
        </p:txBody>
      </p:sp>
      <p:sp>
        <p:nvSpPr>
          <p:cNvPr id="3" name="Espaço Reservado par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CD16DA-F0E9-4E4D-AFD0-4CFD26AD791D}" type="datetimeFigureOut">
              <a:rPr lang="pt-BR" smtClean="0"/>
              <a:t>12/05/2026</a:t>
            </a:fld>
            <a:endParaRPr lang="pt-BR"/>
          </a:p>
        </p:txBody>
      </p:sp>
      <p:sp>
        <p:nvSpPr>
          <p:cNvPr id="4" name="Espaço Reservado para Imagem de Slid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t-BR"/>
          </a:p>
        </p:txBody>
      </p:sp>
      <p:sp>
        <p:nvSpPr>
          <p:cNvPr id="5" name="Espaço Reservado para Anotaçõ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6" name="Espaço Reservado para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t-BR"/>
          </a:p>
        </p:txBody>
      </p:sp>
      <p:sp>
        <p:nvSpPr>
          <p:cNvPr id="7" name="Espaço Reservado para Número de Slid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91A372-D43A-4EFF-9DF2-47C962DAEB21}" type="slidenum">
              <a:rPr lang="pt-BR" smtClean="0"/>
              <a:t>‹nº›</a:t>
            </a:fld>
            <a:endParaRPr lang="pt-BR"/>
          </a:p>
        </p:txBody>
      </p:sp>
    </p:spTree>
    <p:extLst>
      <p:ext uri="{BB962C8B-B14F-4D97-AF65-F5344CB8AC3E}">
        <p14:creationId xmlns:p14="http://schemas.microsoft.com/office/powerpoint/2010/main" val="895595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Capa</a:t>
            </a:r>
            <a:r>
              <a:rPr lang="en-US"/>
              <a:t>, </a:t>
            </a:r>
            <a:r>
              <a:rPr lang="en-US" err="1"/>
              <a:t>abertura</a:t>
            </a:r>
            <a:r>
              <a:rPr lang="en-US"/>
              <a:t> do </a:t>
            </a:r>
            <a:r>
              <a:rPr lang="en-US" err="1"/>
              <a:t>treinamento</a:t>
            </a:r>
            <a:r>
              <a:rPr lang="en-US"/>
              <a:t>.</a:t>
            </a:r>
          </a:p>
          <a:p>
            <a:r>
              <a:rPr lang="en-US" err="1"/>
              <a:t>Facilitador</a:t>
            </a:r>
            <a:r>
              <a:rPr lang="en-US"/>
              <a:t>: </a:t>
            </a:r>
            <a:r>
              <a:rPr lang="en-US" err="1"/>
              <a:t>aguarde</a:t>
            </a:r>
            <a:r>
              <a:rPr lang="en-US"/>
              <a:t> o </a:t>
            </a:r>
            <a:r>
              <a:rPr lang="en-US" err="1"/>
              <a:t>posicionamento</a:t>
            </a:r>
            <a:r>
              <a:rPr lang="en-US"/>
              <a:t> de </a:t>
            </a:r>
            <a:r>
              <a:rPr lang="en-US" err="1"/>
              <a:t>todos</a:t>
            </a:r>
            <a:r>
              <a:rPr lang="en-US"/>
              <a:t> </a:t>
            </a:r>
            <a:r>
              <a:rPr lang="en-US" err="1"/>
              <a:t>os</a:t>
            </a:r>
            <a:r>
              <a:rPr lang="en-US"/>
              <a:t> </a:t>
            </a:r>
            <a:r>
              <a:rPr lang="en-US" err="1"/>
              <a:t>treinandos</a:t>
            </a:r>
            <a:r>
              <a:rPr lang="en-US"/>
              <a:t> </a:t>
            </a:r>
            <a:r>
              <a:rPr lang="en-US" err="1"/>
              <a:t>na</a:t>
            </a:r>
            <a:r>
              <a:rPr lang="en-US"/>
              <a:t> sala e </a:t>
            </a:r>
            <a:r>
              <a:rPr lang="en-US" err="1"/>
              <a:t>inicie</a:t>
            </a:r>
            <a:r>
              <a:rPr lang="en-US"/>
              <a:t> o </a:t>
            </a:r>
            <a:r>
              <a:rPr lang="en-US" err="1"/>
              <a:t>treinamento</a:t>
            </a:r>
            <a:r>
              <a:rPr lang="en-US"/>
              <a:t> </a:t>
            </a:r>
            <a:r>
              <a:rPr lang="en-US" err="1"/>
              <a:t>informando</a:t>
            </a:r>
            <a:r>
              <a:rPr lang="en-US"/>
              <a:t> </a:t>
            </a:r>
            <a:r>
              <a:rPr lang="en-US" err="1"/>
              <a:t>sobre</a:t>
            </a:r>
            <a:r>
              <a:rPr lang="en-US"/>
              <a:t> o </a:t>
            </a:r>
            <a:r>
              <a:rPr lang="en-US" err="1"/>
              <a:t>tema</a:t>
            </a:r>
            <a:r>
              <a:rPr lang="en-US"/>
              <a:t> que é </a:t>
            </a:r>
            <a:r>
              <a:rPr lang="en-US" err="1"/>
              <a:t>Gestão</a:t>
            </a:r>
            <a:r>
              <a:rPr lang="en-US"/>
              <a:t>.</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2871408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Dê as boas-vindas ao grupo e tome alguns minutos para se apresentar, fale um pouco sobre você e escolha alguma curiosidade para compartilhar com os participantes e quebrar o gelo.</a:t>
            </a:r>
            <a:endParaRPr lang="en-US"/>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297682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Relembre ao grupo que até aqui eles viveram experiências diversas baseadas nos 5 sentidos (visão, audição, olfato, paladar, tato) e que agora eles poderão aflorar seu sexto sentido, representado pelo coração.</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a:t>
            </a:fld>
            <a:endParaRPr lang="pt-BR"/>
          </a:p>
        </p:txBody>
      </p:sp>
    </p:spTree>
    <p:extLst>
      <p:ext uri="{BB962C8B-B14F-4D97-AF65-F5344CB8AC3E}">
        <p14:creationId xmlns:p14="http://schemas.microsoft.com/office/powerpoint/2010/main" val="3259864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faça o questionamento de uma forma retórica, pois, a resposta será apresentada a seguir, a intensão é deixá-los com uma expectativa.</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a:t>
            </a:fld>
            <a:endParaRPr lang="pt-BR"/>
          </a:p>
        </p:txBody>
      </p:sp>
    </p:spTree>
    <p:extLst>
      <p:ext uri="{BB962C8B-B14F-4D97-AF65-F5344CB8AC3E}">
        <p14:creationId xmlns:p14="http://schemas.microsoft.com/office/powerpoint/2010/main" val="2585999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faça o questionamento de uma forma retórica, pois, a resposta será apresentada a seguir, a intensão é deixá-los com uma expectativa.</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a:t>
            </a:fld>
            <a:endParaRPr lang="pt-BR"/>
          </a:p>
        </p:txBody>
      </p:sp>
    </p:spTree>
    <p:extLst>
      <p:ext uri="{BB962C8B-B14F-4D97-AF65-F5344CB8AC3E}">
        <p14:creationId xmlns:p14="http://schemas.microsoft.com/office/powerpoint/2010/main" val="292267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Fale sobre a simbologia dual do coração apresentando seu significado abstrato.</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a:t>
            </a:fld>
            <a:endParaRPr lang="pt-BR"/>
          </a:p>
        </p:txBody>
      </p:sp>
    </p:spTree>
    <p:extLst>
      <p:ext uri="{BB962C8B-B14F-4D97-AF65-F5344CB8AC3E}">
        <p14:creationId xmlns:p14="http://schemas.microsoft.com/office/powerpoint/2010/main" val="1992611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Fale sobre os opostos utilizando versus para representar a diferença. (“água versus fogo”)</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a:t>
            </a:fld>
            <a:endParaRPr lang="pt-BR"/>
          </a:p>
        </p:txBody>
      </p:sp>
    </p:spTree>
    <p:extLst>
      <p:ext uri="{BB962C8B-B14F-4D97-AF65-F5344CB8AC3E}">
        <p14:creationId xmlns:p14="http://schemas.microsoft.com/office/powerpoint/2010/main" val="3342437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Fale sobre os opostos utilizando versus para representar a diferença. (“razão versus emoção”)</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a:t>
            </a:fld>
            <a:endParaRPr lang="pt-BR"/>
          </a:p>
        </p:txBody>
      </p:sp>
    </p:spTree>
    <p:extLst>
      <p:ext uri="{BB962C8B-B14F-4D97-AF65-F5344CB8AC3E}">
        <p14:creationId xmlns:p14="http://schemas.microsoft.com/office/powerpoint/2010/main" val="42339942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faça o questionamento de uma forma retórica, pois, a resposta será apresentada a seguir, a intensão é deixá-los com uma expectativa.</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a:t>
            </a:fld>
            <a:endParaRPr lang="pt-BR"/>
          </a:p>
        </p:txBody>
      </p:sp>
    </p:spTree>
    <p:extLst>
      <p:ext uri="{BB962C8B-B14F-4D97-AF65-F5344CB8AC3E}">
        <p14:creationId xmlns:p14="http://schemas.microsoft.com/office/powerpoint/2010/main" val="39258778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a:t>
            </a:fld>
            <a:endParaRPr lang="pt-BR"/>
          </a:p>
        </p:txBody>
      </p:sp>
    </p:spTree>
    <p:extLst>
      <p:ext uri="{BB962C8B-B14F-4D97-AF65-F5344CB8AC3E}">
        <p14:creationId xmlns:p14="http://schemas.microsoft.com/office/powerpoint/2010/main" val="8740160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Utilize a representação para reforçar que mesmo conceitos opostos podem e devem ser utilizados ao mesmo tempo em alguns aspectos.</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11</a:t>
            </a:fld>
            <a:endParaRPr lang="pt-BR"/>
          </a:p>
        </p:txBody>
      </p:sp>
    </p:spTree>
    <p:extLst>
      <p:ext uri="{BB962C8B-B14F-4D97-AF65-F5344CB8AC3E}">
        <p14:creationId xmlns:p14="http://schemas.microsoft.com/office/powerpoint/2010/main" val="36413185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a:t>Facilitador: Reforce junto ao grupo a ideia de que a liderança eficaz é o </a:t>
            </a:r>
            <a:r>
              <a:rPr lang="pt-BR" sz="1200" b="1"/>
              <a:t>ponto</a:t>
            </a:r>
            <a:r>
              <a:rPr lang="pt-BR" sz="1200"/>
              <a:t> </a:t>
            </a:r>
            <a:r>
              <a:rPr lang="pt-BR" sz="1200" b="1"/>
              <a:t>de encontro e o equilíbrio </a:t>
            </a:r>
            <a:r>
              <a:rPr lang="pt-BR" sz="1200"/>
              <a:t>entre a razão e a emoção. </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12</a:t>
            </a:fld>
            <a:endParaRPr lang="pt-BR"/>
          </a:p>
        </p:txBody>
      </p:sp>
    </p:spTree>
    <p:extLst>
      <p:ext uri="{BB962C8B-B14F-4D97-AF65-F5344CB8AC3E}">
        <p14:creationId xmlns:p14="http://schemas.microsoft.com/office/powerpoint/2010/main" val="20322202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Introduza a temática reforçando a importância de uma rápida visita a loja conceito de 2016.</a:t>
            </a:r>
          </a:p>
          <a:p>
            <a:endParaRPr lang="pt-BR"/>
          </a:p>
          <a:p>
            <a:pPr marL="0" marR="0" lvl="0" indent="0" algn="l" defTabSz="914400" rtl="0" eaLnBrk="1" fontAlgn="auto" latinLnBrk="0" hangingPunct="1">
              <a:lnSpc>
                <a:spcPct val="100000"/>
              </a:lnSpc>
              <a:spcBef>
                <a:spcPts val="0"/>
              </a:spcBef>
              <a:spcAft>
                <a:spcPts val="0"/>
              </a:spcAft>
              <a:buClrTx/>
              <a:buSzTx/>
              <a:buFontTx/>
              <a:buNone/>
              <a:tabLst/>
              <a:defRPr/>
            </a:pPr>
            <a:r>
              <a:rPr lang="pt-BR" err="1">
                <a:effectLst/>
              </a:rPr>
              <a:t>Søren</a:t>
            </a:r>
            <a:r>
              <a:rPr lang="pt-BR">
                <a:effectLst/>
              </a:rPr>
              <a:t> </a:t>
            </a:r>
            <a:r>
              <a:rPr lang="pt-BR" err="1">
                <a:effectLst/>
              </a:rPr>
              <a:t>Aabye</a:t>
            </a:r>
            <a:r>
              <a:rPr lang="pt-BR">
                <a:effectLst/>
              </a:rPr>
              <a:t> Kierkegaard foi um filósofo, teólogo, poeta e crítico social dinamarquês, amplamente considerado o primeiro filósofo existencialista.</a:t>
            </a:r>
            <a:endParaRPr lang="pt-B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13</a:t>
            </a:fld>
            <a:endParaRPr lang="pt-BR"/>
          </a:p>
        </p:txBody>
      </p:sp>
    </p:spTree>
    <p:extLst>
      <p:ext uri="{BB962C8B-B14F-4D97-AF65-F5344CB8AC3E}">
        <p14:creationId xmlns:p14="http://schemas.microsoft.com/office/powerpoint/2010/main" val="29971531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800" kern="100">
                <a:solidFill>
                  <a:srgbClr val="252525"/>
                </a:solidFill>
                <a:latin typeface="Arial" panose="020B0604020202020204" pitchFamily="34" charset="0"/>
                <a:ea typeface="Arial" panose="020B0604020202020204" pitchFamily="34" charset="0"/>
                <a:cs typeface="Times New Roman" panose="02020603050405020304" pitchFamily="18" charset="0"/>
              </a:rPr>
              <a:t>Facilitador: Relembre que naquele momento, o foco maior era em uma casa conectada, com tecnologia integrada a dispositivos como a </a:t>
            </a:r>
            <a:r>
              <a:rPr lang="pt-BR" sz="800" kern="100" err="1">
                <a:solidFill>
                  <a:srgbClr val="252525"/>
                </a:solidFill>
                <a:latin typeface="Arial" panose="020B0604020202020204" pitchFamily="34" charset="0"/>
                <a:ea typeface="Arial" panose="020B0604020202020204" pitchFamily="34" charset="0"/>
                <a:cs typeface="Times New Roman" panose="02020603050405020304" pitchFamily="18" charset="0"/>
              </a:rPr>
              <a:t>Alexa</a:t>
            </a:r>
            <a:r>
              <a:rPr lang="pt-BR" sz="800" kern="100">
                <a:solidFill>
                  <a:srgbClr val="252525"/>
                </a:solidFill>
                <a:latin typeface="Arial" panose="020B0604020202020204" pitchFamily="34" charset="0"/>
                <a:ea typeface="Arial" panose="020B0604020202020204" pitchFamily="34" charset="0"/>
                <a:cs typeface="Times New Roman" panose="02020603050405020304" pitchFamily="18" charset="0"/>
              </a:rPr>
              <a:t> e automação de funções domésticas, como luzes e eletrodomésticos. </a:t>
            </a:r>
          </a:p>
          <a:p>
            <a:pPr>
              <a:lnSpc>
                <a:spcPct val="115000"/>
              </a:lnSpc>
              <a:spcAft>
                <a:spcPts val="800"/>
              </a:spcAft>
            </a:pPr>
            <a:endParaRPr lang="pt-BR" sz="800" kern="100">
              <a:solidFill>
                <a:srgbClr val="252525"/>
              </a:solidFill>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pt-BR" sz="800" kern="100">
                <a:solidFill>
                  <a:srgbClr val="252525"/>
                </a:solidFill>
                <a:latin typeface="Arial" panose="020B0604020202020204" pitchFamily="34" charset="0"/>
                <a:ea typeface="Arial" panose="020B0604020202020204" pitchFamily="34" charset="0"/>
                <a:cs typeface="Times New Roman" panose="02020603050405020304" pitchFamily="18" charset="0"/>
              </a:rPr>
              <a:t>A proposta girava em torno de simplificar o ambiente doméstico, tornando-o mais inteligente e responsivo às necessidades do usuário. Era uma abordagem centrada na casa, oferecendo conforto e controle de forma inovadora para um ambiente específico.</a:t>
            </a:r>
          </a:p>
          <a:p>
            <a:pPr>
              <a:lnSpc>
                <a:spcPct val="115000"/>
              </a:lnSpc>
              <a:spcAft>
                <a:spcPts val="800"/>
              </a:spcAft>
            </a:pPr>
            <a:endParaRPr lang="pt-BR" sz="300" kern="100">
              <a:solidFill>
                <a:srgbClr val="252525"/>
              </a:solidFill>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sz="300" kern="100">
                <a:solidFill>
                  <a:srgbClr val="252525"/>
                </a:solidFill>
                <a:latin typeface="Arial" panose="020B0604020202020204" pitchFamily="34" charset="0"/>
                <a:ea typeface="Times New Roman" panose="02020603050405020304" pitchFamily="18" charset="0"/>
                <a:cs typeface="Times New Roman" panose="02020603050405020304" pitchFamily="18" charset="0"/>
              </a:rPr>
              <a:t>Foco maior em:</a:t>
            </a:r>
          </a:p>
          <a:p>
            <a:pPr marL="285750" indent="-285750">
              <a:lnSpc>
                <a:spcPct val="115000"/>
              </a:lnSpc>
              <a:spcAft>
                <a:spcPts val="800"/>
              </a:spcAft>
              <a:buFont typeface="Arial" panose="020B0604020202020204" pitchFamily="34" charset="0"/>
              <a:buChar char="•"/>
            </a:pPr>
            <a:r>
              <a:rPr lang="pt-BR" sz="300" kern="100">
                <a:solidFill>
                  <a:srgbClr val="252525"/>
                </a:solidFill>
                <a:ea typeface="Arial" panose="020B0604020202020204" pitchFamily="34" charset="0"/>
                <a:cs typeface="Times New Roman" panose="02020603050405020304" pitchFamily="18" charset="0"/>
              </a:rPr>
              <a:t>Uma casa conectada, com tecnologia integrada a dispositivos como a </a:t>
            </a:r>
            <a:r>
              <a:rPr lang="pt-BR" sz="300" kern="100" err="1">
                <a:solidFill>
                  <a:srgbClr val="252525"/>
                </a:solidFill>
                <a:ea typeface="Arial" panose="020B0604020202020204" pitchFamily="34" charset="0"/>
                <a:cs typeface="Times New Roman" panose="02020603050405020304" pitchFamily="18" charset="0"/>
              </a:rPr>
              <a:t>Alexa</a:t>
            </a:r>
            <a:r>
              <a:rPr lang="pt-BR" sz="300" kern="100">
                <a:solidFill>
                  <a:srgbClr val="252525"/>
                </a:solidFill>
                <a:ea typeface="Arial" panose="020B0604020202020204" pitchFamily="34" charset="0"/>
                <a:cs typeface="Times New Roman" panose="02020603050405020304" pitchFamily="18" charset="0"/>
              </a:rPr>
              <a:t> e automação de funções domésticas, como luzes e eletrodomésticos. </a:t>
            </a:r>
          </a:p>
          <a:p>
            <a:pPr marL="285750" indent="-285750">
              <a:lnSpc>
                <a:spcPct val="115000"/>
              </a:lnSpc>
              <a:spcAft>
                <a:spcPts val="800"/>
              </a:spcAft>
              <a:buFont typeface="Arial" panose="020B0604020202020204" pitchFamily="34" charset="0"/>
              <a:buChar char="•"/>
            </a:pPr>
            <a:r>
              <a:rPr lang="pt-BR" sz="300" kern="100">
                <a:solidFill>
                  <a:srgbClr val="252525"/>
                </a:solidFill>
                <a:ea typeface="Arial" panose="020B0604020202020204" pitchFamily="34" charset="0"/>
                <a:cs typeface="Times New Roman" panose="02020603050405020304" pitchFamily="18" charset="0"/>
              </a:rPr>
              <a:t>A proposta girava em torno de simplificar o ambiente doméstico, tornando-o mais inteligente e responsivo às necessidades do usuário. </a:t>
            </a:r>
          </a:p>
          <a:p>
            <a:pPr marL="285750" indent="-285750">
              <a:lnSpc>
                <a:spcPct val="115000"/>
              </a:lnSpc>
              <a:spcAft>
                <a:spcPts val="800"/>
              </a:spcAft>
              <a:buFont typeface="Arial" panose="020B0604020202020204" pitchFamily="34" charset="0"/>
              <a:buChar char="•"/>
            </a:pPr>
            <a:r>
              <a:rPr lang="pt-BR" sz="300" kern="100">
                <a:solidFill>
                  <a:srgbClr val="252525"/>
                </a:solidFill>
                <a:ea typeface="Arial" panose="020B0604020202020204" pitchFamily="34" charset="0"/>
                <a:cs typeface="Times New Roman" panose="02020603050405020304" pitchFamily="18" charset="0"/>
              </a:rPr>
              <a:t>Era uma abordagem centrada na casa, oferecendo conforto e controle de forma inovadora para um ambiente específico.</a:t>
            </a:r>
            <a:endParaRPr lang="pt-BR" sz="300" kern="100">
              <a:ea typeface="Times New Roman" panose="02020603050405020304" pitchFamily="18" charset="0"/>
              <a:cs typeface="Times New Roman" panose="02020603050405020304" pitchFamily="18" charset="0"/>
            </a:endParaRPr>
          </a:p>
          <a:p>
            <a:pPr>
              <a:lnSpc>
                <a:spcPct val="115000"/>
              </a:lnSpc>
              <a:spcAft>
                <a:spcPts val="800"/>
              </a:spcAft>
            </a:pPr>
            <a:endParaRPr lang="pt-BR" sz="800" kern="10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15</a:t>
            </a:fld>
            <a:endParaRPr lang="pt-BR"/>
          </a:p>
        </p:txBody>
      </p:sp>
    </p:spTree>
    <p:extLst>
      <p:ext uri="{BB962C8B-B14F-4D97-AF65-F5344CB8AC3E}">
        <p14:creationId xmlns:p14="http://schemas.microsoft.com/office/powerpoint/2010/main" val="39736900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00">
                <a:solidFill>
                  <a:srgbClr val="252525"/>
                </a:solidFill>
                <a:ea typeface="Arial" panose="020B0604020202020204" pitchFamily="34" charset="0"/>
                <a:cs typeface="Times New Roman" panose="02020603050405020304" pitchFamily="18" charset="0"/>
              </a:rPr>
              <a:t>Facilitador: A Loja Conceito 2024 se posiciona como </a:t>
            </a:r>
            <a:r>
              <a:rPr lang="pt-BR" sz="1200" b="1" kern="100">
                <a:solidFill>
                  <a:srgbClr val="252525"/>
                </a:solidFill>
                <a:ea typeface="Arial" panose="020B0604020202020204" pitchFamily="34" charset="0"/>
                <a:cs typeface="Times New Roman" panose="02020603050405020304" pitchFamily="18" charset="0"/>
              </a:rPr>
              <a:t>uma loja de experiências</a:t>
            </a:r>
            <a:r>
              <a:rPr lang="pt-BR" sz="1200" kern="100">
                <a:solidFill>
                  <a:srgbClr val="252525"/>
                </a:solidFill>
                <a:ea typeface="Arial" panose="020B0604020202020204" pitchFamily="34" charset="0"/>
                <a:cs typeface="Times New Roman" panose="02020603050405020304" pitchFamily="18" charset="0"/>
              </a:rPr>
              <a:t>, onde a Claro apresenta o novo de maneira clara e acessível a todos. </a:t>
            </a:r>
            <a:endParaRPr lang="pt-B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16</a:t>
            </a:fld>
            <a:endParaRPr lang="pt-BR"/>
          </a:p>
        </p:txBody>
      </p:sp>
    </p:spTree>
    <p:extLst>
      <p:ext uri="{BB962C8B-B14F-4D97-AF65-F5344CB8AC3E}">
        <p14:creationId xmlns:p14="http://schemas.microsoft.com/office/powerpoint/2010/main" val="4113967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800" kern="100">
                <a:solidFill>
                  <a:srgbClr val="252525"/>
                </a:solidFill>
                <a:ea typeface="Arial" panose="020B0604020202020204" pitchFamily="34" charset="0"/>
                <a:cs typeface="Times New Roman" panose="02020603050405020304" pitchFamily="18" charset="0"/>
              </a:rPr>
              <a:t>Facilitador: Reforce que a Loja Conceito 2024 se posiciona como </a:t>
            </a:r>
            <a:r>
              <a:rPr lang="pt-BR" sz="800" b="1" kern="100">
                <a:solidFill>
                  <a:srgbClr val="252525"/>
                </a:solidFill>
                <a:ea typeface="Arial" panose="020B0604020202020204" pitchFamily="34" charset="0"/>
                <a:cs typeface="Times New Roman" panose="02020603050405020304" pitchFamily="18" charset="0"/>
              </a:rPr>
              <a:t>uma loja de experiências</a:t>
            </a:r>
            <a:r>
              <a:rPr lang="pt-BR" sz="800" kern="100">
                <a:solidFill>
                  <a:srgbClr val="252525"/>
                </a:solidFill>
                <a:ea typeface="Arial" panose="020B0604020202020204" pitchFamily="34" charset="0"/>
                <a:cs typeface="Times New Roman" panose="02020603050405020304" pitchFamily="18" charset="0"/>
              </a:rPr>
              <a:t>, onde a Claro apresenta o novo de maneira clara e acessível a todos. </a:t>
            </a:r>
          </a:p>
          <a:p>
            <a:pPr>
              <a:lnSpc>
                <a:spcPct val="115000"/>
              </a:lnSpc>
              <a:spcAft>
                <a:spcPts val="800"/>
              </a:spcAft>
            </a:pPr>
            <a:endParaRPr lang="pt-BR" sz="800" kern="100">
              <a:solidFill>
                <a:srgbClr val="252525"/>
              </a:solidFill>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pt-BR" sz="800" kern="100">
                <a:solidFill>
                  <a:srgbClr val="252525"/>
                </a:solidFill>
                <a:latin typeface="Arial" panose="020B0604020202020204" pitchFamily="34" charset="0"/>
                <a:ea typeface="Arial" panose="020B0604020202020204" pitchFamily="34" charset="0"/>
                <a:cs typeface="Times New Roman" panose="02020603050405020304" pitchFamily="18" charset="0"/>
              </a:rPr>
              <a:t>O foco não está apenas em uma casa conectada, mas em como a tecnologia pode se aproximar de todos, independentemente de estilo de vida ou necessidades individuais. A ideia é que a loja ofereça descobertas sem fricção, criando uma experiência fluida e envolvente, onde os clientes possam vivenciar a tecnologia como parte integrante de suas vidas diárias, sem barreiras.</a:t>
            </a:r>
            <a:endParaRPr lang="pt-BR" sz="3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endParaRPr lang="pt-BR" sz="800" kern="100">
              <a:solidFill>
                <a:srgbClr val="252525"/>
              </a:solidFill>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pt-BR" sz="800" kern="100">
                <a:solidFill>
                  <a:srgbClr val="252525"/>
                </a:solidFill>
                <a:latin typeface="Arial" panose="020B0604020202020204" pitchFamily="34" charset="0"/>
                <a:ea typeface="Arial" panose="020B0604020202020204" pitchFamily="34" charset="0"/>
                <a:cs typeface="Times New Roman" panose="02020603050405020304" pitchFamily="18" charset="0"/>
              </a:rPr>
              <a:t>Além disso, o novo conceito enfatiza a evolução do que foi estabelecido anteriormente. Embora mantenha a identidade que conecta o parque de lojas da Claro, ele dá um passo decisivo em direção à modernidade, à flexibilidade e à escalabilidade. A loja busca se modernizar sem perder sua essência, criando uma experiência que é ao mesmo tempo inovadora e familiar para os clientes da Claro.</a:t>
            </a:r>
          </a:p>
          <a:p>
            <a:pPr>
              <a:lnSpc>
                <a:spcPct val="115000"/>
              </a:lnSpc>
              <a:spcAft>
                <a:spcPts val="800"/>
              </a:spcAft>
            </a:pPr>
            <a:endParaRPr lang="pt-BR" sz="300" kern="100">
              <a:solidFill>
                <a:srgbClr val="252525"/>
              </a:solidFill>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sz="300" kern="100">
                <a:solidFill>
                  <a:srgbClr val="252525"/>
                </a:solidFill>
                <a:ea typeface="Arial" panose="020B0604020202020204" pitchFamily="34" charset="0"/>
                <a:cs typeface="Times New Roman" panose="02020603050405020304" pitchFamily="18" charset="0"/>
              </a:rPr>
              <a:t>Foco maior em:</a:t>
            </a:r>
          </a:p>
          <a:p>
            <a:pPr marL="285750" indent="-285750">
              <a:lnSpc>
                <a:spcPct val="115000"/>
              </a:lnSpc>
              <a:spcAft>
                <a:spcPts val="800"/>
              </a:spcAft>
              <a:buFont typeface="Arial" panose="020B0604020202020204" pitchFamily="34" charset="0"/>
              <a:buChar char="•"/>
            </a:pPr>
            <a:r>
              <a:rPr lang="pt-BR" sz="300" kern="100">
                <a:solidFill>
                  <a:srgbClr val="252525"/>
                </a:solidFill>
                <a:ea typeface="Arial" panose="020B0604020202020204" pitchFamily="34" charset="0"/>
                <a:cs typeface="Times New Roman" panose="02020603050405020304" pitchFamily="18" charset="0"/>
              </a:rPr>
              <a:t>Experiências, onde a Claro apresenta o novo de maneira clara e acessível a todos. </a:t>
            </a:r>
          </a:p>
          <a:p>
            <a:pPr marL="285750" indent="-285750">
              <a:lnSpc>
                <a:spcPct val="115000"/>
              </a:lnSpc>
              <a:spcAft>
                <a:spcPts val="800"/>
              </a:spcAft>
              <a:buFont typeface="Arial" panose="020B0604020202020204" pitchFamily="34" charset="0"/>
              <a:buChar char="•"/>
            </a:pPr>
            <a:r>
              <a:rPr lang="pt-BR" sz="300" kern="100">
                <a:solidFill>
                  <a:srgbClr val="252525"/>
                </a:solidFill>
                <a:ea typeface="Arial" panose="020B0604020202020204" pitchFamily="34" charset="0"/>
                <a:cs typeface="Times New Roman" panose="02020603050405020304" pitchFamily="18" charset="0"/>
              </a:rPr>
              <a:t>Não ser apenas em uma casa conectada, mas em como a tecnologia pode se aproximar de todos, independentemente de estilo de vida ou necessidades individuais.</a:t>
            </a:r>
          </a:p>
          <a:p>
            <a:pPr marL="285750" indent="-285750">
              <a:lnSpc>
                <a:spcPct val="115000"/>
              </a:lnSpc>
              <a:spcAft>
                <a:spcPts val="800"/>
              </a:spcAft>
              <a:buFont typeface="Arial" panose="020B0604020202020204" pitchFamily="34" charset="0"/>
              <a:buChar char="•"/>
            </a:pPr>
            <a:r>
              <a:rPr lang="pt-BR" sz="300" kern="100">
                <a:solidFill>
                  <a:srgbClr val="252525"/>
                </a:solidFill>
                <a:ea typeface="Arial" panose="020B0604020202020204" pitchFamily="34" charset="0"/>
                <a:cs typeface="Times New Roman" panose="02020603050405020304" pitchFamily="18" charset="0"/>
              </a:rPr>
              <a:t>Promover descobertas sem fricções, criando uma experiência fluida e envolvente, onde os clientes possam vivenciar a tecnologia como parte integrante de suas vidas diárias, sem barreiras ou limitações.</a:t>
            </a:r>
          </a:p>
          <a:p>
            <a:pPr marL="285750" marR="0" lvl="0" indent="-28575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pt-BR" sz="800" kern="100">
                <a:solidFill>
                  <a:srgbClr val="252525"/>
                </a:solidFill>
                <a:latin typeface="Arial" panose="020B0604020202020204" pitchFamily="34" charset="0"/>
                <a:ea typeface="Arial" panose="020B0604020202020204" pitchFamily="34" charset="0"/>
                <a:cs typeface="Times New Roman" panose="02020603050405020304" pitchFamily="18" charset="0"/>
              </a:rPr>
              <a:t>Em 2024, a relação entre tecnologia e cliente é ainda mais personalizada e próxima, refletindo a marca Claro como uma facilitadora da vida conectada de forma clara, acessível e empática, criando um vínculo emocional com o consumidor.</a:t>
            </a:r>
            <a:endParaRPr lang="pt-BR" sz="300" kern="100">
              <a:latin typeface="Aptos" panose="020B0004020202020204" pitchFamily="34" charset="0"/>
              <a:ea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pt-BR" sz="800" kern="100">
                <a:solidFill>
                  <a:srgbClr val="252525"/>
                </a:solidFill>
                <a:latin typeface="Arial" panose="020B0604020202020204" pitchFamily="34" charset="0"/>
                <a:ea typeface="Arial" panose="020B0604020202020204" pitchFamily="34" charset="0"/>
                <a:cs typeface="Times New Roman" panose="02020603050405020304" pitchFamily="18" charset="0"/>
              </a:rPr>
              <a:t>Enquanto a loja de 2016 era uma vitrine de inovações, a loja de 2024 reflete uma evolução contínua que mantém a identidade da marca, mas traz flexibilidade e escalabilidade para atender às demandas de um público que busca mais do que tecnologia, mas uma solução completa e integrada.</a:t>
            </a:r>
            <a:endParaRPr lang="pt-BR" sz="3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endParaRPr lang="pt-BR" sz="800" kern="10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17</a:t>
            </a:fld>
            <a:endParaRPr lang="pt-BR"/>
          </a:p>
        </p:txBody>
      </p:sp>
    </p:spTree>
    <p:extLst>
      <p:ext uri="{BB962C8B-B14F-4D97-AF65-F5344CB8AC3E}">
        <p14:creationId xmlns:p14="http://schemas.microsoft.com/office/powerpoint/2010/main" val="2358903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12000"/>
              </a:lnSpc>
              <a:spcBef>
                <a:spcPts val="0"/>
              </a:spcBef>
              <a:spcAft>
                <a:spcPts val="800"/>
              </a:spcAft>
              <a:buClrTx/>
              <a:buSzTx/>
              <a:buFontTx/>
              <a:buNone/>
              <a:tabLst/>
              <a:defRPr/>
            </a:pPr>
            <a:r>
              <a:rPr lang="pt-BR" sz="1200" kern="100">
                <a:solidFill>
                  <a:srgbClr val="252525"/>
                </a:solidFill>
                <a:ea typeface="Arial" panose="020B0604020202020204" pitchFamily="34" charset="0"/>
                <a:cs typeface="Times New Roman" panose="02020603050405020304" pitchFamily="18" charset="0"/>
              </a:rPr>
              <a:t>Aqui, a tecnologia se aproxima de forma empática e próxima, garantindo que a experiência seja não apenas nova, mas também compartilhável e relevante para todos os aspectos da vida dos consumidores.</a:t>
            </a:r>
            <a:endParaRPr lang="pt-BR" sz="800" kern="100">
              <a:ea typeface="Times New Roman" panose="02020603050405020304" pitchFamily="18" charset="0"/>
              <a:cs typeface="Times New Roman" panose="02020603050405020304" pitchFamily="18" charset="0"/>
            </a:endParaRPr>
          </a:p>
          <a:p>
            <a:pPr>
              <a:lnSpc>
                <a:spcPct val="112000"/>
              </a:lnSpc>
              <a:spcAft>
                <a:spcPts val="800"/>
              </a:spcAft>
            </a:pPr>
            <a:endParaRPr lang="pt-BR" b="1" kern="100">
              <a:solidFill>
                <a:srgbClr val="252525"/>
              </a:solidFill>
              <a:latin typeface="Arial" panose="020B0604020202020204" pitchFamily="34" charset="0"/>
              <a:ea typeface="Arial" panose="020B0604020202020204" pitchFamily="34" charset="0"/>
              <a:cs typeface="Times New Roman" panose="02020603050405020304" pitchFamily="18" charset="0"/>
            </a:endParaRPr>
          </a:p>
          <a:p>
            <a:pPr>
              <a:lnSpc>
                <a:spcPct val="112000"/>
              </a:lnSpc>
              <a:spcAft>
                <a:spcPts val="800"/>
              </a:spcAft>
            </a:pPr>
            <a:r>
              <a:rPr lang="pt-BR" b="1" kern="100">
                <a:solidFill>
                  <a:srgbClr val="252525"/>
                </a:solidFill>
                <a:latin typeface="Arial" panose="020B0604020202020204" pitchFamily="34" charset="0"/>
                <a:ea typeface="Arial" panose="020B0604020202020204" pitchFamily="34" charset="0"/>
                <a:cs typeface="Times New Roman" panose="02020603050405020304" pitchFamily="18" charset="0"/>
              </a:rPr>
              <a:t>Diferenças principais entre a Loja Conceito de 2016 e a de 2024</a:t>
            </a: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a:t>
            </a:r>
            <a:endParaRPr lang="pt-BR" sz="105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2000"/>
              </a:lnSpc>
              <a:spcAft>
                <a:spcPts val="800"/>
              </a:spcAft>
            </a:pPr>
            <a:r>
              <a:rPr lang="pt-BR" kern="100">
                <a:latin typeface="Arial" panose="020B0604020202020204" pitchFamily="34" charset="0"/>
                <a:ea typeface="Times New Roman" panose="02020603050405020304" pitchFamily="18" charset="0"/>
                <a:cs typeface="Times New Roman" panose="02020603050405020304" pitchFamily="18" charset="0"/>
              </a:rPr>
              <a:t> </a:t>
            </a:r>
            <a:endParaRPr lang="pt-BR" sz="1050" kern="100">
              <a:latin typeface="Aptos" panose="020B0004020202020204" pitchFamily="34" charset="0"/>
              <a:ea typeface="Times New Roman" panose="02020603050405020304" pitchFamily="18" charset="0"/>
              <a:cs typeface="Times New Roman" panose="02020603050405020304" pitchFamily="18" charset="0"/>
            </a:endParaRPr>
          </a:p>
          <a:p>
            <a:pPr marL="342866" indent="-342866">
              <a:lnSpc>
                <a:spcPct val="115000"/>
              </a:lnSpc>
              <a:spcAft>
                <a:spcPts val="800"/>
              </a:spcAft>
              <a:buFont typeface="+mj-lt"/>
              <a:buAutoNum type="arabicPeriod"/>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Foco ampliado: de casa conectada para vida conectada</a:t>
            </a:r>
            <a:r>
              <a:rPr lang="pt-BR" kern="100">
                <a:latin typeface="Arial" panose="020B0604020202020204" pitchFamily="34" charset="0"/>
                <a:ea typeface="Times New Roman" panose="02020603050405020304" pitchFamily="18" charset="0"/>
                <a:cs typeface="Times New Roman" panose="02020603050405020304" pitchFamily="18" charset="0"/>
              </a:rPr>
              <a:t> </a:t>
            </a:r>
            <a:endParaRPr lang="pt-BR" sz="1050" kern="100">
              <a:latin typeface="Aptos" panose="020B0004020202020204" pitchFamily="34" charset="0"/>
              <a:ea typeface="Times New Roman" panose="02020603050405020304" pitchFamily="18" charset="0"/>
              <a:cs typeface="Times New Roman" panose="02020603050405020304" pitchFamily="18" charset="0"/>
            </a:endParaRPr>
          </a:p>
          <a:p>
            <a:pPr marL="800020" lvl="1" indent="-342866">
              <a:lnSpc>
                <a:spcPct val="115000"/>
              </a:lnSpc>
              <a:spcAft>
                <a:spcPts val="800"/>
              </a:spcAft>
              <a:buFont typeface="Arial" panose="020B0604020202020204" pitchFamily="34" charset="0"/>
              <a:buChar cha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A proposta de 2016 era centrada no ambiente doméstico, enquanto a de 2024 abrange todos os aspectos da vida,</a:t>
            </a:r>
            <a:r>
              <a:rPr lang="pt-BR" sz="1050" kern="100">
                <a:latin typeface="Aptos" panose="020B0004020202020204" pitchFamily="34" charset="0"/>
                <a:ea typeface="Arial" panose="020B0604020202020204" pitchFamily="34" charset="0"/>
                <a:cs typeface="Times New Roman" panose="02020603050405020304" pitchFamily="18" charset="0"/>
              </a:rPr>
              <a:t> </a:t>
            </a: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integrando a tecnologia de forma fluida para atender necessidades individuais de maneira empática e acessível.</a:t>
            </a:r>
            <a:endParaRPr lang="pt-BR" sz="1050" kern="100">
              <a:latin typeface="Aptos" panose="020B0004020202020204" pitchFamily="34" charset="0"/>
              <a:ea typeface="Times New Roman" panose="02020603050405020304" pitchFamily="18" charset="0"/>
              <a:cs typeface="Times New Roman" panose="02020603050405020304" pitchFamily="18" charset="0"/>
            </a:endParaRPr>
          </a:p>
          <a:p>
            <a:pPr marL="342866" indent="-342866">
              <a:lnSpc>
                <a:spcPct val="115000"/>
              </a:lnSpc>
              <a:spcAft>
                <a:spcPts val="800"/>
              </a:spcAft>
              <a:buFont typeface="+mj-lt"/>
              <a:buAutoNum type="arabicPeriod"/>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Experiência imersiva e sem fricção</a:t>
            </a:r>
            <a:endParaRPr lang="pt-BR" sz="1050" kern="100">
              <a:latin typeface="Aptos" panose="020B0004020202020204" pitchFamily="34" charset="0"/>
              <a:ea typeface="Times New Roman" panose="02020603050405020304" pitchFamily="18" charset="0"/>
              <a:cs typeface="Times New Roman" panose="02020603050405020304" pitchFamily="18" charset="0"/>
            </a:endParaRPr>
          </a:p>
          <a:p>
            <a:pPr marL="742876" lvl="1" indent="-285721">
              <a:lnSpc>
                <a:spcPct val="115000"/>
              </a:lnSpc>
              <a:spcAft>
                <a:spcPts val="800"/>
              </a:spcAft>
              <a:buFont typeface="Arial" panose="020B0604020202020204" pitchFamily="34" charset="0"/>
              <a:buChar cha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A loja de 2024 se destaca pela experiência que permite descobertas contínuas e uma jornada sem barreiras, onde o cliente pode vivenciar o novo de maneira intuitiva, sem complicações.</a:t>
            </a:r>
            <a:endParaRPr lang="pt-BR" sz="1050" kern="100">
              <a:latin typeface="Aptos" panose="020B0004020202020204" pitchFamily="34" charset="0"/>
              <a:ea typeface="Times New Roman" panose="02020603050405020304" pitchFamily="18" charset="0"/>
              <a:cs typeface="Times New Roman" panose="02020603050405020304" pitchFamily="18" charset="0"/>
            </a:endParaRPr>
          </a:p>
          <a:p>
            <a:pPr marL="342866" indent="-342866">
              <a:lnSpc>
                <a:spcPct val="115000"/>
              </a:lnSpc>
              <a:spcAft>
                <a:spcPts val="800"/>
              </a:spcAft>
              <a:buFont typeface="+mj-lt"/>
              <a:buAutoNum type="arabicPeriod"/>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Relação próxima e empática com o cliente</a:t>
            </a:r>
            <a:endParaRPr lang="pt-BR" sz="1050" kern="100">
              <a:latin typeface="Aptos" panose="020B0004020202020204" pitchFamily="34" charset="0"/>
              <a:ea typeface="Times New Roman" panose="02020603050405020304" pitchFamily="18" charset="0"/>
              <a:cs typeface="Times New Roman" panose="02020603050405020304" pitchFamily="18" charset="0"/>
            </a:endParaRPr>
          </a:p>
          <a:p>
            <a:pPr marL="742876" lvl="1" indent="-285721">
              <a:lnSpc>
                <a:spcPct val="115000"/>
              </a:lnSpc>
              <a:spcAft>
                <a:spcPts val="800"/>
              </a:spcAft>
              <a:buFont typeface="Arial" panose="020B0604020202020204" pitchFamily="34" charset="0"/>
              <a:buChar cha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Em 2024, a relação entre tecnologia e cliente é ainda mais personalizada e próxima, refletindo a marca Claro como uma facilitadora da vida conectada de forma clara, acessível e empática, criando um vínculo emocional com o consumidor.</a:t>
            </a:r>
            <a:endParaRPr lang="pt-BR" sz="1050" kern="100">
              <a:latin typeface="Aptos" panose="020B0004020202020204" pitchFamily="34" charset="0"/>
              <a:ea typeface="Times New Roman" panose="02020603050405020304" pitchFamily="18" charset="0"/>
              <a:cs typeface="Times New Roman" panose="02020603050405020304" pitchFamily="18" charset="0"/>
            </a:endParaRPr>
          </a:p>
          <a:p>
            <a:pPr marL="342866" indent="-342866">
              <a:lnSpc>
                <a:spcPct val="115000"/>
              </a:lnSpc>
              <a:spcAft>
                <a:spcPts val="800"/>
              </a:spcAft>
              <a:buFont typeface="+mj-lt"/>
              <a:buAutoNum type="arabicPeriod"/>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Integração digital e </a:t>
            </a:r>
            <a:r>
              <a:rPr lang="pt-BR" kern="100" err="1">
                <a:solidFill>
                  <a:srgbClr val="252525"/>
                </a:solidFill>
                <a:latin typeface="Arial" panose="020B0604020202020204" pitchFamily="34" charset="0"/>
                <a:ea typeface="Arial" panose="020B0604020202020204" pitchFamily="34" charset="0"/>
                <a:cs typeface="Times New Roman" panose="02020603050405020304" pitchFamily="18" charset="0"/>
              </a:rPr>
              <a:t>tangibilização</a:t>
            </a: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 da marca</a:t>
            </a:r>
            <a:endParaRPr lang="pt-BR" sz="1050" kern="100">
              <a:latin typeface="Aptos" panose="020B0004020202020204" pitchFamily="34" charset="0"/>
              <a:ea typeface="Times New Roman" panose="02020603050405020304" pitchFamily="18" charset="0"/>
              <a:cs typeface="Times New Roman" panose="02020603050405020304" pitchFamily="18" charset="0"/>
            </a:endParaRPr>
          </a:p>
          <a:p>
            <a:pPr marL="742876" lvl="1" indent="-285721">
              <a:lnSpc>
                <a:spcPct val="115000"/>
              </a:lnSpc>
              <a:spcAft>
                <a:spcPts val="800"/>
              </a:spcAft>
              <a:buFont typeface="Arial" panose="020B0604020202020204" pitchFamily="34" charset="0"/>
              <a:buChar cha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A loja de 2024 também se integra profundamente com os meios digitais e dados, tornando-se um ponto de relacionamento digital-físico, onde a Claro tangibiliza seu compromisso de trazer o novo, com clareza e proximidade.</a:t>
            </a:r>
            <a:endParaRPr lang="pt-BR" sz="1050" kern="100">
              <a:latin typeface="Aptos" panose="020B0004020202020204" pitchFamily="34" charset="0"/>
              <a:ea typeface="Times New Roman" panose="02020603050405020304" pitchFamily="18" charset="0"/>
              <a:cs typeface="Times New Roman" panose="02020603050405020304" pitchFamily="18" charset="0"/>
            </a:endParaRPr>
          </a:p>
          <a:p>
            <a:pPr marL="342866" indent="-342866">
              <a:lnSpc>
                <a:spcPct val="115000"/>
              </a:lnSpc>
              <a:spcAft>
                <a:spcPts val="800"/>
              </a:spcAft>
              <a:buFont typeface="+mj-lt"/>
              <a:buAutoNum type="arabicPeriod"/>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Modernidade, flexibilidade e escalabilidade</a:t>
            </a:r>
            <a:endParaRPr lang="pt-BR" sz="1050" kern="100">
              <a:latin typeface="Aptos" panose="020B0004020202020204" pitchFamily="34" charset="0"/>
              <a:ea typeface="Arial" panose="020B0604020202020204" pitchFamily="34" charset="0"/>
              <a:cs typeface="Times New Roman" panose="02020603050405020304" pitchFamily="18" charset="0"/>
            </a:endParaRPr>
          </a:p>
          <a:p>
            <a:pPr marL="800020" lvl="1" indent="-342866">
              <a:lnSpc>
                <a:spcPct val="115000"/>
              </a:lnSpc>
              <a:spcAft>
                <a:spcPts val="800"/>
              </a:spcAft>
              <a:buFont typeface="Arial" panose="020B0604020202020204" pitchFamily="34" charset="0"/>
              <a:buChar cha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Enquanto a loja de 2016 era uma vitrine de inovações, a loja de 2024 reflete uma evolução contínua que mantém a identidade da marca, mas traz flexibilidade e escalabilidade para atender às demandas de um público que busca mais do que tecnologia, mas uma solução completa e integrada.</a:t>
            </a:r>
            <a:endParaRPr lang="pt-BR" sz="1050" kern="100">
              <a:latin typeface="Aptos" panose="020B0004020202020204" pitchFamily="34" charset="0"/>
              <a:ea typeface="Times New Roman" panose="02020603050405020304" pitchFamily="18" charset="0"/>
              <a:cs typeface="Times New Roman" panose="02020603050405020304" pitchFamily="18" charset="0"/>
            </a:endParaRP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18</a:t>
            </a:fld>
            <a:endParaRPr lang="pt-BR"/>
          </a:p>
        </p:txBody>
      </p:sp>
    </p:spTree>
    <p:extLst>
      <p:ext uri="{BB962C8B-B14F-4D97-AF65-F5344CB8AC3E}">
        <p14:creationId xmlns:p14="http://schemas.microsoft.com/office/powerpoint/2010/main" val="30394390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momento de realizar uma conexão entre o assunto que acabamos de falar, com o próximo.</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19</a:t>
            </a:fld>
            <a:endParaRPr lang="pt-BR"/>
          </a:p>
        </p:txBody>
      </p:sp>
    </p:spTree>
    <p:extLst>
      <p:ext uri="{BB962C8B-B14F-4D97-AF65-F5344CB8AC3E}">
        <p14:creationId xmlns:p14="http://schemas.microsoft.com/office/powerpoint/2010/main" val="14581727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Explique ao grupo que ao longo do treinamento vocês poderão explorar diversos aspectos cruciais para aperfeiçoar suas habilidades de gestão de equipes.</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20</a:t>
            </a:fld>
            <a:endParaRPr lang="pt-BR"/>
          </a:p>
        </p:txBody>
      </p:sp>
    </p:spTree>
    <p:extLst>
      <p:ext uri="{BB962C8B-B14F-4D97-AF65-F5344CB8AC3E}">
        <p14:creationId xmlns:p14="http://schemas.microsoft.com/office/powerpoint/2010/main" val="34332492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Informe ao grupo que não existe uma resposta certa e que a ideia é entender o ponto de vista e o conhecimento que eles já possuem sobre o assunto. Reforce que a participação é essencial para o aproveitamento completo do treinamento.</a:t>
            </a:r>
          </a:p>
          <a:p>
            <a:endParaRPr lang="pt-BR"/>
          </a:p>
          <a:p>
            <a:r>
              <a:rPr lang="pt-BR"/>
              <a:t>Após escutar as contribuições traga ou reforce a ideia de que na realidade, muitos especialistas acreditam que a liderança é uma combinação de ambos. Algumas pessoas podem ter predisposições naturais, mas a prática, o conhecimento e a experiência são fundamentais para o desenvolvimento pleno da liderança. Em ambientes corporativos, como na Claro, é comum que gestores e coordenadores recebam treinamentos para fortalecer essas competências.</a:t>
            </a:r>
          </a:p>
          <a:p>
            <a:r>
              <a:rPr lang="pt-BR"/>
              <a:t>E também que independentemente de ser uma habilidade inata ou adquirida, o desenvolvimento contínuo e a capacidade de adaptação são essenciais para se tornar um líder mais eficiente e completo.</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21</a:t>
            </a:fld>
            <a:endParaRPr lang="pt-BR"/>
          </a:p>
        </p:txBody>
      </p:sp>
    </p:spTree>
    <p:extLst>
      <p:ext uri="{BB962C8B-B14F-4D97-AF65-F5344CB8AC3E}">
        <p14:creationId xmlns:p14="http://schemas.microsoft.com/office/powerpoint/2010/main" val="22724791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Fale sobre a importância de entender sua vocação, você poderá utilizar a referência abaixo para embasar sua fala.</a:t>
            </a:r>
          </a:p>
          <a:p>
            <a:pPr marL="0" marR="0" lvl="0" indent="0" algn="l" defTabSz="914400" rtl="0" eaLnBrk="1" fontAlgn="auto" latinLnBrk="0" hangingPunct="1">
              <a:lnSpc>
                <a:spcPct val="100000"/>
              </a:lnSpc>
              <a:spcBef>
                <a:spcPts val="0"/>
              </a:spcBef>
              <a:spcAft>
                <a:spcPts val="0"/>
              </a:spcAft>
              <a:buClrTx/>
              <a:buSzTx/>
              <a:buFontTx/>
              <a:buNone/>
              <a:tabLst/>
              <a:defRPr/>
            </a:pPr>
            <a:endParaRPr lang="pt-BR"/>
          </a:p>
          <a:p>
            <a:pPr marL="0" marR="0" lvl="0" indent="0" algn="l" defTabSz="914400" rtl="0" eaLnBrk="1" fontAlgn="auto" latinLnBrk="0" hangingPunct="1">
              <a:lnSpc>
                <a:spcPct val="100000"/>
              </a:lnSpc>
              <a:spcBef>
                <a:spcPts val="0"/>
              </a:spcBef>
              <a:spcAft>
                <a:spcPts val="0"/>
              </a:spcAft>
              <a:buClrTx/>
              <a:buSzTx/>
              <a:buFontTx/>
              <a:buNone/>
              <a:tabLst/>
              <a:defRPr/>
            </a:pPr>
            <a:r>
              <a:rPr lang="pt-BR"/>
              <a:t>“O primeiro passo para que alguém se torne referência é descobrir sua vocação. Por incrível que pareça, não há um processo estabelecido para que as vocações sejam descobertas. As escolas nos fazem estudar, e muito poucas nos ajudam a pensar naquilo que realmente gostaríamos de fazer na vida. Deveria haver nas escolas um tempo para se descobrir as vocações dos alunos. Na maioria delas, isso só acontece por iniciativa de alguns professores, isoladamente. Só o fato de estudarmos disciplinas separadas, e o professor de uma não conviver com o aluno na outra, já dificulta e muito a descoberta da vocação. O pior de tudo é que o indicador de sucesso na escola é conseguir entrar na faculdade. Pena, porque a escola poderia ajudar as pessoas a descobrir como serem felizes.”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22</a:t>
            </a:fld>
            <a:endParaRPr lang="pt-BR"/>
          </a:p>
        </p:txBody>
      </p:sp>
    </p:spTree>
    <p:extLst>
      <p:ext uri="{BB962C8B-B14F-4D97-AF65-F5344CB8AC3E}">
        <p14:creationId xmlns:p14="http://schemas.microsoft.com/office/powerpoint/2010/main" val="2381994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Aqui é importante estabelecer que a citação destaca a diferença entre dois tipos de pessoas: as razoáveis, que são as reativas, e as não razoáveis, que são as proativas. As pessoas razoáveis tendem a se adaptar ao mundo ao seu redor, aceitando as circunstâncias e buscando maneiras de se encaixar nos padrões e regras já existentes. Elas reagem ao que acontece, ajustando-se às demandas do ambiente. Por outro lado, as pessoas não razoáveis não se conformam com a realidade como ela é. Elas buscam modificar o mundo de acordo com sua visão e necessidades, tomando uma atitude mais ativa e transformadora. Essas pessoas proativas não se limitam a reagir; elas criam novas possibilidades, moldam o contexto em que vivem e, muitas vezes, se tornam referências, inspirando mudanças e inovação. É essa capacidade de desafiar o que já está estabelecido e propor novos caminhos que as coloca em uma posição de destaque, com um impacto significativo na sociedade.</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23</a:t>
            </a:fld>
            <a:endParaRPr lang="pt-BR"/>
          </a:p>
        </p:txBody>
      </p:sp>
    </p:spTree>
    <p:extLst>
      <p:ext uri="{BB962C8B-B14F-4D97-AF65-F5344CB8AC3E}">
        <p14:creationId xmlns:p14="http://schemas.microsoft.com/office/powerpoint/2010/main" val="25909811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Informe ao grupo que não existe uma resposta certa e que a ideia é entender o ponto de vista e o conhecimento que eles já possuem sobre o assunto. Reforce que a participação é essencial para o aproveitamento completo do treinamento.</a:t>
            </a:r>
          </a:p>
          <a:p>
            <a:endParaRPr lang="pt-BR"/>
          </a:p>
          <a:p>
            <a:r>
              <a:rPr lang="pt-BR"/>
              <a:t>Após escutar as contribuições avance para o próximo slide.</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24</a:t>
            </a:fld>
            <a:endParaRPr lang="pt-BR"/>
          </a:p>
        </p:txBody>
      </p:sp>
    </p:spTree>
    <p:extLst>
      <p:ext uri="{BB962C8B-B14F-4D97-AF65-F5344CB8AC3E}">
        <p14:creationId xmlns:p14="http://schemas.microsoft.com/office/powerpoint/2010/main" val="27461246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solidFill>
                  <a:srgbClr val="252525"/>
                </a:solidFill>
                <a:latin typeface="Arial" panose="020B0604020202020204" pitchFamily="34" charset="0"/>
              </a:rPr>
              <a:t>Ser líder é a capacidade de influenciar, guiar e inspirar um grupo de pessoas em direção a um objetivo comum.</a:t>
            </a:r>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25</a:t>
            </a:fld>
            <a:endParaRPr lang="pt-BR"/>
          </a:p>
        </p:txBody>
      </p:sp>
    </p:spTree>
    <p:extLst>
      <p:ext uri="{BB962C8B-B14F-4D97-AF65-F5344CB8AC3E}">
        <p14:creationId xmlns:p14="http://schemas.microsoft.com/office/powerpoint/2010/main" val="25547397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Caso necessário contextualize que à expressão "a ponta do iceberg", se refere a algo que tem uma parte muito maior ou mais complexa oculta. A expressão surge já que cerca de 90% de um iceberg fica submerso debaixo d'água. Isso ocorre porque o gelo é menos denso que a água, o que faz com que a maior parte do iceberg permaneça escondida abaixo da superfície, enquanto apenas uma pequena porção fica visível acima da água.</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26</a:t>
            </a:fld>
            <a:endParaRPr lang="pt-BR"/>
          </a:p>
        </p:txBody>
      </p:sp>
    </p:spTree>
    <p:extLst>
      <p:ext uri="{BB962C8B-B14F-4D97-AF65-F5344CB8AC3E}">
        <p14:creationId xmlns:p14="http://schemas.microsoft.com/office/powerpoint/2010/main" val="25070711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27</a:t>
            </a:fld>
            <a:endParaRPr lang="pt-BR"/>
          </a:p>
        </p:txBody>
      </p:sp>
    </p:spTree>
    <p:extLst>
      <p:ext uri="{BB962C8B-B14F-4D97-AF65-F5344CB8AC3E}">
        <p14:creationId xmlns:p14="http://schemas.microsoft.com/office/powerpoint/2010/main" val="26551662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solidFill>
                  <a:srgbClr val="252525"/>
                </a:solidFill>
                <a:latin typeface="Arial" panose="020B0604020202020204" pitchFamily="34" charset="0"/>
              </a:rPr>
              <a:t>Facilitador: Estabeleça que o líder não se define apenas pelo cargo que ocupa, mas pela forma como motiva e direciona sua equipe, servindo como exemplo e tomando decisões estratégicas. E que além de coordenar o trabalho, o líder precisa criar um ambiente de confiança, incentivar o crescimento pessoal e profissional dos membros da equipe e lidar com desafios de maneira proativa. </a:t>
            </a:r>
            <a:endPar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28</a:t>
            </a:fld>
            <a:endParaRPr lang="pt-BR"/>
          </a:p>
        </p:txBody>
      </p:sp>
    </p:spTree>
    <p:extLst>
      <p:ext uri="{BB962C8B-B14F-4D97-AF65-F5344CB8AC3E}">
        <p14:creationId xmlns:p14="http://schemas.microsoft.com/office/powerpoint/2010/main" val="24304319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O caminho até a liderança não é necessariamente linear, muitos de vocês podem se identificar com:</a:t>
            </a:r>
          </a:p>
          <a:p>
            <a:r>
              <a:rPr lang="pt-BR"/>
              <a:t>Comecei sendo vendedor, depois vendedor sênior e depois me tornei gerente.</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29</a:t>
            </a:fld>
            <a:endParaRPr lang="pt-BR"/>
          </a:p>
        </p:txBody>
      </p:sp>
    </p:spTree>
    <p:extLst>
      <p:ext uri="{BB962C8B-B14F-4D97-AF65-F5344CB8AC3E}">
        <p14:creationId xmlns:p14="http://schemas.microsoft.com/office/powerpoint/2010/main" val="3301367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gn="l" rtl="0" fontAlgn="base"/>
            <a:r>
              <a:rPr lang="pt-BR">
                <a:solidFill>
                  <a:srgbClr val="252525"/>
                </a:solidFill>
                <a:latin typeface="Arial" panose="020B0604020202020204" pitchFamily="34" charset="0"/>
              </a:rPr>
              <a:t>Facilitador: Aqui fale sobre a liderança dentro de uma loja conceito, reforçando que nesse ambiente inovador, o líder deve ser um facilitador da adaptação à tecnologia e um promotor de uma experiência de compra única para o cliente. E que a liderança não é só sobre delegar tarefas; é sobre inspirar a equipe a entender e se engajar com a proposta futurística da loja. </a:t>
            </a:r>
            <a:endParaRPr lang="pt-BR">
              <a:solidFill>
                <a:srgbClr val="000000"/>
              </a:solidFill>
              <a:latin typeface="Segoe UI" panose="020B0502040204020203" pitchFamily="34" charset="0"/>
            </a:endParaRPr>
          </a:p>
          <a:p>
            <a:pPr algn="l" rtl="0" fontAlgn="base"/>
            <a:r>
              <a:rPr lang="pt-BR">
                <a:solidFill>
                  <a:srgbClr val="000000"/>
                </a:solidFill>
                <a:latin typeface="Arial" panose="020B0604020202020204" pitchFamily="34" charset="0"/>
              </a:rPr>
              <a:t> </a:t>
            </a:r>
            <a:endParaRPr lang="pt-BR">
              <a:solidFill>
                <a:srgbClr val="000000"/>
              </a:solidFill>
              <a:latin typeface="Segoe UI" panose="020B0502040204020203" pitchFamily="34" charset="0"/>
            </a:endParaRPr>
          </a:p>
          <a:p>
            <a:pPr algn="l" rtl="0" fontAlgn="base"/>
            <a:r>
              <a:rPr lang="pt-BR">
                <a:solidFill>
                  <a:srgbClr val="252525"/>
                </a:solidFill>
                <a:latin typeface="Arial" panose="020B0604020202020204" pitchFamily="34" charset="0"/>
              </a:rPr>
              <a:t>Num cenário como esse, o líder precisa ter uma visão estratégica de como as novas tecnologias impactam o comportamento do consumidor e as operações da loja. Ele deve ser um defensor da inovação, garantindo que sua equipe esteja sempre atualizada e apta a usar as ferramentas tecnológicas disponíveis para criar uma experiência imersiva para o cliente. A capacidade de comunicação clara e o desenvolvimento de uma cultura de aprendizado contínuo são essenciais, já que a equipe precisa se ajustar rapidamente às inovações tecnológicas e tendências do mercado. </a:t>
            </a:r>
            <a:endParaRPr lang="pt-BR">
              <a:solidFill>
                <a:srgbClr val="000000"/>
              </a:solidFill>
              <a:latin typeface="Segoe UI" panose="020B0502040204020203" pitchFamily="34"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30</a:t>
            </a:fld>
            <a:endParaRPr lang="pt-BR"/>
          </a:p>
        </p:txBody>
      </p:sp>
    </p:spTree>
    <p:extLst>
      <p:ext uri="{BB962C8B-B14F-4D97-AF65-F5344CB8AC3E}">
        <p14:creationId xmlns:p14="http://schemas.microsoft.com/office/powerpoint/2010/main" val="14835473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Espaço Reservado para Anotações 2"/>
          <p:cNvSpPr>
            <a:spLocks noGrp="1"/>
          </p:cNvSpPr>
          <p:nvPr>
            <p:ph type="body" idx="1"/>
          </p:nvPr>
        </p:nvSpPr>
        <p:spPr>
          <a:xfrm>
            <a:off x="514350" y="4400550"/>
            <a:ext cx="4114800" cy="3600450"/>
          </a:xfrm>
          <a:prstGeom prst="rect">
            <a:avLst/>
          </a:prstGeom>
        </p:spPr>
        <p:txBody>
          <a:bodyPr/>
          <a:lstStyle/>
          <a:p>
            <a:pPr algn="l" rtl="0" fontAlgn="base"/>
            <a:r>
              <a:rPr lang="pt-BR" sz="1200">
                <a:solidFill>
                  <a:srgbClr val="252525"/>
                </a:solidFill>
              </a:rPr>
              <a:t>Além disso, o líder deve atuar como um mentor, ajudando a equipe a se adaptar às constantes mudanças e incentivando o desenvolvimento de competências que vão além do atendimento tradicional. Isso significa promover a resolução criativa de problemas, o uso inteligente de sistemas integrados de casa inteligente, e um atendimento personalizado, alinhado às necessidades tecnológicas dos clientes. </a:t>
            </a:r>
            <a:endParaRPr lang="pt-BR" sz="1200">
              <a:solidFill>
                <a:srgbClr val="000000"/>
              </a:solidFill>
            </a:endParaRPr>
          </a:p>
          <a:p>
            <a:pPr algn="l" rtl="0" fontAlgn="base"/>
            <a:r>
              <a:rPr lang="pt-BR" sz="1200">
                <a:solidFill>
                  <a:srgbClr val="000000"/>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pt-BR" sz="1200">
                <a:solidFill>
                  <a:srgbClr val="252525"/>
                </a:solidFill>
              </a:rPr>
              <a:t>Por fim, ser líder em uma loja conceito futurística significa ser um exemplo de flexibilidade e inovação, encorajando a equipe a adotar novas ideias, se adaptar às mudanças e sempre buscar oferecer uma experiência de compra que reflita o conceito de modernidade e integração tecnológica da loja. </a:t>
            </a:r>
            <a:endParaRPr lang="pt-BR" sz="1200">
              <a:solidFill>
                <a:srgbClr val="000000"/>
              </a:solidFill>
            </a:endParaRPr>
          </a:p>
          <a:p>
            <a:endParaRPr lang="pt-BR"/>
          </a:p>
        </p:txBody>
      </p:sp>
    </p:spTree>
    <p:extLst>
      <p:ext uri="{BB962C8B-B14F-4D97-AF65-F5344CB8AC3E}">
        <p14:creationId xmlns:p14="http://schemas.microsoft.com/office/powerpoint/2010/main" val="21277668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Ser líder é inspirar pessoas através do exemplo que é dado todos os dias, as pessoas observam os líderes e se espelham quando sentem que aquele é um bom exemplo dos seus objetivos profissionais. Inspirar pessoas é uma responsabilidade muito grande, estar consciente dessa responsabilidade faz toda a diferença em como nos comportamos.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32</a:t>
            </a:fld>
            <a:endParaRPr lang="pt-BR"/>
          </a:p>
        </p:txBody>
      </p:sp>
    </p:spTree>
    <p:extLst>
      <p:ext uri="{BB962C8B-B14F-4D97-AF65-F5344CB8AC3E}">
        <p14:creationId xmlns:p14="http://schemas.microsoft.com/office/powerpoint/2010/main" val="32540240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explique que possuir princípios é um passo fundamental para ser um líder que inspira.</a:t>
            </a:r>
          </a:p>
          <a:p>
            <a:r>
              <a:rPr lang="pt-BR"/>
              <a:t>Sabemos que cada loja tem um jeito, uma personalidade e um sentimento que é compartilhado na rotina, o líder pode cultivar uma cultura positiva que seja adequada e que se encaixe para a sua loja, mas sempre se lembrando dos princípios da Claro.</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33</a:t>
            </a:fld>
            <a:endParaRPr lang="pt-BR"/>
          </a:p>
        </p:txBody>
      </p:sp>
    </p:spTree>
    <p:extLst>
      <p:ext uri="{BB962C8B-B14F-4D97-AF65-F5344CB8AC3E}">
        <p14:creationId xmlns:p14="http://schemas.microsoft.com/office/powerpoint/2010/main" val="13021348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Estabeleça que os princípios citados formam uma base sólida para o desenvolvimento de uma liderança inspiradora e para a construção de relações autênticas e significativas.</a:t>
            </a:r>
          </a:p>
          <a:p>
            <a:pPr marL="0" indent="0">
              <a:buFont typeface="Arial" panose="020B0604020202020204" pitchFamily="34" charset="0"/>
              <a:buNone/>
            </a:pPr>
            <a:endParaRPr lang="pt-BR"/>
          </a:p>
          <a:p>
            <a:pPr marL="171450" indent="-171450">
              <a:buFont typeface="Arial" panose="020B0604020202020204" pitchFamily="34" charset="0"/>
              <a:buChar char="•"/>
            </a:pPr>
            <a:r>
              <a:rPr lang="pt-BR"/>
              <a:t>Identidade pessoal seja você sempre.</a:t>
            </a:r>
          </a:p>
          <a:p>
            <a:pPr marL="171450" indent="-171450">
              <a:buFont typeface="Arial" panose="020B0604020202020204" pitchFamily="34" charset="0"/>
              <a:buChar char="•"/>
            </a:pPr>
            <a:r>
              <a:rPr lang="pt-BR"/>
              <a:t>Coragem, seja você mesmo sempre mesmo que isso envolva algum risco.</a:t>
            </a:r>
          </a:p>
          <a:p>
            <a:pPr marL="171450" indent="-171450">
              <a:buFont typeface="Arial" panose="020B0604020202020204" pitchFamily="34" charset="0"/>
              <a:buChar char="•"/>
            </a:pPr>
            <a:r>
              <a:rPr lang="pt-BR"/>
              <a:t>Poder merecido, ajude quem estiver a sua volta, sempre.</a:t>
            </a:r>
          </a:p>
          <a:p>
            <a:endParaRPr lang="pt-BR"/>
          </a:p>
          <a:p>
            <a:r>
              <a:rPr lang="pt-BR"/>
              <a:t>Identidade pessoal, ou "seja você!", é o princípio fundamental de ser fiel a quem você realmente é. Em um mundo onde muitas vezes somos pressionados a nos moldar às expectativas dos outros, manter a própria autenticidade é crucial para a realização pessoal. A identidade pessoal nos dá a direção certa para tomar decisões que estejam alinhadas com nossos valores e objetivos, além de fortalecer a confiança e a autoaceitação.</a:t>
            </a:r>
          </a:p>
          <a:p>
            <a:endParaRPr lang="pt-BR"/>
          </a:p>
          <a:p>
            <a:r>
              <a:rPr lang="pt-BR"/>
              <a:t>Seja você mesmo sempre, mesmo que isso envolva algum risco, ou “Tenha coragem!", é o princípio que nos impulsiona a agir conforme nossa verdade, mesmo quando enfrentar adversidades. Ser corajoso não significa ausência de medo, mas a capacidade de agir apesar dele. A coragem de se mostrar como realmente somos, em qualquer situação, fortalece nossa integridade e permite que nossas relações sejam mais verdadeiras, pois estamos sendo sinceros em nossa forma de nos expressar.</a:t>
            </a:r>
          </a:p>
          <a:p>
            <a:endParaRPr lang="pt-BR"/>
          </a:p>
          <a:p>
            <a:r>
              <a:rPr lang="pt-BR"/>
              <a:t>Ajude quem estiver à sua volta, sempre, ou “Mereça o poder!", reforça o princípio de que o verdadeiro poder não está em dominar, mas em servir e apoiar os outros. Quando usamos nossas capacidades e conhecimentos para ajudar quem está ao nosso redor, criamos conexões baseadas em confiança e respeito. Além disso, ajudar os outros fortalece nossa própria liderança e influência, pois o poder compartilhado gera crescimento mútuo. Isso reflete o tipo de liderança empática e colaborativa que constrói ambientes saudáveis e comunidades mais fortes.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34</a:t>
            </a:fld>
            <a:endParaRPr lang="pt-BR"/>
          </a:p>
        </p:txBody>
      </p:sp>
    </p:spTree>
    <p:extLst>
      <p:ext uri="{BB962C8B-B14F-4D97-AF65-F5344CB8AC3E}">
        <p14:creationId xmlns:p14="http://schemas.microsoft.com/office/powerpoint/2010/main" val="23017699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A expressão “</a:t>
            </a:r>
            <a:r>
              <a:rPr lang="pt-BR" err="1"/>
              <a:t>Work</a:t>
            </a:r>
            <a:r>
              <a:rPr lang="pt-BR"/>
              <a:t> </a:t>
            </a:r>
            <a:r>
              <a:rPr lang="pt-BR" err="1"/>
              <a:t>Smarter</a:t>
            </a:r>
            <a:r>
              <a:rPr lang="pt-BR"/>
              <a:t> </a:t>
            </a:r>
            <a:r>
              <a:rPr lang="pt-BR" err="1"/>
              <a:t>not</a:t>
            </a:r>
            <a:r>
              <a:rPr lang="pt-BR"/>
              <a:t> </a:t>
            </a:r>
            <a:r>
              <a:rPr lang="pt-BR" err="1"/>
              <a:t>Harder</a:t>
            </a:r>
            <a:r>
              <a:rPr lang="pt-BR"/>
              <a:t>” significa "trabalhar de forma mais inteligente, não mais difícil“, ou seja, se existem ferramentas que podem facilitar a maneira como trabalhamos, no caso lideramos, por que não usar?</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35</a:t>
            </a:fld>
            <a:endParaRPr lang="pt-BR"/>
          </a:p>
        </p:txBody>
      </p:sp>
    </p:spTree>
    <p:extLst>
      <p:ext uri="{BB962C8B-B14F-4D97-AF65-F5344CB8AC3E}">
        <p14:creationId xmlns:p14="http://schemas.microsoft.com/office/powerpoint/2010/main" val="176208019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Significado TAMIR: Tarefas, Acompanhamento, Motivação, Integração e Renovação.</a:t>
            </a:r>
          </a:p>
          <a:p>
            <a:endParaRPr lang="pt-BR"/>
          </a:p>
          <a:p>
            <a:r>
              <a:rPr lang="pt-BR"/>
              <a:t>“Na atividade que normalmente chamamos de trabalho, só pensamos em tarefas. Nossa ‘lista do que fazer no dia a dia’ só contém ações que dependem dos nossos braços e pernas.</a:t>
            </a:r>
          </a:p>
          <a:p>
            <a:r>
              <a:rPr lang="pt-BR"/>
              <a:t>Na verdade, uma lista inteligente do que deveríamos fazer para cumprir nosso papel em nosso local de trabalho deveria abranger cinco formas de integração e renovação.”</a:t>
            </a:r>
          </a:p>
          <a:p>
            <a:endParaRPr lang="pt-BR"/>
          </a:p>
          <a:p>
            <a:r>
              <a:rPr lang="pt-BR"/>
              <a:t>Facilitador: é importante falar para os líderes adaptarem o TAMIR a Claro, pois o dia-a-dia tem cenários muito diversos.</a:t>
            </a:r>
          </a:p>
          <a:p>
            <a:r>
              <a:rPr lang="pt-BR"/>
              <a:t>Sabemos que eles tem muitas tarefas, mas tentar aplicar o TAMIR de uma forma que se encaixe é fundamental.</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36</a:t>
            </a:fld>
            <a:endParaRPr lang="pt-BR"/>
          </a:p>
        </p:txBody>
      </p:sp>
    </p:spTree>
    <p:extLst>
      <p:ext uri="{BB962C8B-B14F-4D97-AF65-F5344CB8AC3E}">
        <p14:creationId xmlns:p14="http://schemas.microsoft.com/office/powerpoint/2010/main" val="28334249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37</a:t>
            </a:fld>
            <a:endParaRPr lang="pt-BR"/>
          </a:p>
        </p:txBody>
      </p:sp>
    </p:spTree>
    <p:extLst>
      <p:ext uri="{BB962C8B-B14F-4D97-AF65-F5344CB8AC3E}">
        <p14:creationId xmlns:p14="http://schemas.microsoft.com/office/powerpoint/2010/main" val="5665307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momento de realizar uma conexão entre o assunto que acabamos de falar, com o próximo.</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38</a:t>
            </a:fld>
            <a:endParaRPr lang="pt-BR"/>
          </a:p>
        </p:txBody>
      </p:sp>
    </p:spTree>
    <p:extLst>
      <p:ext uri="{BB962C8B-B14F-4D97-AF65-F5344CB8AC3E}">
        <p14:creationId xmlns:p14="http://schemas.microsoft.com/office/powerpoint/2010/main" val="72014273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40</a:t>
            </a:fld>
            <a:endParaRPr lang="pt-BR"/>
          </a:p>
        </p:txBody>
      </p:sp>
    </p:spTree>
    <p:extLst>
      <p:ext uri="{BB962C8B-B14F-4D97-AF65-F5344CB8AC3E}">
        <p14:creationId xmlns:p14="http://schemas.microsoft.com/office/powerpoint/2010/main" val="39900920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Informe ao grupo que não existe uma resposta certa e que a ideia é entender o ponto de vista e o conhecimento que eles já possuem sobre o assunto. Reforce que a participação é essencial para o aproveitamento completo do treinamento.</a:t>
            </a:r>
          </a:p>
          <a:p>
            <a:endParaRPr lang="pt-BR"/>
          </a:p>
          <a:p>
            <a:pPr marL="0" marR="0" lvl="0" indent="0" algn="l" defTabSz="914400" rtl="0" eaLnBrk="1" fontAlgn="auto" latinLnBrk="0" hangingPunct="1">
              <a:lnSpc>
                <a:spcPct val="100000"/>
              </a:lnSpc>
              <a:spcBef>
                <a:spcPts val="0"/>
              </a:spcBef>
              <a:spcAft>
                <a:spcPts val="0"/>
              </a:spcAft>
              <a:buClrTx/>
              <a:buSzTx/>
              <a:buFontTx/>
              <a:buNone/>
              <a:tabLst/>
              <a:defRPr/>
            </a:pPr>
            <a:r>
              <a:rPr lang="pt-BR"/>
              <a:t>A comunicação é essencial no papel de líder, saber usar a comunicação da maneira certa é um poder nas mãos de um líder que valoriza a conexão e união da equipe.</a:t>
            </a:r>
          </a:p>
          <a:p>
            <a:endParaRPr lang="pt-BR"/>
          </a:p>
          <a:p>
            <a:r>
              <a:rPr lang="pt-BR"/>
              <a:t>Após escutar as contribuições traga ou reforce a ideia de que a comunicação é essencial no papel de líder, e que saber usar a comunicação da maneira certa é um poder nas mãos de um líder que valoriza a conexão e união da equipe.</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41</a:t>
            </a:fld>
            <a:endParaRPr lang="pt-BR"/>
          </a:p>
        </p:txBody>
      </p:sp>
    </p:spTree>
    <p:extLst>
      <p:ext uri="{BB962C8B-B14F-4D97-AF65-F5344CB8AC3E}">
        <p14:creationId xmlns:p14="http://schemas.microsoft.com/office/powerpoint/2010/main" val="34728367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tabLst/>
            </a:pPr>
            <a:r>
              <a:rPr kumimoji="0" lang="pt-BR" altLang="pt-BR" sz="1200" b="0" i="0" u="none" strike="noStrike" cap="none" normalizeH="0" baseline="0">
                <a:ln>
                  <a:noFill/>
                </a:ln>
                <a:solidFill>
                  <a:schemeClr val="tx1"/>
                </a:solidFill>
                <a:effectLst/>
              </a:rPr>
              <a:t>Facilitador: Reforce a afirmação trazendo a ideia de que: </a:t>
            </a:r>
          </a:p>
          <a:p>
            <a:pPr marL="0" marR="0" lvl="0" indent="0" algn="l" defTabSz="914400" rtl="0" eaLnBrk="0" fontAlgn="base" latinLnBrk="0" hangingPunct="0">
              <a:lnSpc>
                <a:spcPct val="100000"/>
              </a:lnSpc>
              <a:spcBef>
                <a:spcPct val="0"/>
              </a:spcBef>
              <a:spcAft>
                <a:spcPct val="0"/>
              </a:spcAft>
              <a:buClrTx/>
              <a:buSzTx/>
              <a:tabLst/>
            </a:pPr>
            <a:endParaRPr kumimoji="0" lang="pt-BR" altLang="pt-BR" sz="12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t-BR" altLang="pt-BR" sz="1200" b="0" i="0" u="none" strike="noStrike" cap="none" normalizeH="0" baseline="0">
                <a:ln>
                  <a:noFill/>
                </a:ln>
                <a:solidFill>
                  <a:schemeClr val="tx1"/>
                </a:solidFill>
                <a:effectLst/>
              </a:rPr>
              <a:t>A clareza e a formalização são essenciais, mas a forma como você transmite a mensagem impacta diretamente como ela será recebida.</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pt-BR" altLang="pt-BR" sz="12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t-BR" altLang="pt-BR" sz="1200" b="0" i="0" u="none" strike="noStrike" cap="none" normalizeH="0" baseline="0">
                <a:ln>
                  <a:noFill/>
                </a:ln>
                <a:solidFill>
                  <a:schemeClr val="tx1"/>
                </a:solidFill>
                <a:effectLst/>
              </a:rPr>
              <a:t>As palavras podem criar conexão ou distanciamento. A comunicação eficaz constrói confiança e evita mal-entendidos. </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42</a:t>
            </a:fld>
            <a:endParaRPr lang="pt-BR"/>
          </a:p>
        </p:txBody>
      </p:sp>
    </p:spTree>
    <p:extLst>
      <p:ext uri="{BB962C8B-B14F-4D97-AF65-F5344CB8AC3E}">
        <p14:creationId xmlns:p14="http://schemas.microsoft.com/office/powerpoint/2010/main" val="33822305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kumimoji="0" lang="pt-BR" altLang="pt-BR" sz="1200" b="0" i="0" u="none" strike="noStrike" cap="none" normalizeH="0" baseline="0">
                <a:ln>
                  <a:noFill/>
                </a:ln>
                <a:solidFill>
                  <a:schemeClr val="tx1"/>
                </a:solidFill>
                <a:effectLst/>
              </a:rPr>
              <a:t>Facilitador: Reforce a afirmação trazendo a ideia de que: </a:t>
            </a:r>
          </a:p>
          <a:p>
            <a:endParaRPr lang="pt-BR" b="1"/>
          </a:p>
          <a:p>
            <a:pPr>
              <a:buFont typeface="Arial" panose="020B0604020202020204" pitchFamily="34" charset="0"/>
              <a:buChar char="•"/>
            </a:pPr>
            <a:r>
              <a:rPr lang="pt-BR"/>
              <a:t>Como líder, suas decisões nem sempre agradarão a todos.</a:t>
            </a:r>
          </a:p>
          <a:p>
            <a:pPr>
              <a:buFont typeface="Arial" panose="020B0604020202020204" pitchFamily="34" charset="0"/>
              <a:buChar char="•"/>
            </a:pPr>
            <a:endParaRPr lang="pt-BR"/>
          </a:p>
          <a:p>
            <a:pPr>
              <a:buFont typeface="Arial" panose="020B0604020202020204" pitchFamily="34" charset="0"/>
              <a:buChar char="•"/>
            </a:pPr>
            <a:r>
              <a:rPr lang="pt-BR"/>
              <a:t>Ser justo significa, em alguns casos, desagradar uma parte para beneficiar o todo.</a:t>
            </a:r>
          </a:p>
          <a:p>
            <a:pPr>
              <a:buFont typeface="Arial" panose="020B0604020202020204" pitchFamily="34" charset="0"/>
              <a:buChar char="•"/>
            </a:pPr>
            <a:endParaRPr lang="pt-BR"/>
          </a:p>
          <a:p>
            <a:pPr>
              <a:buFont typeface="Arial" panose="020B0604020202020204" pitchFamily="34" charset="0"/>
              <a:buChar char="•"/>
            </a:pPr>
            <a:r>
              <a:rPr lang="pt-BR"/>
              <a:t>Decisões justas podem ser dolorosas para alguns, mas são necessárias para o bem da equipe ou da empresa.</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43</a:t>
            </a:fld>
            <a:endParaRPr lang="pt-BR"/>
          </a:p>
        </p:txBody>
      </p:sp>
    </p:spTree>
    <p:extLst>
      <p:ext uri="{BB962C8B-B14F-4D97-AF65-F5344CB8AC3E}">
        <p14:creationId xmlns:p14="http://schemas.microsoft.com/office/powerpoint/2010/main" val="40704439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tabLst/>
            </a:pPr>
            <a:r>
              <a:rPr kumimoji="0" lang="pt-BR" altLang="pt-BR" sz="1200" b="0" i="0" u="none" strike="noStrike" cap="none" normalizeH="0" baseline="0">
                <a:ln>
                  <a:noFill/>
                </a:ln>
                <a:solidFill>
                  <a:schemeClr val="tx1"/>
                </a:solidFill>
                <a:effectLst/>
              </a:rPr>
              <a:t>Facilitador: Reforce as informações aprofundando cada um dos tópicos:</a:t>
            </a:r>
          </a:p>
          <a:p>
            <a:pPr marL="0" marR="0" lvl="0" indent="0" algn="l" defTabSz="914400" rtl="0" eaLnBrk="0" fontAlgn="base" latinLnBrk="0" hangingPunct="0">
              <a:lnSpc>
                <a:spcPct val="100000"/>
              </a:lnSpc>
              <a:spcBef>
                <a:spcPct val="0"/>
              </a:spcBef>
              <a:spcAft>
                <a:spcPct val="0"/>
              </a:spcAft>
              <a:buClrTx/>
              <a:buSzTx/>
              <a:tabLst/>
            </a:pPr>
            <a:endParaRPr kumimoji="0" lang="pt-BR" altLang="pt-BR" sz="12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t-BR" altLang="pt-BR" sz="1200" b="1" i="0" u="none" strike="noStrike" cap="none" normalizeH="0" baseline="0">
                <a:ln>
                  <a:noFill/>
                </a:ln>
                <a:solidFill>
                  <a:schemeClr val="tx1"/>
                </a:solidFill>
                <a:effectLst/>
              </a:rPr>
              <a:t>Ouça</a:t>
            </a:r>
            <a:r>
              <a:rPr kumimoji="0" lang="pt-BR" altLang="pt-BR" sz="1200" b="0" i="0" u="none" strike="noStrike" cap="none" normalizeH="0" baseline="0">
                <a:ln>
                  <a:noFill/>
                </a:ln>
                <a:solidFill>
                  <a:schemeClr val="tx1"/>
                </a:solidFill>
                <a:effectLst/>
              </a:rPr>
              <a:t>: Antes de falar, compreenda as preocupações e sentimentos envolvidos.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pt-BR" altLang="pt-BR" sz="12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t-BR" altLang="pt-BR" sz="1200" b="1" i="0" u="none" strike="noStrike" cap="none" normalizeH="0" baseline="0">
                <a:ln>
                  <a:noFill/>
                </a:ln>
                <a:solidFill>
                  <a:schemeClr val="tx1"/>
                </a:solidFill>
                <a:effectLst/>
              </a:rPr>
              <a:t>Valide emoções</a:t>
            </a:r>
            <a:r>
              <a:rPr kumimoji="0" lang="pt-BR" altLang="pt-BR" sz="1200" b="0" i="0" u="none" strike="noStrike" cap="none" normalizeH="0" baseline="0">
                <a:ln>
                  <a:noFill/>
                </a:ln>
                <a:solidFill>
                  <a:schemeClr val="tx1"/>
                </a:solidFill>
                <a:effectLst/>
              </a:rPr>
              <a:t>: Reconheça a dificuldade de ouvir uma notícia negativa.</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pt-BR" altLang="pt-BR" sz="12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t-BR" altLang="pt-BR" sz="1200" b="1" i="0" u="none" strike="noStrike" cap="none" normalizeH="0" baseline="0">
                <a:ln>
                  <a:noFill/>
                </a:ln>
                <a:solidFill>
                  <a:schemeClr val="tx1"/>
                </a:solidFill>
                <a:effectLst/>
              </a:rPr>
              <a:t>Argumente com clareza</a:t>
            </a:r>
            <a:r>
              <a:rPr kumimoji="0" lang="pt-BR" altLang="pt-BR" sz="1200" b="0" i="0" u="none" strike="noStrike" cap="none" normalizeH="0" baseline="0">
                <a:ln>
                  <a:noFill/>
                </a:ln>
                <a:solidFill>
                  <a:schemeClr val="tx1"/>
                </a:solidFill>
                <a:effectLst/>
              </a:rPr>
              <a:t>: Explique suas razões de forma lógica e cuidadosa.</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pt-BR" altLang="pt-BR" sz="12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t-BR" altLang="pt-BR" sz="1200" b="1" i="0" u="none" strike="noStrike" cap="none" normalizeH="0" baseline="0">
                <a:ln>
                  <a:noFill/>
                </a:ln>
                <a:solidFill>
                  <a:schemeClr val="tx1"/>
                </a:solidFill>
                <a:effectLst/>
              </a:rPr>
              <a:t>A empatia cria um ambiente onde mesmo más notícias podem ser recebidas com compreensão. </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44</a:t>
            </a:fld>
            <a:endParaRPr lang="pt-BR"/>
          </a:p>
        </p:txBody>
      </p:sp>
    </p:spTree>
    <p:extLst>
      <p:ext uri="{BB962C8B-B14F-4D97-AF65-F5344CB8AC3E}">
        <p14:creationId xmlns:p14="http://schemas.microsoft.com/office/powerpoint/2010/main" val="305393562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a:t>Facilitador: Informe ao grupo que a forma que um líder comunica suas decisões determinará como elas serão aceitas.</a:t>
            </a:r>
          </a:p>
          <a:p>
            <a:endParaRPr lang="pt-BR" b="1"/>
          </a:p>
          <a:p>
            <a:pPr>
              <a:buFont typeface="Arial" panose="020B0604020202020204" pitchFamily="34" charset="0"/>
              <a:buChar char="•"/>
            </a:pPr>
            <a:r>
              <a:rPr lang="pt-BR"/>
              <a:t>O impacto de uma mensagem está na sua </a:t>
            </a:r>
            <a:r>
              <a:rPr lang="pt-BR" b="1"/>
              <a:t>entrega</a:t>
            </a:r>
            <a:r>
              <a:rPr lang="pt-BR"/>
              <a:t>:</a:t>
            </a:r>
          </a:p>
          <a:p>
            <a:pPr marL="742950" lvl="1" indent="-285750">
              <a:buFont typeface="Arial" panose="020B0604020202020204" pitchFamily="34" charset="0"/>
              <a:buChar char="•"/>
            </a:pPr>
            <a:r>
              <a:rPr lang="pt-BR"/>
              <a:t>Seja aberto ao diálogo.</a:t>
            </a:r>
          </a:p>
          <a:p>
            <a:pPr marL="742950" lvl="1" indent="-285750">
              <a:buFont typeface="Arial" panose="020B0604020202020204" pitchFamily="34" charset="0"/>
              <a:buChar char="•"/>
            </a:pPr>
            <a:r>
              <a:rPr lang="pt-BR"/>
              <a:t>Entenda o ponto de vista do outro e reconheça a dor ou o desconforto causado.</a:t>
            </a:r>
          </a:p>
          <a:p>
            <a:pPr marL="742950" lvl="1" indent="-285750">
              <a:buFont typeface="Arial" panose="020B0604020202020204" pitchFamily="34" charset="0"/>
              <a:buChar char="•"/>
            </a:pPr>
            <a:r>
              <a:rPr lang="pt-BR"/>
              <a:t>Argumente com respeito e empatia.</a:t>
            </a:r>
          </a:p>
          <a:p>
            <a:pPr>
              <a:buFont typeface="Arial" panose="020B0604020202020204" pitchFamily="34" charset="0"/>
              <a:buChar char="•"/>
            </a:pPr>
            <a:r>
              <a:rPr lang="pt-BR"/>
              <a:t>Use a comunicação para </a:t>
            </a:r>
            <a:r>
              <a:rPr lang="pt-BR" b="1"/>
              <a:t>manter a confiança</a:t>
            </a:r>
            <a:r>
              <a:rPr lang="pt-BR"/>
              <a:t> e construir pontes, mesmo em situações difíceis.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45</a:t>
            </a:fld>
            <a:endParaRPr lang="pt-BR"/>
          </a:p>
        </p:txBody>
      </p:sp>
    </p:spTree>
    <p:extLst>
      <p:ext uri="{BB962C8B-B14F-4D97-AF65-F5344CB8AC3E}">
        <p14:creationId xmlns:p14="http://schemas.microsoft.com/office/powerpoint/2010/main" val="305224370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momento de realizar uma conexão entre o assunto que acabamos de falar, com o próximo.</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46</a:t>
            </a:fld>
            <a:endParaRPr lang="pt-BR"/>
          </a:p>
        </p:txBody>
      </p:sp>
    </p:spTree>
    <p:extLst>
      <p:ext uri="{BB962C8B-B14F-4D97-AF65-F5344CB8AC3E}">
        <p14:creationId xmlns:p14="http://schemas.microsoft.com/office/powerpoint/2010/main" val="4593649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48</a:t>
            </a:fld>
            <a:endParaRPr lang="pt-BR"/>
          </a:p>
        </p:txBody>
      </p:sp>
    </p:spTree>
    <p:extLst>
      <p:ext uri="{BB962C8B-B14F-4D97-AF65-F5344CB8AC3E}">
        <p14:creationId xmlns:p14="http://schemas.microsoft.com/office/powerpoint/2010/main" val="89411966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Criação de um Ambiente Inclusivo: o líder deve criar um ambiente de trabalho que valorize a participação e o engajamento da equipe. Isso pode ser alcançado através de reuniões regulares, onde todos são incentivados a compartilhar suas ideias e sugestões para melhorias. Um ambiente onde os colaboradores se sintam ouvidos e valorizados é mais propenso a gerar esse sentimento.</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49</a:t>
            </a:fld>
            <a:endParaRPr lang="pt-BR"/>
          </a:p>
        </p:txBody>
      </p:sp>
    </p:spTree>
    <p:extLst>
      <p:ext uri="{BB962C8B-B14F-4D97-AF65-F5344CB8AC3E}">
        <p14:creationId xmlns:p14="http://schemas.microsoft.com/office/powerpoint/2010/main" val="97822518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A manutenção do clima entre os membros da equipe é fundamental para promover um ambiente de trabalho saudável. O líder precisa saber adequar as questões na loja dele, como por exemplo as escalas, como eu posso usar a organização da escala à favor da loja?</a:t>
            </a:r>
          </a:p>
          <a:p>
            <a:pPr>
              <a:lnSpc>
                <a:spcPct val="115000"/>
              </a:lnSpc>
              <a:spcAft>
                <a:spcPts val="800"/>
              </a:spcAft>
            </a:pPr>
            <a:endPar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50</a:t>
            </a:fld>
            <a:endParaRPr lang="pt-BR"/>
          </a:p>
        </p:txBody>
      </p:sp>
    </p:spTree>
    <p:extLst>
      <p:ext uri="{BB962C8B-B14F-4D97-AF65-F5344CB8AC3E}">
        <p14:creationId xmlns:p14="http://schemas.microsoft.com/office/powerpoint/2010/main" val="418456808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b="0"/>
              <a:t>Facilitador: Estabeleça a diferença entre esses dois conceitos, você pode referenciar sua fala no texto a seguir.</a:t>
            </a:r>
          </a:p>
          <a:p>
            <a:endParaRPr lang="pt-BR" b="1"/>
          </a:p>
          <a:p>
            <a:r>
              <a:rPr lang="pt-BR" b="1"/>
              <a:t>Conflito:</a:t>
            </a:r>
            <a:endParaRPr lang="pt-BR"/>
          </a:p>
          <a:p>
            <a:pPr>
              <a:buFont typeface="Arial" panose="020B0604020202020204" pitchFamily="34" charset="0"/>
              <a:buChar char="•"/>
            </a:pPr>
            <a:r>
              <a:rPr lang="pt-BR"/>
              <a:t>O conflito é uma </a:t>
            </a:r>
            <a:r>
              <a:rPr lang="pt-BR" b="1"/>
              <a:t>diferença de interesses, opiniões ou perspectivas</a:t>
            </a:r>
            <a:r>
              <a:rPr lang="pt-BR"/>
              <a:t> entre duas ou mais pessoas. É natural e muitas vezes inevitável em ambientes de trabalho, onde as pessoas têm visões, metas e estilos diferentes.</a:t>
            </a:r>
          </a:p>
          <a:p>
            <a:pPr>
              <a:buFont typeface="Arial" panose="020B0604020202020204" pitchFamily="34" charset="0"/>
              <a:buChar char="•"/>
            </a:pPr>
            <a:r>
              <a:rPr lang="pt-BR"/>
              <a:t>O conflito pode ser produtivo quando bem gerenciado. Ele pode </a:t>
            </a:r>
            <a:r>
              <a:rPr lang="pt-BR" b="1"/>
              <a:t>estimular a criatividade, promover o debate saudável e resultar em soluções inovadoras</a:t>
            </a:r>
            <a:r>
              <a:rPr lang="pt-BR"/>
              <a:t>.</a:t>
            </a:r>
          </a:p>
          <a:p>
            <a:pPr>
              <a:buFont typeface="Arial" panose="020B0604020202020204" pitchFamily="34" charset="0"/>
              <a:buChar char="•"/>
            </a:pPr>
            <a:endParaRPr lang="pt-BR"/>
          </a:p>
          <a:p>
            <a:r>
              <a:rPr lang="pt-BR" b="1"/>
              <a:t>Confronto:</a:t>
            </a:r>
            <a:endParaRPr lang="pt-BR"/>
          </a:p>
          <a:p>
            <a:pPr>
              <a:buFont typeface="Arial" panose="020B0604020202020204" pitchFamily="34" charset="0"/>
              <a:buChar char="•"/>
            </a:pPr>
            <a:r>
              <a:rPr lang="pt-BR"/>
              <a:t>O confronto é quando o conflito não é tratado de maneira adequada e </a:t>
            </a:r>
            <a:r>
              <a:rPr lang="pt-BR" b="1"/>
              <a:t>escalona para uma disputa direta e agressiva</a:t>
            </a:r>
            <a:r>
              <a:rPr lang="pt-BR"/>
              <a:t>, muitas vezes envolvendo ataques pessoais ou comportamentos destrutivos.</a:t>
            </a:r>
          </a:p>
          <a:p>
            <a:pPr>
              <a:buFont typeface="Arial" panose="020B0604020202020204" pitchFamily="34" charset="0"/>
              <a:buChar char="•"/>
            </a:pPr>
            <a:r>
              <a:rPr lang="pt-BR"/>
              <a:t>O confronto normalmente leva a um ambiente tóxico, onde a comunicação se deteriora e o foco passa da solução do problema para o embate entre as partes.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51</a:t>
            </a:fld>
            <a:endParaRPr lang="pt-BR"/>
          </a:p>
        </p:txBody>
      </p:sp>
    </p:spTree>
    <p:extLst>
      <p:ext uri="{BB962C8B-B14F-4D97-AF65-F5344CB8AC3E}">
        <p14:creationId xmlns:p14="http://schemas.microsoft.com/office/powerpoint/2010/main" val="166604134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b="0"/>
              <a:t>Facilitador: Fale ao grupo sobre a importância do líder no âmbito do gerenciamento de conflitos e de confrontos.</a:t>
            </a:r>
          </a:p>
          <a:p>
            <a:endParaRPr lang="pt-BR" b="0"/>
          </a:p>
          <a:p>
            <a:r>
              <a:rPr lang="pt-BR" b="1"/>
              <a:t>Gerenciamento do Conflito</a:t>
            </a:r>
          </a:p>
          <a:p>
            <a:pPr>
              <a:buFont typeface="Arial" panose="020B0604020202020204" pitchFamily="34" charset="0"/>
              <a:buChar char="•"/>
            </a:pPr>
            <a:r>
              <a:rPr lang="pt-BR"/>
              <a:t>Como líder, é seu papel mediar conflitos:</a:t>
            </a:r>
          </a:p>
          <a:p>
            <a:pPr marL="742950" lvl="1" indent="-285750">
              <a:buFont typeface="Arial" panose="020B0604020202020204" pitchFamily="34" charset="0"/>
              <a:buChar char="•"/>
            </a:pPr>
            <a:r>
              <a:rPr lang="pt-BR" b="1"/>
              <a:t>Ouça ativamente</a:t>
            </a:r>
            <a:r>
              <a:rPr lang="pt-BR"/>
              <a:t> todas as partes envolvidas.</a:t>
            </a:r>
          </a:p>
          <a:p>
            <a:pPr marL="742950" lvl="1" indent="-285750">
              <a:buFont typeface="Arial" panose="020B0604020202020204" pitchFamily="34" charset="0"/>
              <a:buChar char="•"/>
            </a:pPr>
            <a:r>
              <a:rPr lang="pt-BR" b="1"/>
              <a:t>Foque em soluções</a:t>
            </a:r>
            <a:r>
              <a:rPr lang="pt-BR"/>
              <a:t> e não em culpados.</a:t>
            </a:r>
          </a:p>
          <a:p>
            <a:pPr marL="742950" lvl="1" indent="-285750">
              <a:buFont typeface="Arial" panose="020B0604020202020204" pitchFamily="34" charset="0"/>
              <a:buChar char="•"/>
            </a:pPr>
            <a:r>
              <a:rPr lang="pt-BR" b="1"/>
              <a:t>Estabeleça limites claros</a:t>
            </a:r>
            <a:r>
              <a:rPr lang="pt-BR"/>
              <a:t> para que as discussões se mantenham respeitosas.</a:t>
            </a:r>
          </a:p>
          <a:p>
            <a:pPr>
              <a:buFont typeface="Arial" panose="020B0604020202020204" pitchFamily="34" charset="0"/>
              <a:buChar char="•"/>
            </a:pPr>
            <a:r>
              <a:rPr lang="pt-BR"/>
              <a:t>Conflitos bem geridos podem unir a equipe, não dividi-la.</a:t>
            </a:r>
          </a:p>
          <a:p>
            <a:endParaRPr lang="pt-BR" b="1"/>
          </a:p>
          <a:p>
            <a:r>
              <a:rPr lang="pt-BR" b="1"/>
              <a:t>Lidando com o Confronto</a:t>
            </a:r>
          </a:p>
          <a:p>
            <a:pPr>
              <a:buFont typeface="Arial" panose="020B0604020202020204" pitchFamily="34" charset="0"/>
              <a:buChar char="•"/>
            </a:pPr>
            <a:r>
              <a:rPr lang="pt-BR"/>
              <a:t>Se o conflito se transformar em confronto:</a:t>
            </a:r>
          </a:p>
          <a:p>
            <a:pPr marL="742950" lvl="1" indent="-285750">
              <a:buFont typeface="Arial" panose="020B0604020202020204" pitchFamily="34" charset="0"/>
              <a:buChar char="•"/>
            </a:pPr>
            <a:r>
              <a:rPr lang="pt-BR" b="1"/>
              <a:t>Intervenha rapidamente</a:t>
            </a:r>
            <a:r>
              <a:rPr lang="pt-BR"/>
              <a:t> para desescalar a situação.</a:t>
            </a:r>
          </a:p>
          <a:p>
            <a:pPr marL="742950" lvl="1" indent="-285750">
              <a:buFont typeface="Arial" panose="020B0604020202020204" pitchFamily="34" charset="0"/>
              <a:buChar char="•"/>
            </a:pPr>
            <a:r>
              <a:rPr lang="pt-BR" b="1"/>
              <a:t>Reforce a comunicação clara e o respeito</a:t>
            </a:r>
            <a:r>
              <a:rPr lang="pt-BR"/>
              <a:t>.</a:t>
            </a:r>
          </a:p>
          <a:p>
            <a:pPr marL="742950" lvl="1" indent="-285750">
              <a:buFont typeface="Arial" panose="020B0604020202020204" pitchFamily="34" charset="0"/>
              <a:buChar char="•"/>
            </a:pPr>
            <a:r>
              <a:rPr lang="pt-BR"/>
              <a:t>Promova conversas privadas para resolver questões pessoais.</a:t>
            </a:r>
          </a:p>
          <a:p>
            <a:pPr>
              <a:buFont typeface="Arial" panose="020B0604020202020204" pitchFamily="34" charset="0"/>
              <a:buChar char="•"/>
            </a:pPr>
            <a:r>
              <a:rPr lang="pt-BR" b="1"/>
              <a:t>Dica:</a:t>
            </a:r>
            <a:r>
              <a:rPr lang="pt-BR"/>
              <a:t> O confronto deve ser resolvido imediatamente, pois pode prejudicar o clima da equipe e o desempenho.</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52</a:t>
            </a:fld>
            <a:endParaRPr lang="pt-BR"/>
          </a:p>
        </p:txBody>
      </p:sp>
    </p:spTree>
    <p:extLst>
      <p:ext uri="{BB962C8B-B14F-4D97-AF65-F5344CB8AC3E}">
        <p14:creationId xmlns:p14="http://schemas.microsoft.com/office/powerpoint/2010/main" val="400837416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a:t>Infelizmente não tem uma resposta fácil para essa situação, não podemos trazer aqui uma solução “milagrosa” que na rotina não terá um efeito preciso.</a:t>
            </a:r>
          </a:p>
          <a:p>
            <a:endParaRPr lang="pt-BR" sz="1200"/>
          </a:p>
          <a:p>
            <a:r>
              <a:rPr lang="pt-BR" sz="1200"/>
              <a:t>Então, vamos trabalhar com o que temos, a realidade.</a:t>
            </a:r>
          </a:p>
          <a:p>
            <a:endParaRPr lang="pt-BR" sz="1200"/>
          </a:p>
          <a:p>
            <a:r>
              <a:rPr lang="pt-BR" sz="1200"/>
              <a:t>O “jogo de cintura” é justamente isso, adaptação.</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55</a:t>
            </a:fld>
            <a:endParaRPr lang="pt-BR"/>
          </a:p>
        </p:txBody>
      </p:sp>
    </p:spTree>
    <p:extLst>
      <p:ext uri="{BB962C8B-B14F-4D97-AF65-F5344CB8AC3E}">
        <p14:creationId xmlns:p14="http://schemas.microsoft.com/office/powerpoint/2010/main" val="201897812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Sabemos que o líder não tem superpoderes para lidar com 100% das situações sozinho, e é nesse momento que a hierarquia da Claro deve ser utilizada, é nesse momento que ele precisa pedir ajuda dos superiores para ajudar com essas situações.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57</a:t>
            </a:fld>
            <a:endParaRPr lang="pt-BR"/>
          </a:p>
        </p:txBody>
      </p:sp>
    </p:spTree>
    <p:extLst>
      <p:ext uri="{BB962C8B-B14F-4D97-AF65-F5344CB8AC3E}">
        <p14:creationId xmlns:p14="http://schemas.microsoft.com/office/powerpoint/2010/main" val="379771119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Coordenador, você tem um papel fundamental em apoiar os gerentes.</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58</a:t>
            </a:fld>
            <a:endParaRPr lang="pt-BR"/>
          </a:p>
        </p:txBody>
      </p:sp>
    </p:spTree>
    <p:extLst>
      <p:ext uri="{BB962C8B-B14F-4D97-AF65-F5344CB8AC3E}">
        <p14:creationId xmlns:p14="http://schemas.microsoft.com/office/powerpoint/2010/main" val="130533663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Utilize a referência abaixo para introduzir o método para o grupo.</a:t>
            </a:r>
          </a:p>
          <a:p>
            <a:endParaRPr lang="pt-BR"/>
          </a:p>
          <a:p>
            <a:r>
              <a:rPr lang="pt-BR"/>
              <a:t>Significado de </a:t>
            </a:r>
            <a:r>
              <a:rPr lang="pt-BR" b="1"/>
              <a:t>IRAS</a:t>
            </a:r>
            <a:r>
              <a:rPr lang="pt-BR"/>
              <a:t>:</a:t>
            </a:r>
          </a:p>
          <a:p>
            <a:endParaRPr lang="pt-BR"/>
          </a:p>
          <a:p>
            <a:pPr marL="171450" indent="-171450">
              <a:buFont typeface="Arial" panose="020B0604020202020204" pitchFamily="34" charset="0"/>
              <a:buChar char="•"/>
            </a:pPr>
            <a:r>
              <a:rPr lang="pt-BR" b="0"/>
              <a:t>Exercer a empatia para </a:t>
            </a:r>
            <a:r>
              <a:rPr lang="pt-BR" b="1"/>
              <a:t>I</a:t>
            </a:r>
            <a:r>
              <a:rPr lang="pt-BR" b="0"/>
              <a:t>dentificar o estado do outro;</a:t>
            </a:r>
          </a:p>
          <a:p>
            <a:pPr marL="171450" indent="-171450">
              <a:buFont typeface="Arial" panose="020B0604020202020204" pitchFamily="34" charset="0"/>
              <a:buChar char="•"/>
            </a:pPr>
            <a:r>
              <a:rPr lang="pt-BR" b="0"/>
              <a:t>Usar a empatia para </a:t>
            </a:r>
            <a:r>
              <a:rPr lang="pt-BR" b="1"/>
              <a:t>R</a:t>
            </a:r>
            <a:r>
              <a:rPr lang="pt-BR" b="0"/>
              <a:t>econhecer o que alguém fez para que o outro entrasse em conflito;</a:t>
            </a:r>
          </a:p>
          <a:p>
            <a:pPr marL="171450" indent="-171450">
              <a:buFont typeface="Arial" panose="020B0604020202020204" pitchFamily="34" charset="0"/>
              <a:buChar char="•"/>
            </a:pPr>
            <a:r>
              <a:rPr lang="pt-BR" b="0"/>
              <a:t>Ter humildade para </a:t>
            </a:r>
            <a:r>
              <a:rPr lang="pt-BR" b="1"/>
              <a:t>A</a:t>
            </a:r>
            <a:r>
              <a:rPr lang="pt-BR" b="0"/>
              <a:t>ceitar que algo feito por alguém afetou o estado de espírito de outro, o que nos faz seres humanos melhores e mais compreensivos;</a:t>
            </a:r>
          </a:p>
          <a:p>
            <a:pPr marL="171450" indent="-171450">
              <a:buFont typeface="Arial" panose="020B0604020202020204" pitchFamily="34" charset="0"/>
              <a:buChar char="•"/>
            </a:pPr>
            <a:r>
              <a:rPr lang="pt-BR" b="0"/>
              <a:t>Ter bom senso de que </a:t>
            </a:r>
            <a:r>
              <a:rPr lang="pt-BR" b="1"/>
              <a:t>S</a:t>
            </a:r>
            <a:r>
              <a:rPr lang="pt-BR" b="0"/>
              <a:t>olucionar o conflito na hora certa e da melhor maneira possível é o último passo para transformá-lo em cooperação. Nem sempre se resolve o conflito no calor de uma briga (que é o extremo do conflito mal resolvido). Dar um tempo pode ser muito inteligente.</a:t>
            </a:r>
          </a:p>
          <a:p>
            <a:pPr marL="171450" indent="-171450">
              <a:buFont typeface="Arial" panose="020B0604020202020204" pitchFamily="34" charset="0"/>
              <a:buChar char="•"/>
            </a:pPr>
            <a:endParaRPr lang="pt-BR" b="0"/>
          </a:p>
          <a:p>
            <a:pPr marL="0" indent="0">
              <a:buFont typeface="Arial" panose="020B0604020202020204" pitchFamily="34" charset="0"/>
              <a:buNone/>
            </a:pPr>
            <a:r>
              <a:rPr lang="pt-BR"/>
              <a:t>No contexto de liderança, aplicar o conceito de IRAS fortalece as relações interpessoais, melhora o ambiente de trabalho e promove uma cultura de respeito e compreensão. Líderes que dominam essas habilidades não apenas gerenciam conflitos de forma mais eficiente, mas também constroem uma equipe mais coesa, motivada e disposta a colaborar. Dessa forma, o IRAS se torna uma ferramenta estratégica para transformar desafios em oportunidades de crescimento e cooperação, beneficiando tanto a equipe quanto a organização como um todo.</a:t>
            </a:r>
            <a:endParaRPr lang="pt-BR" b="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60</a:t>
            </a:fld>
            <a:endParaRPr lang="pt-BR"/>
          </a:p>
        </p:txBody>
      </p:sp>
    </p:spTree>
    <p:extLst>
      <p:ext uri="{BB962C8B-B14F-4D97-AF65-F5344CB8AC3E}">
        <p14:creationId xmlns:p14="http://schemas.microsoft.com/office/powerpoint/2010/main" val="289850429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momento de realizar uma conexão entre o assunto que acabamos de falar, com o próximo.</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61</a:t>
            </a:fld>
            <a:endParaRPr lang="pt-BR"/>
          </a:p>
        </p:txBody>
      </p:sp>
    </p:spTree>
    <p:extLst>
      <p:ext uri="{BB962C8B-B14F-4D97-AF65-F5344CB8AC3E}">
        <p14:creationId xmlns:p14="http://schemas.microsoft.com/office/powerpoint/2010/main" val="341730644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63</a:t>
            </a:fld>
            <a:endParaRPr lang="pt-BR"/>
          </a:p>
        </p:txBody>
      </p:sp>
    </p:spTree>
    <p:extLst>
      <p:ext uri="{BB962C8B-B14F-4D97-AF65-F5344CB8AC3E}">
        <p14:creationId xmlns:p14="http://schemas.microsoft.com/office/powerpoint/2010/main" val="139296135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1200" b="1" kern="100">
                <a:solidFill>
                  <a:srgbClr val="252525"/>
                </a:solidFill>
                <a:latin typeface="Arial" panose="020B0604020202020204" pitchFamily="34" charset="0"/>
                <a:ea typeface="Arial" panose="020B0604020202020204" pitchFamily="34" charset="0"/>
                <a:cs typeface="Times New Roman" panose="02020603050405020304" pitchFamily="18" charset="0"/>
              </a:rPr>
              <a:t>Sentimento de dono</a:t>
            </a:r>
            <a:r>
              <a:rPr lang="pt-BR" sz="1200" kern="100">
                <a:solidFill>
                  <a:srgbClr val="252525"/>
                </a:solidFill>
                <a:latin typeface="Arial" panose="020B0604020202020204" pitchFamily="34" charset="0"/>
                <a:ea typeface="Arial" panose="020B0604020202020204" pitchFamily="34" charset="0"/>
                <a:cs typeface="Times New Roman" panose="02020603050405020304" pitchFamily="18" charset="0"/>
              </a:rPr>
              <a:t>:</a:t>
            </a:r>
            <a:endParaRPr lang="pt-BR" sz="10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a:solidFill>
                  <a:srgbClr val="252525"/>
                </a:solidFill>
                <a:latin typeface="Arial" panose="020B0604020202020204" pitchFamily="34" charset="0"/>
                <a:ea typeface="Arial" panose="020B0604020202020204" pitchFamily="34" charset="0"/>
                <a:cs typeface="Times New Roman" panose="02020603050405020304" pitchFamily="18" charset="0"/>
              </a:rPr>
              <a:t>O sentimento de dono é um conceito fundamental que se refere à capacidade de um líder e de sua equipe de se engajar com a missão e os objetivos da empresa, como se fossem proprietários do negócio. Esse sentimento vai além da simples realização de tarefas; trata-se de adotar uma mentalidade proativa e responsável que incentiva a dedicação e o comprometimento com a excelência.</a:t>
            </a:r>
            <a:endParaRPr lang="pt-BR" sz="1000" kern="100">
              <a:latin typeface="Aptos" panose="020B0004020202020204" pitchFamily="34" charset="0"/>
              <a:ea typeface="Times New Roman" panose="02020603050405020304" pitchFamily="18" charset="0"/>
              <a:cs typeface="Times New Roman" panose="02020603050405020304" pitchFamily="18" charset="0"/>
            </a:endParaRP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64</a:t>
            </a:fld>
            <a:endParaRPr lang="pt-BR"/>
          </a:p>
        </p:txBody>
      </p:sp>
    </p:spTree>
    <p:extLst>
      <p:ext uri="{BB962C8B-B14F-4D97-AF65-F5344CB8AC3E}">
        <p14:creationId xmlns:p14="http://schemas.microsoft.com/office/powerpoint/2010/main" val="204480875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i="1" kern="100">
                <a:solidFill>
                  <a:srgbClr val="252525"/>
                </a:solidFill>
                <a:latin typeface="Arial" panose="020B0604020202020204" pitchFamily="34" charset="0"/>
                <a:ea typeface="Arial" panose="020B0604020202020204" pitchFamily="34" charset="0"/>
                <a:cs typeface="Times New Roman" panose="02020603050405020304" pitchFamily="18" charset="0"/>
              </a:rPr>
              <a:t>Responsabilidade Compartilhada</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O sentimento de dono envolve a ideia de responsabilidade compartilhada. Todos na equipe, desde os gerentes até os vendedores, devem sentir que têm um papel a desempenhar no sucesso do negócio. Isso significa que cada membro deve entender como suas ações impactam não apenas suas metas pessoais, mas também o desempenho da loja como um todo.</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Quando a equipe adota o sentimento de dono, eles tendem a se preocupar mais com os detalhes que fazem a diferença. Um exemplo prático seria um vendedor que percebe que um produto está em falta e toma a iniciativa de comunicar ao gerente ou de realizar um pedido para reposição antes que os clientes sintam a falta do item. Essa proatividade demonstra um comprometimento com o sucesso da loja.</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O sentimento de dono é uma mentalidade poderosa que pode transformar a dinâmica de uma loja conceito. Ao cultivar essa mentalidade, os líderes não apenas melhoram o desempenho e a aparência da loja, mas também constroem uma equipe motivada e comprometida com o sucesso coletivo.</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65</a:t>
            </a:fld>
            <a:endParaRPr lang="pt-BR"/>
          </a:p>
        </p:txBody>
      </p:sp>
    </p:spTree>
    <p:extLst>
      <p:ext uri="{BB962C8B-B14F-4D97-AF65-F5344CB8AC3E}">
        <p14:creationId xmlns:p14="http://schemas.microsoft.com/office/powerpoint/2010/main" val="170427278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pt-BR" kern="100">
                <a:solidFill>
                  <a:srgbClr val="252525"/>
                </a:solidFill>
                <a:ea typeface="Arial" panose="020B0604020202020204" pitchFamily="34" charset="0"/>
                <a:cs typeface="Times New Roman" panose="02020603050405020304" pitchFamily="18" charset="0"/>
              </a:rPr>
              <a:t>Facilitador: Introduza a ideia de que a limpeza é fundamental para causar uma boa impressão. Um espaço desorganizado pode afastar clientes potenciais. O líder não necessariamente precisa aplicar, mas ele deve ter uma ideia geral de como as coisas funcionam para garantir que estejam ok.</a:t>
            </a:r>
            <a:endParaRPr lang="pt-BR" sz="1200" kern="100">
              <a:ea typeface="Times New Roman" panose="02020603050405020304" pitchFamily="18" charset="0"/>
              <a:cs typeface="Times New Roman" panose="02020603050405020304" pitchFamily="18" charset="0"/>
            </a:endParaRPr>
          </a:p>
          <a:p>
            <a:pPr>
              <a:lnSpc>
                <a:spcPct val="115000"/>
              </a:lnSpc>
              <a:spcAft>
                <a:spcPts val="800"/>
              </a:spcAft>
            </a:pPr>
            <a:endParaRPr lang="pt-BR" sz="1200" kern="100">
              <a:solidFill>
                <a:srgbClr val="252525"/>
              </a:solidFill>
              <a:ea typeface="Times New Roman" panose="02020603050405020304" pitchFamily="18" charset="0"/>
              <a:cs typeface="Times New Roman" panose="02020603050405020304" pitchFamily="18" charset="0"/>
            </a:endParaRPr>
          </a:p>
          <a:p>
            <a:pPr>
              <a:lnSpc>
                <a:spcPct val="115000"/>
              </a:lnSpc>
              <a:spcAft>
                <a:spcPts val="800"/>
              </a:spcAft>
            </a:pPr>
            <a:r>
              <a:rPr lang="pt-BR" sz="1200" b="1" kern="100">
                <a:solidFill>
                  <a:srgbClr val="252525"/>
                </a:solidFill>
                <a:latin typeface="Arial" panose="020B0604020202020204" pitchFamily="34" charset="0"/>
                <a:ea typeface="Arial" panose="020B0604020202020204" pitchFamily="34" charset="0"/>
                <a:cs typeface="Times New Roman" panose="02020603050405020304" pitchFamily="18" charset="0"/>
              </a:rPr>
              <a:t>Limpeza e organização do ambiente</a:t>
            </a:r>
            <a:r>
              <a:rPr lang="pt-BR" sz="1200" kern="100">
                <a:solidFill>
                  <a:srgbClr val="252525"/>
                </a:solidFill>
                <a:latin typeface="Arial" panose="020B0604020202020204" pitchFamily="34" charset="0"/>
                <a:ea typeface="Arial" panose="020B0604020202020204" pitchFamily="34" charset="0"/>
                <a:cs typeface="Times New Roman" panose="02020603050405020304" pitchFamily="18" charset="0"/>
              </a:rPr>
              <a:t>:</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2000"/>
              </a:lnSpc>
              <a:spcAft>
                <a:spcPts val="800"/>
              </a:spcAft>
            </a:pPr>
            <a:r>
              <a:rPr lang="pt-BR" sz="1200" kern="100">
                <a:latin typeface="Arial" panose="020B0604020202020204" pitchFamily="34" charset="0"/>
                <a:ea typeface="Times New Roman" panose="02020603050405020304" pitchFamily="18" charset="0"/>
                <a:cs typeface="Times New Roman" panose="02020603050405020304" pitchFamily="18" charset="0"/>
              </a:rPr>
              <a:t> </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a:solidFill>
                  <a:srgbClr val="252525"/>
                </a:solidFill>
                <a:latin typeface="Arial" panose="020B0604020202020204" pitchFamily="34" charset="0"/>
                <a:ea typeface="Arial" panose="020B0604020202020204" pitchFamily="34" charset="0"/>
                <a:cs typeface="Times New Roman" panose="02020603050405020304" pitchFamily="18" charset="0"/>
              </a:rPr>
              <a:t>Em vez de apenas cumprir tarefas, todos devem se sentir parte integrante do sucesso da loja, cuidando do espaço como se fosse seu.</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2000"/>
              </a:lnSpc>
              <a:spcAft>
                <a:spcPts val="800"/>
              </a:spcAft>
            </a:pPr>
            <a:r>
              <a:rPr lang="pt-BR" sz="1200" kern="100">
                <a:latin typeface="Arial" panose="020B0604020202020204" pitchFamily="34" charset="0"/>
                <a:ea typeface="Times New Roman" panose="02020603050405020304" pitchFamily="18" charset="0"/>
                <a:cs typeface="Times New Roman" panose="02020603050405020304" pitchFamily="18" charset="0"/>
              </a:rPr>
              <a:t> </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a:solidFill>
                  <a:srgbClr val="252525"/>
                </a:solidFill>
                <a:latin typeface="Arial" panose="020B0604020202020204" pitchFamily="34" charset="0"/>
                <a:ea typeface="Arial" panose="020B0604020202020204" pitchFamily="34" charset="0"/>
                <a:cs typeface="Times New Roman" panose="02020603050405020304" pitchFamily="18" charset="0"/>
              </a:rPr>
              <a:t>Para aplicar essa mentalidade, o líder deve promover uma cultura de responsabilidade e envolvimento, além disso, o líder deve liderar pelo exemplo, demonstrando o quanto se importa com o ambiente físico da loja, realizando atividades cotidianas que reforcem essa cultura, como manter as áreas comuns limpas e organizadas.</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2000"/>
              </a:lnSpc>
              <a:spcAft>
                <a:spcPts val="800"/>
              </a:spcAft>
            </a:pPr>
            <a:r>
              <a:rPr lang="pt-BR" sz="1200" kern="100">
                <a:latin typeface="Arial" panose="020B0604020202020204" pitchFamily="34" charset="0"/>
                <a:ea typeface="Times New Roman" panose="02020603050405020304" pitchFamily="18" charset="0"/>
                <a:cs typeface="Times New Roman" panose="02020603050405020304" pitchFamily="18" charset="0"/>
              </a:rPr>
              <a:t> </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a:solidFill>
                  <a:srgbClr val="252525"/>
                </a:solidFill>
                <a:latin typeface="Arial" panose="020B0604020202020204" pitchFamily="34" charset="0"/>
                <a:ea typeface="Arial" panose="020B0604020202020204" pitchFamily="34" charset="0"/>
                <a:cs typeface="Times New Roman" panose="02020603050405020304" pitchFamily="18" charset="0"/>
              </a:rPr>
              <a:t>Exemplo Prático: Imagine uma situação em que a equipe está preparando a loja para um evento especial. O líder, ao invés de delegar a tarefa de organização a um membro da equipe, decide se envolver ativamente. Ele começa o dia limpando as prateleiras e reorganizando os produtos, e convida a equipe a participar, explicando a importância de uma apresentação atraente para atrair clientes. Durante o processo, ele elogia as sugestões da equipe sobre como exibir os produtos de forma mais atraente. Esse envolvimento não apenas melhora a aparência da loja, mas também inspira os colaboradores a adotarem a mesma mentalidade. Quando todos se sentem donos do espaço, há um comprometimento maior em cuidar da loja a longo prazo.</a:t>
            </a:r>
          </a:p>
          <a:p>
            <a:pPr>
              <a:lnSpc>
                <a:spcPct val="115000"/>
              </a:lnSpc>
              <a:spcAft>
                <a:spcPts val="800"/>
              </a:spcAft>
            </a:pPr>
            <a:endParaRPr lang="pt-BR" sz="800" kern="10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66</a:t>
            </a:fld>
            <a:endParaRPr lang="pt-BR"/>
          </a:p>
        </p:txBody>
      </p:sp>
    </p:spTree>
    <p:extLst>
      <p:ext uri="{BB962C8B-B14F-4D97-AF65-F5344CB8AC3E}">
        <p14:creationId xmlns:p14="http://schemas.microsoft.com/office/powerpoint/2010/main" val="228429442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800" kern="100">
                <a:solidFill>
                  <a:srgbClr val="252525"/>
                </a:solidFill>
                <a:ea typeface="Arial" panose="020B0604020202020204" pitchFamily="34" charset="0"/>
                <a:cs typeface="Times New Roman" panose="02020603050405020304" pitchFamily="18" charset="0"/>
              </a:rPr>
              <a:t>Facilitador: Introduza a ideia de que o líder também deverá estar atento a:</a:t>
            </a:r>
          </a:p>
          <a:p>
            <a:pPr>
              <a:lnSpc>
                <a:spcPct val="115000"/>
              </a:lnSpc>
              <a:spcAft>
                <a:spcPts val="800"/>
              </a:spcAft>
            </a:pPr>
            <a:endParaRPr lang="pt-BR" sz="800" kern="10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ea typeface="Arial" panose="020B0604020202020204" pitchFamily="34" charset="0"/>
                <a:cs typeface="Times New Roman" panose="02020603050405020304" pitchFamily="18" charset="0"/>
              </a:rPr>
              <a:t>Revisões Regulares: Realizar inspeções periódicas para identificar e resolver problemas de manutenção, como iluminação, climatização e equipamentos de venda.</a:t>
            </a:r>
          </a:p>
          <a:p>
            <a:pPr>
              <a:lnSpc>
                <a:spcPct val="115000"/>
              </a:lnSpc>
              <a:spcAft>
                <a:spcPts val="800"/>
              </a:spcAft>
            </a:pPr>
            <a:endParaRPr lang="pt-BR" sz="800" kern="10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ea typeface="Arial" panose="020B0604020202020204" pitchFamily="34" charset="0"/>
                <a:cs typeface="Times New Roman" panose="02020603050405020304" pitchFamily="18" charset="0"/>
              </a:rPr>
              <a:t>Treinamento da Equipe: Ensinar a equipe a identificar problemas menores que podem ser resolvidos rapidamente, promovendo um ambiente proativo em vez de reativo.</a:t>
            </a:r>
          </a:p>
          <a:p>
            <a:pPr>
              <a:lnSpc>
                <a:spcPct val="115000"/>
              </a:lnSpc>
              <a:spcAft>
                <a:spcPts val="800"/>
              </a:spcAft>
            </a:pPr>
            <a:endParaRPr lang="pt-BR" kern="100">
              <a:solidFill>
                <a:srgbClr val="252525"/>
              </a:solidFill>
              <a:ea typeface="Arial" panose="020B0604020202020204" pitchFamily="34" charset="0"/>
              <a:cs typeface="Times New Roman" panose="02020603050405020304" pitchFamily="18" charset="0"/>
            </a:endParaRPr>
          </a:p>
          <a:p>
            <a:pPr marL="0" marR="0" lvl="0" indent="0" algn="l" defTabSz="914400" rtl="0" eaLnBrk="1" fontAlgn="auto" latinLnBrk="0" hangingPunct="1">
              <a:lnSpc>
                <a:spcPct val="115000"/>
              </a:lnSpc>
              <a:spcBef>
                <a:spcPts val="0"/>
              </a:spcBef>
              <a:spcAft>
                <a:spcPts val="800"/>
              </a:spcAft>
              <a:buClrTx/>
              <a:buSzTx/>
              <a:buFontTx/>
              <a:buNone/>
              <a:tabLst/>
              <a:defRPr/>
            </a:pPr>
            <a:r>
              <a:rPr lang="pt-BR" kern="100">
                <a:solidFill>
                  <a:srgbClr val="252525"/>
                </a:solidFill>
                <a:ea typeface="Arial" panose="020B0604020202020204" pitchFamily="34" charset="0"/>
                <a:cs typeface="Times New Roman" panose="02020603050405020304" pitchFamily="18" charset="0"/>
              </a:rPr>
              <a:t>O líder não necessariamente precisa aplicar, mas ele deve ter uma ideia geral de como as coisas funcionam para garantir que estejam ok.</a:t>
            </a:r>
            <a:endParaRPr lang="pt-BR" sz="800" kern="10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67</a:t>
            </a:fld>
            <a:endParaRPr lang="pt-BR"/>
          </a:p>
        </p:txBody>
      </p:sp>
    </p:spTree>
    <p:extLst>
      <p:ext uri="{BB962C8B-B14F-4D97-AF65-F5344CB8AC3E}">
        <p14:creationId xmlns:p14="http://schemas.microsoft.com/office/powerpoint/2010/main" val="92523411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kern="100">
                <a:solidFill>
                  <a:srgbClr val="252525"/>
                </a:solidFill>
                <a:ea typeface="Arial" panose="020B0604020202020204" pitchFamily="34" charset="0"/>
                <a:cs typeface="Times New Roman" panose="02020603050405020304" pitchFamily="18" charset="0"/>
              </a:rPr>
              <a:t>Facilitador: Aprofunde a ideia junto ao grupo. </a:t>
            </a:r>
          </a:p>
          <a:p>
            <a:pPr>
              <a:lnSpc>
                <a:spcPct val="115000"/>
              </a:lnSpc>
              <a:spcAft>
                <a:spcPts val="800"/>
              </a:spcAft>
            </a:pPr>
            <a:endParaRPr lang="pt-BR" sz="800" kern="10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ea typeface="Arial" panose="020B0604020202020204" pitchFamily="34" charset="0"/>
                <a:cs typeface="Times New Roman" panose="02020603050405020304" pitchFamily="18" charset="0"/>
              </a:rPr>
              <a:t>Reuniões Regulares: Discutir com a equipe sobre o que pode ser melhorado em termos de layout, apresentação de produtos e conforto do espaço.</a:t>
            </a:r>
          </a:p>
          <a:p>
            <a:pPr>
              <a:lnSpc>
                <a:spcPct val="115000"/>
              </a:lnSpc>
              <a:spcAft>
                <a:spcPts val="800"/>
              </a:spcAft>
            </a:pPr>
            <a:endParaRPr lang="pt-BR" sz="800" kern="10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ea typeface="Arial" panose="020B0604020202020204" pitchFamily="34" charset="0"/>
                <a:cs typeface="Times New Roman" panose="02020603050405020304" pitchFamily="18" charset="0"/>
              </a:rPr>
              <a:t>Pesquisas de Satisfação: Implementar pesquisas para entender a percepção dos clientes sobre o ambiente da loja e suas experiências de compra.</a:t>
            </a:r>
            <a:endParaRPr lang="pt-BR" sz="800" kern="10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68</a:t>
            </a:fld>
            <a:endParaRPr lang="pt-BR"/>
          </a:p>
        </p:txBody>
      </p:sp>
    </p:spTree>
    <p:extLst>
      <p:ext uri="{BB962C8B-B14F-4D97-AF65-F5344CB8AC3E}">
        <p14:creationId xmlns:p14="http://schemas.microsoft.com/office/powerpoint/2010/main" val="117284502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informe que o líder deve estar atento a algumas manutenções na loja diariamente, que ele precisa garantir que essas mudanças ocorram e sejam aplicadas na loja.</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69</a:t>
            </a:fld>
            <a:endParaRPr lang="pt-BR"/>
          </a:p>
        </p:txBody>
      </p:sp>
    </p:spTree>
    <p:extLst>
      <p:ext uri="{BB962C8B-B14F-4D97-AF65-F5344CB8AC3E}">
        <p14:creationId xmlns:p14="http://schemas.microsoft.com/office/powerpoint/2010/main" val="264738096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É importante estar atento também na percepção do cliente sobre esse recurso.</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70</a:t>
            </a:fld>
            <a:endParaRPr lang="pt-BR"/>
          </a:p>
        </p:txBody>
      </p:sp>
    </p:spTree>
    <p:extLst>
      <p:ext uri="{BB962C8B-B14F-4D97-AF65-F5344CB8AC3E}">
        <p14:creationId xmlns:p14="http://schemas.microsoft.com/office/powerpoint/2010/main" val="52111888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É importante estar atento também na percepção do cliente sobre esse recurso. Isso é importante para ter insights.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71</a:t>
            </a:fld>
            <a:endParaRPr lang="pt-BR"/>
          </a:p>
        </p:txBody>
      </p:sp>
    </p:spTree>
    <p:extLst>
      <p:ext uri="{BB962C8B-B14F-4D97-AF65-F5344CB8AC3E}">
        <p14:creationId xmlns:p14="http://schemas.microsoft.com/office/powerpoint/2010/main" val="207602822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Sabemos que ocorrem situações na loja que precisam ser formalizadas, lembre-se que mais pessoas podem ser envolvidas na resolução e, por isso é importante manter os registros do acontecimento para garantir que o seu trabalho foi feito.</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72</a:t>
            </a:fld>
            <a:endParaRPr lang="pt-BR"/>
          </a:p>
        </p:txBody>
      </p:sp>
    </p:spTree>
    <p:extLst>
      <p:ext uri="{BB962C8B-B14F-4D97-AF65-F5344CB8AC3E}">
        <p14:creationId xmlns:p14="http://schemas.microsoft.com/office/powerpoint/2010/main" val="160810610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74</a:t>
            </a:fld>
            <a:endParaRPr lang="pt-BR"/>
          </a:p>
        </p:txBody>
      </p:sp>
    </p:spTree>
    <p:extLst>
      <p:ext uri="{BB962C8B-B14F-4D97-AF65-F5344CB8AC3E}">
        <p14:creationId xmlns:p14="http://schemas.microsoft.com/office/powerpoint/2010/main" val="75591765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explique que há uma construção na jornada, e que o papel do líder permeia todos os momentos, com o intuito de guiar os colaboradores.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75</a:t>
            </a:fld>
            <a:endParaRPr lang="pt-BR"/>
          </a:p>
        </p:txBody>
      </p:sp>
    </p:spTree>
    <p:extLst>
      <p:ext uri="{BB962C8B-B14F-4D97-AF65-F5344CB8AC3E}">
        <p14:creationId xmlns:p14="http://schemas.microsoft.com/office/powerpoint/2010/main" val="301993497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Facilitador: Informe que o papel da gerência vai muito além de supervisionar; envolve acolher, orientar, desenvolver e motivar, criando uma base sólida para que o vendedor de primeiro emprego cresça profissionalmente e contribua de forma significativa para a equipe.</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76</a:t>
            </a:fld>
            <a:endParaRPr lang="pt-BR"/>
          </a:p>
        </p:txBody>
      </p:sp>
    </p:spTree>
    <p:extLst>
      <p:ext uri="{BB962C8B-B14F-4D97-AF65-F5344CB8AC3E}">
        <p14:creationId xmlns:p14="http://schemas.microsoft.com/office/powerpoint/2010/main" val="137279445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800"/>
              </a:spcAft>
              <a:buClrTx/>
              <a:buSzTx/>
              <a:buFont typeface="Arial" panose="020B0604020202020204" pitchFamily="34" charset="0"/>
              <a:buNone/>
              <a:tabLst/>
              <a:defRPr/>
            </a:pPr>
            <a:r>
              <a:rPr lang="pt-BR" sz="1200" kern="100">
                <a:solidFill>
                  <a:srgbClr val="252525"/>
                </a:solidFill>
                <a:ea typeface="Arial" panose="020B0604020202020204" pitchFamily="34" charset="0"/>
                <a:cs typeface="Times New Roman" panose="02020603050405020304" pitchFamily="18" charset="0"/>
              </a:rPr>
              <a:t>Facilitador: Passe por cada um dos tópicos reforçando a importância de que os líderes estejam atentos a esses aspectos.</a:t>
            </a:r>
          </a:p>
          <a:p>
            <a:pPr marL="0" indent="0">
              <a:lnSpc>
                <a:spcPct val="115000"/>
              </a:lnSpc>
              <a:spcAft>
                <a:spcPts val="800"/>
              </a:spcAft>
              <a:buFont typeface="Arial" panose="020B0604020202020204" pitchFamily="34" charset="0"/>
              <a:buNone/>
            </a:pPr>
            <a:endPar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endParaRPr>
          </a:p>
          <a:p>
            <a:pPr marL="171450" indent="-171450">
              <a:lnSpc>
                <a:spcPct val="115000"/>
              </a:lnSpc>
              <a:spcAft>
                <a:spcPts val="800"/>
              </a:spcAft>
              <a:buFont typeface="Arial" panose="020B0604020202020204" pitchFamily="34" charset="0"/>
              <a:buChar cha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O primeiro passo é proporcionar um acolhimento adequado, criando um ambiente de suporte onde o vendedor se sinta parte da equipe desde o início. Esse processo envolve não apenas uma apresentação formal, mas também um acompanhamento próximo, garantindo que ele tenha clareza sobre a cultura da empresa, os produtos e serviços oferecidos, e as políticas internas.</a:t>
            </a:r>
            <a:endParaRPr lang="pt-BR" sz="800" kern="100">
              <a:solidFill>
                <a:schemeClr val="tx1"/>
              </a:solidFill>
              <a:latin typeface="Aptos" panose="020B0004020202020204" pitchFamily="34" charset="0"/>
              <a:ea typeface="Arial" panose="020B0604020202020204" pitchFamily="34" charset="0"/>
              <a:cs typeface="Times New Roman" panose="02020603050405020304" pitchFamily="18" charset="0"/>
            </a:endParaRPr>
          </a:p>
          <a:p>
            <a:pPr marL="171450" indent="-171450">
              <a:lnSpc>
                <a:spcPct val="115000"/>
              </a:lnSpc>
              <a:spcAft>
                <a:spcPts val="800"/>
              </a:spcAft>
              <a:buFont typeface="Arial" panose="020B0604020202020204" pitchFamily="34" charset="0"/>
              <a:buChar cha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Além disso, a gerência deve atuar como mentora, oferecendo orientação contínua. Isso inclui ensinar as técnicas de vendas necessárias, mas também ajudar o novo colaborador a desenvolver habilidades fundamentais, como comunicação e empatia no atendimento ao cliente. A presença do gestor como um ponto de apoio para dúvidas e feedback é crucial, pois o vendedor de primeiro emprego muitas vezes precisa de confiança para aprender com seus erros.</a:t>
            </a:r>
            <a:endParaRPr lang="pt-BR" sz="800" kern="100">
              <a:solidFill>
                <a:schemeClr val="tx1"/>
              </a:solidFill>
              <a:latin typeface="Aptos" panose="020B0004020202020204" pitchFamily="34" charset="0"/>
              <a:ea typeface="Arial" panose="020B0604020202020204" pitchFamily="34" charset="0"/>
              <a:cs typeface="Times New Roman" panose="02020603050405020304" pitchFamily="18" charset="0"/>
            </a:endParaRPr>
          </a:p>
          <a:p>
            <a:pPr marL="171450" indent="-171450">
              <a:lnSpc>
                <a:spcPct val="115000"/>
              </a:lnSpc>
              <a:spcAft>
                <a:spcPts val="800"/>
              </a:spcAft>
              <a:buFont typeface="Arial" panose="020B0604020202020204" pitchFamily="34" charset="0"/>
              <a:buChar cha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Definir metas claras e progressivas é outra responsabilidade importante da gerência. Ao estabelecer objetivos realistas, o gestor mantém o vendedor motivado e focado em seu desenvolvimento, criando uma jornada de aprendizado em que o colaborador entende suas expectativas e vê seu próprio progresso. O desenvolvimento de habilidades mais amplas, como a resolução de problemas e o atendimento ao cliente, também deve ser uma prioridade, garantindo que o vendedor se torne mais versátil.</a:t>
            </a:r>
            <a:endParaRPr lang="pt-BR" sz="800" kern="100">
              <a:solidFill>
                <a:schemeClr val="tx1"/>
              </a:solidFill>
              <a:latin typeface="Aptos" panose="020B0004020202020204" pitchFamily="34" charset="0"/>
              <a:ea typeface="Arial" panose="020B0604020202020204" pitchFamily="34" charset="0"/>
              <a:cs typeface="Times New Roman" panose="02020603050405020304" pitchFamily="18" charset="0"/>
            </a:endParaRPr>
          </a:p>
          <a:p>
            <a:pPr marL="171450" indent="-171450">
              <a:lnSpc>
                <a:spcPct val="115000"/>
              </a:lnSpc>
              <a:spcAft>
                <a:spcPts val="800"/>
              </a:spcAft>
              <a:buFont typeface="Arial" panose="020B0604020202020204" pitchFamily="34" charset="0"/>
              <a:buChar cha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Por fim, a gerência precisa estar atenta ao suporte emocional e motivacional. É comum que vendedores de primeiro emprego sintam insegurança ou ansiedade, e o gestor deve atuar como uma fonte de suporte, mantendo um diálogo aberto sobre desafios e conquistas. O reconhecimento dos pequenos sucessos e a oferta de incentivo constante ajudam a construir a confiança e o engajamento necessários para o sucesso a longo prazo.</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77</a:t>
            </a:fld>
            <a:endParaRPr lang="pt-BR"/>
          </a:p>
        </p:txBody>
      </p:sp>
    </p:spTree>
    <p:extLst>
      <p:ext uri="{BB962C8B-B14F-4D97-AF65-F5344CB8AC3E}">
        <p14:creationId xmlns:p14="http://schemas.microsoft.com/office/powerpoint/2010/main" val="57204637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b="0" kern="100">
                <a:solidFill>
                  <a:srgbClr val="252525"/>
                </a:solidFill>
                <a:latin typeface="Arial" panose="020B0604020202020204" pitchFamily="34" charset="0"/>
                <a:ea typeface="Arial" panose="020B0604020202020204" pitchFamily="34" charset="0"/>
                <a:cs typeface="Times New Roman" panose="02020603050405020304" pitchFamily="18" charset="0"/>
              </a:rPr>
              <a:t>A jornada do desenvolvimento dos colaboradores não tem fim, sempre dá para melhorar algo! E isso precisa estar no radar do bom líder, para manter a motivação e o engajamento da equipe.</a:t>
            </a:r>
            <a:endParaRPr lang="pt-BR" b="0" kern="100">
              <a:latin typeface="Arial" panose="020B0604020202020204" pitchFamily="34" charset="0"/>
              <a:ea typeface="Times New Roman" panose="02020603050405020304" pitchFamily="18" charset="0"/>
              <a:cs typeface="Times New Roman" panose="02020603050405020304" pitchFamily="18" charset="0"/>
            </a:endParaRP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78</a:t>
            </a:fld>
            <a:endParaRPr lang="pt-BR"/>
          </a:p>
        </p:txBody>
      </p:sp>
    </p:spTree>
    <p:extLst>
      <p:ext uri="{BB962C8B-B14F-4D97-AF65-F5344CB8AC3E}">
        <p14:creationId xmlns:p14="http://schemas.microsoft.com/office/powerpoint/2010/main" val="54501587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Essa ferramenta serve para o gerente “avaliar” a sua equipe rapidamente e tomar algumas decisões, ver o que precisa ser feito a curto prazo</a:t>
            </a:r>
          </a:p>
          <a:p>
            <a:endParaRPr lang="pt-BR"/>
          </a:p>
          <a:p>
            <a:r>
              <a:rPr lang="pt-BR"/>
              <a:t>Ela consiste em colocar o nome dos funcionários nos quadrantes de acordo com o momento que ele está fazendo essa avaliação.</a:t>
            </a:r>
          </a:p>
          <a:p>
            <a:endParaRPr lang="pt-BR"/>
          </a:p>
          <a:p>
            <a:r>
              <a:rPr lang="pt-BR"/>
              <a:t>CRAQUE: o colaborador considerado craque, ele está motivado, com vontade e também tem skill, competência pra desempenhar a função dele. O que ele precisa fazer? Motivar, não deixar que ele por ser craque, não seja estimulado a continuar!</a:t>
            </a:r>
          </a:p>
          <a:p>
            <a:endParaRPr lang="pt-BR"/>
          </a:p>
          <a:p>
            <a:r>
              <a:rPr lang="pt-BR"/>
              <a:t>TREINAMENTO: o colaborador está motivado, tem vontade, mas não tem ainda todo domínio para exercer bem a função, ele precisa de treinamento!</a:t>
            </a:r>
          </a:p>
          <a:p>
            <a:endParaRPr lang="pt-BR"/>
          </a:p>
          <a:p>
            <a:r>
              <a:rPr lang="pt-BR"/>
              <a:t>EMPACADO: o colaborador está apto pra exercer a função dele, sabe o que tem que fazer, mas não está motivado, não demonstra entusiasmo, então o que ele precisa é que tenha uma conversa com ele, um feedback para direcionar a jornada dele</a:t>
            </a:r>
          </a:p>
          <a:p>
            <a:endParaRPr lang="pt-BR"/>
          </a:p>
          <a:p>
            <a:r>
              <a:rPr lang="pt-BR"/>
              <a:t>T.C.H.A.U.: Se o colaborador, não tem capacidade técnica e não está motivado, com vontade de exercer a função, o ideal é que ele não faça mais parte, que ele possa ser transferido para uma função que ele consiga se motivar e adquirir o conhecimento necessário.</a:t>
            </a:r>
          </a:p>
          <a:p>
            <a:endParaRPr lang="pt-BR"/>
          </a:p>
          <a:p>
            <a:endParaRPr lang="pt-B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80</a:t>
            </a:fld>
            <a:endParaRPr lang="pt-BR"/>
          </a:p>
        </p:txBody>
      </p:sp>
    </p:spTree>
    <p:extLst>
      <p:ext uri="{BB962C8B-B14F-4D97-AF65-F5344CB8AC3E}">
        <p14:creationId xmlns:p14="http://schemas.microsoft.com/office/powerpoint/2010/main" val="39482320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b="0" kern="100">
                <a:solidFill>
                  <a:srgbClr val="252525"/>
                </a:solidFill>
                <a:latin typeface="Arial" panose="020B0604020202020204" pitchFamily="34" charset="0"/>
                <a:ea typeface="Arial" panose="020B0604020202020204" pitchFamily="34" charset="0"/>
                <a:cs typeface="Times New Roman" panose="02020603050405020304" pitchFamily="18" charset="0"/>
              </a:rPr>
              <a:t>Facilitador: Fale sobre o papel de um líder na identificação talentos e forças da equipe, você poderá basear sua fala no texto a seguir:</a:t>
            </a:r>
          </a:p>
          <a:p>
            <a:pPr>
              <a:lnSpc>
                <a:spcPct val="115000"/>
              </a:lnSpc>
              <a:spcAft>
                <a:spcPts val="800"/>
              </a:spcAft>
            </a:pP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A liderança voltada para o reconhecimento de talentos e forças da equipe envolve a habilidade de identificar as</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qualidades únicas de cada colaborador e alavancar essas características para maximizar o desempenho e a satisfação no trabalho. Um bom líder sabe que o sucesso de uma equipe está diretamente relacionado ao quanto as competências individuais são reconhecidas e bem utilizadas dentro da dinâmica do grupo.</a:t>
            </a:r>
            <a:r>
              <a:rPr lang="pt-BR" kern="100">
                <a:latin typeface="Arial" panose="020B0604020202020204" pitchFamily="34" charset="0"/>
                <a:ea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pt-BR" sz="1200" kern="100">
              <a:solidFill>
                <a:srgbClr val="252525"/>
              </a:solidFill>
              <a:ea typeface="Arial" panose="020B06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00">
                <a:solidFill>
                  <a:srgbClr val="252525"/>
                </a:solidFill>
                <a:ea typeface="Arial" panose="020B0604020202020204" pitchFamily="34" charset="0"/>
                <a:cs typeface="Times New Roman" panose="02020603050405020304" pitchFamily="18" charset="0"/>
              </a:rPr>
              <a:t>Um líder eficaz observa atentamente os pontos fortes de cada membro da equipe, buscando perceber habilidades específicas que podem ser menos óbvias em um ambiente tradicional de trabalho. Isso inclui reconhecer aptidões técnicas, mas também talentos interpessoais, como facilidade em comunicar ideias complexas ou em criar empatia com os clientes. O líder que se dedica a conhecer melhor sua equipe consegue distribuir responsabilidades de forma mais estratégica, alinhando as tarefas às capacidades de cada colaborador.</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81</a:t>
            </a:fld>
            <a:endParaRPr lang="pt-BR"/>
          </a:p>
        </p:txBody>
      </p:sp>
    </p:spTree>
    <p:extLst>
      <p:ext uri="{BB962C8B-B14F-4D97-AF65-F5344CB8AC3E}">
        <p14:creationId xmlns:p14="http://schemas.microsoft.com/office/powerpoint/2010/main" val="179515883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Quando o líder reconhece os talentos individuais, ele pode atribuir funções que não apenas explorem essas habilidades, mas também ajudem a equipe a se sentir mais motivada e desafiada de forma positiva. Colaboradores que trabalham em áreas onde seus pontos fortes são valorizados tendem a ser mais produtivos, criativos e engajados. </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82</a:t>
            </a:fld>
            <a:endParaRPr lang="pt-BR"/>
          </a:p>
        </p:txBody>
      </p:sp>
    </p:spTree>
    <p:extLst>
      <p:ext uri="{BB962C8B-B14F-4D97-AF65-F5344CB8AC3E}">
        <p14:creationId xmlns:p14="http://schemas.microsoft.com/office/powerpoint/2010/main" val="167431807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Reconhecer talentos não se limita a uma relação direta entre líder e colaborador, mas também envolve incentivar a equipe a reconhecer e apoiar as forças uns dos outros. Um líder eficiente promove uma cultura onde os membros da equipe compartilham conhecimento e valorizam as habilidades dos colegas, criando um ambiente colaborativo que se beneficia das capacidades únicas de cada um.</a:t>
            </a:r>
          </a:p>
          <a:p>
            <a:pPr marL="0" marR="0" lvl="0" indent="0" algn="l" defTabSz="914400" rtl="0" eaLnBrk="1" fontAlgn="auto" latinLnBrk="0" hangingPunct="1">
              <a:lnSpc>
                <a:spcPct val="100000"/>
              </a:lnSpc>
              <a:spcBef>
                <a:spcPts val="0"/>
              </a:spcBef>
              <a:spcAft>
                <a:spcPts val="0"/>
              </a:spcAft>
              <a:buClrTx/>
              <a:buSzTx/>
              <a:buFontTx/>
              <a:buNone/>
              <a:tabLst/>
              <a:defRP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Facilitador: Reforce a ideia de que após identificar forças e talentos em sua equipe o líder deverá explorar cada um desses aspectos de diferentes maneiras.</a:t>
            </a:r>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83</a:t>
            </a:fld>
            <a:endParaRPr lang="pt-BR"/>
          </a:p>
        </p:txBody>
      </p:sp>
    </p:spTree>
    <p:extLst>
      <p:ext uri="{BB962C8B-B14F-4D97-AF65-F5344CB8AC3E}">
        <p14:creationId xmlns:p14="http://schemas.microsoft.com/office/powerpoint/2010/main" val="335031938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Reconhecer o talento não se trata apenas de observá-lo, mas também de valorizá-lo de maneira tangível. Um líder que sabe dar crédito onde é devido reforça a confiança e o senso de pertencimento da equipe. Esse reconhecimento pode ocorrer por meio de elogios em público, feedbacks construtivos ou oportunidades de crescimento profissional, o que motiva os colaboradores a continuarem aprimorando suas habilidades.</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Facilitador: Reforce a ideia de que após identificar forças e talentos em sua equipe o líder deverá explorar cada um desses aspectos de diferentes maneiras.</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84</a:t>
            </a:fld>
            <a:endParaRPr lang="pt-BR"/>
          </a:p>
        </p:txBody>
      </p:sp>
    </p:spTree>
    <p:extLst>
      <p:ext uri="{BB962C8B-B14F-4D97-AF65-F5344CB8AC3E}">
        <p14:creationId xmlns:p14="http://schemas.microsoft.com/office/powerpoint/2010/main" val="90623507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Além de reconhecer as forças, o líder também desempenha um papel essencial no desenvolvimento dessas competências. Isso pode ser feito oferecendo oportunidades de treinamento ou designando desafios que ajudem os membros da equipe a expandirem seus talentos. Um líder visionário enxerga não apenas o talento atual, mas também o potencial de crescimento e inovação que cada colaborador pode alcançar com o devido suporte.</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Facilitador: Reforce a ideia de que após identificar forças e talentos em sua equipe o líder deverá explorar cada um desses aspectos de diferentes maneiras.</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85</a:t>
            </a:fld>
            <a:endParaRPr lang="pt-BR"/>
          </a:p>
        </p:txBody>
      </p:sp>
    </p:spTree>
    <p:extLst>
      <p:ext uri="{BB962C8B-B14F-4D97-AF65-F5344CB8AC3E}">
        <p14:creationId xmlns:p14="http://schemas.microsoft.com/office/powerpoint/2010/main" val="208475818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pt-BR" sz="1050" kern="100">
                <a:solidFill>
                  <a:srgbClr val="252525"/>
                </a:solidFill>
                <a:latin typeface="Arial" panose="020B0604020202020204" pitchFamily="34" charset="0"/>
                <a:ea typeface="Arial" panose="020B0604020202020204" pitchFamily="34" charset="0"/>
                <a:cs typeface="Times New Roman" panose="02020603050405020304" pitchFamily="18" charset="0"/>
              </a:rPr>
              <a:t>Empoderamento da Equipe: É essencial que o líder empodere a equipe, delegando responsabilidades e permitindo que os colaboradores tomem decisões sobre suas atividades diárias. Quando a equipe sente que tem autonomia e influência sobre suas tarefas, eles se tornam mais motivados a cuidar do espaço e a se preocupar com o sucesso da loja.</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endParaRPr lang="pt-BR" sz="800" kern="10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86</a:t>
            </a:fld>
            <a:endParaRPr lang="pt-BR"/>
          </a:p>
        </p:txBody>
      </p:sp>
    </p:spTree>
    <p:extLst>
      <p:ext uri="{BB962C8B-B14F-4D97-AF65-F5344CB8AC3E}">
        <p14:creationId xmlns:p14="http://schemas.microsoft.com/office/powerpoint/2010/main" val="2104646340"/>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800" kern="100">
                <a:solidFill>
                  <a:srgbClr val="252525"/>
                </a:solidFill>
                <a:latin typeface="Aptos" panose="020B0004020202020204" pitchFamily="34" charset="0"/>
                <a:ea typeface="Arial" panose="020B0604020202020204" pitchFamily="34" charset="0"/>
                <a:cs typeface="Times New Roman" panose="02020603050405020304" pitchFamily="18" charset="0"/>
              </a:rPr>
              <a:t>Facilitador: Fale sobre a importância da construção do legado, você poderá utilizar o texto abaixo como referência:</a:t>
            </a:r>
          </a:p>
          <a:p>
            <a:pPr>
              <a:lnSpc>
                <a:spcPct val="115000"/>
              </a:lnSpc>
              <a:spcAft>
                <a:spcPts val="800"/>
              </a:spcAft>
            </a:pP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O papel do líder na construção de um legado vai muito além de alcançar resultados imediatos. Ele envolve a criação de uma cultura e de valores que perdurem no tempo, impactando tanto as pessoas quanto o ambiente de trabalho. Para isso, o líder precisa ter uma visão clara de longo prazo, inspirando sua equipe a trabalhar por algo maior do que as metas do momento. Ele deve ser capaz de motivar os colaboradores a enxergarem o propósito por trás do trabalho, orientando-os para a construção de um futuro sólido e relevante.</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Além disso, a cultura organizacional é uma das marcas mais profundas deixadas por um líder. Ele molda os valores e as práticas que guiam o dia a dia da equipe, promovendo um ambiente de respeito, inovação e colaboração. Essa cultura, por sua vez, se torna parte da identidade da empresa, continuando a influenciar as operações e o clima interno mesmo após a saída do líder.</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As decisões éticas também desempenham um papel fundamental na construção de um legado. Um líder que age com justiça e integridade, tomando decisões que consideram o bem-estar de todos os envolvidos, constrói uma reputação sólida e duradoura. Isso não apenas fortalece a imagem da empresa, mas também inspira futuras gerações de líderes a seguir o mesmo caminho de ética e responsabilidade.</a:t>
            </a:r>
            <a:r>
              <a:rPr lang="pt-BR" kern="100">
                <a:latin typeface="Arial" panose="020B0604020202020204" pitchFamily="34" charset="0"/>
                <a:ea typeface="Times New Roman" panose="02020603050405020304" pitchFamily="18" charset="0"/>
                <a:cs typeface="Times New Roman" panose="02020603050405020304" pitchFamily="18" charset="0"/>
              </a:rPr>
              <a:t> </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Em um ambiente como uma loja conceito, onde inovação e tecnologia são essenciais, o líder deve ser um promotor da adaptabilidade e da inovação constante. Incentivar uma cultura onde a evolução é constante garante que a empresa continue relevante no futuro, sempre acompanhando as tendências do mercado e utilizando as mais recentes tecnologias a favor do negócio.</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a:solidFill>
                  <a:srgbClr val="252525"/>
                </a:solidFill>
                <a:latin typeface="Arial" panose="020B0604020202020204" pitchFamily="34" charset="0"/>
                <a:ea typeface="Arial" panose="020B0604020202020204" pitchFamily="34" charset="0"/>
                <a:cs typeface="Times New Roman" panose="02020603050405020304" pitchFamily="18" charset="0"/>
              </a:rPr>
              <a:t>Construir um legado é, portanto, um processo contínuo, que vai além das responsabilidades diárias de liderança. É criar algo que inspire, beneficie e continue relevante por muito tempo, deixando uma marca duradoura na organização e nas pessoas que dela fazem parte.</a:t>
            </a:r>
            <a:endParaRPr lang="pt-BR" sz="800" kern="10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88</a:t>
            </a:fld>
            <a:endParaRPr lang="pt-BR"/>
          </a:p>
        </p:txBody>
      </p:sp>
    </p:spTree>
    <p:extLst>
      <p:ext uri="{BB962C8B-B14F-4D97-AF65-F5344CB8AC3E}">
        <p14:creationId xmlns:p14="http://schemas.microsoft.com/office/powerpoint/2010/main" val="251076246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Espaço Reservado para Anotações 2"/>
          <p:cNvSpPr>
            <a:spLocks noGrp="1"/>
          </p:cNvSpPr>
          <p:nvPr>
            <p:ph type="body" idx="1"/>
          </p:nvPr>
        </p:nvSpPr>
        <p:spPr>
          <a:xfrm>
            <a:off x="514350" y="4400550"/>
            <a:ext cx="4114800" cy="3600450"/>
          </a:xfrm>
          <a:prstGeom prst="rect">
            <a:avLst/>
          </a:prstGeom>
        </p:spPr>
        <p:txBody>
          <a:bodyPr/>
          <a:lstStyle/>
          <a:p>
            <a:pPr>
              <a:lnSpc>
                <a:spcPct val="115000"/>
              </a:lnSpc>
              <a:spcAft>
                <a:spcPts val="800"/>
              </a:spcAft>
            </a:pPr>
            <a:r>
              <a:rPr lang="pt-BR" sz="1200" kern="100">
                <a:solidFill>
                  <a:srgbClr val="252525"/>
                </a:solidFill>
                <a:ea typeface="Arial" panose="020B0604020202020204" pitchFamily="34" charset="0"/>
                <a:cs typeface="Times New Roman" panose="02020603050405020304" pitchFamily="18" charset="0"/>
              </a:rPr>
              <a:t>Facilitador: Informe ao grupo que além disso, a clareza que os dados proporcionam permite que as Lojas Conceito mantenham sua identidade de evolução constante, sempre um passo à frente em relação às necessidades do mercado e dos consumidores. Com isso, a Claro solidifica sua posição como uma marca que não apenas apresenta o novo, mas que também utiliza a tecnologia de forma estratégica para melhorar a vida das pessoas de maneira tangível e eficiente.</a:t>
            </a:r>
            <a:endParaRPr lang="pt-BR" sz="1200" kern="10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35132713"/>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1200" kern="100">
                <a:solidFill>
                  <a:srgbClr val="252525"/>
                </a:solidFill>
                <a:latin typeface="Arial" panose="020B0604020202020204" pitchFamily="34" charset="0"/>
                <a:ea typeface="Arial" panose="020B0604020202020204" pitchFamily="34" charset="0"/>
                <a:cs typeface="Times New Roman" panose="02020603050405020304" pitchFamily="18" charset="0"/>
              </a:rPr>
              <a:t>Facilitador: Relembre que as Lojas Conceito Claro de 2024 são mais do que simples pontos de venda, sendo o principal ponto de relacionamento entre a Claro e seus clientes, integrando meios digitais e dados. E que dentro deste novo contexto de modernidade, o projeto Data </a:t>
            </a:r>
            <a:r>
              <a:rPr lang="pt-BR" sz="1200" kern="100" err="1">
                <a:solidFill>
                  <a:srgbClr val="252525"/>
                </a:solidFill>
                <a:latin typeface="Arial" panose="020B0604020202020204" pitchFamily="34" charset="0"/>
                <a:ea typeface="Arial" panose="020B0604020202020204" pitchFamily="34" charset="0"/>
                <a:cs typeface="Times New Roman" panose="02020603050405020304" pitchFamily="18" charset="0"/>
              </a:rPr>
              <a:t>Driven</a:t>
            </a:r>
            <a:r>
              <a:rPr lang="pt-BR" sz="1200" kern="100">
                <a:solidFill>
                  <a:srgbClr val="252525"/>
                </a:solidFill>
                <a:latin typeface="Arial" panose="020B0604020202020204" pitchFamily="34" charset="0"/>
                <a:ea typeface="Arial" panose="020B0604020202020204" pitchFamily="34" charset="0"/>
                <a:cs typeface="Times New Roman" panose="02020603050405020304" pitchFamily="18" charset="0"/>
              </a:rPr>
              <a:t> surge como uma ferramenta essencial para alavancar os resultados e transformar a experiência nas lojas.</a:t>
            </a:r>
          </a:p>
          <a:p>
            <a:pPr>
              <a:lnSpc>
                <a:spcPct val="115000"/>
              </a:lnSpc>
              <a:spcAft>
                <a:spcPts val="800"/>
              </a:spcAft>
            </a:pPr>
            <a:r>
              <a:rPr lang="pt-BR" sz="1200" kern="100">
                <a:solidFill>
                  <a:srgbClr val="252525"/>
                </a:solidFill>
                <a:ea typeface="Arial" panose="020B0604020202020204" pitchFamily="34" charset="0"/>
                <a:cs typeface="Times New Roman" panose="02020603050405020304" pitchFamily="18" charset="0"/>
              </a:rPr>
              <a:t>O conceito de Data </a:t>
            </a:r>
            <a:r>
              <a:rPr lang="pt-BR" sz="1200" kern="100" err="1">
                <a:solidFill>
                  <a:srgbClr val="252525"/>
                </a:solidFill>
                <a:ea typeface="Arial" panose="020B0604020202020204" pitchFamily="34" charset="0"/>
                <a:cs typeface="Times New Roman" panose="02020603050405020304" pitchFamily="18" charset="0"/>
              </a:rPr>
              <a:t>Driven</a:t>
            </a:r>
            <a:r>
              <a:rPr lang="pt-BR" sz="1200" kern="100">
                <a:solidFill>
                  <a:srgbClr val="252525"/>
                </a:solidFill>
                <a:ea typeface="Arial" panose="020B0604020202020204" pitchFamily="34" charset="0"/>
                <a:cs typeface="Times New Roman" panose="02020603050405020304" pitchFamily="18" charset="0"/>
              </a:rPr>
              <a:t> refere-se à tomada de decisões baseada em dados concretos e precisos, complementados pela experiência e intuição dos gestores. </a:t>
            </a:r>
            <a:endParaRPr lang="pt-BR" sz="1200" kern="10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91</a:t>
            </a:fld>
            <a:endParaRPr lang="pt-BR"/>
          </a:p>
        </p:txBody>
      </p:sp>
    </p:spTree>
    <p:extLst>
      <p:ext uri="{BB962C8B-B14F-4D97-AF65-F5344CB8AC3E}">
        <p14:creationId xmlns:p14="http://schemas.microsoft.com/office/powerpoint/2010/main" val="1983476812"/>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Uma nova ferramenta que entra para mudar a cultura de gestão na loja, a Cultura Data </a:t>
            </a:r>
            <a:r>
              <a:rPr lang="pt-BR" err="1"/>
              <a:t>Driven</a:t>
            </a:r>
            <a:r>
              <a:rPr lang="pt-BR"/>
              <a:t>.</a:t>
            </a:r>
          </a:p>
          <a:p>
            <a:endParaRPr lang="pt-BR"/>
          </a:p>
          <a:p>
            <a:pPr marL="0" marR="0" lvl="0" indent="0" algn="l" defTabSz="914400" rtl="0" eaLnBrk="1" fontAlgn="auto" latinLnBrk="0" hangingPunct="1">
              <a:lnSpc>
                <a:spcPct val="100000"/>
              </a:lnSpc>
              <a:spcBef>
                <a:spcPts val="0"/>
              </a:spcBef>
              <a:spcAft>
                <a:spcPts val="0"/>
              </a:spcAft>
              <a:buClrTx/>
              <a:buSzTx/>
              <a:buFontTx/>
              <a:buNone/>
              <a:tabLst/>
              <a:defRPr/>
            </a:pPr>
            <a:r>
              <a:rPr lang="pt-BR"/>
              <a:t>O Data </a:t>
            </a:r>
            <a:r>
              <a:rPr lang="pt-BR" err="1"/>
              <a:t>Driven</a:t>
            </a:r>
            <a:r>
              <a:rPr lang="pt-BR"/>
              <a:t> promove a oportunidade de falar com o coordenador baseado em dados reais. Conhecer a loja e o que funciona para ela, como entender as ações de marketing que funcionam, usar os dados para apoio. O horário de pico na minha loja é diferente, como vou adequar a minha escala.</a:t>
            </a:r>
          </a:p>
          <a:p>
            <a:endParaRPr lang="pt-B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92</a:t>
            </a:fld>
            <a:endParaRPr lang="pt-BR"/>
          </a:p>
        </p:txBody>
      </p:sp>
    </p:spTree>
    <p:extLst>
      <p:ext uri="{BB962C8B-B14F-4D97-AF65-F5344CB8AC3E}">
        <p14:creationId xmlns:p14="http://schemas.microsoft.com/office/powerpoint/2010/main" val="357007249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1200" kern="100">
                <a:solidFill>
                  <a:srgbClr val="252525"/>
                </a:solidFill>
                <a:ea typeface="Arial" panose="020B0604020202020204" pitchFamily="34" charset="0"/>
                <a:cs typeface="Times New Roman" panose="02020603050405020304" pitchFamily="18" charset="0"/>
              </a:rPr>
              <a:t>Facilitador: Explique que através da ferramenta Seed, que utiliza tecnologias de machine learning e inteligência artificial, será possível visualizar e analisar um grande volume de informações coletadas diretamente nas lojas, transformando esses dados em insights valiosos. </a:t>
            </a:r>
          </a:p>
          <a:p>
            <a:pPr>
              <a:lnSpc>
                <a:spcPct val="115000"/>
              </a:lnSpc>
              <a:spcAft>
                <a:spcPts val="800"/>
              </a:spcAft>
            </a:pPr>
            <a:endParaRPr lang="pt-BR" sz="1200" kern="100">
              <a:solidFill>
                <a:srgbClr val="252525"/>
              </a:solidFill>
              <a:ea typeface="Arial" panose="020B0604020202020204" pitchFamily="34" charset="0"/>
              <a:cs typeface="Times New Roman" panose="02020603050405020304" pitchFamily="18" charset="0"/>
            </a:endParaRPr>
          </a:p>
          <a:p>
            <a:pPr>
              <a:lnSpc>
                <a:spcPct val="115000"/>
              </a:lnSpc>
              <a:spcAft>
                <a:spcPts val="800"/>
              </a:spcAft>
            </a:pPr>
            <a:r>
              <a:rPr lang="pt-BR" sz="1200" kern="100">
                <a:solidFill>
                  <a:srgbClr val="252525"/>
                </a:solidFill>
                <a:ea typeface="Arial" panose="020B0604020202020204" pitchFamily="34" charset="0"/>
                <a:cs typeface="Times New Roman" panose="02020603050405020304" pitchFamily="18" charset="0"/>
              </a:rPr>
              <a:t>E que esse processo permitirá que os líderes das lojas tenham uma visão clara sobre o comportamento dos clientes e o potencial de aproveitamento de cada unidade.</a:t>
            </a:r>
          </a:p>
          <a:p>
            <a:pPr>
              <a:lnSpc>
                <a:spcPct val="115000"/>
              </a:lnSpc>
              <a:spcAft>
                <a:spcPts val="800"/>
              </a:spcAft>
            </a:pPr>
            <a:endParaRPr lang="pt-BR" sz="1200" kern="100">
              <a:ea typeface="Times New Roman" panose="02020603050405020304" pitchFamily="18" charset="0"/>
              <a:cs typeface="Times New Roman" panose="02020603050405020304" pitchFamily="18" charset="0"/>
            </a:endParaRPr>
          </a:p>
          <a:p>
            <a:pPr>
              <a:lnSpc>
                <a:spcPct val="115000"/>
              </a:lnSpc>
              <a:spcAft>
                <a:spcPts val="800"/>
              </a:spcAft>
            </a:pPr>
            <a:r>
              <a:rPr lang="pt-BR"/>
              <a:t>Fale sobre a implementação do Projeto nas Lojas Conceito:</a:t>
            </a:r>
          </a:p>
          <a:p>
            <a:pPr>
              <a:lnSpc>
                <a:spcPct val="115000"/>
              </a:lnSpc>
              <a:spcAft>
                <a:spcPts val="800"/>
              </a:spcAft>
            </a:pPr>
            <a:endParaRPr lang="pt-BR" sz="1200" i="1" kern="10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a:solidFill>
                  <a:srgbClr val="252525"/>
                </a:solidFill>
                <a:ea typeface="Arial" panose="020B0604020202020204" pitchFamily="34" charset="0"/>
                <a:cs typeface="Times New Roman" panose="02020603050405020304" pitchFamily="18" charset="0"/>
              </a:rPr>
              <a:t>Nas Lojas Conceito de 2024, os sensores Seed serão instalados de forma estratégica na entrada das lojas, coletando informações sobre o fluxo de pessoas que entram e permanecem no ambiente. Esses sensores garantem uma precisão de 98,9%, diferenciando humanos de animais e garantindo que apenas o número real de clientes seja contabilizado. A coleta de dados, em conformidade com a Lei Geral de Proteção de Dados (LGPD), é criptografada e segue rigorosas normas de segurança definidas pelos times de TI da Claro.</a:t>
            </a:r>
          </a:p>
          <a:p>
            <a:pPr marL="0" marR="0" lvl="0" indent="0" algn="l" defTabSz="914400" rtl="0" eaLnBrk="1" fontAlgn="auto" latinLnBrk="0" hangingPunct="1">
              <a:lnSpc>
                <a:spcPct val="115000"/>
              </a:lnSpc>
              <a:spcBef>
                <a:spcPts val="0"/>
              </a:spcBef>
              <a:spcAft>
                <a:spcPts val="800"/>
              </a:spcAft>
              <a:buClrTx/>
              <a:buSzTx/>
              <a:buFontTx/>
              <a:buNone/>
              <a:tabLst/>
              <a:defRPr/>
            </a:pPr>
            <a:r>
              <a:rPr lang="pt-BR" sz="1200" kern="100">
                <a:solidFill>
                  <a:srgbClr val="252525"/>
                </a:solidFill>
                <a:latin typeface="Arial" panose="020B0604020202020204" pitchFamily="34" charset="0"/>
                <a:ea typeface="Arial" panose="020B0604020202020204" pitchFamily="34" charset="0"/>
                <a:cs typeface="Times New Roman" panose="02020603050405020304" pitchFamily="18" charset="0"/>
              </a:rPr>
              <a:t>O projeto, no entanto, será implementado em fases devido a questões orçamentárias, sendo incorporado inicialmente às lojas que já estão em reforma como parte do Projeto Painel de Acessórios. Após a instalação dos sensores, serão necessários ajustes e parametrizações que levarão cerca de 15 dias para garantir a precisão dos dados coletados em cada unidade</a:t>
            </a:r>
            <a:endParaRPr lang="pt-BR" sz="1200" kern="10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93</a:t>
            </a:fld>
            <a:endParaRPr lang="pt-BR"/>
          </a:p>
        </p:txBody>
      </p:sp>
    </p:spTree>
    <p:extLst>
      <p:ext uri="{BB962C8B-B14F-4D97-AF65-F5344CB8AC3E}">
        <p14:creationId xmlns:p14="http://schemas.microsoft.com/office/powerpoint/2010/main" val="932796870"/>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00">
                <a:solidFill>
                  <a:srgbClr val="252525"/>
                </a:solidFill>
                <a:latin typeface="Arial" panose="020B0604020202020204" pitchFamily="34" charset="0"/>
                <a:ea typeface="Arial" panose="020B0604020202020204" pitchFamily="34" charset="0"/>
                <a:cs typeface="Times New Roman" panose="02020603050405020304" pitchFamily="18" charset="0"/>
              </a:rPr>
              <a:t>Facilitador: Fale de maneira mais profunda sobre cada um dos benéficos:</a:t>
            </a:r>
          </a:p>
          <a:p>
            <a:pPr marL="0" marR="0" lvl="0" indent="0" algn="l" defTabSz="914400" rtl="0" eaLnBrk="1" fontAlgn="auto" latinLnBrk="0" hangingPunct="1">
              <a:lnSpc>
                <a:spcPct val="100000"/>
              </a:lnSpc>
              <a:spcBef>
                <a:spcPts val="0"/>
              </a:spcBef>
              <a:spcAft>
                <a:spcPts val="0"/>
              </a:spcAft>
              <a:buClrTx/>
              <a:buSzTx/>
              <a:buFontTx/>
              <a:buNone/>
              <a:tabLst/>
              <a:defRPr/>
            </a:pPr>
            <a:endParaRPr lang="pt-BR" sz="1200" kern="100">
              <a:solidFill>
                <a:srgbClr val="252525"/>
              </a:solidFill>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pt-BR" sz="1200" kern="100">
                <a:solidFill>
                  <a:srgbClr val="252525"/>
                </a:solidFill>
                <a:ea typeface="Arial" panose="020B0604020202020204" pitchFamily="34" charset="0"/>
                <a:cs typeface="Times New Roman" panose="02020603050405020304" pitchFamily="18" charset="0"/>
              </a:rPr>
              <a:t>1. Dimensionar melhor suas equipes: A análise do fluxo de clientes permitirá que os líderes ajustem suas equipes de atendimento de acordo com o volume de clientes em cada período, otimizando os recursos humanos e melhorando a experiência de atendimento.</a:t>
            </a:r>
            <a:r>
              <a:rPr lang="pt-BR" sz="1200" kern="100">
                <a:ea typeface="Times New Roman" panose="02020603050405020304" pitchFamily="18" charset="0"/>
                <a:cs typeface="Times New Roman" panose="02020603050405020304" pitchFamily="18" charset="0"/>
              </a:rPr>
              <a:t> </a:t>
            </a:r>
          </a:p>
          <a:p>
            <a:pPr>
              <a:lnSpc>
                <a:spcPct val="115000"/>
              </a:lnSpc>
              <a:spcAft>
                <a:spcPts val="800"/>
              </a:spcAft>
            </a:pPr>
            <a:r>
              <a:rPr lang="pt-BR" sz="1200" kern="100">
                <a:solidFill>
                  <a:srgbClr val="252525"/>
                </a:solidFill>
                <a:ea typeface="Arial" panose="020B0604020202020204" pitchFamily="34" charset="0"/>
                <a:cs typeface="Times New Roman" panose="02020603050405020304" pitchFamily="18" charset="0"/>
              </a:rPr>
              <a:t>2. Planejar ações de marketing mais eficazes: Com base nos dados coletados, será possível identificar picos de movimento em dias específicos e avaliar o impacto de campanhas de marketing, como o exemplo prático na loja do Shopping Mueller Curitiba, onde o lançamento do Samsung S24 registrou um aumento expressivo no fluxo de clientes.</a:t>
            </a:r>
            <a:endParaRPr lang="pt-BR" sz="1200" kern="10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a:solidFill>
                  <a:srgbClr val="252525"/>
                </a:solidFill>
                <a:ea typeface="Arial" panose="020B0604020202020204" pitchFamily="34" charset="0"/>
                <a:cs typeface="Times New Roman" panose="02020603050405020304" pitchFamily="18" charset="0"/>
              </a:rPr>
              <a:t>3. Ajustar o mix de produtos: Ao entender o comportamento dos clientes e o fluxo nas lojas, os líderes poderão ajustar o mix de produtos, garantindo que as ofertas estejam alinhadas com as preferências e necessidades dos consumidores.</a:t>
            </a:r>
            <a:endParaRPr lang="pt-BR" sz="1200" kern="10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a:solidFill>
                  <a:srgbClr val="252525"/>
                </a:solidFill>
                <a:ea typeface="Arial" panose="020B0604020202020204" pitchFamily="34" charset="0"/>
                <a:cs typeface="Times New Roman" panose="02020603050405020304" pitchFamily="18" charset="0"/>
              </a:rPr>
              <a:t>4. Tomada de decisões mais precisas e estratégicas: A partir dos dados gerados pela ferramenta Seed, os gestores terão uma visão ampla e detalhada sobre o desempenho da loja, facilitando a tomada de decisões estratégicas baseadas em fatos concretos, ao invés de suposições.</a:t>
            </a:r>
            <a:endParaRPr lang="pt-BR" sz="1200" kern="10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94</a:t>
            </a:fld>
            <a:endParaRPr lang="pt-BR"/>
          </a:p>
        </p:txBody>
      </p:sp>
    </p:spTree>
    <p:extLst>
      <p:ext uri="{BB962C8B-B14F-4D97-AF65-F5344CB8AC3E}">
        <p14:creationId xmlns:p14="http://schemas.microsoft.com/office/powerpoint/2010/main" val="4029235309"/>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a:t>Possibilidades:</a:t>
            </a:r>
          </a:p>
          <a:p>
            <a:endParaRPr lang="pt-BR" sz="1200"/>
          </a:p>
          <a:p>
            <a:pPr marL="171450" indent="-171450">
              <a:buFont typeface="Arial" panose="020B0604020202020204" pitchFamily="34" charset="0"/>
              <a:buChar char="•"/>
            </a:pPr>
            <a:r>
              <a:rPr lang="pt-BR" sz="1200"/>
              <a:t>Ver a conversão dos clientes;</a:t>
            </a:r>
          </a:p>
          <a:p>
            <a:pPr marL="171450" indent="-171450">
              <a:buFont typeface="Arial" panose="020B0604020202020204" pitchFamily="34" charset="0"/>
              <a:buChar char="•"/>
            </a:pPr>
            <a:r>
              <a:rPr lang="pt-BR" sz="1200"/>
              <a:t>Fazer correlação entre as senhas retiradas para ver se os números se conversam ou se estão muito distantes;</a:t>
            </a:r>
          </a:p>
          <a:p>
            <a:pPr marL="171450" indent="-171450">
              <a:buFont typeface="Arial" panose="020B0604020202020204" pitchFamily="34" charset="0"/>
              <a:buChar char="•"/>
            </a:pPr>
            <a:r>
              <a:rPr lang="pt-BR" sz="1200"/>
              <a:t>Analisar a receita e o fluxo da loja.</a:t>
            </a:r>
          </a:p>
          <a:p>
            <a:pPr marL="171450" indent="-171450">
              <a:buFont typeface="Arial" panose="020B0604020202020204" pitchFamily="34" charset="0"/>
              <a:buChar char="•"/>
            </a:pPr>
            <a:r>
              <a:rPr lang="pt-BR" sz="1200"/>
              <a:t>Análise assertiva da loja ou se há alguma influência com relação ao marketing, por exemplo lançamento de produtos, ofertas atrativas, campanhas, como isso impactam nos índices da loja.</a:t>
            </a:r>
          </a:p>
          <a:p>
            <a:endParaRPr lang="pt-BR" sz="1200"/>
          </a:p>
          <a:p>
            <a:r>
              <a:rPr lang="pt-BR" sz="1200"/>
              <a:t>Você gerente vai ter acesso a esses dados e a liderança também, assim é possível traçar um plano e estabelecer metas.</a:t>
            </a: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95</a:t>
            </a:fld>
            <a:endParaRPr lang="pt-BR"/>
          </a:p>
        </p:txBody>
      </p:sp>
    </p:spTree>
    <p:extLst>
      <p:ext uri="{BB962C8B-B14F-4D97-AF65-F5344CB8AC3E}">
        <p14:creationId xmlns:p14="http://schemas.microsoft.com/office/powerpoint/2010/main" val="317413397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Facilitador: momento do convidado falar.</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97</a:t>
            </a:fld>
            <a:endParaRPr lang="pt-BR"/>
          </a:p>
        </p:txBody>
      </p:sp>
    </p:spTree>
    <p:extLst>
      <p:ext uri="{BB962C8B-B14F-4D97-AF65-F5344CB8AC3E}">
        <p14:creationId xmlns:p14="http://schemas.microsoft.com/office/powerpoint/2010/main" val="382661474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Entraram X pessoas na loja, dessas X, X% compraram.</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100</a:t>
            </a:fld>
            <a:endParaRPr lang="pt-BR"/>
          </a:p>
        </p:txBody>
      </p:sp>
    </p:spTree>
    <p:extLst>
      <p:ext uri="{BB962C8B-B14F-4D97-AF65-F5344CB8AC3E}">
        <p14:creationId xmlns:p14="http://schemas.microsoft.com/office/powerpoint/2010/main" val="422412383"/>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a:t>Esse mês o fluxo de pessoas foi mais baixo do que o mês anterior.</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102</a:t>
            </a:fld>
            <a:endParaRPr lang="pt-BR"/>
          </a:p>
        </p:txBody>
      </p:sp>
    </p:spTree>
    <p:extLst>
      <p:ext uri="{BB962C8B-B14F-4D97-AF65-F5344CB8AC3E}">
        <p14:creationId xmlns:p14="http://schemas.microsoft.com/office/powerpoint/2010/main" val="2328625764"/>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00">
                <a:solidFill>
                  <a:srgbClr val="252525"/>
                </a:solidFill>
                <a:ea typeface="Arial" panose="020B0604020202020204" pitchFamily="34" charset="0"/>
                <a:cs typeface="Times New Roman" panose="02020603050405020304" pitchFamily="18" charset="0"/>
              </a:rPr>
              <a:t>Facilitador: Reforce que com uma liderança orientada por dados, as Lojas Conceito terão o suporte necessário para continuar oferecendo uma experiência única, moderna e conectada, consolidando ainda mais a Claro como uma marca acessível, próxima e inovadora.</a:t>
            </a:r>
            <a:endParaRPr lang="pt-BR" sz="1200" kern="10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pt-BR" sz="1200" kern="100">
              <a:solidFill>
                <a:srgbClr val="252525"/>
              </a:solidFill>
              <a:ea typeface="Arial" panose="020B06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00">
                <a:solidFill>
                  <a:srgbClr val="252525"/>
                </a:solidFill>
                <a:ea typeface="Arial" panose="020B0604020202020204" pitchFamily="34" charset="0"/>
                <a:cs typeface="Times New Roman" panose="02020603050405020304" pitchFamily="18" charset="0"/>
              </a:rPr>
              <a:t>O projeto Data </a:t>
            </a:r>
            <a:r>
              <a:rPr lang="pt-BR" sz="1200" kern="100" err="1">
                <a:solidFill>
                  <a:srgbClr val="252525"/>
                </a:solidFill>
                <a:ea typeface="Arial" panose="020B0604020202020204" pitchFamily="34" charset="0"/>
                <a:cs typeface="Times New Roman" panose="02020603050405020304" pitchFamily="18" charset="0"/>
              </a:rPr>
              <a:t>Driven</a:t>
            </a:r>
            <a:r>
              <a:rPr lang="pt-BR" sz="1200" kern="100">
                <a:solidFill>
                  <a:srgbClr val="252525"/>
                </a:solidFill>
                <a:ea typeface="Arial" panose="020B0604020202020204" pitchFamily="34" charset="0"/>
                <a:cs typeface="Times New Roman" panose="02020603050405020304" pitchFamily="18" charset="0"/>
              </a:rPr>
              <a:t>, aliado ao conceito de evolução e inovação das Lojas Conceito Claro de 2024, é um passo fundamental para transformar a maneira como as lojas operam e se relacionam com seus clientes. Para os líderes, esse projeto oferece ferramentas que possibilitam uma gestão mais eficiente, com base em dados concretos e insights valiosos. Com uma liderança orientada por dados, as Lojas Conceito terão o suporte necessário para continuar oferecendo uma experiência única, moderna e conectada, consolidando ainda mais a Claro como uma marca acessível, próxima e inovadora.</a:t>
            </a:r>
            <a:endParaRPr lang="pt-BR" sz="1200" kern="10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104</a:t>
            </a:fld>
            <a:endParaRPr lang="pt-BR"/>
          </a:p>
        </p:txBody>
      </p:sp>
    </p:spTree>
    <p:extLst>
      <p:ext uri="{BB962C8B-B14F-4D97-AF65-F5344CB8AC3E}">
        <p14:creationId xmlns:p14="http://schemas.microsoft.com/office/powerpoint/2010/main" val="3501545947"/>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Peça para que os participantes utilizem seus </a:t>
            </a:r>
            <a:r>
              <a:rPr lang="pt-BR" sz="1200"/>
              <a:t>smartphones para escanear o QR </a:t>
            </a:r>
            <a:r>
              <a:rPr lang="pt-BR" sz="1200" err="1"/>
              <a:t>Code</a:t>
            </a:r>
            <a:r>
              <a:rPr lang="pt-BR" sz="1200"/>
              <a:t>.</a:t>
            </a:r>
            <a:endParaRPr lang="pt-BR"/>
          </a:p>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105</a:t>
            </a:fld>
            <a:endParaRPr lang="pt-BR"/>
          </a:p>
        </p:txBody>
      </p:sp>
    </p:spTree>
    <p:extLst>
      <p:ext uri="{BB962C8B-B14F-4D97-AF65-F5344CB8AC3E}">
        <p14:creationId xmlns:p14="http://schemas.microsoft.com/office/powerpoint/2010/main" val="2931706362"/>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Espaço Reservado para Anotações 2"/>
          <p:cNvSpPr>
            <a:spLocks noGrp="1"/>
          </p:cNvSpPr>
          <p:nvPr>
            <p:ph type="body" idx="1"/>
          </p:nvPr>
        </p:nvSpPr>
        <p:spPr>
          <a:xfrm>
            <a:off x="514350" y="4400550"/>
            <a:ext cx="41148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b="0"/>
              <a:t>Facilitador: Abra espaço para</a:t>
            </a:r>
            <a:r>
              <a:rPr lang="pt-BR"/>
              <a:t> as dúvidas sobre o conteúdo visto até aqui.</a:t>
            </a:r>
          </a:p>
          <a:p>
            <a:endParaRPr lang="pt-BR"/>
          </a:p>
          <a:p>
            <a:endParaRPr lang="pt-BR"/>
          </a:p>
        </p:txBody>
      </p:sp>
    </p:spTree>
    <p:extLst>
      <p:ext uri="{BB962C8B-B14F-4D97-AF65-F5344CB8AC3E}">
        <p14:creationId xmlns:p14="http://schemas.microsoft.com/office/powerpoint/2010/main" val="932573392"/>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108</a:t>
            </a:fld>
            <a:endParaRPr lang="pt-BR"/>
          </a:p>
        </p:txBody>
      </p:sp>
    </p:spTree>
    <p:extLst>
      <p:ext uri="{BB962C8B-B14F-4D97-AF65-F5344CB8AC3E}">
        <p14:creationId xmlns:p14="http://schemas.microsoft.com/office/powerpoint/2010/main" val="2690692477"/>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109</a:t>
            </a:fld>
            <a:endParaRPr lang="pt-BR"/>
          </a:p>
        </p:txBody>
      </p:sp>
    </p:spTree>
    <p:extLst>
      <p:ext uri="{BB962C8B-B14F-4D97-AF65-F5344CB8AC3E}">
        <p14:creationId xmlns:p14="http://schemas.microsoft.com/office/powerpoint/2010/main" val="104886805"/>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a:t>Facilitador: Agradeça a presença e a participação de cada um ao longo de todo o treinamento e se despeça do grupo.</a:t>
            </a:r>
          </a:p>
        </p:txBody>
      </p:sp>
      <p:sp>
        <p:nvSpPr>
          <p:cNvPr id="4" name="Slide Number Placeholder 3"/>
          <p:cNvSpPr>
            <a:spLocks noGrp="1"/>
          </p:cNvSpPr>
          <p:nvPr>
            <p:ph type="sldNum" sz="quarter" idx="10"/>
          </p:nvPr>
        </p:nvSpPr>
        <p:spPr/>
        <p:txBody>
          <a:bodyPr/>
          <a:lstStyle/>
          <a:p>
            <a:fld id="{F7021451-1387-4CA6-816F-3879F97B5CBC}" type="slidenum">
              <a:rPr lang="en-US"/>
              <a:t>119</a:t>
            </a:fld>
            <a:endParaRPr lang="en-US"/>
          </a:p>
        </p:txBody>
      </p:sp>
    </p:spTree>
    <p:extLst>
      <p:ext uri="{BB962C8B-B14F-4D97-AF65-F5344CB8AC3E}">
        <p14:creationId xmlns:p14="http://schemas.microsoft.com/office/powerpoint/2010/main" val="1931708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onteúdo bas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7545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tenção/Dica">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41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Ativida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203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Reflexão/Provocação">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0804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Avaliação">
    <p:spTree>
      <p:nvGrpSpPr>
        <p:cNvPr id="1" name=""/>
        <p:cNvGrpSpPr/>
        <p:nvPr/>
      </p:nvGrpSpPr>
      <p:grpSpPr>
        <a:xfrm>
          <a:off x="0" y="0"/>
          <a:ext cx="0" cy="0"/>
          <a:chOff x="0" y="0"/>
          <a:chExt cx="0" cy="0"/>
        </a:xfrm>
      </p:grpSpPr>
      <p:sp>
        <p:nvSpPr>
          <p:cNvPr id="13" name="Retângulo 12">
            <a:extLst>
              <a:ext uri="{FF2B5EF4-FFF2-40B4-BE49-F238E27FC236}">
                <a16:creationId xmlns:a16="http://schemas.microsoft.com/office/drawing/2014/main" id="{7B1D6BCE-10F6-A848-B8EE-596172039616}"/>
              </a:ext>
            </a:extLst>
          </p:cNvPr>
          <p:cNvSpPr/>
          <p:nvPr/>
        </p:nvSpPr>
        <p:spPr>
          <a:xfrm>
            <a:off x="0" y="-818147"/>
            <a:ext cx="12192000" cy="818147"/>
          </a:xfrm>
          <a:prstGeom prst="rect">
            <a:avLst/>
          </a:prstGeom>
          <a:solidFill>
            <a:srgbClr val="0073BF"/>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CaixaDeTexto 13">
            <a:extLst>
              <a:ext uri="{FF2B5EF4-FFF2-40B4-BE49-F238E27FC236}">
                <a16:creationId xmlns:a16="http://schemas.microsoft.com/office/drawing/2014/main" id="{3E1F3729-A72E-B84F-9204-B89F87051DC2}"/>
              </a:ext>
            </a:extLst>
          </p:cNvPr>
          <p:cNvSpPr txBox="1"/>
          <p:nvPr/>
        </p:nvSpPr>
        <p:spPr>
          <a:xfrm>
            <a:off x="1959935" y="-640433"/>
            <a:ext cx="8272130" cy="523220"/>
          </a:xfrm>
          <a:prstGeom prst="rect">
            <a:avLst/>
          </a:prstGeom>
          <a:noFill/>
        </p:spPr>
        <p:txBody>
          <a:bodyPr wrap="square" rtlCol="0">
            <a:spAutoFit/>
          </a:bodyPr>
          <a:lstStyle/>
          <a:p>
            <a:pPr algn="ctr"/>
            <a:r>
              <a:rPr lang="pt-BR" sz="2800" b="1" i="0">
                <a:solidFill>
                  <a:schemeClr val="bg1"/>
                </a:solidFill>
                <a:latin typeface="Calibri" panose="020F0502020204030204" pitchFamily="34" charset="0"/>
                <a:cs typeface="Calibri" panose="020F0502020204030204" pitchFamily="34" charset="0"/>
              </a:rPr>
              <a:t>  AVALIAÇÃO</a:t>
            </a:r>
          </a:p>
        </p:txBody>
      </p:sp>
      <p:sp>
        <p:nvSpPr>
          <p:cNvPr id="3" name="Retângulo 2">
            <a:extLst>
              <a:ext uri="{FF2B5EF4-FFF2-40B4-BE49-F238E27FC236}">
                <a16:creationId xmlns:a16="http://schemas.microsoft.com/office/drawing/2014/main" id="{FE52C653-6DBC-9244-8E40-6D9D502F0A76}"/>
              </a:ext>
            </a:extLst>
          </p:cNvPr>
          <p:cNvSpPr/>
          <p:nvPr/>
        </p:nvSpPr>
        <p:spPr>
          <a:xfrm>
            <a:off x="-3592286" y="0"/>
            <a:ext cx="3592286" cy="4401784"/>
          </a:xfrm>
          <a:prstGeom prst="rect">
            <a:avLst/>
          </a:prstGeom>
          <a:solidFill>
            <a:schemeClr val="accent1">
              <a:lumMod val="20000"/>
              <a:lumOff val="80000"/>
            </a:schemeClr>
          </a:solidFill>
          <a:ln w="127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5" name="CaixaDeTexto 4">
            <a:extLst>
              <a:ext uri="{FF2B5EF4-FFF2-40B4-BE49-F238E27FC236}">
                <a16:creationId xmlns:a16="http://schemas.microsoft.com/office/drawing/2014/main" id="{CC87BAF7-11A5-AC46-9070-40E8CB56C3D9}"/>
              </a:ext>
            </a:extLst>
          </p:cNvPr>
          <p:cNvSpPr txBox="1"/>
          <p:nvPr/>
        </p:nvSpPr>
        <p:spPr>
          <a:xfrm rot="16200000">
            <a:off x="-5121346" y="1715237"/>
            <a:ext cx="3981450" cy="923330"/>
          </a:xfrm>
          <a:prstGeom prst="rect">
            <a:avLst/>
          </a:prstGeom>
          <a:noFill/>
        </p:spPr>
        <p:txBody>
          <a:bodyPr wrap="square" rtlCol="0">
            <a:spAutoFit/>
          </a:bodyPr>
          <a:lstStyle/>
          <a:p>
            <a:pPr algn="ctr"/>
            <a:r>
              <a:rPr lang="pt-BR" sz="5400" b="1" i="0">
                <a:solidFill>
                  <a:schemeClr val="accent1">
                    <a:lumMod val="40000"/>
                    <a:lumOff val="60000"/>
                  </a:schemeClr>
                </a:solidFill>
                <a:latin typeface="Arial Black" panose="020B0604020202020204" pitchFamily="34" charset="0"/>
                <a:cs typeface="Arial Black" panose="020B0604020202020204" pitchFamily="34" charset="0"/>
              </a:rPr>
              <a:t>DG</a:t>
            </a:r>
          </a:p>
        </p:txBody>
      </p:sp>
      <p:sp>
        <p:nvSpPr>
          <p:cNvPr id="16" name="Retângulo 15">
            <a:extLst>
              <a:ext uri="{FF2B5EF4-FFF2-40B4-BE49-F238E27FC236}">
                <a16:creationId xmlns:a16="http://schemas.microsoft.com/office/drawing/2014/main" id="{7C797DA7-22AB-1C4D-AC3A-E86ED63930F6}"/>
              </a:ext>
            </a:extLst>
          </p:cNvPr>
          <p:cNvSpPr/>
          <p:nvPr/>
        </p:nvSpPr>
        <p:spPr>
          <a:xfrm>
            <a:off x="-3592286" y="4401784"/>
            <a:ext cx="3592286" cy="2456215"/>
          </a:xfrm>
          <a:prstGeom prst="rect">
            <a:avLst/>
          </a:prstGeom>
          <a:solidFill>
            <a:schemeClr val="accent6">
              <a:lumMod val="20000"/>
              <a:lumOff val="80000"/>
            </a:schemeClr>
          </a:solidFill>
          <a:ln w="127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7" name="CaixaDeTexto 16">
            <a:extLst>
              <a:ext uri="{FF2B5EF4-FFF2-40B4-BE49-F238E27FC236}">
                <a16:creationId xmlns:a16="http://schemas.microsoft.com/office/drawing/2014/main" id="{B0761484-9E52-A64B-9888-AB8EAFFCC8DF}"/>
              </a:ext>
            </a:extLst>
          </p:cNvPr>
          <p:cNvSpPr txBox="1"/>
          <p:nvPr/>
        </p:nvSpPr>
        <p:spPr>
          <a:xfrm rot="16200000">
            <a:off x="-4163483" y="5212459"/>
            <a:ext cx="2065725" cy="923330"/>
          </a:xfrm>
          <a:prstGeom prst="rect">
            <a:avLst/>
          </a:prstGeom>
          <a:noFill/>
        </p:spPr>
        <p:txBody>
          <a:bodyPr wrap="square" rtlCol="0">
            <a:spAutoFit/>
          </a:bodyPr>
          <a:lstStyle/>
          <a:p>
            <a:pPr algn="ctr"/>
            <a:r>
              <a:rPr lang="pt-BR" sz="5400" b="1" i="0">
                <a:solidFill>
                  <a:schemeClr val="accent6">
                    <a:lumMod val="40000"/>
                    <a:lumOff val="60000"/>
                  </a:schemeClr>
                </a:solidFill>
                <a:latin typeface="Arial Black" panose="020B0604020202020204" pitchFamily="34" charset="0"/>
                <a:cs typeface="Arial Black" panose="020B0604020202020204" pitchFamily="34" charset="0"/>
              </a:rPr>
              <a:t>WEB</a:t>
            </a:r>
          </a:p>
        </p:txBody>
      </p:sp>
      <p:sp>
        <p:nvSpPr>
          <p:cNvPr id="18" name="Retângulo 17">
            <a:extLst>
              <a:ext uri="{FF2B5EF4-FFF2-40B4-BE49-F238E27FC236}">
                <a16:creationId xmlns:a16="http://schemas.microsoft.com/office/drawing/2014/main" id="{B2F78AC2-B14B-5042-AD52-1D1F67531C07}"/>
              </a:ext>
            </a:extLst>
          </p:cNvPr>
          <p:cNvSpPr/>
          <p:nvPr/>
        </p:nvSpPr>
        <p:spPr>
          <a:xfrm>
            <a:off x="12192000" y="0"/>
            <a:ext cx="3592286" cy="685800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7" name="Retângulo 6">
            <a:extLst>
              <a:ext uri="{FF2B5EF4-FFF2-40B4-BE49-F238E27FC236}">
                <a16:creationId xmlns:a16="http://schemas.microsoft.com/office/drawing/2014/main" id="{1FC0115B-99B9-8C47-88E2-4E6EC546C747}"/>
              </a:ext>
            </a:extLst>
          </p:cNvPr>
          <p:cNvSpPr/>
          <p:nvPr/>
        </p:nvSpPr>
        <p:spPr>
          <a:xfrm>
            <a:off x="-3592286" y="-818148"/>
            <a:ext cx="3592286" cy="818147"/>
          </a:xfrm>
          <a:prstGeom prst="rect">
            <a:avLst/>
          </a:prstGeom>
          <a:solidFill>
            <a:srgbClr val="000023"/>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1" name="Retângulo 10">
            <a:extLst>
              <a:ext uri="{FF2B5EF4-FFF2-40B4-BE49-F238E27FC236}">
                <a16:creationId xmlns:a16="http://schemas.microsoft.com/office/drawing/2014/main" id="{7D7B0F39-0AF2-CD43-B566-EA8BF7782676}"/>
              </a:ext>
            </a:extLst>
          </p:cNvPr>
          <p:cNvSpPr/>
          <p:nvPr/>
        </p:nvSpPr>
        <p:spPr>
          <a:xfrm>
            <a:off x="12192000" y="-818147"/>
            <a:ext cx="3592286" cy="818147"/>
          </a:xfrm>
          <a:prstGeom prst="rect">
            <a:avLst/>
          </a:prstGeom>
          <a:solidFill>
            <a:srgbClr val="000023"/>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8" name="CaixaDeTexto 7">
            <a:extLst>
              <a:ext uri="{FF2B5EF4-FFF2-40B4-BE49-F238E27FC236}">
                <a16:creationId xmlns:a16="http://schemas.microsoft.com/office/drawing/2014/main" id="{8870AECD-DF88-7848-BBDE-97AD9C587366}"/>
              </a:ext>
            </a:extLst>
          </p:cNvPr>
          <p:cNvSpPr txBox="1"/>
          <p:nvPr/>
        </p:nvSpPr>
        <p:spPr>
          <a:xfrm>
            <a:off x="-3429001" y="-578031"/>
            <a:ext cx="3265715" cy="338554"/>
          </a:xfrm>
          <a:prstGeom prst="rect">
            <a:avLst/>
          </a:prstGeom>
          <a:noFill/>
        </p:spPr>
        <p:txBody>
          <a:bodyPr wrap="square" rtlCol="0">
            <a:spAutoFit/>
          </a:bodyPr>
          <a:lstStyle/>
          <a:p>
            <a:pPr algn="ctr"/>
            <a:r>
              <a:rPr lang="pt-BR" sz="1600" b="1">
                <a:solidFill>
                  <a:schemeClr val="bg1"/>
                </a:solidFill>
              </a:rPr>
              <a:t>Comentários para Equipe</a:t>
            </a:r>
          </a:p>
        </p:txBody>
      </p:sp>
      <p:sp>
        <p:nvSpPr>
          <p:cNvPr id="9" name="CaixaDeTexto 8">
            <a:extLst>
              <a:ext uri="{FF2B5EF4-FFF2-40B4-BE49-F238E27FC236}">
                <a16:creationId xmlns:a16="http://schemas.microsoft.com/office/drawing/2014/main" id="{9AFA9768-1064-9A4C-A251-2C2579A6ACEC}"/>
              </a:ext>
            </a:extLst>
          </p:cNvPr>
          <p:cNvSpPr txBox="1"/>
          <p:nvPr/>
        </p:nvSpPr>
        <p:spPr>
          <a:xfrm>
            <a:off x="12355285" y="-578031"/>
            <a:ext cx="3265715" cy="338554"/>
          </a:xfrm>
          <a:prstGeom prst="rect">
            <a:avLst/>
          </a:prstGeom>
          <a:noFill/>
        </p:spPr>
        <p:txBody>
          <a:bodyPr wrap="square" rtlCol="0">
            <a:spAutoFit/>
          </a:bodyPr>
          <a:lstStyle/>
          <a:p>
            <a:pPr algn="ctr"/>
            <a:r>
              <a:rPr lang="pt-BR" sz="1600" b="1">
                <a:solidFill>
                  <a:schemeClr val="bg1"/>
                </a:solidFill>
              </a:rPr>
              <a:t>Comentários para cliente</a:t>
            </a:r>
          </a:p>
        </p:txBody>
      </p:sp>
      <p:sp>
        <p:nvSpPr>
          <p:cNvPr id="15" name="CaixaDeTexto 14">
            <a:extLst>
              <a:ext uri="{FF2B5EF4-FFF2-40B4-BE49-F238E27FC236}">
                <a16:creationId xmlns:a16="http://schemas.microsoft.com/office/drawing/2014/main" id="{E46AB77B-C6FF-F643-B5E1-44FE81D53AEE}"/>
              </a:ext>
            </a:extLst>
          </p:cNvPr>
          <p:cNvSpPr txBox="1"/>
          <p:nvPr/>
        </p:nvSpPr>
        <p:spPr>
          <a:xfrm rot="5400000">
            <a:off x="13331896" y="2695352"/>
            <a:ext cx="3981450" cy="923330"/>
          </a:xfrm>
          <a:prstGeom prst="rect">
            <a:avLst/>
          </a:prstGeom>
          <a:noFill/>
        </p:spPr>
        <p:txBody>
          <a:bodyPr wrap="square" rtlCol="0">
            <a:spAutoFit/>
          </a:bodyPr>
          <a:lstStyle/>
          <a:p>
            <a:pPr algn="ctr"/>
            <a:r>
              <a:rPr lang="pt-BR" sz="5400" b="1" i="0">
                <a:solidFill>
                  <a:schemeClr val="bg2">
                    <a:lumMod val="90000"/>
                  </a:schemeClr>
                </a:solidFill>
                <a:latin typeface="Arial Black" panose="020B0604020202020204" pitchFamily="34" charset="0"/>
                <a:cs typeface="Arial Black" panose="020B0604020202020204" pitchFamily="34" charset="0"/>
              </a:rPr>
              <a:t>CLIENTE</a:t>
            </a:r>
          </a:p>
        </p:txBody>
      </p:sp>
    </p:spTree>
    <p:extLst>
      <p:ext uri="{BB962C8B-B14F-4D97-AF65-F5344CB8AC3E}">
        <p14:creationId xmlns:p14="http://schemas.microsoft.com/office/powerpoint/2010/main" val="506489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Vídeo">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231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abeçalho da Seção">
    <p:spTree>
      <p:nvGrpSpPr>
        <p:cNvPr id="1" name=""/>
        <p:cNvGrpSpPr/>
        <p:nvPr/>
      </p:nvGrpSpPr>
      <p:grpSpPr>
        <a:xfrm>
          <a:off x="0" y="0"/>
          <a:ext cx="0" cy="0"/>
          <a:chOff x="0" y="0"/>
          <a:chExt cx="0" cy="0"/>
        </a:xfrm>
      </p:grpSpPr>
      <p:sp>
        <p:nvSpPr>
          <p:cNvPr id="3" name="Google Shape;23;p1">
            <a:extLst>
              <a:ext uri="{FF2B5EF4-FFF2-40B4-BE49-F238E27FC236}">
                <a16:creationId xmlns:a16="http://schemas.microsoft.com/office/drawing/2014/main" id="{85BD5931-498B-5E42-AC38-1408C6742447}"/>
              </a:ext>
            </a:extLst>
          </p:cNvPr>
          <p:cNvSpPr/>
          <p:nvPr/>
        </p:nvSpPr>
        <p:spPr>
          <a:xfrm>
            <a:off x="2001591" y="410855"/>
            <a:ext cx="10190409" cy="1678105"/>
          </a:xfrm>
          <a:prstGeom prst="rect">
            <a:avLst/>
          </a:prstGeom>
          <a:solidFill>
            <a:schemeClr val="lt1"/>
          </a:solidFill>
          <a:ln w="12700" cap="flat" cmpd="sng">
            <a:no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 name="Google Shape;24;p1">
            <a:extLst>
              <a:ext uri="{FF2B5EF4-FFF2-40B4-BE49-F238E27FC236}">
                <a16:creationId xmlns:a16="http://schemas.microsoft.com/office/drawing/2014/main" id="{0AA3B1F3-77C7-D24E-8FDC-CA06EBB7550B}"/>
              </a:ext>
            </a:extLst>
          </p:cNvPr>
          <p:cNvSpPr txBox="1"/>
          <p:nvPr/>
        </p:nvSpPr>
        <p:spPr>
          <a:xfrm>
            <a:off x="2240225" y="0"/>
            <a:ext cx="9969235" cy="423565"/>
          </a:xfrm>
          <a:prstGeom prst="rect">
            <a:avLst/>
          </a:prstGeom>
          <a:solidFill>
            <a:srgbClr val="000023"/>
          </a:solidFill>
          <a:ln w="12700" cap="flat" cmpd="sng">
            <a:solidFill>
              <a:srgbClr val="42404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 name="Google Shape;41;p1">
            <a:extLst>
              <a:ext uri="{FF2B5EF4-FFF2-40B4-BE49-F238E27FC236}">
                <a16:creationId xmlns:a16="http://schemas.microsoft.com/office/drawing/2014/main" id="{E9D89D99-077A-0C42-959A-F6B684D694DA}"/>
              </a:ext>
            </a:extLst>
          </p:cNvPr>
          <p:cNvSpPr/>
          <p:nvPr/>
        </p:nvSpPr>
        <p:spPr>
          <a:xfrm>
            <a:off x="0" y="0"/>
            <a:ext cx="2257685" cy="1761743"/>
          </a:xfrm>
          <a:prstGeom prst="rect">
            <a:avLst/>
          </a:prstGeom>
          <a:solidFill>
            <a:srgbClr val="4652E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7" name="Retângulo 6">
            <a:extLst>
              <a:ext uri="{FF2B5EF4-FFF2-40B4-BE49-F238E27FC236}">
                <a16:creationId xmlns:a16="http://schemas.microsoft.com/office/drawing/2014/main" id="{65877454-9A4C-3447-9244-E9EBF60EB6D0}"/>
              </a:ext>
            </a:extLst>
          </p:cNvPr>
          <p:cNvSpPr/>
          <p:nvPr/>
        </p:nvSpPr>
        <p:spPr>
          <a:xfrm>
            <a:off x="8850086" y="579612"/>
            <a:ext cx="3341914" cy="460885"/>
          </a:xfrm>
          <a:prstGeom prst="rect">
            <a:avLst/>
          </a:prstGeom>
          <a:solidFill>
            <a:srgbClr val="E0E0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8" name="Retângulo 7">
            <a:extLst>
              <a:ext uri="{FF2B5EF4-FFF2-40B4-BE49-F238E27FC236}">
                <a16:creationId xmlns:a16="http://schemas.microsoft.com/office/drawing/2014/main" id="{9E085D49-2233-0241-B38E-99879CA474D6}"/>
              </a:ext>
            </a:extLst>
          </p:cNvPr>
          <p:cNvSpPr/>
          <p:nvPr/>
        </p:nvSpPr>
        <p:spPr>
          <a:xfrm>
            <a:off x="8850086" y="1129470"/>
            <a:ext cx="3341914" cy="460885"/>
          </a:xfrm>
          <a:prstGeom prst="rect">
            <a:avLst/>
          </a:prstGeom>
          <a:solidFill>
            <a:srgbClr val="E0E0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2" name="Google Shape;22;p1">
            <a:extLst>
              <a:ext uri="{FF2B5EF4-FFF2-40B4-BE49-F238E27FC236}">
                <a16:creationId xmlns:a16="http://schemas.microsoft.com/office/drawing/2014/main" id="{519D55DF-2E0D-E142-9861-246459E009A9}"/>
              </a:ext>
            </a:extLst>
          </p:cNvPr>
          <p:cNvSpPr/>
          <p:nvPr/>
        </p:nvSpPr>
        <p:spPr>
          <a:xfrm>
            <a:off x="0" y="1761743"/>
            <a:ext cx="12192001" cy="419404"/>
          </a:xfrm>
          <a:prstGeom prst="rect">
            <a:avLst/>
          </a:prstGeom>
          <a:solidFill>
            <a:srgbClr val="000023"/>
          </a:solidFill>
          <a:ln w="9525" cap="flat" cmpd="sng">
            <a:no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9" name="Google Shape;26;p1">
            <a:extLst>
              <a:ext uri="{FF2B5EF4-FFF2-40B4-BE49-F238E27FC236}">
                <a16:creationId xmlns:a16="http://schemas.microsoft.com/office/drawing/2014/main" id="{8FD8C9A1-3C19-42E3-8D8A-DA22E4832AF8}"/>
              </a:ext>
            </a:extLst>
          </p:cNvPr>
          <p:cNvSpPr txBox="1"/>
          <p:nvPr/>
        </p:nvSpPr>
        <p:spPr>
          <a:xfrm>
            <a:off x="2358723" y="16329"/>
            <a:ext cx="1822225" cy="38569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lt1"/>
              </a:buClr>
              <a:buSzPts val="300"/>
              <a:buFont typeface="Verdana"/>
              <a:buNone/>
            </a:pPr>
            <a:r>
              <a:rPr lang="en-US" sz="1600" b="1" i="0" u="none" strike="noStrike" cap="none" err="1">
                <a:solidFill>
                  <a:schemeClr val="lt1"/>
                </a:solidFill>
                <a:latin typeface="Arial"/>
                <a:ea typeface="Arial"/>
                <a:cs typeface="Arial"/>
                <a:sym typeface="Arial"/>
              </a:rPr>
              <a:t>Informações</a:t>
            </a:r>
            <a:endParaRPr sz="1600" b="1" i="0" u="none" strike="noStrike" cap="none">
              <a:solidFill>
                <a:schemeClr val="lt1"/>
              </a:solidFill>
              <a:latin typeface="Arial"/>
              <a:ea typeface="Arial"/>
              <a:cs typeface="Arial"/>
              <a:sym typeface="Arial"/>
            </a:endParaRPr>
          </a:p>
        </p:txBody>
      </p:sp>
      <p:sp>
        <p:nvSpPr>
          <p:cNvPr id="10" name="Google Shape;28;p1">
            <a:extLst>
              <a:ext uri="{FF2B5EF4-FFF2-40B4-BE49-F238E27FC236}">
                <a16:creationId xmlns:a16="http://schemas.microsoft.com/office/drawing/2014/main" id="{1A545E01-1791-47C8-B8B3-9BCCAFEAAD17}"/>
              </a:ext>
            </a:extLst>
          </p:cNvPr>
          <p:cNvSpPr txBox="1"/>
          <p:nvPr/>
        </p:nvSpPr>
        <p:spPr>
          <a:xfrm>
            <a:off x="2358722" y="451007"/>
            <a:ext cx="5893211" cy="1218550"/>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chemeClr val="dk1"/>
              </a:buClr>
              <a:buSzPts val="250"/>
              <a:buFont typeface="Verdana"/>
              <a:buNone/>
            </a:pPr>
            <a:r>
              <a:rPr lang="en-US" sz="1600" b="1" err="1">
                <a:solidFill>
                  <a:srgbClr val="424042"/>
                </a:solidFill>
                <a:latin typeface="Arial"/>
                <a:ea typeface="Arial"/>
                <a:cs typeface="Arial"/>
                <a:sym typeface="Arial"/>
              </a:rPr>
              <a:t>Treinamento</a:t>
            </a:r>
            <a:r>
              <a:rPr lang="en-US" sz="1600" b="0" i="0" u="none" strike="noStrike" cap="none">
                <a:solidFill>
                  <a:srgbClr val="424042"/>
                </a:solidFill>
                <a:latin typeface="Arial"/>
                <a:ea typeface="Arial"/>
                <a:cs typeface="Arial"/>
                <a:sym typeface="Arial"/>
              </a:rPr>
              <a:t>:</a:t>
            </a:r>
          </a:p>
          <a:p>
            <a:pPr>
              <a:lnSpc>
                <a:spcPct val="150000"/>
              </a:lnSpc>
              <a:buClr>
                <a:schemeClr val="dk1"/>
              </a:buClr>
              <a:buSzPts val="250"/>
            </a:pPr>
            <a:r>
              <a:rPr lang="en-US" sz="1600" b="1">
                <a:solidFill>
                  <a:srgbClr val="424042"/>
                </a:solidFill>
                <a:latin typeface="Arial"/>
                <a:ea typeface="Arial"/>
                <a:cs typeface="Arial"/>
                <a:sym typeface="Arial"/>
              </a:rPr>
              <a:t>DI:                                           </a:t>
            </a:r>
            <a:r>
              <a:rPr lang="en-US" sz="1600">
                <a:solidFill>
                  <a:srgbClr val="424042"/>
                </a:solidFill>
                <a:latin typeface="Arial"/>
                <a:ea typeface="Arial"/>
                <a:cs typeface="Arial"/>
                <a:sym typeface="Arial"/>
              </a:rPr>
              <a:t>	</a:t>
            </a:r>
            <a:r>
              <a:rPr lang="en-US" sz="1600" b="1" i="0" u="none" strike="noStrike" cap="none" err="1">
                <a:solidFill>
                  <a:srgbClr val="424042"/>
                </a:solidFill>
                <a:latin typeface="Arial"/>
                <a:ea typeface="Arial"/>
                <a:cs typeface="Arial"/>
                <a:sym typeface="Arial"/>
              </a:rPr>
              <a:t>Revisado</a:t>
            </a:r>
            <a:r>
              <a:rPr lang="en-US" sz="1600" b="1" i="0" u="none" strike="noStrike" cap="none">
                <a:solidFill>
                  <a:srgbClr val="424042"/>
                </a:solidFill>
                <a:latin typeface="Arial"/>
                <a:ea typeface="Arial"/>
                <a:cs typeface="Arial"/>
                <a:sym typeface="Arial"/>
              </a:rPr>
              <a:t> por: </a:t>
            </a:r>
          </a:p>
          <a:p>
            <a:pPr lvl="0">
              <a:lnSpc>
                <a:spcPct val="150000"/>
              </a:lnSpc>
              <a:buClr>
                <a:schemeClr val="dk1"/>
              </a:buClr>
              <a:buSzPts val="250"/>
            </a:pPr>
            <a:r>
              <a:rPr lang="en-US" sz="1600" b="1">
                <a:solidFill>
                  <a:srgbClr val="424042"/>
                </a:solidFill>
                <a:latin typeface="Arial"/>
                <a:ea typeface="Arial"/>
                <a:cs typeface="Arial"/>
                <a:sym typeface="Arial"/>
              </a:rPr>
              <a:t>Data:</a:t>
            </a:r>
            <a:endParaRPr lang="en-US" sz="1600" b="1" i="0" u="none" strike="noStrike" cap="none">
              <a:solidFill>
                <a:srgbClr val="424042"/>
              </a:solidFill>
              <a:latin typeface="Arial"/>
              <a:ea typeface="Arial"/>
              <a:cs typeface="Arial"/>
              <a:sym typeface="Arial"/>
            </a:endParaRPr>
          </a:p>
        </p:txBody>
      </p:sp>
      <p:sp>
        <p:nvSpPr>
          <p:cNvPr id="11" name="Google Shape;28;p1">
            <a:extLst>
              <a:ext uri="{FF2B5EF4-FFF2-40B4-BE49-F238E27FC236}">
                <a16:creationId xmlns:a16="http://schemas.microsoft.com/office/drawing/2014/main" id="{07FDADD0-D96A-4354-AC7B-6138430E09A2}"/>
              </a:ext>
            </a:extLst>
          </p:cNvPr>
          <p:cNvSpPr txBox="1"/>
          <p:nvPr/>
        </p:nvSpPr>
        <p:spPr>
          <a:xfrm>
            <a:off x="9007308" y="530625"/>
            <a:ext cx="1361010" cy="385690"/>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chemeClr val="dk1"/>
              </a:buClr>
              <a:buSzPts val="250"/>
              <a:buFont typeface="Verdana"/>
              <a:buNone/>
            </a:pPr>
            <a:r>
              <a:rPr lang="en-US" sz="1600" b="1" i="0" u="none" strike="noStrike" cap="none" err="1">
                <a:solidFill>
                  <a:srgbClr val="424042"/>
                </a:solidFill>
                <a:latin typeface="Arial"/>
                <a:ea typeface="Arial"/>
                <a:cs typeface="Arial"/>
                <a:sym typeface="Arial"/>
              </a:rPr>
              <a:t>Versão</a:t>
            </a:r>
            <a:r>
              <a:rPr lang="en-US" sz="1600" b="1" i="0" u="none" strike="noStrike" cap="none">
                <a:solidFill>
                  <a:srgbClr val="424042"/>
                </a:solidFill>
                <a:latin typeface="Arial"/>
                <a:ea typeface="Arial"/>
                <a:cs typeface="Arial"/>
                <a:sym typeface="Arial"/>
              </a:rPr>
              <a:t>: </a:t>
            </a:r>
            <a:r>
              <a:rPr lang="en-US" sz="1600" i="0" u="none" strike="noStrike" cap="none">
                <a:solidFill>
                  <a:srgbClr val="424042"/>
                </a:solidFill>
                <a:latin typeface="Arial"/>
                <a:ea typeface="Arial"/>
                <a:cs typeface="Arial"/>
                <a:sym typeface="Arial"/>
              </a:rPr>
              <a:t>01</a:t>
            </a:r>
          </a:p>
        </p:txBody>
      </p:sp>
      <p:sp>
        <p:nvSpPr>
          <p:cNvPr id="12" name="Google Shape;28;p1">
            <a:extLst>
              <a:ext uri="{FF2B5EF4-FFF2-40B4-BE49-F238E27FC236}">
                <a16:creationId xmlns:a16="http://schemas.microsoft.com/office/drawing/2014/main" id="{FB67B374-8421-4A20-ACD1-938905421C48}"/>
              </a:ext>
            </a:extLst>
          </p:cNvPr>
          <p:cNvSpPr txBox="1"/>
          <p:nvPr/>
        </p:nvSpPr>
        <p:spPr>
          <a:xfrm>
            <a:off x="9007308" y="1111980"/>
            <a:ext cx="2429318" cy="385690"/>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chemeClr val="dk1"/>
              </a:buClr>
              <a:buSzPts val="250"/>
              <a:buFont typeface="Verdana"/>
              <a:buNone/>
            </a:pPr>
            <a:r>
              <a:rPr lang="en-US" sz="1600" b="1" err="1">
                <a:solidFill>
                  <a:srgbClr val="424042"/>
                </a:solidFill>
                <a:latin typeface="Arial"/>
                <a:ea typeface="Arial"/>
                <a:cs typeface="Arial"/>
                <a:sym typeface="Arial"/>
              </a:rPr>
              <a:t>Solução</a:t>
            </a:r>
            <a:r>
              <a:rPr lang="en-US" sz="1600" b="1" i="0" u="none" strike="noStrike" cap="none">
                <a:solidFill>
                  <a:srgbClr val="424042"/>
                </a:solidFill>
                <a:latin typeface="Arial"/>
                <a:ea typeface="Arial"/>
                <a:cs typeface="Arial"/>
                <a:sym typeface="Arial"/>
              </a:rPr>
              <a:t>:</a:t>
            </a:r>
            <a:endParaRPr lang="en-US" sz="1600" i="0" u="none" strike="noStrike" cap="none">
              <a:solidFill>
                <a:srgbClr val="424042"/>
              </a:solidFill>
              <a:latin typeface="Arial"/>
              <a:ea typeface="Arial"/>
              <a:cs typeface="Arial"/>
              <a:sym typeface="Arial"/>
            </a:endParaRPr>
          </a:p>
        </p:txBody>
      </p:sp>
      <p:pic>
        <p:nvPicPr>
          <p:cNvPr id="17" name="Gráfico 16">
            <a:extLst>
              <a:ext uri="{FF2B5EF4-FFF2-40B4-BE49-F238E27FC236}">
                <a16:creationId xmlns:a16="http://schemas.microsoft.com/office/drawing/2014/main" id="{3D86EB75-0686-4395-8F4E-D9AC230E167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69255" y="742526"/>
            <a:ext cx="1948203" cy="305718"/>
          </a:xfrm>
          <a:prstGeom prst="rect">
            <a:avLst/>
          </a:prstGeom>
        </p:spPr>
      </p:pic>
    </p:spTree>
    <p:extLst>
      <p:ext uri="{BB962C8B-B14F-4D97-AF65-F5344CB8AC3E}">
        <p14:creationId xmlns:p14="http://schemas.microsoft.com/office/powerpoint/2010/main" val="3907102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Painel Geral">
    <p:spTree>
      <p:nvGrpSpPr>
        <p:cNvPr id="1" name=""/>
        <p:cNvGrpSpPr/>
        <p:nvPr/>
      </p:nvGrpSpPr>
      <p:grpSpPr>
        <a:xfrm>
          <a:off x="0" y="0"/>
          <a:ext cx="0" cy="0"/>
          <a:chOff x="0" y="0"/>
          <a:chExt cx="0" cy="0"/>
        </a:xfrm>
      </p:grpSpPr>
      <p:sp>
        <p:nvSpPr>
          <p:cNvPr id="45" name="Retângulo 44">
            <a:extLst>
              <a:ext uri="{FF2B5EF4-FFF2-40B4-BE49-F238E27FC236}">
                <a16:creationId xmlns:a16="http://schemas.microsoft.com/office/drawing/2014/main" id="{F050191B-5EAA-CBF4-348C-83A6E16A321A}"/>
              </a:ext>
            </a:extLst>
          </p:cNvPr>
          <p:cNvSpPr/>
          <p:nvPr/>
        </p:nvSpPr>
        <p:spPr>
          <a:xfrm>
            <a:off x="0" y="4055056"/>
            <a:ext cx="12192000" cy="584775"/>
          </a:xfrm>
          <a:prstGeom prst="rect">
            <a:avLst/>
          </a:prstGeom>
          <a:solidFill>
            <a:srgbClr val="E0E0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3" name="Retângulo 42">
            <a:extLst>
              <a:ext uri="{FF2B5EF4-FFF2-40B4-BE49-F238E27FC236}">
                <a16:creationId xmlns:a16="http://schemas.microsoft.com/office/drawing/2014/main" id="{1239E64F-7484-C569-388D-30494E1D965A}"/>
              </a:ext>
            </a:extLst>
          </p:cNvPr>
          <p:cNvSpPr/>
          <p:nvPr/>
        </p:nvSpPr>
        <p:spPr>
          <a:xfrm>
            <a:off x="0" y="2228680"/>
            <a:ext cx="12192000" cy="584775"/>
          </a:xfrm>
          <a:prstGeom prst="rect">
            <a:avLst/>
          </a:prstGeom>
          <a:solidFill>
            <a:srgbClr val="E0E0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4" name="Retângulo 43">
            <a:extLst>
              <a:ext uri="{FF2B5EF4-FFF2-40B4-BE49-F238E27FC236}">
                <a16:creationId xmlns:a16="http://schemas.microsoft.com/office/drawing/2014/main" id="{3AAA136E-2886-B1DE-3354-F5F5D939EB69}"/>
              </a:ext>
            </a:extLst>
          </p:cNvPr>
          <p:cNvSpPr/>
          <p:nvPr/>
        </p:nvSpPr>
        <p:spPr>
          <a:xfrm>
            <a:off x="0" y="3131987"/>
            <a:ext cx="12192000" cy="584775"/>
          </a:xfrm>
          <a:prstGeom prst="rect">
            <a:avLst/>
          </a:prstGeom>
          <a:solidFill>
            <a:srgbClr val="E0E0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2" name="Retângulo 41">
            <a:extLst>
              <a:ext uri="{FF2B5EF4-FFF2-40B4-BE49-F238E27FC236}">
                <a16:creationId xmlns:a16="http://schemas.microsoft.com/office/drawing/2014/main" id="{CDA2E466-59F8-1144-8B0F-20C54A886FCC}"/>
              </a:ext>
            </a:extLst>
          </p:cNvPr>
          <p:cNvSpPr/>
          <p:nvPr/>
        </p:nvSpPr>
        <p:spPr>
          <a:xfrm>
            <a:off x="0" y="1322651"/>
            <a:ext cx="12192000" cy="584775"/>
          </a:xfrm>
          <a:prstGeom prst="rect">
            <a:avLst/>
          </a:prstGeom>
          <a:solidFill>
            <a:srgbClr val="E0E0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1" name="CaixaDeTexto 10">
            <a:extLst>
              <a:ext uri="{FF2B5EF4-FFF2-40B4-BE49-F238E27FC236}">
                <a16:creationId xmlns:a16="http://schemas.microsoft.com/office/drawing/2014/main" id="{12FC2CC4-3EEE-147B-2DDA-36B083034046}"/>
              </a:ext>
            </a:extLst>
          </p:cNvPr>
          <p:cNvSpPr txBox="1"/>
          <p:nvPr/>
        </p:nvSpPr>
        <p:spPr>
          <a:xfrm>
            <a:off x="787400" y="5705650"/>
            <a:ext cx="10363200" cy="400110"/>
          </a:xfrm>
          <a:prstGeom prst="rect">
            <a:avLst/>
          </a:prstGeom>
          <a:noFill/>
        </p:spPr>
        <p:txBody>
          <a:bodyPr wrap="square" rtlCol="0">
            <a:spAutoFit/>
          </a:bodyPr>
          <a:lstStyle/>
          <a:p>
            <a:r>
              <a:rPr lang="pt-BR" sz="2000" b="1"/>
              <a:t>Pasta do Projeto:                                                                                                                                                 </a:t>
            </a:r>
            <a:r>
              <a:rPr lang="pt-BR" sz="2000" b="0"/>
              <a:t>.</a:t>
            </a:r>
          </a:p>
        </p:txBody>
      </p:sp>
      <p:sp>
        <p:nvSpPr>
          <p:cNvPr id="17" name="Retângulo 16">
            <a:extLst>
              <a:ext uri="{FF2B5EF4-FFF2-40B4-BE49-F238E27FC236}">
                <a16:creationId xmlns:a16="http://schemas.microsoft.com/office/drawing/2014/main" id="{91C83430-CA85-0107-5B48-93CB6779C96D}"/>
              </a:ext>
            </a:extLst>
          </p:cNvPr>
          <p:cNvSpPr/>
          <p:nvPr/>
        </p:nvSpPr>
        <p:spPr>
          <a:xfrm>
            <a:off x="-1" y="-818147"/>
            <a:ext cx="12192001" cy="818147"/>
          </a:xfrm>
          <a:prstGeom prst="rect">
            <a:avLst/>
          </a:prstGeom>
          <a:solidFill>
            <a:schemeClr val="bg2">
              <a:lumMod val="25000"/>
            </a:schemeClr>
          </a:solidFill>
          <a:ln w="952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8" name="CaixaDeTexto 17">
            <a:extLst>
              <a:ext uri="{FF2B5EF4-FFF2-40B4-BE49-F238E27FC236}">
                <a16:creationId xmlns:a16="http://schemas.microsoft.com/office/drawing/2014/main" id="{4C6F80F1-564A-ABF5-6597-D95B005AAB53}"/>
              </a:ext>
            </a:extLst>
          </p:cNvPr>
          <p:cNvSpPr txBox="1"/>
          <p:nvPr/>
        </p:nvSpPr>
        <p:spPr>
          <a:xfrm>
            <a:off x="1959935" y="-640433"/>
            <a:ext cx="8272130" cy="523220"/>
          </a:xfrm>
          <a:prstGeom prst="rect">
            <a:avLst/>
          </a:prstGeom>
          <a:noFill/>
        </p:spPr>
        <p:txBody>
          <a:bodyPr wrap="square" rtlCol="0">
            <a:spAutoFit/>
          </a:bodyPr>
          <a:lstStyle/>
          <a:p>
            <a:pPr algn="ctr"/>
            <a:r>
              <a:rPr lang="pt-BR" sz="2800" b="1" i="0">
                <a:solidFill>
                  <a:schemeClr val="bg1"/>
                </a:solidFill>
                <a:latin typeface="Calibri" panose="020F0502020204030204" pitchFamily="34" charset="0"/>
                <a:cs typeface="Calibri" panose="020F0502020204030204" pitchFamily="34" charset="0"/>
              </a:rPr>
              <a:t>  PAINEL GERAL</a:t>
            </a:r>
          </a:p>
        </p:txBody>
      </p:sp>
      <p:sp>
        <p:nvSpPr>
          <p:cNvPr id="23" name="CaixaDeTexto 22">
            <a:extLst>
              <a:ext uri="{FF2B5EF4-FFF2-40B4-BE49-F238E27FC236}">
                <a16:creationId xmlns:a16="http://schemas.microsoft.com/office/drawing/2014/main" id="{1B34E3D9-6335-62CA-2965-58387B57D5F9}"/>
              </a:ext>
            </a:extLst>
          </p:cNvPr>
          <p:cNvSpPr txBox="1"/>
          <p:nvPr/>
        </p:nvSpPr>
        <p:spPr>
          <a:xfrm>
            <a:off x="787400" y="1465264"/>
            <a:ext cx="10617200" cy="3170099"/>
          </a:xfrm>
          <a:prstGeom prst="rect">
            <a:avLst/>
          </a:prstGeom>
          <a:noFill/>
        </p:spPr>
        <p:txBody>
          <a:bodyPr wrap="square" rtlCol="0">
            <a:spAutoFit/>
          </a:bodyPr>
          <a:lstStyle/>
          <a:p>
            <a:r>
              <a:rPr lang="pt-BR" sz="2000" b="1"/>
              <a:t>Entregas: </a:t>
            </a:r>
            <a:r>
              <a:rPr lang="pt-BR" sz="2000" b="0">
                <a:solidFill>
                  <a:schemeClr val="bg1">
                    <a:lumMod val="75000"/>
                  </a:schemeClr>
                </a:solidFill>
              </a:rPr>
              <a:t>                                                                                                         </a:t>
            </a:r>
            <a:r>
              <a:rPr lang="pt-BR" sz="2000" b="0"/>
              <a:t>. (Teams, Online, PPT, APP...)</a:t>
            </a:r>
          </a:p>
          <a:p>
            <a:endParaRPr lang="pt-BR" sz="2000" b="0"/>
          </a:p>
          <a:p>
            <a:endParaRPr lang="pt-BR" sz="2000" b="0"/>
          </a:p>
          <a:p>
            <a:r>
              <a:rPr lang="pt-BR" sz="2000" b="1"/>
              <a:t>Materiais Complementares:                                                                        </a:t>
            </a:r>
            <a:r>
              <a:rPr lang="pt-BR" sz="2000" b="0"/>
              <a:t>. (PDF, Manual, Infográfico...)</a:t>
            </a:r>
          </a:p>
          <a:p>
            <a:endParaRPr lang="pt-BR" sz="2000" b="0"/>
          </a:p>
          <a:p>
            <a:endParaRPr lang="pt-BR" sz="2000" b="1"/>
          </a:p>
          <a:p>
            <a:r>
              <a:rPr lang="pt-BR" sz="2000" b="1"/>
              <a:t>Atividades Externas:                                                                                      </a:t>
            </a:r>
            <a:r>
              <a:rPr lang="pt-BR" sz="2000" b="0"/>
              <a:t>. (Miro, </a:t>
            </a:r>
            <a:r>
              <a:rPr lang="pt-BR" sz="2000" b="0" err="1"/>
              <a:t>Kahoot</a:t>
            </a:r>
            <a:r>
              <a:rPr lang="pt-BR" sz="2000" b="0"/>
              <a:t>, </a:t>
            </a:r>
            <a:r>
              <a:rPr lang="pt-BR" sz="2000" b="0" err="1"/>
              <a:t>Wordwall</a:t>
            </a:r>
            <a:r>
              <a:rPr lang="pt-BR" sz="2000" b="0"/>
              <a:t>...)</a:t>
            </a:r>
          </a:p>
          <a:p>
            <a:endParaRPr lang="pt-BR" sz="2000" b="0"/>
          </a:p>
          <a:p>
            <a:endParaRPr lang="pt-BR" sz="2000" b="0"/>
          </a:p>
          <a:p>
            <a:r>
              <a:rPr lang="pt-BR" sz="2000" b="1"/>
              <a:t>Materiais Gráficos:                                                                                         </a:t>
            </a:r>
            <a:r>
              <a:rPr lang="pt-BR" sz="2000" b="0"/>
              <a:t>. (Figurinhas, Filtros, Cartas...)</a:t>
            </a:r>
          </a:p>
        </p:txBody>
      </p:sp>
      <p:sp>
        <p:nvSpPr>
          <p:cNvPr id="41" name="CaixaDeTexto 40">
            <a:extLst>
              <a:ext uri="{FF2B5EF4-FFF2-40B4-BE49-F238E27FC236}">
                <a16:creationId xmlns:a16="http://schemas.microsoft.com/office/drawing/2014/main" id="{DE14872B-6962-DACB-669F-1FA35378E689}"/>
              </a:ext>
            </a:extLst>
          </p:cNvPr>
          <p:cNvSpPr txBox="1"/>
          <p:nvPr/>
        </p:nvSpPr>
        <p:spPr>
          <a:xfrm>
            <a:off x="787400" y="385275"/>
            <a:ext cx="10363200" cy="584775"/>
          </a:xfrm>
          <a:prstGeom prst="rect">
            <a:avLst/>
          </a:prstGeom>
          <a:noFill/>
        </p:spPr>
        <p:txBody>
          <a:bodyPr wrap="square" rtlCol="0">
            <a:spAutoFit/>
          </a:bodyPr>
          <a:lstStyle/>
          <a:p>
            <a:r>
              <a:rPr lang="pt-BR" sz="3200" b="1"/>
              <a:t>Projeto:                                                                                             </a:t>
            </a:r>
            <a:r>
              <a:rPr lang="pt-BR" sz="2000" b="0">
                <a:solidFill>
                  <a:schemeClr val="tx1"/>
                </a:solidFill>
              </a:rPr>
              <a:t>.</a:t>
            </a:r>
            <a:endParaRPr lang="pt-BR" sz="3200" b="0">
              <a:solidFill>
                <a:schemeClr val="tx1"/>
              </a:solidFill>
            </a:endParaRPr>
          </a:p>
        </p:txBody>
      </p:sp>
      <p:sp>
        <p:nvSpPr>
          <p:cNvPr id="47" name="Google Shape;22;p1">
            <a:extLst>
              <a:ext uri="{FF2B5EF4-FFF2-40B4-BE49-F238E27FC236}">
                <a16:creationId xmlns:a16="http://schemas.microsoft.com/office/drawing/2014/main" id="{D525187D-4D1B-B410-5D8A-C0E7065C2348}"/>
              </a:ext>
            </a:extLst>
          </p:cNvPr>
          <p:cNvSpPr/>
          <p:nvPr/>
        </p:nvSpPr>
        <p:spPr>
          <a:xfrm>
            <a:off x="0" y="6457890"/>
            <a:ext cx="12192001" cy="400110"/>
          </a:xfrm>
          <a:prstGeom prst="rect">
            <a:avLst/>
          </a:prstGeom>
          <a:solidFill>
            <a:srgbClr val="000023"/>
          </a:solidFill>
          <a:ln w="9525" cap="flat" cmpd="sng">
            <a:no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cxnSp>
        <p:nvCxnSpPr>
          <p:cNvPr id="49" name="Conector reto 48">
            <a:extLst>
              <a:ext uri="{FF2B5EF4-FFF2-40B4-BE49-F238E27FC236}">
                <a16:creationId xmlns:a16="http://schemas.microsoft.com/office/drawing/2014/main" id="{A94F8234-6A04-64F9-BF5D-980952B40D9B}"/>
              </a:ext>
            </a:extLst>
          </p:cNvPr>
          <p:cNvCxnSpPr>
            <a:cxnSpLocks/>
          </p:cNvCxnSpPr>
          <p:nvPr/>
        </p:nvCxnSpPr>
        <p:spPr>
          <a:xfrm>
            <a:off x="1841500" y="1791525"/>
            <a:ext cx="6070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0" name="Conector reto 49">
            <a:extLst>
              <a:ext uri="{FF2B5EF4-FFF2-40B4-BE49-F238E27FC236}">
                <a16:creationId xmlns:a16="http://schemas.microsoft.com/office/drawing/2014/main" id="{1D9E5B12-878A-7B73-D933-18BE54C4BC15}"/>
              </a:ext>
            </a:extLst>
          </p:cNvPr>
          <p:cNvCxnSpPr>
            <a:cxnSpLocks/>
          </p:cNvCxnSpPr>
          <p:nvPr/>
        </p:nvCxnSpPr>
        <p:spPr>
          <a:xfrm>
            <a:off x="3784600" y="2711855"/>
            <a:ext cx="41275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 name="Conector reto 52">
            <a:extLst>
              <a:ext uri="{FF2B5EF4-FFF2-40B4-BE49-F238E27FC236}">
                <a16:creationId xmlns:a16="http://schemas.microsoft.com/office/drawing/2014/main" id="{49022D0F-7CC9-A05F-ED3F-374A655FB468}"/>
              </a:ext>
            </a:extLst>
          </p:cNvPr>
          <p:cNvCxnSpPr>
            <a:cxnSpLocks/>
          </p:cNvCxnSpPr>
          <p:nvPr/>
        </p:nvCxnSpPr>
        <p:spPr>
          <a:xfrm>
            <a:off x="3035300" y="3615162"/>
            <a:ext cx="48768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5" name="Conector reto 54">
            <a:extLst>
              <a:ext uri="{FF2B5EF4-FFF2-40B4-BE49-F238E27FC236}">
                <a16:creationId xmlns:a16="http://schemas.microsoft.com/office/drawing/2014/main" id="{D5708494-C8BA-E173-4D9F-070F44213643}"/>
              </a:ext>
            </a:extLst>
          </p:cNvPr>
          <p:cNvCxnSpPr>
            <a:cxnSpLocks/>
          </p:cNvCxnSpPr>
          <p:nvPr/>
        </p:nvCxnSpPr>
        <p:spPr>
          <a:xfrm>
            <a:off x="2861635" y="4533763"/>
            <a:ext cx="5050465"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0" name="Conector reto 59">
            <a:extLst>
              <a:ext uri="{FF2B5EF4-FFF2-40B4-BE49-F238E27FC236}">
                <a16:creationId xmlns:a16="http://schemas.microsoft.com/office/drawing/2014/main" id="{73E6C1F5-F508-B66D-FC02-41D9D7454B4F}"/>
              </a:ext>
            </a:extLst>
          </p:cNvPr>
          <p:cNvCxnSpPr>
            <a:cxnSpLocks/>
          </p:cNvCxnSpPr>
          <p:nvPr/>
        </p:nvCxnSpPr>
        <p:spPr>
          <a:xfrm>
            <a:off x="2264735" y="868450"/>
            <a:ext cx="8530265"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2" name="Conector reto 61">
            <a:extLst>
              <a:ext uri="{FF2B5EF4-FFF2-40B4-BE49-F238E27FC236}">
                <a16:creationId xmlns:a16="http://schemas.microsoft.com/office/drawing/2014/main" id="{73B4D285-9BC4-D87A-83A6-165E434D5090}"/>
              </a:ext>
            </a:extLst>
          </p:cNvPr>
          <p:cNvCxnSpPr>
            <a:cxnSpLocks/>
          </p:cNvCxnSpPr>
          <p:nvPr/>
        </p:nvCxnSpPr>
        <p:spPr>
          <a:xfrm>
            <a:off x="2705100" y="6080359"/>
            <a:ext cx="8238018"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7" name="CaixaDeTexto 6">
            <a:extLst>
              <a:ext uri="{FF2B5EF4-FFF2-40B4-BE49-F238E27FC236}">
                <a16:creationId xmlns:a16="http://schemas.microsoft.com/office/drawing/2014/main" id="{FFF295A2-E02B-CF71-B691-B456F5AE3D0F}"/>
              </a:ext>
            </a:extLst>
          </p:cNvPr>
          <p:cNvSpPr txBox="1"/>
          <p:nvPr/>
        </p:nvSpPr>
        <p:spPr>
          <a:xfrm>
            <a:off x="787400" y="4974586"/>
            <a:ext cx="7340600" cy="400110"/>
          </a:xfrm>
          <a:prstGeom prst="rect">
            <a:avLst/>
          </a:prstGeom>
          <a:noFill/>
        </p:spPr>
        <p:txBody>
          <a:bodyPr wrap="square">
            <a:spAutoFit/>
          </a:bodyPr>
          <a:lstStyle/>
          <a:p>
            <a:r>
              <a:rPr lang="pt-BR" sz="2000" b="1"/>
              <a:t>Será necessário gerar QR CODE?      </a:t>
            </a:r>
            <a:r>
              <a:rPr lang="pt-BR" sz="2000" b="0"/>
              <a:t>(    ) Sim.       (    ) Não.</a:t>
            </a:r>
          </a:p>
        </p:txBody>
      </p:sp>
    </p:spTree>
    <p:extLst>
      <p:ext uri="{BB962C8B-B14F-4D97-AF65-F5344CB8AC3E}">
        <p14:creationId xmlns:p14="http://schemas.microsoft.com/office/powerpoint/2010/main" val="3088503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6423249"/>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55898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7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9.xml"/><Relationship Id="rId5" Type="http://schemas.openxmlformats.org/officeDocument/2006/relationships/image" Target="../media/image6.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microsoft.com/office/2007/relationships/hdphoto" Target="../media/hdphoto1.wdp"/><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microsoft.com/office/2007/relationships/hdphoto" Target="../media/hdphoto1.wdp"/><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6.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17.png"/></Relationships>
</file>

<file path=ppt/slides/_rels/slide24.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notesSlide" Target="../notesSlides/notesSlide23.xml"/><Relationship Id="rId1" Type="http://schemas.openxmlformats.org/officeDocument/2006/relationships/slideLayout" Target="../slideLayouts/slideLayout4.xml"/><Relationship Id="rId5" Type="http://schemas.microsoft.com/office/2007/relationships/hdphoto" Target="../media/hdphoto1.wdp"/><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1.png"/><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3.svg"/></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33.sv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microsoft.com/office/2007/relationships/hdphoto" Target="../media/hdphoto1.wdp"/></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7.png"/></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4.svg"/><Relationship Id="rId1" Type="http://schemas.openxmlformats.org/officeDocument/2006/relationships/slideLayout" Target="../slideLayouts/slideLayout2.xml"/><Relationship Id="rId4" Type="http://schemas.microsoft.com/office/2007/relationships/hdphoto" Target="../media/hdphoto1.wdp"/></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8.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1.png"/><Relationship Id="rId4" Type="http://schemas.openxmlformats.org/officeDocument/2006/relationships/image" Target="../media/image17.png"/></Relationships>
</file>

<file path=ppt/slides/_rels/slide4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39.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7.svg"/></Relationships>
</file>

<file path=ppt/slides/_rels/slide4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4.png"/></Relationships>
</file>

<file path=ppt/slides/_rels/slide4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7.png"/></Relationships>
</file>

<file path=ppt/slides/_rels/slide4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7.png"/></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4.svg"/><Relationship Id="rId1" Type="http://schemas.openxmlformats.org/officeDocument/2006/relationships/slideLayout" Target="../slideLayouts/slideLayout2.xml"/><Relationship Id="rId4" Type="http://schemas.microsoft.com/office/2007/relationships/hdphoto" Target="../media/hdphoto1.wdp"/></Relationships>
</file>

<file path=ppt/slides/_rels/slide4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5.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1.png"/><Relationship Id="rId4" Type="http://schemas.openxmlformats.org/officeDocument/2006/relationships/image" Target="../media/image17.png"/></Relationships>
</file>

<file path=ppt/slides/_rels/slide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microsoft.com/office/2007/relationships/hdphoto" Target="../media/hdphoto1.wdp"/></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microsoft.com/office/2007/relationships/hdphoto" Target="../media/hdphoto1.wdp"/></Relationships>
</file>

<file path=ppt/slides/_rels/slide5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8.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37.svg"/></Relationships>
</file>

<file path=ppt/slides/_rels/slide5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image" Target="../media/image46.svg"/><Relationship Id="rId5" Type="http://schemas.microsoft.com/office/2007/relationships/hdphoto" Target="../media/hdphoto1.wdp"/><Relationship Id="rId4" Type="http://schemas.openxmlformats.org/officeDocument/2006/relationships/image" Target="../media/image4.png"/></Relationships>
</file>

<file path=ppt/slides/_rels/slide5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7.svg"/><Relationship Id="rId1" Type="http://schemas.openxmlformats.org/officeDocument/2006/relationships/slideLayout" Target="../slideLayouts/slideLayout2.xml"/><Relationship Id="rId4" Type="http://schemas.microsoft.com/office/2007/relationships/hdphoto" Target="../media/hdphoto1.wdp"/></Relationships>
</file>

<file path=ppt/slides/_rels/slide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7.svg"/><Relationship Id="rId1" Type="http://schemas.openxmlformats.org/officeDocument/2006/relationships/slideLayout" Target="../slideLayouts/slideLayout2.xml"/><Relationship Id="rId4" Type="http://schemas.microsoft.com/office/2007/relationships/hdphoto" Target="../media/hdphoto1.wdp"/></Relationships>
</file>

<file path=ppt/slides/_rels/slide5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5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9.svg"/><Relationship Id="rId1" Type="http://schemas.openxmlformats.org/officeDocument/2006/relationships/slideLayout" Target="../slideLayouts/slideLayout4.xml"/><Relationship Id="rId4" Type="http://schemas.microsoft.com/office/2007/relationships/hdphoto" Target="../media/hdphoto1.wdp"/></Relationships>
</file>

<file path=ppt/slides/_rels/slide6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4.svg"/><Relationship Id="rId1" Type="http://schemas.openxmlformats.org/officeDocument/2006/relationships/slideLayout" Target="../slideLayouts/slideLayout2.xml"/><Relationship Id="rId4" Type="http://schemas.microsoft.com/office/2007/relationships/hdphoto" Target="../media/hdphoto1.wdp"/></Relationships>
</file>

<file path=ppt/slides/_rels/slide6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55.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1.png"/><Relationship Id="rId4" Type="http://schemas.openxmlformats.org/officeDocument/2006/relationships/image" Target="../media/image17.png"/></Relationships>
</file>

<file path=ppt/slides/_rels/slide6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6.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37.svg"/></Relationships>
</file>

<file path=ppt/slides/_rels/slide6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5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8.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7.png"/></Relationships>
</file>

<file path=ppt/slides/_rels/slide6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9.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7.png"/></Relationships>
</file>

<file path=ppt/slides/_rels/slide6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60.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7.png"/></Relationships>
</file>

<file path=ppt/slides/_rels/slide6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6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62.xml"/><Relationship Id="rId1" Type="http://schemas.openxmlformats.org/officeDocument/2006/relationships/slideLayout" Target="../slideLayouts/slideLayout2.xml"/><Relationship Id="rId6" Type="http://schemas.openxmlformats.org/officeDocument/2006/relationships/image" Target="../media/image37.svg"/><Relationship Id="rId5" Type="http://schemas.microsoft.com/office/2007/relationships/hdphoto" Target="../media/hdphoto1.wdp"/><Relationship Id="rId4" Type="http://schemas.openxmlformats.org/officeDocument/2006/relationships/image" Target="../media/image4.png"/></Relationships>
</file>

<file path=ppt/slides/_rels/slide7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3.xml"/><Relationship Id="rId1" Type="http://schemas.openxmlformats.org/officeDocument/2006/relationships/slideLayout" Target="../slideLayouts/slideLayout2.xml"/><Relationship Id="rId6" Type="http://schemas.openxmlformats.org/officeDocument/2006/relationships/image" Target="../media/image37.svg"/><Relationship Id="rId5" Type="http://schemas.microsoft.com/office/2007/relationships/hdphoto" Target="../media/hdphoto1.wdp"/><Relationship Id="rId4" Type="http://schemas.openxmlformats.org/officeDocument/2006/relationships/image" Target="../media/image4.png"/></Relationships>
</file>

<file path=ppt/slides/_rels/slide7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64.xml"/><Relationship Id="rId1" Type="http://schemas.openxmlformats.org/officeDocument/2006/relationships/slideLayout" Target="../slideLayouts/slideLayout2.xml"/><Relationship Id="rId6" Type="http://schemas.openxmlformats.org/officeDocument/2006/relationships/image" Target="../media/image37.svg"/><Relationship Id="rId5" Type="http://schemas.microsoft.com/office/2007/relationships/hdphoto" Target="../media/hdphoto1.wdp"/><Relationship Id="rId4" Type="http://schemas.openxmlformats.org/officeDocument/2006/relationships/image" Target="../media/image4.png"/></Relationships>
</file>

<file path=ppt/slides/_rels/slide7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4.svg"/><Relationship Id="rId1" Type="http://schemas.openxmlformats.org/officeDocument/2006/relationships/slideLayout" Target="../slideLayouts/slideLayout2.xml"/><Relationship Id="rId4" Type="http://schemas.microsoft.com/office/2007/relationships/hdphoto" Target="../media/hdphoto1.wdp"/></Relationships>
</file>

<file path=ppt/slides/_rels/slide7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65.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1.png"/><Relationship Id="rId4" Type="http://schemas.openxmlformats.org/officeDocument/2006/relationships/image" Target="../media/image17.png"/></Relationships>
</file>

<file path=ppt/slides/_rels/slide75.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notesSlide" Target="../notesSlides/notesSlide6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6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8.xml"/><Relationship Id="rId1" Type="http://schemas.openxmlformats.org/officeDocument/2006/relationships/slideLayout" Target="../slideLayouts/slideLayout2.xml"/><Relationship Id="rId4" Type="http://schemas.microsoft.com/office/2007/relationships/hdphoto" Target="../media/hdphoto1.wdp"/></Relationships>
</file>

<file path=ppt/slides/_rels/slide78.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notesSlide" Target="../notesSlides/notesSlide6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1.xml"/><Relationship Id="rId1" Type="http://schemas.openxmlformats.org/officeDocument/2006/relationships/slideLayout" Target="../slideLayouts/slideLayout2.xml"/><Relationship Id="rId4" Type="http://schemas.microsoft.com/office/2007/relationships/hdphoto" Target="../media/hdphoto1.wdp"/></Relationships>
</file>

<file path=ppt/slides/_rels/slide8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2.xml"/><Relationship Id="rId1" Type="http://schemas.openxmlformats.org/officeDocument/2006/relationships/slideLayout" Target="../slideLayouts/slideLayout2.xml"/><Relationship Id="rId4" Type="http://schemas.microsoft.com/office/2007/relationships/hdphoto" Target="../media/hdphoto1.wdp"/></Relationships>
</file>

<file path=ppt/slides/_rels/slide8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3.xml"/><Relationship Id="rId1" Type="http://schemas.openxmlformats.org/officeDocument/2006/relationships/slideLayout" Target="../slideLayouts/slideLayout2.xml"/><Relationship Id="rId4" Type="http://schemas.microsoft.com/office/2007/relationships/hdphoto" Target="../media/hdphoto1.wdp"/></Relationships>
</file>

<file path=ppt/slides/_rels/slide8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4.xml"/><Relationship Id="rId1" Type="http://schemas.openxmlformats.org/officeDocument/2006/relationships/slideLayout" Target="../slideLayouts/slideLayout2.xml"/><Relationship Id="rId4" Type="http://schemas.microsoft.com/office/2007/relationships/hdphoto" Target="../media/hdphoto1.wdp"/></Relationships>
</file>

<file path=ppt/slides/_rels/slide8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5.xml"/><Relationship Id="rId1" Type="http://schemas.openxmlformats.org/officeDocument/2006/relationships/slideLayout" Target="../slideLayouts/slideLayout2.xml"/><Relationship Id="rId4" Type="http://schemas.microsoft.com/office/2007/relationships/hdphoto" Target="../media/hdphoto1.wdp"/></Relationships>
</file>

<file path=ppt/slides/_rels/slide8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76.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7.png"/></Relationships>
</file>

<file path=ppt/slides/_rels/slide8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0.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8.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notesSlide" Target="../notesSlides/notesSlide7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1.png"/><Relationship Id="rId1" Type="http://schemas.openxmlformats.org/officeDocument/2006/relationships/slideLayout" Target="../slideLayouts/slideLayout1.xml"/></Relationships>
</file>

<file path=ppt/slides/_rels/slide9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78.xml"/><Relationship Id="rId1" Type="http://schemas.openxmlformats.org/officeDocument/2006/relationships/slideLayout" Target="../slideLayouts/slideLayout1.xml"/><Relationship Id="rId5" Type="http://schemas.openxmlformats.org/officeDocument/2006/relationships/image" Target="../media/image37.svg"/><Relationship Id="rId4" Type="http://schemas.openxmlformats.org/officeDocument/2006/relationships/image" Target="../media/image6.png"/></Relationships>
</file>

<file path=ppt/slides/_rels/slide91.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notesSlide" Target="../notesSlides/notesSlide79.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9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8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8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2.xml"/><Relationship Id="rId1" Type="http://schemas.openxmlformats.org/officeDocument/2006/relationships/slideLayout" Target="../slideLayouts/slideLayout2.xml"/><Relationship Id="rId4" Type="http://schemas.microsoft.com/office/2007/relationships/hdphoto" Target="../media/hdphoto1.wdp"/></Relationships>
</file>

<file path=ppt/slides/_rels/slide95.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notesSlide" Target="../notesSlides/notesSlide83.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4.png"/></Relationships>
</file>

<file path=ppt/slides/_rels/slide9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7.sv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4.xml"/><Relationship Id="rId1" Type="http://schemas.openxmlformats.org/officeDocument/2006/relationships/slideLayout" Target="../slideLayouts/slideLayout1.xml"/></Relationships>
</file>

<file path=ppt/slides/_rels/slide9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5.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6.png"/><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10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8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8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8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5.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notesSlide" Target="../notesSlides/notesSlide88.xml"/><Relationship Id="rId1" Type="http://schemas.openxmlformats.org/officeDocument/2006/relationships/slideLayout" Target="../slideLayouts/slideLayout2.xml"/><Relationship Id="rId6" Type="http://schemas.openxmlformats.org/officeDocument/2006/relationships/image" Target="../media/image68.png"/><Relationship Id="rId5" Type="http://schemas.openxmlformats.org/officeDocument/2006/relationships/hyperlink" Target="https://trncomercial.com.br/downloads/2024.10.17_PDF_Manual_boas_praticas_YF.pdf" TargetMode="External"/><Relationship Id="rId4" Type="http://schemas.openxmlformats.org/officeDocument/2006/relationships/image" Target="../media/image6.png"/></Relationships>
</file>

<file path=ppt/slides/_rels/slide106.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89.xml"/><Relationship Id="rId1" Type="http://schemas.openxmlformats.org/officeDocument/2006/relationships/slideLayout" Target="../slideLayouts/slideLayout9.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70.svg"/></Relationships>
</file>

<file path=ppt/slides/_rels/slide107.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90.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7.png"/></Relationships>
</file>

<file path=ppt/slides/_rels/slide10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9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7.png"/></Relationships>
</file>

<file path=ppt/slides/_rels/slide1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7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75.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76.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77.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78.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79.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0.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1.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2.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9.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92.xml"/><Relationship Id="rId1" Type="http://schemas.openxmlformats.org/officeDocument/2006/relationships/slideLayout" Target="../slideLayouts/slideLayout9.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4" name="Imagem 3" descr="Uma imagem contendo animal, pequeno, luz, mesa&#10;&#10;Descrição gerada automaticamente">
            <a:extLst>
              <a:ext uri="{FF2B5EF4-FFF2-40B4-BE49-F238E27FC236}">
                <a16:creationId xmlns:a16="http://schemas.microsoft.com/office/drawing/2014/main" id="{56E362D8-4055-9059-14F8-6E0CCABE99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392" y="322180"/>
            <a:ext cx="10733833" cy="6037781"/>
          </a:xfrm>
          <a:prstGeom prst="rect">
            <a:avLst/>
          </a:prstGeom>
        </p:spPr>
      </p:pic>
      <p:grpSp>
        <p:nvGrpSpPr>
          <p:cNvPr id="38" name="Gráfico 23">
            <a:extLst>
              <a:ext uri="{FF2B5EF4-FFF2-40B4-BE49-F238E27FC236}">
                <a16:creationId xmlns:a16="http://schemas.microsoft.com/office/drawing/2014/main" id="{C12D6BB2-AF9B-66A5-436A-7EA4AA6F7893}"/>
              </a:ext>
            </a:extLst>
          </p:cNvPr>
          <p:cNvGrpSpPr/>
          <p:nvPr/>
        </p:nvGrpSpPr>
        <p:grpSpPr>
          <a:xfrm>
            <a:off x="475802" y="322179"/>
            <a:ext cx="2001993" cy="1384367"/>
            <a:chOff x="2238436" y="1693496"/>
            <a:chExt cx="2812973" cy="1945154"/>
          </a:xfrm>
        </p:grpSpPr>
        <p:sp>
          <p:nvSpPr>
            <p:cNvPr id="39" name="Forma Livre 38">
              <a:extLst>
                <a:ext uri="{FF2B5EF4-FFF2-40B4-BE49-F238E27FC236}">
                  <a16:creationId xmlns:a16="http://schemas.microsoft.com/office/drawing/2014/main" id="{9FE1115B-C723-C327-EBBC-B47CC7D4120B}"/>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39">
              <a:extLst>
                <a:ext uri="{FF2B5EF4-FFF2-40B4-BE49-F238E27FC236}">
                  <a16:creationId xmlns:a16="http://schemas.microsoft.com/office/drawing/2014/main" id="{799EFCAA-E448-2B30-5112-4B49B089B3A2}"/>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1" name="Forma Livre 40">
              <a:extLst>
                <a:ext uri="{FF2B5EF4-FFF2-40B4-BE49-F238E27FC236}">
                  <a16:creationId xmlns:a16="http://schemas.microsoft.com/office/drawing/2014/main" id="{BDCFED55-5ACA-21AC-6D8C-7ECEF5116991}"/>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42" name="Forma Livre 41">
              <a:extLst>
                <a:ext uri="{FF2B5EF4-FFF2-40B4-BE49-F238E27FC236}">
                  <a16:creationId xmlns:a16="http://schemas.microsoft.com/office/drawing/2014/main" id="{267BEB14-C395-445A-E833-341D53A84A46}"/>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2">
              <a:extLst>
                <a:ext uri="{FF2B5EF4-FFF2-40B4-BE49-F238E27FC236}">
                  <a16:creationId xmlns:a16="http://schemas.microsoft.com/office/drawing/2014/main" id="{F4AB41FF-71E1-D69E-0240-C28FF8445F3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4" name="Forma Livre 43">
              <a:extLst>
                <a:ext uri="{FF2B5EF4-FFF2-40B4-BE49-F238E27FC236}">
                  <a16:creationId xmlns:a16="http://schemas.microsoft.com/office/drawing/2014/main" id="{1F46B6F5-2C7C-F349-52C0-7792BFCB2E43}"/>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5" name="Forma Livre 44">
              <a:extLst>
                <a:ext uri="{FF2B5EF4-FFF2-40B4-BE49-F238E27FC236}">
                  <a16:creationId xmlns:a16="http://schemas.microsoft.com/office/drawing/2014/main" id="{C7E13A88-C516-FC94-5A1E-2F14AE8A20D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6" name="Forma Livre 45">
              <a:extLst>
                <a:ext uri="{FF2B5EF4-FFF2-40B4-BE49-F238E27FC236}">
                  <a16:creationId xmlns:a16="http://schemas.microsoft.com/office/drawing/2014/main" id="{2AAD1714-E8E1-47A4-2D25-90E793EC2ADD}"/>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7" name="Forma Livre 46">
              <a:extLst>
                <a:ext uri="{FF2B5EF4-FFF2-40B4-BE49-F238E27FC236}">
                  <a16:creationId xmlns:a16="http://schemas.microsoft.com/office/drawing/2014/main" id="{BEF340B3-06C9-C359-379E-BC93E5EAAABB}"/>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8" name="Forma Livre 47">
              <a:extLst>
                <a:ext uri="{FF2B5EF4-FFF2-40B4-BE49-F238E27FC236}">
                  <a16:creationId xmlns:a16="http://schemas.microsoft.com/office/drawing/2014/main" id="{0846111A-04C3-8258-2B88-5E6103BFE982}"/>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9" name="Forma Livre 48">
              <a:extLst>
                <a:ext uri="{FF2B5EF4-FFF2-40B4-BE49-F238E27FC236}">
                  <a16:creationId xmlns:a16="http://schemas.microsoft.com/office/drawing/2014/main" id="{384B78EF-3895-988F-201C-F9CEA3F936F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50" name="Forma Livre 49">
              <a:extLst>
                <a:ext uri="{FF2B5EF4-FFF2-40B4-BE49-F238E27FC236}">
                  <a16:creationId xmlns:a16="http://schemas.microsoft.com/office/drawing/2014/main" id="{7050EE9A-C7D1-425C-5665-F2CAB115689A}"/>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
        <p:nvSpPr>
          <p:cNvPr id="6" name="Shape 0">
            <a:extLst>
              <a:ext uri="{FF2B5EF4-FFF2-40B4-BE49-F238E27FC236}">
                <a16:creationId xmlns:a16="http://schemas.microsoft.com/office/drawing/2014/main" id="{919B8D0A-2D8F-9408-BE4C-9E569F062341}"/>
              </a:ext>
            </a:extLst>
          </p:cNvPr>
          <p:cNvSpPr/>
          <p:nvPr/>
        </p:nvSpPr>
        <p:spPr>
          <a:xfrm>
            <a:off x="5174830" y="5230134"/>
            <a:ext cx="7017171" cy="1627420"/>
          </a:xfrm>
          <a:prstGeom prst="roundRect">
            <a:avLst>
              <a:gd name="adj" fmla="val -17778"/>
            </a:avLst>
          </a:prstGeom>
          <a:solidFill>
            <a:srgbClr val="000000"/>
          </a:solidFill>
          <a:ln/>
        </p:spPr>
        <p:txBody>
          <a:bodyPr/>
          <a:lstStyle/>
          <a:p>
            <a:endParaRPr lang="pt-BR" sz="3200"/>
          </a:p>
        </p:txBody>
      </p:sp>
      <p:grpSp>
        <p:nvGrpSpPr>
          <p:cNvPr id="11" name="Gráfico 7">
            <a:extLst>
              <a:ext uri="{FF2B5EF4-FFF2-40B4-BE49-F238E27FC236}">
                <a16:creationId xmlns:a16="http://schemas.microsoft.com/office/drawing/2014/main" id="{E642FD7B-CA0C-8B42-347D-27EB03700B5A}"/>
              </a:ext>
            </a:extLst>
          </p:cNvPr>
          <p:cNvGrpSpPr/>
          <p:nvPr/>
        </p:nvGrpSpPr>
        <p:grpSpPr>
          <a:xfrm>
            <a:off x="5657296" y="5577560"/>
            <a:ext cx="5996726" cy="506094"/>
            <a:chOff x="404711" y="944579"/>
            <a:chExt cx="5743491" cy="484722"/>
          </a:xfrm>
          <a:solidFill>
            <a:schemeClr val="bg1"/>
          </a:solidFill>
        </p:grpSpPr>
        <p:sp>
          <p:nvSpPr>
            <p:cNvPr id="12" name="Forma Livre 11">
              <a:extLst>
                <a:ext uri="{FF2B5EF4-FFF2-40B4-BE49-F238E27FC236}">
                  <a16:creationId xmlns:a16="http://schemas.microsoft.com/office/drawing/2014/main" id="{78078260-C426-32C3-AA8D-B2D96EE37E4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12">
              <a:extLst>
                <a:ext uri="{FF2B5EF4-FFF2-40B4-BE49-F238E27FC236}">
                  <a16:creationId xmlns:a16="http://schemas.microsoft.com/office/drawing/2014/main" id="{00E2D28E-3D3B-2342-3669-5B5F75677E0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13">
              <a:extLst>
                <a:ext uri="{FF2B5EF4-FFF2-40B4-BE49-F238E27FC236}">
                  <a16:creationId xmlns:a16="http://schemas.microsoft.com/office/drawing/2014/main" id="{CB029CED-DC21-4E56-6E49-6B157168A1C9}"/>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14">
              <a:extLst>
                <a:ext uri="{FF2B5EF4-FFF2-40B4-BE49-F238E27FC236}">
                  <a16:creationId xmlns:a16="http://schemas.microsoft.com/office/drawing/2014/main" id="{89B09CE9-8952-5515-E606-1610C14669D2}"/>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15">
              <a:extLst>
                <a:ext uri="{FF2B5EF4-FFF2-40B4-BE49-F238E27FC236}">
                  <a16:creationId xmlns:a16="http://schemas.microsoft.com/office/drawing/2014/main" id="{80C3B0FF-D80C-586D-F2DA-D40D45E90FF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16">
              <a:extLst>
                <a:ext uri="{FF2B5EF4-FFF2-40B4-BE49-F238E27FC236}">
                  <a16:creationId xmlns:a16="http://schemas.microsoft.com/office/drawing/2014/main" id="{E7F8EB24-820E-2460-177A-34DF9FFECB4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17">
              <a:extLst>
                <a:ext uri="{FF2B5EF4-FFF2-40B4-BE49-F238E27FC236}">
                  <a16:creationId xmlns:a16="http://schemas.microsoft.com/office/drawing/2014/main" id="{D21CB7CF-3976-2323-B998-D232E926789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18">
              <a:extLst>
                <a:ext uri="{FF2B5EF4-FFF2-40B4-BE49-F238E27FC236}">
                  <a16:creationId xmlns:a16="http://schemas.microsoft.com/office/drawing/2014/main" id="{6415C78A-3119-C29B-B668-2F8500A931D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19">
              <a:extLst>
                <a:ext uri="{FF2B5EF4-FFF2-40B4-BE49-F238E27FC236}">
                  <a16:creationId xmlns:a16="http://schemas.microsoft.com/office/drawing/2014/main" id="{26C156D5-D970-39DC-41ED-28D33FE5C79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0">
              <a:extLst>
                <a:ext uri="{FF2B5EF4-FFF2-40B4-BE49-F238E27FC236}">
                  <a16:creationId xmlns:a16="http://schemas.microsoft.com/office/drawing/2014/main" id="{F97E0FBF-DE99-F2B2-CBE7-84B6976CCEF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1">
              <a:extLst>
                <a:ext uri="{FF2B5EF4-FFF2-40B4-BE49-F238E27FC236}">
                  <a16:creationId xmlns:a16="http://schemas.microsoft.com/office/drawing/2014/main" id="{8B55FAAC-2C66-2DA7-6183-037637C2B28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sp>
        <p:nvSpPr>
          <p:cNvPr id="54" name="CaixaDeTexto 53">
            <a:extLst>
              <a:ext uri="{FF2B5EF4-FFF2-40B4-BE49-F238E27FC236}">
                <a16:creationId xmlns:a16="http://schemas.microsoft.com/office/drawing/2014/main" id="{556F6AF7-A4E3-83B9-D786-9E6CBA88B69C}"/>
              </a:ext>
            </a:extLst>
          </p:cNvPr>
          <p:cNvSpPr txBox="1"/>
          <p:nvPr/>
        </p:nvSpPr>
        <p:spPr>
          <a:xfrm>
            <a:off x="5551470" y="6204147"/>
            <a:ext cx="4443832" cy="461605"/>
          </a:xfrm>
          <a:prstGeom prst="rect">
            <a:avLst/>
          </a:prstGeom>
          <a:noFill/>
        </p:spPr>
        <p:txBody>
          <a:bodyPr wrap="square" rtlCol="0" anchor="ctr">
            <a:spAutoFit/>
          </a:bodyPr>
          <a:lstStyle/>
          <a:p>
            <a:r>
              <a:rPr lang="pt-BR" sz="2400" b="1">
                <a:solidFill>
                  <a:srgbClr val="D8D8D8"/>
                </a:solidFill>
                <a:latin typeface="AMX" pitchFamily="2" charset="77"/>
              </a:rPr>
              <a:t>Sexto Sentido</a:t>
            </a:r>
            <a:endParaRPr lang="pt-BR" sz="2400">
              <a:solidFill>
                <a:srgbClr val="F90000"/>
              </a:solidFill>
              <a:latin typeface="AMX Black" pitchFamily="2" charset="0"/>
            </a:endParaRPr>
          </a:p>
        </p:txBody>
      </p:sp>
      <p:sp>
        <p:nvSpPr>
          <p:cNvPr id="7" name="Shape 0">
            <a:extLst>
              <a:ext uri="{FF2B5EF4-FFF2-40B4-BE49-F238E27FC236}">
                <a16:creationId xmlns:a16="http://schemas.microsoft.com/office/drawing/2014/main" id="{D16C74DC-C97B-48A4-6407-44F700530D5E}"/>
              </a:ext>
            </a:extLst>
          </p:cNvPr>
          <p:cNvSpPr/>
          <p:nvPr/>
        </p:nvSpPr>
        <p:spPr>
          <a:xfrm>
            <a:off x="9758549" y="784116"/>
            <a:ext cx="2433451" cy="1044893"/>
          </a:xfrm>
          <a:prstGeom prst="roundRect">
            <a:avLst>
              <a:gd name="adj" fmla="val -17778"/>
            </a:avLst>
          </a:prstGeom>
          <a:solidFill>
            <a:srgbClr val="F90000"/>
          </a:solidFill>
          <a:ln/>
        </p:spPr>
        <p:txBody>
          <a:bodyPr/>
          <a:lstStyle/>
          <a:p>
            <a:endParaRPr lang="pt-BR" sz="3200"/>
          </a:p>
        </p:txBody>
      </p:sp>
      <p:pic>
        <p:nvPicPr>
          <p:cNvPr id="10" name="Gráfico 9">
            <a:extLst>
              <a:ext uri="{FF2B5EF4-FFF2-40B4-BE49-F238E27FC236}">
                <a16:creationId xmlns:a16="http://schemas.microsoft.com/office/drawing/2014/main" id="{A28877CB-B437-7D95-A480-B0DDCE41146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907585" y="1116351"/>
            <a:ext cx="1062086" cy="367645"/>
          </a:xfrm>
          <a:prstGeom prst="rect">
            <a:avLst/>
          </a:prstGeom>
        </p:spPr>
      </p:pic>
      <p:sp>
        <p:nvSpPr>
          <p:cNvPr id="3" name="CaixaDeTexto 2">
            <a:extLst>
              <a:ext uri="{FF2B5EF4-FFF2-40B4-BE49-F238E27FC236}">
                <a16:creationId xmlns:a16="http://schemas.microsoft.com/office/drawing/2014/main" id="{F5237CB0-C8CD-0C79-30E1-2AF69C8EF139}"/>
              </a:ext>
            </a:extLst>
          </p:cNvPr>
          <p:cNvSpPr txBox="1"/>
          <p:nvPr/>
        </p:nvSpPr>
        <p:spPr>
          <a:xfrm>
            <a:off x="3147524" y="6880482"/>
            <a:ext cx="184707" cy="369284"/>
          </a:xfrm>
          <a:prstGeom prst="rect">
            <a:avLst/>
          </a:prstGeom>
          <a:noFill/>
        </p:spPr>
        <p:txBody>
          <a:bodyPr wrap="none" rtlCol="0">
            <a:spAutoFit/>
          </a:bodyPr>
          <a:lstStyle/>
          <a:p>
            <a:endParaRPr lang="pt-BR"/>
          </a:p>
        </p:txBody>
      </p:sp>
      <p:pic>
        <p:nvPicPr>
          <p:cNvPr id="5" name="Imagem 4" descr="Texto, Logotipo&#10;&#10;Descrição gerada automaticamente">
            <a:extLst>
              <a:ext uri="{FF2B5EF4-FFF2-40B4-BE49-F238E27FC236}">
                <a16:creationId xmlns:a16="http://schemas.microsoft.com/office/drawing/2014/main" id="{B6C4F9F5-9794-8F36-7C36-BA774E00E18E}"/>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428944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2" presetClass="entr" presetSubtype="2"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1+#ppt_w/2"/>
                                          </p:val>
                                        </p:tav>
                                        <p:tav tm="100000">
                                          <p:val>
                                            <p:strVal val="#ppt_x"/>
                                          </p:val>
                                        </p:tav>
                                      </p:tavLst>
                                    </p:anim>
                                    <p:anim calcmode="lin" valueType="num">
                                      <p:cBhvr additive="base">
                                        <p:cTn id="12" dur="50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1+#ppt_w/2"/>
                                          </p:val>
                                        </p:tav>
                                        <p:tav tm="100000">
                                          <p:val>
                                            <p:strVal val="#ppt_x"/>
                                          </p:val>
                                        </p:tav>
                                      </p:tavLst>
                                    </p:anim>
                                    <p:anim calcmode="lin" valueType="num">
                                      <p:cBhvr additive="base">
                                        <p:cTn id="16" dur="500" fill="hold"/>
                                        <p:tgtEl>
                                          <p:spTgt spid="10"/>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2" presetClass="entr" presetSubtype="4"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54"/>
                                        </p:tgtEl>
                                        <p:attrNameLst>
                                          <p:attrName>style.visibility</p:attrName>
                                        </p:attrNameLst>
                                      </p:cBhvr>
                                      <p:to>
                                        <p:strVal val="visible"/>
                                      </p:to>
                                    </p:set>
                                    <p:anim calcmode="lin" valueType="num">
                                      <p:cBhvr additive="base">
                                        <p:cTn id="24" dur="500" fill="hold"/>
                                        <p:tgtEl>
                                          <p:spTgt spid="54"/>
                                        </p:tgtEl>
                                        <p:attrNameLst>
                                          <p:attrName>ppt_x</p:attrName>
                                        </p:attrNameLst>
                                      </p:cBhvr>
                                      <p:tavLst>
                                        <p:tav tm="0">
                                          <p:val>
                                            <p:strVal val="#ppt_x"/>
                                          </p:val>
                                        </p:tav>
                                        <p:tav tm="100000">
                                          <p:val>
                                            <p:strVal val="#ppt_x"/>
                                          </p:val>
                                        </p:tav>
                                      </p:tavLst>
                                    </p:anim>
                                    <p:anim calcmode="lin" valueType="num">
                                      <p:cBhvr additive="base">
                                        <p:cTn id="25" dur="500" fill="hold"/>
                                        <p:tgtEl>
                                          <p:spTgt spid="54"/>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additive="base">
                                        <p:cTn id="28" dur="500" fill="hold"/>
                                        <p:tgtEl>
                                          <p:spTgt spid="11"/>
                                        </p:tgtEl>
                                        <p:attrNameLst>
                                          <p:attrName>ppt_x</p:attrName>
                                        </p:attrNameLst>
                                      </p:cBhvr>
                                      <p:tavLst>
                                        <p:tav tm="0">
                                          <p:val>
                                            <p:strVal val="#ppt_x"/>
                                          </p:val>
                                        </p:tav>
                                        <p:tav tm="100000">
                                          <p:val>
                                            <p:strVal val="#ppt_x"/>
                                          </p:val>
                                        </p:tav>
                                      </p:tavLst>
                                    </p:anim>
                                    <p:anim calcmode="lin" valueType="num">
                                      <p:cBhvr additive="base">
                                        <p:cTn id="29" dur="500" fill="hold"/>
                                        <p:tgtEl>
                                          <p:spTgt spid="11"/>
                                        </p:tgtEl>
                                        <p:attrNameLst>
                                          <p:attrName>ppt_y</p:attrName>
                                        </p:attrNameLst>
                                      </p:cBhvr>
                                      <p:tavLst>
                                        <p:tav tm="0">
                                          <p:val>
                                            <p:strVal val="1+#ppt_h/2"/>
                                          </p:val>
                                        </p:tav>
                                        <p:tav tm="100000">
                                          <p:val>
                                            <p:strVal val="#ppt_y"/>
                                          </p:val>
                                        </p:tav>
                                      </p:tavLst>
                                    </p:anim>
                                  </p:childTnLst>
                                </p:cTn>
                              </p:par>
                              <p:par>
                                <p:cTn id="30" presetID="10" presetClass="entr" presetSubtype="0" fill="hold" nodeType="withEffect">
                                  <p:stCondLst>
                                    <p:cond delay="0"/>
                                  </p:stCondLst>
                                  <p:childTnLst>
                                    <p:set>
                                      <p:cBhvr>
                                        <p:cTn id="31" dur="1" fill="hold">
                                          <p:stCondLst>
                                            <p:cond delay="0"/>
                                          </p:stCondLst>
                                        </p:cTn>
                                        <p:tgtEl>
                                          <p:spTgt spid="38"/>
                                        </p:tgtEl>
                                        <p:attrNameLst>
                                          <p:attrName>style.visibility</p:attrName>
                                        </p:attrNameLst>
                                      </p:cBhvr>
                                      <p:to>
                                        <p:strVal val="visible"/>
                                      </p:to>
                                    </p:set>
                                    <p:animEffect transition="in" filter="fade">
                                      <p:cBhvr>
                                        <p:cTn id="32"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4" grpId="0"/>
      <p:bldP spid="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m 6">
            <a:extLst>
              <a:ext uri="{FF2B5EF4-FFF2-40B4-BE49-F238E27FC236}">
                <a16:creationId xmlns:a16="http://schemas.microsoft.com/office/drawing/2014/main" id="{F0A2A218-7FD8-6306-FA7C-824C27FCC3EF}"/>
              </a:ext>
            </a:extLst>
          </p:cNvPr>
          <p:cNvPicPr>
            <a:picLocks noChangeAspect="1"/>
          </p:cNvPicPr>
          <p:nvPr/>
        </p:nvPicPr>
        <p:blipFill>
          <a:blip r:embed="rId3"/>
          <a:srcRect l="4401" r="10635"/>
          <a:stretch/>
        </p:blipFill>
        <p:spPr>
          <a:xfrm>
            <a:off x="3673750" y="-91440"/>
            <a:ext cx="8742668" cy="7075169"/>
          </a:xfrm>
          <a:prstGeom prst="rect">
            <a:avLst/>
          </a:prstGeom>
        </p:spPr>
      </p:pic>
      <p:grpSp>
        <p:nvGrpSpPr>
          <p:cNvPr id="5" name="Agrupar 4">
            <a:extLst>
              <a:ext uri="{FF2B5EF4-FFF2-40B4-BE49-F238E27FC236}">
                <a16:creationId xmlns:a16="http://schemas.microsoft.com/office/drawing/2014/main" id="{D163EBA2-7B95-E2AB-6856-48825F33FCEA}"/>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08BAE989-C2CE-ED34-0524-4D5BDDAC6404}"/>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4053030F-2F39-F4C1-7F04-D7CA18A42AB1}"/>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AD3912BE-7EE6-A58F-1D16-5E2D6AE16CC2}"/>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8C84C9F2-F3D6-2583-08CC-88C0F4096AE5}"/>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56079F2B-3ACF-A202-5972-FC0C0943991C}"/>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0BCF3F4F-F3D3-E6F0-57C5-085A45763B7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24013F61-BD7F-6CB7-8DF7-97CDBCCFFCB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10FA7249-61CA-B76F-85FC-ED0703E8BAC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DD035DB2-8466-B1FF-D40A-98F973AB38F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D22EB6FA-3AFD-3996-9A0D-65ED6A3E6B58}"/>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7C01C00F-D8A0-AAFF-B3C7-23EB4D8070F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0825CDAE-5127-BE1E-75CF-18F2343E293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5AC2390F-8776-1E62-2C07-54966241E8CF}"/>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
        <p:nvSpPr>
          <p:cNvPr id="6" name="Shape 0">
            <a:extLst>
              <a:ext uri="{FF2B5EF4-FFF2-40B4-BE49-F238E27FC236}">
                <a16:creationId xmlns:a16="http://schemas.microsoft.com/office/drawing/2014/main" id="{919B8D0A-2D8F-9408-BE4C-9E569F062341}"/>
              </a:ext>
            </a:extLst>
          </p:cNvPr>
          <p:cNvSpPr/>
          <p:nvPr/>
        </p:nvSpPr>
        <p:spPr>
          <a:xfrm>
            <a:off x="0" y="447"/>
            <a:ext cx="4332897" cy="6857106"/>
          </a:xfrm>
          <a:prstGeom prst="roundRect">
            <a:avLst>
              <a:gd name="adj" fmla="val 0"/>
            </a:avLst>
          </a:prstGeom>
          <a:solidFill>
            <a:srgbClr val="F90000"/>
          </a:solidFill>
          <a:ln/>
        </p:spPr>
        <p:txBody>
          <a:bodyPr/>
          <a:lstStyle/>
          <a:p>
            <a:endParaRPr lang="pt-BR" sz="3200"/>
          </a:p>
        </p:txBody>
      </p:sp>
      <p:grpSp>
        <p:nvGrpSpPr>
          <p:cNvPr id="68" name="Gráfico 23">
            <a:extLst>
              <a:ext uri="{FF2B5EF4-FFF2-40B4-BE49-F238E27FC236}">
                <a16:creationId xmlns:a16="http://schemas.microsoft.com/office/drawing/2014/main" id="{B157012B-26A7-B695-C64C-E9151FFD1B89}"/>
              </a:ext>
            </a:extLst>
          </p:cNvPr>
          <p:cNvGrpSpPr/>
          <p:nvPr/>
        </p:nvGrpSpPr>
        <p:grpSpPr>
          <a:xfrm>
            <a:off x="628046" y="322181"/>
            <a:ext cx="2001993" cy="1384367"/>
            <a:chOff x="2238436" y="1693496"/>
            <a:chExt cx="2812973" cy="1945154"/>
          </a:xfrm>
        </p:grpSpPr>
        <p:sp>
          <p:nvSpPr>
            <p:cNvPr id="69" name="Forma Livre 68">
              <a:extLst>
                <a:ext uri="{FF2B5EF4-FFF2-40B4-BE49-F238E27FC236}">
                  <a16:creationId xmlns:a16="http://schemas.microsoft.com/office/drawing/2014/main" id="{5D8BBE8A-3FEA-93C6-DC55-43062B3321DC}"/>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0" name="Forma Livre 69">
              <a:extLst>
                <a:ext uri="{FF2B5EF4-FFF2-40B4-BE49-F238E27FC236}">
                  <a16:creationId xmlns:a16="http://schemas.microsoft.com/office/drawing/2014/main" id="{0EFFA237-DBEE-1769-17F0-49268ED6632F}"/>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1" name="Forma Livre 70">
              <a:extLst>
                <a:ext uri="{FF2B5EF4-FFF2-40B4-BE49-F238E27FC236}">
                  <a16:creationId xmlns:a16="http://schemas.microsoft.com/office/drawing/2014/main" id="{44005C56-E943-13CF-34BE-DBDB7DB7F605}"/>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72" name="Forma Livre 71">
              <a:extLst>
                <a:ext uri="{FF2B5EF4-FFF2-40B4-BE49-F238E27FC236}">
                  <a16:creationId xmlns:a16="http://schemas.microsoft.com/office/drawing/2014/main" id="{BAE0CF2D-AA30-EE82-BFA8-D142F4E290D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73" name="Forma Livre 72">
              <a:extLst>
                <a:ext uri="{FF2B5EF4-FFF2-40B4-BE49-F238E27FC236}">
                  <a16:creationId xmlns:a16="http://schemas.microsoft.com/office/drawing/2014/main" id="{C487CF7D-2515-A1C3-22E4-89EC393FFC4F}"/>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4" name="Forma Livre 73">
              <a:extLst>
                <a:ext uri="{FF2B5EF4-FFF2-40B4-BE49-F238E27FC236}">
                  <a16:creationId xmlns:a16="http://schemas.microsoft.com/office/drawing/2014/main" id="{484AE1B4-2FAF-E90B-F2A0-DDFCAF3A021C}"/>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75" name="Forma Livre 74">
              <a:extLst>
                <a:ext uri="{FF2B5EF4-FFF2-40B4-BE49-F238E27FC236}">
                  <a16:creationId xmlns:a16="http://schemas.microsoft.com/office/drawing/2014/main" id="{D5A9A129-1013-8D91-B2A5-38DCA230875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76" name="Forma Livre 75">
              <a:extLst>
                <a:ext uri="{FF2B5EF4-FFF2-40B4-BE49-F238E27FC236}">
                  <a16:creationId xmlns:a16="http://schemas.microsoft.com/office/drawing/2014/main" id="{F8C42323-917E-9CAA-E3E7-398D3BB14EEA}"/>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77" name="Forma Livre 76">
              <a:extLst>
                <a:ext uri="{FF2B5EF4-FFF2-40B4-BE49-F238E27FC236}">
                  <a16:creationId xmlns:a16="http://schemas.microsoft.com/office/drawing/2014/main" id="{32C87DB8-1038-8E5F-9AC6-934C5F8A894C}"/>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78" name="Forma Livre 77">
              <a:extLst>
                <a:ext uri="{FF2B5EF4-FFF2-40B4-BE49-F238E27FC236}">
                  <a16:creationId xmlns:a16="http://schemas.microsoft.com/office/drawing/2014/main" id="{C7A006CF-4FD2-6EB9-CD36-5B7F7FD70FAD}"/>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9" name="Forma Livre 78">
              <a:extLst>
                <a:ext uri="{FF2B5EF4-FFF2-40B4-BE49-F238E27FC236}">
                  <a16:creationId xmlns:a16="http://schemas.microsoft.com/office/drawing/2014/main" id="{A222DAE7-D91B-890C-7D42-768B194FEC11}"/>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80" name="Forma Livre 79">
              <a:extLst>
                <a:ext uri="{FF2B5EF4-FFF2-40B4-BE49-F238E27FC236}">
                  <a16:creationId xmlns:a16="http://schemas.microsoft.com/office/drawing/2014/main" id="{BEFBACB9-6478-1CEC-061C-275E544333A7}"/>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pic>
        <p:nvPicPr>
          <p:cNvPr id="8" name="Gráfico 7">
            <a:extLst>
              <a:ext uri="{FF2B5EF4-FFF2-40B4-BE49-F238E27FC236}">
                <a16:creationId xmlns:a16="http://schemas.microsoft.com/office/drawing/2014/main" id="{FE8AB302-0F26-3592-48CB-D241E798E43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2426" y="701600"/>
            <a:ext cx="972313" cy="336570"/>
          </a:xfrm>
          <a:prstGeom prst="rect">
            <a:avLst/>
          </a:prstGeom>
        </p:spPr>
      </p:pic>
      <p:sp>
        <p:nvSpPr>
          <p:cNvPr id="36" name="CaixaDeTexto 35">
            <a:extLst>
              <a:ext uri="{FF2B5EF4-FFF2-40B4-BE49-F238E27FC236}">
                <a16:creationId xmlns:a16="http://schemas.microsoft.com/office/drawing/2014/main" id="{0EABA233-F091-F857-BAFE-CE034AB0B441}"/>
              </a:ext>
            </a:extLst>
          </p:cNvPr>
          <p:cNvSpPr txBox="1"/>
          <p:nvPr/>
        </p:nvSpPr>
        <p:spPr>
          <a:xfrm>
            <a:off x="617981" y="2347977"/>
            <a:ext cx="3713969" cy="1938740"/>
          </a:xfrm>
          <a:prstGeom prst="rect">
            <a:avLst/>
          </a:prstGeom>
          <a:noFill/>
        </p:spPr>
        <p:txBody>
          <a:bodyPr wrap="square">
            <a:spAutoFit/>
          </a:bodyPr>
          <a:lstStyle/>
          <a:p>
            <a:r>
              <a:rPr lang="pt-BR" sz="5999" i="1">
                <a:solidFill>
                  <a:schemeClr val="bg1"/>
                </a:solidFill>
                <a:latin typeface="AMX" pitchFamily="2" charset="77"/>
              </a:rPr>
              <a:t>Olá, </a:t>
            </a:r>
            <a:br>
              <a:rPr lang="pt-BR" sz="5999" i="1">
                <a:solidFill>
                  <a:schemeClr val="bg1"/>
                </a:solidFill>
                <a:latin typeface="AMX" pitchFamily="2" charset="77"/>
              </a:rPr>
            </a:br>
            <a:r>
              <a:rPr lang="pt-BR" sz="5999" i="1">
                <a:solidFill>
                  <a:schemeClr val="bg1"/>
                </a:solidFill>
                <a:latin typeface="AMX" pitchFamily="2" charset="77"/>
              </a:rPr>
              <a:t>líderes!</a:t>
            </a:r>
          </a:p>
        </p:txBody>
      </p:sp>
      <p:sp>
        <p:nvSpPr>
          <p:cNvPr id="37" name="CaixaDeTexto 36">
            <a:extLst>
              <a:ext uri="{FF2B5EF4-FFF2-40B4-BE49-F238E27FC236}">
                <a16:creationId xmlns:a16="http://schemas.microsoft.com/office/drawing/2014/main" id="{BDAD8A63-A69F-7C5E-DDC2-3FF9C8B0094F}"/>
              </a:ext>
            </a:extLst>
          </p:cNvPr>
          <p:cNvSpPr txBox="1"/>
          <p:nvPr/>
        </p:nvSpPr>
        <p:spPr>
          <a:xfrm>
            <a:off x="617981" y="4281320"/>
            <a:ext cx="3528937" cy="461605"/>
          </a:xfrm>
          <a:prstGeom prst="rect">
            <a:avLst/>
          </a:prstGeom>
          <a:noFill/>
        </p:spPr>
        <p:txBody>
          <a:bodyPr wrap="square">
            <a:spAutoFit/>
          </a:bodyPr>
          <a:lstStyle/>
          <a:p>
            <a:r>
              <a:rPr lang="pt-BR" sz="2400">
                <a:solidFill>
                  <a:srgbClr val="000000"/>
                </a:solidFill>
                <a:latin typeface="AMX Medium" pitchFamily="2" charset="77"/>
              </a:rPr>
              <a:t>Vamos bater um papo?</a:t>
            </a:r>
          </a:p>
        </p:txBody>
      </p:sp>
      <p:pic>
        <p:nvPicPr>
          <p:cNvPr id="3" name="Imagem 2" descr="Texto, Logotipo&#10;&#10;Descrição gerada automaticamente">
            <a:extLst>
              <a:ext uri="{FF2B5EF4-FFF2-40B4-BE49-F238E27FC236}">
                <a16:creationId xmlns:a16="http://schemas.microsoft.com/office/drawing/2014/main" id="{D332FAEE-2C75-10E8-FFA6-5101796D27DC}"/>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740985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wipe(left)">
                                      <p:cBhvr>
                                        <p:cTn id="7" dur="500"/>
                                        <p:tgtEl>
                                          <p:spTgt spid="3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7"/>
                                        </p:tgtEl>
                                        <p:attrNameLst>
                                          <p:attrName>style.visibility</p:attrName>
                                        </p:attrNameLst>
                                      </p:cBhvr>
                                      <p:to>
                                        <p:strVal val="visible"/>
                                      </p:to>
                                    </p:set>
                                    <p:animEffect transition="in" filter="fade">
                                      <p:cBhvr>
                                        <p:cTn id="11"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em título">
            <a:hlinkClick r:id="" action="ppaction://media"/>
            <a:extLst>
              <a:ext uri="{FF2B5EF4-FFF2-40B4-BE49-F238E27FC236}">
                <a16:creationId xmlns:a16="http://schemas.microsoft.com/office/drawing/2014/main" id="{7EE419E9-42DD-DD6B-FD83-6D029A69756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3520" y="-125730"/>
            <a:ext cx="12639040" cy="7109460"/>
          </a:xfrm>
          <a:prstGeom prst="rect">
            <a:avLst/>
          </a:prstGeom>
        </p:spPr>
      </p:pic>
      <p:sp>
        <p:nvSpPr>
          <p:cNvPr id="2" name="CaixaDeTexto 1">
            <a:extLst>
              <a:ext uri="{FF2B5EF4-FFF2-40B4-BE49-F238E27FC236}">
                <a16:creationId xmlns:a16="http://schemas.microsoft.com/office/drawing/2014/main" id="{82F21E68-A9C4-2DF4-38D9-6EB2EF21192B}"/>
              </a:ext>
            </a:extLst>
          </p:cNvPr>
          <p:cNvSpPr txBox="1"/>
          <p:nvPr/>
        </p:nvSpPr>
        <p:spPr>
          <a:xfrm>
            <a:off x="499208" y="920868"/>
            <a:ext cx="7721600" cy="938719"/>
          </a:xfrm>
          <a:prstGeom prst="rect">
            <a:avLst/>
          </a:prstGeom>
          <a:noFill/>
        </p:spPr>
        <p:txBody>
          <a:bodyPr wrap="square" rtlCol="0">
            <a:spAutoFit/>
          </a:bodyPr>
          <a:lstStyle/>
          <a:p>
            <a:r>
              <a:rPr lang="pt-BR" sz="5500" b="1">
                <a:solidFill>
                  <a:schemeClr val="bg1"/>
                </a:solidFill>
                <a:latin typeface="+mj-lt"/>
              </a:rPr>
              <a:t>O Sexto Sentido...</a:t>
            </a:r>
          </a:p>
        </p:txBody>
      </p:sp>
      <p:sp>
        <p:nvSpPr>
          <p:cNvPr id="3" name="CaixaDeTexto 2">
            <a:extLst>
              <a:ext uri="{FF2B5EF4-FFF2-40B4-BE49-F238E27FC236}">
                <a16:creationId xmlns:a16="http://schemas.microsoft.com/office/drawing/2014/main" id="{C1BB7A28-94FC-1D95-D240-AB3726EB7816}"/>
              </a:ext>
            </a:extLst>
          </p:cNvPr>
          <p:cNvSpPr txBox="1"/>
          <p:nvPr/>
        </p:nvSpPr>
        <p:spPr>
          <a:xfrm>
            <a:off x="6627361" y="5079245"/>
            <a:ext cx="4026291" cy="938719"/>
          </a:xfrm>
          <a:prstGeom prst="rect">
            <a:avLst/>
          </a:prstGeom>
          <a:noFill/>
        </p:spPr>
        <p:txBody>
          <a:bodyPr wrap="square" rtlCol="0">
            <a:spAutoFit/>
          </a:bodyPr>
          <a:lstStyle/>
          <a:p>
            <a:pPr algn="r"/>
            <a:r>
              <a:rPr lang="pt-BR" sz="5500" b="1">
                <a:solidFill>
                  <a:schemeClr val="bg1"/>
                </a:solidFill>
                <a:latin typeface="+mj-lt"/>
              </a:rPr>
              <a:t>o </a:t>
            </a:r>
            <a:r>
              <a:rPr lang="pt-BR" sz="5500" b="1">
                <a:solidFill>
                  <a:srgbClr val="F90000"/>
                </a:solidFill>
                <a:latin typeface="+mj-lt"/>
              </a:rPr>
              <a:t>Coração</a:t>
            </a:r>
            <a:endParaRPr lang="pt-BR" sz="5500" b="1">
              <a:solidFill>
                <a:schemeClr val="bg1"/>
              </a:solidFill>
              <a:latin typeface="+mj-lt"/>
            </a:endParaRPr>
          </a:p>
        </p:txBody>
      </p:sp>
      <p:grpSp>
        <p:nvGrpSpPr>
          <p:cNvPr id="5" name="Agrupar 4">
            <a:extLst>
              <a:ext uri="{FF2B5EF4-FFF2-40B4-BE49-F238E27FC236}">
                <a16:creationId xmlns:a16="http://schemas.microsoft.com/office/drawing/2014/main" id="{CF0A6740-3CA7-AAB2-D68E-67027E6415D9}"/>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8162DE41-817A-9FD7-9E6D-EE2962F844F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7" name="Gráfico 7">
              <a:extLst>
                <a:ext uri="{FF2B5EF4-FFF2-40B4-BE49-F238E27FC236}">
                  <a16:creationId xmlns:a16="http://schemas.microsoft.com/office/drawing/2014/main" id="{DC071683-4916-106D-5FD5-700BDFABD97A}"/>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51E6B12C-3A18-91AD-7FF5-9CD04DB9CE7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E97FFA1B-8C40-1CA2-ACAD-6C14D12E684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306513B4-F97D-0827-95D3-39238E28E91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D65ACE1E-B4C2-C0AA-59C6-D2D87981BD9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1033752C-ED34-87F7-474B-45BA2847BB0B}"/>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8">
                <a:extLst>
                  <a:ext uri="{FF2B5EF4-FFF2-40B4-BE49-F238E27FC236}">
                    <a16:creationId xmlns:a16="http://schemas.microsoft.com/office/drawing/2014/main" id="{488A281D-CAC6-6507-BDA0-CDD36938F0B7}"/>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7F73BCC0-934A-E2C1-D548-5F054B67DB6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488A1B08-94C0-C308-3C82-E8B7D6D61C23}"/>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A782F0D6-462F-975D-2BE8-C2D7B42C676E}"/>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E3BBCCCC-917D-BD2C-830B-59DB1E651C13}"/>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2C7946F0-1B3F-BC07-5A6E-4162584FFF0C}"/>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F3AEE773-7118-5C9D-A0C2-74209427CAB5}"/>
              </a:ext>
            </a:extLst>
          </p:cNvPr>
          <p:cNvPicPr>
            <a:picLocks noChangeAspect="1"/>
          </p:cNvPicPr>
          <p:nvPr/>
        </p:nvPicPr>
        <p:blipFill>
          <a:blip r:embed="rId6"/>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053750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4"/>
                                        </p:tgtEl>
                                      </p:cBhvr>
                                    </p:cmd>
                                  </p:childTnLst>
                                </p:cTn>
                              </p:par>
                              <p:par>
                                <p:cTn id="7" presetID="10" presetClass="entr" presetSubtype="0" fill="hold" grpId="0" nodeType="withEffect">
                                  <p:stCondLst>
                                    <p:cond delay="2000"/>
                                  </p:stCondLst>
                                  <p:childTnLst>
                                    <p:set>
                                      <p:cBhvr>
                                        <p:cTn id="8" dur="1" fill="hold">
                                          <p:stCondLst>
                                            <p:cond delay="0"/>
                                          </p:stCondLst>
                                        </p:cTn>
                                        <p:tgtEl>
                                          <p:spTgt spid="2"/>
                                        </p:tgtEl>
                                        <p:attrNameLst>
                                          <p:attrName>style.visibility</p:attrName>
                                        </p:attrNameLst>
                                      </p:cBhvr>
                                      <p:to>
                                        <p:strVal val="visible"/>
                                      </p:to>
                                    </p:set>
                                    <p:animEffect transition="in" filter="fade">
                                      <p:cBhvr>
                                        <p:cTn id="9" dur="500"/>
                                        <p:tgtEl>
                                          <p:spTgt spid="2"/>
                                        </p:tgtEl>
                                      </p:cBhvr>
                                    </p:animEffect>
                                  </p:childTnLst>
                                </p:cTn>
                              </p:par>
                            </p:childTnLst>
                          </p:cTn>
                        </p:par>
                        <p:par>
                          <p:cTn id="10" fill="hold">
                            <p:stCondLst>
                              <p:cond delay="5000"/>
                            </p:stCondLst>
                            <p:childTnLst>
                              <p:par>
                                <p:cTn id="11" presetID="10"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4" restart="whenNotActive" fill="hold" evtFilter="cancelBubble" nodeType="interactiveSeq">
                <p:stCondLst>
                  <p:cond evt="onClick" delay="0">
                    <p:tgtEl>
                      <p:spTgt spid="4"/>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afterEffect">
                                  <p:stCondLst>
                                    <p:cond delay="0"/>
                                  </p:stCondLst>
                                  <p:childTnLst>
                                    <p:cmd type="call" cmd="togglePause">
                                      <p:cBhvr>
                                        <p:cTn id="18" dur="1" fill="hold"/>
                                        <p:tgtEl>
                                          <p:spTgt spid="4"/>
                                        </p:tgtEl>
                                      </p:cBhvr>
                                    </p:cmd>
                                  </p:childTnLst>
                                </p:cTn>
                              </p:par>
                            </p:childTnLst>
                          </p:cTn>
                        </p:par>
                      </p:childTnLst>
                    </p:cTn>
                  </p:par>
                </p:childTnLst>
              </p:cTn>
              <p:nextCondLst>
                <p:cond evt="onClick" delay="0">
                  <p:tgtEl>
                    <p:spTgt spid="4"/>
                  </p:tgtEl>
                </p:cond>
              </p:nextCondLst>
            </p:seq>
            <p:video>
              <p:cMediaNode vol="80000">
                <p:cTn id="19" repeatCount="indefinite" fill="hold" display="0">
                  <p:stCondLst>
                    <p:cond delay="indefinite"/>
                  </p:stCondLst>
                </p:cTn>
                <p:tgtEl>
                  <p:spTgt spid="4"/>
                </p:tgtEl>
              </p:cMediaNode>
            </p:video>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Tartaruga nadando no fundo do mar&#10;&#10;Descrição gerada automaticamente com confiança média">
            <a:extLst>
              <a:ext uri="{FF2B5EF4-FFF2-40B4-BE49-F238E27FC236}">
                <a16:creationId xmlns:a16="http://schemas.microsoft.com/office/drawing/2014/main" id="{7477471B-F2F5-D983-C08F-D886577431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150516CA-C5F5-596D-237F-9EB5501E6DAD}"/>
              </a:ext>
            </a:extLst>
          </p:cNvPr>
          <p:cNvSpPr txBox="1"/>
          <p:nvPr/>
        </p:nvSpPr>
        <p:spPr>
          <a:xfrm>
            <a:off x="1465384" y="2536448"/>
            <a:ext cx="4032446" cy="1785104"/>
          </a:xfrm>
          <a:prstGeom prst="rect">
            <a:avLst/>
          </a:prstGeom>
          <a:noFill/>
        </p:spPr>
        <p:txBody>
          <a:bodyPr wrap="square" rtlCol="0">
            <a:spAutoFit/>
          </a:bodyPr>
          <a:lstStyle/>
          <a:p>
            <a:r>
              <a:rPr lang="pt-BR" sz="5500" b="1">
                <a:solidFill>
                  <a:schemeClr val="bg1"/>
                </a:solidFill>
                <a:latin typeface="+mj-lt"/>
              </a:rPr>
              <a:t>E por que é o Coração?</a:t>
            </a:r>
          </a:p>
        </p:txBody>
      </p:sp>
      <p:grpSp>
        <p:nvGrpSpPr>
          <p:cNvPr id="5" name="Agrupar 4">
            <a:extLst>
              <a:ext uri="{FF2B5EF4-FFF2-40B4-BE49-F238E27FC236}">
                <a16:creationId xmlns:a16="http://schemas.microsoft.com/office/drawing/2014/main" id="{C40A5EA2-71FE-BB7A-811A-5C1729A8DB7F}"/>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751EB3AA-CDA5-4ED4-B563-3B93586C086E}"/>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7" name="Gráfico 7">
              <a:extLst>
                <a:ext uri="{FF2B5EF4-FFF2-40B4-BE49-F238E27FC236}">
                  <a16:creationId xmlns:a16="http://schemas.microsoft.com/office/drawing/2014/main" id="{C9B2FF8C-391B-47B3-D3D8-2D742DA43ACE}"/>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B0C6B3DA-DEBF-03BA-3A56-A172E3F5BEE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434A7F4C-5219-A465-F681-568DB94BA63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0FF1CDA8-6F45-D06F-F78D-5B24A92F2FE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1EF39307-B273-763B-98B9-631E3EBD694D}"/>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E1CE540C-1A17-5FAE-3170-1A5D9930564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8">
                <a:extLst>
                  <a:ext uri="{FF2B5EF4-FFF2-40B4-BE49-F238E27FC236}">
                    <a16:creationId xmlns:a16="http://schemas.microsoft.com/office/drawing/2014/main" id="{678B670E-6A48-4F43-FEC4-62CA6F837AF5}"/>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D55E81BE-47EC-95B3-A7CC-53E3ADE0E56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B196D355-1939-A442-5EDA-E63AB71BD2E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45820EF8-2AAD-3CF4-C775-3755615114A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4EBEA759-1ED3-491E-7CD4-02ACDE320A3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3A5B687F-B1E1-5107-9120-2D6665CF1E8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E1F4C1ED-63B7-4E2F-F83D-C2879CF9CBA0}"/>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955922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Imagem 3" descr="Desenho de uma pessoa olhando para a câmera&#10;&#10;Descrição gerada automaticamente com confiança baixa">
            <a:extLst>
              <a:ext uri="{FF2B5EF4-FFF2-40B4-BE49-F238E27FC236}">
                <a16:creationId xmlns:a16="http://schemas.microsoft.com/office/drawing/2014/main" id="{1E617E68-0F64-9A7C-E5DA-84856A752E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1488" y="1145177"/>
            <a:ext cx="8711551" cy="4900247"/>
          </a:xfrm>
          <a:prstGeom prst="rect">
            <a:avLst/>
          </a:prstGeom>
        </p:spPr>
      </p:pic>
      <p:sp>
        <p:nvSpPr>
          <p:cNvPr id="2" name="CaixaDeTexto 1">
            <a:extLst>
              <a:ext uri="{FF2B5EF4-FFF2-40B4-BE49-F238E27FC236}">
                <a16:creationId xmlns:a16="http://schemas.microsoft.com/office/drawing/2014/main" id="{6E940867-54C9-B34D-67FD-008BBCBA304D}"/>
              </a:ext>
            </a:extLst>
          </p:cNvPr>
          <p:cNvSpPr txBox="1"/>
          <p:nvPr/>
        </p:nvSpPr>
        <p:spPr>
          <a:xfrm>
            <a:off x="222217" y="440391"/>
            <a:ext cx="7239000" cy="1785104"/>
          </a:xfrm>
          <a:prstGeom prst="rect">
            <a:avLst/>
          </a:prstGeom>
          <a:noFill/>
        </p:spPr>
        <p:txBody>
          <a:bodyPr wrap="square" rtlCol="0">
            <a:spAutoFit/>
          </a:bodyPr>
          <a:lstStyle/>
          <a:p>
            <a:r>
              <a:rPr lang="pt-BR" sz="5500" b="1">
                <a:solidFill>
                  <a:schemeClr val="bg1"/>
                </a:solidFill>
                <a:latin typeface="+mj-lt"/>
              </a:rPr>
              <a:t>Figurado, Abstrato </a:t>
            </a:r>
          </a:p>
          <a:p>
            <a:r>
              <a:rPr lang="pt-BR" sz="5500" b="1">
                <a:solidFill>
                  <a:schemeClr val="bg1"/>
                </a:solidFill>
                <a:latin typeface="+mj-lt"/>
              </a:rPr>
              <a:t>e Emocional</a:t>
            </a:r>
          </a:p>
        </p:txBody>
      </p:sp>
      <p:sp>
        <p:nvSpPr>
          <p:cNvPr id="5" name="CaixaDeTexto 4">
            <a:extLst>
              <a:ext uri="{FF2B5EF4-FFF2-40B4-BE49-F238E27FC236}">
                <a16:creationId xmlns:a16="http://schemas.microsoft.com/office/drawing/2014/main" id="{B42F560B-580B-DB16-818A-33E0676E6987}"/>
              </a:ext>
            </a:extLst>
          </p:cNvPr>
          <p:cNvSpPr txBox="1"/>
          <p:nvPr/>
        </p:nvSpPr>
        <p:spPr>
          <a:xfrm>
            <a:off x="222217" y="2861249"/>
            <a:ext cx="6031348" cy="2862322"/>
          </a:xfrm>
          <a:prstGeom prst="rect">
            <a:avLst/>
          </a:prstGeom>
          <a:noFill/>
        </p:spPr>
        <p:txBody>
          <a:bodyPr wrap="square">
            <a:spAutoFit/>
          </a:bodyPr>
          <a:lstStyle/>
          <a:p>
            <a:r>
              <a:rPr lang="pt-BR" sz="2000" b="0" i="0">
                <a:solidFill>
                  <a:schemeClr val="bg1"/>
                </a:solidFill>
                <a:effectLst/>
              </a:rPr>
              <a:t>A simbologia foi criada pelo homem pela necessidade de expressar através de objetos ou formas sua religião ou sua arte visual. Muito antes da descoberta da função de bomba impulsionadora do sangue, o coração foi tido como centro da vida, da coragem </a:t>
            </a:r>
          </a:p>
          <a:p>
            <a:r>
              <a:rPr lang="pt-BR" sz="2000" b="0" i="0">
                <a:solidFill>
                  <a:schemeClr val="bg1"/>
                </a:solidFill>
                <a:effectLst/>
              </a:rPr>
              <a:t>e da razão. Seu símbolo é o mais universal.</a:t>
            </a:r>
          </a:p>
          <a:p>
            <a:endParaRPr lang="pt-BR" sz="2000">
              <a:solidFill>
                <a:schemeClr val="bg1"/>
              </a:solidFill>
            </a:endParaRPr>
          </a:p>
          <a:p>
            <a:r>
              <a:rPr lang="en-US" sz="2000" b="1" i="0">
                <a:solidFill>
                  <a:schemeClr val="bg1"/>
                </a:solidFill>
                <a:effectLst/>
              </a:rPr>
              <a:t>The heart as symbol - Paulo R. Prates</a:t>
            </a:r>
            <a:endParaRPr lang="en-US" sz="2000" b="0" i="0">
              <a:solidFill>
                <a:schemeClr val="bg1"/>
              </a:solidFill>
              <a:effectLst/>
            </a:endParaRPr>
          </a:p>
          <a:p>
            <a:endParaRPr lang="pt-BR" sz="2000"/>
          </a:p>
        </p:txBody>
      </p:sp>
      <p:grpSp>
        <p:nvGrpSpPr>
          <p:cNvPr id="3" name="Agrupar 2">
            <a:extLst>
              <a:ext uri="{FF2B5EF4-FFF2-40B4-BE49-F238E27FC236}">
                <a16:creationId xmlns:a16="http://schemas.microsoft.com/office/drawing/2014/main" id="{9A8D8B81-55FE-9D1E-9EA4-1CCE4CD78F80}"/>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D03C30F8-9914-E0C5-C081-3ECDB6C085F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7" name="Gráfico 7">
              <a:extLst>
                <a:ext uri="{FF2B5EF4-FFF2-40B4-BE49-F238E27FC236}">
                  <a16:creationId xmlns:a16="http://schemas.microsoft.com/office/drawing/2014/main" id="{1E9973A8-E101-81C7-F5DC-3E001F1CB664}"/>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ADC2C24B-9361-0D4B-932E-26E494D68D1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3655E797-A3C8-70EA-A0FD-CEEA550D8CE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9693221E-4E3E-73A2-FDBC-DD6464A12D9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0E9B9E84-A2EB-8CCD-F84C-B6F5D38C4292}"/>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1F272C39-2196-C029-C044-82F4D3CDD72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8">
                <a:extLst>
                  <a:ext uri="{FF2B5EF4-FFF2-40B4-BE49-F238E27FC236}">
                    <a16:creationId xmlns:a16="http://schemas.microsoft.com/office/drawing/2014/main" id="{F740CC0E-813A-647A-EE89-195D51AAEF1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F0644E4A-8702-449E-6A23-4B974BABF9E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37E5C687-C71D-E09D-C160-F020DA0D8DD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65B493B9-2F3B-0E3F-8C45-7E63AE6113D9}"/>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3E1825D8-FAA8-F891-7A1C-36B57CD5830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17EB9D27-D01A-30C6-D3A4-E63A62D966E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C9AB33F9-3678-27DE-BD13-B8EFEEF1A8A0}"/>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0" name="Gráfico 23">
            <a:extLst>
              <a:ext uri="{FF2B5EF4-FFF2-40B4-BE49-F238E27FC236}">
                <a16:creationId xmlns:a16="http://schemas.microsoft.com/office/drawing/2014/main" id="{F40C7BEF-FF1B-273A-8F90-638F605A3F7F}"/>
              </a:ext>
            </a:extLst>
          </p:cNvPr>
          <p:cNvGrpSpPr/>
          <p:nvPr/>
        </p:nvGrpSpPr>
        <p:grpSpPr>
          <a:xfrm>
            <a:off x="5110496" y="5280063"/>
            <a:ext cx="2076911" cy="1436172"/>
            <a:chOff x="2238436" y="1693496"/>
            <a:chExt cx="2812973" cy="1945154"/>
          </a:xfrm>
        </p:grpSpPr>
        <p:sp>
          <p:nvSpPr>
            <p:cNvPr id="21" name="Forma Livre 38">
              <a:extLst>
                <a:ext uri="{FF2B5EF4-FFF2-40B4-BE49-F238E27FC236}">
                  <a16:creationId xmlns:a16="http://schemas.microsoft.com/office/drawing/2014/main" id="{F315C516-7147-F88A-EFAA-26FD44C0D827}"/>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2" name="Forma Livre 39">
              <a:extLst>
                <a:ext uri="{FF2B5EF4-FFF2-40B4-BE49-F238E27FC236}">
                  <a16:creationId xmlns:a16="http://schemas.microsoft.com/office/drawing/2014/main" id="{4DDAD079-9025-BF1D-FF90-6298F6C205B5}"/>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3" name="Forma Livre 40">
              <a:extLst>
                <a:ext uri="{FF2B5EF4-FFF2-40B4-BE49-F238E27FC236}">
                  <a16:creationId xmlns:a16="http://schemas.microsoft.com/office/drawing/2014/main" id="{23ACCF3B-CB73-6FC7-4C7D-638A81D0054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4" name="Forma Livre 41">
              <a:extLst>
                <a:ext uri="{FF2B5EF4-FFF2-40B4-BE49-F238E27FC236}">
                  <a16:creationId xmlns:a16="http://schemas.microsoft.com/office/drawing/2014/main" id="{A5C9BF16-9CF7-DFD3-8E8C-833B9D21406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5" name="Forma Livre 42">
              <a:extLst>
                <a:ext uri="{FF2B5EF4-FFF2-40B4-BE49-F238E27FC236}">
                  <a16:creationId xmlns:a16="http://schemas.microsoft.com/office/drawing/2014/main" id="{EF28C4B3-A037-CBA3-CA62-C9CFC2945A94}"/>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6" name="Forma Livre 43">
              <a:extLst>
                <a:ext uri="{FF2B5EF4-FFF2-40B4-BE49-F238E27FC236}">
                  <a16:creationId xmlns:a16="http://schemas.microsoft.com/office/drawing/2014/main" id="{8519E587-5B71-7134-FA61-B01170A9D106}"/>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4">
              <a:extLst>
                <a:ext uri="{FF2B5EF4-FFF2-40B4-BE49-F238E27FC236}">
                  <a16:creationId xmlns:a16="http://schemas.microsoft.com/office/drawing/2014/main" id="{CA82420D-C5EC-5599-260D-E13C16A89E4F}"/>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5">
              <a:extLst>
                <a:ext uri="{FF2B5EF4-FFF2-40B4-BE49-F238E27FC236}">
                  <a16:creationId xmlns:a16="http://schemas.microsoft.com/office/drawing/2014/main" id="{4FC46D6B-ED55-4FCD-A9DC-BF09E945705E}"/>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6">
              <a:extLst>
                <a:ext uri="{FF2B5EF4-FFF2-40B4-BE49-F238E27FC236}">
                  <a16:creationId xmlns:a16="http://schemas.microsoft.com/office/drawing/2014/main" id="{AA106C2C-17FF-14F2-940A-CFAAE272A0E3}"/>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0" name="Forma Livre 47">
              <a:extLst>
                <a:ext uri="{FF2B5EF4-FFF2-40B4-BE49-F238E27FC236}">
                  <a16:creationId xmlns:a16="http://schemas.microsoft.com/office/drawing/2014/main" id="{8A1D1792-DD31-49B7-B2B4-4FBC1961EA65}"/>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1" name="Forma Livre 48">
              <a:extLst>
                <a:ext uri="{FF2B5EF4-FFF2-40B4-BE49-F238E27FC236}">
                  <a16:creationId xmlns:a16="http://schemas.microsoft.com/office/drawing/2014/main" id="{2147694B-DCE8-95FD-3611-24D0A2E833B8}"/>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9">
              <a:extLst>
                <a:ext uri="{FF2B5EF4-FFF2-40B4-BE49-F238E27FC236}">
                  <a16:creationId xmlns:a16="http://schemas.microsoft.com/office/drawing/2014/main" id="{6EBA869D-B9AD-F8C6-3FAA-A325161DEEB9}"/>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155398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42" presetClass="entr" presetSubtype="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anim calcmode="lin" valueType="num">
                                      <p:cBhvr>
                                        <p:cTn id="16" dur="1000" fill="hold"/>
                                        <p:tgtEl>
                                          <p:spTgt spid="4"/>
                                        </p:tgtEl>
                                        <p:attrNameLst>
                                          <p:attrName>ppt_x</p:attrName>
                                        </p:attrNameLst>
                                      </p:cBhvr>
                                      <p:tavLst>
                                        <p:tav tm="0">
                                          <p:val>
                                            <p:strVal val="#ppt_x"/>
                                          </p:val>
                                        </p:tav>
                                        <p:tav tm="100000">
                                          <p:val>
                                            <p:strVal val="#ppt_x"/>
                                          </p:val>
                                        </p:tav>
                                      </p:tavLst>
                                    </p:anim>
                                    <p:anim calcmode="lin" valueType="num">
                                      <p:cBhvr>
                                        <p:cTn id="17" dur="1000" fill="hold"/>
                                        <p:tgtEl>
                                          <p:spTgt spid="4"/>
                                        </p:tgtEl>
                                        <p:attrNameLst>
                                          <p:attrName>ppt_y</p:attrName>
                                        </p:attrNameLst>
                                      </p:cBhvr>
                                      <p:tavLst>
                                        <p:tav tm="0">
                                          <p:val>
                                            <p:strVal val="#ppt_y+.1"/>
                                          </p:val>
                                        </p:tav>
                                        <p:tav tm="100000">
                                          <p:val>
                                            <p:strVal val="#ppt_y"/>
                                          </p:val>
                                        </p:tav>
                                      </p:tavLst>
                                    </p:anim>
                                  </p:childTnLst>
                                </p:cTn>
                              </p:par>
                              <p:par>
                                <p:cTn id="18" presetID="10" presetClass="entr" presetSubtype="0" fill="hold"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Imagem 10" descr="Uma imagem contendo escuro, olhando, pequeno, segurando&#10;&#10;Descrição gerada automaticamente">
            <a:extLst>
              <a:ext uri="{FF2B5EF4-FFF2-40B4-BE49-F238E27FC236}">
                <a16:creationId xmlns:a16="http://schemas.microsoft.com/office/drawing/2014/main" id="{34115FDA-0680-EE53-03FC-6E3FD3D4F7D1}"/>
              </a:ext>
            </a:extLst>
          </p:cNvPr>
          <p:cNvPicPr>
            <a:picLocks noChangeAspect="1"/>
          </p:cNvPicPr>
          <p:nvPr/>
        </p:nvPicPr>
        <p:blipFill>
          <a:blip r:embed="rId3">
            <a:extLst>
              <a:ext uri="{28A0092B-C50C-407E-A947-70E740481C1C}">
                <a14:useLocalDpi xmlns:a14="http://schemas.microsoft.com/office/drawing/2010/main" val="0"/>
              </a:ext>
            </a:extLst>
          </a:blip>
          <a:srcRect l="50000"/>
          <a:stretch/>
        </p:blipFill>
        <p:spPr>
          <a:xfrm>
            <a:off x="6869723" y="176744"/>
            <a:ext cx="5781787" cy="6504511"/>
          </a:xfrm>
          <a:prstGeom prst="rect">
            <a:avLst/>
          </a:prstGeom>
        </p:spPr>
      </p:pic>
      <p:sp>
        <p:nvSpPr>
          <p:cNvPr id="2" name="CaixaDeTexto 1">
            <a:extLst>
              <a:ext uri="{FF2B5EF4-FFF2-40B4-BE49-F238E27FC236}">
                <a16:creationId xmlns:a16="http://schemas.microsoft.com/office/drawing/2014/main" id="{6E940867-54C9-B34D-67FD-008BBCBA304D}"/>
              </a:ext>
            </a:extLst>
          </p:cNvPr>
          <p:cNvSpPr txBox="1"/>
          <p:nvPr/>
        </p:nvSpPr>
        <p:spPr>
          <a:xfrm>
            <a:off x="278423" y="529629"/>
            <a:ext cx="6591300" cy="1785104"/>
          </a:xfrm>
          <a:prstGeom prst="rect">
            <a:avLst/>
          </a:prstGeom>
          <a:noFill/>
        </p:spPr>
        <p:txBody>
          <a:bodyPr wrap="square" rtlCol="0">
            <a:spAutoFit/>
          </a:bodyPr>
          <a:lstStyle/>
          <a:p>
            <a:r>
              <a:rPr lang="pt-BR" sz="5500" b="1">
                <a:solidFill>
                  <a:schemeClr val="bg1"/>
                </a:solidFill>
                <a:latin typeface="+mj-lt"/>
              </a:rPr>
              <a:t>Literal, Concreto </a:t>
            </a:r>
          </a:p>
          <a:p>
            <a:r>
              <a:rPr lang="pt-BR" sz="5500" b="1">
                <a:solidFill>
                  <a:schemeClr val="bg1"/>
                </a:solidFill>
                <a:latin typeface="+mj-lt"/>
              </a:rPr>
              <a:t>e Racional</a:t>
            </a:r>
          </a:p>
        </p:txBody>
      </p:sp>
      <p:sp>
        <p:nvSpPr>
          <p:cNvPr id="5" name="CaixaDeTexto 4">
            <a:extLst>
              <a:ext uri="{FF2B5EF4-FFF2-40B4-BE49-F238E27FC236}">
                <a16:creationId xmlns:a16="http://schemas.microsoft.com/office/drawing/2014/main" id="{B42F560B-580B-DB16-818A-33E0676E6987}"/>
              </a:ext>
            </a:extLst>
          </p:cNvPr>
          <p:cNvSpPr txBox="1"/>
          <p:nvPr/>
        </p:nvSpPr>
        <p:spPr>
          <a:xfrm>
            <a:off x="217730" y="2958218"/>
            <a:ext cx="6712686" cy="2862322"/>
          </a:xfrm>
          <a:prstGeom prst="rect">
            <a:avLst/>
          </a:prstGeom>
          <a:noFill/>
        </p:spPr>
        <p:txBody>
          <a:bodyPr wrap="square">
            <a:spAutoFit/>
          </a:bodyPr>
          <a:lstStyle/>
          <a:p>
            <a:r>
              <a:rPr lang="pt-BR" sz="2000">
                <a:solidFill>
                  <a:schemeClr val="bg1"/>
                </a:solidFill>
              </a:rPr>
              <a:t>A função primordial do coração é bombear o sangue para todo o corpo. É considerado a estrutura central do sistema circulatório, [...]. A importância do coração é tamanha que, quando o coração para de bater, nenhum outro órgão ou função continua funcionando no organismo.</a:t>
            </a:r>
          </a:p>
          <a:p>
            <a:pPr algn="r"/>
            <a:endParaRPr lang="en-US" sz="2000">
              <a:solidFill>
                <a:schemeClr val="bg1"/>
              </a:solidFill>
            </a:endParaRPr>
          </a:p>
          <a:p>
            <a:r>
              <a:rPr lang="en-US" sz="2000">
                <a:solidFill>
                  <a:schemeClr val="bg1"/>
                </a:solidFill>
              </a:rPr>
              <a:t>https://www.gov.br/saude/pt-br/composicao/saes/snt/doacao-de-orgaos/transplante-orgaos/coracao</a:t>
            </a:r>
            <a:endParaRPr lang="pt-BR" sz="2000">
              <a:solidFill>
                <a:schemeClr val="bg1"/>
              </a:solidFill>
            </a:endParaRPr>
          </a:p>
        </p:txBody>
      </p:sp>
      <p:grpSp>
        <p:nvGrpSpPr>
          <p:cNvPr id="3" name="Agrupar 2">
            <a:extLst>
              <a:ext uri="{FF2B5EF4-FFF2-40B4-BE49-F238E27FC236}">
                <a16:creationId xmlns:a16="http://schemas.microsoft.com/office/drawing/2014/main" id="{7B775E6F-5878-32B2-BCBC-960586165E67}"/>
              </a:ext>
            </a:extLst>
          </p:cNvPr>
          <p:cNvGrpSpPr/>
          <p:nvPr/>
        </p:nvGrpSpPr>
        <p:grpSpPr>
          <a:xfrm>
            <a:off x="9872015" y="6469399"/>
            <a:ext cx="2190461" cy="261610"/>
            <a:chOff x="9142558" y="6469399"/>
            <a:chExt cx="2190461" cy="261610"/>
          </a:xfrm>
          <a:solidFill>
            <a:schemeClr val="bg1"/>
          </a:solidFill>
        </p:grpSpPr>
        <p:sp>
          <p:nvSpPr>
            <p:cNvPr id="4" name="CaixaDeTexto 3">
              <a:extLst>
                <a:ext uri="{FF2B5EF4-FFF2-40B4-BE49-F238E27FC236}">
                  <a16:creationId xmlns:a16="http://schemas.microsoft.com/office/drawing/2014/main" id="{A75656D2-558E-A4FC-0DF4-E6C0105DEC46}"/>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6" name="Gráfico 7">
              <a:extLst>
                <a:ext uri="{FF2B5EF4-FFF2-40B4-BE49-F238E27FC236}">
                  <a16:creationId xmlns:a16="http://schemas.microsoft.com/office/drawing/2014/main" id="{BFFA8909-CA6B-C3E6-70F2-CB08FBAE6CD5}"/>
                </a:ext>
              </a:extLst>
            </p:cNvPr>
            <p:cNvGrpSpPr/>
            <p:nvPr/>
          </p:nvGrpSpPr>
          <p:grpSpPr>
            <a:xfrm>
              <a:off x="9142558" y="6511982"/>
              <a:ext cx="1684398" cy="142155"/>
              <a:chOff x="404711" y="944579"/>
              <a:chExt cx="5743491" cy="484722"/>
            </a:xfrm>
            <a:grpFill/>
          </p:grpSpPr>
          <p:sp>
            <p:nvSpPr>
              <p:cNvPr id="7" name="Forma Livre 23">
                <a:extLst>
                  <a:ext uri="{FF2B5EF4-FFF2-40B4-BE49-F238E27FC236}">
                    <a16:creationId xmlns:a16="http://schemas.microsoft.com/office/drawing/2014/main" id="{166D44C1-686B-7754-C028-05CF1BA85B3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8" name="Forma Livre 24">
                <a:extLst>
                  <a:ext uri="{FF2B5EF4-FFF2-40B4-BE49-F238E27FC236}">
                    <a16:creationId xmlns:a16="http://schemas.microsoft.com/office/drawing/2014/main" id="{A8F06FF0-9456-8ACB-A34D-4C17305197E2}"/>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5">
                <a:extLst>
                  <a:ext uri="{FF2B5EF4-FFF2-40B4-BE49-F238E27FC236}">
                    <a16:creationId xmlns:a16="http://schemas.microsoft.com/office/drawing/2014/main" id="{B84130E5-15AF-0B43-7485-1ACE4F88B73B}"/>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6">
                <a:extLst>
                  <a:ext uri="{FF2B5EF4-FFF2-40B4-BE49-F238E27FC236}">
                    <a16:creationId xmlns:a16="http://schemas.microsoft.com/office/drawing/2014/main" id="{2E847826-299D-C011-7632-8F3872C07CE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5B5E3732-7E93-23CA-63B5-5254D302F561}"/>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8">
                <a:extLst>
                  <a:ext uri="{FF2B5EF4-FFF2-40B4-BE49-F238E27FC236}">
                    <a16:creationId xmlns:a16="http://schemas.microsoft.com/office/drawing/2014/main" id="{5FC018DF-F329-DEED-9D06-9323CD4AA9C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21DBFB49-A5F0-E0DF-2B08-5735E7194DE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568C965F-06F9-D002-425C-9A9DA9C3A6A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140BDA2E-81AD-57F8-D816-3A8277AF67B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6C5E37D1-17AB-AA4F-285E-1A998786A5A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593F93D3-F26B-ABD1-020A-34531DC6710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05A2E373-F7F8-3E68-CF05-23FB5D142717}"/>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0" name="Gráfico 23">
            <a:extLst>
              <a:ext uri="{FF2B5EF4-FFF2-40B4-BE49-F238E27FC236}">
                <a16:creationId xmlns:a16="http://schemas.microsoft.com/office/drawing/2014/main" id="{41BD11DA-A5B5-ABEE-DFA4-C1358EB3F90E}"/>
              </a:ext>
            </a:extLst>
          </p:cNvPr>
          <p:cNvGrpSpPr/>
          <p:nvPr/>
        </p:nvGrpSpPr>
        <p:grpSpPr>
          <a:xfrm>
            <a:off x="10375073" y="392114"/>
            <a:ext cx="2002254" cy="1384547"/>
            <a:chOff x="2238436" y="1693496"/>
            <a:chExt cx="2812973" cy="1945154"/>
          </a:xfrm>
        </p:grpSpPr>
        <p:sp>
          <p:nvSpPr>
            <p:cNvPr id="21" name="Forma Livre 38">
              <a:extLst>
                <a:ext uri="{FF2B5EF4-FFF2-40B4-BE49-F238E27FC236}">
                  <a16:creationId xmlns:a16="http://schemas.microsoft.com/office/drawing/2014/main" id="{D52CDDE8-59C7-6B3C-8ED2-002A32B4A1A6}"/>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2" name="Forma Livre 39">
              <a:extLst>
                <a:ext uri="{FF2B5EF4-FFF2-40B4-BE49-F238E27FC236}">
                  <a16:creationId xmlns:a16="http://schemas.microsoft.com/office/drawing/2014/main" id="{861B35F6-BD9D-9011-58B5-EA1DE5B0618F}"/>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3" name="Forma Livre 40">
              <a:extLst>
                <a:ext uri="{FF2B5EF4-FFF2-40B4-BE49-F238E27FC236}">
                  <a16:creationId xmlns:a16="http://schemas.microsoft.com/office/drawing/2014/main" id="{36E06CF5-8C00-C586-5083-FBCFCBD1C812}"/>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4" name="Forma Livre 41">
              <a:extLst>
                <a:ext uri="{FF2B5EF4-FFF2-40B4-BE49-F238E27FC236}">
                  <a16:creationId xmlns:a16="http://schemas.microsoft.com/office/drawing/2014/main" id="{FDFCA221-2A83-26FC-6E5B-69CCF2DDDD47}"/>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5" name="Forma Livre 42">
              <a:extLst>
                <a:ext uri="{FF2B5EF4-FFF2-40B4-BE49-F238E27FC236}">
                  <a16:creationId xmlns:a16="http://schemas.microsoft.com/office/drawing/2014/main" id="{034046C3-D7E0-EC4B-A49E-994B3D16EED3}"/>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6" name="Forma Livre 43">
              <a:extLst>
                <a:ext uri="{FF2B5EF4-FFF2-40B4-BE49-F238E27FC236}">
                  <a16:creationId xmlns:a16="http://schemas.microsoft.com/office/drawing/2014/main" id="{81C8EE53-75C1-4E10-A3BD-790B3B4114F7}"/>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4">
              <a:extLst>
                <a:ext uri="{FF2B5EF4-FFF2-40B4-BE49-F238E27FC236}">
                  <a16:creationId xmlns:a16="http://schemas.microsoft.com/office/drawing/2014/main" id="{28A5F873-7E2B-B7FA-2C2B-E53FDFE30A9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5">
              <a:extLst>
                <a:ext uri="{FF2B5EF4-FFF2-40B4-BE49-F238E27FC236}">
                  <a16:creationId xmlns:a16="http://schemas.microsoft.com/office/drawing/2014/main" id="{CBC5BB2B-2A02-B81A-1656-E627CBFA6092}"/>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6">
              <a:extLst>
                <a:ext uri="{FF2B5EF4-FFF2-40B4-BE49-F238E27FC236}">
                  <a16:creationId xmlns:a16="http://schemas.microsoft.com/office/drawing/2014/main" id="{9567204A-2600-7513-FCBF-673BAEFFFFB6}"/>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0" name="Forma Livre 47">
              <a:extLst>
                <a:ext uri="{FF2B5EF4-FFF2-40B4-BE49-F238E27FC236}">
                  <a16:creationId xmlns:a16="http://schemas.microsoft.com/office/drawing/2014/main" id="{EA8FE24A-209A-6CB5-C918-4BC3C9071BF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1" name="Forma Livre 48">
              <a:extLst>
                <a:ext uri="{FF2B5EF4-FFF2-40B4-BE49-F238E27FC236}">
                  <a16:creationId xmlns:a16="http://schemas.microsoft.com/office/drawing/2014/main" id="{2C0C70CA-E64E-6EFF-5F8C-8B4DC8F9FDA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9">
              <a:extLst>
                <a:ext uri="{FF2B5EF4-FFF2-40B4-BE49-F238E27FC236}">
                  <a16:creationId xmlns:a16="http://schemas.microsoft.com/office/drawing/2014/main" id="{A71BE610-B46B-D9A9-8517-72349A83C865}"/>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221800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42" presetClass="entr" presetSubtype="0"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1000" fill="hold"/>
                                        <p:tgtEl>
                                          <p:spTgt spid="11"/>
                                        </p:tgtEl>
                                        <p:attrNameLst>
                                          <p:attrName>ppt_y</p:attrName>
                                        </p:attrNameLst>
                                      </p:cBhvr>
                                      <p:tavLst>
                                        <p:tav tm="0">
                                          <p:val>
                                            <p:strVal val="#ppt_y+.1"/>
                                          </p:val>
                                        </p:tav>
                                        <p:tav tm="100000">
                                          <p:val>
                                            <p:strVal val="#ppt_y"/>
                                          </p:val>
                                        </p:tav>
                                      </p:tavLst>
                                    </p:anim>
                                  </p:childTnLst>
                                </p:cTn>
                              </p:par>
                              <p:par>
                                <p:cTn id="18" presetID="10" presetClass="entr" presetSubtype="0" fill="hold"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chemeClr val="bg1">
            <a:lumMod val="85000"/>
          </a:schemeClr>
        </a:solidFill>
        <a:effectLst/>
      </p:bgPr>
    </p:bg>
    <p:spTree>
      <p:nvGrpSpPr>
        <p:cNvPr id="1" name=""/>
        <p:cNvGrpSpPr/>
        <p:nvPr/>
      </p:nvGrpSpPr>
      <p:grpSpPr>
        <a:xfrm>
          <a:off x="0" y="0"/>
          <a:ext cx="0" cy="0"/>
          <a:chOff x="0" y="0"/>
          <a:chExt cx="0" cy="0"/>
        </a:xfrm>
      </p:grpSpPr>
      <p:pic>
        <p:nvPicPr>
          <p:cNvPr id="3" name="Imagem 2" descr="Água do mar&#10;&#10;Descrição gerada automaticamente com confiança média">
            <a:extLst>
              <a:ext uri="{FF2B5EF4-FFF2-40B4-BE49-F238E27FC236}">
                <a16:creationId xmlns:a16="http://schemas.microsoft.com/office/drawing/2014/main" id="{4DC3134C-3160-6DE2-BFCB-DDDADE0576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0159" y="484839"/>
            <a:ext cx="10191682" cy="5888322"/>
          </a:xfrm>
          <a:prstGeom prst="rect">
            <a:avLst/>
          </a:prstGeom>
        </p:spPr>
      </p:pic>
      <p:grpSp>
        <p:nvGrpSpPr>
          <p:cNvPr id="12" name="Agrupar 11">
            <a:extLst>
              <a:ext uri="{FF2B5EF4-FFF2-40B4-BE49-F238E27FC236}">
                <a16:creationId xmlns:a16="http://schemas.microsoft.com/office/drawing/2014/main" id="{81AC26DF-D1F8-ADB2-E546-FED5FB2F5B3F}"/>
              </a:ext>
            </a:extLst>
          </p:cNvPr>
          <p:cNvGrpSpPr/>
          <p:nvPr/>
        </p:nvGrpSpPr>
        <p:grpSpPr>
          <a:xfrm>
            <a:off x="3412978" y="3005638"/>
            <a:ext cx="2943044" cy="1044893"/>
            <a:chOff x="3537895" y="3005638"/>
            <a:chExt cx="2433451" cy="1044893"/>
          </a:xfrm>
        </p:grpSpPr>
        <p:sp>
          <p:nvSpPr>
            <p:cNvPr id="6" name="Shape 0">
              <a:extLst>
                <a:ext uri="{FF2B5EF4-FFF2-40B4-BE49-F238E27FC236}">
                  <a16:creationId xmlns:a16="http://schemas.microsoft.com/office/drawing/2014/main" id="{8EA3F7BD-276D-A806-1D00-472AB020444A}"/>
                </a:ext>
              </a:extLst>
            </p:cNvPr>
            <p:cNvSpPr/>
            <p:nvPr/>
          </p:nvSpPr>
          <p:spPr>
            <a:xfrm>
              <a:off x="3537895" y="3005638"/>
              <a:ext cx="2433451" cy="1044893"/>
            </a:xfrm>
            <a:prstGeom prst="roundRect">
              <a:avLst>
                <a:gd name="adj" fmla="val -17778"/>
              </a:avLst>
            </a:prstGeom>
            <a:solidFill>
              <a:schemeClr val="tx1">
                <a:lumMod val="95000"/>
                <a:lumOff val="5000"/>
              </a:schemeClr>
            </a:solidFill>
            <a:ln/>
          </p:spPr>
          <p:txBody>
            <a:bodyPr/>
            <a:lstStyle/>
            <a:p>
              <a:endParaRPr lang="pt-BR" sz="3200"/>
            </a:p>
          </p:txBody>
        </p:sp>
        <p:sp>
          <p:nvSpPr>
            <p:cNvPr id="7" name="CaixaDeTexto 6">
              <a:extLst>
                <a:ext uri="{FF2B5EF4-FFF2-40B4-BE49-F238E27FC236}">
                  <a16:creationId xmlns:a16="http://schemas.microsoft.com/office/drawing/2014/main" id="{85D0195C-FDCF-5FC5-8F1C-DE9EFA237E23}"/>
                </a:ext>
              </a:extLst>
            </p:cNvPr>
            <p:cNvSpPr txBox="1"/>
            <p:nvPr/>
          </p:nvSpPr>
          <p:spPr>
            <a:xfrm>
              <a:off x="3697640" y="3068319"/>
              <a:ext cx="1997807" cy="938719"/>
            </a:xfrm>
            <a:prstGeom prst="rect">
              <a:avLst/>
            </a:prstGeom>
            <a:noFill/>
          </p:spPr>
          <p:txBody>
            <a:bodyPr wrap="square" rtlCol="0">
              <a:spAutoFit/>
            </a:bodyPr>
            <a:lstStyle/>
            <a:p>
              <a:r>
                <a:rPr lang="pt-BR" sz="5500" b="1">
                  <a:solidFill>
                    <a:schemeClr val="bg1"/>
                  </a:solidFill>
                  <a:latin typeface="+mj-lt"/>
                </a:rPr>
                <a:t>FOGO</a:t>
              </a:r>
            </a:p>
          </p:txBody>
        </p:sp>
      </p:grpSp>
      <p:grpSp>
        <p:nvGrpSpPr>
          <p:cNvPr id="10" name="Agrupar 9">
            <a:extLst>
              <a:ext uri="{FF2B5EF4-FFF2-40B4-BE49-F238E27FC236}">
                <a16:creationId xmlns:a16="http://schemas.microsoft.com/office/drawing/2014/main" id="{EE99BDA5-8FE0-B81C-C2F6-48A1A926EAD5}"/>
              </a:ext>
            </a:extLst>
          </p:cNvPr>
          <p:cNvGrpSpPr/>
          <p:nvPr/>
        </p:nvGrpSpPr>
        <p:grpSpPr>
          <a:xfrm>
            <a:off x="5962608" y="3005636"/>
            <a:ext cx="2502348" cy="1044893"/>
            <a:chOff x="5931324" y="3005638"/>
            <a:chExt cx="2467500" cy="1044893"/>
          </a:xfrm>
        </p:grpSpPr>
        <p:sp>
          <p:nvSpPr>
            <p:cNvPr id="5" name="Shape 0">
              <a:extLst>
                <a:ext uri="{FF2B5EF4-FFF2-40B4-BE49-F238E27FC236}">
                  <a16:creationId xmlns:a16="http://schemas.microsoft.com/office/drawing/2014/main" id="{A252C474-2601-975B-78E5-1AC4BA5AACBD}"/>
                </a:ext>
              </a:extLst>
            </p:cNvPr>
            <p:cNvSpPr/>
            <p:nvPr/>
          </p:nvSpPr>
          <p:spPr>
            <a:xfrm>
              <a:off x="5931324" y="3005638"/>
              <a:ext cx="2433451" cy="1044893"/>
            </a:xfrm>
            <a:prstGeom prst="roundRect">
              <a:avLst>
                <a:gd name="adj" fmla="val -17778"/>
              </a:avLst>
            </a:prstGeom>
            <a:solidFill>
              <a:schemeClr val="bg1"/>
            </a:solidFill>
            <a:ln/>
          </p:spPr>
          <p:txBody>
            <a:bodyPr/>
            <a:lstStyle/>
            <a:p>
              <a:endParaRPr lang="pt-BR" sz="3200"/>
            </a:p>
          </p:txBody>
        </p:sp>
        <p:sp>
          <p:nvSpPr>
            <p:cNvPr id="8" name="CaixaDeTexto 7">
              <a:extLst>
                <a:ext uri="{FF2B5EF4-FFF2-40B4-BE49-F238E27FC236}">
                  <a16:creationId xmlns:a16="http://schemas.microsoft.com/office/drawing/2014/main" id="{A5A6C45F-3BFC-2468-7C2A-509763057771}"/>
                </a:ext>
              </a:extLst>
            </p:cNvPr>
            <p:cNvSpPr txBox="1"/>
            <p:nvPr/>
          </p:nvSpPr>
          <p:spPr>
            <a:xfrm>
              <a:off x="6183194" y="3057725"/>
              <a:ext cx="2215630" cy="938719"/>
            </a:xfrm>
            <a:prstGeom prst="rect">
              <a:avLst/>
            </a:prstGeom>
            <a:noFill/>
          </p:spPr>
          <p:txBody>
            <a:bodyPr wrap="square" rtlCol="0">
              <a:spAutoFit/>
            </a:bodyPr>
            <a:lstStyle/>
            <a:p>
              <a:r>
                <a:rPr lang="pt-BR" sz="5500" b="1">
                  <a:latin typeface="+mj-lt"/>
                </a:rPr>
                <a:t>ÁGUA</a:t>
              </a:r>
            </a:p>
          </p:txBody>
        </p:sp>
      </p:grpSp>
      <p:grpSp>
        <p:nvGrpSpPr>
          <p:cNvPr id="45" name="Agrupar 44">
            <a:extLst>
              <a:ext uri="{FF2B5EF4-FFF2-40B4-BE49-F238E27FC236}">
                <a16:creationId xmlns:a16="http://schemas.microsoft.com/office/drawing/2014/main" id="{8993F529-B143-9791-BAE2-176871AB6782}"/>
              </a:ext>
            </a:extLst>
          </p:cNvPr>
          <p:cNvGrpSpPr/>
          <p:nvPr/>
        </p:nvGrpSpPr>
        <p:grpSpPr>
          <a:xfrm>
            <a:off x="5510238" y="2619445"/>
            <a:ext cx="677608" cy="1631216"/>
            <a:chOff x="5486286" y="2613391"/>
            <a:chExt cx="677608" cy="1631216"/>
          </a:xfrm>
        </p:grpSpPr>
        <p:sp>
          <p:nvSpPr>
            <p:cNvPr id="13" name="CaixaDeTexto 12">
              <a:extLst>
                <a:ext uri="{FF2B5EF4-FFF2-40B4-BE49-F238E27FC236}">
                  <a16:creationId xmlns:a16="http://schemas.microsoft.com/office/drawing/2014/main" id="{F0A61CDA-3B64-ACE6-EB6A-D20FBBECB3C0}"/>
                </a:ext>
              </a:extLst>
            </p:cNvPr>
            <p:cNvSpPr txBox="1"/>
            <p:nvPr/>
          </p:nvSpPr>
          <p:spPr>
            <a:xfrm>
              <a:off x="5490627" y="2613391"/>
              <a:ext cx="673267" cy="1631216"/>
            </a:xfrm>
            <a:prstGeom prst="rect">
              <a:avLst/>
            </a:prstGeom>
            <a:noFill/>
          </p:spPr>
          <p:txBody>
            <a:bodyPr wrap="square" rtlCol="0">
              <a:spAutoFit/>
            </a:bodyPr>
            <a:lstStyle/>
            <a:p>
              <a:r>
                <a:rPr lang="pt-BR" sz="10000" b="1">
                  <a:solidFill>
                    <a:schemeClr val="bg1"/>
                  </a:solidFill>
                  <a:latin typeface="+mj-lt"/>
                </a:rPr>
                <a:t>x</a:t>
              </a:r>
            </a:p>
          </p:txBody>
        </p:sp>
        <p:sp>
          <p:nvSpPr>
            <p:cNvPr id="44" name="CaixaDeTexto 43">
              <a:extLst>
                <a:ext uri="{FF2B5EF4-FFF2-40B4-BE49-F238E27FC236}">
                  <a16:creationId xmlns:a16="http://schemas.microsoft.com/office/drawing/2014/main" id="{2F39A69D-2B6B-DD0D-BD15-6065BC10A793}"/>
                </a:ext>
              </a:extLst>
            </p:cNvPr>
            <p:cNvSpPr txBox="1"/>
            <p:nvPr/>
          </p:nvSpPr>
          <p:spPr>
            <a:xfrm>
              <a:off x="5486286" y="2613391"/>
              <a:ext cx="673267" cy="1631216"/>
            </a:xfrm>
            <a:prstGeom prst="rect">
              <a:avLst/>
            </a:prstGeom>
            <a:noFill/>
          </p:spPr>
          <p:txBody>
            <a:bodyPr wrap="square" rtlCol="0">
              <a:spAutoFit/>
            </a:bodyPr>
            <a:lstStyle/>
            <a:p>
              <a:r>
                <a:rPr lang="pt-BR" sz="10000" b="1">
                  <a:ln>
                    <a:solidFill>
                      <a:schemeClr val="tx1"/>
                    </a:solidFill>
                  </a:ln>
                  <a:noFill/>
                  <a:latin typeface="+mj-lt"/>
                </a:rPr>
                <a:t>x</a:t>
              </a:r>
            </a:p>
          </p:txBody>
        </p:sp>
      </p:grpSp>
      <p:grpSp>
        <p:nvGrpSpPr>
          <p:cNvPr id="14" name="Agrupar 13">
            <a:extLst>
              <a:ext uri="{FF2B5EF4-FFF2-40B4-BE49-F238E27FC236}">
                <a16:creationId xmlns:a16="http://schemas.microsoft.com/office/drawing/2014/main" id="{96806A0F-00D3-6381-BC8D-084E6AC6F12F}"/>
              </a:ext>
            </a:extLst>
          </p:cNvPr>
          <p:cNvGrpSpPr/>
          <p:nvPr/>
        </p:nvGrpSpPr>
        <p:grpSpPr>
          <a:xfrm>
            <a:off x="9872015" y="6469399"/>
            <a:ext cx="2190461" cy="261610"/>
            <a:chOff x="9142558" y="6469399"/>
            <a:chExt cx="2190461" cy="261610"/>
          </a:xfrm>
        </p:grpSpPr>
        <p:sp>
          <p:nvSpPr>
            <p:cNvPr id="15" name="CaixaDeTexto 14">
              <a:extLst>
                <a:ext uri="{FF2B5EF4-FFF2-40B4-BE49-F238E27FC236}">
                  <a16:creationId xmlns:a16="http://schemas.microsoft.com/office/drawing/2014/main" id="{B8EE8155-B159-9AC0-9E41-5633DF3F41B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16" name="Gráfico 7">
              <a:extLst>
                <a:ext uri="{FF2B5EF4-FFF2-40B4-BE49-F238E27FC236}">
                  <a16:creationId xmlns:a16="http://schemas.microsoft.com/office/drawing/2014/main" id="{D72C42C9-1A18-6E9E-C9CC-C0DBF64E75FD}"/>
                </a:ext>
              </a:extLst>
            </p:cNvPr>
            <p:cNvGrpSpPr/>
            <p:nvPr/>
          </p:nvGrpSpPr>
          <p:grpSpPr>
            <a:xfrm>
              <a:off x="9142558" y="6511982"/>
              <a:ext cx="1684398" cy="142155"/>
              <a:chOff x="404711" y="944579"/>
              <a:chExt cx="5743491" cy="484722"/>
            </a:xfrm>
            <a:solidFill>
              <a:srgbClr val="000000"/>
            </a:solidFill>
          </p:grpSpPr>
          <p:sp>
            <p:nvSpPr>
              <p:cNvPr id="17" name="Forma Livre 23">
                <a:extLst>
                  <a:ext uri="{FF2B5EF4-FFF2-40B4-BE49-F238E27FC236}">
                    <a16:creationId xmlns:a16="http://schemas.microsoft.com/office/drawing/2014/main" id="{20529A38-7F4C-17E0-DC2D-311C292B112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4">
                <a:extLst>
                  <a:ext uri="{FF2B5EF4-FFF2-40B4-BE49-F238E27FC236}">
                    <a16:creationId xmlns:a16="http://schemas.microsoft.com/office/drawing/2014/main" id="{CB6F91FF-32CA-B188-CB59-072CB9E76332}"/>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5">
                <a:extLst>
                  <a:ext uri="{FF2B5EF4-FFF2-40B4-BE49-F238E27FC236}">
                    <a16:creationId xmlns:a16="http://schemas.microsoft.com/office/drawing/2014/main" id="{2C564DF1-2559-C230-4737-5951C4A8B1F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6">
                <a:extLst>
                  <a:ext uri="{FF2B5EF4-FFF2-40B4-BE49-F238E27FC236}">
                    <a16:creationId xmlns:a16="http://schemas.microsoft.com/office/drawing/2014/main" id="{D435A421-55CC-F70D-7986-A9E42A79F1F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7">
                <a:extLst>
                  <a:ext uri="{FF2B5EF4-FFF2-40B4-BE49-F238E27FC236}">
                    <a16:creationId xmlns:a16="http://schemas.microsoft.com/office/drawing/2014/main" id="{EA63C2C2-9420-46C4-8681-87A97E05B366}"/>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8">
                <a:extLst>
                  <a:ext uri="{FF2B5EF4-FFF2-40B4-BE49-F238E27FC236}">
                    <a16:creationId xmlns:a16="http://schemas.microsoft.com/office/drawing/2014/main" id="{EE5EC682-6CFD-4606-8BA9-B978F7A31677}"/>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9">
                <a:extLst>
                  <a:ext uri="{FF2B5EF4-FFF2-40B4-BE49-F238E27FC236}">
                    <a16:creationId xmlns:a16="http://schemas.microsoft.com/office/drawing/2014/main" id="{B3146350-D992-2AF3-0AF4-1959535E7E9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0">
                <a:extLst>
                  <a:ext uri="{FF2B5EF4-FFF2-40B4-BE49-F238E27FC236}">
                    <a16:creationId xmlns:a16="http://schemas.microsoft.com/office/drawing/2014/main" id="{103EFD01-D3CD-E1AC-F980-4B345B07DE2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31">
                <a:extLst>
                  <a:ext uri="{FF2B5EF4-FFF2-40B4-BE49-F238E27FC236}">
                    <a16:creationId xmlns:a16="http://schemas.microsoft.com/office/drawing/2014/main" id="{8F7E5EFF-BE20-80BF-DF82-DD7BA4922A4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32">
                <a:extLst>
                  <a:ext uri="{FF2B5EF4-FFF2-40B4-BE49-F238E27FC236}">
                    <a16:creationId xmlns:a16="http://schemas.microsoft.com/office/drawing/2014/main" id="{01C1B8E6-83D4-662A-F30E-F09028525BC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33">
                <a:extLst>
                  <a:ext uri="{FF2B5EF4-FFF2-40B4-BE49-F238E27FC236}">
                    <a16:creationId xmlns:a16="http://schemas.microsoft.com/office/drawing/2014/main" id="{CC74B240-91F5-9EBD-CAE4-31A682814C46}"/>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8" name="Imagem 27" descr="Texto, Logotipo&#10;&#10;Descrição gerada automaticamente">
            <a:extLst>
              <a:ext uri="{FF2B5EF4-FFF2-40B4-BE49-F238E27FC236}">
                <a16:creationId xmlns:a16="http://schemas.microsoft.com/office/drawing/2014/main" id="{35860C81-7604-4C20-2FF0-F7B77D4A3F1C}"/>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976811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2" presetClass="entr" presetSubtype="8"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0-#ppt_w/2"/>
                                          </p:val>
                                        </p:tav>
                                        <p:tav tm="100000">
                                          <p:val>
                                            <p:strVal val="#ppt_x"/>
                                          </p:val>
                                        </p:tav>
                                      </p:tavLst>
                                    </p:anim>
                                    <p:anim calcmode="lin" valueType="num">
                                      <p:cBhvr additive="base">
                                        <p:cTn id="12" dur="500" fill="hold"/>
                                        <p:tgtEl>
                                          <p:spTgt spid="12"/>
                                        </p:tgtEl>
                                        <p:attrNameLst>
                                          <p:attrName>ppt_y</p:attrName>
                                        </p:attrNameLst>
                                      </p:cBhvr>
                                      <p:tavLst>
                                        <p:tav tm="0">
                                          <p:val>
                                            <p:strVal val="#ppt_y"/>
                                          </p:val>
                                        </p:tav>
                                        <p:tav tm="100000">
                                          <p:val>
                                            <p:strVal val="#ppt_y"/>
                                          </p:val>
                                        </p:tav>
                                      </p:tavLst>
                                    </p:anim>
                                  </p:childTnLst>
                                </p:cTn>
                              </p:par>
                            </p:childTnLst>
                          </p:cTn>
                        </p:par>
                        <p:par>
                          <p:cTn id="13" fill="hold">
                            <p:stCondLst>
                              <p:cond delay="1000"/>
                            </p:stCondLst>
                            <p:childTnLst>
                              <p:par>
                                <p:cTn id="14" presetID="2" presetClass="entr" presetSubtype="2" fill="hold" nodeType="afterEffect">
                                  <p:stCondLst>
                                    <p:cond delay="0"/>
                                  </p:stCondLst>
                                  <p:childTnLst>
                                    <p:set>
                                      <p:cBhvr>
                                        <p:cTn id="15" dur="1" fill="hold">
                                          <p:stCondLst>
                                            <p:cond delay="0"/>
                                          </p:stCondLst>
                                        </p:cTn>
                                        <p:tgtEl>
                                          <p:spTgt spid="10"/>
                                        </p:tgtEl>
                                        <p:attrNameLst>
                                          <p:attrName>style.visibility</p:attrName>
                                        </p:attrNameLst>
                                      </p:cBhvr>
                                      <p:to>
                                        <p:strVal val="visible"/>
                                      </p:to>
                                    </p:set>
                                    <p:anim calcmode="lin" valueType="num">
                                      <p:cBhvr additive="base">
                                        <p:cTn id="16" dur="500" fill="hold"/>
                                        <p:tgtEl>
                                          <p:spTgt spid="10"/>
                                        </p:tgtEl>
                                        <p:attrNameLst>
                                          <p:attrName>ppt_x</p:attrName>
                                        </p:attrNameLst>
                                      </p:cBhvr>
                                      <p:tavLst>
                                        <p:tav tm="0">
                                          <p:val>
                                            <p:strVal val="1+#ppt_w/2"/>
                                          </p:val>
                                        </p:tav>
                                        <p:tav tm="100000">
                                          <p:val>
                                            <p:strVal val="#ppt_x"/>
                                          </p:val>
                                        </p:tav>
                                      </p:tavLst>
                                    </p:anim>
                                    <p:anim calcmode="lin" valueType="num">
                                      <p:cBhvr additive="base">
                                        <p:cTn id="17" dur="500" fill="hold"/>
                                        <p:tgtEl>
                                          <p:spTgt spid="10"/>
                                        </p:tgtEl>
                                        <p:attrNameLst>
                                          <p:attrName>ppt_y</p:attrName>
                                        </p:attrNameLst>
                                      </p:cBhvr>
                                      <p:tavLst>
                                        <p:tav tm="0">
                                          <p:val>
                                            <p:strVal val="#ppt_y"/>
                                          </p:val>
                                        </p:tav>
                                        <p:tav tm="100000">
                                          <p:val>
                                            <p:strVal val="#ppt_y"/>
                                          </p:val>
                                        </p:tav>
                                      </p:tavLst>
                                    </p:anim>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45"/>
                                        </p:tgtEl>
                                        <p:attrNameLst>
                                          <p:attrName>style.visibility</p:attrName>
                                        </p:attrNameLst>
                                      </p:cBhvr>
                                      <p:to>
                                        <p:strVal val="visible"/>
                                      </p:to>
                                    </p:set>
                                    <p:animEffect transition="in" filter="fade">
                                      <p:cBhvr>
                                        <p:cTn id="21"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bg1">
            <a:lumMod val="85000"/>
          </a:schemeClr>
        </a:solidFill>
        <a:effectLst/>
      </p:bgPr>
    </p:bg>
    <p:spTree>
      <p:nvGrpSpPr>
        <p:cNvPr id="1" name=""/>
        <p:cNvGrpSpPr/>
        <p:nvPr/>
      </p:nvGrpSpPr>
      <p:grpSpPr>
        <a:xfrm>
          <a:off x="0" y="0"/>
          <a:ext cx="0" cy="0"/>
          <a:chOff x="0" y="0"/>
          <a:chExt cx="0" cy="0"/>
        </a:xfrm>
      </p:grpSpPr>
      <p:pic>
        <p:nvPicPr>
          <p:cNvPr id="4" name="Imagem 3" descr="Uma imagem contendo edifício, ao ar livre, pessoa, frente&#10;&#10;Descrição gerada automaticamente">
            <a:extLst>
              <a:ext uri="{FF2B5EF4-FFF2-40B4-BE49-F238E27FC236}">
                <a16:creationId xmlns:a16="http://schemas.microsoft.com/office/drawing/2014/main" id="{654339C3-1689-E946-A2E1-A2C1D07065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4322" y="320684"/>
            <a:ext cx="10549302" cy="5933983"/>
          </a:xfrm>
          <a:prstGeom prst="rect">
            <a:avLst/>
          </a:prstGeom>
        </p:spPr>
      </p:pic>
      <p:grpSp>
        <p:nvGrpSpPr>
          <p:cNvPr id="2" name="Agrupar 1">
            <a:extLst>
              <a:ext uri="{FF2B5EF4-FFF2-40B4-BE49-F238E27FC236}">
                <a16:creationId xmlns:a16="http://schemas.microsoft.com/office/drawing/2014/main" id="{5ED1B6A9-923C-ADDC-847B-8B4D4EC7164F}"/>
              </a:ext>
            </a:extLst>
          </p:cNvPr>
          <p:cNvGrpSpPr/>
          <p:nvPr/>
        </p:nvGrpSpPr>
        <p:grpSpPr>
          <a:xfrm>
            <a:off x="2407534" y="3005638"/>
            <a:ext cx="3948488" cy="1837191"/>
            <a:chOff x="3537895" y="3005638"/>
            <a:chExt cx="2433451" cy="1837191"/>
          </a:xfrm>
        </p:grpSpPr>
        <p:sp>
          <p:nvSpPr>
            <p:cNvPr id="5" name="Shape 0">
              <a:extLst>
                <a:ext uri="{FF2B5EF4-FFF2-40B4-BE49-F238E27FC236}">
                  <a16:creationId xmlns:a16="http://schemas.microsoft.com/office/drawing/2014/main" id="{AC59B601-1837-0A9B-7797-0564CDC0A4FA}"/>
                </a:ext>
              </a:extLst>
            </p:cNvPr>
            <p:cNvSpPr/>
            <p:nvPr/>
          </p:nvSpPr>
          <p:spPr>
            <a:xfrm>
              <a:off x="3537895" y="3005638"/>
              <a:ext cx="2433451" cy="1044893"/>
            </a:xfrm>
            <a:prstGeom prst="roundRect">
              <a:avLst>
                <a:gd name="adj" fmla="val -17778"/>
              </a:avLst>
            </a:prstGeom>
            <a:solidFill>
              <a:schemeClr val="tx1">
                <a:lumMod val="95000"/>
                <a:lumOff val="5000"/>
              </a:schemeClr>
            </a:solidFill>
            <a:ln/>
          </p:spPr>
          <p:txBody>
            <a:bodyPr/>
            <a:lstStyle/>
            <a:p>
              <a:endParaRPr lang="pt-BR" sz="3200"/>
            </a:p>
          </p:txBody>
        </p:sp>
        <p:sp>
          <p:nvSpPr>
            <p:cNvPr id="6" name="CaixaDeTexto 5">
              <a:extLst>
                <a:ext uri="{FF2B5EF4-FFF2-40B4-BE49-F238E27FC236}">
                  <a16:creationId xmlns:a16="http://schemas.microsoft.com/office/drawing/2014/main" id="{3597C902-DFBF-7A9B-5728-5F0DF75A20B2}"/>
                </a:ext>
              </a:extLst>
            </p:cNvPr>
            <p:cNvSpPr txBox="1"/>
            <p:nvPr/>
          </p:nvSpPr>
          <p:spPr>
            <a:xfrm>
              <a:off x="3830339" y="3057725"/>
              <a:ext cx="1997807" cy="1785104"/>
            </a:xfrm>
            <a:prstGeom prst="rect">
              <a:avLst/>
            </a:prstGeom>
            <a:noFill/>
          </p:spPr>
          <p:txBody>
            <a:bodyPr wrap="square" rtlCol="0">
              <a:spAutoFit/>
            </a:bodyPr>
            <a:lstStyle/>
            <a:p>
              <a:r>
                <a:rPr lang="pt-BR" sz="5500" b="1">
                  <a:solidFill>
                    <a:schemeClr val="bg1"/>
                  </a:solidFill>
                  <a:latin typeface="+mj-lt"/>
                </a:rPr>
                <a:t>RAZÃO</a:t>
              </a:r>
            </a:p>
          </p:txBody>
        </p:sp>
      </p:grpSp>
      <p:grpSp>
        <p:nvGrpSpPr>
          <p:cNvPr id="7" name="Agrupar 6">
            <a:extLst>
              <a:ext uri="{FF2B5EF4-FFF2-40B4-BE49-F238E27FC236}">
                <a16:creationId xmlns:a16="http://schemas.microsoft.com/office/drawing/2014/main" id="{789E427B-56E1-47B7-998D-A85BA79F3BE8}"/>
              </a:ext>
            </a:extLst>
          </p:cNvPr>
          <p:cNvGrpSpPr/>
          <p:nvPr/>
        </p:nvGrpSpPr>
        <p:grpSpPr>
          <a:xfrm>
            <a:off x="5931321" y="3005638"/>
            <a:ext cx="3674409" cy="1837191"/>
            <a:chOff x="5931324" y="3005638"/>
            <a:chExt cx="2433451" cy="1837191"/>
          </a:xfrm>
        </p:grpSpPr>
        <p:sp>
          <p:nvSpPr>
            <p:cNvPr id="8" name="Shape 0">
              <a:extLst>
                <a:ext uri="{FF2B5EF4-FFF2-40B4-BE49-F238E27FC236}">
                  <a16:creationId xmlns:a16="http://schemas.microsoft.com/office/drawing/2014/main" id="{B18672FB-9DD4-4F40-B11E-1C301CE3C325}"/>
                </a:ext>
              </a:extLst>
            </p:cNvPr>
            <p:cNvSpPr/>
            <p:nvPr/>
          </p:nvSpPr>
          <p:spPr>
            <a:xfrm>
              <a:off x="5931324" y="3005638"/>
              <a:ext cx="2433451" cy="1044893"/>
            </a:xfrm>
            <a:prstGeom prst="roundRect">
              <a:avLst>
                <a:gd name="adj" fmla="val -17778"/>
              </a:avLst>
            </a:prstGeom>
            <a:solidFill>
              <a:schemeClr val="bg1"/>
            </a:solidFill>
            <a:ln/>
          </p:spPr>
          <p:txBody>
            <a:bodyPr/>
            <a:lstStyle/>
            <a:p>
              <a:endParaRPr lang="pt-BR" sz="3200"/>
            </a:p>
          </p:txBody>
        </p:sp>
        <p:sp>
          <p:nvSpPr>
            <p:cNvPr id="9" name="CaixaDeTexto 8">
              <a:extLst>
                <a:ext uri="{FF2B5EF4-FFF2-40B4-BE49-F238E27FC236}">
                  <a16:creationId xmlns:a16="http://schemas.microsoft.com/office/drawing/2014/main" id="{6E914393-F257-432D-CE50-3C9716F3DDA0}"/>
                </a:ext>
              </a:extLst>
            </p:cNvPr>
            <p:cNvSpPr txBox="1"/>
            <p:nvPr/>
          </p:nvSpPr>
          <p:spPr>
            <a:xfrm>
              <a:off x="6134373" y="3057725"/>
              <a:ext cx="2215630" cy="1785104"/>
            </a:xfrm>
            <a:prstGeom prst="rect">
              <a:avLst/>
            </a:prstGeom>
            <a:noFill/>
          </p:spPr>
          <p:txBody>
            <a:bodyPr wrap="square" rtlCol="0">
              <a:spAutoFit/>
            </a:bodyPr>
            <a:lstStyle/>
            <a:p>
              <a:r>
                <a:rPr lang="pt-BR" sz="5500" b="1">
                  <a:latin typeface="+mj-lt"/>
                </a:rPr>
                <a:t>EMOÇÃO</a:t>
              </a:r>
            </a:p>
          </p:txBody>
        </p:sp>
      </p:grpSp>
      <p:grpSp>
        <p:nvGrpSpPr>
          <p:cNvPr id="12" name="Agrupar 11">
            <a:extLst>
              <a:ext uri="{FF2B5EF4-FFF2-40B4-BE49-F238E27FC236}">
                <a16:creationId xmlns:a16="http://schemas.microsoft.com/office/drawing/2014/main" id="{4250FA16-7C38-BD90-4F6C-4B5995755F17}"/>
              </a:ext>
            </a:extLst>
          </p:cNvPr>
          <p:cNvGrpSpPr/>
          <p:nvPr/>
        </p:nvGrpSpPr>
        <p:grpSpPr>
          <a:xfrm>
            <a:off x="5484226" y="2613391"/>
            <a:ext cx="679668" cy="1631216"/>
            <a:chOff x="5484226" y="2613391"/>
            <a:chExt cx="679668" cy="1631216"/>
          </a:xfrm>
        </p:grpSpPr>
        <p:sp>
          <p:nvSpPr>
            <p:cNvPr id="13" name="CaixaDeTexto 12">
              <a:extLst>
                <a:ext uri="{FF2B5EF4-FFF2-40B4-BE49-F238E27FC236}">
                  <a16:creationId xmlns:a16="http://schemas.microsoft.com/office/drawing/2014/main" id="{6EEBE165-9D04-FCC3-D7B8-7923FA7C73F0}"/>
                </a:ext>
              </a:extLst>
            </p:cNvPr>
            <p:cNvSpPr txBox="1"/>
            <p:nvPr/>
          </p:nvSpPr>
          <p:spPr>
            <a:xfrm>
              <a:off x="5490627" y="2613391"/>
              <a:ext cx="673267" cy="1631216"/>
            </a:xfrm>
            <a:prstGeom prst="rect">
              <a:avLst/>
            </a:prstGeom>
            <a:noFill/>
          </p:spPr>
          <p:txBody>
            <a:bodyPr wrap="square" rtlCol="0">
              <a:spAutoFit/>
            </a:bodyPr>
            <a:lstStyle/>
            <a:p>
              <a:r>
                <a:rPr lang="pt-BR" sz="10000" b="1">
                  <a:solidFill>
                    <a:schemeClr val="bg1"/>
                  </a:solidFill>
                  <a:latin typeface="+mj-lt"/>
                </a:rPr>
                <a:t>x</a:t>
              </a:r>
            </a:p>
          </p:txBody>
        </p:sp>
        <p:sp>
          <p:nvSpPr>
            <p:cNvPr id="14" name="CaixaDeTexto 13">
              <a:extLst>
                <a:ext uri="{FF2B5EF4-FFF2-40B4-BE49-F238E27FC236}">
                  <a16:creationId xmlns:a16="http://schemas.microsoft.com/office/drawing/2014/main" id="{C6EB6E7A-C5D2-D087-4BA0-92D795CA4ADA}"/>
                </a:ext>
              </a:extLst>
            </p:cNvPr>
            <p:cNvSpPr txBox="1"/>
            <p:nvPr/>
          </p:nvSpPr>
          <p:spPr>
            <a:xfrm>
              <a:off x="5484226" y="2613391"/>
              <a:ext cx="673267" cy="1631216"/>
            </a:xfrm>
            <a:prstGeom prst="rect">
              <a:avLst/>
            </a:prstGeom>
            <a:noFill/>
          </p:spPr>
          <p:txBody>
            <a:bodyPr wrap="square" rtlCol="0">
              <a:spAutoFit/>
            </a:bodyPr>
            <a:lstStyle/>
            <a:p>
              <a:r>
                <a:rPr lang="pt-BR" sz="10000" b="1">
                  <a:ln>
                    <a:solidFill>
                      <a:schemeClr val="tx1"/>
                    </a:solidFill>
                  </a:ln>
                  <a:noFill/>
                  <a:latin typeface="+mj-lt"/>
                </a:rPr>
                <a:t>x</a:t>
              </a:r>
            </a:p>
          </p:txBody>
        </p:sp>
      </p:grpSp>
      <p:grpSp>
        <p:nvGrpSpPr>
          <p:cNvPr id="3" name="Agrupar 2">
            <a:extLst>
              <a:ext uri="{FF2B5EF4-FFF2-40B4-BE49-F238E27FC236}">
                <a16:creationId xmlns:a16="http://schemas.microsoft.com/office/drawing/2014/main" id="{CDA5E709-F9CA-17F8-4C03-8E3F7C61D022}"/>
              </a:ext>
            </a:extLst>
          </p:cNvPr>
          <p:cNvGrpSpPr/>
          <p:nvPr/>
        </p:nvGrpSpPr>
        <p:grpSpPr>
          <a:xfrm>
            <a:off x="9872015" y="6469399"/>
            <a:ext cx="2190461" cy="261610"/>
            <a:chOff x="9142558" y="6469399"/>
            <a:chExt cx="2190461" cy="261610"/>
          </a:xfrm>
        </p:grpSpPr>
        <p:sp>
          <p:nvSpPr>
            <p:cNvPr id="10" name="CaixaDeTexto 9">
              <a:extLst>
                <a:ext uri="{FF2B5EF4-FFF2-40B4-BE49-F238E27FC236}">
                  <a16:creationId xmlns:a16="http://schemas.microsoft.com/office/drawing/2014/main" id="{2F342879-0DDA-917D-FA64-170B1E8ACBC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11" name="Gráfico 7">
              <a:extLst>
                <a:ext uri="{FF2B5EF4-FFF2-40B4-BE49-F238E27FC236}">
                  <a16:creationId xmlns:a16="http://schemas.microsoft.com/office/drawing/2014/main" id="{D8505489-2C51-B7E6-459B-BE09BA39D7DA}"/>
                </a:ext>
              </a:extLst>
            </p:cNvPr>
            <p:cNvGrpSpPr/>
            <p:nvPr/>
          </p:nvGrpSpPr>
          <p:grpSpPr>
            <a:xfrm>
              <a:off x="9142558" y="6511982"/>
              <a:ext cx="1684398" cy="142155"/>
              <a:chOff x="404711" y="944579"/>
              <a:chExt cx="5743491" cy="484722"/>
            </a:xfrm>
            <a:solidFill>
              <a:srgbClr val="000000"/>
            </a:solidFill>
          </p:grpSpPr>
          <p:sp>
            <p:nvSpPr>
              <p:cNvPr id="15" name="Forma Livre 23">
                <a:extLst>
                  <a:ext uri="{FF2B5EF4-FFF2-40B4-BE49-F238E27FC236}">
                    <a16:creationId xmlns:a16="http://schemas.microsoft.com/office/drawing/2014/main" id="{0ACA0724-3426-E909-D956-E22ADC78240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4">
                <a:extLst>
                  <a:ext uri="{FF2B5EF4-FFF2-40B4-BE49-F238E27FC236}">
                    <a16:creationId xmlns:a16="http://schemas.microsoft.com/office/drawing/2014/main" id="{FDA56BE2-ABBF-C980-B4AC-2ADA58E59D0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5">
                <a:extLst>
                  <a:ext uri="{FF2B5EF4-FFF2-40B4-BE49-F238E27FC236}">
                    <a16:creationId xmlns:a16="http://schemas.microsoft.com/office/drawing/2014/main" id="{C04008E7-2EF6-F5D5-09B0-5419DAFE9378}"/>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6">
                <a:extLst>
                  <a:ext uri="{FF2B5EF4-FFF2-40B4-BE49-F238E27FC236}">
                    <a16:creationId xmlns:a16="http://schemas.microsoft.com/office/drawing/2014/main" id="{241B9E32-31D9-8BCC-70EF-6F5B7FDEF6B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7">
                <a:extLst>
                  <a:ext uri="{FF2B5EF4-FFF2-40B4-BE49-F238E27FC236}">
                    <a16:creationId xmlns:a16="http://schemas.microsoft.com/office/drawing/2014/main" id="{1930620B-D358-786F-6E01-D904B46C2338}"/>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8">
                <a:extLst>
                  <a:ext uri="{FF2B5EF4-FFF2-40B4-BE49-F238E27FC236}">
                    <a16:creationId xmlns:a16="http://schemas.microsoft.com/office/drawing/2014/main" id="{A5ABCF0D-0075-183A-BB5B-9737B58713E0}"/>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9">
                <a:extLst>
                  <a:ext uri="{FF2B5EF4-FFF2-40B4-BE49-F238E27FC236}">
                    <a16:creationId xmlns:a16="http://schemas.microsoft.com/office/drawing/2014/main" id="{F39A4813-8A09-8747-9F1A-5DBABA10136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0">
                <a:extLst>
                  <a:ext uri="{FF2B5EF4-FFF2-40B4-BE49-F238E27FC236}">
                    <a16:creationId xmlns:a16="http://schemas.microsoft.com/office/drawing/2014/main" id="{36C09246-32C8-3E89-1606-E57FBC5BDC9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1">
                <a:extLst>
                  <a:ext uri="{FF2B5EF4-FFF2-40B4-BE49-F238E27FC236}">
                    <a16:creationId xmlns:a16="http://schemas.microsoft.com/office/drawing/2014/main" id="{99F61192-E80A-A928-92DD-E917A54CE7D6}"/>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2">
                <a:extLst>
                  <a:ext uri="{FF2B5EF4-FFF2-40B4-BE49-F238E27FC236}">
                    <a16:creationId xmlns:a16="http://schemas.microsoft.com/office/drawing/2014/main" id="{A2D1FF06-CD2D-6693-17F9-0044C44DFF2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33">
                <a:extLst>
                  <a:ext uri="{FF2B5EF4-FFF2-40B4-BE49-F238E27FC236}">
                    <a16:creationId xmlns:a16="http://schemas.microsoft.com/office/drawing/2014/main" id="{2B7DE4DC-F6D1-A4BE-021E-D85D98846974}"/>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6" name="Imagem 25" descr="Texto, Logotipo&#10;&#10;Descrição gerada automaticamente">
            <a:extLst>
              <a:ext uri="{FF2B5EF4-FFF2-40B4-BE49-F238E27FC236}">
                <a16:creationId xmlns:a16="http://schemas.microsoft.com/office/drawing/2014/main" id="{B6C4A786-2E23-2767-A09E-86154C4FF9B0}"/>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47045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2" presetClass="entr" presetSubtype="8"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0-#ppt_w/2"/>
                                          </p:val>
                                        </p:tav>
                                        <p:tav tm="100000">
                                          <p:val>
                                            <p:strVal val="#ppt_x"/>
                                          </p:val>
                                        </p:tav>
                                      </p:tavLst>
                                    </p:anim>
                                    <p:anim calcmode="lin" valueType="num">
                                      <p:cBhvr additive="base">
                                        <p:cTn id="12" dur="500" fill="hold"/>
                                        <p:tgtEl>
                                          <p:spTgt spid="2"/>
                                        </p:tgtEl>
                                        <p:attrNameLst>
                                          <p:attrName>ppt_y</p:attrName>
                                        </p:attrNameLst>
                                      </p:cBhvr>
                                      <p:tavLst>
                                        <p:tav tm="0">
                                          <p:val>
                                            <p:strVal val="#ppt_y"/>
                                          </p:val>
                                        </p:tav>
                                        <p:tav tm="100000">
                                          <p:val>
                                            <p:strVal val="#ppt_y"/>
                                          </p:val>
                                        </p:tav>
                                      </p:tavLst>
                                    </p:anim>
                                  </p:childTnLst>
                                </p:cTn>
                              </p:par>
                            </p:childTnLst>
                          </p:cTn>
                        </p:par>
                        <p:par>
                          <p:cTn id="13" fill="hold">
                            <p:stCondLst>
                              <p:cond delay="1000"/>
                            </p:stCondLst>
                            <p:childTnLst>
                              <p:par>
                                <p:cTn id="14" presetID="2" presetClass="entr" presetSubtype="2" fill="hold"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1+#ppt_w/2"/>
                                          </p:val>
                                        </p:tav>
                                        <p:tav tm="100000">
                                          <p:val>
                                            <p:strVal val="#ppt_x"/>
                                          </p:val>
                                        </p:tav>
                                      </p:tavLst>
                                    </p:anim>
                                    <p:anim calcmode="lin" valueType="num">
                                      <p:cBhvr additive="base">
                                        <p:cTn id="17" dur="500" fill="hold"/>
                                        <p:tgtEl>
                                          <p:spTgt spid="7"/>
                                        </p:tgtEl>
                                        <p:attrNameLst>
                                          <p:attrName>ppt_y</p:attrName>
                                        </p:attrNameLst>
                                      </p:cBhvr>
                                      <p:tavLst>
                                        <p:tav tm="0">
                                          <p:val>
                                            <p:strVal val="#ppt_y"/>
                                          </p:val>
                                        </p:tav>
                                        <p:tav tm="100000">
                                          <p:val>
                                            <p:strVal val="#ppt_y"/>
                                          </p:val>
                                        </p:tav>
                                      </p:tavLst>
                                    </p:anim>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lumMod val="85000"/>
          </a:schemeClr>
        </a:solidFill>
        <a:effectLst/>
      </p:bgPr>
    </p:bg>
    <p:spTree>
      <p:nvGrpSpPr>
        <p:cNvPr id="1" name=""/>
        <p:cNvGrpSpPr/>
        <p:nvPr/>
      </p:nvGrpSpPr>
      <p:grpSpPr>
        <a:xfrm>
          <a:off x="0" y="0"/>
          <a:ext cx="0" cy="0"/>
          <a:chOff x="0" y="0"/>
          <a:chExt cx="0" cy="0"/>
        </a:xfrm>
      </p:grpSpPr>
      <p:grpSp>
        <p:nvGrpSpPr>
          <p:cNvPr id="20" name="Agrupar 19">
            <a:extLst>
              <a:ext uri="{FF2B5EF4-FFF2-40B4-BE49-F238E27FC236}">
                <a16:creationId xmlns:a16="http://schemas.microsoft.com/office/drawing/2014/main" id="{620F60FE-05A9-9E8F-0280-11EC4B41E993}"/>
              </a:ext>
            </a:extLst>
          </p:cNvPr>
          <p:cNvGrpSpPr/>
          <p:nvPr/>
        </p:nvGrpSpPr>
        <p:grpSpPr>
          <a:xfrm>
            <a:off x="9872015" y="6469399"/>
            <a:ext cx="2190461" cy="261610"/>
            <a:chOff x="9142558" y="6469399"/>
            <a:chExt cx="2190461" cy="261610"/>
          </a:xfrm>
        </p:grpSpPr>
        <p:sp>
          <p:nvSpPr>
            <p:cNvPr id="21" name="CaixaDeTexto 20">
              <a:extLst>
                <a:ext uri="{FF2B5EF4-FFF2-40B4-BE49-F238E27FC236}">
                  <a16:creationId xmlns:a16="http://schemas.microsoft.com/office/drawing/2014/main" id="{66B8A51B-39B0-C353-4C4F-FE0077810479}"/>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2" name="Gráfico 7">
              <a:extLst>
                <a:ext uri="{FF2B5EF4-FFF2-40B4-BE49-F238E27FC236}">
                  <a16:creationId xmlns:a16="http://schemas.microsoft.com/office/drawing/2014/main" id="{C06D4A74-314D-3AA8-6E3F-14E18322C15F}"/>
                </a:ext>
              </a:extLst>
            </p:cNvPr>
            <p:cNvGrpSpPr/>
            <p:nvPr/>
          </p:nvGrpSpPr>
          <p:grpSpPr>
            <a:xfrm>
              <a:off x="9142558" y="6511982"/>
              <a:ext cx="1684398" cy="142155"/>
              <a:chOff x="404711" y="944579"/>
              <a:chExt cx="5743491" cy="484722"/>
            </a:xfrm>
            <a:solidFill>
              <a:srgbClr val="000000"/>
            </a:solidFill>
          </p:grpSpPr>
          <p:sp>
            <p:nvSpPr>
              <p:cNvPr id="23" name="Forma Livre 23">
                <a:extLst>
                  <a:ext uri="{FF2B5EF4-FFF2-40B4-BE49-F238E27FC236}">
                    <a16:creationId xmlns:a16="http://schemas.microsoft.com/office/drawing/2014/main" id="{A171F8F3-1BD9-5C26-2307-4DC5E56397C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4">
                <a:extLst>
                  <a:ext uri="{FF2B5EF4-FFF2-40B4-BE49-F238E27FC236}">
                    <a16:creationId xmlns:a16="http://schemas.microsoft.com/office/drawing/2014/main" id="{42EAB36C-B512-4B62-BB55-0291540F3A0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5">
                <a:extLst>
                  <a:ext uri="{FF2B5EF4-FFF2-40B4-BE49-F238E27FC236}">
                    <a16:creationId xmlns:a16="http://schemas.microsoft.com/office/drawing/2014/main" id="{C2902472-1FDC-36A0-3694-C451BB765AF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6">
                <a:extLst>
                  <a:ext uri="{FF2B5EF4-FFF2-40B4-BE49-F238E27FC236}">
                    <a16:creationId xmlns:a16="http://schemas.microsoft.com/office/drawing/2014/main" id="{216F5AE8-DD4C-786E-5AEE-CE58C0A0E26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7">
                <a:extLst>
                  <a:ext uri="{FF2B5EF4-FFF2-40B4-BE49-F238E27FC236}">
                    <a16:creationId xmlns:a16="http://schemas.microsoft.com/office/drawing/2014/main" id="{718ADA4F-A8EB-C444-E8EA-41E16C7A69B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8">
                <a:extLst>
                  <a:ext uri="{FF2B5EF4-FFF2-40B4-BE49-F238E27FC236}">
                    <a16:creationId xmlns:a16="http://schemas.microsoft.com/office/drawing/2014/main" id="{54502806-5DC1-6654-C6DF-5E3F2367A30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9">
                <a:extLst>
                  <a:ext uri="{FF2B5EF4-FFF2-40B4-BE49-F238E27FC236}">
                    <a16:creationId xmlns:a16="http://schemas.microsoft.com/office/drawing/2014/main" id="{6A4AE403-56CA-FC4B-C6C2-EA7869F46A9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0">
                <a:extLst>
                  <a:ext uri="{FF2B5EF4-FFF2-40B4-BE49-F238E27FC236}">
                    <a16:creationId xmlns:a16="http://schemas.microsoft.com/office/drawing/2014/main" id="{31E4368A-F0AB-30B8-1A74-4E41F8B2418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1">
                <a:extLst>
                  <a:ext uri="{FF2B5EF4-FFF2-40B4-BE49-F238E27FC236}">
                    <a16:creationId xmlns:a16="http://schemas.microsoft.com/office/drawing/2014/main" id="{62434220-2872-0FF6-59CF-9D28C64F4D46}"/>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2">
                <a:extLst>
                  <a:ext uri="{FF2B5EF4-FFF2-40B4-BE49-F238E27FC236}">
                    <a16:creationId xmlns:a16="http://schemas.microsoft.com/office/drawing/2014/main" id="{993AE0A3-7050-1FB6-1C70-D668AB0838CA}"/>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3">
                <a:extLst>
                  <a:ext uri="{FF2B5EF4-FFF2-40B4-BE49-F238E27FC236}">
                    <a16:creationId xmlns:a16="http://schemas.microsoft.com/office/drawing/2014/main" id="{22FD82E1-20F9-FA7B-B2B7-A7BA90292C8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4" name="Imagem 33" descr="Texto, Logotipo&#10;&#10;Descrição gerada automaticamente">
            <a:extLst>
              <a:ext uri="{FF2B5EF4-FFF2-40B4-BE49-F238E27FC236}">
                <a16:creationId xmlns:a16="http://schemas.microsoft.com/office/drawing/2014/main" id="{73079B8A-BF73-24D2-1505-57AA7D6E2274}"/>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
        <p:nvSpPr>
          <p:cNvPr id="35" name="Shape 0">
            <a:extLst>
              <a:ext uri="{FF2B5EF4-FFF2-40B4-BE49-F238E27FC236}">
                <a16:creationId xmlns:a16="http://schemas.microsoft.com/office/drawing/2014/main" id="{1F4118DF-7F7E-759B-9DF6-5F1B84F93DC0}"/>
              </a:ext>
            </a:extLst>
          </p:cNvPr>
          <p:cNvSpPr/>
          <p:nvPr/>
        </p:nvSpPr>
        <p:spPr>
          <a:xfrm>
            <a:off x="0" y="2246945"/>
            <a:ext cx="12192000" cy="2207824"/>
          </a:xfrm>
          <a:prstGeom prst="roundRect">
            <a:avLst>
              <a:gd name="adj" fmla="val -17778"/>
            </a:avLst>
          </a:prstGeom>
          <a:solidFill>
            <a:srgbClr val="F90000"/>
          </a:solidFill>
          <a:ln/>
        </p:spPr>
        <p:txBody>
          <a:bodyPr/>
          <a:lstStyle/>
          <a:p>
            <a:endParaRPr lang="pt-BR" sz="3200"/>
          </a:p>
        </p:txBody>
      </p:sp>
      <p:sp>
        <p:nvSpPr>
          <p:cNvPr id="2" name="CaixaDeTexto 1">
            <a:extLst>
              <a:ext uri="{FF2B5EF4-FFF2-40B4-BE49-F238E27FC236}">
                <a16:creationId xmlns:a16="http://schemas.microsoft.com/office/drawing/2014/main" id="{82F21E68-A9C4-2DF4-38D9-6EB2EF21192B}"/>
              </a:ext>
            </a:extLst>
          </p:cNvPr>
          <p:cNvSpPr txBox="1"/>
          <p:nvPr/>
        </p:nvSpPr>
        <p:spPr>
          <a:xfrm>
            <a:off x="1101394" y="2893076"/>
            <a:ext cx="9785872" cy="938719"/>
          </a:xfrm>
          <a:prstGeom prst="rect">
            <a:avLst/>
          </a:prstGeom>
          <a:noFill/>
        </p:spPr>
        <p:txBody>
          <a:bodyPr wrap="square" rtlCol="0">
            <a:spAutoFit/>
          </a:bodyPr>
          <a:lstStyle/>
          <a:p>
            <a:pPr algn="ctr"/>
            <a:r>
              <a:rPr lang="pt-BR" sz="5500" b="1">
                <a:solidFill>
                  <a:schemeClr val="bg1"/>
                </a:solidFill>
                <a:latin typeface="+mj-lt"/>
              </a:rPr>
              <a:t>Precisamos mesmo do versus?</a:t>
            </a:r>
          </a:p>
        </p:txBody>
      </p:sp>
      <p:grpSp>
        <p:nvGrpSpPr>
          <p:cNvPr id="36" name="Gráfico 23">
            <a:extLst>
              <a:ext uri="{FF2B5EF4-FFF2-40B4-BE49-F238E27FC236}">
                <a16:creationId xmlns:a16="http://schemas.microsoft.com/office/drawing/2014/main" id="{63D86F16-419D-D7D2-3299-502FC5DDA796}"/>
              </a:ext>
            </a:extLst>
          </p:cNvPr>
          <p:cNvGrpSpPr/>
          <p:nvPr/>
        </p:nvGrpSpPr>
        <p:grpSpPr>
          <a:xfrm>
            <a:off x="8127775" y="196430"/>
            <a:ext cx="3652052" cy="2525373"/>
            <a:chOff x="2238436" y="1693496"/>
            <a:chExt cx="2812973" cy="1945154"/>
          </a:xfrm>
        </p:grpSpPr>
        <p:sp>
          <p:nvSpPr>
            <p:cNvPr id="37" name="Forma Livre 38">
              <a:extLst>
                <a:ext uri="{FF2B5EF4-FFF2-40B4-BE49-F238E27FC236}">
                  <a16:creationId xmlns:a16="http://schemas.microsoft.com/office/drawing/2014/main" id="{34E10FCC-7A63-4FED-6D54-34CD0BD09166}"/>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8" name="Forma Livre 39">
              <a:extLst>
                <a:ext uri="{FF2B5EF4-FFF2-40B4-BE49-F238E27FC236}">
                  <a16:creationId xmlns:a16="http://schemas.microsoft.com/office/drawing/2014/main" id="{28D8D771-67C6-70EC-42FA-1A5E11E4F3B9}"/>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9" name="Forma Livre 40">
              <a:extLst>
                <a:ext uri="{FF2B5EF4-FFF2-40B4-BE49-F238E27FC236}">
                  <a16:creationId xmlns:a16="http://schemas.microsoft.com/office/drawing/2014/main" id="{F84014F0-BF53-52AD-6A93-BD74FB5A6040}"/>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40" name="Forma Livre 41">
              <a:extLst>
                <a:ext uri="{FF2B5EF4-FFF2-40B4-BE49-F238E27FC236}">
                  <a16:creationId xmlns:a16="http://schemas.microsoft.com/office/drawing/2014/main" id="{72985141-2B63-3B4D-183C-274767B7DA13}"/>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2">
              <a:extLst>
                <a:ext uri="{FF2B5EF4-FFF2-40B4-BE49-F238E27FC236}">
                  <a16:creationId xmlns:a16="http://schemas.microsoft.com/office/drawing/2014/main" id="{051C1A7B-B588-0C55-F97D-CFFA49AA545E}"/>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2" name="Forma Livre 43">
              <a:extLst>
                <a:ext uri="{FF2B5EF4-FFF2-40B4-BE49-F238E27FC236}">
                  <a16:creationId xmlns:a16="http://schemas.microsoft.com/office/drawing/2014/main" id="{BC13A620-A528-77B0-1BA3-7E9C85A38683}"/>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4">
              <a:extLst>
                <a:ext uri="{FF2B5EF4-FFF2-40B4-BE49-F238E27FC236}">
                  <a16:creationId xmlns:a16="http://schemas.microsoft.com/office/drawing/2014/main" id="{99C2B4AA-4D3C-A8D1-CADC-0CF9CB5AF00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4" name="Forma Livre 45">
              <a:extLst>
                <a:ext uri="{FF2B5EF4-FFF2-40B4-BE49-F238E27FC236}">
                  <a16:creationId xmlns:a16="http://schemas.microsoft.com/office/drawing/2014/main" id="{DB0443C3-0739-CBD3-155F-7DC3768CB51C}"/>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5" name="Forma Livre 46">
              <a:extLst>
                <a:ext uri="{FF2B5EF4-FFF2-40B4-BE49-F238E27FC236}">
                  <a16:creationId xmlns:a16="http://schemas.microsoft.com/office/drawing/2014/main" id="{DF4BA144-472F-67D9-CD2F-A1CF97A93188}"/>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6" name="Forma Livre 47">
              <a:extLst>
                <a:ext uri="{FF2B5EF4-FFF2-40B4-BE49-F238E27FC236}">
                  <a16:creationId xmlns:a16="http://schemas.microsoft.com/office/drawing/2014/main" id="{94772BE8-F7A0-8B25-BD4D-0D6980D78424}"/>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7" name="Forma Livre 48">
              <a:extLst>
                <a:ext uri="{FF2B5EF4-FFF2-40B4-BE49-F238E27FC236}">
                  <a16:creationId xmlns:a16="http://schemas.microsoft.com/office/drawing/2014/main" id="{49B6E972-05A7-4C31-50BD-1109F7CD1C97}"/>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8" name="Forma Livre 49">
              <a:extLst>
                <a:ext uri="{FF2B5EF4-FFF2-40B4-BE49-F238E27FC236}">
                  <a16:creationId xmlns:a16="http://schemas.microsoft.com/office/drawing/2014/main" id="{DCB28567-86E1-E4A1-FD6C-99D937F6D5D7}"/>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49" name="Gráfico 23">
            <a:extLst>
              <a:ext uri="{FF2B5EF4-FFF2-40B4-BE49-F238E27FC236}">
                <a16:creationId xmlns:a16="http://schemas.microsoft.com/office/drawing/2014/main" id="{90976402-00BD-DE58-5207-9CEE14312DA5}"/>
              </a:ext>
            </a:extLst>
          </p:cNvPr>
          <p:cNvGrpSpPr/>
          <p:nvPr/>
        </p:nvGrpSpPr>
        <p:grpSpPr>
          <a:xfrm>
            <a:off x="675618" y="3884667"/>
            <a:ext cx="3484205" cy="2409308"/>
            <a:chOff x="2238436" y="1693496"/>
            <a:chExt cx="2812973" cy="1945154"/>
          </a:xfrm>
        </p:grpSpPr>
        <p:sp>
          <p:nvSpPr>
            <p:cNvPr id="50" name="Forma Livre 38">
              <a:extLst>
                <a:ext uri="{FF2B5EF4-FFF2-40B4-BE49-F238E27FC236}">
                  <a16:creationId xmlns:a16="http://schemas.microsoft.com/office/drawing/2014/main" id="{AF886AF1-83AE-6825-AB89-E1A5B5FB1FE5}"/>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1" name="Forma Livre 39">
              <a:extLst>
                <a:ext uri="{FF2B5EF4-FFF2-40B4-BE49-F238E27FC236}">
                  <a16:creationId xmlns:a16="http://schemas.microsoft.com/office/drawing/2014/main" id="{F0EDDA4D-61BE-74BB-87BC-00B370873CC7}"/>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2" name="Forma Livre 40">
              <a:extLst>
                <a:ext uri="{FF2B5EF4-FFF2-40B4-BE49-F238E27FC236}">
                  <a16:creationId xmlns:a16="http://schemas.microsoft.com/office/drawing/2014/main" id="{93D96C1F-2897-D381-3500-E5D20781517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53" name="Forma Livre 41">
              <a:extLst>
                <a:ext uri="{FF2B5EF4-FFF2-40B4-BE49-F238E27FC236}">
                  <a16:creationId xmlns:a16="http://schemas.microsoft.com/office/drawing/2014/main" id="{7699932D-8C60-EC0B-68EC-E3B136C5BF20}"/>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54" name="Forma Livre 42">
              <a:extLst>
                <a:ext uri="{FF2B5EF4-FFF2-40B4-BE49-F238E27FC236}">
                  <a16:creationId xmlns:a16="http://schemas.microsoft.com/office/drawing/2014/main" id="{93FB9699-A899-4D74-0D20-C06ECC8A10A8}"/>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5" name="Forma Livre 43">
              <a:extLst>
                <a:ext uri="{FF2B5EF4-FFF2-40B4-BE49-F238E27FC236}">
                  <a16:creationId xmlns:a16="http://schemas.microsoft.com/office/drawing/2014/main" id="{0953D43C-80C9-9174-007F-C45727C002E2}"/>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56" name="Forma Livre 44">
              <a:extLst>
                <a:ext uri="{FF2B5EF4-FFF2-40B4-BE49-F238E27FC236}">
                  <a16:creationId xmlns:a16="http://schemas.microsoft.com/office/drawing/2014/main" id="{688FD71B-06FF-7A91-20D1-9BDFDFB31CF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57" name="Forma Livre 45">
              <a:extLst>
                <a:ext uri="{FF2B5EF4-FFF2-40B4-BE49-F238E27FC236}">
                  <a16:creationId xmlns:a16="http://schemas.microsoft.com/office/drawing/2014/main" id="{2F4906C0-74A0-7537-A58E-DD44F6557335}"/>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58" name="Forma Livre 46">
              <a:extLst>
                <a:ext uri="{FF2B5EF4-FFF2-40B4-BE49-F238E27FC236}">
                  <a16:creationId xmlns:a16="http://schemas.microsoft.com/office/drawing/2014/main" id="{553553FB-1C91-C626-D32A-AB6560D9C17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59" name="Forma Livre 47">
              <a:extLst>
                <a:ext uri="{FF2B5EF4-FFF2-40B4-BE49-F238E27FC236}">
                  <a16:creationId xmlns:a16="http://schemas.microsoft.com/office/drawing/2014/main" id="{830330E2-606A-2F36-B2FC-3F674F86EC7F}"/>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60" name="Forma Livre 48">
              <a:extLst>
                <a:ext uri="{FF2B5EF4-FFF2-40B4-BE49-F238E27FC236}">
                  <a16:creationId xmlns:a16="http://schemas.microsoft.com/office/drawing/2014/main" id="{31AF5647-39C3-549F-C079-31582FC754CC}"/>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61" name="Forma Livre 49">
              <a:extLst>
                <a:ext uri="{FF2B5EF4-FFF2-40B4-BE49-F238E27FC236}">
                  <a16:creationId xmlns:a16="http://schemas.microsoft.com/office/drawing/2014/main" id="{49B9BA70-B8B7-20EF-AC0E-5F3C60AA71E4}"/>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3947737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16" fill="hold" nodeType="afterEffect">
                                  <p:stCondLst>
                                    <p:cond delay="0"/>
                                  </p:stCondLst>
                                  <p:childTnLst>
                                    <p:set>
                                      <p:cBhvr>
                                        <p:cTn id="12" dur="1" fill="hold">
                                          <p:stCondLst>
                                            <p:cond delay="0"/>
                                          </p:stCondLst>
                                        </p:cTn>
                                        <p:tgtEl>
                                          <p:spTgt spid="36"/>
                                        </p:tgtEl>
                                        <p:attrNameLst>
                                          <p:attrName>style.visibility</p:attrName>
                                        </p:attrNameLst>
                                      </p:cBhvr>
                                      <p:to>
                                        <p:strVal val="visible"/>
                                      </p:to>
                                    </p:set>
                                    <p:animEffect transition="in" filter="box(in)">
                                      <p:cBhvr>
                                        <p:cTn id="13" dur="2000"/>
                                        <p:tgtEl>
                                          <p:spTgt spid="36"/>
                                        </p:tgtEl>
                                      </p:cBhvr>
                                    </p:animEffect>
                                  </p:childTnLst>
                                </p:cTn>
                              </p:par>
                              <p:par>
                                <p:cTn id="14" presetID="4" presetClass="entr" presetSubtype="16" fill="hold" nodeType="withEffect">
                                  <p:stCondLst>
                                    <p:cond delay="0"/>
                                  </p:stCondLst>
                                  <p:childTnLst>
                                    <p:set>
                                      <p:cBhvr>
                                        <p:cTn id="15" dur="1" fill="hold">
                                          <p:stCondLst>
                                            <p:cond delay="0"/>
                                          </p:stCondLst>
                                        </p:cTn>
                                        <p:tgtEl>
                                          <p:spTgt spid="49"/>
                                        </p:tgtEl>
                                        <p:attrNameLst>
                                          <p:attrName>style.visibility</p:attrName>
                                        </p:attrNameLst>
                                      </p:cBhvr>
                                      <p:to>
                                        <p:strVal val="visible"/>
                                      </p:to>
                                    </p:set>
                                    <p:animEffect transition="in" filter="box(in)">
                                      <p:cBhvr>
                                        <p:cTn id="16" dur="20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Imagem 5" descr="Uma imagem contendo no interior, mesa, pequeno, frente&#10;&#10;Descrição gerada automaticamente">
            <a:extLst>
              <a:ext uri="{FF2B5EF4-FFF2-40B4-BE49-F238E27FC236}">
                <a16:creationId xmlns:a16="http://schemas.microsoft.com/office/drawing/2014/main" id="{E993B6BC-5D24-7FF6-DA29-B263920A85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82F21E68-A9C4-2DF4-38D9-6EB2EF21192B}"/>
              </a:ext>
            </a:extLst>
          </p:cNvPr>
          <p:cNvSpPr txBox="1"/>
          <p:nvPr/>
        </p:nvSpPr>
        <p:spPr>
          <a:xfrm>
            <a:off x="515748" y="3629605"/>
            <a:ext cx="10299700" cy="1015663"/>
          </a:xfrm>
          <a:prstGeom prst="rect">
            <a:avLst/>
          </a:prstGeom>
          <a:noFill/>
        </p:spPr>
        <p:txBody>
          <a:bodyPr wrap="square" rtlCol="0">
            <a:spAutoFit/>
          </a:bodyPr>
          <a:lstStyle/>
          <a:p>
            <a:r>
              <a:rPr lang="pt-BR" sz="6000">
                <a:solidFill>
                  <a:schemeClr val="bg1"/>
                </a:solidFill>
                <a:latin typeface="AMX Black" pitchFamily="2" charset="0"/>
              </a:rPr>
              <a:t>E se...</a:t>
            </a:r>
          </a:p>
        </p:txBody>
      </p:sp>
      <p:sp>
        <p:nvSpPr>
          <p:cNvPr id="3" name="CaixaDeTexto 2">
            <a:extLst>
              <a:ext uri="{FF2B5EF4-FFF2-40B4-BE49-F238E27FC236}">
                <a16:creationId xmlns:a16="http://schemas.microsoft.com/office/drawing/2014/main" id="{07F0A635-E8E8-A137-8C62-A6A59CDDBF10}"/>
              </a:ext>
            </a:extLst>
          </p:cNvPr>
          <p:cNvSpPr txBox="1"/>
          <p:nvPr/>
        </p:nvSpPr>
        <p:spPr>
          <a:xfrm>
            <a:off x="515747" y="4772605"/>
            <a:ext cx="8772281" cy="1077218"/>
          </a:xfrm>
          <a:prstGeom prst="rect">
            <a:avLst/>
          </a:prstGeom>
          <a:noFill/>
        </p:spPr>
        <p:txBody>
          <a:bodyPr wrap="square" rtlCol="0">
            <a:spAutoFit/>
          </a:bodyPr>
          <a:lstStyle/>
          <a:p>
            <a:r>
              <a:rPr lang="pt-BR" sz="3200">
                <a:solidFill>
                  <a:schemeClr val="bg1"/>
                </a:solidFill>
              </a:rPr>
              <a:t>A combinação desses opostos fosse a fórmula para uma </a:t>
            </a:r>
            <a:r>
              <a:rPr lang="pt-BR" sz="3200" b="1">
                <a:solidFill>
                  <a:srgbClr val="F90000"/>
                </a:solidFill>
                <a:latin typeface="+mj-lt"/>
              </a:rPr>
              <a:t>gestão incrível?</a:t>
            </a:r>
          </a:p>
        </p:txBody>
      </p:sp>
      <p:grpSp>
        <p:nvGrpSpPr>
          <p:cNvPr id="7" name="Agrupar 6">
            <a:extLst>
              <a:ext uri="{FF2B5EF4-FFF2-40B4-BE49-F238E27FC236}">
                <a16:creationId xmlns:a16="http://schemas.microsoft.com/office/drawing/2014/main" id="{D56D72B1-D62C-EB43-087C-87068C75B2A8}"/>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E9D4D26C-2BB2-802D-7C7B-93CE43645EB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9" name="Gráfico 7">
              <a:extLst>
                <a:ext uri="{FF2B5EF4-FFF2-40B4-BE49-F238E27FC236}">
                  <a16:creationId xmlns:a16="http://schemas.microsoft.com/office/drawing/2014/main" id="{5F0BC753-1082-13B7-7A53-DF98C8B3B5C3}"/>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75DCB0DC-4B48-4F9F-8B5F-648EE0B62C38}"/>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CA1FEEE2-CF4F-4E8B-8A20-B326DCFA26F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FEB30A13-AF97-A1E6-B88D-030AD9A0656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C361E857-04E6-614E-E186-820D665528A5}"/>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8A089BDE-8883-A277-B22D-7206CD54FA74}"/>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6446B82E-D270-869A-EB49-6F1B16A5B834}"/>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88068691-B8B1-9411-3FB2-74C2FB8DAC6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063A165D-505F-5F46-46C4-3C3AF14AB7D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D7271B63-1B23-C3E5-34C1-54AD929043C6}"/>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0476AF32-DF71-9FFC-FDAE-BCDC20EF2980}"/>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71218DE3-5B41-5DA1-0C67-314B34C6066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8040266E-2DB3-2E7E-107F-BA75C8DF0EE8}"/>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387346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left)">
                                      <p:cBhvr>
                                        <p:cTn id="11"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agem 9" descr="Uma imagem contendo animal&#10;&#10;Descrição gerada automaticamente">
            <a:extLst>
              <a:ext uri="{FF2B5EF4-FFF2-40B4-BE49-F238E27FC236}">
                <a16:creationId xmlns:a16="http://schemas.microsoft.com/office/drawing/2014/main" id="{FBAF7D19-AD4D-FD6E-561A-1C09B022EB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6123A2E9-71E3-B718-EFCE-3CB18A3811E3}"/>
              </a:ext>
            </a:extLst>
          </p:cNvPr>
          <p:cNvSpPr txBox="1"/>
          <p:nvPr/>
        </p:nvSpPr>
        <p:spPr>
          <a:xfrm>
            <a:off x="-151421" y="4455773"/>
            <a:ext cx="4978400" cy="707886"/>
          </a:xfrm>
          <a:prstGeom prst="rect">
            <a:avLst/>
          </a:prstGeom>
          <a:noFill/>
        </p:spPr>
        <p:txBody>
          <a:bodyPr wrap="square" rtlCol="0">
            <a:spAutoFit/>
          </a:bodyPr>
          <a:lstStyle/>
          <a:p>
            <a:pPr algn="ctr"/>
            <a:r>
              <a:rPr lang="pt-BR" sz="4000" b="1">
                <a:solidFill>
                  <a:schemeClr val="bg1"/>
                </a:solidFill>
                <a:latin typeface="+mj-lt"/>
              </a:rPr>
              <a:t>Razão</a:t>
            </a:r>
          </a:p>
        </p:txBody>
      </p:sp>
      <p:sp>
        <p:nvSpPr>
          <p:cNvPr id="3" name="CaixaDeTexto 2">
            <a:extLst>
              <a:ext uri="{FF2B5EF4-FFF2-40B4-BE49-F238E27FC236}">
                <a16:creationId xmlns:a16="http://schemas.microsoft.com/office/drawing/2014/main" id="{DE7541D9-50E1-5675-17FB-261F58D7522B}"/>
              </a:ext>
            </a:extLst>
          </p:cNvPr>
          <p:cNvSpPr txBox="1"/>
          <p:nvPr/>
        </p:nvSpPr>
        <p:spPr>
          <a:xfrm>
            <a:off x="7365024" y="4428220"/>
            <a:ext cx="4432300" cy="707886"/>
          </a:xfrm>
          <a:prstGeom prst="rect">
            <a:avLst/>
          </a:prstGeom>
          <a:noFill/>
        </p:spPr>
        <p:txBody>
          <a:bodyPr wrap="square" rtlCol="0">
            <a:spAutoFit/>
          </a:bodyPr>
          <a:lstStyle/>
          <a:p>
            <a:pPr algn="ctr"/>
            <a:r>
              <a:rPr lang="pt-BR" sz="4000" b="1">
                <a:solidFill>
                  <a:schemeClr val="bg1"/>
                </a:solidFill>
                <a:latin typeface="+mj-lt"/>
              </a:rPr>
              <a:t>Emoção</a:t>
            </a:r>
          </a:p>
        </p:txBody>
      </p:sp>
      <p:sp>
        <p:nvSpPr>
          <p:cNvPr id="4" name="Shape 0">
            <a:extLst>
              <a:ext uri="{FF2B5EF4-FFF2-40B4-BE49-F238E27FC236}">
                <a16:creationId xmlns:a16="http://schemas.microsoft.com/office/drawing/2014/main" id="{2469725A-956C-258E-DCF4-BA15EFA4AB5E}"/>
              </a:ext>
            </a:extLst>
          </p:cNvPr>
          <p:cNvSpPr/>
          <p:nvPr/>
        </p:nvSpPr>
        <p:spPr>
          <a:xfrm>
            <a:off x="-151421" y="5114057"/>
            <a:ext cx="5227512" cy="896772"/>
          </a:xfrm>
          <a:prstGeom prst="roundRect">
            <a:avLst>
              <a:gd name="adj" fmla="val -17778"/>
            </a:avLst>
          </a:prstGeom>
          <a:solidFill>
            <a:schemeClr val="bg2"/>
          </a:solidFill>
          <a:ln/>
        </p:spPr>
        <p:txBody>
          <a:bodyPr/>
          <a:lstStyle/>
          <a:p>
            <a:endParaRPr lang="pt-BR" sz="3200"/>
          </a:p>
        </p:txBody>
      </p:sp>
      <p:sp>
        <p:nvSpPr>
          <p:cNvPr id="25" name="CaixaDeTexto 24">
            <a:extLst>
              <a:ext uri="{FF2B5EF4-FFF2-40B4-BE49-F238E27FC236}">
                <a16:creationId xmlns:a16="http://schemas.microsoft.com/office/drawing/2014/main" id="{35FD8158-29D7-5A5D-9466-76C8CACCB0F2}"/>
              </a:ext>
            </a:extLst>
          </p:cNvPr>
          <p:cNvSpPr txBox="1"/>
          <p:nvPr/>
        </p:nvSpPr>
        <p:spPr>
          <a:xfrm>
            <a:off x="406926" y="5148253"/>
            <a:ext cx="4029075" cy="830997"/>
          </a:xfrm>
          <a:prstGeom prst="rect">
            <a:avLst/>
          </a:prstGeom>
          <a:noFill/>
        </p:spPr>
        <p:txBody>
          <a:bodyPr wrap="square" rtlCol="0">
            <a:spAutoFit/>
          </a:bodyPr>
          <a:lstStyle/>
          <a:p>
            <a:pPr algn="ctr"/>
            <a:r>
              <a:rPr lang="pt-BR" sz="2400"/>
              <a:t>Gerenciamento, decisões, estratégias, prazos e metas.</a:t>
            </a:r>
          </a:p>
        </p:txBody>
      </p:sp>
      <p:sp>
        <p:nvSpPr>
          <p:cNvPr id="7" name="Shape 0">
            <a:extLst>
              <a:ext uri="{FF2B5EF4-FFF2-40B4-BE49-F238E27FC236}">
                <a16:creationId xmlns:a16="http://schemas.microsoft.com/office/drawing/2014/main" id="{CBCB816D-0115-D257-5555-EA87151B8594}"/>
              </a:ext>
            </a:extLst>
          </p:cNvPr>
          <p:cNvSpPr/>
          <p:nvPr/>
        </p:nvSpPr>
        <p:spPr>
          <a:xfrm>
            <a:off x="6964488" y="5114058"/>
            <a:ext cx="5227512" cy="896772"/>
          </a:xfrm>
          <a:prstGeom prst="roundRect">
            <a:avLst>
              <a:gd name="adj" fmla="val -17778"/>
            </a:avLst>
          </a:prstGeom>
          <a:solidFill>
            <a:schemeClr val="bg2"/>
          </a:solidFill>
          <a:ln/>
        </p:spPr>
        <p:txBody>
          <a:bodyPr/>
          <a:lstStyle/>
          <a:p>
            <a:endParaRPr lang="pt-BR" sz="3200"/>
          </a:p>
        </p:txBody>
      </p:sp>
      <p:sp>
        <p:nvSpPr>
          <p:cNvPr id="24" name="CaixaDeTexto 23">
            <a:extLst>
              <a:ext uri="{FF2B5EF4-FFF2-40B4-BE49-F238E27FC236}">
                <a16:creationId xmlns:a16="http://schemas.microsoft.com/office/drawing/2014/main" id="{FC101B04-DBE3-EAF6-3F62-ED5BB7D25B1C}"/>
              </a:ext>
            </a:extLst>
          </p:cNvPr>
          <p:cNvSpPr txBox="1"/>
          <p:nvPr/>
        </p:nvSpPr>
        <p:spPr>
          <a:xfrm>
            <a:off x="7649870" y="5136106"/>
            <a:ext cx="3906543" cy="830997"/>
          </a:xfrm>
          <a:prstGeom prst="rect">
            <a:avLst/>
          </a:prstGeom>
          <a:noFill/>
        </p:spPr>
        <p:txBody>
          <a:bodyPr wrap="square" rtlCol="0">
            <a:spAutoFit/>
          </a:bodyPr>
          <a:lstStyle/>
          <a:p>
            <a:pPr algn="ctr"/>
            <a:r>
              <a:rPr lang="pt-BR" sz="2400"/>
              <a:t>Conexão, cuidado, empatia, confiança e motivação.</a:t>
            </a:r>
          </a:p>
        </p:txBody>
      </p:sp>
      <p:grpSp>
        <p:nvGrpSpPr>
          <p:cNvPr id="67" name="Agrupar 66">
            <a:extLst>
              <a:ext uri="{FF2B5EF4-FFF2-40B4-BE49-F238E27FC236}">
                <a16:creationId xmlns:a16="http://schemas.microsoft.com/office/drawing/2014/main" id="{F0418B2C-CAE1-5476-8B0C-E05A39AEB2D2}"/>
              </a:ext>
            </a:extLst>
          </p:cNvPr>
          <p:cNvGrpSpPr/>
          <p:nvPr/>
        </p:nvGrpSpPr>
        <p:grpSpPr>
          <a:xfrm>
            <a:off x="9872015" y="6469399"/>
            <a:ext cx="2190461" cy="261610"/>
            <a:chOff x="9142558" y="6469399"/>
            <a:chExt cx="2190461" cy="261610"/>
          </a:xfrm>
          <a:solidFill>
            <a:schemeClr val="bg1"/>
          </a:solidFill>
        </p:grpSpPr>
        <p:sp>
          <p:nvSpPr>
            <p:cNvPr id="68" name="CaixaDeTexto 67">
              <a:extLst>
                <a:ext uri="{FF2B5EF4-FFF2-40B4-BE49-F238E27FC236}">
                  <a16:creationId xmlns:a16="http://schemas.microsoft.com/office/drawing/2014/main" id="{B788E449-A523-9EB8-62AA-6A847EDCB74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69" name="Gráfico 7">
              <a:extLst>
                <a:ext uri="{FF2B5EF4-FFF2-40B4-BE49-F238E27FC236}">
                  <a16:creationId xmlns:a16="http://schemas.microsoft.com/office/drawing/2014/main" id="{862AD54B-3DA8-E7C3-B763-6138D0AB1B96}"/>
                </a:ext>
              </a:extLst>
            </p:cNvPr>
            <p:cNvGrpSpPr/>
            <p:nvPr/>
          </p:nvGrpSpPr>
          <p:grpSpPr>
            <a:xfrm>
              <a:off x="9142558" y="6511982"/>
              <a:ext cx="1684398" cy="142155"/>
              <a:chOff x="404711" y="944579"/>
              <a:chExt cx="5743491" cy="484722"/>
            </a:xfrm>
            <a:grpFill/>
          </p:grpSpPr>
          <p:sp>
            <p:nvSpPr>
              <p:cNvPr id="70" name="Forma Livre 23">
                <a:extLst>
                  <a:ext uri="{FF2B5EF4-FFF2-40B4-BE49-F238E27FC236}">
                    <a16:creationId xmlns:a16="http://schemas.microsoft.com/office/drawing/2014/main" id="{6D3B0D34-A618-21C5-AD15-65AFB3FCE95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71" name="Forma Livre 24">
                <a:extLst>
                  <a:ext uri="{FF2B5EF4-FFF2-40B4-BE49-F238E27FC236}">
                    <a16:creationId xmlns:a16="http://schemas.microsoft.com/office/drawing/2014/main" id="{387361A2-E281-06AC-DEEC-4CEE9742CA4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72" name="Forma Livre 25">
                <a:extLst>
                  <a:ext uri="{FF2B5EF4-FFF2-40B4-BE49-F238E27FC236}">
                    <a16:creationId xmlns:a16="http://schemas.microsoft.com/office/drawing/2014/main" id="{A63248C9-5951-8ED9-82EE-AD8D8786FFA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73" name="Forma Livre 26">
                <a:extLst>
                  <a:ext uri="{FF2B5EF4-FFF2-40B4-BE49-F238E27FC236}">
                    <a16:creationId xmlns:a16="http://schemas.microsoft.com/office/drawing/2014/main" id="{797A7E0D-D8B1-6ADA-1CB8-45A6EB43D27A}"/>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74" name="Forma Livre 27">
                <a:extLst>
                  <a:ext uri="{FF2B5EF4-FFF2-40B4-BE49-F238E27FC236}">
                    <a16:creationId xmlns:a16="http://schemas.microsoft.com/office/drawing/2014/main" id="{867974D5-9B04-D844-59C6-5883D18E5DD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75" name="Forma Livre 28">
                <a:extLst>
                  <a:ext uri="{FF2B5EF4-FFF2-40B4-BE49-F238E27FC236}">
                    <a16:creationId xmlns:a16="http://schemas.microsoft.com/office/drawing/2014/main" id="{9280F022-C9BA-A22D-84DF-C16042171D9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76" name="Forma Livre 29">
                <a:extLst>
                  <a:ext uri="{FF2B5EF4-FFF2-40B4-BE49-F238E27FC236}">
                    <a16:creationId xmlns:a16="http://schemas.microsoft.com/office/drawing/2014/main" id="{05A9D468-4424-62F1-BC13-601154AEAFDC}"/>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77" name="Forma Livre 30">
                <a:extLst>
                  <a:ext uri="{FF2B5EF4-FFF2-40B4-BE49-F238E27FC236}">
                    <a16:creationId xmlns:a16="http://schemas.microsoft.com/office/drawing/2014/main" id="{B1BFC608-79E4-266D-3629-40E36EE3842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78" name="Forma Livre 31">
                <a:extLst>
                  <a:ext uri="{FF2B5EF4-FFF2-40B4-BE49-F238E27FC236}">
                    <a16:creationId xmlns:a16="http://schemas.microsoft.com/office/drawing/2014/main" id="{1C187288-3DE0-A788-980A-3695E6BAFC60}"/>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79" name="Forma Livre 32">
                <a:extLst>
                  <a:ext uri="{FF2B5EF4-FFF2-40B4-BE49-F238E27FC236}">
                    <a16:creationId xmlns:a16="http://schemas.microsoft.com/office/drawing/2014/main" id="{1F964061-D826-BBB0-69FC-84C9D5F8BB1E}"/>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80" name="Forma Livre 33">
                <a:extLst>
                  <a:ext uri="{FF2B5EF4-FFF2-40B4-BE49-F238E27FC236}">
                    <a16:creationId xmlns:a16="http://schemas.microsoft.com/office/drawing/2014/main" id="{6A099ACA-AB26-AFCE-CAF2-DF6428A84CB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81" name="Imagem 80" descr="Texto, Logotipo&#10;&#10;Descrição gerada automaticamente">
            <a:extLst>
              <a:ext uri="{FF2B5EF4-FFF2-40B4-BE49-F238E27FC236}">
                <a16:creationId xmlns:a16="http://schemas.microsoft.com/office/drawing/2014/main" id="{DBE7419F-26A8-654C-203C-FA616EA0D0E5}"/>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224637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 presetClass="entr" presetSubtype="8"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0-#ppt_w/2"/>
                                          </p:val>
                                        </p:tav>
                                        <p:tav tm="100000">
                                          <p:val>
                                            <p:strVal val="#ppt_x"/>
                                          </p:val>
                                        </p:tav>
                                      </p:tavLst>
                                    </p:anim>
                                    <p:anim calcmode="lin" valueType="num">
                                      <p:cBhvr additive="base">
                                        <p:cTn id="12" dur="500" fill="hold"/>
                                        <p:tgtEl>
                                          <p:spTgt spid="4"/>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anim calcmode="lin" valueType="num">
                                      <p:cBhvr additive="base">
                                        <p:cTn id="15" dur="500" fill="hold"/>
                                        <p:tgtEl>
                                          <p:spTgt spid="25"/>
                                        </p:tgtEl>
                                        <p:attrNameLst>
                                          <p:attrName>ppt_x</p:attrName>
                                        </p:attrNameLst>
                                      </p:cBhvr>
                                      <p:tavLst>
                                        <p:tav tm="0">
                                          <p:val>
                                            <p:strVal val="0-#ppt_w/2"/>
                                          </p:val>
                                        </p:tav>
                                        <p:tav tm="100000">
                                          <p:val>
                                            <p:strVal val="#ppt_x"/>
                                          </p:val>
                                        </p:tav>
                                      </p:tavLst>
                                    </p:anim>
                                    <p:anim calcmode="lin" valueType="num">
                                      <p:cBhvr additive="base">
                                        <p:cTn id="16" dur="500" fill="hold"/>
                                        <p:tgtEl>
                                          <p:spTgt spid="25"/>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childTnLst>
                          </p:cTn>
                        </p:par>
                        <p:par>
                          <p:cTn id="21" fill="hold">
                            <p:stCondLst>
                              <p:cond delay="1500"/>
                            </p:stCondLst>
                            <p:childTnLst>
                              <p:par>
                                <p:cTn id="22" presetID="2" presetClass="entr" presetSubtype="2" fill="hold" grpId="0" nodeType="after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1+#ppt_w/2"/>
                                          </p:val>
                                        </p:tav>
                                        <p:tav tm="100000">
                                          <p:val>
                                            <p:strVal val="#ppt_x"/>
                                          </p:val>
                                        </p:tav>
                                      </p:tavLst>
                                    </p:anim>
                                    <p:anim calcmode="lin" valueType="num">
                                      <p:cBhvr additive="base">
                                        <p:cTn id="25" dur="500" fill="hold"/>
                                        <p:tgtEl>
                                          <p:spTgt spid="7"/>
                                        </p:tgtEl>
                                        <p:attrNameLst>
                                          <p:attrName>ppt_y</p:attrName>
                                        </p:attrNameLst>
                                      </p:cBhvr>
                                      <p:tavLst>
                                        <p:tav tm="0">
                                          <p:val>
                                            <p:strVal val="#ppt_y"/>
                                          </p:val>
                                        </p:tav>
                                        <p:tav tm="100000">
                                          <p:val>
                                            <p:strVal val="#ppt_y"/>
                                          </p:val>
                                        </p:tav>
                                      </p:tavLst>
                                    </p:anim>
                                  </p:childTnLst>
                                </p:cTn>
                              </p:par>
                              <p:par>
                                <p:cTn id="26" presetID="2" presetClass="entr" presetSubtype="2" fill="hold" grpId="0" nodeType="withEffect">
                                  <p:stCondLst>
                                    <p:cond delay="0"/>
                                  </p:stCondLst>
                                  <p:childTnLst>
                                    <p:set>
                                      <p:cBhvr>
                                        <p:cTn id="27" dur="1" fill="hold">
                                          <p:stCondLst>
                                            <p:cond delay="0"/>
                                          </p:stCondLst>
                                        </p:cTn>
                                        <p:tgtEl>
                                          <p:spTgt spid="24"/>
                                        </p:tgtEl>
                                        <p:attrNameLst>
                                          <p:attrName>style.visibility</p:attrName>
                                        </p:attrNameLst>
                                      </p:cBhvr>
                                      <p:to>
                                        <p:strVal val="visible"/>
                                      </p:to>
                                    </p:set>
                                    <p:anim calcmode="lin" valueType="num">
                                      <p:cBhvr additive="base">
                                        <p:cTn id="28" dur="500" fill="hold"/>
                                        <p:tgtEl>
                                          <p:spTgt spid="24"/>
                                        </p:tgtEl>
                                        <p:attrNameLst>
                                          <p:attrName>ppt_x</p:attrName>
                                        </p:attrNameLst>
                                      </p:cBhvr>
                                      <p:tavLst>
                                        <p:tav tm="0">
                                          <p:val>
                                            <p:strVal val="1+#ppt_w/2"/>
                                          </p:val>
                                        </p:tav>
                                        <p:tav tm="100000">
                                          <p:val>
                                            <p:strVal val="#ppt_x"/>
                                          </p:val>
                                        </p:tav>
                                      </p:tavLst>
                                    </p:anim>
                                    <p:anim calcmode="lin" valueType="num">
                                      <p:cBhvr additive="base">
                                        <p:cTn id="29" dur="500" fill="hold"/>
                                        <p:tgtEl>
                                          <p:spTgt spid="2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animBg="1"/>
      <p:bldP spid="25" grpId="0"/>
      <p:bldP spid="7" grpId="0" animBg="1"/>
      <p:bldP spid="2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A1F4D2CC-8B72-DE52-8BF7-9B6CEE2BF623}"/>
              </a:ext>
            </a:extLst>
          </p:cNvPr>
          <p:cNvSpPr/>
          <p:nvPr/>
        </p:nvSpPr>
        <p:spPr>
          <a:xfrm>
            <a:off x="738554" y="1172308"/>
            <a:ext cx="10714892" cy="4677507"/>
          </a:xfrm>
          <a:prstGeom prst="roundRect">
            <a:avLst>
              <a:gd name="adj" fmla="val -17778"/>
            </a:avLst>
          </a:prstGeom>
          <a:solidFill>
            <a:srgbClr val="F90000"/>
          </a:solidFill>
          <a:ln/>
        </p:spPr>
        <p:txBody>
          <a:bodyPr/>
          <a:lstStyle/>
          <a:p>
            <a:endParaRPr lang="pt-BR" sz="3200"/>
          </a:p>
        </p:txBody>
      </p:sp>
      <p:sp>
        <p:nvSpPr>
          <p:cNvPr id="5" name="CaixaDeTexto 4">
            <a:extLst>
              <a:ext uri="{FF2B5EF4-FFF2-40B4-BE49-F238E27FC236}">
                <a16:creationId xmlns:a16="http://schemas.microsoft.com/office/drawing/2014/main" id="{1A3DA92A-F0E4-FC3A-88D9-FAF8D1CF4F74}"/>
              </a:ext>
            </a:extLst>
          </p:cNvPr>
          <p:cNvSpPr txBox="1"/>
          <p:nvPr/>
        </p:nvSpPr>
        <p:spPr>
          <a:xfrm>
            <a:off x="1062404" y="2046183"/>
            <a:ext cx="9715500" cy="3046988"/>
          </a:xfrm>
          <a:prstGeom prst="rect">
            <a:avLst/>
          </a:prstGeom>
          <a:noFill/>
        </p:spPr>
        <p:txBody>
          <a:bodyPr wrap="square">
            <a:spAutoFit/>
          </a:bodyPr>
          <a:lstStyle/>
          <a:p>
            <a:pPr algn="ctr"/>
            <a:r>
              <a:rPr lang="pt-BR" sz="2400">
                <a:solidFill>
                  <a:schemeClr val="bg1"/>
                </a:solidFill>
              </a:rPr>
              <a:t>Enquanto a razão nos guia para tomar decisões estratégicas, a emoção nos conecta às pessoas.</a:t>
            </a:r>
          </a:p>
          <a:p>
            <a:pPr algn="ctr"/>
            <a:endParaRPr lang="pt-BR" sz="2400">
              <a:solidFill>
                <a:schemeClr val="bg1"/>
              </a:solidFill>
            </a:endParaRPr>
          </a:p>
          <a:p>
            <a:pPr algn="ctr"/>
            <a:r>
              <a:rPr lang="pt-BR" sz="2400">
                <a:solidFill>
                  <a:schemeClr val="bg1"/>
                </a:solidFill>
              </a:rPr>
              <a:t>O verdadeiro desafio está em encontrar o equilíbrio: </a:t>
            </a:r>
            <a:r>
              <a:rPr lang="pt-BR" sz="2400" b="1">
                <a:solidFill>
                  <a:schemeClr val="bg1"/>
                </a:solidFill>
              </a:rPr>
              <a:t>liderar com foco nas metas, sem perder de vista o valor das relações humanas. </a:t>
            </a:r>
          </a:p>
          <a:p>
            <a:pPr algn="ctr"/>
            <a:endParaRPr lang="pt-BR" sz="2400">
              <a:solidFill>
                <a:schemeClr val="bg1"/>
              </a:solidFill>
            </a:endParaRPr>
          </a:p>
          <a:p>
            <a:pPr algn="ctr"/>
            <a:r>
              <a:rPr lang="pt-BR" sz="2400">
                <a:solidFill>
                  <a:schemeClr val="bg1"/>
                </a:solidFill>
              </a:rPr>
              <a:t>Esse </a:t>
            </a:r>
            <a:r>
              <a:rPr lang="pt-BR" sz="2400" b="1">
                <a:solidFill>
                  <a:schemeClr val="bg1"/>
                </a:solidFill>
              </a:rPr>
              <a:t>equilíbrio</a:t>
            </a:r>
            <a:r>
              <a:rPr lang="pt-BR" sz="2400">
                <a:solidFill>
                  <a:schemeClr val="bg1"/>
                </a:solidFill>
              </a:rPr>
              <a:t> cria um ambiente de alta performance e bem-estar, onde as ações são eficientes e as pessoas são valorizadas.</a:t>
            </a:r>
          </a:p>
        </p:txBody>
      </p:sp>
      <p:pic>
        <p:nvPicPr>
          <p:cNvPr id="4" name="Gráfico 3">
            <a:extLst>
              <a:ext uri="{FF2B5EF4-FFF2-40B4-BE49-F238E27FC236}">
                <a16:creationId xmlns:a16="http://schemas.microsoft.com/office/drawing/2014/main" id="{5187A967-88E8-D4D4-9B6A-8C30E621CB3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268866" y="569302"/>
            <a:ext cx="1411799" cy="1206012"/>
          </a:xfrm>
          <a:prstGeom prst="rect">
            <a:avLst/>
          </a:prstGeom>
        </p:spPr>
      </p:pic>
      <p:pic>
        <p:nvPicPr>
          <p:cNvPr id="6" name="Gráfico 5">
            <a:extLst>
              <a:ext uri="{FF2B5EF4-FFF2-40B4-BE49-F238E27FC236}">
                <a16:creationId xmlns:a16="http://schemas.microsoft.com/office/drawing/2014/main" id="{24E98900-71DA-4F9C-0FDB-6D6E365E896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46497" y="4914974"/>
            <a:ext cx="1329355" cy="1113038"/>
          </a:xfrm>
          <a:prstGeom prst="rect">
            <a:avLst/>
          </a:prstGeom>
        </p:spPr>
      </p:pic>
      <p:grpSp>
        <p:nvGrpSpPr>
          <p:cNvPr id="7" name="Agrupar 6">
            <a:extLst>
              <a:ext uri="{FF2B5EF4-FFF2-40B4-BE49-F238E27FC236}">
                <a16:creationId xmlns:a16="http://schemas.microsoft.com/office/drawing/2014/main" id="{CD245DAF-6402-A898-7ACB-2B9A8A76070E}"/>
              </a:ext>
            </a:extLst>
          </p:cNvPr>
          <p:cNvGrpSpPr/>
          <p:nvPr/>
        </p:nvGrpSpPr>
        <p:grpSpPr>
          <a:xfrm>
            <a:off x="9872015" y="6469399"/>
            <a:ext cx="2190461" cy="261610"/>
            <a:chOff x="9142558" y="6469399"/>
            <a:chExt cx="2190461" cy="261610"/>
          </a:xfrm>
        </p:grpSpPr>
        <p:sp>
          <p:nvSpPr>
            <p:cNvPr id="8" name="CaixaDeTexto 7">
              <a:extLst>
                <a:ext uri="{FF2B5EF4-FFF2-40B4-BE49-F238E27FC236}">
                  <a16:creationId xmlns:a16="http://schemas.microsoft.com/office/drawing/2014/main" id="{251F7A6B-3650-D07C-E138-E198ED8A2C01}"/>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9" name="Gráfico 7">
              <a:extLst>
                <a:ext uri="{FF2B5EF4-FFF2-40B4-BE49-F238E27FC236}">
                  <a16:creationId xmlns:a16="http://schemas.microsoft.com/office/drawing/2014/main" id="{4452EC23-03DB-4E21-375F-C28B92B67305}"/>
                </a:ext>
              </a:extLst>
            </p:cNvPr>
            <p:cNvGrpSpPr/>
            <p:nvPr/>
          </p:nvGrpSpPr>
          <p:grpSpPr>
            <a:xfrm>
              <a:off x="9142558" y="6511982"/>
              <a:ext cx="1684398" cy="142155"/>
              <a:chOff x="404711" y="944579"/>
              <a:chExt cx="5743491" cy="484722"/>
            </a:xfrm>
            <a:solidFill>
              <a:srgbClr val="000000"/>
            </a:solidFill>
          </p:grpSpPr>
          <p:sp>
            <p:nvSpPr>
              <p:cNvPr id="10" name="Forma Livre 23">
                <a:extLst>
                  <a:ext uri="{FF2B5EF4-FFF2-40B4-BE49-F238E27FC236}">
                    <a16:creationId xmlns:a16="http://schemas.microsoft.com/office/drawing/2014/main" id="{D87C71E8-E769-E6F3-4390-01F13C44415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60A13D10-5E7B-AD38-5140-DB42B3B4FBD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3497D354-3AC7-3693-3002-11B3085F6A3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FE7B9D78-8104-3B52-2B09-AF5F5D00F0C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C885FC36-AC3D-3D6A-7BD3-79B8F59F974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09BD0029-E6F8-F04E-C9C6-56B6E918673D}"/>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44785EB1-5BCF-486B-0D1E-0E09DBE27E2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081907C6-E748-0887-515E-89B04BB43B21}"/>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40251F40-C0BA-605F-5097-FF2B9B3530BF}"/>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0D4C8B05-71AE-FC8C-0EDF-7527EF266CA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A40986BD-C1D7-11A5-1AE3-D61A2FF02FD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5A3EB79E-4B01-5252-DFDF-CFD85D0188A7}"/>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2593938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3" presetClass="entr" presetSubtype="16" fill="hold"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plus(in)">
                                      <p:cBhvr>
                                        <p:cTn id="14" dur="2000"/>
                                        <p:tgtEl>
                                          <p:spTgt spid="6"/>
                                        </p:tgtEl>
                                      </p:cBhvr>
                                    </p:animEffect>
                                  </p:childTnLst>
                                </p:cTn>
                              </p:par>
                              <p:par>
                                <p:cTn id="15" presetID="13" presetClass="entr" presetSubtype="16"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plus(in)">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Uma imagem contendo olhando, perto, pequeno, vista&#10;&#10;Descrição gerada automaticamente">
            <a:extLst>
              <a:ext uri="{FF2B5EF4-FFF2-40B4-BE49-F238E27FC236}">
                <a16:creationId xmlns:a16="http://schemas.microsoft.com/office/drawing/2014/main" id="{84DA0D90-829B-98D5-CECC-FA6FA74B34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D567FB92-40ED-CACC-3667-CDCEBC0E5F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a:off x="0" y="-113524"/>
            <a:ext cx="12192000" cy="3542524"/>
          </a:xfrm>
          <a:prstGeom prst="rect">
            <a:avLst/>
          </a:prstGeom>
        </p:spPr>
      </p:pic>
      <p:sp>
        <p:nvSpPr>
          <p:cNvPr id="2" name="CaixaDeTexto 1">
            <a:extLst>
              <a:ext uri="{FF2B5EF4-FFF2-40B4-BE49-F238E27FC236}">
                <a16:creationId xmlns:a16="http://schemas.microsoft.com/office/drawing/2014/main" id="{9FA8A242-2096-9095-67AA-7A66C4AA3924}"/>
              </a:ext>
            </a:extLst>
          </p:cNvPr>
          <p:cNvSpPr txBox="1"/>
          <p:nvPr/>
        </p:nvSpPr>
        <p:spPr>
          <a:xfrm>
            <a:off x="427892" y="220858"/>
            <a:ext cx="9017000" cy="1569660"/>
          </a:xfrm>
          <a:prstGeom prst="rect">
            <a:avLst/>
          </a:prstGeom>
          <a:noFill/>
        </p:spPr>
        <p:txBody>
          <a:bodyPr wrap="square" rtlCol="0">
            <a:spAutoFit/>
          </a:bodyPr>
          <a:lstStyle/>
          <a:p>
            <a:r>
              <a:rPr lang="pt-BR" sz="2400">
                <a:solidFill>
                  <a:schemeClr val="bg1"/>
                </a:solidFill>
              </a:rPr>
              <a:t>Antes de continuar falando do agora, vamos dar uma olhada no antes para entender como éramos e como somos atualmente!</a:t>
            </a:r>
          </a:p>
          <a:p>
            <a:endParaRPr lang="pt-BR" sz="2400"/>
          </a:p>
          <a:p>
            <a:r>
              <a:rPr lang="pt-BR" sz="2400">
                <a:solidFill>
                  <a:schemeClr val="bg1"/>
                </a:solidFill>
              </a:rPr>
              <a:t>Afinal...</a:t>
            </a:r>
          </a:p>
        </p:txBody>
      </p:sp>
      <p:pic>
        <p:nvPicPr>
          <p:cNvPr id="6" name="Imagem 5" descr="Forma&#10;&#10;Descrição gerada automaticamente com confiança média">
            <a:extLst>
              <a:ext uri="{FF2B5EF4-FFF2-40B4-BE49-F238E27FC236}">
                <a16:creationId xmlns:a16="http://schemas.microsoft.com/office/drawing/2014/main" id="{F06273C6-BD00-8D15-8A50-90E30E84F1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427170"/>
            <a:ext cx="12192000" cy="3432662"/>
          </a:xfrm>
          <a:prstGeom prst="rect">
            <a:avLst/>
          </a:prstGeom>
        </p:spPr>
      </p:pic>
      <p:sp>
        <p:nvSpPr>
          <p:cNvPr id="7" name="CaixaDeTexto 6">
            <a:extLst>
              <a:ext uri="{FF2B5EF4-FFF2-40B4-BE49-F238E27FC236}">
                <a16:creationId xmlns:a16="http://schemas.microsoft.com/office/drawing/2014/main" id="{ED47D711-26B2-F278-2EA1-510D0BC1F43F}"/>
              </a:ext>
            </a:extLst>
          </p:cNvPr>
          <p:cNvSpPr txBox="1"/>
          <p:nvPr/>
        </p:nvSpPr>
        <p:spPr>
          <a:xfrm>
            <a:off x="3118377" y="4538384"/>
            <a:ext cx="8686800" cy="1569660"/>
          </a:xfrm>
          <a:prstGeom prst="rect">
            <a:avLst/>
          </a:prstGeom>
          <a:noFill/>
        </p:spPr>
        <p:txBody>
          <a:bodyPr wrap="square">
            <a:spAutoFit/>
          </a:bodyPr>
          <a:lstStyle/>
          <a:p>
            <a:pPr algn="r"/>
            <a:r>
              <a:rPr lang="pt-BR" sz="2400">
                <a:solidFill>
                  <a:schemeClr val="bg1"/>
                </a:solidFill>
              </a:rPr>
              <a:t>"A vida só pode ser compreendida olhando-se para trás, mas deve ser vivida olhando-se para a frente."</a:t>
            </a:r>
            <a:br>
              <a:rPr lang="pt-BR" sz="2400">
                <a:solidFill>
                  <a:schemeClr val="bg1"/>
                </a:solidFill>
              </a:rPr>
            </a:br>
            <a:endParaRPr lang="pt-BR" sz="2400">
              <a:solidFill>
                <a:schemeClr val="bg1"/>
              </a:solidFill>
            </a:endParaRPr>
          </a:p>
          <a:p>
            <a:pPr algn="r"/>
            <a:r>
              <a:rPr lang="pt-BR" sz="2400" b="1">
                <a:solidFill>
                  <a:schemeClr val="bg1"/>
                </a:solidFill>
                <a:latin typeface="+mj-lt"/>
              </a:rPr>
              <a:t>– </a:t>
            </a:r>
            <a:r>
              <a:rPr lang="pt-BR" sz="2400" b="1" err="1">
                <a:solidFill>
                  <a:schemeClr val="bg1"/>
                </a:solidFill>
                <a:latin typeface="+mj-lt"/>
              </a:rPr>
              <a:t>Søren</a:t>
            </a:r>
            <a:r>
              <a:rPr lang="pt-BR" sz="2400" b="1">
                <a:solidFill>
                  <a:schemeClr val="bg1"/>
                </a:solidFill>
                <a:latin typeface="+mj-lt"/>
              </a:rPr>
              <a:t> Kierkegaard</a:t>
            </a:r>
          </a:p>
        </p:txBody>
      </p:sp>
      <p:grpSp>
        <p:nvGrpSpPr>
          <p:cNvPr id="8" name="Agrupar 7">
            <a:extLst>
              <a:ext uri="{FF2B5EF4-FFF2-40B4-BE49-F238E27FC236}">
                <a16:creationId xmlns:a16="http://schemas.microsoft.com/office/drawing/2014/main" id="{FF429831-6AED-89B4-0261-EBE05BDB8935}"/>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5FF6989F-A56E-C4DC-DF10-24ACF28676A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8E4D5741-ED92-EAA3-6A42-E5BE837F08FF}"/>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E6C028FB-8B00-3E13-2902-85411EF01C5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CFCFBC20-0D95-3746-3CBE-6F4C9A9C58A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D9EBA05A-E952-2201-E055-C982793D494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4132E551-E37F-617C-AD23-DF89923F4DC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7A6BDBDB-E44F-8785-9231-529857C509F6}"/>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F2109782-E48F-35BB-52B8-27A0D462B8F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D127D055-F573-A9A3-A0E7-16E60E17B87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98CEC671-5FD1-D1FF-2AF4-10E118A15A1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6F51222D-B3E4-1A33-A667-0DFC166787B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D6F4ECC2-814D-DC2D-8343-E857C697380B}"/>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42F88414-EE31-8D7B-F2AB-8AA208AE4FF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Texto, Logotipo&#10;&#10;Descrição gerada automaticamente">
            <a:extLst>
              <a:ext uri="{FF2B5EF4-FFF2-40B4-BE49-F238E27FC236}">
                <a16:creationId xmlns:a16="http://schemas.microsoft.com/office/drawing/2014/main" id="{378ED7FC-BD00-412B-A9DB-926666E4709D}"/>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3802476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1000"/>
                                        <p:tgtEl>
                                          <p:spTgt spid="2">
                                            <p:txEl>
                                              <p:pRg st="0" end="0"/>
                                            </p:txEl>
                                          </p:spTgt>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Effect transition="in" filter="wipe(left)">
                                      <p:cBhvr>
                                        <p:cTn id="11" dur="1000"/>
                                        <p:tgtEl>
                                          <p:spTgt spid="2">
                                            <p:txEl>
                                              <p:pRg st="2" end="2"/>
                                            </p:txEl>
                                          </p:spTgt>
                                        </p:tgtEl>
                                      </p:cBhvr>
                                    </p:animEffect>
                                  </p:childTnLst>
                                </p:cTn>
                              </p:par>
                            </p:childTnLst>
                          </p:cTn>
                        </p:par>
                        <p:par>
                          <p:cTn id="12" fill="hold">
                            <p:stCondLst>
                              <p:cond delay="2000"/>
                            </p:stCondLst>
                            <p:childTnLst>
                              <p:par>
                                <p:cTn id="13" presetID="22" presetClass="entr" presetSubtype="2" fill="hold" grpId="0" nodeType="after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wipe(right)">
                                      <p:cBhvr>
                                        <p:cTn id="15" dur="1000"/>
                                        <p:tgtEl>
                                          <p:spTgt spid="7">
                                            <p:txEl>
                                              <p:pRg st="0" end="0"/>
                                            </p:txEl>
                                          </p:spTgt>
                                        </p:tgtEl>
                                      </p:cBhvr>
                                    </p:animEffect>
                                  </p:childTnLst>
                                </p:cTn>
                              </p:par>
                            </p:childTnLst>
                          </p:cTn>
                        </p:par>
                        <p:par>
                          <p:cTn id="16" fill="hold">
                            <p:stCondLst>
                              <p:cond delay="3000"/>
                            </p:stCondLst>
                            <p:childTnLst>
                              <p:par>
                                <p:cTn id="17" presetID="22" presetClass="entr" presetSubtype="2" fill="hold" grpId="0" nodeType="after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wipe(right)">
                                      <p:cBhvr>
                                        <p:cTn id="19" dur="10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7"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Imagem 3" descr="Relógio de ponteiros na mão&#10;&#10;Descrição gerada automaticamente">
            <a:extLst>
              <a:ext uri="{FF2B5EF4-FFF2-40B4-BE49-F238E27FC236}">
                <a16:creationId xmlns:a16="http://schemas.microsoft.com/office/drawing/2014/main" id="{43F09AE8-EB6C-B04D-E67F-CDD95B0465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9EC2785A-93B5-3533-5426-0192CD2AB226}"/>
              </a:ext>
            </a:extLst>
          </p:cNvPr>
          <p:cNvSpPr txBox="1"/>
          <p:nvPr/>
        </p:nvSpPr>
        <p:spPr>
          <a:xfrm>
            <a:off x="2224519" y="5482856"/>
            <a:ext cx="7485504" cy="1015663"/>
          </a:xfrm>
          <a:prstGeom prst="rect">
            <a:avLst/>
          </a:prstGeom>
          <a:solidFill>
            <a:schemeClr val="bg1"/>
          </a:solidFill>
        </p:spPr>
        <p:txBody>
          <a:bodyPr wrap="square" rtlCol="0">
            <a:spAutoFit/>
          </a:bodyPr>
          <a:lstStyle/>
          <a:p>
            <a:pPr algn="ctr"/>
            <a:r>
              <a:rPr lang="pt-BR" sz="6000" b="1">
                <a:latin typeface="+mj-lt"/>
              </a:rPr>
              <a:t>O tempo e a evolução</a:t>
            </a:r>
          </a:p>
        </p:txBody>
      </p:sp>
      <p:pic>
        <p:nvPicPr>
          <p:cNvPr id="6" name="Gráfico 5">
            <a:extLst>
              <a:ext uri="{FF2B5EF4-FFF2-40B4-BE49-F238E27FC236}">
                <a16:creationId xmlns:a16="http://schemas.microsoft.com/office/drawing/2014/main" id="{93E6478F-E30E-5849-7EEC-168DD84830A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867041" y="1171941"/>
            <a:ext cx="2552909" cy="1489197"/>
          </a:xfrm>
          <a:prstGeom prst="rect">
            <a:avLst/>
          </a:prstGeom>
        </p:spPr>
      </p:pic>
      <p:pic>
        <p:nvPicPr>
          <p:cNvPr id="7" name="Gráfico 6">
            <a:extLst>
              <a:ext uri="{FF2B5EF4-FFF2-40B4-BE49-F238E27FC236}">
                <a16:creationId xmlns:a16="http://schemas.microsoft.com/office/drawing/2014/main" id="{19CBAB22-343A-DC63-7192-58546378DD2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3821" y="3938588"/>
            <a:ext cx="2150975" cy="1254736"/>
          </a:xfrm>
          <a:prstGeom prst="rect">
            <a:avLst/>
          </a:prstGeom>
        </p:spPr>
      </p:pic>
      <p:grpSp>
        <p:nvGrpSpPr>
          <p:cNvPr id="8" name="Agrupar 7">
            <a:extLst>
              <a:ext uri="{FF2B5EF4-FFF2-40B4-BE49-F238E27FC236}">
                <a16:creationId xmlns:a16="http://schemas.microsoft.com/office/drawing/2014/main" id="{C0309804-7BAB-747D-5953-98D6613F3E25}"/>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A6602E24-36F8-34C4-5AC5-3BC49D5A16E7}"/>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31D30D11-08F1-45FE-0F08-127C76F86F9B}"/>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528B4534-8623-DFBC-FA2B-59A182746F38}"/>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A8E2B9BE-F62E-18B2-45DE-66EDEDE4B3F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C2AB92D7-2F96-433E-CFCB-D0297463BAF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EF5A18C3-7C6D-49C6-17DC-1C2CDABEED0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7A3B0EA7-8D9E-776F-10D7-C29679B9F9E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7771276D-AA4E-0049-6CFE-AA651D95731D}"/>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ABB5044C-1C88-1148-6270-3F672CB4A38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267935B3-E0F2-BFAB-B8D5-A28C8480EEC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177591D5-A8B2-D144-60B5-CD7439A3FB40}"/>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81BB43BC-3ABE-E51C-AB33-A51A1AE9F25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DACB0365-1DC9-16C9-9A26-CFA5BDBBF65F}"/>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Texto, Logotipo&#10;&#10;Descrição gerada automaticamente">
            <a:extLst>
              <a:ext uri="{FF2B5EF4-FFF2-40B4-BE49-F238E27FC236}">
                <a16:creationId xmlns:a16="http://schemas.microsoft.com/office/drawing/2014/main" id="{F12933A8-8D12-1C2A-0EA6-BE5D04266576}"/>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539946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p:stCondLst>
                              <p:cond delay="500"/>
                            </p:stCondLst>
                            <p:childTnLst>
                              <p:par>
                                <p:cTn id="9" presetID="6" presetClass="entr" presetSubtype="16"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par>
                                <p:cTn id="12" presetID="6" presetClass="entr" presetSubtype="16" fill="hold"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circle(in)">
                                      <p:cBhvr>
                                        <p:cTn id="14"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Uma imagem contendo no interior, televisão, fixado, quarto&#10;&#10;Descrição gerada automaticamente">
            <a:extLst>
              <a:ext uri="{FF2B5EF4-FFF2-40B4-BE49-F238E27FC236}">
                <a16:creationId xmlns:a16="http://schemas.microsoft.com/office/drawing/2014/main" id="{05AF0CC5-E014-FB90-B0F1-E10DF81808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3D91A05E-EA6D-67F7-8376-C214A417EE8C}"/>
              </a:ext>
            </a:extLst>
          </p:cNvPr>
          <p:cNvSpPr txBox="1"/>
          <p:nvPr/>
        </p:nvSpPr>
        <p:spPr>
          <a:xfrm>
            <a:off x="482600" y="1143168"/>
            <a:ext cx="6578600" cy="769441"/>
          </a:xfrm>
          <a:prstGeom prst="rect">
            <a:avLst/>
          </a:prstGeom>
          <a:noFill/>
        </p:spPr>
        <p:txBody>
          <a:bodyPr wrap="square" rtlCol="0">
            <a:spAutoFit/>
          </a:bodyPr>
          <a:lstStyle/>
          <a:p>
            <a:r>
              <a:rPr lang="pt-BR" sz="4400">
                <a:latin typeface="AMX Black" pitchFamily="2" charset="0"/>
              </a:rPr>
              <a:t>Casa Conectada</a:t>
            </a:r>
          </a:p>
        </p:txBody>
      </p:sp>
      <p:sp>
        <p:nvSpPr>
          <p:cNvPr id="11" name="CaixaDeTexto 10">
            <a:extLst>
              <a:ext uri="{FF2B5EF4-FFF2-40B4-BE49-F238E27FC236}">
                <a16:creationId xmlns:a16="http://schemas.microsoft.com/office/drawing/2014/main" id="{B24A5263-079A-4E89-10F4-AA70EA13C4D7}"/>
              </a:ext>
            </a:extLst>
          </p:cNvPr>
          <p:cNvSpPr txBox="1"/>
          <p:nvPr/>
        </p:nvSpPr>
        <p:spPr>
          <a:xfrm>
            <a:off x="504813" y="790900"/>
            <a:ext cx="9855200" cy="369332"/>
          </a:xfrm>
          <a:prstGeom prst="rect">
            <a:avLst/>
          </a:prstGeom>
          <a:noFill/>
        </p:spPr>
        <p:txBody>
          <a:bodyPr wrap="square">
            <a:spAutoFit/>
          </a:bodyPr>
          <a:lstStyle/>
          <a:p>
            <a:r>
              <a:rPr lang="pt-BR" sz="1800" b="1"/>
              <a:t>Loja Conceito 2016 - </a:t>
            </a:r>
            <a:r>
              <a:rPr lang="pt-BR"/>
              <a:t>Loja Reformada Padrão Morumbi</a:t>
            </a:r>
            <a:endParaRPr lang="pt-BR" b="1"/>
          </a:p>
        </p:txBody>
      </p:sp>
      <p:sp>
        <p:nvSpPr>
          <p:cNvPr id="5" name="Shape 0">
            <a:extLst>
              <a:ext uri="{FF2B5EF4-FFF2-40B4-BE49-F238E27FC236}">
                <a16:creationId xmlns:a16="http://schemas.microsoft.com/office/drawing/2014/main" id="{E5D4C91A-CCB1-E2EA-1FD7-F55BC15F0109}"/>
              </a:ext>
            </a:extLst>
          </p:cNvPr>
          <p:cNvSpPr/>
          <p:nvPr/>
        </p:nvSpPr>
        <p:spPr>
          <a:xfrm>
            <a:off x="5566995" y="2708106"/>
            <a:ext cx="6789127" cy="2896558"/>
          </a:xfrm>
          <a:prstGeom prst="roundRect">
            <a:avLst>
              <a:gd name="adj" fmla="val -17778"/>
            </a:avLst>
          </a:prstGeom>
          <a:solidFill>
            <a:srgbClr val="F90000"/>
          </a:solidFill>
          <a:ln/>
        </p:spPr>
        <p:txBody>
          <a:bodyPr/>
          <a:lstStyle/>
          <a:p>
            <a:endParaRPr lang="pt-BR" sz="3200"/>
          </a:p>
        </p:txBody>
      </p:sp>
      <p:sp>
        <p:nvSpPr>
          <p:cNvPr id="7" name="CaixaDeTexto 6">
            <a:extLst>
              <a:ext uri="{FF2B5EF4-FFF2-40B4-BE49-F238E27FC236}">
                <a16:creationId xmlns:a16="http://schemas.microsoft.com/office/drawing/2014/main" id="{2769087C-4BC3-B445-2C9B-2D204BAAC259}"/>
              </a:ext>
            </a:extLst>
          </p:cNvPr>
          <p:cNvSpPr txBox="1"/>
          <p:nvPr/>
        </p:nvSpPr>
        <p:spPr>
          <a:xfrm>
            <a:off x="5801151" y="3001405"/>
            <a:ext cx="6032500" cy="2245230"/>
          </a:xfrm>
          <a:prstGeom prst="rect">
            <a:avLst/>
          </a:prstGeom>
          <a:noFill/>
        </p:spPr>
        <p:txBody>
          <a:bodyPr wrap="square">
            <a:spAutoFit/>
          </a:bodyPr>
          <a:lstStyle/>
          <a:p>
            <a:pPr>
              <a:lnSpc>
                <a:spcPct val="115000"/>
              </a:lnSpc>
              <a:spcAft>
                <a:spcPts val="800"/>
              </a:spcAft>
            </a:pPr>
            <a:r>
              <a:rPr lang="pt-BR" sz="2000" b="1" kern="100">
                <a:solidFill>
                  <a:schemeClr val="bg1"/>
                </a:solidFill>
                <a:ea typeface="Arial" panose="020B0604020202020204" pitchFamily="34" charset="0"/>
                <a:cs typeface="Times New Roman" panose="02020603050405020304" pitchFamily="18" charset="0"/>
              </a:rPr>
              <a:t>Foco maior em:</a:t>
            </a:r>
          </a:p>
          <a:p>
            <a:pPr marL="285750" indent="-285750">
              <a:lnSpc>
                <a:spcPct val="115000"/>
              </a:lnSpc>
              <a:spcAft>
                <a:spcPts val="800"/>
              </a:spcAft>
              <a:buFont typeface="Arial" panose="020B0604020202020204" pitchFamily="34" charset="0"/>
              <a:buChar char="•"/>
            </a:pPr>
            <a:r>
              <a:rPr lang="pt-BR" sz="2000" kern="100">
                <a:solidFill>
                  <a:schemeClr val="bg1"/>
                </a:solidFill>
                <a:ea typeface="Arial" panose="020B0604020202020204" pitchFamily="34" charset="0"/>
                <a:cs typeface="Times New Roman" panose="02020603050405020304" pitchFamily="18" charset="0"/>
              </a:rPr>
              <a:t>Tecnologia integrada a dispositivos;</a:t>
            </a:r>
          </a:p>
          <a:p>
            <a:pPr marL="285750" indent="-285750">
              <a:lnSpc>
                <a:spcPct val="115000"/>
              </a:lnSpc>
              <a:spcAft>
                <a:spcPts val="800"/>
              </a:spcAft>
              <a:buFont typeface="Arial" panose="020B0604020202020204" pitchFamily="34" charset="0"/>
              <a:buChar char="•"/>
            </a:pPr>
            <a:r>
              <a:rPr lang="pt-BR" sz="2000" kern="100">
                <a:solidFill>
                  <a:schemeClr val="bg1"/>
                </a:solidFill>
                <a:ea typeface="Arial" panose="020B0604020202020204" pitchFamily="34" charset="0"/>
                <a:cs typeface="Times New Roman" panose="02020603050405020304" pitchFamily="18" charset="0"/>
              </a:rPr>
              <a:t>Automação de funções domésticas;</a:t>
            </a:r>
          </a:p>
          <a:p>
            <a:pPr marL="285750" indent="-285750">
              <a:lnSpc>
                <a:spcPct val="115000"/>
              </a:lnSpc>
              <a:spcAft>
                <a:spcPts val="800"/>
              </a:spcAft>
              <a:buFont typeface="Arial" panose="020B0604020202020204" pitchFamily="34" charset="0"/>
              <a:buChar char="•"/>
            </a:pPr>
            <a:r>
              <a:rPr lang="pt-BR" sz="2000" kern="100">
                <a:solidFill>
                  <a:schemeClr val="bg1"/>
                </a:solidFill>
                <a:ea typeface="Arial" panose="020B0604020202020204" pitchFamily="34" charset="0"/>
                <a:cs typeface="Times New Roman" panose="02020603050405020304" pitchFamily="18" charset="0"/>
              </a:rPr>
              <a:t>Simplificar, tornar inteligente e responsivo;</a:t>
            </a:r>
          </a:p>
          <a:p>
            <a:pPr marL="285750" indent="-285750">
              <a:lnSpc>
                <a:spcPct val="115000"/>
              </a:lnSpc>
              <a:spcAft>
                <a:spcPts val="800"/>
              </a:spcAft>
              <a:buFont typeface="Arial" panose="020B0604020202020204" pitchFamily="34" charset="0"/>
              <a:buChar char="•"/>
            </a:pPr>
            <a:r>
              <a:rPr lang="pt-BR" sz="2000" kern="100">
                <a:solidFill>
                  <a:schemeClr val="bg1"/>
                </a:solidFill>
                <a:ea typeface="Arial" panose="020B0604020202020204" pitchFamily="34" charset="0"/>
                <a:cs typeface="Times New Roman" panose="02020603050405020304" pitchFamily="18" charset="0"/>
              </a:rPr>
              <a:t>Abordagem centrada na casa.</a:t>
            </a:r>
          </a:p>
        </p:txBody>
      </p:sp>
      <p:grpSp>
        <p:nvGrpSpPr>
          <p:cNvPr id="6" name="Gráfico 23">
            <a:extLst>
              <a:ext uri="{FF2B5EF4-FFF2-40B4-BE49-F238E27FC236}">
                <a16:creationId xmlns:a16="http://schemas.microsoft.com/office/drawing/2014/main" id="{3BDB9ECA-CE07-B3A7-2496-E1AE56D30D51}"/>
              </a:ext>
            </a:extLst>
          </p:cNvPr>
          <p:cNvGrpSpPr/>
          <p:nvPr/>
        </p:nvGrpSpPr>
        <p:grpSpPr>
          <a:xfrm>
            <a:off x="-164122" y="4618337"/>
            <a:ext cx="2506873" cy="1733488"/>
            <a:chOff x="2238436" y="1693496"/>
            <a:chExt cx="2812973" cy="1945154"/>
          </a:xfrm>
        </p:grpSpPr>
        <p:sp>
          <p:nvSpPr>
            <p:cNvPr id="8" name="Forma Livre 38">
              <a:extLst>
                <a:ext uri="{FF2B5EF4-FFF2-40B4-BE49-F238E27FC236}">
                  <a16:creationId xmlns:a16="http://schemas.microsoft.com/office/drawing/2014/main" id="{35BE3482-8A80-CD13-D7E2-CD9625179AEC}"/>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9" name="Forma Livre 39">
              <a:extLst>
                <a:ext uri="{FF2B5EF4-FFF2-40B4-BE49-F238E27FC236}">
                  <a16:creationId xmlns:a16="http://schemas.microsoft.com/office/drawing/2014/main" id="{9163ABB5-27A0-0316-9C43-4246C4225922}"/>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0" name="Forma Livre 40">
              <a:extLst>
                <a:ext uri="{FF2B5EF4-FFF2-40B4-BE49-F238E27FC236}">
                  <a16:creationId xmlns:a16="http://schemas.microsoft.com/office/drawing/2014/main" id="{3EF32875-4A74-3CFB-2102-B738EB96F0E3}"/>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2" name="Forma Livre 41">
              <a:extLst>
                <a:ext uri="{FF2B5EF4-FFF2-40B4-BE49-F238E27FC236}">
                  <a16:creationId xmlns:a16="http://schemas.microsoft.com/office/drawing/2014/main" id="{6FD46D40-2751-2687-3EC0-3F24AA30F02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3" name="Forma Livre 42">
              <a:extLst>
                <a:ext uri="{FF2B5EF4-FFF2-40B4-BE49-F238E27FC236}">
                  <a16:creationId xmlns:a16="http://schemas.microsoft.com/office/drawing/2014/main" id="{4EC40FBE-1A98-50C2-9E1A-F5C1F7B30C17}"/>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3">
              <a:extLst>
                <a:ext uri="{FF2B5EF4-FFF2-40B4-BE49-F238E27FC236}">
                  <a16:creationId xmlns:a16="http://schemas.microsoft.com/office/drawing/2014/main" id="{27C84952-D9E7-8D83-4D71-7CC688B35E09}"/>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5" name="Forma Livre 44">
              <a:extLst>
                <a:ext uri="{FF2B5EF4-FFF2-40B4-BE49-F238E27FC236}">
                  <a16:creationId xmlns:a16="http://schemas.microsoft.com/office/drawing/2014/main" id="{75F58681-4C33-B69B-3E46-B8517CF5656F}"/>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6" name="Forma Livre 45">
              <a:extLst>
                <a:ext uri="{FF2B5EF4-FFF2-40B4-BE49-F238E27FC236}">
                  <a16:creationId xmlns:a16="http://schemas.microsoft.com/office/drawing/2014/main" id="{28318B5F-47BF-F2B5-D2F5-E70C7AAE5EFA}"/>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6">
              <a:extLst>
                <a:ext uri="{FF2B5EF4-FFF2-40B4-BE49-F238E27FC236}">
                  <a16:creationId xmlns:a16="http://schemas.microsoft.com/office/drawing/2014/main" id="{AD5B7611-FE58-0540-6403-2B165A76AB2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8" name="Forma Livre 47">
              <a:extLst>
                <a:ext uri="{FF2B5EF4-FFF2-40B4-BE49-F238E27FC236}">
                  <a16:creationId xmlns:a16="http://schemas.microsoft.com/office/drawing/2014/main" id="{C0F76A19-44CA-25FE-97AC-63BCDDE7A2E6}"/>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9" name="Forma Livre 48">
              <a:extLst>
                <a:ext uri="{FF2B5EF4-FFF2-40B4-BE49-F238E27FC236}">
                  <a16:creationId xmlns:a16="http://schemas.microsoft.com/office/drawing/2014/main" id="{3A0A6EE4-9E8A-BB27-CA10-82FF2B314DD4}"/>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9">
              <a:extLst>
                <a:ext uri="{FF2B5EF4-FFF2-40B4-BE49-F238E27FC236}">
                  <a16:creationId xmlns:a16="http://schemas.microsoft.com/office/drawing/2014/main" id="{07E67088-2EA2-5AEE-7551-14A8231698E2}"/>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pic>
        <p:nvPicPr>
          <p:cNvPr id="35" name="Imagem 34" descr="Texto, Logotipo&#10;&#10;Descrição gerada automaticamente">
            <a:extLst>
              <a:ext uri="{FF2B5EF4-FFF2-40B4-BE49-F238E27FC236}">
                <a16:creationId xmlns:a16="http://schemas.microsoft.com/office/drawing/2014/main" id="{E6A7EC95-A9F4-0728-CC5D-A59706550D25}"/>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grpSp>
        <p:nvGrpSpPr>
          <p:cNvPr id="36" name="Agrupar 35">
            <a:extLst>
              <a:ext uri="{FF2B5EF4-FFF2-40B4-BE49-F238E27FC236}">
                <a16:creationId xmlns:a16="http://schemas.microsoft.com/office/drawing/2014/main" id="{28DB9043-92E0-68EE-E5A4-679E46EC6B9B}"/>
              </a:ext>
            </a:extLst>
          </p:cNvPr>
          <p:cNvGrpSpPr/>
          <p:nvPr/>
        </p:nvGrpSpPr>
        <p:grpSpPr>
          <a:xfrm>
            <a:off x="9872015" y="6469399"/>
            <a:ext cx="2190461" cy="261610"/>
            <a:chOff x="9142558" y="6469399"/>
            <a:chExt cx="2190461" cy="261610"/>
          </a:xfrm>
          <a:solidFill>
            <a:schemeClr val="bg1"/>
          </a:solidFill>
        </p:grpSpPr>
        <p:sp>
          <p:nvSpPr>
            <p:cNvPr id="37" name="CaixaDeTexto 36">
              <a:extLst>
                <a:ext uri="{FF2B5EF4-FFF2-40B4-BE49-F238E27FC236}">
                  <a16:creationId xmlns:a16="http://schemas.microsoft.com/office/drawing/2014/main" id="{EDA6A31F-CDBE-25CA-5467-F05E303ADE2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38" name="Gráfico 7">
              <a:extLst>
                <a:ext uri="{FF2B5EF4-FFF2-40B4-BE49-F238E27FC236}">
                  <a16:creationId xmlns:a16="http://schemas.microsoft.com/office/drawing/2014/main" id="{5BD0D493-0E40-E58B-E1CC-67CEC8A8FACB}"/>
                </a:ext>
              </a:extLst>
            </p:cNvPr>
            <p:cNvGrpSpPr/>
            <p:nvPr/>
          </p:nvGrpSpPr>
          <p:grpSpPr>
            <a:xfrm>
              <a:off x="9142558" y="6511982"/>
              <a:ext cx="1684398" cy="142155"/>
              <a:chOff x="404711" y="944579"/>
              <a:chExt cx="5743491" cy="484722"/>
            </a:xfrm>
            <a:grpFill/>
          </p:grpSpPr>
          <p:sp>
            <p:nvSpPr>
              <p:cNvPr id="39" name="Forma Livre 23">
                <a:extLst>
                  <a:ext uri="{FF2B5EF4-FFF2-40B4-BE49-F238E27FC236}">
                    <a16:creationId xmlns:a16="http://schemas.microsoft.com/office/drawing/2014/main" id="{F26372A2-4958-3CCC-4BF6-1FB9248ADD4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4">
                <a:extLst>
                  <a:ext uri="{FF2B5EF4-FFF2-40B4-BE49-F238E27FC236}">
                    <a16:creationId xmlns:a16="http://schemas.microsoft.com/office/drawing/2014/main" id="{9013491C-B7C0-4A14-8984-4F9C86C6A9B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5">
                <a:extLst>
                  <a:ext uri="{FF2B5EF4-FFF2-40B4-BE49-F238E27FC236}">
                    <a16:creationId xmlns:a16="http://schemas.microsoft.com/office/drawing/2014/main" id="{47DE97FD-7B36-C399-2906-7E5905A6B202}"/>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6">
                <a:extLst>
                  <a:ext uri="{FF2B5EF4-FFF2-40B4-BE49-F238E27FC236}">
                    <a16:creationId xmlns:a16="http://schemas.microsoft.com/office/drawing/2014/main" id="{5549FBC1-D2B8-4B95-0738-369A0447B7C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7">
                <a:extLst>
                  <a:ext uri="{FF2B5EF4-FFF2-40B4-BE49-F238E27FC236}">
                    <a16:creationId xmlns:a16="http://schemas.microsoft.com/office/drawing/2014/main" id="{D35B5CD3-C226-12FE-9E66-CB4DBA8D297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8">
                <a:extLst>
                  <a:ext uri="{FF2B5EF4-FFF2-40B4-BE49-F238E27FC236}">
                    <a16:creationId xmlns:a16="http://schemas.microsoft.com/office/drawing/2014/main" id="{8F6ED368-767E-51A7-33E1-117F7E6C652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29">
                <a:extLst>
                  <a:ext uri="{FF2B5EF4-FFF2-40B4-BE49-F238E27FC236}">
                    <a16:creationId xmlns:a16="http://schemas.microsoft.com/office/drawing/2014/main" id="{5672E707-884A-DD5F-29CF-1F7ACCFC18A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0">
                <a:extLst>
                  <a:ext uri="{FF2B5EF4-FFF2-40B4-BE49-F238E27FC236}">
                    <a16:creationId xmlns:a16="http://schemas.microsoft.com/office/drawing/2014/main" id="{2A542303-FC9A-2187-ACC1-EF34977B5C5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1">
                <a:extLst>
                  <a:ext uri="{FF2B5EF4-FFF2-40B4-BE49-F238E27FC236}">
                    <a16:creationId xmlns:a16="http://schemas.microsoft.com/office/drawing/2014/main" id="{252EC734-A726-72DC-C4EE-0F3CB87EC73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2">
                <a:extLst>
                  <a:ext uri="{FF2B5EF4-FFF2-40B4-BE49-F238E27FC236}">
                    <a16:creationId xmlns:a16="http://schemas.microsoft.com/office/drawing/2014/main" id="{D4DDFD6D-980C-8A8D-C0C6-FFAADCA00AD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9" name="Forma Livre 33">
                <a:extLst>
                  <a:ext uri="{FF2B5EF4-FFF2-40B4-BE49-F238E27FC236}">
                    <a16:creationId xmlns:a16="http://schemas.microsoft.com/office/drawing/2014/main" id="{46994A74-A970-A6AF-EE4D-12BA53A3B97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460610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par>
                                <p:cTn id="12" presetID="6" presetClass="entr" presetSubtype="16" fill="hold"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circle(in)">
                                      <p:cBhvr>
                                        <p:cTn id="14" dur="2000"/>
                                        <p:tgtEl>
                                          <p:spTgt spid="6"/>
                                        </p:tgtEl>
                                      </p:cBhvr>
                                    </p:animEffect>
                                  </p:childTnLst>
                                </p:cTn>
                              </p:par>
                            </p:childTnLst>
                          </p:cTn>
                        </p:par>
                        <p:par>
                          <p:cTn id="15" fill="hold">
                            <p:stCondLst>
                              <p:cond delay="2500"/>
                            </p:stCondLst>
                            <p:childTnLst>
                              <p:par>
                                <p:cTn id="16" presetID="2" presetClass="entr" presetSubtype="2" fill="hold" grpId="0" nodeType="after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1+#ppt_w/2"/>
                                          </p:val>
                                        </p:tav>
                                        <p:tav tm="100000">
                                          <p:val>
                                            <p:strVal val="#ppt_x"/>
                                          </p:val>
                                        </p:tav>
                                      </p:tavLst>
                                    </p:anim>
                                    <p:anim calcmode="lin" valueType="num">
                                      <p:cBhvr additive="base">
                                        <p:cTn id="19" dur="500" fill="hold"/>
                                        <p:tgtEl>
                                          <p:spTgt spid="7"/>
                                        </p:tgtEl>
                                        <p:attrNameLst>
                                          <p:attrName>ppt_y</p:attrName>
                                        </p:attrNameLst>
                                      </p:cBhvr>
                                      <p:tavLst>
                                        <p:tav tm="0">
                                          <p:val>
                                            <p:strVal val="#ppt_y"/>
                                          </p:val>
                                        </p:tav>
                                        <p:tav tm="100000">
                                          <p:val>
                                            <p:strVal val="#ppt_y"/>
                                          </p:val>
                                        </p:tav>
                                      </p:tavLst>
                                    </p:anim>
                                  </p:childTnLst>
                                </p:cTn>
                              </p:par>
                              <p:par>
                                <p:cTn id="20" presetID="2" presetClass="entr" presetSubtype="2"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1+#ppt_w/2"/>
                                          </p:val>
                                        </p:tav>
                                        <p:tav tm="100000">
                                          <p:val>
                                            <p:strVal val="#ppt_x"/>
                                          </p:val>
                                        </p:tav>
                                      </p:tavLst>
                                    </p:anim>
                                    <p:anim calcmode="lin" valueType="num">
                                      <p:cBhvr additive="base">
                                        <p:cTn id="23"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5" grpId="0" animBg="1"/>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71D8CE66-002D-2397-45BE-8A155E124B3C}"/>
              </a:ext>
            </a:extLst>
          </p:cNvPr>
          <p:cNvSpPr/>
          <p:nvPr/>
        </p:nvSpPr>
        <p:spPr>
          <a:xfrm>
            <a:off x="829774" y="1215572"/>
            <a:ext cx="10532452" cy="4426855"/>
          </a:xfrm>
          <a:prstGeom prst="roundRect">
            <a:avLst>
              <a:gd name="adj" fmla="val -17778"/>
            </a:avLst>
          </a:prstGeom>
          <a:solidFill>
            <a:srgbClr val="F90000"/>
          </a:solidFill>
          <a:ln/>
        </p:spPr>
        <p:txBody>
          <a:bodyPr/>
          <a:lstStyle/>
          <a:p>
            <a:endParaRPr lang="pt-BR" sz="3200"/>
          </a:p>
        </p:txBody>
      </p:sp>
      <p:sp>
        <p:nvSpPr>
          <p:cNvPr id="3" name="CaixaDeTexto 2">
            <a:extLst>
              <a:ext uri="{FF2B5EF4-FFF2-40B4-BE49-F238E27FC236}">
                <a16:creationId xmlns:a16="http://schemas.microsoft.com/office/drawing/2014/main" id="{39701386-973D-3001-C2F9-19FF1820CC4C}"/>
              </a:ext>
            </a:extLst>
          </p:cNvPr>
          <p:cNvSpPr txBox="1"/>
          <p:nvPr/>
        </p:nvSpPr>
        <p:spPr>
          <a:xfrm>
            <a:off x="2305050" y="1864967"/>
            <a:ext cx="7391400" cy="830997"/>
          </a:xfrm>
          <a:prstGeom prst="rect">
            <a:avLst/>
          </a:prstGeom>
          <a:noFill/>
        </p:spPr>
        <p:txBody>
          <a:bodyPr wrap="square">
            <a:spAutoFit/>
          </a:bodyPr>
          <a:lstStyle/>
          <a:p>
            <a:pPr algn="ctr"/>
            <a:r>
              <a:rPr lang="pt-BR" sz="2400" kern="100">
                <a:solidFill>
                  <a:schemeClr val="bg1"/>
                </a:solidFill>
                <a:ea typeface="Arial" panose="020B0604020202020204" pitchFamily="34" charset="0"/>
                <a:cs typeface="Times New Roman" panose="02020603050405020304" pitchFamily="18" charset="0"/>
              </a:rPr>
              <a:t>Agora, em 2024, o conceito evolui de forma mais </a:t>
            </a:r>
            <a:r>
              <a:rPr lang="pt-BR" sz="2400" b="1" kern="100">
                <a:solidFill>
                  <a:schemeClr val="bg1"/>
                </a:solidFill>
                <a:ea typeface="Arial" panose="020B0604020202020204" pitchFamily="34" charset="0"/>
                <a:cs typeface="Times New Roman" panose="02020603050405020304" pitchFamily="18" charset="0"/>
              </a:rPr>
              <a:t>abrangente</a:t>
            </a:r>
            <a:r>
              <a:rPr lang="pt-BR" sz="2400" kern="100">
                <a:solidFill>
                  <a:schemeClr val="bg1"/>
                </a:solidFill>
                <a:ea typeface="Arial" panose="020B0604020202020204" pitchFamily="34" charset="0"/>
                <a:cs typeface="Times New Roman" panose="02020603050405020304" pitchFamily="18" charset="0"/>
              </a:rPr>
              <a:t> e </a:t>
            </a:r>
            <a:r>
              <a:rPr lang="pt-BR" sz="2400" b="1" kern="100">
                <a:solidFill>
                  <a:schemeClr val="bg1"/>
                </a:solidFill>
                <a:ea typeface="Arial" panose="020B0604020202020204" pitchFamily="34" charset="0"/>
                <a:cs typeface="Times New Roman" panose="02020603050405020304" pitchFamily="18" charset="0"/>
              </a:rPr>
              <a:t>sofisticada</a:t>
            </a:r>
            <a:r>
              <a:rPr lang="pt-BR" sz="2400" kern="100">
                <a:solidFill>
                  <a:schemeClr val="bg1"/>
                </a:solidFill>
                <a:ea typeface="Arial" panose="020B0604020202020204" pitchFamily="34" charset="0"/>
                <a:cs typeface="Times New Roman" panose="02020603050405020304" pitchFamily="18" charset="0"/>
              </a:rPr>
              <a:t>. </a:t>
            </a:r>
            <a:endParaRPr lang="pt-BR" sz="2400">
              <a:solidFill>
                <a:schemeClr val="bg1"/>
              </a:solidFill>
            </a:endParaRPr>
          </a:p>
        </p:txBody>
      </p:sp>
      <p:sp>
        <p:nvSpPr>
          <p:cNvPr id="4" name="CaixaDeTexto 3">
            <a:extLst>
              <a:ext uri="{FF2B5EF4-FFF2-40B4-BE49-F238E27FC236}">
                <a16:creationId xmlns:a16="http://schemas.microsoft.com/office/drawing/2014/main" id="{EFE6D3AB-ACE6-074A-EC3F-1ED8E79617D2}"/>
              </a:ext>
            </a:extLst>
          </p:cNvPr>
          <p:cNvSpPr txBox="1"/>
          <p:nvPr/>
        </p:nvSpPr>
        <p:spPr>
          <a:xfrm>
            <a:off x="520700" y="3730080"/>
            <a:ext cx="3086100" cy="769441"/>
          </a:xfrm>
          <a:prstGeom prst="rect">
            <a:avLst/>
          </a:prstGeom>
          <a:noFill/>
        </p:spPr>
        <p:txBody>
          <a:bodyPr wrap="square" rtlCol="0">
            <a:spAutoFit/>
          </a:bodyPr>
          <a:lstStyle/>
          <a:p>
            <a:pPr algn="ctr"/>
            <a:r>
              <a:rPr lang="pt-BR" sz="4400">
                <a:solidFill>
                  <a:schemeClr val="bg1"/>
                </a:solidFill>
                <a:latin typeface="AMX Black" pitchFamily="2" charset="0"/>
              </a:rPr>
              <a:t>2016</a:t>
            </a:r>
          </a:p>
        </p:txBody>
      </p:sp>
      <p:cxnSp>
        <p:nvCxnSpPr>
          <p:cNvPr id="6" name="Conector de Seta Reta 5">
            <a:extLst>
              <a:ext uri="{FF2B5EF4-FFF2-40B4-BE49-F238E27FC236}">
                <a16:creationId xmlns:a16="http://schemas.microsoft.com/office/drawing/2014/main" id="{82858417-8A7F-FC17-DC2E-1940A6DFFFC8}"/>
              </a:ext>
            </a:extLst>
          </p:cNvPr>
          <p:cNvCxnSpPr>
            <a:cxnSpLocks/>
            <a:stCxn id="4" idx="3"/>
            <a:endCxn id="8" idx="1"/>
          </p:cNvCxnSpPr>
          <p:nvPr/>
        </p:nvCxnSpPr>
        <p:spPr>
          <a:xfrm flipV="1">
            <a:off x="3606800" y="4114800"/>
            <a:ext cx="4978400" cy="1"/>
          </a:xfrm>
          <a:prstGeom prst="straightConnector1">
            <a:avLst/>
          </a:prstGeom>
          <a:ln w="57150">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8" name="CaixaDeTexto 7">
            <a:extLst>
              <a:ext uri="{FF2B5EF4-FFF2-40B4-BE49-F238E27FC236}">
                <a16:creationId xmlns:a16="http://schemas.microsoft.com/office/drawing/2014/main" id="{1E68DF01-6FBF-AFA5-4BC1-6AF2CD6DACB5}"/>
              </a:ext>
            </a:extLst>
          </p:cNvPr>
          <p:cNvSpPr txBox="1"/>
          <p:nvPr/>
        </p:nvSpPr>
        <p:spPr>
          <a:xfrm>
            <a:off x="8585200" y="3730079"/>
            <a:ext cx="3086100" cy="769441"/>
          </a:xfrm>
          <a:prstGeom prst="rect">
            <a:avLst/>
          </a:prstGeom>
          <a:noFill/>
        </p:spPr>
        <p:txBody>
          <a:bodyPr wrap="square" rtlCol="0">
            <a:spAutoFit/>
          </a:bodyPr>
          <a:lstStyle/>
          <a:p>
            <a:pPr algn="ctr"/>
            <a:r>
              <a:rPr lang="pt-BR" sz="4400">
                <a:solidFill>
                  <a:schemeClr val="bg1"/>
                </a:solidFill>
                <a:latin typeface="AMX Black" pitchFamily="2" charset="0"/>
              </a:rPr>
              <a:t>2024</a:t>
            </a:r>
          </a:p>
        </p:txBody>
      </p:sp>
      <p:sp>
        <p:nvSpPr>
          <p:cNvPr id="9" name="CaixaDeTexto 8">
            <a:extLst>
              <a:ext uri="{FF2B5EF4-FFF2-40B4-BE49-F238E27FC236}">
                <a16:creationId xmlns:a16="http://schemas.microsoft.com/office/drawing/2014/main" id="{4B37A80D-E72D-6E91-6F3C-2B89EC579D49}"/>
              </a:ext>
            </a:extLst>
          </p:cNvPr>
          <p:cNvSpPr txBox="1"/>
          <p:nvPr/>
        </p:nvSpPr>
        <p:spPr>
          <a:xfrm>
            <a:off x="5235574" y="3460774"/>
            <a:ext cx="1720851" cy="461665"/>
          </a:xfrm>
          <a:prstGeom prst="rect">
            <a:avLst/>
          </a:prstGeom>
          <a:noFill/>
        </p:spPr>
        <p:txBody>
          <a:bodyPr wrap="square" rtlCol="0">
            <a:spAutoFit/>
          </a:bodyPr>
          <a:lstStyle/>
          <a:p>
            <a:pPr algn="ctr"/>
            <a:r>
              <a:rPr lang="pt-BR" sz="2400">
                <a:solidFill>
                  <a:schemeClr val="bg1"/>
                </a:solidFill>
              </a:rPr>
              <a:t>Tempo</a:t>
            </a:r>
          </a:p>
        </p:txBody>
      </p:sp>
      <p:sp>
        <p:nvSpPr>
          <p:cNvPr id="10" name="CaixaDeTexto 9">
            <a:extLst>
              <a:ext uri="{FF2B5EF4-FFF2-40B4-BE49-F238E27FC236}">
                <a16:creationId xmlns:a16="http://schemas.microsoft.com/office/drawing/2014/main" id="{1CC1BA9A-19DE-832C-E84E-4F35F75F9870}"/>
              </a:ext>
            </a:extLst>
          </p:cNvPr>
          <p:cNvSpPr txBox="1"/>
          <p:nvPr/>
        </p:nvSpPr>
        <p:spPr>
          <a:xfrm flipH="1">
            <a:off x="5235574" y="4307159"/>
            <a:ext cx="1720851" cy="461665"/>
          </a:xfrm>
          <a:prstGeom prst="rect">
            <a:avLst/>
          </a:prstGeom>
          <a:noFill/>
        </p:spPr>
        <p:txBody>
          <a:bodyPr wrap="square" rtlCol="0">
            <a:spAutoFit/>
          </a:bodyPr>
          <a:lstStyle/>
          <a:p>
            <a:pPr algn="ctr"/>
            <a:r>
              <a:rPr lang="pt-BR" sz="2400">
                <a:solidFill>
                  <a:schemeClr val="bg1"/>
                </a:solidFill>
              </a:rPr>
              <a:t>Evolução</a:t>
            </a:r>
          </a:p>
        </p:txBody>
      </p:sp>
      <p:grpSp>
        <p:nvGrpSpPr>
          <p:cNvPr id="5" name="Gráfico 23">
            <a:extLst>
              <a:ext uri="{FF2B5EF4-FFF2-40B4-BE49-F238E27FC236}">
                <a16:creationId xmlns:a16="http://schemas.microsoft.com/office/drawing/2014/main" id="{5509979E-D4FD-AB2D-F96C-2DBE6AEC6712}"/>
              </a:ext>
            </a:extLst>
          </p:cNvPr>
          <p:cNvGrpSpPr/>
          <p:nvPr/>
        </p:nvGrpSpPr>
        <p:grpSpPr>
          <a:xfrm>
            <a:off x="44275" y="1971211"/>
            <a:ext cx="1781542" cy="1231926"/>
            <a:chOff x="2238436" y="1693496"/>
            <a:chExt cx="2812973" cy="1945154"/>
          </a:xfrm>
        </p:grpSpPr>
        <p:sp>
          <p:nvSpPr>
            <p:cNvPr id="7" name="Forma Livre 38">
              <a:extLst>
                <a:ext uri="{FF2B5EF4-FFF2-40B4-BE49-F238E27FC236}">
                  <a16:creationId xmlns:a16="http://schemas.microsoft.com/office/drawing/2014/main" id="{0AFDB679-A409-CBAA-BC2E-D775D0F79013}"/>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1" name="Forma Livre 39">
              <a:extLst>
                <a:ext uri="{FF2B5EF4-FFF2-40B4-BE49-F238E27FC236}">
                  <a16:creationId xmlns:a16="http://schemas.microsoft.com/office/drawing/2014/main" id="{EEFC2B6D-C661-0C44-EF22-623F0A227E02}"/>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2" name="Forma Livre 40">
              <a:extLst>
                <a:ext uri="{FF2B5EF4-FFF2-40B4-BE49-F238E27FC236}">
                  <a16:creationId xmlns:a16="http://schemas.microsoft.com/office/drawing/2014/main" id="{C4DBEFFD-9D5F-E56F-8B31-4F4B4C9F3B3D}"/>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3" name="Forma Livre 41">
              <a:extLst>
                <a:ext uri="{FF2B5EF4-FFF2-40B4-BE49-F238E27FC236}">
                  <a16:creationId xmlns:a16="http://schemas.microsoft.com/office/drawing/2014/main" id="{0D95E377-2C88-ED93-DE32-F1DA698C90B0}"/>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4" name="Forma Livre 42">
              <a:extLst>
                <a:ext uri="{FF2B5EF4-FFF2-40B4-BE49-F238E27FC236}">
                  <a16:creationId xmlns:a16="http://schemas.microsoft.com/office/drawing/2014/main" id="{DCB025E3-F473-9C65-EE50-A9F9BC05C02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5" name="Forma Livre 43">
              <a:extLst>
                <a:ext uri="{FF2B5EF4-FFF2-40B4-BE49-F238E27FC236}">
                  <a16:creationId xmlns:a16="http://schemas.microsoft.com/office/drawing/2014/main" id="{DB508B65-A561-C4D0-00C6-2FAB19AB30A1}"/>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6" name="Forma Livre 44">
              <a:extLst>
                <a:ext uri="{FF2B5EF4-FFF2-40B4-BE49-F238E27FC236}">
                  <a16:creationId xmlns:a16="http://schemas.microsoft.com/office/drawing/2014/main" id="{2206A0F4-431C-62DC-AC37-870C6B8699BA}"/>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5">
              <a:extLst>
                <a:ext uri="{FF2B5EF4-FFF2-40B4-BE49-F238E27FC236}">
                  <a16:creationId xmlns:a16="http://schemas.microsoft.com/office/drawing/2014/main" id="{6A6A9D7A-7515-2A6D-796D-704F34D2919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8" name="Forma Livre 46">
              <a:extLst>
                <a:ext uri="{FF2B5EF4-FFF2-40B4-BE49-F238E27FC236}">
                  <a16:creationId xmlns:a16="http://schemas.microsoft.com/office/drawing/2014/main" id="{EAFCB6DC-6630-68E9-990B-765C8E16FC41}"/>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9" name="Forma Livre 47">
              <a:extLst>
                <a:ext uri="{FF2B5EF4-FFF2-40B4-BE49-F238E27FC236}">
                  <a16:creationId xmlns:a16="http://schemas.microsoft.com/office/drawing/2014/main" id="{FC53BADD-2905-35C1-230A-996ED1419AF2}"/>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0" name="Forma Livre 48">
              <a:extLst>
                <a:ext uri="{FF2B5EF4-FFF2-40B4-BE49-F238E27FC236}">
                  <a16:creationId xmlns:a16="http://schemas.microsoft.com/office/drawing/2014/main" id="{A534A0E1-F464-A6A8-1C8F-3F455D17488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1" name="Forma Livre 49">
              <a:extLst>
                <a:ext uri="{FF2B5EF4-FFF2-40B4-BE49-F238E27FC236}">
                  <a16:creationId xmlns:a16="http://schemas.microsoft.com/office/drawing/2014/main" id="{96EBF3C3-1EA4-FFBF-40C7-1C554E18D1B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22" name="Gráfico 23">
            <a:extLst>
              <a:ext uri="{FF2B5EF4-FFF2-40B4-BE49-F238E27FC236}">
                <a16:creationId xmlns:a16="http://schemas.microsoft.com/office/drawing/2014/main" id="{5330EA96-4F55-8766-EA0F-37F27643C3EE}"/>
              </a:ext>
            </a:extLst>
          </p:cNvPr>
          <p:cNvGrpSpPr/>
          <p:nvPr/>
        </p:nvGrpSpPr>
        <p:grpSpPr>
          <a:xfrm>
            <a:off x="9722956" y="0"/>
            <a:ext cx="2184983" cy="1510903"/>
            <a:chOff x="2238436" y="1693496"/>
            <a:chExt cx="2812973" cy="1945154"/>
          </a:xfrm>
        </p:grpSpPr>
        <p:sp>
          <p:nvSpPr>
            <p:cNvPr id="23" name="Forma Livre 38">
              <a:extLst>
                <a:ext uri="{FF2B5EF4-FFF2-40B4-BE49-F238E27FC236}">
                  <a16:creationId xmlns:a16="http://schemas.microsoft.com/office/drawing/2014/main" id="{9947B371-277C-3BC7-F2EE-AA07B35C61D6}"/>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39">
              <a:extLst>
                <a:ext uri="{FF2B5EF4-FFF2-40B4-BE49-F238E27FC236}">
                  <a16:creationId xmlns:a16="http://schemas.microsoft.com/office/drawing/2014/main" id="{82312442-26D8-DD41-E229-0D548F657CDE}"/>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0">
              <a:extLst>
                <a:ext uri="{FF2B5EF4-FFF2-40B4-BE49-F238E27FC236}">
                  <a16:creationId xmlns:a16="http://schemas.microsoft.com/office/drawing/2014/main" id="{BB0467E5-A8A9-472A-9DE2-E1C5547CA9A7}"/>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6" name="Forma Livre 41">
              <a:extLst>
                <a:ext uri="{FF2B5EF4-FFF2-40B4-BE49-F238E27FC236}">
                  <a16:creationId xmlns:a16="http://schemas.microsoft.com/office/drawing/2014/main" id="{7DE51B60-2F5D-714D-1198-D265779AE88E}"/>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2">
              <a:extLst>
                <a:ext uri="{FF2B5EF4-FFF2-40B4-BE49-F238E27FC236}">
                  <a16:creationId xmlns:a16="http://schemas.microsoft.com/office/drawing/2014/main" id="{78CFB824-2254-A3A8-347F-BBA86A09E4C3}"/>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43">
              <a:extLst>
                <a:ext uri="{FF2B5EF4-FFF2-40B4-BE49-F238E27FC236}">
                  <a16:creationId xmlns:a16="http://schemas.microsoft.com/office/drawing/2014/main" id="{C145D0E0-DC26-4F1B-26D2-2C51DDD01E9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4">
              <a:extLst>
                <a:ext uri="{FF2B5EF4-FFF2-40B4-BE49-F238E27FC236}">
                  <a16:creationId xmlns:a16="http://schemas.microsoft.com/office/drawing/2014/main" id="{F5938F9E-7478-1FC3-7463-857AA4C94195}"/>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5">
              <a:extLst>
                <a:ext uri="{FF2B5EF4-FFF2-40B4-BE49-F238E27FC236}">
                  <a16:creationId xmlns:a16="http://schemas.microsoft.com/office/drawing/2014/main" id="{7209C3C0-61CA-07C4-54C5-30FE504AD825}"/>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6">
              <a:extLst>
                <a:ext uri="{FF2B5EF4-FFF2-40B4-BE49-F238E27FC236}">
                  <a16:creationId xmlns:a16="http://schemas.microsoft.com/office/drawing/2014/main" id="{330FC988-7F3E-DE2D-3028-6E62A06AEBBB}"/>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7">
              <a:extLst>
                <a:ext uri="{FF2B5EF4-FFF2-40B4-BE49-F238E27FC236}">
                  <a16:creationId xmlns:a16="http://schemas.microsoft.com/office/drawing/2014/main" id="{F4513E14-66A1-6BF4-71F5-D3372F56E39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3" name="Forma Livre 48">
              <a:extLst>
                <a:ext uri="{FF2B5EF4-FFF2-40B4-BE49-F238E27FC236}">
                  <a16:creationId xmlns:a16="http://schemas.microsoft.com/office/drawing/2014/main" id="{42F1E46B-1903-5FBE-4077-679A06BE2800}"/>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4" name="Forma Livre 49">
              <a:extLst>
                <a:ext uri="{FF2B5EF4-FFF2-40B4-BE49-F238E27FC236}">
                  <a16:creationId xmlns:a16="http://schemas.microsoft.com/office/drawing/2014/main" id="{10575769-7115-E964-57B7-86739EB4BBF5}"/>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5" name="Agrupar 34">
            <a:extLst>
              <a:ext uri="{FF2B5EF4-FFF2-40B4-BE49-F238E27FC236}">
                <a16:creationId xmlns:a16="http://schemas.microsoft.com/office/drawing/2014/main" id="{BC3CB5B9-06F4-A107-129D-EF5C2CF84A2F}"/>
              </a:ext>
            </a:extLst>
          </p:cNvPr>
          <p:cNvGrpSpPr/>
          <p:nvPr/>
        </p:nvGrpSpPr>
        <p:grpSpPr>
          <a:xfrm>
            <a:off x="9872015" y="6469399"/>
            <a:ext cx="2190461" cy="261610"/>
            <a:chOff x="9142558" y="6469399"/>
            <a:chExt cx="2190461" cy="261610"/>
          </a:xfrm>
        </p:grpSpPr>
        <p:sp>
          <p:nvSpPr>
            <p:cNvPr id="36" name="CaixaDeTexto 35">
              <a:extLst>
                <a:ext uri="{FF2B5EF4-FFF2-40B4-BE49-F238E27FC236}">
                  <a16:creationId xmlns:a16="http://schemas.microsoft.com/office/drawing/2014/main" id="{27FAB2D6-5660-D231-9AAA-4A8C85CE0B66}"/>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37" name="Gráfico 7">
              <a:extLst>
                <a:ext uri="{FF2B5EF4-FFF2-40B4-BE49-F238E27FC236}">
                  <a16:creationId xmlns:a16="http://schemas.microsoft.com/office/drawing/2014/main" id="{01A76638-1C10-3E2A-5870-1E4E75A416B1}"/>
                </a:ext>
              </a:extLst>
            </p:cNvPr>
            <p:cNvGrpSpPr/>
            <p:nvPr/>
          </p:nvGrpSpPr>
          <p:grpSpPr>
            <a:xfrm>
              <a:off x="9142558" y="6511982"/>
              <a:ext cx="1684398" cy="142155"/>
              <a:chOff x="404711" y="944579"/>
              <a:chExt cx="5743491" cy="484722"/>
            </a:xfrm>
            <a:solidFill>
              <a:srgbClr val="000000"/>
            </a:solidFill>
          </p:grpSpPr>
          <p:sp>
            <p:nvSpPr>
              <p:cNvPr id="38" name="Forma Livre 23">
                <a:extLst>
                  <a:ext uri="{FF2B5EF4-FFF2-40B4-BE49-F238E27FC236}">
                    <a16:creationId xmlns:a16="http://schemas.microsoft.com/office/drawing/2014/main" id="{570A1061-0A93-444D-D768-211684B37EC9}"/>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4">
                <a:extLst>
                  <a:ext uri="{FF2B5EF4-FFF2-40B4-BE49-F238E27FC236}">
                    <a16:creationId xmlns:a16="http://schemas.microsoft.com/office/drawing/2014/main" id="{EB1341E0-161F-A5D2-D2D0-7D691F69553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5">
                <a:extLst>
                  <a:ext uri="{FF2B5EF4-FFF2-40B4-BE49-F238E27FC236}">
                    <a16:creationId xmlns:a16="http://schemas.microsoft.com/office/drawing/2014/main" id="{5316E987-39C8-D992-6848-11C5DD1980C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6">
                <a:extLst>
                  <a:ext uri="{FF2B5EF4-FFF2-40B4-BE49-F238E27FC236}">
                    <a16:creationId xmlns:a16="http://schemas.microsoft.com/office/drawing/2014/main" id="{98671C33-45DC-D723-E392-86CB7CB5572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7">
                <a:extLst>
                  <a:ext uri="{FF2B5EF4-FFF2-40B4-BE49-F238E27FC236}">
                    <a16:creationId xmlns:a16="http://schemas.microsoft.com/office/drawing/2014/main" id="{FA744884-9D4C-4C7A-8D21-5BA7DAAADFF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8">
                <a:extLst>
                  <a:ext uri="{FF2B5EF4-FFF2-40B4-BE49-F238E27FC236}">
                    <a16:creationId xmlns:a16="http://schemas.microsoft.com/office/drawing/2014/main" id="{EEBEA77D-9AC3-0EF7-3E63-C3D50B29B27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9">
                <a:extLst>
                  <a:ext uri="{FF2B5EF4-FFF2-40B4-BE49-F238E27FC236}">
                    <a16:creationId xmlns:a16="http://schemas.microsoft.com/office/drawing/2014/main" id="{D4863EFB-4495-DC45-5D50-F147C45FE3C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0">
                <a:extLst>
                  <a:ext uri="{FF2B5EF4-FFF2-40B4-BE49-F238E27FC236}">
                    <a16:creationId xmlns:a16="http://schemas.microsoft.com/office/drawing/2014/main" id="{D7D12C2F-A520-3904-FC7F-8C0E81BE9F98}"/>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1">
                <a:extLst>
                  <a:ext uri="{FF2B5EF4-FFF2-40B4-BE49-F238E27FC236}">
                    <a16:creationId xmlns:a16="http://schemas.microsoft.com/office/drawing/2014/main" id="{FAC0BF9D-5C4D-7D7A-9468-13A581859BE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2">
                <a:extLst>
                  <a:ext uri="{FF2B5EF4-FFF2-40B4-BE49-F238E27FC236}">
                    <a16:creationId xmlns:a16="http://schemas.microsoft.com/office/drawing/2014/main" id="{5A9F74C7-6C0A-6DF7-1892-CE1BA0225D9A}"/>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3">
                <a:extLst>
                  <a:ext uri="{FF2B5EF4-FFF2-40B4-BE49-F238E27FC236}">
                    <a16:creationId xmlns:a16="http://schemas.microsoft.com/office/drawing/2014/main" id="{4959BB6D-7D05-A98B-83EA-28E1B005924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9" name="Imagem 48" descr="Texto, Logotipo&#10;&#10;Descrição gerada automaticamente">
            <a:extLst>
              <a:ext uri="{FF2B5EF4-FFF2-40B4-BE49-F238E27FC236}">
                <a16:creationId xmlns:a16="http://schemas.microsoft.com/office/drawing/2014/main" id="{0B4161C2-D0D1-E824-CA6A-46BAF0DD03A8}"/>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14484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22" presetClass="entr" presetSubtype="8" fill="hold"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ipe(left)">
                                      <p:cBhvr>
                                        <p:cTn id="25" dur="500"/>
                                        <p:tgtEl>
                                          <p:spTgt spid="6"/>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500"/>
                                        <p:tgtEl>
                                          <p:spTgt spid="8"/>
                                        </p:tgtEl>
                                      </p:cBhvr>
                                    </p:animEffect>
                                  </p:childTnLst>
                                </p:cTn>
                              </p:par>
                            </p:childTnLst>
                          </p:cTn>
                        </p:par>
                        <p:par>
                          <p:cTn id="30" fill="hold">
                            <p:stCondLst>
                              <p:cond delay="2500"/>
                            </p:stCondLst>
                            <p:childTnLst>
                              <p:par>
                                <p:cTn id="31" presetID="4" presetClass="entr" presetSubtype="16" fill="hold" nodeType="afterEffect">
                                  <p:stCondLst>
                                    <p:cond delay="0"/>
                                  </p:stCondLst>
                                  <p:childTnLst>
                                    <p:set>
                                      <p:cBhvr>
                                        <p:cTn id="32" dur="1" fill="hold">
                                          <p:stCondLst>
                                            <p:cond delay="0"/>
                                          </p:stCondLst>
                                        </p:cTn>
                                        <p:tgtEl>
                                          <p:spTgt spid="22"/>
                                        </p:tgtEl>
                                        <p:attrNameLst>
                                          <p:attrName>style.visibility</p:attrName>
                                        </p:attrNameLst>
                                      </p:cBhvr>
                                      <p:to>
                                        <p:strVal val="visible"/>
                                      </p:to>
                                    </p:set>
                                    <p:animEffect transition="in" filter="box(in)">
                                      <p:cBhvr>
                                        <p:cTn id="33" dur="2000"/>
                                        <p:tgtEl>
                                          <p:spTgt spid="22"/>
                                        </p:tgtEl>
                                      </p:cBhvr>
                                    </p:animEffect>
                                  </p:childTnLst>
                                </p:cTn>
                              </p:par>
                              <p:par>
                                <p:cTn id="34" presetID="4" presetClass="entr" presetSubtype="16" fill="hold" nodeType="withEffect">
                                  <p:stCondLst>
                                    <p:cond delay="0"/>
                                  </p:stCondLst>
                                  <p:childTnLst>
                                    <p:set>
                                      <p:cBhvr>
                                        <p:cTn id="35" dur="1" fill="hold">
                                          <p:stCondLst>
                                            <p:cond delay="0"/>
                                          </p:stCondLst>
                                        </p:cTn>
                                        <p:tgtEl>
                                          <p:spTgt spid="5"/>
                                        </p:tgtEl>
                                        <p:attrNameLst>
                                          <p:attrName>style.visibility</p:attrName>
                                        </p:attrNameLst>
                                      </p:cBhvr>
                                      <p:to>
                                        <p:strVal val="visible"/>
                                      </p:to>
                                    </p:set>
                                    <p:animEffect transition="in" filter="box(in)">
                                      <p:cBhvr>
                                        <p:cTn id="3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p:bldP spid="8" grpId="0"/>
      <p:bldP spid="9" grpId="0"/>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Uma imagem contendo animal, água, escuro, monitor&#10;&#10;Descrição gerada automaticamente">
            <a:extLst>
              <a:ext uri="{FF2B5EF4-FFF2-40B4-BE49-F238E27FC236}">
                <a16:creationId xmlns:a16="http://schemas.microsoft.com/office/drawing/2014/main" id="{AF7B74A9-5BA7-5818-F0C1-BBF3463B9E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3D91A05E-EA6D-67F7-8376-C214A417EE8C}"/>
              </a:ext>
            </a:extLst>
          </p:cNvPr>
          <p:cNvSpPr txBox="1"/>
          <p:nvPr/>
        </p:nvSpPr>
        <p:spPr>
          <a:xfrm>
            <a:off x="381000" y="1028868"/>
            <a:ext cx="6578600" cy="769441"/>
          </a:xfrm>
          <a:prstGeom prst="rect">
            <a:avLst/>
          </a:prstGeom>
          <a:noFill/>
        </p:spPr>
        <p:txBody>
          <a:bodyPr wrap="square" rtlCol="0">
            <a:spAutoFit/>
          </a:bodyPr>
          <a:lstStyle/>
          <a:p>
            <a:r>
              <a:rPr lang="pt-BR" sz="4400">
                <a:solidFill>
                  <a:schemeClr val="bg1"/>
                </a:solidFill>
                <a:latin typeface="AMX Black" pitchFamily="2" charset="0"/>
              </a:rPr>
              <a:t>Vida inteligente</a:t>
            </a:r>
          </a:p>
        </p:txBody>
      </p:sp>
      <p:sp>
        <p:nvSpPr>
          <p:cNvPr id="11" name="CaixaDeTexto 10">
            <a:extLst>
              <a:ext uri="{FF2B5EF4-FFF2-40B4-BE49-F238E27FC236}">
                <a16:creationId xmlns:a16="http://schemas.microsoft.com/office/drawing/2014/main" id="{B24A5263-079A-4E89-10F4-AA70EA13C4D7}"/>
              </a:ext>
            </a:extLst>
          </p:cNvPr>
          <p:cNvSpPr txBox="1"/>
          <p:nvPr/>
        </p:nvSpPr>
        <p:spPr>
          <a:xfrm>
            <a:off x="381000" y="659536"/>
            <a:ext cx="9855200" cy="369332"/>
          </a:xfrm>
          <a:prstGeom prst="rect">
            <a:avLst/>
          </a:prstGeom>
          <a:noFill/>
        </p:spPr>
        <p:txBody>
          <a:bodyPr wrap="square">
            <a:spAutoFit/>
          </a:bodyPr>
          <a:lstStyle/>
          <a:p>
            <a:r>
              <a:rPr lang="pt-BR" sz="1800" b="1">
                <a:solidFill>
                  <a:schemeClr val="bg1"/>
                </a:solidFill>
              </a:rPr>
              <a:t>Loja Conceito 2024</a:t>
            </a:r>
            <a:endParaRPr lang="pt-BR" b="1">
              <a:solidFill>
                <a:schemeClr val="bg1"/>
              </a:solidFill>
            </a:endParaRPr>
          </a:p>
        </p:txBody>
      </p:sp>
      <p:sp>
        <p:nvSpPr>
          <p:cNvPr id="5" name="Shape 0">
            <a:extLst>
              <a:ext uri="{FF2B5EF4-FFF2-40B4-BE49-F238E27FC236}">
                <a16:creationId xmlns:a16="http://schemas.microsoft.com/office/drawing/2014/main" id="{CCFCCD21-3529-4D47-E302-CA8ECD483B04}"/>
              </a:ext>
            </a:extLst>
          </p:cNvPr>
          <p:cNvSpPr/>
          <p:nvPr/>
        </p:nvSpPr>
        <p:spPr>
          <a:xfrm>
            <a:off x="4114799" y="3303832"/>
            <a:ext cx="8311663" cy="2967676"/>
          </a:xfrm>
          <a:prstGeom prst="roundRect">
            <a:avLst>
              <a:gd name="adj" fmla="val -17778"/>
            </a:avLst>
          </a:prstGeom>
          <a:solidFill>
            <a:srgbClr val="F90000"/>
          </a:solidFill>
          <a:ln/>
        </p:spPr>
        <p:txBody>
          <a:bodyPr/>
          <a:lstStyle/>
          <a:p>
            <a:endParaRPr lang="pt-BR" sz="3200"/>
          </a:p>
        </p:txBody>
      </p:sp>
      <p:sp>
        <p:nvSpPr>
          <p:cNvPr id="7" name="CaixaDeTexto 6">
            <a:extLst>
              <a:ext uri="{FF2B5EF4-FFF2-40B4-BE49-F238E27FC236}">
                <a16:creationId xmlns:a16="http://schemas.microsoft.com/office/drawing/2014/main" id="{2769087C-4BC3-B445-2C9B-2D204BAAC259}"/>
              </a:ext>
            </a:extLst>
          </p:cNvPr>
          <p:cNvSpPr txBox="1"/>
          <p:nvPr/>
        </p:nvSpPr>
        <p:spPr>
          <a:xfrm>
            <a:off x="4466425" y="3427576"/>
            <a:ext cx="7608410" cy="2701765"/>
          </a:xfrm>
          <a:prstGeom prst="rect">
            <a:avLst/>
          </a:prstGeom>
          <a:noFill/>
        </p:spPr>
        <p:txBody>
          <a:bodyPr wrap="square">
            <a:spAutoFit/>
          </a:bodyPr>
          <a:lstStyle/>
          <a:p>
            <a:pPr>
              <a:lnSpc>
                <a:spcPct val="115000"/>
              </a:lnSpc>
              <a:spcAft>
                <a:spcPts val="800"/>
              </a:spcAft>
            </a:pPr>
            <a:r>
              <a:rPr lang="pt-BR" sz="2000" b="1" kern="100">
                <a:solidFill>
                  <a:schemeClr val="bg1"/>
                </a:solidFill>
                <a:ea typeface="Arial" panose="020B0604020202020204" pitchFamily="34" charset="0"/>
                <a:cs typeface="Times New Roman" panose="02020603050405020304" pitchFamily="18" charset="0"/>
              </a:rPr>
              <a:t>Foco maior em:</a:t>
            </a:r>
          </a:p>
          <a:p>
            <a:pPr marL="285750" indent="-285750">
              <a:lnSpc>
                <a:spcPct val="115000"/>
              </a:lnSpc>
              <a:spcAft>
                <a:spcPts val="800"/>
              </a:spcAft>
              <a:buFont typeface="Arial" panose="020B0604020202020204" pitchFamily="34" charset="0"/>
              <a:buChar char="•"/>
            </a:pPr>
            <a:r>
              <a:rPr lang="pt-BR" sz="2000" kern="100">
                <a:solidFill>
                  <a:schemeClr val="bg1"/>
                </a:solidFill>
                <a:ea typeface="Arial" panose="020B0604020202020204" pitchFamily="34" charset="0"/>
                <a:cs typeface="Times New Roman" panose="02020603050405020304" pitchFamily="18" charset="0"/>
              </a:rPr>
              <a:t>Não se limitar local, sem barreiras ou limitações;</a:t>
            </a:r>
          </a:p>
          <a:p>
            <a:pPr marL="285750" indent="-285750">
              <a:lnSpc>
                <a:spcPct val="115000"/>
              </a:lnSpc>
              <a:spcAft>
                <a:spcPts val="800"/>
              </a:spcAft>
              <a:buFont typeface="Arial" panose="020B0604020202020204" pitchFamily="34" charset="0"/>
              <a:buChar char="•"/>
            </a:pPr>
            <a:r>
              <a:rPr lang="pt-BR" sz="2000" kern="100">
                <a:solidFill>
                  <a:schemeClr val="bg1"/>
                </a:solidFill>
                <a:ea typeface="Arial" panose="020B0604020202020204" pitchFamily="34" charset="0"/>
                <a:cs typeface="Times New Roman" panose="02020603050405020304" pitchFamily="18" charset="0"/>
              </a:rPr>
              <a:t>Promover descobertas sem fricções;</a:t>
            </a:r>
          </a:p>
          <a:p>
            <a:pPr marL="285750" indent="-285750">
              <a:lnSpc>
                <a:spcPct val="115000"/>
              </a:lnSpc>
              <a:spcAft>
                <a:spcPts val="800"/>
              </a:spcAft>
              <a:buFont typeface="Arial" panose="020B0604020202020204" pitchFamily="34" charset="0"/>
              <a:buChar char="•"/>
            </a:pPr>
            <a:r>
              <a:rPr lang="pt-BR" sz="2000" kern="100">
                <a:solidFill>
                  <a:schemeClr val="bg1"/>
                </a:solidFill>
                <a:ea typeface="Arial" panose="020B0604020202020204" pitchFamily="34" charset="0"/>
                <a:cs typeface="Times New Roman" panose="02020603050405020304" pitchFamily="18" charset="0"/>
              </a:rPr>
              <a:t>Experiência fluida e envolvente;</a:t>
            </a:r>
          </a:p>
          <a:p>
            <a:pPr marL="285750" indent="-285750">
              <a:lnSpc>
                <a:spcPct val="115000"/>
              </a:lnSpc>
              <a:spcAft>
                <a:spcPts val="800"/>
              </a:spcAft>
              <a:buFont typeface="Arial" panose="020B0604020202020204" pitchFamily="34" charset="0"/>
              <a:buChar char="•"/>
            </a:pPr>
            <a:r>
              <a:rPr lang="pt-BR" sz="2000" kern="100">
                <a:solidFill>
                  <a:schemeClr val="bg1"/>
                </a:solidFill>
                <a:ea typeface="Arial" panose="020B0604020202020204" pitchFamily="34" charset="0"/>
                <a:cs typeface="Times New Roman" panose="02020603050405020304" pitchFamily="18" charset="0"/>
              </a:rPr>
              <a:t>Personalização;</a:t>
            </a:r>
          </a:p>
          <a:p>
            <a:pPr marL="285750" indent="-285750">
              <a:lnSpc>
                <a:spcPct val="115000"/>
              </a:lnSpc>
              <a:spcAft>
                <a:spcPts val="800"/>
              </a:spcAft>
              <a:buFont typeface="Arial" panose="020B0604020202020204" pitchFamily="34" charset="0"/>
              <a:buChar char="•"/>
            </a:pPr>
            <a:r>
              <a:rPr lang="pt-BR" sz="2000" kern="100">
                <a:solidFill>
                  <a:schemeClr val="bg1"/>
                </a:solidFill>
                <a:ea typeface="Arial" panose="020B0604020202020204" pitchFamily="34" charset="0"/>
                <a:cs typeface="Times New Roman" panose="02020603050405020304" pitchFamily="18" charset="0"/>
              </a:rPr>
              <a:t>Soluções completas e integradas.</a:t>
            </a:r>
          </a:p>
        </p:txBody>
      </p:sp>
      <p:grpSp>
        <p:nvGrpSpPr>
          <p:cNvPr id="6" name="Gráfico 23">
            <a:extLst>
              <a:ext uri="{FF2B5EF4-FFF2-40B4-BE49-F238E27FC236}">
                <a16:creationId xmlns:a16="http://schemas.microsoft.com/office/drawing/2014/main" id="{0371D48D-0E25-4096-5A28-7F59C1A6AEBA}"/>
              </a:ext>
            </a:extLst>
          </p:cNvPr>
          <p:cNvGrpSpPr/>
          <p:nvPr/>
        </p:nvGrpSpPr>
        <p:grpSpPr>
          <a:xfrm>
            <a:off x="9888648" y="296117"/>
            <a:ext cx="2395548" cy="1656507"/>
            <a:chOff x="2238436" y="1693496"/>
            <a:chExt cx="2812973" cy="1945154"/>
          </a:xfrm>
        </p:grpSpPr>
        <p:sp>
          <p:nvSpPr>
            <p:cNvPr id="8" name="Forma Livre 38">
              <a:extLst>
                <a:ext uri="{FF2B5EF4-FFF2-40B4-BE49-F238E27FC236}">
                  <a16:creationId xmlns:a16="http://schemas.microsoft.com/office/drawing/2014/main" id="{B5572F09-F950-C414-AFB6-1016ED70539B}"/>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9" name="Forma Livre 39">
              <a:extLst>
                <a:ext uri="{FF2B5EF4-FFF2-40B4-BE49-F238E27FC236}">
                  <a16:creationId xmlns:a16="http://schemas.microsoft.com/office/drawing/2014/main" id="{04FD5B9C-00A8-07EC-9D72-BD512E7FC162}"/>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0" name="Forma Livre 40">
              <a:extLst>
                <a:ext uri="{FF2B5EF4-FFF2-40B4-BE49-F238E27FC236}">
                  <a16:creationId xmlns:a16="http://schemas.microsoft.com/office/drawing/2014/main" id="{A00A4E99-9F0C-A6BB-2FB6-9B12D0A3AA81}"/>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2" name="Forma Livre 41">
              <a:extLst>
                <a:ext uri="{FF2B5EF4-FFF2-40B4-BE49-F238E27FC236}">
                  <a16:creationId xmlns:a16="http://schemas.microsoft.com/office/drawing/2014/main" id="{F8E92815-1A86-49F0-400F-C9810DE10307}"/>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3" name="Forma Livre 42">
              <a:extLst>
                <a:ext uri="{FF2B5EF4-FFF2-40B4-BE49-F238E27FC236}">
                  <a16:creationId xmlns:a16="http://schemas.microsoft.com/office/drawing/2014/main" id="{B8F69773-A888-D4AA-3FE7-3AC6D0113205}"/>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3">
              <a:extLst>
                <a:ext uri="{FF2B5EF4-FFF2-40B4-BE49-F238E27FC236}">
                  <a16:creationId xmlns:a16="http://schemas.microsoft.com/office/drawing/2014/main" id="{5891B408-3496-57F2-A019-ECB996B1C30D}"/>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5" name="Forma Livre 44">
              <a:extLst>
                <a:ext uri="{FF2B5EF4-FFF2-40B4-BE49-F238E27FC236}">
                  <a16:creationId xmlns:a16="http://schemas.microsoft.com/office/drawing/2014/main" id="{F1FA4DFA-6B80-BF65-A2C8-BAA5ECB5D4C0}"/>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6" name="Forma Livre 45">
              <a:extLst>
                <a:ext uri="{FF2B5EF4-FFF2-40B4-BE49-F238E27FC236}">
                  <a16:creationId xmlns:a16="http://schemas.microsoft.com/office/drawing/2014/main" id="{3DE27D9B-8F1C-6E01-6FC0-2A0785A53E8E}"/>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6">
              <a:extLst>
                <a:ext uri="{FF2B5EF4-FFF2-40B4-BE49-F238E27FC236}">
                  <a16:creationId xmlns:a16="http://schemas.microsoft.com/office/drawing/2014/main" id="{2D8EE9D7-C0BF-D9E0-0C19-D7485BDF966A}"/>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8" name="Forma Livre 47">
              <a:extLst>
                <a:ext uri="{FF2B5EF4-FFF2-40B4-BE49-F238E27FC236}">
                  <a16:creationId xmlns:a16="http://schemas.microsoft.com/office/drawing/2014/main" id="{FDF3A366-C615-3B70-976F-39FB801FF8C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9" name="Forma Livre 48">
              <a:extLst>
                <a:ext uri="{FF2B5EF4-FFF2-40B4-BE49-F238E27FC236}">
                  <a16:creationId xmlns:a16="http://schemas.microsoft.com/office/drawing/2014/main" id="{6FDA58EC-6A47-7904-A9E7-2D874F1A713C}"/>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9">
              <a:extLst>
                <a:ext uri="{FF2B5EF4-FFF2-40B4-BE49-F238E27FC236}">
                  <a16:creationId xmlns:a16="http://schemas.microsoft.com/office/drawing/2014/main" id="{13D4ABF4-096A-C7A6-78C1-4420CF9E177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 name="Agrupar 2">
            <a:extLst>
              <a:ext uri="{FF2B5EF4-FFF2-40B4-BE49-F238E27FC236}">
                <a16:creationId xmlns:a16="http://schemas.microsoft.com/office/drawing/2014/main" id="{AFDDDE06-1FCD-9CAB-461E-A47C4239D870}"/>
              </a:ext>
            </a:extLst>
          </p:cNvPr>
          <p:cNvGrpSpPr/>
          <p:nvPr/>
        </p:nvGrpSpPr>
        <p:grpSpPr>
          <a:xfrm>
            <a:off x="9872015" y="6469399"/>
            <a:ext cx="2190461" cy="261610"/>
            <a:chOff x="9142558" y="6469399"/>
            <a:chExt cx="2190461" cy="261610"/>
          </a:xfrm>
          <a:solidFill>
            <a:schemeClr val="bg1"/>
          </a:solidFill>
        </p:grpSpPr>
        <p:sp>
          <p:nvSpPr>
            <p:cNvPr id="21" name="CaixaDeTexto 20">
              <a:extLst>
                <a:ext uri="{FF2B5EF4-FFF2-40B4-BE49-F238E27FC236}">
                  <a16:creationId xmlns:a16="http://schemas.microsoft.com/office/drawing/2014/main" id="{D7831BEC-A7F6-6167-3008-A45E00BE87EC}"/>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22" name="Gráfico 7">
              <a:extLst>
                <a:ext uri="{FF2B5EF4-FFF2-40B4-BE49-F238E27FC236}">
                  <a16:creationId xmlns:a16="http://schemas.microsoft.com/office/drawing/2014/main" id="{4A89E014-EEEE-5522-99CC-5D53F1CFDF57}"/>
                </a:ext>
              </a:extLst>
            </p:cNvPr>
            <p:cNvGrpSpPr/>
            <p:nvPr/>
          </p:nvGrpSpPr>
          <p:grpSpPr>
            <a:xfrm>
              <a:off x="9142558" y="6511982"/>
              <a:ext cx="1684398" cy="142155"/>
              <a:chOff x="404711" y="944579"/>
              <a:chExt cx="5743491" cy="484722"/>
            </a:xfrm>
            <a:grpFill/>
          </p:grpSpPr>
          <p:sp>
            <p:nvSpPr>
              <p:cNvPr id="23" name="Forma Livre 23">
                <a:extLst>
                  <a:ext uri="{FF2B5EF4-FFF2-40B4-BE49-F238E27FC236}">
                    <a16:creationId xmlns:a16="http://schemas.microsoft.com/office/drawing/2014/main" id="{FA6D891E-34DC-F9EE-47FE-52010C067A2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4">
                <a:extLst>
                  <a:ext uri="{FF2B5EF4-FFF2-40B4-BE49-F238E27FC236}">
                    <a16:creationId xmlns:a16="http://schemas.microsoft.com/office/drawing/2014/main" id="{805DD634-0798-FE40-1836-49EF476F703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5">
                <a:extLst>
                  <a:ext uri="{FF2B5EF4-FFF2-40B4-BE49-F238E27FC236}">
                    <a16:creationId xmlns:a16="http://schemas.microsoft.com/office/drawing/2014/main" id="{1D91CC75-0B4B-823E-4CB8-EB36A802829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6">
                <a:extLst>
                  <a:ext uri="{FF2B5EF4-FFF2-40B4-BE49-F238E27FC236}">
                    <a16:creationId xmlns:a16="http://schemas.microsoft.com/office/drawing/2014/main" id="{08B7EBE4-EB0C-8E85-4BC1-09441084A95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7">
                <a:extLst>
                  <a:ext uri="{FF2B5EF4-FFF2-40B4-BE49-F238E27FC236}">
                    <a16:creationId xmlns:a16="http://schemas.microsoft.com/office/drawing/2014/main" id="{3E5B82F5-6606-155B-F928-D3233457194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8">
                <a:extLst>
                  <a:ext uri="{FF2B5EF4-FFF2-40B4-BE49-F238E27FC236}">
                    <a16:creationId xmlns:a16="http://schemas.microsoft.com/office/drawing/2014/main" id="{6733E3DD-2EA1-C186-561A-C70F571EA75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9">
                <a:extLst>
                  <a:ext uri="{FF2B5EF4-FFF2-40B4-BE49-F238E27FC236}">
                    <a16:creationId xmlns:a16="http://schemas.microsoft.com/office/drawing/2014/main" id="{8EAD16DE-88DA-86C6-4397-F4AFF29B7D0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0">
                <a:extLst>
                  <a:ext uri="{FF2B5EF4-FFF2-40B4-BE49-F238E27FC236}">
                    <a16:creationId xmlns:a16="http://schemas.microsoft.com/office/drawing/2014/main" id="{6BF29DE1-00A9-4B24-C396-6D9429C61FB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1">
                <a:extLst>
                  <a:ext uri="{FF2B5EF4-FFF2-40B4-BE49-F238E27FC236}">
                    <a16:creationId xmlns:a16="http://schemas.microsoft.com/office/drawing/2014/main" id="{3401093E-4E60-B8E8-E409-5BA05331927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2">
                <a:extLst>
                  <a:ext uri="{FF2B5EF4-FFF2-40B4-BE49-F238E27FC236}">
                    <a16:creationId xmlns:a16="http://schemas.microsoft.com/office/drawing/2014/main" id="{84BB5505-0381-7177-C3B1-798769ED394E}"/>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3">
                <a:extLst>
                  <a:ext uri="{FF2B5EF4-FFF2-40B4-BE49-F238E27FC236}">
                    <a16:creationId xmlns:a16="http://schemas.microsoft.com/office/drawing/2014/main" id="{BEED37DF-5DF7-6CC2-C426-DE1531DA4CF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4" name="Imagem 33" descr="Texto, Logotipo&#10;&#10;Descrição gerada automaticamente">
            <a:extLst>
              <a:ext uri="{FF2B5EF4-FFF2-40B4-BE49-F238E27FC236}">
                <a16:creationId xmlns:a16="http://schemas.microsoft.com/office/drawing/2014/main" id="{BD662C5D-0E27-AB34-859F-9986F43E9ECC}"/>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370324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par>
                          <p:cTn id="12" fill="hold">
                            <p:stCondLst>
                              <p:cond delay="1000"/>
                            </p:stCondLst>
                            <p:childTnLst>
                              <p:par>
                                <p:cTn id="13" presetID="2" presetClass="entr" presetSubtype="2"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1+#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1+#ppt_w/2"/>
                                          </p:val>
                                        </p:tav>
                                        <p:tav tm="100000">
                                          <p:val>
                                            <p:strVal val="#ppt_x"/>
                                          </p:val>
                                        </p:tav>
                                      </p:tavLst>
                                    </p:anim>
                                    <p:anim calcmode="lin" valueType="num">
                                      <p:cBhvr additive="base">
                                        <p:cTn id="20" dur="500" fill="hold"/>
                                        <p:tgtEl>
                                          <p:spTgt spid="5"/>
                                        </p:tgtEl>
                                        <p:attrNameLst>
                                          <p:attrName>ppt_y</p:attrName>
                                        </p:attrNameLst>
                                      </p:cBhvr>
                                      <p:tavLst>
                                        <p:tav tm="0">
                                          <p:val>
                                            <p:strVal val="#ppt_y"/>
                                          </p:val>
                                        </p:tav>
                                        <p:tav tm="100000">
                                          <p:val>
                                            <p:strVal val="#ppt_y"/>
                                          </p:val>
                                        </p:tav>
                                      </p:tavLst>
                                    </p:anim>
                                  </p:childTnLst>
                                </p:cTn>
                              </p:par>
                            </p:childTnLst>
                          </p:cTn>
                        </p:par>
                        <p:par>
                          <p:cTn id="21" fill="hold">
                            <p:stCondLst>
                              <p:cond delay="1500"/>
                            </p:stCondLst>
                            <p:childTnLst>
                              <p:par>
                                <p:cTn id="22" presetID="4" presetClass="entr" presetSubtype="16" fill="hold" nodeType="after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ox(in)">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5" grpId="0" animBg="1"/>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Pessoas sentadas em um restaurante&#10;&#10;Descrição gerada automaticamente com confiança baixa">
            <a:extLst>
              <a:ext uri="{FF2B5EF4-FFF2-40B4-BE49-F238E27FC236}">
                <a16:creationId xmlns:a16="http://schemas.microsoft.com/office/drawing/2014/main" id="{B1924A3F-B1BE-39FC-FDA6-766353D7DF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Imagem 5" descr="Forma&#10;&#10;Descrição gerada automaticamente com confiança média">
            <a:extLst>
              <a:ext uri="{FF2B5EF4-FFF2-40B4-BE49-F238E27FC236}">
                <a16:creationId xmlns:a16="http://schemas.microsoft.com/office/drawing/2014/main" id="{209037A8-DFFB-157F-177B-4D75BACD3F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819276"/>
            <a:ext cx="12192000" cy="5038724"/>
          </a:xfrm>
          <a:prstGeom prst="rect">
            <a:avLst/>
          </a:prstGeom>
        </p:spPr>
      </p:pic>
      <p:sp>
        <p:nvSpPr>
          <p:cNvPr id="3" name="CaixaDeTexto 2">
            <a:extLst>
              <a:ext uri="{FF2B5EF4-FFF2-40B4-BE49-F238E27FC236}">
                <a16:creationId xmlns:a16="http://schemas.microsoft.com/office/drawing/2014/main" id="{7A69D1C6-CEDB-570F-7A35-629BDFA7F237}"/>
              </a:ext>
            </a:extLst>
          </p:cNvPr>
          <p:cNvSpPr txBox="1"/>
          <p:nvPr/>
        </p:nvSpPr>
        <p:spPr>
          <a:xfrm>
            <a:off x="703874" y="4600908"/>
            <a:ext cx="10699750" cy="1333827"/>
          </a:xfrm>
          <a:prstGeom prst="rect">
            <a:avLst/>
          </a:prstGeom>
          <a:noFill/>
        </p:spPr>
        <p:txBody>
          <a:bodyPr wrap="square">
            <a:spAutoFit/>
          </a:bodyPr>
          <a:lstStyle/>
          <a:p>
            <a:pPr algn="ctr">
              <a:lnSpc>
                <a:spcPct val="115000"/>
              </a:lnSpc>
              <a:spcAft>
                <a:spcPts val="800"/>
              </a:spcAft>
            </a:pPr>
            <a:r>
              <a:rPr lang="pt-BR" sz="2400" kern="100">
                <a:solidFill>
                  <a:schemeClr val="bg1"/>
                </a:solidFill>
                <a:ea typeface="Arial" panose="020B0604020202020204" pitchFamily="34" charset="0"/>
                <a:cs typeface="Times New Roman" panose="02020603050405020304" pitchFamily="18" charset="0"/>
              </a:rPr>
              <a:t>A </a:t>
            </a:r>
            <a:r>
              <a:rPr lang="pt-BR" sz="2400" b="1" i="1" kern="100">
                <a:solidFill>
                  <a:srgbClr val="F90000"/>
                </a:solidFill>
                <a:ea typeface="Arial" panose="020B0604020202020204" pitchFamily="34" charset="0"/>
                <a:cs typeface="Times New Roman" panose="02020603050405020304" pitchFamily="18" charset="0"/>
              </a:rPr>
              <a:t>Loja Conceito de 2024 </a:t>
            </a:r>
            <a:r>
              <a:rPr lang="pt-BR" sz="2400" kern="100">
                <a:solidFill>
                  <a:schemeClr val="bg1"/>
                </a:solidFill>
                <a:ea typeface="Arial" panose="020B0604020202020204" pitchFamily="34" charset="0"/>
                <a:cs typeface="Times New Roman" panose="02020603050405020304" pitchFamily="18" charset="0"/>
              </a:rPr>
              <a:t>se propõe a ser mais do que um espaço de venda: ela é a “catedral” da marca Claro, um ponto central de relacionamento com o cliente, integrando perfeitamente os meios digitais, os dados e o contato humano. </a:t>
            </a:r>
          </a:p>
        </p:txBody>
      </p:sp>
      <p:grpSp>
        <p:nvGrpSpPr>
          <p:cNvPr id="2" name="Agrupar 1">
            <a:extLst>
              <a:ext uri="{FF2B5EF4-FFF2-40B4-BE49-F238E27FC236}">
                <a16:creationId xmlns:a16="http://schemas.microsoft.com/office/drawing/2014/main" id="{CF85B426-1439-6051-05AC-23B23C5ABC70}"/>
              </a:ext>
            </a:extLst>
          </p:cNvPr>
          <p:cNvGrpSpPr/>
          <p:nvPr/>
        </p:nvGrpSpPr>
        <p:grpSpPr>
          <a:xfrm>
            <a:off x="9872015" y="6469399"/>
            <a:ext cx="2190461" cy="261610"/>
            <a:chOff x="9142558" y="6469399"/>
            <a:chExt cx="2190461" cy="261610"/>
          </a:xfrm>
          <a:solidFill>
            <a:schemeClr val="bg1"/>
          </a:solidFill>
        </p:grpSpPr>
        <p:sp>
          <p:nvSpPr>
            <p:cNvPr id="5" name="CaixaDeTexto 4">
              <a:extLst>
                <a:ext uri="{FF2B5EF4-FFF2-40B4-BE49-F238E27FC236}">
                  <a16:creationId xmlns:a16="http://schemas.microsoft.com/office/drawing/2014/main" id="{0F01A527-31E9-E859-C7EF-C66B2F1937A7}"/>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7" name="Gráfico 7">
              <a:extLst>
                <a:ext uri="{FF2B5EF4-FFF2-40B4-BE49-F238E27FC236}">
                  <a16:creationId xmlns:a16="http://schemas.microsoft.com/office/drawing/2014/main" id="{74B3ADCE-E641-7223-C70B-2CF14739E0BB}"/>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0CDD2D3D-E38F-8EE5-64FB-A191A8FD3AD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66DB0B92-E21E-C744-59E1-7E71CE7672A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9F2314B1-393C-D396-DF37-4884DBB280D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420E000E-CAD0-3880-7D16-9763088E6B45}"/>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616B96E5-8AFA-DCEA-E936-67B7F41C8BB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8">
                <a:extLst>
                  <a:ext uri="{FF2B5EF4-FFF2-40B4-BE49-F238E27FC236}">
                    <a16:creationId xmlns:a16="http://schemas.microsoft.com/office/drawing/2014/main" id="{CD8FE457-6C4F-E182-D876-F31281CBCE03}"/>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936DE354-2272-C436-EAEC-5A7D694215E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15FCECE0-B513-1ABE-285E-5AE5AF451466}"/>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7EB02A2D-96EA-4A78-28E4-B6A793811CED}"/>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A43E50A9-0BDC-A5C4-FDA8-CBFD1C6E1A2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9A251AE1-8BA3-6F0E-F8E5-5199140AD3A6}"/>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73A403F3-A7C5-D0B3-AA0E-70F7A4BA983E}"/>
              </a:ext>
            </a:extLst>
          </p:cNvPr>
          <p:cNvPicPr>
            <a:picLocks noChangeAspect="1"/>
          </p:cNvPicPr>
          <p:nvPr/>
        </p:nvPicPr>
        <p:blipFill>
          <a:blip r:embed="rId5"/>
          <a:stretch>
            <a:fillRect/>
          </a:stretch>
        </p:blipFill>
        <p:spPr>
          <a:xfrm>
            <a:off x="617981" y="6266055"/>
            <a:ext cx="942717" cy="334149"/>
          </a:xfrm>
          <a:prstGeom prst="rect">
            <a:avLst/>
          </a:prstGeom>
        </p:spPr>
      </p:pic>
      <p:pic>
        <p:nvPicPr>
          <p:cNvPr id="21" name="Imagem 20">
            <a:extLst>
              <a:ext uri="{FF2B5EF4-FFF2-40B4-BE49-F238E27FC236}">
                <a16:creationId xmlns:a16="http://schemas.microsoft.com/office/drawing/2014/main" id="{53D02E42-2BB8-08BB-C5DA-8BBB5459AD67}"/>
              </a:ext>
            </a:extLst>
          </p:cNvPr>
          <p:cNvPicPr>
            <a:picLocks noChangeAspect="1"/>
          </p:cNvPicPr>
          <p:nvPr/>
        </p:nvPicPr>
        <p:blipFill>
          <a:blip r:embed="rId6"/>
          <a:stretch>
            <a:fillRect/>
          </a:stretch>
        </p:blipFill>
        <p:spPr>
          <a:xfrm>
            <a:off x="6755219" y="3218121"/>
            <a:ext cx="1197934" cy="217967"/>
          </a:xfrm>
          <a:prstGeom prst="rect">
            <a:avLst/>
          </a:prstGeom>
        </p:spPr>
      </p:pic>
    </p:spTree>
    <p:extLst>
      <p:ext uri="{BB962C8B-B14F-4D97-AF65-F5344CB8AC3E}">
        <p14:creationId xmlns:p14="http://schemas.microsoft.com/office/powerpoint/2010/main" val="1616227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aixaDeTexto 2">
            <a:extLst>
              <a:ext uri="{FF2B5EF4-FFF2-40B4-BE49-F238E27FC236}">
                <a16:creationId xmlns:a16="http://schemas.microsoft.com/office/drawing/2014/main" id="{850F877E-F157-3F3E-C1BA-96AC74605060}"/>
              </a:ext>
            </a:extLst>
          </p:cNvPr>
          <p:cNvSpPr txBox="1"/>
          <p:nvPr/>
        </p:nvSpPr>
        <p:spPr>
          <a:xfrm>
            <a:off x="624743" y="2760736"/>
            <a:ext cx="7092950" cy="1758558"/>
          </a:xfrm>
          <a:prstGeom prst="rect">
            <a:avLst/>
          </a:prstGeom>
          <a:noFill/>
        </p:spPr>
        <p:txBody>
          <a:bodyPr wrap="square">
            <a:spAutoFit/>
          </a:bodyPr>
          <a:lstStyle/>
          <a:p>
            <a:pPr>
              <a:lnSpc>
                <a:spcPct val="115000"/>
              </a:lnSpc>
              <a:spcAft>
                <a:spcPts val="800"/>
              </a:spcAft>
            </a:pPr>
            <a:r>
              <a:rPr lang="pt-BR" sz="2400" kern="100">
                <a:solidFill>
                  <a:schemeClr val="bg1"/>
                </a:solidFill>
                <a:ea typeface="Arial" panose="020B0604020202020204" pitchFamily="34" charset="0"/>
                <a:cs typeface="Times New Roman" panose="02020603050405020304" pitchFamily="18" charset="0"/>
              </a:rPr>
              <a:t>Agora que entendemos a importância do equilíbrio entre razão e emoção para uma liderança eficaz, vamos descobrir outros aspectos que fazem a diferença nessa função tão importante!</a:t>
            </a:r>
          </a:p>
        </p:txBody>
      </p:sp>
      <p:pic>
        <p:nvPicPr>
          <p:cNvPr id="19" name="Gráfico 18">
            <a:extLst>
              <a:ext uri="{FF2B5EF4-FFF2-40B4-BE49-F238E27FC236}">
                <a16:creationId xmlns:a16="http://schemas.microsoft.com/office/drawing/2014/main" id="{368C1302-E2B6-C642-227B-A666244B274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76066" y="1213338"/>
            <a:ext cx="3850515" cy="4108938"/>
          </a:xfrm>
          <a:prstGeom prst="rect">
            <a:avLst/>
          </a:prstGeom>
        </p:spPr>
      </p:pic>
      <p:grpSp>
        <p:nvGrpSpPr>
          <p:cNvPr id="20" name="Agrupar 19">
            <a:extLst>
              <a:ext uri="{FF2B5EF4-FFF2-40B4-BE49-F238E27FC236}">
                <a16:creationId xmlns:a16="http://schemas.microsoft.com/office/drawing/2014/main" id="{B863779B-E4A0-03AE-720C-B63DFDF84241}"/>
              </a:ext>
            </a:extLst>
          </p:cNvPr>
          <p:cNvGrpSpPr/>
          <p:nvPr/>
        </p:nvGrpSpPr>
        <p:grpSpPr>
          <a:xfrm>
            <a:off x="9872015" y="6469399"/>
            <a:ext cx="2190461" cy="261610"/>
            <a:chOff x="9142558" y="6469399"/>
            <a:chExt cx="2190461" cy="261610"/>
          </a:xfrm>
          <a:solidFill>
            <a:schemeClr val="bg1"/>
          </a:solidFill>
        </p:grpSpPr>
        <p:sp>
          <p:nvSpPr>
            <p:cNvPr id="21" name="CaixaDeTexto 20">
              <a:extLst>
                <a:ext uri="{FF2B5EF4-FFF2-40B4-BE49-F238E27FC236}">
                  <a16:creationId xmlns:a16="http://schemas.microsoft.com/office/drawing/2014/main" id="{6A4685B1-BC8B-F83E-3050-FBEC784EA51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22" name="Gráfico 7">
              <a:extLst>
                <a:ext uri="{FF2B5EF4-FFF2-40B4-BE49-F238E27FC236}">
                  <a16:creationId xmlns:a16="http://schemas.microsoft.com/office/drawing/2014/main" id="{080EC6E0-97CB-1644-6A2E-5C7771529CD4}"/>
                </a:ext>
              </a:extLst>
            </p:cNvPr>
            <p:cNvGrpSpPr/>
            <p:nvPr/>
          </p:nvGrpSpPr>
          <p:grpSpPr>
            <a:xfrm>
              <a:off x="9142558" y="6511982"/>
              <a:ext cx="1684398" cy="142155"/>
              <a:chOff x="404711" y="944579"/>
              <a:chExt cx="5743491" cy="484722"/>
            </a:xfrm>
            <a:grpFill/>
          </p:grpSpPr>
          <p:sp>
            <p:nvSpPr>
              <p:cNvPr id="23" name="Forma Livre 23">
                <a:extLst>
                  <a:ext uri="{FF2B5EF4-FFF2-40B4-BE49-F238E27FC236}">
                    <a16:creationId xmlns:a16="http://schemas.microsoft.com/office/drawing/2014/main" id="{797BD974-010A-F078-C457-3F5DC434F92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4">
                <a:extLst>
                  <a:ext uri="{FF2B5EF4-FFF2-40B4-BE49-F238E27FC236}">
                    <a16:creationId xmlns:a16="http://schemas.microsoft.com/office/drawing/2014/main" id="{B90B7306-4865-C541-DA3C-D4AEF95AB3E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5">
                <a:extLst>
                  <a:ext uri="{FF2B5EF4-FFF2-40B4-BE49-F238E27FC236}">
                    <a16:creationId xmlns:a16="http://schemas.microsoft.com/office/drawing/2014/main" id="{60E735B8-1E84-0A66-C938-E1AC7838640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6">
                <a:extLst>
                  <a:ext uri="{FF2B5EF4-FFF2-40B4-BE49-F238E27FC236}">
                    <a16:creationId xmlns:a16="http://schemas.microsoft.com/office/drawing/2014/main" id="{53309137-DD61-928E-81F2-A8DDAB38A38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7">
                <a:extLst>
                  <a:ext uri="{FF2B5EF4-FFF2-40B4-BE49-F238E27FC236}">
                    <a16:creationId xmlns:a16="http://schemas.microsoft.com/office/drawing/2014/main" id="{3EADB20D-65E4-4940-1479-94D3C8C098A4}"/>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8">
                <a:extLst>
                  <a:ext uri="{FF2B5EF4-FFF2-40B4-BE49-F238E27FC236}">
                    <a16:creationId xmlns:a16="http://schemas.microsoft.com/office/drawing/2014/main" id="{04EBA381-3A34-7592-2DB4-EACF08F3588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9">
                <a:extLst>
                  <a:ext uri="{FF2B5EF4-FFF2-40B4-BE49-F238E27FC236}">
                    <a16:creationId xmlns:a16="http://schemas.microsoft.com/office/drawing/2014/main" id="{6B32C702-0961-8C65-4C2B-DE85DA36872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0">
                <a:extLst>
                  <a:ext uri="{FF2B5EF4-FFF2-40B4-BE49-F238E27FC236}">
                    <a16:creationId xmlns:a16="http://schemas.microsoft.com/office/drawing/2014/main" id="{E03D307B-995F-D307-C1FB-DFC573CE323D}"/>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1">
                <a:extLst>
                  <a:ext uri="{FF2B5EF4-FFF2-40B4-BE49-F238E27FC236}">
                    <a16:creationId xmlns:a16="http://schemas.microsoft.com/office/drawing/2014/main" id="{7676C9B3-A0F5-DF9E-CE4B-05DA3CB9B3F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2">
                <a:extLst>
                  <a:ext uri="{FF2B5EF4-FFF2-40B4-BE49-F238E27FC236}">
                    <a16:creationId xmlns:a16="http://schemas.microsoft.com/office/drawing/2014/main" id="{3AB60E5A-0265-41AC-A983-1803635DA0B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3">
                <a:extLst>
                  <a:ext uri="{FF2B5EF4-FFF2-40B4-BE49-F238E27FC236}">
                    <a16:creationId xmlns:a16="http://schemas.microsoft.com/office/drawing/2014/main" id="{0DDC6044-E9AF-3EA9-5A9B-858F74773A3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4" name="Imagem 33" descr="Texto, Logotipo&#10;&#10;Descrição gerada automaticamente">
            <a:extLst>
              <a:ext uri="{FF2B5EF4-FFF2-40B4-BE49-F238E27FC236}">
                <a16:creationId xmlns:a16="http://schemas.microsoft.com/office/drawing/2014/main" id="{3B1BAE95-6F61-D243-6CEE-941B61D23B8E}"/>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521249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6B6C21FB-920D-1E15-BB2D-E3B7443EB45E}"/>
              </a:ext>
            </a:extLst>
          </p:cNvPr>
          <p:cNvSpPr/>
          <p:nvPr/>
        </p:nvSpPr>
        <p:spPr>
          <a:xfrm>
            <a:off x="-307677" y="984438"/>
            <a:ext cx="3108028" cy="985300"/>
          </a:xfrm>
          <a:prstGeom prst="roundRect">
            <a:avLst>
              <a:gd name="adj" fmla="val -17778"/>
            </a:avLst>
          </a:prstGeom>
          <a:solidFill>
            <a:srgbClr val="F90000"/>
          </a:solidFill>
          <a:ln/>
        </p:spPr>
        <p:txBody>
          <a:bodyPr/>
          <a:lstStyle/>
          <a:p>
            <a:endParaRPr lang="pt-BR" sz="3200"/>
          </a:p>
        </p:txBody>
      </p:sp>
      <p:sp>
        <p:nvSpPr>
          <p:cNvPr id="2" name="CaixaDeTexto 1">
            <a:extLst>
              <a:ext uri="{FF2B5EF4-FFF2-40B4-BE49-F238E27FC236}">
                <a16:creationId xmlns:a16="http://schemas.microsoft.com/office/drawing/2014/main" id="{37FEE281-85F4-3F8F-3E9E-2BFEF6FF8C04}"/>
              </a:ext>
            </a:extLst>
          </p:cNvPr>
          <p:cNvSpPr txBox="1"/>
          <p:nvPr/>
        </p:nvSpPr>
        <p:spPr>
          <a:xfrm>
            <a:off x="415925" y="1166631"/>
            <a:ext cx="1822450" cy="769441"/>
          </a:xfrm>
          <a:prstGeom prst="rect">
            <a:avLst/>
          </a:prstGeom>
          <a:noFill/>
        </p:spPr>
        <p:txBody>
          <a:bodyPr wrap="square" rtlCol="0">
            <a:spAutoFit/>
          </a:bodyPr>
          <a:lstStyle/>
          <a:p>
            <a:r>
              <a:rPr lang="pt-BR" sz="4400" b="1">
                <a:solidFill>
                  <a:schemeClr val="bg1"/>
                </a:solidFill>
                <a:latin typeface="+mj-lt"/>
              </a:rPr>
              <a:t>Índice</a:t>
            </a:r>
          </a:p>
        </p:txBody>
      </p:sp>
      <p:grpSp>
        <p:nvGrpSpPr>
          <p:cNvPr id="5" name="Agrupar 4">
            <a:extLst>
              <a:ext uri="{FF2B5EF4-FFF2-40B4-BE49-F238E27FC236}">
                <a16:creationId xmlns:a16="http://schemas.microsoft.com/office/drawing/2014/main" id="{7BB293C1-4618-DC73-6393-7252E72DB1AE}"/>
              </a:ext>
            </a:extLst>
          </p:cNvPr>
          <p:cNvGrpSpPr/>
          <p:nvPr/>
        </p:nvGrpSpPr>
        <p:grpSpPr>
          <a:xfrm>
            <a:off x="5334000" y="1861809"/>
            <a:ext cx="5842000" cy="627391"/>
            <a:chOff x="5334000" y="1861809"/>
            <a:chExt cx="5842000" cy="627391"/>
          </a:xfrm>
        </p:grpSpPr>
        <p:sp>
          <p:nvSpPr>
            <p:cNvPr id="3" name="Retângulo: Cantos Arredondados 2">
              <a:extLst>
                <a:ext uri="{FF2B5EF4-FFF2-40B4-BE49-F238E27FC236}">
                  <a16:creationId xmlns:a16="http://schemas.microsoft.com/office/drawing/2014/main" id="{82E6559A-6C16-46AF-83AA-779EEEC29D5C}"/>
                </a:ext>
              </a:extLst>
            </p:cNvPr>
            <p:cNvSpPr/>
            <p:nvPr/>
          </p:nvSpPr>
          <p:spPr>
            <a:xfrm>
              <a:off x="5334000" y="1861809"/>
              <a:ext cx="5842000" cy="627391"/>
            </a:xfrm>
            <a:prstGeom prst="roundRect">
              <a:avLst>
                <a:gd name="adj" fmla="val 50000"/>
              </a:avLst>
            </a:prstGeom>
            <a:solidFill>
              <a:schemeClr val="tx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bg1"/>
                  </a:solidFill>
                  <a:latin typeface="+mj-lt"/>
                </a:rPr>
                <a:t>Eu          Liderar</a:t>
              </a:r>
            </a:p>
          </p:txBody>
        </p:sp>
        <p:pic>
          <p:nvPicPr>
            <p:cNvPr id="16" name="Gráfico 15">
              <a:extLst>
                <a:ext uri="{FF2B5EF4-FFF2-40B4-BE49-F238E27FC236}">
                  <a16:creationId xmlns:a16="http://schemas.microsoft.com/office/drawing/2014/main" id="{C2770C7C-D73A-13AF-24BF-FBCEB66486D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719019" y="1978351"/>
              <a:ext cx="342379" cy="365357"/>
            </a:xfrm>
            <a:prstGeom prst="rect">
              <a:avLst/>
            </a:prstGeom>
          </p:spPr>
        </p:pic>
      </p:grpSp>
      <p:grpSp>
        <p:nvGrpSpPr>
          <p:cNvPr id="7" name="Agrupar 6">
            <a:extLst>
              <a:ext uri="{FF2B5EF4-FFF2-40B4-BE49-F238E27FC236}">
                <a16:creationId xmlns:a16="http://schemas.microsoft.com/office/drawing/2014/main" id="{39DCF98E-8297-D1B6-C5BA-F95D265D6D97}"/>
              </a:ext>
            </a:extLst>
          </p:cNvPr>
          <p:cNvGrpSpPr/>
          <p:nvPr/>
        </p:nvGrpSpPr>
        <p:grpSpPr>
          <a:xfrm>
            <a:off x="5334000" y="2795006"/>
            <a:ext cx="5842000" cy="627391"/>
            <a:chOff x="5334000" y="2795006"/>
            <a:chExt cx="5842000" cy="627391"/>
          </a:xfrm>
        </p:grpSpPr>
        <p:sp>
          <p:nvSpPr>
            <p:cNvPr id="6" name="Retângulo: Cantos Arredondados 5">
              <a:extLst>
                <a:ext uri="{FF2B5EF4-FFF2-40B4-BE49-F238E27FC236}">
                  <a16:creationId xmlns:a16="http://schemas.microsoft.com/office/drawing/2014/main" id="{38D9E7E6-5077-2E50-59D4-ADF40E21A747}"/>
                </a:ext>
              </a:extLst>
            </p:cNvPr>
            <p:cNvSpPr/>
            <p:nvPr/>
          </p:nvSpPr>
          <p:spPr>
            <a:xfrm>
              <a:off x="5334000" y="2795006"/>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a:t>
              </a:r>
              <a:r>
                <a:rPr lang="pt-BR" sz="2400">
                  <a:solidFill>
                    <a:schemeClr val="tx1"/>
                  </a:solidFill>
                  <a:latin typeface="AMX Black" pitchFamily="2" charset="0"/>
                </a:rPr>
                <a:t>          </a:t>
              </a:r>
              <a:r>
                <a:rPr lang="pt-BR" sz="2400" b="1">
                  <a:solidFill>
                    <a:schemeClr val="tx1"/>
                  </a:solidFill>
                  <a:latin typeface="+mj-lt"/>
                </a:rPr>
                <a:t>Comunicar</a:t>
              </a:r>
            </a:p>
          </p:txBody>
        </p:sp>
        <p:pic>
          <p:nvPicPr>
            <p:cNvPr id="17" name="Gráfico 16">
              <a:extLst>
                <a:ext uri="{FF2B5EF4-FFF2-40B4-BE49-F238E27FC236}">
                  <a16:creationId xmlns:a16="http://schemas.microsoft.com/office/drawing/2014/main" id="{6626E4D5-93A8-A641-42ED-70D9C1944FC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05157" y="2926022"/>
              <a:ext cx="342379" cy="365357"/>
            </a:xfrm>
            <a:prstGeom prst="rect">
              <a:avLst/>
            </a:prstGeom>
          </p:spPr>
        </p:pic>
      </p:grpSp>
      <p:grpSp>
        <p:nvGrpSpPr>
          <p:cNvPr id="9" name="Agrupar 8">
            <a:extLst>
              <a:ext uri="{FF2B5EF4-FFF2-40B4-BE49-F238E27FC236}">
                <a16:creationId xmlns:a16="http://schemas.microsoft.com/office/drawing/2014/main" id="{571B3E4C-3DD0-0667-B39C-436929037BA6}"/>
              </a:ext>
            </a:extLst>
          </p:cNvPr>
          <p:cNvGrpSpPr/>
          <p:nvPr/>
        </p:nvGrpSpPr>
        <p:grpSpPr>
          <a:xfrm>
            <a:off x="5334000" y="3728203"/>
            <a:ext cx="5842000" cy="627391"/>
            <a:chOff x="5334000" y="3728203"/>
            <a:chExt cx="5842000" cy="627391"/>
          </a:xfrm>
        </p:grpSpPr>
        <p:sp>
          <p:nvSpPr>
            <p:cNvPr id="8" name="Retângulo: Cantos Arredondados 7">
              <a:extLst>
                <a:ext uri="{FF2B5EF4-FFF2-40B4-BE49-F238E27FC236}">
                  <a16:creationId xmlns:a16="http://schemas.microsoft.com/office/drawing/2014/main" id="{B32B9E4E-6A90-32DF-4A3F-F9448C601155}"/>
                </a:ext>
              </a:extLst>
            </p:cNvPr>
            <p:cNvSpPr/>
            <p:nvPr/>
          </p:nvSpPr>
          <p:spPr>
            <a:xfrm>
              <a:off x="5334000" y="3728203"/>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a:t>
              </a:r>
              <a:r>
                <a:rPr lang="pt-BR" sz="2400">
                  <a:solidFill>
                    <a:schemeClr val="tx1"/>
                  </a:solidFill>
                  <a:latin typeface="AMX Black" pitchFamily="2" charset="0"/>
                </a:rPr>
                <a:t>         </a:t>
              </a:r>
              <a:r>
                <a:rPr lang="pt-BR" sz="2400" b="1">
                  <a:solidFill>
                    <a:schemeClr val="tx1"/>
                  </a:solidFill>
                  <a:latin typeface="+mj-lt"/>
                </a:rPr>
                <a:t>Harmonizar</a:t>
              </a:r>
            </a:p>
          </p:txBody>
        </p:sp>
        <p:pic>
          <p:nvPicPr>
            <p:cNvPr id="18" name="Gráfico 17">
              <a:extLst>
                <a:ext uri="{FF2B5EF4-FFF2-40B4-BE49-F238E27FC236}">
                  <a16:creationId xmlns:a16="http://schemas.microsoft.com/office/drawing/2014/main" id="{C9945AAC-4FAB-0824-A6F5-1FBB434B1CD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38101" y="3859219"/>
              <a:ext cx="342379" cy="365357"/>
            </a:xfrm>
            <a:prstGeom prst="rect">
              <a:avLst/>
            </a:prstGeom>
          </p:spPr>
        </p:pic>
      </p:grpSp>
      <p:grpSp>
        <p:nvGrpSpPr>
          <p:cNvPr id="11" name="Agrupar 10">
            <a:extLst>
              <a:ext uri="{FF2B5EF4-FFF2-40B4-BE49-F238E27FC236}">
                <a16:creationId xmlns:a16="http://schemas.microsoft.com/office/drawing/2014/main" id="{65843DC8-FDCA-4268-35D0-7E72E00AAFFF}"/>
              </a:ext>
            </a:extLst>
          </p:cNvPr>
          <p:cNvGrpSpPr/>
          <p:nvPr/>
        </p:nvGrpSpPr>
        <p:grpSpPr>
          <a:xfrm>
            <a:off x="5334000" y="4661400"/>
            <a:ext cx="5842000" cy="627391"/>
            <a:chOff x="5334000" y="4661400"/>
            <a:chExt cx="5842000" cy="627391"/>
          </a:xfrm>
        </p:grpSpPr>
        <p:sp>
          <p:nvSpPr>
            <p:cNvPr id="10" name="Retângulo: Cantos Arredondados 9">
              <a:extLst>
                <a:ext uri="{FF2B5EF4-FFF2-40B4-BE49-F238E27FC236}">
                  <a16:creationId xmlns:a16="http://schemas.microsoft.com/office/drawing/2014/main" id="{0E7D0FDF-38CC-8771-AF8A-0AC657C5C8D2}"/>
                </a:ext>
              </a:extLst>
            </p:cNvPr>
            <p:cNvSpPr/>
            <p:nvPr/>
          </p:nvSpPr>
          <p:spPr>
            <a:xfrm>
              <a:off x="5334000" y="4661400"/>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Solucionar</a:t>
              </a:r>
            </a:p>
          </p:txBody>
        </p:sp>
        <p:pic>
          <p:nvPicPr>
            <p:cNvPr id="19" name="Gráfico 18">
              <a:extLst>
                <a:ext uri="{FF2B5EF4-FFF2-40B4-BE49-F238E27FC236}">
                  <a16:creationId xmlns:a16="http://schemas.microsoft.com/office/drawing/2014/main" id="{FB1322B1-C3F1-404A-8486-DFD3D2BAF43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07141" y="4792416"/>
              <a:ext cx="342379" cy="365357"/>
            </a:xfrm>
            <a:prstGeom prst="rect">
              <a:avLst/>
            </a:prstGeom>
          </p:spPr>
        </p:pic>
      </p:grpSp>
      <p:grpSp>
        <p:nvGrpSpPr>
          <p:cNvPr id="13" name="Agrupar 12">
            <a:extLst>
              <a:ext uri="{FF2B5EF4-FFF2-40B4-BE49-F238E27FC236}">
                <a16:creationId xmlns:a16="http://schemas.microsoft.com/office/drawing/2014/main" id="{7910EBA3-AEBA-E9D0-ABCC-5A3A41F5D91C}"/>
              </a:ext>
            </a:extLst>
          </p:cNvPr>
          <p:cNvGrpSpPr/>
          <p:nvPr/>
        </p:nvGrpSpPr>
        <p:grpSpPr>
          <a:xfrm>
            <a:off x="5334000" y="5594597"/>
            <a:ext cx="5842000" cy="627391"/>
            <a:chOff x="5334000" y="5594597"/>
            <a:chExt cx="5842000" cy="627391"/>
          </a:xfrm>
        </p:grpSpPr>
        <p:sp>
          <p:nvSpPr>
            <p:cNvPr id="12" name="Retângulo: Cantos Arredondados 11">
              <a:extLst>
                <a:ext uri="{FF2B5EF4-FFF2-40B4-BE49-F238E27FC236}">
                  <a16:creationId xmlns:a16="http://schemas.microsoft.com/office/drawing/2014/main" id="{FBF9D430-D84B-63FE-3734-F7A7738F4F64}"/>
                </a:ext>
              </a:extLst>
            </p:cNvPr>
            <p:cNvSpPr/>
            <p:nvPr/>
          </p:nvSpPr>
          <p:spPr>
            <a:xfrm>
              <a:off x="5334000" y="5594597"/>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Desenvolver</a:t>
              </a:r>
            </a:p>
          </p:txBody>
        </p:sp>
        <p:pic>
          <p:nvPicPr>
            <p:cNvPr id="21" name="Gráfico 20">
              <a:extLst>
                <a:ext uri="{FF2B5EF4-FFF2-40B4-BE49-F238E27FC236}">
                  <a16:creationId xmlns:a16="http://schemas.microsoft.com/office/drawing/2014/main" id="{007269FE-4AD2-996C-C5EB-F73B29D833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76640" y="5725613"/>
              <a:ext cx="342379" cy="365357"/>
            </a:xfrm>
            <a:prstGeom prst="rect">
              <a:avLst/>
            </a:prstGeom>
          </p:spPr>
        </p:pic>
      </p:grpSp>
      <p:grpSp>
        <p:nvGrpSpPr>
          <p:cNvPr id="22" name="Gráfico 23">
            <a:extLst>
              <a:ext uri="{FF2B5EF4-FFF2-40B4-BE49-F238E27FC236}">
                <a16:creationId xmlns:a16="http://schemas.microsoft.com/office/drawing/2014/main" id="{69AD663B-4E01-4927-821D-B5A0B87D4898}"/>
              </a:ext>
            </a:extLst>
          </p:cNvPr>
          <p:cNvGrpSpPr/>
          <p:nvPr/>
        </p:nvGrpSpPr>
        <p:grpSpPr>
          <a:xfrm>
            <a:off x="-185757" y="3104897"/>
            <a:ext cx="3600464" cy="2489700"/>
            <a:chOff x="2238436" y="1693496"/>
            <a:chExt cx="2812973" cy="1945154"/>
          </a:xfrm>
        </p:grpSpPr>
        <p:sp>
          <p:nvSpPr>
            <p:cNvPr id="23" name="Forma Livre 38">
              <a:extLst>
                <a:ext uri="{FF2B5EF4-FFF2-40B4-BE49-F238E27FC236}">
                  <a16:creationId xmlns:a16="http://schemas.microsoft.com/office/drawing/2014/main" id="{9338675B-9A91-6CBB-4206-A311F8B6D7A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39">
              <a:extLst>
                <a:ext uri="{FF2B5EF4-FFF2-40B4-BE49-F238E27FC236}">
                  <a16:creationId xmlns:a16="http://schemas.microsoft.com/office/drawing/2014/main" id="{C09ABCA3-AE17-D6CB-DE83-D2FF962C6288}"/>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0">
              <a:extLst>
                <a:ext uri="{FF2B5EF4-FFF2-40B4-BE49-F238E27FC236}">
                  <a16:creationId xmlns:a16="http://schemas.microsoft.com/office/drawing/2014/main" id="{D42DF71F-B6A8-AF40-2F53-2E64C0CCCFB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6" name="Forma Livre 41">
              <a:extLst>
                <a:ext uri="{FF2B5EF4-FFF2-40B4-BE49-F238E27FC236}">
                  <a16:creationId xmlns:a16="http://schemas.microsoft.com/office/drawing/2014/main" id="{4EDE2A9B-64EF-1CD5-9942-F771C82EB4E3}"/>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2">
              <a:extLst>
                <a:ext uri="{FF2B5EF4-FFF2-40B4-BE49-F238E27FC236}">
                  <a16:creationId xmlns:a16="http://schemas.microsoft.com/office/drawing/2014/main" id="{1FA8367E-CCA2-FD46-8F30-594D903BD75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43">
              <a:extLst>
                <a:ext uri="{FF2B5EF4-FFF2-40B4-BE49-F238E27FC236}">
                  <a16:creationId xmlns:a16="http://schemas.microsoft.com/office/drawing/2014/main" id="{4FBD1C1D-5365-FAB7-7A24-4708156E996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4">
              <a:extLst>
                <a:ext uri="{FF2B5EF4-FFF2-40B4-BE49-F238E27FC236}">
                  <a16:creationId xmlns:a16="http://schemas.microsoft.com/office/drawing/2014/main" id="{4566621B-D1FB-1C48-C5B7-C887F02802B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5">
              <a:extLst>
                <a:ext uri="{FF2B5EF4-FFF2-40B4-BE49-F238E27FC236}">
                  <a16:creationId xmlns:a16="http://schemas.microsoft.com/office/drawing/2014/main" id="{0C76FF54-CC85-E5FF-696B-901E05F8CAE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6">
              <a:extLst>
                <a:ext uri="{FF2B5EF4-FFF2-40B4-BE49-F238E27FC236}">
                  <a16:creationId xmlns:a16="http://schemas.microsoft.com/office/drawing/2014/main" id="{54D21A1D-D892-4967-B28D-C2FE0ED8DE9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7">
              <a:extLst>
                <a:ext uri="{FF2B5EF4-FFF2-40B4-BE49-F238E27FC236}">
                  <a16:creationId xmlns:a16="http://schemas.microsoft.com/office/drawing/2014/main" id="{F674E385-2EF2-4195-2654-06E9BC245873}"/>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3" name="Forma Livre 48">
              <a:extLst>
                <a:ext uri="{FF2B5EF4-FFF2-40B4-BE49-F238E27FC236}">
                  <a16:creationId xmlns:a16="http://schemas.microsoft.com/office/drawing/2014/main" id="{40740664-65E9-50F0-9A64-2C6175FAC54D}"/>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4" name="Forma Livre 49">
              <a:extLst>
                <a:ext uri="{FF2B5EF4-FFF2-40B4-BE49-F238E27FC236}">
                  <a16:creationId xmlns:a16="http://schemas.microsoft.com/office/drawing/2014/main" id="{0191C415-5D8A-AF54-D67D-902D4EA26DA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5" name="Agrupar 34">
            <a:extLst>
              <a:ext uri="{FF2B5EF4-FFF2-40B4-BE49-F238E27FC236}">
                <a16:creationId xmlns:a16="http://schemas.microsoft.com/office/drawing/2014/main" id="{5953C013-11CE-030F-B917-A776B95763FE}"/>
              </a:ext>
            </a:extLst>
          </p:cNvPr>
          <p:cNvGrpSpPr/>
          <p:nvPr/>
        </p:nvGrpSpPr>
        <p:grpSpPr>
          <a:xfrm>
            <a:off x="9872015" y="6469399"/>
            <a:ext cx="2190461" cy="261610"/>
            <a:chOff x="9142558" y="6469399"/>
            <a:chExt cx="2190461" cy="261610"/>
          </a:xfrm>
        </p:grpSpPr>
        <p:sp>
          <p:nvSpPr>
            <p:cNvPr id="36" name="CaixaDeTexto 35">
              <a:extLst>
                <a:ext uri="{FF2B5EF4-FFF2-40B4-BE49-F238E27FC236}">
                  <a16:creationId xmlns:a16="http://schemas.microsoft.com/office/drawing/2014/main" id="{AC3E5650-AAA2-9CD5-7259-B5C6707111B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37" name="Gráfico 7">
              <a:extLst>
                <a:ext uri="{FF2B5EF4-FFF2-40B4-BE49-F238E27FC236}">
                  <a16:creationId xmlns:a16="http://schemas.microsoft.com/office/drawing/2014/main" id="{07D2E751-3F04-AEC1-7866-2AAB2DA68113}"/>
                </a:ext>
              </a:extLst>
            </p:cNvPr>
            <p:cNvGrpSpPr/>
            <p:nvPr/>
          </p:nvGrpSpPr>
          <p:grpSpPr>
            <a:xfrm>
              <a:off x="9142558" y="6511982"/>
              <a:ext cx="1684398" cy="142155"/>
              <a:chOff x="404711" y="944579"/>
              <a:chExt cx="5743491" cy="484722"/>
            </a:xfrm>
            <a:solidFill>
              <a:srgbClr val="000000"/>
            </a:solidFill>
          </p:grpSpPr>
          <p:sp>
            <p:nvSpPr>
              <p:cNvPr id="38" name="Forma Livre 23">
                <a:extLst>
                  <a:ext uri="{FF2B5EF4-FFF2-40B4-BE49-F238E27FC236}">
                    <a16:creationId xmlns:a16="http://schemas.microsoft.com/office/drawing/2014/main" id="{E39F7ACA-8918-A1EE-DDC3-CB7E9E6DEA8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4">
                <a:extLst>
                  <a:ext uri="{FF2B5EF4-FFF2-40B4-BE49-F238E27FC236}">
                    <a16:creationId xmlns:a16="http://schemas.microsoft.com/office/drawing/2014/main" id="{0DA2DB80-66B2-A9D7-C6E8-D28D56DD7DF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5">
                <a:extLst>
                  <a:ext uri="{FF2B5EF4-FFF2-40B4-BE49-F238E27FC236}">
                    <a16:creationId xmlns:a16="http://schemas.microsoft.com/office/drawing/2014/main" id="{E9324A6C-E7FE-4E48-299E-47D4AB7F952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6">
                <a:extLst>
                  <a:ext uri="{FF2B5EF4-FFF2-40B4-BE49-F238E27FC236}">
                    <a16:creationId xmlns:a16="http://schemas.microsoft.com/office/drawing/2014/main" id="{E4D56FEC-61B7-E37A-E54D-DC54EC66569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7">
                <a:extLst>
                  <a:ext uri="{FF2B5EF4-FFF2-40B4-BE49-F238E27FC236}">
                    <a16:creationId xmlns:a16="http://schemas.microsoft.com/office/drawing/2014/main" id="{975D8AB8-8196-29FD-1B22-30087B08FB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8">
                <a:extLst>
                  <a:ext uri="{FF2B5EF4-FFF2-40B4-BE49-F238E27FC236}">
                    <a16:creationId xmlns:a16="http://schemas.microsoft.com/office/drawing/2014/main" id="{8A3932E7-2717-C431-FAF4-E2A5ABDF545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9">
                <a:extLst>
                  <a:ext uri="{FF2B5EF4-FFF2-40B4-BE49-F238E27FC236}">
                    <a16:creationId xmlns:a16="http://schemas.microsoft.com/office/drawing/2014/main" id="{DB8A2963-5202-37A5-7562-6DA061DE06A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0">
                <a:extLst>
                  <a:ext uri="{FF2B5EF4-FFF2-40B4-BE49-F238E27FC236}">
                    <a16:creationId xmlns:a16="http://schemas.microsoft.com/office/drawing/2014/main" id="{1F0C0568-7B2D-90AF-62B2-49C14BDA72C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1">
                <a:extLst>
                  <a:ext uri="{FF2B5EF4-FFF2-40B4-BE49-F238E27FC236}">
                    <a16:creationId xmlns:a16="http://schemas.microsoft.com/office/drawing/2014/main" id="{2E27DA5D-EAAC-F4F6-5762-6BA71433D06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2">
                <a:extLst>
                  <a:ext uri="{FF2B5EF4-FFF2-40B4-BE49-F238E27FC236}">
                    <a16:creationId xmlns:a16="http://schemas.microsoft.com/office/drawing/2014/main" id="{04DFB556-A619-6494-4358-FB297BCFB77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3">
                <a:extLst>
                  <a:ext uri="{FF2B5EF4-FFF2-40B4-BE49-F238E27FC236}">
                    <a16:creationId xmlns:a16="http://schemas.microsoft.com/office/drawing/2014/main" id="{950FD9E2-EBB6-D37E-0347-EF488EBEE3D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9" name="Imagem 48" descr="Texto, Logotipo&#10;&#10;Descrição gerada automaticamente">
            <a:extLst>
              <a:ext uri="{FF2B5EF4-FFF2-40B4-BE49-F238E27FC236}">
                <a16:creationId xmlns:a16="http://schemas.microsoft.com/office/drawing/2014/main" id="{7B978AB1-E09C-C352-B72A-879732A72DC4}"/>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162581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par>
                          <p:cTn id="32" fill="hold">
                            <p:stCondLst>
                              <p:cond delay="3500"/>
                            </p:stCondLst>
                            <p:childTnLst>
                              <p:par>
                                <p:cTn id="33" presetID="4" presetClass="entr" presetSubtype="16"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box(in)">
                                      <p:cBhvr>
                                        <p:cTn id="35" dur="2000"/>
                                        <p:tgtEl>
                                          <p:spTgt spid="22"/>
                                        </p:tgtEl>
                                      </p:cBhvr>
                                    </p:animEffect>
                                  </p:childTnLst>
                                </p:cTn>
                              </p:par>
                            </p:childTnLst>
                          </p:cTn>
                        </p:par>
                      </p:childTnLst>
                    </p:cTn>
                  </p:par>
                  <p:par>
                    <p:cTn id="36" fill="hold">
                      <p:stCondLst>
                        <p:cond delay="indefinite"/>
                      </p:stCondLst>
                      <p:childTnLst>
                        <p:par>
                          <p:cTn id="37" fill="hold">
                            <p:stCondLst>
                              <p:cond delay="0"/>
                            </p:stCondLst>
                            <p:childTnLst>
                              <p:par>
                                <p:cTn id="38" presetID="26" presetClass="emph" presetSubtype="0" fill="hold" nodeType="clickEffect">
                                  <p:stCondLst>
                                    <p:cond delay="0"/>
                                  </p:stCondLst>
                                  <p:childTnLst>
                                    <p:animEffect transition="out" filter="fade">
                                      <p:cBhvr>
                                        <p:cTn id="39" dur="500" tmFilter="0, 0; .2, .5; .8, .5; 1, 0"/>
                                        <p:tgtEl>
                                          <p:spTgt spid="5"/>
                                        </p:tgtEl>
                                      </p:cBhvr>
                                    </p:animEffect>
                                    <p:animScale>
                                      <p:cBhvr>
                                        <p:cTn id="40" dur="250" autoRev="1" fill="hold"/>
                                        <p:tgtEl>
                                          <p:spTgt spid="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6074723D-D5A3-4EB4-81B2-90E1E6ADC9FE}"/>
              </a:ext>
            </a:extLst>
          </p:cNvPr>
          <p:cNvSpPr txBox="1"/>
          <p:nvPr/>
        </p:nvSpPr>
        <p:spPr>
          <a:xfrm>
            <a:off x="680897" y="2551837"/>
            <a:ext cx="11061700" cy="1754326"/>
          </a:xfrm>
          <a:prstGeom prst="rect">
            <a:avLst/>
          </a:prstGeom>
          <a:noFill/>
        </p:spPr>
        <p:txBody>
          <a:bodyPr wrap="square" rtlCol="0">
            <a:spAutoFit/>
          </a:bodyPr>
          <a:lstStyle/>
          <a:p>
            <a:r>
              <a:rPr lang="pt-BR" sz="5400" b="1">
                <a:solidFill>
                  <a:schemeClr val="bg1"/>
                </a:solidFill>
                <a:latin typeface="+mj-lt"/>
              </a:rPr>
              <a:t>Você acha que a Liderança é uma habilidade </a:t>
            </a:r>
            <a:r>
              <a:rPr lang="pt-BR" sz="5400" b="1">
                <a:solidFill>
                  <a:srgbClr val="F90000"/>
                </a:solidFill>
                <a:latin typeface="+mj-lt"/>
              </a:rPr>
              <a:t>nata</a:t>
            </a:r>
            <a:r>
              <a:rPr lang="pt-BR" sz="5400" b="1">
                <a:solidFill>
                  <a:schemeClr val="bg1"/>
                </a:solidFill>
                <a:latin typeface="+mj-lt"/>
              </a:rPr>
              <a:t> ou </a:t>
            </a:r>
            <a:r>
              <a:rPr lang="pt-BR" sz="5400" b="1">
                <a:solidFill>
                  <a:srgbClr val="F90000"/>
                </a:solidFill>
                <a:latin typeface="+mj-lt"/>
              </a:rPr>
              <a:t>adquirida</a:t>
            </a:r>
            <a:r>
              <a:rPr lang="pt-BR" sz="5400" b="1">
                <a:solidFill>
                  <a:schemeClr val="bg1"/>
                </a:solidFill>
                <a:latin typeface="+mj-lt"/>
              </a:rPr>
              <a:t>?</a:t>
            </a:r>
          </a:p>
        </p:txBody>
      </p:sp>
      <p:pic>
        <p:nvPicPr>
          <p:cNvPr id="4" name="Gráfico 3">
            <a:extLst>
              <a:ext uri="{FF2B5EF4-FFF2-40B4-BE49-F238E27FC236}">
                <a16:creationId xmlns:a16="http://schemas.microsoft.com/office/drawing/2014/main" id="{1A918A46-1574-EB8E-940A-D28A8516DDD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452598" y="4506410"/>
            <a:ext cx="1825485" cy="1559397"/>
          </a:xfrm>
          <a:prstGeom prst="rect">
            <a:avLst/>
          </a:prstGeom>
        </p:spPr>
      </p:pic>
      <p:pic>
        <p:nvPicPr>
          <p:cNvPr id="5" name="Gráfico 4">
            <a:extLst>
              <a:ext uri="{FF2B5EF4-FFF2-40B4-BE49-F238E27FC236}">
                <a16:creationId xmlns:a16="http://schemas.microsoft.com/office/drawing/2014/main" id="{FD8A6B02-1BBA-C3E0-A358-C479B33731F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0" y="413554"/>
            <a:ext cx="1848823" cy="1612016"/>
          </a:xfrm>
          <a:prstGeom prst="rect">
            <a:avLst/>
          </a:prstGeom>
        </p:spPr>
      </p:pic>
      <p:grpSp>
        <p:nvGrpSpPr>
          <p:cNvPr id="6" name="Agrupar 5">
            <a:extLst>
              <a:ext uri="{FF2B5EF4-FFF2-40B4-BE49-F238E27FC236}">
                <a16:creationId xmlns:a16="http://schemas.microsoft.com/office/drawing/2014/main" id="{B1CA1E28-0B3B-F2DE-FCAD-D49BB111ED44}"/>
              </a:ext>
            </a:extLst>
          </p:cNvPr>
          <p:cNvGrpSpPr/>
          <p:nvPr/>
        </p:nvGrpSpPr>
        <p:grpSpPr>
          <a:xfrm>
            <a:off x="9872015" y="6469399"/>
            <a:ext cx="2190461" cy="261610"/>
            <a:chOff x="9142558" y="6469399"/>
            <a:chExt cx="2190461" cy="261610"/>
          </a:xfrm>
          <a:solidFill>
            <a:schemeClr val="bg1"/>
          </a:solidFill>
        </p:grpSpPr>
        <p:sp>
          <p:nvSpPr>
            <p:cNvPr id="7" name="CaixaDeTexto 6">
              <a:extLst>
                <a:ext uri="{FF2B5EF4-FFF2-40B4-BE49-F238E27FC236}">
                  <a16:creationId xmlns:a16="http://schemas.microsoft.com/office/drawing/2014/main" id="{D46DEC41-F7C6-1DE6-7012-776DA74FB65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8" name="Gráfico 7">
              <a:extLst>
                <a:ext uri="{FF2B5EF4-FFF2-40B4-BE49-F238E27FC236}">
                  <a16:creationId xmlns:a16="http://schemas.microsoft.com/office/drawing/2014/main" id="{5FE541D7-7FC1-9E1C-6679-F13C7B9111C5}"/>
                </a:ext>
              </a:extLst>
            </p:cNvPr>
            <p:cNvGrpSpPr/>
            <p:nvPr/>
          </p:nvGrpSpPr>
          <p:grpSpPr>
            <a:xfrm>
              <a:off x="9142558" y="6511982"/>
              <a:ext cx="1684398" cy="142155"/>
              <a:chOff x="404711" y="944579"/>
              <a:chExt cx="5743491" cy="484722"/>
            </a:xfrm>
            <a:grpFill/>
          </p:grpSpPr>
          <p:sp>
            <p:nvSpPr>
              <p:cNvPr id="9" name="Forma Livre 23">
                <a:extLst>
                  <a:ext uri="{FF2B5EF4-FFF2-40B4-BE49-F238E27FC236}">
                    <a16:creationId xmlns:a16="http://schemas.microsoft.com/office/drawing/2014/main" id="{317617F5-F802-8FFC-40FC-BDA1A3FC120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4">
                <a:extLst>
                  <a:ext uri="{FF2B5EF4-FFF2-40B4-BE49-F238E27FC236}">
                    <a16:creationId xmlns:a16="http://schemas.microsoft.com/office/drawing/2014/main" id="{DE05CC9C-97B9-9F76-6928-1FD798EF2A5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5">
                <a:extLst>
                  <a:ext uri="{FF2B5EF4-FFF2-40B4-BE49-F238E27FC236}">
                    <a16:creationId xmlns:a16="http://schemas.microsoft.com/office/drawing/2014/main" id="{3474F734-5305-3694-66FE-83E70DE6B02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6">
                <a:extLst>
                  <a:ext uri="{FF2B5EF4-FFF2-40B4-BE49-F238E27FC236}">
                    <a16:creationId xmlns:a16="http://schemas.microsoft.com/office/drawing/2014/main" id="{325CA4A9-57DE-8738-625F-BA0C472A1B3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7">
                <a:extLst>
                  <a:ext uri="{FF2B5EF4-FFF2-40B4-BE49-F238E27FC236}">
                    <a16:creationId xmlns:a16="http://schemas.microsoft.com/office/drawing/2014/main" id="{928A769B-C47A-5606-E433-0E18922601F1}"/>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8">
                <a:extLst>
                  <a:ext uri="{FF2B5EF4-FFF2-40B4-BE49-F238E27FC236}">
                    <a16:creationId xmlns:a16="http://schemas.microsoft.com/office/drawing/2014/main" id="{252519FC-7679-5472-E057-7F8C2033BF0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9">
                <a:extLst>
                  <a:ext uri="{FF2B5EF4-FFF2-40B4-BE49-F238E27FC236}">
                    <a16:creationId xmlns:a16="http://schemas.microsoft.com/office/drawing/2014/main" id="{9B9C59A8-5768-3511-46FE-B7A1239A2B2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0">
                <a:extLst>
                  <a:ext uri="{FF2B5EF4-FFF2-40B4-BE49-F238E27FC236}">
                    <a16:creationId xmlns:a16="http://schemas.microsoft.com/office/drawing/2014/main" id="{232791A1-0F83-CDDB-65A4-3DC47549AF6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1">
                <a:extLst>
                  <a:ext uri="{FF2B5EF4-FFF2-40B4-BE49-F238E27FC236}">
                    <a16:creationId xmlns:a16="http://schemas.microsoft.com/office/drawing/2014/main" id="{E867C2D0-93BC-E6C4-70B9-2B68E0F7502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2">
                <a:extLst>
                  <a:ext uri="{FF2B5EF4-FFF2-40B4-BE49-F238E27FC236}">
                    <a16:creationId xmlns:a16="http://schemas.microsoft.com/office/drawing/2014/main" id="{0F3A65FC-4FBA-E141-7C9B-A5DED5C51F33}"/>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3">
                <a:extLst>
                  <a:ext uri="{FF2B5EF4-FFF2-40B4-BE49-F238E27FC236}">
                    <a16:creationId xmlns:a16="http://schemas.microsoft.com/office/drawing/2014/main" id="{BAE4E40A-2A15-1F04-E7B1-7F38C43CC26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0" name="Imagem 19" descr="Texto, Logotipo&#10;&#10;Descrição gerada automaticamente">
            <a:extLst>
              <a:ext uri="{FF2B5EF4-FFF2-40B4-BE49-F238E27FC236}">
                <a16:creationId xmlns:a16="http://schemas.microsoft.com/office/drawing/2014/main" id="{BCCE3EB2-F1C4-91BA-86C7-BDA3C4CC4B0F}"/>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3112291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par>
                          <p:cTn id="8" fill="hold">
                            <p:stCondLst>
                              <p:cond delay="1250"/>
                            </p:stCondLst>
                            <p:childTnLst>
                              <p:par>
                                <p:cTn id="9" presetID="10" presetClass="entr" presetSubtype="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ntr" presetSubtype="0"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C41D476E-D9BE-BF2F-2519-619FE75A9426}"/>
              </a:ext>
            </a:extLst>
          </p:cNvPr>
          <p:cNvSpPr/>
          <p:nvPr/>
        </p:nvSpPr>
        <p:spPr>
          <a:xfrm>
            <a:off x="0" y="1062040"/>
            <a:ext cx="10197296" cy="3590984"/>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6074723D-D5A3-4EB4-81B2-90E1E6ADC9FE}"/>
              </a:ext>
            </a:extLst>
          </p:cNvPr>
          <p:cNvSpPr txBox="1"/>
          <p:nvPr/>
        </p:nvSpPr>
        <p:spPr>
          <a:xfrm>
            <a:off x="711200" y="1524167"/>
            <a:ext cx="7169150" cy="1015663"/>
          </a:xfrm>
          <a:prstGeom prst="rect">
            <a:avLst/>
          </a:prstGeom>
          <a:noFill/>
        </p:spPr>
        <p:txBody>
          <a:bodyPr wrap="square" rtlCol="0">
            <a:spAutoFit/>
          </a:bodyPr>
          <a:lstStyle/>
          <a:p>
            <a:r>
              <a:rPr lang="pt-BR" sz="6000">
                <a:latin typeface="AMX Black" pitchFamily="2" charset="0"/>
              </a:rPr>
              <a:t>Vocação</a:t>
            </a:r>
          </a:p>
        </p:txBody>
      </p:sp>
      <p:sp>
        <p:nvSpPr>
          <p:cNvPr id="4" name="CaixaDeTexto 3">
            <a:extLst>
              <a:ext uri="{FF2B5EF4-FFF2-40B4-BE49-F238E27FC236}">
                <a16:creationId xmlns:a16="http://schemas.microsoft.com/office/drawing/2014/main" id="{88E28754-932E-7D04-12E4-D3386B9E3DCD}"/>
              </a:ext>
            </a:extLst>
          </p:cNvPr>
          <p:cNvSpPr txBox="1"/>
          <p:nvPr/>
        </p:nvSpPr>
        <p:spPr>
          <a:xfrm>
            <a:off x="711200" y="3105834"/>
            <a:ext cx="8813800" cy="830997"/>
          </a:xfrm>
          <a:prstGeom prst="rect">
            <a:avLst/>
          </a:prstGeom>
          <a:noFill/>
        </p:spPr>
        <p:txBody>
          <a:bodyPr wrap="square" rtlCol="0">
            <a:spAutoFit/>
          </a:bodyPr>
          <a:lstStyle/>
          <a:p>
            <a:r>
              <a:rPr lang="pt-BR" sz="2400"/>
              <a:t>O primeiro passo para que alguém se torne </a:t>
            </a:r>
            <a:r>
              <a:rPr lang="pt-BR" sz="2400" b="1"/>
              <a:t>referência </a:t>
            </a:r>
            <a:r>
              <a:rPr lang="pt-BR" sz="2400"/>
              <a:t>é descobrir sua </a:t>
            </a:r>
            <a:r>
              <a:rPr lang="pt-BR" sz="2400" b="1"/>
              <a:t>vocação</a:t>
            </a:r>
            <a:r>
              <a:rPr lang="pt-BR" sz="2400"/>
              <a:t>. </a:t>
            </a:r>
          </a:p>
        </p:txBody>
      </p:sp>
      <p:grpSp>
        <p:nvGrpSpPr>
          <p:cNvPr id="5" name="Gráfico 23">
            <a:extLst>
              <a:ext uri="{FF2B5EF4-FFF2-40B4-BE49-F238E27FC236}">
                <a16:creationId xmlns:a16="http://schemas.microsoft.com/office/drawing/2014/main" id="{19676C99-4535-C5CD-CDCF-9AA768011117}"/>
              </a:ext>
            </a:extLst>
          </p:cNvPr>
          <p:cNvGrpSpPr/>
          <p:nvPr/>
        </p:nvGrpSpPr>
        <p:grpSpPr>
          <a:xfrm>
            <a:off x="7684924" y="3340611"/>
            <a:ext cx="3795876" cy="2624825"/>
            <a:chOff x="2238436" y="1693496"/>
            <a:chExt cx="2812973" cy="1945154"/>
          </a:xfrm>
        </p:grpSpPr>
        <p:sp>
          <p:nvSpPr>
            <p:cNvPr id="6" name="Forma Livre 38">
              <a:extLst>
                <a:ext uri="{FF2B5EF4-FFF2-40B4-BE49-F238E27FC236}">
                  <a16:creationId xmlns:a16="http://schemas.microsoft.com/office/drawing/2014/main" id="{E2A9F559-3F52-258A-7A40-47DC8E8B0833}"/>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 name="Forma Livre 39">
              <a:extLst>
                <a:ext uri="{FF2B5EF4-FFF2-40B4-BE49-F238E27FC236}">
                  <a16:creationId xmlns:a16="http://schemas.microsoft.com/office/drawing/2014/main" id="{0250DD5B-7E43-1FAB-E756-68E2B11628C0}"/>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8" name="Forma Livre 40">
              <a:extLst>
                <a:ext uri="{FF2B5EF4-FFF2-40B4-BE49-F238E27FC236}">
                  <a16:creationId xmlns:a16="http://schemas.microsoft.com/office/drawing/2014/main" id="{E68BB552-EABE-F942-B4BA-AAB40D867BC8}"/>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9" name="Forma Livre 41">
              <a:extLst>
                <a:ext uri="{FF2B5EF4-FFF2-40B4-BE49-F238E27FC236}">
                  <a16:creationId xmlns:a16="http://schemas.microsoft.com/office/drawing/2014/main" id="{0B87CE98-80D6-2D8B-7420-22E84309B4E0}"/>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2">
              <a:extLst>
                <a:ext uri="{FF2B5EF4-FFF2-40B4-BE49-F238E27FC236}">
                  <a16:creationId xmlns:a16="http://schemas.microsoft.com/office/drawing/2014/main" id="{0A875BDB-99CD-B671-9613-C59871072EF4}"/>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1" name="Forma Livre 43">
              <a:extLst>
                <a:ext uri="{FF2B5EF4-FFF2-40B4-BE49-F238E27FC236}">
                  <a16:creationId xmlns:a16="http://schemas.microsoft.com/office/drawing/2014/main" id="{63DBD5ED-2B9C-7CC9-B784-8B816430B536}"/>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4">
              <a:extLst>
                <a:ext uri="{FF2B5EF4-FFF2-40B4-BE49-F238E27FC236}">
                  <a16:creationId xmlns:a16="http://schemas.microsoft.com/office/drawing/2014/main" id="{F38867CA-5B0D-952D-61D2-AB7EEEBFDF67}"/>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3" name="Forma Livre 45">
              <a:extLst>
                <a:ext uri="{FF2B5EF4-FFF2-40B4-BE49-F238E27FC236}">
                  <a16:creationId xmlns:a16="http://schemas.microsoft.com/office/drawing/2014/main" id="{26A085C8-2554-6287-6207-C370AAD88619}"/>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4" name="Forma Livre 46">
              <a:extLst>
                <a:ext uri="{FF2B5EF4-FFF2-40B4-BE49-F238E27FC236}">
                  <a16:creationId xmlns:a16="http://schemas.microsoft.com/office/drawing/2014/main" id="{DED1F507-5FAC-2348-6787-08E73EEACF6C}"/>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5" name="Forma Livre 47">
              <a:extLst>
                <a:ext uri="{FF2B5EF4-FFF2-40B4-BE49-F238E27FC236}">
                  <a16:creationId xmlns:a16="http://schemas.microsoft.com/office/drawing/2014/main" id="{80A8789B-4970-DAA6-0240-02AF1E1C1643}"/>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8">
              <a:extLst>
                <a:ext uri="{FF2B5EF4-FFF2-40B4-BE49-F238E27FC236}">
                  <a16:creationId xmlns:a16="http://schemas.microsoft.com/office/drawing/2014/main" id="{05104D73-E092-0460-0232-83F60178D8E6}"/>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7" name="Forma Livre 49">
              <a:extLst>
                <a:ext uri="{FF2B5EF4-FFF2-40B4-BE49-F238E27FC236}">
                  <a16:creationId xmlns:a16="http://schemas.microsoft.com/office/drawing/2014/main" id="{81970698-8526-42AD-4E93-38381890D2E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1" name="Agrupar 30">
            <a:extLst>
              <a:ext uri="{FF2B5EF4-FFF2-40B4-BE49-F238E27FC236}">
                <a16:creationId xmlns:a16="http://schemas.microsoft.com/office/drawing/2014/main" id="{413BA2B0-14E6-F638-2038-9D3234603932}"/>
              </a:ext>
            </a:extLst>
          </p:cNvPr>
          <p:cNvGrpSpPr/>
          <p:nvPr/>
        </p:nvGrpSpPr>
        <p:grpSpPr>
          <a:xfrm>
            <a:off x="9872015" y="6469399"/>
            <a:ext cx="2190461" cy="261610"/>
            <a:chOff x="9142558" y="6469399"/>
            <a:chExt cx="2190461" cy="261610"/>
          </a:xfrm>
          <a:solidFill>
            <a:schemeClr val="bg1"/>
          </a:solidFill>
        </p:grpSpPr>
        <p:sp>
          <p:nvSpPr>
            <p:cNvPr id="32" name="CaixaDeTexto 31">
              <a:extLst>
                <a:ext uri="{FF2B5EF4-FFF2-40B4-BE49-F238E27FC236}">
                  <a16:creationId xmlns:a16="http://schemas.microsoft.com/office/drawing/2014/main" id="{414AC8AD-4D84-D8CB-15E9-6A618CAB88E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33" name="Gráfico 7">
              <a:extLst>
                <a:ext uri="{FF2B5EF4-FFF2-40B4-BE49-F238E27FC236}">
                  <a16:creationId xmlns:a16="http://schemas.microsoft.com/office/drawing/2014/main" id="{46509C97-1B5D-9910-E162-FECC6653C5B8}"/>
                </a:ext>
              </a:extLst>
            </p:cNvPr>
            <p:cNvGrpSpPr/>
            <p:nvPr/>
          </p:nvGrpSpPr>
          <p:grpSpPr>
            <a:xfrm>
              <a:off x="9142558" y="6511982"/>
              <a:ext cx="1684398" cy="142155"/>
              <a:chOff x="404711" y="944579"/>
              <a:chExt cx="5743491" cy="484722"/>
            </a:xfrm>
            <a:grpFill/>
          </p:grpSpPr>
          <p:sp>
            <p:nvSpPr>
              <p:cNvPr id="34" name="Forma Livre 23">
                <a:extLst>
                  <a:ext uri="{FF2B5EF4-FFF2-40B4-BE49-F238E27FC236}">
                    <a16:creationId xmlns:a16="http://schemas.microsoft.com/office/drawing/2014/main" id="{6FB1728E-E4D3-EB83-A4A6-2CD561858A2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24">
                <a:extLst>
                  <a:ext uri="{FF2B5EF4-FFF2-40B4-BE49-F238E27FC236}">
                    <a16:creationId xmlns:a16="http://schemas.microsoft.com/office/drawing/2014/main" id="{4020E6D8-BAB3-000D-F618-92EC33EA191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25">
                <a:extLst>
                  <a:ext uri="{FF2B5EF4-FFF2-40B4-BE49-F238E27FC236}">
                    <a16:creationId xmlns:a16="http://schemas.microsoft.com/office/drawing/2014/main" id="{EE0F00DD-E421-89E4-2E86-B1B34EFE895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26">
                <a:extLst>
                  <a:ext uri="{FF2B5EF4-FFF2-40B4-BE49-F238E27FC236}">
                    <a16:creationId xmlns:a16="http://schemas.microsoft.com/office/drawing/2014/main" id="{85D74504-6BF9-341D-CAD5-7AB89DCF029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27">
                <a:extLst>
                  <a:ext uri="{FF2B5EF4-FFF2-40B4-BE49-F238E27FC236}">
                    <a16:creationId xmlns:a16="http://schemas.microsoft.com/office/drawing/2014/main" id="{223F869F-DD0B-7F8D-D3AD-D948FBEB77E6}"/>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8">
                <a:extLst>
                  <a:ext uri="{FF2B5EF4-FFF2-40B4-BE49-F238E27FC236}">
                    <a16:creationId xmlns:a16="http://schemas.microsoft.com/office/drawing/2014/main" id="{0BD5D09F-B717-174F-5E03-968D8623262D}"/>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9">
                <a:extLst>
                  <a:ext uri="{FF2B5EF4-FFF2-40B4-BE49-F238E27FC236}">
                    <a16:creationId xmlns:a16="http://schemas.microsoft.com/office/drawing/2014/main" id="{A3ABEE4D-5A6E-4937-3D59-DDC6FE3FCDF3}"/>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30">
                <a:extLst>
                  <a:ext uri="{FF2B5EF4-FFF2-40B4-BE49-F238E27FC236}">
                    <a16:creationId xmlns:a16="http://schemas.microsoft.com/office/drawing/2014/main" id="{CA4DAFE9-6399-00F2-4259-371A9AA6EB3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31">
                <a:extLst>
                  <a:ext uri="{FF2B5EF4-FFF2-40B4-BE49-F238E27FC236}">
                    <a16:creationId xmlns:a16="http://schemas.microsoft.com/office/drawing/2014/main" id="{7D6F2554-9AB3-6BE2-ED50-F44FC12D0BF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32">
                <a:extLst>
                  <a:ext uri="{FF2B5EF4-FFF2-40B4-BE49-F238E27FC236}">
                    <a16:creationId xmlns:a16="http://schemas.microsoft.com/office/drawing/2014/main" id="{1DD02236-709E-341F-E586-3C9371D4CD5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33">
                <a:extLst>
                  <a:ext uri="{FF2B5EF4-FFF2-40B4-BE49-F238E27FC236}">
                    <a16:creationId xmlns:a16="http://schemas.microsoft.com/office/drawing/2014/main" id="{D9CE5422-88A4-654F-1FBE-7CCBABEDEE2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5" name="Imagem 44" descr="Texto, Logotipo&#10;&#10;Descrição gerada automaticamente">
            <a:extLst>
              <a:ext uri="{FF2B5EF4-FFF2-40B4-BE49-F238E27FC236}">
                <a16:creationId xmlns:a16="http://schemas.microsoft.com/office/drawing/2014/main" id="{FDE0EDCE-BCF3-0076-803F-C31036232F27}"/>
              </a:ext>
            </a:extLst>
          </p:cNvPr>
          <p:cNvPicPr>
            <a:picLocks noChangeAspect="1"/>
          </p:cNvPicPr>
          <p:nvPr/>
        </p:nvPicPr>
        <p:blipFill>
          <a:blip r:embed="rId3"/>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533704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750"/>
                                        <p:tgtEl>
                                          <p:spTgt spid="3"/>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1250"/>
                            </p:stCondLst>
                            <p:childTnLst>
                              <p:par>
                                <p:cTn id="16" presetID="10" presetClass="entr" presetSubtype="0" fill="hold"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Mulher olhando para o lado&#10;&#10;Descrição gerada automaticamente">
            <a:extLst>
              <a:ext uri="{FF2B5EF4-FFF2-40B4-BE49-F238E27FC236}">
                <a16:creationId xmlns:a16="http://schemas.microsoft.com/office/drawing/2014/main" id="{5C2A08F8-BEAE-8474-0D05-264331612F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 name="Imagem 6" descr="Forma&#10;&#10;Descrição gerada automaticamente com confiança média">
            <a:extLst>
              <a:ext uri="{FF2B5EF4-FFF2-40B4-BE49-F238E27FC236}">
                <a16:creationId xmlns:a16="http://schemas.microsoft.com/office/drawing/2014/main" id="{6A0F27CA-CFAA-1644-D84A-B5ABE864DD10}"/>
              </a:ext>
            </a:extLst>
          </p:cNvPr>
          <p:cNvPicPr>
            <a:picLocks noChangeAspect="1"/>
          </p:cNvPicPr>
          <p:nvPr/>
        </p:nvPicPr>
        <p:blipFill>
          <a:blip r:embed="rId4">
            <a:alphaModFix amt="83000"/>
            <a:extLst>
              <a:ext uri="{28A0092B-C50C-407E-A947-70E740481C1C}">
                <a14:useLocalDpi xmlns:a14="http://schemas.microsoft.com/office/drawing/2010/main" val="0"/>
              </a:ext>
            </a:extLst>
          </a:blip>
          <a:stretch>
            <a:fillRect/>
          </a:stretch>
        </p:blipFill>
        <p:spPr>
          <a:xfrm rot="10800000">
            <a:off x="0" y="-1"/>
            <a:ext cx="12192000" cy="3571707"/>
          </a:xfrm>
          <a:prstGeom prst="rect">
            <a:avLst/>
          </a:prstGeom>
        </p:spPr>
      </p:pic>
      <p:sp>
        <p:nvSpPr>
          <p:cNvPr id="6" name="Shape 0">
            <a:extLst>
              <a:ext uri="{FF2B5EF4-FFF2-40B4-BE49-F238E27FC236}">
                <a16:creationId xmlns:a16="http://schemas.microsoft.com/office/drawing/2014/main" id="{09BC5E39-1336-31E0-0C43-27BBF6A130F0}"/>
              </a:ext>
            </a:extLst>
          </p:cNvPr>
          <p:cNvSpPr/>
          <p:nvPr/>
        </p:nvSpPr>
        <p:spPr>
          <a:xfrm>
            <a:off x="4502552" y="3345084"/>
            <a:ext cx="8314481" cy="2708475"/>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03292F71-CDED-3F31-ED1D-318904F4A495}"/>
              </a:ext>
            </a:extLst>
          </p:cNvPr>
          <p:cNvSpPr txBox="1"/>
          <p:nvPr/>
        </p:nvSpPr>
        <p:spPr>
          <a:xfrm>
            <a:off x="4671028" y="3574595"/>
            <a:ext cx="7010400" cy="2308324"/>
          </a:xfrm>
          <a:prstGeom prst="rect">
            <a:avLst/>
          </a:prstGeom>
          <a:noFill/>
        </p:spPr>
        <p:txBody>
          <a:bodyPr wrap="square" rtlCol="0">
            <a:spAutoFit/>
          </a:bodyPr>
          <a:lstStyle/>
          <a:p>
            <a:r>
              <a:rPr lang="pt-BR" sz="2400"/>
              <a:t>O mundo é feito de pessoas razoáveis (as reativas) </a:t>
            </a:r>
          </a:p>
          <a:p>
            <a:r>
              <a:rPr lang="pt-BR" sz="2400"/>
              <a:t>e não razoáveis (as proativas). </a:t>
            </a:r>
          </a:p>
          <a:p>
            <a:endParaRPr lang="pt-BR" sz="2400"/>
          </a:p>
          <a:p>
            <a:r>
              <a:rPr lang="pt-BR" sz="2400"/>
              <a:t>As razoáveis se adaptam ao mundo, enquanto </a:t>
            </a:r>
          </a:p>
          <a:p>
            <a:r>
              <a:rPr lang="pt-BR" sz="2400"/>
              <a:t>as não razoáveis adaptam o mundo à elas – estas últimas possuem vocação de </a:t>
            </a:r>
            <a:r>
              <a:rPr lang="pt-BR" sz="2400" b="1"/>
              <a:t>referência</a:t>
            </a:r>
            <a:r>
              <a:rPr lang="pt-BR" sz="2400"/>
              <a:t>. </a:t>
            </a:r>
          </a:p>
        </p:txBody>
      </p:sp>
      <p:sp>
        <p:nvSpPr>
          <p:cNvPr id="3" name="CaixaDeTexto 2">
            <a:extLst>
              <a:ext uri="{FF2B5EF4-FFF2-40B4-BE49-F238E27FC236}">
                <a16:creationId xmlns:a16="http://schemas.microsoft.com/office/drawing/2014/main" id="{37A44621-B4C8-89DD-FE2D-4D4F92E7AA32}"/>
              </a:ext>
            </a:extLst>
          </p:cNvPr>
          <p:cNvSpPr txBox="1"/>
          <p:nvPr/>
        </p:nvSpPr>
        <p:spPr>
          <a:xfrm>
            <a:off x="458865" y="390269"/>
            <a:ext cx="11089013" cy="1015663"/>
          </a:xfrm>
          <a:prstGeom prst="rect">
            <a:avLst/>
          </a:prstGeom>
          <a:noFill/>
        </p:spPr>
        <p:txBody>
          <a:bodyPr wrap="square" rtlCol="0">
            <a:spAutoFit/>
          </a:bodyPr>
          <a:lstStyle/>
          <a:p>
            <a:r>
              <a:rPr lang="pt-BR" sz="6000" b="1">
                <a:solidFill>
                  <a:schemeClr val="bg1"/>
                </a:solidFill>
                <a:latin typeface="+mj-lt"/>
              </a:rPr>
              <a:t>Pessoas reativas e proativas</a:t>
            </a:r>
          </a:p>
        </p:txBody>
      </p:sp>
      <p:grpSp>
        <p:nvGrpSpPr>
          <p:cNvPr id="23" name="Agrupar 22">
            <a:extLst>
              <a:ext uri="{FF2B5EF4-FFF2-40B4-BE49-F238E27FC236}">
                <a16:creationId xmlns:a16="http://schemas.microsoft.com/office/drawing/2014/main" id="{4C266DE2-6BC6-DE5E-B49D-9019312F9DEE}"/>
              </a:ext>
            </a:extLst>
          </p:cNvPr>
          <p:cNvGrpSpPr/>
          <p:nvPr/>
        </p:nvGrpSpPr>
        <p:grpSpPr>
          <a:xfrm>
            <a:off x="9872015" y="6469399"/>
            <a:ext cx="2190461" cy="261610"/>
            <a:chOff x="9142558" y="6469399"/>
            <a:chExt cx="2190461" cy="261610"/>
          </a:xfrm>
        </p:grpSpPr>
        <p:sp>
          <p:nvSpPr>
            <p:cNvPr id="24" name="CaixaDeTexto 23">
              <a:extLst>
                <a:ext uri="{FF2B5EF4-FFF2-40B4-BE49-F238E27FC236}">
                  <a16:creationId xmlns:a16="http://schemas.microsoft.com/office/drawing/2014/main" id="{A5E2A2BF-2B17-E03D-FF74-2DA50C7FD43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5" name="Gráfico 7">
              <a:extLst>
                <a:ext uri="{FF2B5EF4-FFF2-40B4-BE49-F238E27FC236}">
                  <a16:creationId xmlns:a16="http://schemas.microsoft.com/office/drawing/2014/main" id="{429277DF-4956-2DA1-5A89-2BDF337F915C}"/>
                </a:ext>
              </a:extLst>
            </p:cNvPr>
            <p:cNvGrpSpPr/>
            <p:nvPr/>
          </p:nvGrpSpPr>
          <p:grpSpPr>
            <a:xfrm>
              <a:off x="9142558" y="6511982"/>
              <a:ext cx="1684398" cy="142155"/>
              <a:chOff x="404711" y="944579"/>
              <a:chExt cx="5743491" cy="484722"/>
            </a:xfrm>
            <a:solidFill>
              <a:srgbClr val="000000"/>
            </a:solidFill>
          </p:grpSpPr>
          <p:sp>
            <p:nvSpPr>
              <p:cNvPr id="26" name="Forma Livre 23">
                <a:extLst>
                  <a:ext uri="{FF2B5EF4-FFF2-40B4-BE49-F238E27FC236}">
                    <a16:creationId xmlns:a16="http://schemas.microsoft.com/office/drawing/2014/main" id="{76B9855E-3A97-4154-60CC-54A55403607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4">
                <a:extLst>
                  <a:ext uri="{FF2B5EF4-FFF2-40B4-BE49-F238E27FC236}">
                    <a16:creationId xmlns:a16="http://schemas.microsoft.com/office/drawing/2014/main" id="{256534EF-E182-9250-7A18-B5E26099BA4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5">
                <a:extLst>
                  <a:ext uri="{FF2B5EF4-FFF2-40B4-BE49-F238E27FC236}">
                    <a16:creationId xmlns:a16="http://schemas.microsoft.com/office/drawing/2014/main" id="{CB0EAA83-185F-1EFD-8CFB-3E6FEBE274D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6">
                <a:extLst>
                  <a:ext uri="{FF2B5EF4-FFF2-40B4-BE49-F238E27FC236}">
                    <a16:creationId xmlns:a16="http://schemas.microsoft.com/office/drawing/2014/main" id="{B5EBDA38-3CB8-03FC-B786-85EA6DF42DB4}"/>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7">
                <a:extLst>
                  <a:ext uri="{FF2B5EF4-FFF2-40B4-BE49-F238E27FC236}">
                    <a16:creationId xmlns:a16="http://schemas.microsoft.com/office/drawing/2014/main" id="{D3C73C30-962A-098C-9346-031B6E25DE64}"/>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8">
                <a:extLst>
                  <a:ext uri="{FF2B5EF4-FFF2-40B4-BE49-F238E27FC236}">
                    <a16:creationId xmlns:a16="http://schemas.microsoft.com/office/drawing/2014/main" id="{9A3CC067-DAF3-182B-2EC4-C0B954AEC5C4}"/>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9">
                <a:extLst>
                  <a:ext uri="{FF2B5EF4-FFF2-40B4-BE49-F238E27FC236}">
                    <a16:creationId xmlns:a16="http://schemas.microsoft.com/office/drawing/2014/main" id="{C20E0C76-ED30-F40E-0AD1-3BB592C7600C}"/>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0">
                <a:extLst>
                  <a:ext uri="{FF2B5EF4-FFF2-40B4-BE49-F238E27FC236}">
                    <a16:creationId xmlns:a16="http://schemas.microsoft.com/office/drawing/2014/main" id="{CBC40F2B-24FC-2925-DC7D-AFBBD5DD432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1">
                <a:extLst>
                  <a:ext uri="{FF2B5EF4-FFF2-40B4-BE49-F238E27FC236}">
                    <a16:creationId xmlns:a16="http://schemas.microsoft.com/office/drawing/2014/main" id="{A8C2F15E-79D2-D3A3-7E8F-30100AE5FD70}"/>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2">
                <a:extLst>
                  <a:ext uri="{FF2B5EF4-FFF2-40B4-BE49-F238E27FC236}">
                    <a16:creationId xmlns:a16="http://schemas.microsoft.com/office/drawing/2014/main" id="{7A285951-9D78-F15F-DF68-BE7AA331153B}"/>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3">
                <a:extLst>
                  <a:ext uri="{FF2B5EF4-FFF2-40B4-BE49-F238E27FC236}">
                    <a16:creationId xmlns:a16="http://schemas.microsoft.com/office/drawing/2014/main" id="{FDA90820-AB2C-C8F5-A40C-7FA092990BC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7" name="Imagem 36" descr="Texto, Logotipo&#10;&#10;Descrição gerada automaticamente">
            <a:extLst>
              <a:ext uri="{FF2B5EF4-FFF2-40B4-BE49-F238E27FC236}">
                <a16:creationId xmlns:a16="http://schemas.microsoft.com/office/drawing/2014/main" id="{5F7C6B44-5A2F-A0B0-9B57-E1637964F6BA}"/>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9868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2" presetClass="entr" presetSubtype="2"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1+#ppt_w/2"/>
                                          </p:val>
                                        </p:tav>
                                        <p:tav tm="100000">
                                          <p:val>
                                            <p:strVal val="#ppt_x"/>
                                          </p:val>
                                        </p:tav>
                                      </p:tavLst>
                                    </p:anim>
                                    <p:anim calcmode="lin" valueType="num">
                                      <p:cBhvr additive="base">
                                        <p:cTn id="12" dur="500" fill="hold"/>
                                        <p:tgtEl>
                                          <p:spTgt spid="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1+#ppt_w/2"/>
                                          </p:val>
                                        </p:tav>
                                        <p:tav tm="100000">
                                          <p:val>
                                            <p:strVal val="#ppt_x"/>
                                          </p:val>
                                        </p:tav>
                                      </p:tavLst>
                                    </p:anim>
                                    <p:anim calcmode="lin" valueType="num">
                                      <p:cBhvr additive="base">
                                        <p:cTn id="16"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E1971E77-F5A9-61F2-B250-3046A1140ABD}"/>
              </a:ext>
            </a:extLst>
          </p:cNvPr>
          <p:cNvSpPr/>
          <p:nvPr/>
        </p:nvSpPr>
        <p:spPr>
          <a:xfrm>
            <a:off x="868101" y="1860693"/>
            <a:ext cx="10197296" cy="3590984"/>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BF819AF-9808-BC59-AD91-CF426AFD22D5}"/>
              </a:ext>
            </a:extLst>
          </p:cNvPr>
          <p:cNvSpPr txBox="1"/>
          <p:nvPr/>
        </p:nvSpPr>
        <p:spPr>
          <a:xfrm>
            <a:off x="1385103" y="3240686"/>
            <a:ext cx="9163291" cy="830997"/>
          </a:xfrm>
          <a:prstGeom prst="rect">
            <a:avLst/>
          </a:prstGeom>
          <a:noFill/>
        </p:spPr>
        <p:txBody>
          <a:bodyPr wrap="square" rtlCol="0">
            <a:spAutoFit/>
          </a:bodyPr>
          <a:lstStyle/>
          <a:p>
            <a:r>
              <a:rPr lang="pt-BR" sz="4800" b="1">
                <a:solidFill>
                  <a:schemeClr val="bg1"/>
                </a:solidFill>
                <a:latin typeface="+mj-lt"/>
              </a:rPr>
              <a:t>Na sua opinião, o que é ser </a:t>
            </a:r>
            <a:r>
              <a:rPr lang="pt-BR" sz="4800" b="1">
                <a:latin typeface="+mj-lt"/>
              </a:rPr>
              <a:t>líder</a:t>
            </a:r>
            <a:r>
              <a:rPr lang="pt-BR" sz="4800" b="1">
                <a:solidFill>
                  <a:schemeClr val="bg1"/>
                </a:solidFill>
                <a:latin typeface="+mj-lt"/>
              </a:rPr>
              <a:t>?</a:t>
            </a:r>
          </a:p>
        </p:txBody>
      </p:sp>
      <p:pic>
        <p:nvPicPr>
          <p:cNvPr id="9" name="Gráfico 8">
            <a:extLst>
              <a:ext uri="{FF2B5EF4-FFF2-40B4-BE49-F238E27FC236}">
                <a16:creationId xmlns:a16="http://schemas.microsoft.com/office/drawing/2014/main" id="{8F057B87-007F-D317-7735-8A36F50E8B8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78448" y="760649"/>
            <a:ext cx="3561694" cy="2077656"/>
          </a:xfrm>
          <a:prstGeom prst="rect">
            <a:avLst/>
          </a:prstGeom>
        </p:spPr>
      </p:pic>
      <p:grpSp>
        <p:nvGrpSpPr>
          <p:cNvPr id="27" name="Agrupar 26">
            <a:extLst>
              <a:ext uri="{FF2B5EF4-FFF2-40B4-BE49-F238E27FC236}">
                <a16:creationId xmlns:a16="http://schemas.microsoft.com/office/drawing/2014/main" id="{9AFAB4E9-4B3A-F75C-C4B3-953343C84CA7}"/>
              </a:ext>
            </a:extLst>
          </p:cNvPr>
          <p:cNvGrpSpPr/>
          <p:nvPr/>
        </p:nvGrpSpPr>
        <p:grpSpPr>
          <a:xfrm>
            <a:off x="9872015" y="6469399"/>
            <a:ext cx="2190461" cy="261610"/>
            <a:chOff x="9142558" y="6469399"/>
            <a:chExt cx="2190461" cy="261610"/>
          </a:xfrm>
        </p:grpSpPr>
        <p:sp>
          <p:nvSpPr>
            <p:cNvPr id="28" name="CaixaDeTexto 27">
              <a:extLst>
                <a:ext uri="{FF2B5EF4-FFF2-40B4-BE49-F238E27FC236}">
                  <a16:creationId xmlns:a16="http://schemas.microsoft.com/office/drawing/2014/main" id="{2BB13520-3090-DDD5-9FF0-E2C177EB99F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9" name="Gráfico 7">
              <a:extLst>
                <a:ext uri="{FF2B5EF4-FFF2-40B4-BE49-F238E27FC236}">
                  <a16:creationId xmlns:a16="http://schemas.microsoft.com/office/drawing/2014/main" id="{B49E102B-F35B-C8D6-005C-1299CEEE7972}"/>
                </a:ext>
              </a:extLst>
            </p:cNvPr>
            <p:cNvGrpSpPr/>
            <p:nvPr/>
          </p:nvGrpSpPr>
          <p:grpSpPr>
            <a:xfrm>
              <a:off x="9142558" y="6511982"/>
              <a:ext cx="1684398" cy="142155"/>
              <a:chOff x="404711" y="944579"/>
              <a:chExt cx="5743491" cy="484722"/>
            </a:xfrm>
            <a:solidFill>
              <a:srgbClr val="000000"/>
            </a:solidFill>
          </p:grpSpPr>
          <p:sp>
            <p:nvSpPr>
              <p:cNvPr id="30" name="Forma Livre 23">
                <a:extLst>
                  <a:ext uri="{FF2B5EF4-FFF2-40B4-BE49-F238E27FC236}">
                    <a16:creationId xmlns:a16="http://schemas.microsoft.com/office/drawing/2014/main" id="{71075696-E20E-95CC-034E-EAED4EB057C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4">
                <a:extLst>
                  <a:ext uri="{FF2B5EF4-FFF2-40B4-BE49-F238E27FC236}">
                    <a16:creationId xmlns:a16="http://schemas.microsoft.com/office/drawing/2014/main" id="{EF0D4528-199C-ECEC-7E19-E1DAE1DD51B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5">
                <a:extLst>
                  <a:ext uri="{FF2B5EF4-FFF2-40B4-BE49-F238E27FC236}">
                    <a16:creationId xmlns:a16="http://schemas.microsoft.com/office/drawing/2014/main" id="{40806718-B3C5-1987-A553-4D00FB9DE23B}"/>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6">
                <a:extLst>
                  <a:ext uri="{FF2B5EF4-FFF2-40B4-BE49-F238E27FC236}">
                    <a16:creationId xmlns:a16="http://schemas.microsoft.com/office/drawing/2014/main" id="{121DE564-3549-0981-B27A-0D0968E42FD4}"/>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27">
                <a:extLst>
                  <a:ext uri="{FF2B5EF4-FFF2-40B4-BE49-F238E27FC236}">
                    <a16:creationId xmlns:a16="http://schemas.microsoft.com/office/drawing/2014/main" id="{AA19B32B-1619-0E37-D2CF-57BB1C60BCF2}"/>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28">
                <a:extLst>
                  <a:ext uri="{FF2B5EF4-FFF2-40B4-BE49-F238E27FC236}">
                    <a16:creationId xmlns:a16="http://schemas.microsoft.com/office/drawing/2014/main" id="{E8E7B583-BEF3-8E12-9DF0-ADD5E67F720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29">
                <a:extLst>
                  <a:ext uri="{FF2B5EF4-FFF2-40B4-BE49-F238E27FC236}">
                    <a16:creationId xmlns:a16="http://schemas.microsoft.com/office/drawing/2014/main" id="{09E0E485-A939-5528-C2D7-32840FB8B27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30">
                <a:extLst>
                  <a:ext uri="{FF2B5EF4-FFF2-40B4-BE49-F238E27FC236}">
                    <a16:creationId xmlns:a16="http://schemas.microsoft.com/office/drawing/2014/main" id="{52BCB80B-1C05-9AB0-899E-2A5B5F61E9B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31">
                <a:extLst>
                  <a:ext uri="{FF2B5EF4-FFF2-40B4-BE49-F238E27FC236}">
                    <a16:creationId xmlns:a16="http://schemas.microsoft.com/office/drawing/2014/main" id="{83E647B7-2D6A-A6F9-CABE-4B5C6BB44F7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32">
                <a:extLst>
                  <a:ext uri="{FF2B5EF4-FFF2-40B4-BE49-F238E27FC236}">
                    <a16:creationId xmlns:a16="http://schemas.microsoft.com/office/drawing/2014/main" id="{AEF1902B-F6A9-138C-AFCF-C7CF85B0A0E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33">
                <a:extLst>
                  <a:ext uri="{FF2B5EF4-FFF2-40B4-BE49-F238E27FC236}">
                    <a16:creationId xmlns:a16="http://schemas.microsoft.com/office/drawing/2014/main" id="{670998DB-8783-184D-9E30-6561E3F09AAC}"/>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1" name="Imagem 40" descr="Texto, Logotipo&#10;&#10;Descrição gerada automaticamente">
            <a:extLst>
              <a:ext uri="{FF2B5EF4-FFF2-40B4-BE49-F238E27FC236}">
                <a16:creationId xmlns:a16="http://schemas.microsoft.com/office/drawing/2014/main" id="{B1B2A6F2-3183-DB0B-3CB8-4A53D338EB70}"/>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3397427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par>
                                <p:cTn id="15" presetID="6" presetClass="entr" presetSubtype="16"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circle(in)">
                                      <p:cBhvr>
                                        <p:cTn id="1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m 5" descr="Grupo de pessoas posando para foto&#10;&#10;Descrição gerada automaticamente">
            <a:extLst>
              <a:ext uri="{FF2B5EF4-FFF2-40B4-BE49-F238E27FC236}">
                <a16:creationId xmlns:a16="http://schemas.microsoft.com/office/drawing/2014/main" id="{BEE83755-94D9-94E8-6B04-B9DE974FF2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Imagem 7" descr="Forma&#10;&#10;Descrição gerada automaticamente com confiança média">
            <a:extLst>
              <a:ext uri="{FF2B5EF4-FFF2-40B4-BE49-F238E27FC236}">
                <a16:creationId xmlns:a16="http://schemas.microsoft.com/office/drawing/2014/main" id="{DFC7C217-DB62-0892-BDE2-EB3A774D17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66522" y="-205583"/>
            <a:ext cx="6960450" cy="7282261"/>
          </a:xfrm>
          <a:prstGeom prst="rect">
            <a:avLst/>
          </a:prstGeom>
        </p:spPr>
      </p:pic>
      <p:sp>
        <p:nvSpPr>
          <p:cNvPr id="4" name="CaixaDeTexto 3">
            <a:extLst>
              <a:ext uri="{FF2B5EF4-FFF2-40B4-BE49-F238E27FC236}">
                <a16:creationId xmlns:a16="http://schemas.microsoft.com/office/drawing/2014/main" id="{AEC812EA-0240-96C8-4A15-E280F745EF1C}"/>
              </a:ext>
            </a:extLst>
          </p:cNvPr>
          <p:cNvSpPr txBox="1"/>
          <p:nvPr/>
        </p:nvSpPr>
        <p:spPr>
          <a:xfrm>
            <a:off x="449403" y="2417341"/>
            <a:ext cx="4504562" cy="1938992"/>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lang="pt-BR" sz="2400">
                <a:solidFill>
                  <a:schemeClr val="bg1"/>
                </a:solidFill>
                <a:latin typeface="AMX Medium" pitchFamily="2" charset="0"/>
              </a:rPr>
              <a:t>É possuir a capacidade de:</a:t>
            </a:r>
          </a:p>
          <a:p>
            <a:pPr marR="0" lvl="0" algn="l" defTabSz="914400" rtl="0" eaLnBrk="1" fontAlgn="auto" latinLnBrk="0" hangingPunct="1">
              <a:lnSpc>
                <a:spcPct val="100000"/>
              </a:lnSpc>
              <a:spcBef>
                <a:spcPts val="0"/>
              </a:spcBef>
              <a:spcAft>
                <a:spcPts val="0"/>
              </a:spcAft>
              <a:buClrTx/>
              <a:buSzTx/>
              <a:tabLst/>
              <a:defRPr/>
            </a:pPr>
            <a:endParaRPr lang="pt-BR" sz="2400">
              <a:solidFill>
                <a:schemeClr val="bg1"/>
              </a:solidFill>
            </a:endParaRPr>
          </a:p>
          <a:p>
            <a:pPr marR="0" lvl="0" algn="l" defTabSz="914400" rtl="0" eaLnBrk="1" fontAlgn="auto" latinLnBrk="0" hangingPunct="1">
              <a:lnSpc>
                <a:spcPct val="100000"/>
              </a:lnSpc>
              <a:spcBef>
                <a:spcPts val="0"/>
              </a:spcBef>
              <a:spcAft>
                <a:spcPts val="0"/>
              </a:spcAft>
              <a:buClrTx/>
              <a:buSzTx/>
              <a:tabLst/>
              <a:defRPr/>
            </a:pPr>
            <a:r>
              <a:rPr lang="pt-BR" sz="2400">
                <a:solidFill>
                  <a:schemeClr val="bg1"/>
                </a:solidFill>
              </a:rPr>
              <a:t>Influenciar, guiar e inspirar um grupo de pessoas em direção a um objetivo comum;</a:t>
            </a:r>
          </a:p>
        </p:txBody>
      </p:sp>
      <p:sp>
        <p:nvSpPr>
          <p:cNvPr id="3" name="CaixaDeTexto 2">
            <a:extLst>
              <a:ext uri="{FF2B5EF4-FFF2-40B4-BE49-F238E27FC236}">
                <a16:creationId xmlns:a16="http://schemas.microsoft.com/office/drawing/2014/main" id="{E685B3EE-C885-6906-7DF0-EFE77BC40810}"/>
              </a:ext>
            </a:extLst>
          </p:cNvPr>
          <p:cNvSpPr txBox="1"/>
          <p:nvPr/>
        </p:nvSpPr>
        <p:spPr>
          <a:xfrm>
            <a:off x="449403" y="1324821"/>
            <a:ext cx="10299700" cy="830997"/>
          </a:xfrm>
          <a:prstGeom prst="rect">
            <a:avLst/>
          </a:prstGeom>
          <a:noFill/>
        </p:spPr>
        <p:txBody>
          <a:bodyPr wrap="square" rtlCol="0">
            <a:spAutoFit/>
          </a:bodyPr>
          <a:lstStyle/>
          <a:p>
            <a:r>
              <a:rPr lang="pt-BR" sz="4800" b="1">
                <a:solidFill>
                  <a:schemeClr val="bg1"/>
                </a:solidFill>
                <a:latin typeface="+mj-lt"/>
              </a:rPr>
              <a:t>Ser líder</a:t>
            </a:r>
          </a:p>
        </p:txBody>
      </p:sp>
      <p:sp>
        <p:nvSpPr>
          <p:cNvPr id="5" name="CaixaDeTexto 4">
            <a:extLst>
              <a:ext uri="{FF2B5EF4-FFF2-40B4-BE49-F238E27FC236}">
                <a16:creationId xmlns:a16="http://schemas.microsoft.com/office/drawing/2014/main" id="{A8EAFCE5-1017-D931-A07C-4AEA2F2AB913}"/>
              </a:ext>
            </a:extLst>
          </p:cNvPr>
          <p:cNvSpPr txBox="1"/>
          <p:nvPr/>
        </p:nvSpPr>
        <p:spPr>
          <a:xfrm>
            <a:off x="449403" y="4914669"/>
            <a:ext cx="4991663" cy="461665"/>
          </a:xfrm>
          <a:prstGeom prst="rect">
            <a:avLst/>
          </a:prstGeom>
          <a:noFill/>
        </p:spPr>
        <p:txBody>
          <a:bodyPr wrap="square">
            <a:spAutoFit/>
          </a:bodyPr>
          <a:lstStyle/>
          <a:p>
            <a:pPr marR="0" lvl="0" defTabSz="914400" rtl="0" eaLnBrk="1" fontAlgn="auto" latinLnBrk="0" hangingPunct="1">
              <a:lnSpc>
                <a:spcPct val="100000"/>
              </a:lnSpc>
              <a:spcBef>
                <a:spcPts val="0"/>
              </a:spcBef>
              <a:spcAft>
                <a:spcPts val="0"/>
              </a:spcAft>
              <a:buClrTx/>
              <a:buSzTx/>
              <a:tabLst/>
              <a:defRPr/>
            </a:pPr>
            <a:r>
              <a:rPr lang="pt-BR" sz="2400">
                <a:solidFill>
                  <a:schemeClr val="bg1"/>
                </a:solidFill>
              </a:rPr>
              <a:t>Mas será que é só isso mesmo? Ou...</a:t>
            </a:r>
          </a:p>
        </p:txBody>
      </p:sp>
      <p:grpSp>
        <p:nvGrpSpPr>
          <p:cNvPr id="9" name="Agrupar 8">
            <a:extLst>
              <a:ext uri="{FF2B5EF4-FFF2-40B4-BE49-F238E27FC236}">
                <a16:creationId xmlns:a16="http://schemas.microsoft.com/office/drawing/2014/main" id="{9B859BD4-8D4C-51B4-1D29-7585E06032E8}"/>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1EC33A18-88E1-E120-8B26-DBF6E43F343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1" name="Gráfico 7">
              <a:extLst>
                <a:ext uri="{FF2B5EF4-FFF2-40B4-BE49-F238E27FC236}">
                  <a16:creationId xmlns:a16="http://schemas.microsoft.com/office/drawing/2014/main" id="{CF6685E9-2C74-769C-802C-64BECB2B2296}"/>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3B2959AD-80B5-EE69-9253-ED068BD5DB2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5344108B-4198-0C54-19E1-9BF259918FF7}"/>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BF43CD07-046B-010A-8341-D0E4323D6C86}"/>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763A6A14-78DF-631B-E3BB-71A8D707E96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F99BA2D8-1979-0CB1-AB9A-FFAD3A32F2C5}"/>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8">
                <a:extLst>
                  <a:ext uri="{FF2B5EF4-FFF2-40B4-BE49-F238E27FC236}">
                    <a16:creationId xmlns:a16="http://schemas.microsoft.com/office/drawing/2014/main" id="{2AC30DD8-E005-DA8C-2913-D936CF9558AD}"/>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7B1DA2DF-D256-7241-167A-61B61A4F9021}"/>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9E36CBD2-C5C6-4E5B-A33A-97F67B049AC3}"/>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DB63E836-6A4B-D553-AA2D-61F9534258C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FD1376A6-4001-B534-6004-D86F6C0B452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3E389C56-A641-B4FC-46BE-65312837C9D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3" name="Imagem 22" descr="Texto, Logotipo&#10;&#10;Descrição gerada automaticamente">
            <a:extLst>
              <a:ext uri="{FF2B5EF4-FFF2-40B4-BE49-F238E27FC236}">
                <a16:creationId xmlns:a16="http://schemas.microsoft.com/office/drawing/2014/main" id="{CCD0427A-B758-776B-4F70-B057110DC3AB}"/>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705994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22" presetClass="entr" presetSubtype="8"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left)">
                                      <p:cBhvr>
                                        <p:cTn id="17" dur="7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m 5" descr="Água com montanhas ao fundo&#10;&#10;Descrição gerada automaticamente com confiança média">
            <a:extLst>
              <a:ext uri="{FF2B5EF4-FFF2-40B4-BE49-F238E27FC236}">
                <a16:creationId xmlns:a16="http://schemas.microsoft.com/office/drawing/2014/main" id="{552FC313-0951-4218-E777-6A6CC6E605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CaixaDeTexto 6">
            <a:extLst>
              <a:ext uri="{FF2B5EF4-FFF2-40B4-BE49-F238E27FC236}">
                <a16:creationId xmlns:a16="http://schemas.microsoft.com/office/drawing/2014/main" id="{C2C26B22-8C35-F72E-76F5-FCCA51BDD19B}"/>
              </a:ext>
            </a:extLst>
          </p:cNvPr>
          <p:cNvSpPr txBox="1"/>
          <p:nvPr/>
        </p:nvSpPr>
        <p:spPr>
          <a:xfrm>
            <a:off x="1434201" y="462762"/>
            <a:ext cx="8766333" cy="830997"/>
          </a:xfrm>
          <a:prstGeom prst="rect">
            <a:avLst/>
          </a:prstGeom>
          <a:noFill/>
        </p:spPr>
        <p:txBody>
          <a:bodyPr wrap="square" rtlCol="0">
            <a:spAutoFit/>
          </a:bodyPr>
          <a:lstStyle/>
          <a:p>
            <a:pPr algn="ctr"/>
            <a:r>
              <a:rPr lang="pt-BR" sz="4800" b="1">
                <a:latin typeface="AMX "/>
              </a:rPr>
              <a:t>...Essa é só a ponta do iceberg?</a:t>
            </a:r>
          </a:p>
        </p:txBody>
      </p:sp>
      <p:grpSp>
        <p:nvGrpSpPr>
          <p:cNvPr id="9" name="Agrupar 8">
            <a:extLst>
              <a:ext uri="{FF2B5EF4-FFF2-40B4-BE49-F238E27FC236}">
                <a16:creationId xmlns:a16="http://schemas.microsoft.com/office/drawing/2014/main" id="{1F59E278-8D15-9D94-36D1-AC3E94572047}"/>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57EB5106-CC06-F244-325B-8751C69DC1D9}"/>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1" name="Gráfico 7">
              <a:extLst>
                <a:ext uri="{FF2B5EF4-FFF2-40B4-BE49-F238E27FC236}">
                  <a16:creationId xmlns:a16="http://schemas.microsoft.com/office/drawing/2014/main" id="{2BF6BC24-2CF7-A3BA-B4F2-53811E191647}"/>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3FAEA20C-0715-B648-DFE5-C74C0475CDC8}"/>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0903B7B4-A38F-BAC2-DAC7-B4B403715C8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0DBF77F4-8140-247C-176C-F4EBF445330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41DEFFBE-698A-DDFA-D786-4BA3A95487EF}"/>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D513AD8F-7F31-498D-A237-6C3D2594506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8">
                <a:extLst>
                  <a:ext uri="{FF2B5EF4-FFF2-40B4-BE49-F238E27FC236}">
                    <a16:creationId xmlns:a16="http://schemas.microsoft.com/office/drawing/2014/main" id="{A5251188-CEE7-1623-A357-007428113B3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21ABBF53-068F-B265-A49F-8791B269D5F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B88583E7-EDA6-0024-FD7D-0490460669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4174A75B-192E-9BB9-56BC-5E00B79B8636}"/>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044F97BC-A529-F8FF-3B18-191B22F29B4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FF8B9544-ADC0-1342-0506-CC8FDA4D3A7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3" name="Imagem 22" descr="Texto, Logotipo&#10;&#10;Descrição gerada automaticamente">
            <a:extLst>
              <a:ext uri="{FF2B5EF4-FFF2-40B4-BE49-F238E27FC236}">
                <a16:creationId xmlns:a16="http://schemas.microsoft.com/office/drawing/2014/main" id="{E7C9FFE5-1D98-03C4-85B1-A74B4B21860C}"/>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404864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Pessoas sentadas no chão&#10;&#10;Descrição gerada automaticamente com confiança média">
            <a:extLst>
              <a:ext uri="{FF2B5EF4-FFF2-40B4-BE49-F238E27FC236}">
                <a16:creationId xmlns:a16="http://schemas.microsoft.com/office/drawing/2014/main" id="{8934ED3D-B9CB-CC2B-87F0-AF50F75032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254" y="0"/>
            <a:ext cx="12426370" cy="6989833"/>
          </a:xfrm>
          <a:prstGeom prst="rect">
            <a:avLst/>
          </a:prstGeom>
        </p:spPr>
      </p:pic>
      <p:pic>
        <p:nvPicPr>
          <p:cNvPr id="47" name="Imagem 46" descr="Forma&#10;&#10;Descrição gerada automaticamente com confiança média">
            <a:extLst>
              <a:ext uri="{FF2B5EF4-FFF2-40B4-BE49-F238E27FC236}">
                <a16:creationId xmlns:a16="http://schemas.microsoft.com/office/drawing/2014/main" id="{4A23806B-A09D-8BA7-265A-CFCBC0E205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555617" y="340357"/>
            <a:ext cx="6960450" cy="6190382"/>
          </a:xfrm>
          <a:prstGeom prst="rect">
            <a:avLst/>
          </a:prstGeom>
        </p:spPr>
      </p:pic>
      <p:sp>
        <p:nvSpPr>
          <p:cNvPr id="18" name="Shape 0">
            <a:extLst>
              <a:ext uri="{FF2B5EF4-FFF2-40B4-BE49-F238E27FC236}">
                <a16:creationId xmlns:a16="http://schemas.microsoft.com/office/drawing/2014/main" id="{7E915C57-6FD6-5772-73CF-D45E05401F98}"/>
              </a:ext>
            </a:extLst>
          </p:cNvPr>
          <p:cNvSpPr/>
          <p:nvPr/>
        </p:nvSpPr>
        <p:spPr>
          <a:xfrm>
            <a:off x="5218431" y="4255406"/>
            <a:ext cx="7406640" cy="2043794"/>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7F2C209-DCA4-9444-2762-B393CD6BE89C}"/>
              </a:ext>
            </a:extLst>
          </p:cNvPr>
          <p:cNvSpPr txBox="1"/>
          <p:nvPr/>
        </p:nvSpPr>
        <p:spPr>
          <a:xfrm>
            <a:off x="5438141" y="4463695"/>
            <a:ext cx="6457950" cy="1200329"/>
          </a:xfrm>
          <a:prstGeom prst="rect">
            <a:avLst/>
          </a:prstGeom>
          <a:noFill/>
        </p:spPr>
        <p:txBody>
          <a:bodyPr wrap="square">
            <a:spAutoFit/>
          </a:bodyPr>
          <a:lstStyle/>
          <a:p>
            <a:pPr rtl="0"/>
            <a:r>
              <a:rPr lang="pt-BR" sz="2400">
                <a:solidFill>
                  <a:srgbClr val="FF0000"/>
                </a:solidFill>
                <a:latin typeface="AMX Medium" pitchFamily="2" charset="0"/>
              </a:rPr>
              <a:t>Encorajo novas ideias e atitudes, direciono e inspiro a minha equipe, e sou exemplo através da minha </a:t>
            </a:r>
            <a:r>
              <a:rPr lang="pt-BR" sz="2400" i="1">
                <a:latin typeface="AMX Medium" pitchFamily="2" charset="0"/>
              </a:rPr>
              <a:t>Liderança</a:t>
            </a:r>
            <a:r>
              <a:rPr lang="pt-BR" sz="2400">
                <a:solidFill>
                  <a:srgbClr val="FF0000"/>
                </a:solidFill>
                <a:latin typeface="AMX Medium" pitchFamily="2" charset="0"/>
              </a:rPr>
              <a:t>.</a:t>
            </a:r>
          </a:p>
        </p:txBody>
      </p:sp>
      <p:sp>
        <p:nvSpPr>
          <p:cNvPr id="4" name="CaixaDeTexto 3">
            <a:extLst>
              <a:ext uri="{FF2B5EF4-FFF2-40B4-BE49-F238E27FC236}">
                <a16:creationId xmlns:a16="http://schemas.microsoft.com/office/drawing/2014/main" id="{DD7F6F9E-AA1F-99A8-C27E-E77CB1FF6BF0}"/>
              </a:ext>
            </a:extLst>
          </p:cNvPr>
          <p:cNvSpPr txBox="1"/>
          <p:nvPr/>
        </p:nvSpPr>
        <p:spPr>
          <a:xfrm>
            <a:off x="6805320" y="5793750"/>
            <a:ext cx="4024191" cy="369332"/>
          </a:xfrm>
          <a:prstGeom prst="rect">
            <a:avLst/>
          </a:prstGeom>
          <a:noFill/>
        </p:spPr>
        <p:txBody>
          <a:bodyPr wrap="square">
            <a:spAutoFit/>
          </a:bodyPr>
          <a:lstStyle/>
          <a:p>
            <a:pPr algn="ctr"/>
            <a:r>
              <a:rPr lang="pt-BR"/>
              <a:t>Liderança e a gestão da equipe</a:t>
            </a:r>
          </a:p>
        </p:txBody>
      </p:sp>
      <p:grpSp>
        <p:nvGrpSpPr>
          <p:cNvPr id="17" name="Agrupar 16">
            <a:extLst>
              <a:ext uri="{FF2B5EF4-FFF2-40B4-BE49-F238E27FC236}">
                <a16:creationId xmlns:a16="http://schemas.microsoft.com/office/drawing/2014/main" id="{127BB739-20E1-79D1-67BB-4111DC9D7864}"/>
              </a:ext>
            </a:extLst>
          </p:cNvPr>
          <p:cNvGrpSpPr/>
          <p:nvPr/>
        </p:nvGrpSpPr>
        <p:grpSpPr>
          <a:xfrm>
            <a:off x="556718" y="2880889"/>
            <a:ext cx="5662544" cy="2314130"/>
            <a:chOff x="565151" y="2362959"/>
            <a:chExt cx="5662544" cy="2314130"/>
          </a:xfrm>
        </p:grpSpPr>
        <p:sp>
          <p:nvSpPr>
            <p:cNvPr id="10" name="CaixaDeTexto 9">
              <a:extLst>
                <a:ext uri="{FF2B5EF4-FFF2-40B4-BE49-F238E27FC236}">
                  <a16:creationId xmlns:a16="http://schemas.microsoft.com/office/drawing/2014/main" id="{7E686A8D-3CA8-8EDA-EB46-19ACFB2A4856}"/>
                </a:ext>
              </a:extLst>
            </p:cNvPr>
            <p:cNvSpPr txBox="1"/>
            <p:nvPr/>
          </p:nvSpPr>
          <p:spPr>
            <a:xfrm>
              <a:off x="565151" y="2382317"/>
              <a:ext cx="1683098" cy="1446550"/>
            </a:xfrm>
            <a:prstGeom prst="rect">
              <a:avLst/>
            </a:prstGeom>
            <a:noFill/>
          </p:spPr>
          <p:txBody>
            <a:bodyPr wrap="square" rtlCol="0">
              <a:spAutoFit/>
            </a:bodyPr>
            <a:lstStyle/>
            <a:p>
              <a:r>
                <a:rPr lang="pt-BR" sz="8800">
                  <a:solidFill>
                    <a:schemeClr val="bg1"/>
                  </a:solidFill>
                  <a:latin typeface="AMX Medium" pitchFamily="2" charset="77"/>
                </a:rPr>
                <a:t>Eu</a:t>
              </a:r>
            </a:p>
          </p:txBody>
        </p:sp>
        <p:sp>
          <p:nvSpPr>
            <p:cNvPr id="11" name="CaixaDeTexto 10">
              <a:extLst>
                <a:ext uri="{FF2B5EF4-FFF2-40B4-BE49-F238E27FC236}">
                  <a16:creationId xmlns:a16="http://schemas.microsoft.com/office/drawing/2014/main" id="{C4D371EF-D0CB-3482-2934-C3C6FB06E635}"/>
                </a:ext>
              </a:extLst>
            </p:cNvPr>
            <p:cNvSpPr txBox="1"/>
            <p:nvPr/>
          </p:nvSpPr>
          <p:spPr>
            <a:xfrm>
              <a:off x="583983" y="3507538"/>
              <a:ext cx="5643712" cy="1169551"/>
            </a:xfrm>
            <a:prstGeom prst="rect">
              <a:avLst/>
            </a:prstGeom>
            <a:noFill/>
          </p:spPr>
          <p:txBody>
            <a:bodyPr wrap="square" rtlCol="0">
              <a:spAutoFit/>
            </a:bodyPr>
            <a:lstStyle/>
            <a:p>
              <a:r>
                <a:rPr lang="pt-BR" sz="7000">
                  <a:solidFill>
                    <a:schemeClr val="bg1"/>
                  </a:solidFill>
                  <a:latin typeface="AMX Medium" pitchFamily="2" charset="77"/>
                </a:rPr>
                <a:t>Liderar</a:t>
              </a:r>
            </a:p>
          </p:txBody>
        </p:sp>
        <p:grpSp>
          <p:nvGrpSpPr>
            <p:cNvPr id="12" name="Agrupar 11">
              <a:extLst>
                <a:ext uri="{FF2B5EF4-FFF2-40B4-BE49-F238E27FC236}">
                  <a16:creationId xmlns:a16="http://schemas.microsoft.com/office/drawing/2014/main" id="{F8814BC8-7C37-3617-2743-8BA595734E6A}"/>
                </a:ext>
              </a:extLst>
            </p:cNvPr>
            <p:cNvGrpSpPr/>
            <p:nvPr/>
          </p:nvGrpSpPr>
          <p:grpSpPr>
            <a:xfrm>
              <a:off x="2414353" y="2362959"/>
              <a:ext cx="880909" cy="829521"/>
              <a:chOff x="5332760" y="3005834"/>
              <a:chExt cx="880909" cy="829521"/>
            </a:xfrm>
          </p:grpSpPr>
          <p:sp>
            <p:nvSpPr>
              <p:cNvPr id="13" name="Retângulo 12">
                <a:extLst>
                  <a:ext uri="{FF2B5EF4-FFF2-40B4-BE49-F238E27FC236}">
                    <a16:creationId xmlns:a16="http://schemas.microsoft.com/office/drawing/2014/main" id="{7C1A64AD-BF7A-9AEE-93B3-C1DE510952F3}"/>
                  </a:ext>
                </a:extLst>
              </p:cNvPr>
              <p:cNvSpPr/>
              <p:nvPr/>
            </p:nvSpPr>
            <p:spPr>
              <a:xfrm>
                <a:off x="5332760" y="3005834"/>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453E0AEB-8BFE-7067-27C2-7A73F2A5264B}"/>
                  </a:ext>
                </a:extLst>
              </p:cNvPr>
              <p:cNvSpPr/>
              <p:nvPr/>
            </p:nvSpPr>
            <p:spPr>
              <a:xfrm rot="5400000">
                <a:off x="5949763" y="3571450"/>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id="{CEDA7026-6FDB-2454-A923-C0FB675B254A}"/>
                  </a:ext>
                </a:extLst>
              </p:cNvPr>
              <p:cNvSpPr/>
              <p:nvPr/>
            </p:nvSpPr>
            <p:spPr>
              <a:xfrm rot="2700000">
                <a:off x="5801104" y="3051981"/>
                <a:ext cx="133049" cy="514631"/>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pic>
          <p:nvPicPr>
            <p:cNvPr id="16" name="Imagem 15" descr="Imagem em preto e branco&#10;&#10;Descrição gerada automaticamente com confiança média">
              <a:extLst>
                <a:ext uri="{FF2B5EF4-FFF2-40B4-BE49-F238E27FC236}">
                  <a16:creationId xmlns:a16="http://schemas.microsoft.com/office/drawing/2014/main" id="{7198AD62-7CFF-C430-EA84-624925A983E8}"/>
                </a:ext>
              </a:extLst>
            </p:cNvPr>
            <p:cNvPicPr>
              <a:picLocks noChangeAspect="1"/>
            </p:cNvPicPr>
            <p:nvPr/>
          </p:nvPicPr>
          <p:blipFill>
            <a:blip r:embed="rId5"/>
            <a:srcRect l="1" t="2232" r="1886" b="1"/>
            <a:stretch/>
          </p:blipFill>
          <p:spPr>
            <a:xfrm>
              <a:off x="2057313" y="2874786"/>
              <a:ext cx="653136" cy="650838"/>
            </a:xfrm>
            <a:prstGeom prst="rect">
              <a:avLst/>
            </a:prstGeom>
          </p:spPr>
        </p:pic>
      </p:grpSp>
      <p:grpSp>
        <p:nvGrpSpPr>
          <p:cNvPr id="19" name="Agrupar 18">
            <a:extLst>
              <a:ext uri="{FF2B5EF4-FFF2-40B4-BE49-F238E27FC236}">
                <a16:creationId xmlns:a16="http://schemas.microsoft.com/office/drawing/2014/main" id="{3BEF4348-E910-4938-DED5-217D9B3D72F9}"/>
              </a:ext>
            </a:extLst>
          </p:cNvPr>
          <p:cNvGrpSpPr/>
          <p:nvPr/>
        </p:nvGrpSpPr>
        <p:grpSpPr>
          <a:xfrm>
            <a:off x="9872015" y="6469399"/>
            <a:ext cx="2190461" cy="261610"/>
            <a:chOff x="9142558" y="6469399"/>
            <a:chExt cx="2190461" cy="261610"/>
          </a:xfrm>
          <a:solidFill>
            <a:schemeClr val="bg1"/>
          </a:solidFill>
        </p:grpSpPr>
        <p:sp>
          <p:nvSpPr>
            <p:cNvPr id="20" name="CaixaDeTexto 19">
              <a:extLst>
                <a:ext uri="{FF2B5EF4-FFF2-40B4-BE49-F238E27FC236}">
                  <a16:creationId xmlns:a16="http://schemas.microsoft.com/office/drawing/2014/main" id="{F722AABC-3E28-874D-E937-4150884409D1}"/>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21" name="Gráfico 7">
              <a:extLst>
                <a:ext uri="{FF2B5EF4-FFF2-40B4-BE49-F238E27FC236}">
                  <a16:creationId xmlns:a16="http://schemas.microsoft.com/office/drawing/2014/main" id="{59AA3705-3840-66AF-1A3B-5E4365130AE0}"/>
                </a:ext>
              </a:extLst>
            </p:cNvPr>
            <p:cNvGrpSpPr/>
            <p:nvPr/>
          </p:nvGrpSpPr>
          <p:grpSpPr>
            <a:xfrm>
              <a:off x="9142558" y="6511982"/>
              <a:ext cx="1684398" cy="142155"/>
              <a:chOff x="404711" y="944579"/>
              <a:chExt cx="5743491" cy="484722"/>
            </a:xfrm>
            <a:grpFill/>
          </p:grpSpPr>
          <p:sp>
            <p:nvSpPr>
              <p:cNvPr id="22" name="Forma Livre 23">
                <a:extLst>
                  <a:ext uri="{FF2B5EF4-FFF2-40B4-BE49-F238E27FC236}">
                    <a16:creationId xmlns:a16="http://schemas.microsoft.com/office/drawing/2014/main" id="{31F8D27F-6A4E-0973-2868-4DFDC935E12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4">
                <a:extLst>
                  <a:ext uri="{FF2B5EF4-FFF2-40B4-BE49-F238E27FC236}">
                    <a16:creationId xmlns:a16="http://schemas.microsoft.com/office/drawing/2014/main" id="{A0D49EF6-21E7-42F9-C0DA-CD5D768A67F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5">
                <a:extLst>
                  <a:ext uri="{FF2B5EF4-FFF2-40B4-BE49-F238E27FC236}">
                    <a16:creationId xmlns:a16="http://schemas.microsoft.com/office/drawing/2014/main" id="{7EAE5B3D-BA20-A553-D5F3-7AFE2BA1CB5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6">
                <a:extLst>
                  <a:ext uri="{FF2B5EF4-FFF2-40B4-BE49-F238E27FC236}">
                    <a16:creationId xmlns:a16="http://schemas.microsoft.com/office/drawing/2014/main" id="{48B645CB-91E9-E3A5-A84B-AB4E26441F7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7">
                <a:extLst>
                  <a:ext uri="{FF2B5EF4-FFF2-40B4-BE49-F238E27FC236}">
                    <a16:creationId xmlns:a16="http://schemas.microsoft.com/office/drawing/2014/main" id="{9C1F43E4-C39B-A8BC-2196-A56A8007294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8">
                <a:extLst>
                  <a:ext uri="{FF2B5EF4-FFF2-40B4-BE49-F238E27FC236}">
                    <a16:creationId xmlns:a16="http://schemas.microsoft.com/office/drawing/2014/main" id="{67D06CCD-A235-C2C6-7BA6-DB3E303C16F4}"/>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9">
                <a:extLst>
                  <a:ext uri="{FF2B5EF4-FFF2-40B4-BE49-F238E27FC236}">
                    <a16:creationId xmlns:a16="http://schemas.microsoft.com/office/drawing/2014/main" id="{EA6045DD-5148-629C-8D6A-C3DDFA245453}"/>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0">
                <a:extLst>
                  <a:ext uri="{FF2B5EF4-FFF2-40B4-BE49-F238E27FC236}">
                    <a16:creationId xmlns:a16="http://schemas.microsoft.com/office/drawing/2014/main" id="{73539750-D33A-3E2B-3194-0E8C62A85C9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1">
                <a:extLst>
                  <a:ext uri="{FF2B5EF4-FFF2-40B4-BE49-F238E27FC236}">
                    <a16:creationId xmlns:a16="http://schemas.microsoft.com/office/drawing/2014/main" id="{B8C17642-0308-F975-C6A5-36A5D846FA5F}"/>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2">
                <a:extLst>
                  <a:ext uri="{FF2B5EF4-FFF2-40B4-BE49-F238E27FC236}">
                    <a16:creationId xmlns:a16="http://schemas.microsoft.com/office/drawing/2014/main" id="{059D9925-C4E3-286D-D09F-4585ACC80D1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3">
                <a:extLst>
                  <a:ext uri="{FF2B5EF4-FFF2-40B4-BE49-F238E27FC236}">
                    <a16:creationId xmlns:a16="http://schemas.microsoft.com/office/drawing/2014/main" id="{DB9FE52C-CA20-B51D-27E6-0D53313F76A5}"/>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3" name="Imagem 32" descr="Texto, Logotipo&#10;&#10;Descrição gerada automaticamente">
            <a:extLst>
              <a:ext uri="{FF2B5EF4-FFF2-40B4-BE49-F238E27FC236}">
                <a16:creationId xmlns:a16="http://schemas.microsoft.com/office/drawing/2014/main" id="{4D204CB5-7E7E-0103-1FA1-E3447EB33B4C}"/>
              </a:ext>
            </a:extLst>
          </p:cNvPr>
          <p:cNvPicPr>
            <a:picLocks noChangeAspect="1"/>
          </p:cNvPicPr>
          <p:nvPr/>
        </p:nvPicPr>
        <p:blipFill>
          <a:blip r:embed="rId6"/>
          <a:stretch>
            <a:fillRect/>
          </a:stretch>
        </p:blipFill>
        <p:spPr>
          <a:xfrm>
            <a:off x="617981" y="6266055"/>
            <a:ext cx="942717" cy="334149"/>
          </a:xfrm>
          <a:prstGeom prst="rect">
            <a:avLst/>
          </a:prstGeom>
        </p:spPr>
      </p:pic>
      <p:grpSp>
        <p:nvGrpSpPr>
          <p:cNvPr id="34" name="Gráfico 23">
            <a:extLst>
              <a:ext uri="{FF2B5EF4-FFF2-40B4-BE49-F238E27FC236}">
                <a16:creationId xmlns:a16="http://schemas.microsoft.com/office/drawing/2014/main" id="{CD2B14A5-2A1A-E854-5DBE-9B2897AC8330}"/>
              </a:ext>
            </a:extLst>
          </p:cNvPr>
          <p:cNvGrpSpPr/>
          <p:nvPr/>
        </p:nvGrpSpPr>
        <p:grpSpPr>
          <a:xfrm>
            <a:off x="10396680" y="3519756"/>
            <a:ext cx="1635447" cy="1130902"/>
            <a:chOff x="2238436" y="1693496"/>
            <a:chExt cx="2812973" cy="1945154"/>
          </a:xfrm>
        </p:grpSpPr>
        <p:sp>
          <p:nvSpPr>
            <p:cNvPr id="35" name="Forma Livre 38">
              <a:extLst>
                <a:ext uri="{FF2B5EF4-FFF2-40B4-BE49-F238E27FC236}">
                  <a16:creationId xmlns:a16="http://schemas.microsoft.com/office/drawing/2014/main" id="{9418CDD1-F06C-894D-367D-E7E8B05E8F09}"/>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39">
              <a:extLst>
                <a:ext uri="{FF2B5EF4-FFF2-40B4-BE49-F238E27FC236}">
                  <a16:creationId xmlns:a16="http://schemas.microsoft.com/office/drawing/2014/main" id="{0BE5550C-4F05-583C-2C66-1A8CC69001B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7" name="Forma Livre 40">
              <a:extLst>
                <a:ext uri="{FF2B5EF4-FFF2-40B4-BE49-F238E27FC236}">
                  <a16:creationId xmlns:a16="http://schemas.microsoft.com/office/drawing/2014/main" id="{0315AC10-AB8A-63BE-8EC6-3FB9BFA88720}"/>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8" name="Forma Livre 41">
              <a:extLst>
                <a:ext uri="{FF2B5EF4-FFF2-40B4-BE49-F238E27FC236}">
                  <a16:creationId xmlns:a16="http://schemas.microsoft.com/office/drawing/2014/main" id="{9FBDD0E4-7394-D5E4-0A5D-7DE5DBB33CC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9" name="Forma Livre 42">
              <a:extLst>
                <a:ext uri="{FF2B5EF4-FFF2-40B4-BE49-F238E27FC236}">
                  <a16:creationId xmlns:a16="http://schemas.microsoft.com/office/drawing/2014/main" id="{4F28DB1C-5B49-06CB-9BA1-8A8E165FF92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43">
              <a:extLst>
                <a:ext uri="{FF2B5EF4-FFF2-40B4-BE49-F238E27FC236}">
                  <a16:creationId xmlns:a16="http://schemas.microsoft.com/office/drawing/2014/main" id="{17231D3B-D27B-E018-4B0B-ABDF6B34F24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4">
              <a:extLst>
                <a:ext uri="{FF2B5EF4-FFF2-40B4-BE49-F238E27FC236}">
                  <a16:creationId xmlns:a16="http://schemas.microsoft.com/office/drawing/2014/main" id="{7FFC15E7-FB1C-CF0C-9FD2-2E08E312D9F6}"/>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2" name="Forma Livre 45">
              <a:extLst>
                <a:ext uri="{FF2B5EF4-FFF2-40B4-BE49-F238E27FC236}">
                  <a16:creationId xmlns:a16="http://schemas.microsoft.com/office/drawing/2014/main" id="{E278EA2E-1E4E-DE63-BADB-37B1D1E0E5DC}"/>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6">
              <a:extLst>
                <a:ext uri="{FF2B5EF4-FFF2-40B4-BE49-F238E27FC236}">
                  <a16:creationId xmlns:a16="http://schemas.microsoft.com/office/drawing/2014/main" id="{1DC593D9-4B56-F335-0BD3-2E15B24416E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4" name="Forma Livre 47">
              <a:extLst>
                <a:ext uri="{FF2B5EF4-FFF2-40B4-BE49-F238E27FC236}">
                  <a16:creationId xmlns:a16="http://schemas.microsoft.com/office/drawing/2014/main" id="{E5861FB8-FF99-1C2A-135C-4F1461FE966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5" name="Forma Livre 48">
              <a:extLst>
                <a:ext uri="{FF2B5EF4-FFF2-40B4-BE49-F238E27FC236}">
                  <a16:creationId xmlns:a16="http://schemas.microsoft.com/office/drawing/2014/main" id="{77EB09CF-41D3-5C53-6A5F-33EDB81CFC6F}"/>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6" name="Forma Livre 49">
              <a:extLst>
                <a:ext uri="{FF2B5EF4-FFF2-40B4-BE49-F238E27FC236}">
                  <a16:creationId xmlns:a16="http://schemas.microsoft.com/office/drawing/2014/main" id="{8667F7B4-8418-4BB2-C135-2F0D0FAE5F1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2696586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2" fill="hold" grpId="0" nodeType="after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1+#ppt_w/2"/>
                                          </p:val>
                                        </p:tav>
                                        <p:tav tm="100000">
                                          <p:val>
                                            <p:strVal val="#ppt_x"/>
                                          </p:val>
                                        </p:tav>
                                      </p:tavLst>
                                    </p:anim>
                                    <p:anim calcmode="lin" valueType="num">
                                      <p:cBhvr additive="base">
                                        <p:cTn id="14" dur="500" fill="hold"/>
                                        <p:tgtEl>
                                          <p:spTgt spid="18"/>
                                        </p:tgtEl>
                                        <p:attrNameLst>
                                          <p:attrName>ppt_y</p:attrName>
                                        </p:attrNameLst>
                                      </p:cBhvr>
                                      <p:tavLst>
                                        <p:tav tm="0">
                                          <p:val>
                                            <p:strVal val="#ppt_y"/>
                                          </p:val>
                                        </p:tav>
                                        <p:tav tm="100000">
                                          <p:val>
                                            <p:strVal val="#ppt_y"/>
                                          </p:val>
                                        </p:tav>
                                      </p:tavLst>
                                    </p:anim>
                                  </p:childTnLst>
                                </p:cTn>
                              </p:par>
                              <p:par>
                                <p:cTn id="15" presetID="2" presetClass="entr" presetSubtype="2"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1+#ppt_w/2"/>
                                          </p:val>
                                        </p:tav>
                                        <p:tav tm="100000">
                                          <p:val>
                                            <p:strVal val="#ppt_x"/>
                                          </p:val>
                                        </p:tav>
                                      </p:tavLst>
                                    </p:anim>
                                    <p:anim calcmode="lin" valueType="num">
                                      <p:cBhvr additive="base">
                                        <p:cTn id="18" dur="500" fill="hold"/>
                                        <p:tgtEl>
                                          <p:spTgt spid="2"/>
                                        </p:tgtEl>
                                        <p:attrNameLst>
                                          <p:attrName>ppt_y</p:attrName>
                                        </p:attrNameLst>
                                      </p:cBhvr>
                                      <p:tavLst>
                                        <p:tav tm="0">
                                          <p:val>
                                            <p:strVal val="#ppt_y"/>
                                          </p:val>
                                        </p:tav>
                                        <p:tav tm="100000">
                                          <p:val>
                                            <p:strVal val="#ppt_y"/>
                                          </p:val>
                                        </p:tav>
                                      </p:tavLst>
                                    </p:anim>
                                  </p:childTnLst>
                                </p:cTn>
                              </p:par>
                              <p:par>
                                <p:cTn id="19" presetID="2" presetClass="entr" presetSubtype="2"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1+#ppt_w/2"/>
                                          </p:val>
                                        </p:tav>
                                        <p:tav tm="100000">
                                          <p:val>
                                            <p:strVal val="#ppt_x"/>
                                          </p:val>
                                        </p:tav>
                                      </p:tavLst>
                                    </p:anim>
                                    <p:anim calcmode="lin" valueType="num">
                                      <p:cBhvr additive="base">
                                        <p:cTn id="22" dur="500" fill="hold"/>
                                        <p:tgtEl>
                                          <p:spTgt spid="4"/>
                                        </p:tgtEl>
                                        <p:attrNameLst>
                                          <p:attrName>ppt_y</p:attrName>
                                        </p:attrNameLst>
                                      </p:cBhvr>
                                      <p:tavLst>
                                        <p:tav tm="0">
                                          <p:val>
                                            <p:strVal val="#ppt_y"/>
                                          </p:val>
                                        </p:tav>
                                        <p:tav tm="100000">
                                          <p:val>
                                            <p:strVal val="#ppt_y"/>
                                          </p:val>
                                        </p:tav>
                                      </p:tavLst>
                                    </p:anim>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4"/>
                                        </p:tgtEl>
                                        <p:attrNameLst>
                                          <p:attrName>style.visibility</p:attrName>
                                        </p:attrNameLst>
                                      </p:cBhvr>
                                      <p:to>
                                        <p:strVal val="visible"/>
                                      </p:to>
                                    </p:set>
                                    <p:animEffect transition="in" filter="fade">
                                      <p:cBhvr>
                                        <p:cTn id="26"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 grpId="0"/>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2ECFE77F-0D4C-2D81-9F7F-A4508A5AE33F}"/>
              </a:ext>
            </a:extLst>
          </p:cNvPr>
          <p:cNvSpPr/>
          <p:nvPr/>
        </p:nvSpPr>
        <p:spPr>
          <a:xfrm>
            <a:off x="0" y="425431"/>
            <a:ext cx="10660284" cy="5730467"/>
          </a:xfrm>
          <a:prstGeom prst="roundRect">
            <a:avLst>
              <a:gd name="adj" fmla="val -17778"/>
            </a:avLst>
          </a:prstGeom>
          <a:solidFill>
            <a:srgbClr val="F90000"/>
          </a:solidFill>
          <a:ln/>
        </p:spPr>
        <p:txBody>
          <a:bodyPr/>
          <a:lstStyle/>
          <a:p>
            <a:endParaRPr lang="pt-BR" sz="3200">
              <a:solidFill>
                <a:schemeClr val="bg1"/>
              </a:solidFill>
            </a:endParaRPr>
          </a:p>
        </p:txBody>
      </p:sp>
      <p:sp>
        <p:nvSpPr>
          <p:cNvPr id="4" name="CaixaDeTexto 3">
            <a:extLst>
              <a:ext uri="{FF2B5EF4-FFF2-40B4-BE49-F238E27FC236}">
                <a16:creationId xmlns:a16="http://schemas.microsoft.com/office/drawing/2014/main" id="{AEC812EA-0240-96C8-4A15-E280F745EF1C}"/>
              </a:ext>
            </a:extLst>
          </p:cNvPr>
          <p:cNvSpPr txBox="1"/>
          <p:nvPr/>
        </p:nvSpPr>
        <p:spPr>
          <a:xfrm>
            <a:off x="730250" y="1949084"/>
            <a:ext cx="9531350" cy="3785652"/>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lang="pt-BR" sz="2400">
                <a:solidFill>
                  <a:schemeClr val="bg1"/>
                </a:solidFill>
              </a:rPr>
              <a:t>Vai muito além de uma definição específica, existem uma série de coisas que fazem um líder, mas podemos citar algumas informações: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pt-BR" sz="2400">
              <a:solidFill>
                <a:schemeClr val="bg1"/>
              </a:solidFill>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pt-BR" sz="2400">
                <a:solidFill>
                  <a:schemeClr val="bg1"/>
                </a:solidFill>
              </a:rPr>
              <a:t>Não é apenas um cargo;</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pt-BR" sz="2400">
              <a:solidFill>
                <a:schemeClr val="bg1"/>
              </a:solidFill>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pt-BR" sz="2400">
                <a:solidFill>
                  <a:schemeClr val="bg1"/>
                </a:solidFill>
              </a:rPr>
              <a:t>É lidar com desafios;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pt-BR" sz="2400">
              <a:solidFill>
                <a:schemeClr val="bg1"/>
              </a:solidFill>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pt-BR" sz="2400">
                <a:solidFill>
                  <a:schemeClr val="bg1"/>
                </a:solidFill>
              </a:rPr>
              <a:t>É precisar ser um exemplo;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pt-BR" sz="2400">
              <a:solidFill>
                <a:schemeClr val="bg1"/>
              </a:solidFill>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pt-BR" sz="2400">
                <a:solidFill>
                  <a:schemeClr val="bg1"/>
                </a:solidFill>
              </a:rPr>
              <a:t>É coordenar o trabalho.</a:t>
            </a:r>
            <a:endParaRPr lang="pt-BR" sz="2400" kern="100">
              <a:solidFill>
                <a:schemeClr val="bg1"/>
              </a:solidFill>
              <a:ea typeface="Arial" panose="020B0604020202020204" pitchFamily="34" charset="0"/>
              <a:cs typeface="Times New Roman" panose="02020603050405020304" pitchFamily="18" charset="0"/>
            </a:endParaRPr>
          </a:p>
        </p:txBody>
      </p:sp>
      <p:sp>
        <p:nvSpPr>
          <p:cNvPr id="3" name="CaixaDeTexto 2">
            <a:extLst>
              <a:ext uri="{FF2B5EF4-FFF2-40B4-BE49-F238E27FC236}">
                <a16:creationId xmlns:a16="http://schemas.microsoft.com/office/drawing/2014/main" id="{E685B3EE-C885-6906-7DF0-EFE77BC40810}"/>
              </a:ext>
            </a:extLst>
          </p:cNvPr>
          <p:cNvSpPr txBox="1"/>
          <p:nvPr/>
        </p:nvSpPr>
        <p:spPr>
          <a:xfrm>
            <a:off x="730250" y="702101"/>
            <a:ext cx="10299700" cy="830997"/>
          </a:xfrm>
          <a:prstGeom prst="rect">
            <a:avLst/>
          </a:prstGeom>
          <a:noFill/>
        </p:spPr>
        <p:txBody>
          <a:bodyPr wrap="square" rtlCol="0">
            <a:spAutoFit/>
          </a:bodyPr>
          <a:lstStyle/>
          <a:p>
            <a:r>
              <a:rPr lang="pt-BR" sz="4800" b="1">
                <a:solidFill>
                  <a:schemeClr val="bg1"/>
                </a:solidFill>
                <a:latin typeface="+mj-lt"/>
              </a:rPr>
              <a:t>A liderança</a:t>
            </a:r>
          </a:p>
        </p:txBody>
      </p:sp>
      <p:pic>
        <p:nvPicPr>
          <p:cNvPr id="6" name="Imagem 5" descr="Pessoas sentadas ao redor de um computador&#10;&#10;Descrição gerada automaticamente">
            <a:extLst>
              <a:ext uri="{FF2B5EF4-FFF2-40B4-BE49-F238E27FC236}">
                <a16:creationId xmlns:a16="http://schemas.microsoft.com/office/drawing/2014/main" id="{42873523-0752-3E2E-4B2F-6753539261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0142" y="3290664"/>
            <a:ext cx="6861858" cy="3859795"/>
          </a:xfrm>
          <a:prstGeom prst="rect">
            <a:avLst/>
          </a:prstGeom>
        </p:spPr>
      </p:pic>
      <p:pic>
        <p:nvPicPr>
          <p:cNvPr id="7" name="Gráfico 6">
            <a:extLst>
              <a:ext uri="{FF2B5EF4-FFF2-40B4-BE49-F238E27FC236}">
                <a16:creationId xmlns:a16="http://schemas.microsoft.com/office/drawing/2014/main" id="{15A36FF0-B1D1-C2E1-AB71-02E10CAE31A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101177" y="228505"/>
            <a:ext cx="1659023" cy="1417199"/>
          </a:xfrm>
          <a:prstGeom prst="rect">
            <a:avLst/>
          </a:prstGeom>
        </p:spPr>
      </p:pic>
      <p:grpSp>
        <p:nvGrpSpPr>
          <p:cNvPr id="23" name="Agrupar 22">
            <a:extLst>
              <a:ext uri="{FF2B5EF4-FFF2-40B4-BE49-F238E27FC236}">
                <a16:creationId xmlns:a16="http://schemas.microsoft.com/office/drawing/2014/main" id="{D7450A19-2C55-7308-EC55-58078E47F6AB}"/>
              </a:ext>
            </a:extLst>
          </p:cNvPr>
          <p:cNvGrpSpPr/>
          <p:nvPr/>
        </p:nvGrpSpPr>
        <p:grpSpPr>
          <a:xfrm>
            <a:off x="9872015" y="6469399"/>
            <a:ext cx="2190461" cy="261610"/>
            <a:chOff x="9142558" y="6469399"/>
            <a:chExt cx="2190461" cy="261610"/>
          </a:xfrm>
        </p:grpSpPr>
        <p:sp>
          <p:nvSpPr>
            <p:cNvPr id="24" name="CaixaDeTexto 23">
              <a:extLst>
                <a:ext uri="{FF2B5EF4-FFF2-40B4-BE49-F238E27FC236}">
                  <a16:creationId xmlns:a16="http://schemas.microsoft.com/office/drawing/2014/main" id="{AEE82CE1-C8AD-5715-8952-DB28CD831F1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5" name="Gráfico 7">
              <a:extLst>
                <a:ext uri="{FF2B5EF4-FFF2-40B4-BE49-F238E27FC236}">
                  <a16:creationId xmlns:a16="http://schemas.microsoft.com/office/drawing/2014/main" id="{6EB3BC7B-72F1-01EA-E282-93E9C73C2446}"/>
                </a:ext>
              </a:extLst>
            </p:cNvPr>
            <p:cNvGrpSpPr/>
            <p:nvPr/>
          </p:nvGrpSpPr>
          <p:grpSpPr>
            <a:xfrm>
              <a:off x="9142558" y="6511982"/>
              <a:ext cx="1684398" cy="142155"/>
              <a:chOff x="404711" y="944579"/>
              <a:chExt cx="5743491" cy="484722"/>
            </a:xfrm>
            <a:solidFill>
              <a:srgbClr val="000000"/>
            </a:solidFill>
          </p:grpSpPr>
          <p:sp>
            <p:nvSpPr>
              <p:cNvPr id="26" name="Forma Livre 23">
                <a:extLst>
                  <a:ext uri="{FF2B5EF4-FFF2-40B4-BE49-F238E27FC236}">
                    <a16:creationId xmlns:a16="http://schemas.microsoft.com/office/drawing/2014/main" id="{3C14F047-5AFF-1ABB-3E2A-A62A2068F603}"/>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4">
                <a:extLst>
                  <a:ext uri="{FF2B5EF4-FFF2-40B4-BE49-F238E27FC236}">
                    <a16:creationId xmlns:a16="http://schemas.microsoft.com/office/drawing/2014/main" id="{9DBFCB26-B0AB-78E0-9DFF-320F6C598F4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5">
                <a:extLst>
                  <a:ext uri="{FF2B5EF4-FFF2-40B4-BE49-F238E27FC236}">
                    <a16:creationId xmlns:a16="http://schemas.microsoft.com/office/drawing/2014/main" id="{EC2D2D05-71AD-CF6A-EAB5-33159EF25DC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6">
                <a:extLst>
                  <a:ext uri="{FF2B5EF4-FFF2-40B4-BE49-F238E27FC236}">
                    <a16:creationId xmlns:a16="http://schemas.microsoft.com/office/drawing/2014/main" id="{9A09D83F-6F08-8B74-9694-5B71A92F8024}"/>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7">
                <a:extLst>
                  <a:ext uri="{FF2B5EF4-FFF2-40B4-BE49-F238E27FC236}">
                    <a16:creationId xmlns:a16="http://schemas.microsoft.com/office/drawing/2014/main" id="{12AB43E4-67BA-485F-12B0-0D7AD363104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8">
                <a:extLst>
                  <a:ext uri="{FF2B5EF4-FFF2-40B4-BE49-F238E27FC236}">
                    <a16:creationId xmlns:a16="http://schemas.microsoft.com/office/drawing/2014/main" id="{1571B3C5-5A1C-77C8-59C9-25FB80296038}"/>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9">
                <a:extLst>
                  <a:ext uri="{FF2B5EF4-FFF2-40B4-BE49-F238E27FC236}">
                    <a16:creationId xmlns:a16="http://schemas.microsoft.com/office/drawing/2014/main" id="{A5D517BD-C9A2-214A-6F7A-AE5C26372176}"/>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0">
                <a:extLst>
                  <a:ext uri="{FF2B5EF4-FFF2-40B4-BE49-F238E27FC236}">
                    <a16:creationId xmlns:a16="http://schemas.microsoft.com/office/drawing/2014/main" id="{3965474C-6EA5-1F18-D974-297E2DC29B6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1">
                <a:extLst>
                  <a:ext uri="{FF2B5EF4-FFF2-40B4-BE49-F238E27FC236}">
                    <a16:creationId xmlns:a16="http://schemas.microsoft.com/office/drawing/2014/main" id="{8E4F2960-E308-F310-A62C-4F930447680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2">
                <a:extLst>
                  <a:ext uri="{FF2B5EF4-FFF2-40B4-BE49-F238E27FC236}">
                    <a16:creationId xmlns:a16="http://schemas.microsoft.com/office/drawing/2014/main" id="{75284C1C-3A57-25DF-6D68-E83CF4E5E1A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3">
                <a:extLst>
                  <a:ext uri="{FF2B5EF4-FFF2-40B4-BE49-F238E27FC236}">
                    <a16:creationId xmlns:a16="http://schemas.microsoft.com/office/drawing/2014/main" id="{1DADFD8D-B96F-D848-D7F3-E1B99772A996}"/>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7" name="Imagem 36" descr="Texto, Logotipo&#10;&#10;Descrição gerada automaticamente">
            <a:extLst>
              <a:ext uri="{FF2B5EF4-FFF2-40B4-BE49-F238E27FC236}">
                <a16:creationId xmlns:a16="http://schemas.microsoft.com/office/drawing/2014/main" id="{83D768A6-2548-9CDA-5CD5-DDF864708804}"/>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425429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Imagem 6" descr="Pessoas posando para foto de terno e gravata&#10;&#10;Descrição gerada automaticamente">
            <a:extLst>
              <a:ext uri="{FF2B5EF4-FFF2-40B4-BE49-F238E27FC236}">
                <a16:creationId xmlns:a16="http://schemas.microsoft.com/office/drawing/2014/main" id="{6E6DA408-6AF7-92CA-32A8-8CA82EB228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Shape 0">
            <a:extLst>
              <a:ext uri="{FF2B5EF4-FFF2-40B4-BE49-F238E27FC236}">
                <a16:creationId xmlns:a16="http://schemas.microsoft.com/office/drawing/2014/main" id="{53AFE381-9555-F2E4-452B-F7B5ABA4A8BB}"/>
              </a:ext>
            </a:extLst>
          </p:cNvPr>
          <p:cNvSpPr/>
          <p:nvPr/>
        </p:nvSpPr>
        <p:spPr>
          <a:xfrm>
            <a:off x="-16488" y="2697480"/>
            <a:ext cx="10660284" cy="3200400"/>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04208C81-AC94-F671-8355-FA4334F0B250}"/>
              </a:ext>
            </a:extLst>
          </p:cNvPr>
          <p:cNvSpPr txBox="1"/>
          <p:nvPr/>
        </p:nvSpPr>
        <p:spPr>
          <a:xfrm>
            <a:off x="637562" y="2937540"/>
            <a:ext cx="7893050" cy="1569660"/>
          </a:xfrm>
          <a:prstGeom prst="rect">
            <a:avLst/>
          </a:prstGeom>
          <a:noFill/>
        </p:spPr>
        <p:txBody>
          <a:bodyPr wrap="square" rtlCol="0">
            <a:spAutoFit/>
          </a:bodyPr>
          <a:lstStyle/>
          <a:p>
            <a:r>
              <a:rPr lang="pt-BR" sz="4800" b="1">
                <a:latin typeface="+mj-lt"/>
              </a:rPr>
              <a:t>Você se lembra de quando começou a liderar?</a:t>
            </a:r>
          </a:p>
        </p:txBody>
      </p:sp>
      <p:sp>
        <p:nvSpPr>
          <p:cNvPr id="5" name="CaixaDeTexto 4">
            <a:extLst>
              <a:ext uri="{FF2B5EF4-FFF2-40B4-BE49-F238E27FC236}">
                <a16:creationId xmlns:a16="http://schemas.microsoft.com/office/drawing/2014/main" id="{FC79BD3F-B28A-497E-0B2F-CFC336CD27CC}"/>
              </a:ext>
            </a:extLst>
          </p:cNvPr>
          <p:cNvSpPr txBox="1"/>
          <p:nvPr/>
        </p:nvSpPr>
        <p:spPr>
          <a:xfrm>
            <a:off x="637562" y="4773900"/>
            <a:ext cx="9855200" cy="830997"/>
          </a:xfrm>
          <a:prstGeom prst="rect">
            <a:avLst/>
          </a:prstGeom>
          <a:noFill/>
        </p:spPr>
        <p:txBody>
          <a:bodyPr wrap="square">
            <a:spAutoFit/>
          </a:bodyPr>
          <a:lstStyle/>
          <a:p>
            <a:r>
              <a:rPr lang="pt-BR" sz="2400"/>
              <a:t>O caminho até a liderança não é necessariamente linear, cada pessoa possui a sua trajetória.</a:t>
            </a:r>
          </a:p>
        </p:txBody>
      </p:sp>
      <p:grpSp>
        <p:nvGrpSpPr>
          <p:cNvPr id="9" name="Agrupar 8">
            <a:extLst>
              <a:ext uri="{FF2B5EF4-FFF2-40B4-BE49-F238E27FC236}">
                <a16:creationId xmlns:a16="http://schemas.microsoft.com/office/drawing/2014/main" id="{97D54445-8CA9-E01C-3EB8-A2414136B0A4}"/>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9A4AEEAA-88D8-34D3-9490-A6142FAE5511}"/>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1" name="Gráfico 7">
              <a:extLst>
                <a:ext uri="{FF2B5EF4-FFF2-40B4-BE49-F238E27FC236}">
                  <a16:creationId xmlns:a16="http://schemas.microsoft.com/office/drawing/2014/main" id="{EE68F620-5BFA-C579-871E-52D8079D682F}"/>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45EA6ABC-1C1E-5D65-628C-2A8152D2D2C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FFCA5C27-C94D-6EEB-AC9D-EA116D7AC93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8EFB7ACB-6F2C-96B0-4889-9E2326619D38}"/>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B40BD45A-984D-8139-C308-F9362C88311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52D1CE98-C4FF-064A-F7FE-39D7A00E506F}"/>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8">
                <a:extLst>
                  <a:ext uri="{FF2B5EF4-FFF2-40B4-BE49-F238E27FC236}">
                    <a16:creationId xmlns:a16="http://schemas.microsoft.com/office/drawing/2014/main" id="{873C18B4-185E-C294-804E-40CFD0506B0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0BC4312F-151A-3E6A-08E1-2E356AF529BC}"/>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AC19F1C6-D4C7-6141-8F48-5E1B3211BAE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0DF4C41A-6164-3123-B872-641E9CBC2F7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96B80947-FFCE-DD69-5FAC-2550B594BBC3}"/>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E3284EC1-29B5-09F4-B5C4-625C0C230D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3" name="Imagem 22" descr="Texto, Logotipo&#10;&#10;Descrição gerada automaticamente">
            <a:extLst>
              <a:ext uri="{FF2B5EF4-FFF2-40B4-BE49-F238E27FC236}">
                <a16:creationId xmlns:a16="http://schemas.microsoft.com/office/drawing/2014/main" id="{F48EA109-37AC-1D9D-DA6F-2251E3EDA5C4}"/>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869444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0-#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42" presetClass="entr" presetSubtype="0" fill="hold" grpId="0" nodeType="after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62DDDFDA-5B3D-880C-0F88-B6E047F8D702}"/>
              </a:ext>
            </a:extLst>
          </p:cNvPr>
          <p:cNvSpPr txBox="1"/>
          <p:nvPr/>
        </p:nvSpPr>
        <p:spPr>
          <a:xfrm>
            <a:off x="590550" y="1612374"/>
            <a:ext cx="7169150" cy="1938992"/>
          </a:xfrm>
          <a:prstGeom prst="rect">
            <a:avLst/>
          </a:prstGeom>
          <a:noFill/>
        </p:spPr>
        <p:txBody>
          <a:bodyPr wrap="square" rtlCol="0">
            <a:spAutoFit/>
          </a:bodyPr>
          <a:lstStyle/>
          <a:p>
            <a:r>
              <a:rPr lang="pt-BR" sz="6000" b="1">
                <a:solidFill>
                  <a:schemeClr val="bg1"/>
                </a:solidFill>
                <a:latin typeface="+mj-lt"/>
              </a:rPr>
              <a:t>Ser líder de uma Loja Conceito</a:t>
            </a:r>
          </a:p>
        </p:txBody>
      </p:sp>
      <p:sp>
        <p:nvSpPr>
          <p:cNvPr id="4" name="CaixaDeTexto 3">
            <a:extLst>
              <a:ext uri="{FF2B5EF4-FFF2-40B4-BE49-F238E27FC236}">
                <a16:creationId xmlns:a16="http://schemas.microsoft.com/office/drawing/2014/main" id="{7FB3AD29-6EA6-EE06-8960-4E3117903363}"/>
              </a:ext>
            </a:extLst>
          </p:cNvPr>
          <p:cNvSpPr txBox="1"/>
          <p:nvPr/>
        </p:nvSpPr>
        <p:spPr>
          <a:xfrm>
            <a:off x="590550" y="3797985"/>
            <a:ext cx="6965950" cy="1569660"/>
          </a:xfrm>
          <a:prstGeom prst="rect">
            <a:avLst/>
          </a:prstGeom>
          <a:noFill/>
        </p:spPr>
        <p:txBody>
          <a:bodyPr wrap="square">
            <a:spAutoFit/>
          </a:bodyPr>
          <a:lstStyle/>
          <a:p>
            <a:r>
              <a:rPr lang="pt-BR" sz="2400">
                <a:solidFill>
                  <a:schemeClr val="bg1"/>
                </a:solidFill>
              </a:rPr>
              <a:t>Aqui, a liderança não é só sobre delegar tarefas; </a:t>
            </a:r>
          </a:p>
          <a:p>
            <a:endParaRPr lang="pt-BR" sz="2400">
              <a:solidFill>
                <a:schemeClr val="bg1"/>
              </a:solidFill>
            </a:endParaRPr>
          </a:p>
          <a:p>
            <a:r>
              <a:rPr lang="pt-BR" sz="2400">
                <a:solidFill>
                  <a:schemeClr val="bg1"/>
                </a:solidFill>
              </a:rPr>
              <a:t>É sobre inspirar a equipe a entender e se engajar com a proposta futurística da loja.</a:t>
            </a:r>
          </a:p>
        </p:txBody>
      </p:sp>
      <p:grpSp>
        <p:nvGrpSpPr>
          <p:cNvPr id="3" name="Agrupar 2">
            <a:extLst>
              <a:ext uri="{FF2B5EF4-FFF2-40B4-BE49-F238E27FC236}">
                <a16:creationId xmlns:a16="http://schemas.microsoft.com/office/drawing/2014/main" id="{46527F90-2465-A08F-89D1-408D1F271B56}"/>
              </a:ext>
            </a:extLst>
          </p:cNvPr>
          <p:cNvGrpSpPr/>
          <p:nvPr/>
        </p:nvGrpSpPr>
        <p:grpSpPr>
          <a:xfrm>
            <a:off x="9872015" y="6469399"/>
            <a:ext cx="2190461" cy="261610"/>
            <a:chOff x="9142558" y="6469399"/>
            <a:chExt cx="2190461" cy="261610"/>
          </a:xfrm>
          <a:solidFill>
            <a:schemeClr val="bg1"/>
          </a:solidFill>
        </p:grpSpPr>
        <p:sp>
          <p:nvSpPr>
            <p:cNvPr id="5" name="CaixaDeTexto 4">
              <a:extLst>
                <a:ext uri="{FF2B5EF4-FFF2-40B4-BE49-F238E27FC236}">
                  <a16:creationId xmlns:a16="http://schemas.microsoft.com/office/drawing/2014/main" id="{7DD7A492-21FF-FE33-B4EF-BB643171E206}"/>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6" name="Gráfico 7">
              <a:extLst>
                <a:ext uri="{FF2B5EF4-FFF2-40B4-BE49-F238E27FC236}">
                  <a16:creationId xmlns:a16="http://schemas.microsoft.com/office/drawing/2014/main" id="{F6C4435F-4490-C4DA-525E-A43467F70C7E}"/>
                </a:ext>
              </a:extLst>
            </p:cNvPr>
            <p:cNvGrpSpPr/>
            <p:nvPr/>
          </p:nvGrpSpPr>
          <p:grpSpPr>
            <a:xfrm>
              <a:off x="9142558" y="6511982"/>
              <a:ext cx="1684398" cy="142155"/>
              <a:chOff x="404711" y="944579"/>
              <a:chExt cx="5743491" cy="484722"/>
            </a:xfrm>
            <a:grpFill/>
          </p:grpSpPr>
          <p:sp>
            <p:nvSpPr>
              <p:cNvPr id="7" name="Forma Livre 23">
                <a:extLst>
                  <a:ext uri="{FF2B5EF4-FFF2-40B4-BE49-F238E27FC236}">
                    <a16:creationId xmlns:a16="http://schemas.microsoft.com/office/drawing/2014/main" id="{52B82306-4593-2C55-3CFE-C0B9675D1102}"/>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8" name="Forma Livre 24">
                <a:extLst>
                  <a:ext uri="{FF2B5EF4-FFF2-40B4-BE49-F238E27FC236}">
                    <a16:creationId xmlns:a16="http://schemas.microsoft.com/office/drawing/2014/main" id="{CB042861-E868-36C7-883F-6DD2D9A8B039}"/>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5">
                <a:extLst>
                  <a:ext uri="{FF2B5EF4-FFF2-40B4-BE49-F238E27FC236}">
                    <a16:creationId xmlns:a16="http://schemas.microsoft.com/office/drawing/2014/main" id="{7F316954-DCA3-53D1-FF55-7A7310B7167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6">
                <a:extLst>
                  <a:ext uri="{FF2B5EF4-FFF2-40B4-BE49-F238E27FC236}">
                    <a16:creationId xmlns:a16="http://schemas.microsoft.com/office/drawing/2014/main" id="{AB157EF7-CF96-C51D-5856-ED269697AB3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7">
                <a:extLst>
                  <a:ext uri="{FF2B5EF4-FFF2-40B4-BE49-F238E27FC236}">
                    <a16:creationId xmlns:a16="http://schemas.microsoft.com/office/drawing/2014/main" id="{8F478A03-658E-88E1-5A8B-905C72E9B841}"/>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8">
                <a:extLst>
                  <a:ext uri="{FF2B5EF4-FFF2-40B4-BE49-F238E27FC236}">
                    <a16:creationId xmlns:a16="http://schemas.microsoft.com/office/drawing/2014/main" id="{C9217193-9AEA-0E7F-182D-9B43D335D03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9">
                <a:extLst>
                  <a:ext uri="{FF2B5EF4-FFF2-40B4-BE49-F238E27FC236}">
                    <a16:creationId xmlns:a16="http://schemas.microsoft.com/office/drawing/2014/main" id="{D5D8FB9C-1633-F2BA-E11A-196E60EC9A9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30">
                <a:extLst>
                  <a:ext uri="{FF2B5EF4-FFF2-40B4-BE49-F238E27FC236}">
                    <a16:creationId xmlns:a16="http://schemas.microsoft.com/office/drawing/2014/main" id="{DEC97D48-6BCB-AECE-1790-52E7A3E1B41D}"/>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1">
                <a:extLst>
                  <a:ext uri="{FF2B5EF4-FFF2-40B4-BE49-F238E27FC236}">
                    <a16:creationId xmlns:a16="http://schemas.microsoft.com/office/drawing/2014/main" id="{26A7E983-1F9B-02A5-1DAC-F48DF7A8C48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2">
                <a:extLst>
                  <a:ext uri="{FF2B5EF4-FFF2-40B4-BE49-F238E27FC236}">
                    <a16:creationId xmlns:a16="http://schemas.microsoft.com/office/drawing/2014/main" id="{EC454DD3-BB76-5836-DA77-2196F410F33A}"/>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3">
                <a:extLst>
                  <a:ext uri="{FF2B5EF4-FFF2-40B4-BE49-F238E27FC236}">
                    <a16:creationId xmlns:a16="http://schemas.microsoft.com/office/drawing/2014/main" id="{5472008D-6561-515C-B314-FD1ABB998C7F}"/>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8" name="Imagem 17" descr="Texto, Logotipo&#10;&#10;Descrição gerada automaticamente">
            <a:extLst>
              <a:ext uri="{FF2B5EF4-FFF2-40B4-BE49-F238E27FC236}">
                <a16:creationId xmlns:a16="http://schemas.microsoft.com/office/drawing/2014/main" id="{CBDC9B30-DDDF-E97C-A410-DDFC8583022B}"/>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19" name="Gráfico 23">
            <a:extLst>
              <a:ext uri="{FF2B5EF4-FFF2-40B4-BE49-F238E27FC236}">
                <a16:creationId xmlns:a16="http://schemas.microsoft.com/office/drawing/2014/main" id="{37FB5B8B-DA13-B54F-42D3-1AB433356A16}"/>
              </a:ext>
            </a:extLst>
          </p:cNvPr>
          <p:cNvGrpSpPr/>
          <p:nvPr/>
        </p:nvGrpSpPr>
        <p:grpSpPr>
          <a:xfrm>
            <a:off x="7580324" y="1173160"/>
            <a:ext cx="3795876" cy="2624825"/>
            <a:chOff x="2238436" y="1693496"/>
            <a:chExt cx="2812973" cy="1945154"/>
          </a:xfrm>
        </p:grpSpPr>
        <p:sp>
          <p:nvSpPr>
            <p:cNvPr id="20" name="Forma Livre 38">
              <a:extLst>
                <a:ext uri="{FF2B5EF4-FFF2-40B4-BE49-F238E27FC236}">
                  <a16:creationId xmlns:a16="http://schemas.microsoft.com/office/drawing/2014/main" id="{665544D0-8381-31A4-3764-09C67A535F3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39">
              <a:extLst>
                <a:ext uri="{FF2B5EF4-FFF2-40B4-BE49-F238E27FC236}">
                  <a16:creationId xmlns:a16="http://schemas.microsoft.com/office/drawing/2014/main" id="{55D86091-6C68-BE6E-3E54-C07F4DFAC29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2" name="Forma Livre 40">
              <a:extLst>
                <a:ext uri="{FF2B5EF4-FFF2-40B4-BE49-F238E27FC236}">
                  <a16:creationId xmlns:a16="http://schemas.microsoft.com/office/drawing/2014/main" id="{4BE9562E-3B9E-D915-F93B-E17296A7D1D7}"/>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3" name="Forma Livre 41">
              <a:extLst>
                <a:ext uri="{FF2B5EF4-FFF2-40B4-BE49-F238E27FC236}">
                  <a16:creationId xmlns:a16="http://schemas.microsoft.com/office/drawing/2014/main" id="{6FE81735-DF5C-F141-304C-B07F7D068B75}"/>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4" name="Forma Livre 42">
              <a:extLst>
                <a:ext uri="{FF2B5EF4-FFF2-40B4-BE49-F238E27FC236}">
                  <a16:creationId xmlns:a16="http://schemas.microsoft.com/office/drawing/2014/main" id="{8AE11006-5B16-3009-3A13-5680D2643C3F}"/>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3">
              <a:extLst>
                <a:ext uri="{FF2B5EF4-FFF2-40B4-BE49-F238E27FC236}">
                  <a16:creationId xmlns:a16="http://schemas.microsoft.com/office/drawing/2014/main" id="{804FBDA8-F001-893B-FECE-287AA4D7C698}"/>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6" name="Forma Livre 44">
              <a:extLst>
                <a:ext uri="{FF2B5EF4-FFF2-40B4-BE49-F238E27FC236}">
                  <a16:creationId xmlns:a16="http://schemas.microsoft.com/office/drawing/2014/main" id="{99248804-24B3-68F4-D3E8-51C1C469EAD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5">
              <a:extLst>
                <a:ext uri="{FF2B5EF4-FFF2-40B4-BE49-F238E27FC236}">
                  <a16:creationId xmlns:a16="http://schemas.microsoft.com/office/drawing/2014/main" id="{ED6D64CB-552E-36BE-ECBE-A9D71B240008}"/>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6">
              <a:extLst>
                <a:ext uri="{FF2B5EF4-FFF2-40B4-BE49-F238E27FC236}">
                  <a16:creationId xmlns:a16="http://schemas.microsoft.com/office/drawing/2014/main" id="{8B94BE65-C1DF-767E-086D-9BE997C0653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9" name="Forma Livre 47">
              <a:extLst>
                <a:ext uri="{FF2B5EF4-FFF2-40B4-BE49-F238E27FC236}">
                  <a16:creationId xmlns:a16="http://schemas.microsoft.com/office/drawing/2014/main" id="{0918DBF2-23CB-512B-CD35-0E07C29664C7}"/>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0" name="Forma Livre 48">
              <a:extLst>
                <a:ext uri="{FF2B5EF4-FFF2-40B4-BE49-F238E27FC236}">
                  <a16:creationId xmlns:a16="http://schemas.microsoft.com/office/drawing/2014/main" id="{C8852923-C89C-6E02-7A43-1C96E88057F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1" name="Forma Livre 49">
              <a:extLst>
                <a:ext uri="{FF2B5EF4-FFF2-40B4-BE49-F238E27FC236}">
                  <a16:creationId xmlns:a16="http://schemas.microsoft.com/office/drawing/2014/main" id="{71D9E3E7-DEE8-28BF-63CD-3008AA1CD6BF}"/>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203483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4" presetClass="entr" presetSubtype="16" fill="hold" nodeType="after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box(in)">
                                      <p:cBhvr>
                                        <p:cTn id="17"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3" name="CaixaDeTexto 2">
            <a:extLst>
              <a:ext uri="{FF2B5EF4-FFF2-40B4-BE49-F238E27FC236}">
                <a16:creationId xmlns:a16="http://schemas.microsoft.com/office/drawing/2014/main" id="{F1339A51-83FF-4241-B7C8-67A50A7A3559}"/>
              </a:ext>
            </a:extLst>
          </p:cNvPr>
          <p:cNvSpPr txBox="1"/>
          <p:nvPr/>
        </p:nvSpPr>
        <p:spPr>
          <a:xfrm>
            <a:off x="811968" y="1765662"/>
            <a:ext cx="9296400" cy="769441"/>
          </a:xfrm>
          <a:prstGeom prst="rect">
            <a:avLst/>
          </a:prstGeom>
          <a:noFill/>
        </p:spPr>
        <p:txBody>
          <a:bodyPr wrap="square" rtlCol="0">
            <a:spAutoFit/>
          </a:bodyPr>
          <a:lstStyle/>
          <a:p>
            <a:r>
              <a:rPr lang="pt-BR" sz="4400" b="1">
                <a:solidFill>
                  <a:schemeClr val="bg1"/>
                </a:solidFill>
                <a:latin typeface="+mj-lt"/>
              </a:rPr>
              <a:t>Ser líder de uma Loja Conceito</a:t>
            </a:r>
          </a:p>
        </p:txBody>
      </p:sp>
      <p:sp>
        <p:nvSpPr>
          <p:cNvPr id="4" name="CaixaDeTexto 3">
            <a:extLst>
              <a:ext uri="{FF2B5EF4-FFF2-40B4-BE49-F238E27FC236}">
                <a16:creationId xmlns:a16="http://schemas.microsoft.com/office/drawing/2014/main" id="{9D9C48B3-FE5B-68AC-C6AA-E80D81A6BA2A}"/>
              </a:ext>
            </a:extLst>
          </p:cNvPr>
          <p:cNvSpPr txBox="1"/>
          <p:nvPr/>
        </p:nvSpPr>
        <p:spPr>
          <a:xfrm>
            <a:off x="812799" y="3061385"/>
            <a:ext cx="8308051" cy="2308324"/>
          </a:xfrm>
          <a:prstGeom prst="rect">
            <a:avLst/>
          </a:prstGeom>
          <a:noFill/>
        </p:spPr>
        <p:txBody>
          <a:bodyPr wrap="square">
            <a:spAutoFit/>
          </a:bodyPr>
          <a:lstStyle/>
          <a:p>
            <a:r>
              <a:rPr lang="pt-BR" sz="2400">
                <a:solidFill>
                  <a:schemeClr val="bg1"/>
                </a:solidFill>
                <a:latin typeface="AMX Medium" pitchFamily="2" charset="0"/>
              </a:rPr>
              <a:t>Atribuições de um Líder da Loja Conceito:</a:t>
            </a:r>
          </a:p>
          <a:p>
            <a:endParaRPr lang="pt-BR" sz="2400">
              <a:solidFill>
                <a:schemeClr val="bg1"/>
              </a:solidFill>
            </a:endParaRPr>
          </a:p>
          <a:p>
            <a:pPr marL="342900" indent="-342900">
              <a:buFont typeface="Arial" panose="020B0604020202020204" pitchFamily="34" charset="0"/>
              <a:buChar char="•"/>
            </a:pPr>
            <a:r>
              <a:rPr lang="pt-BR" sz="2400">
                <a:solidFill>
                  <a:schemeClr val="bg1"/>
                </a:solidFill>
              </a:rPr>
              <a:t>Atuar como mentor e oferecer ajuda;</a:t>
            </a:r>
          </a:p>
          <a:p>
            <a:pPr marL="342900" indent="-342900">
              <a:buFont typeface="Arial" panose="020B0604020202020204" pitchFamily="34" charset="0"/>
              <a:buChar char="•"/>
            </a:pPr>
            <a:r>
              <a:rPr lang="pt-BR" sz="2400">
                <a:solidFill>
                  <a:schemeClr val="bg1"/>
                </a:solidFill>
              </a:rPr>
              <a:t>Incentivar a resolução criativa de problemas e novas ideias;</a:t>
            </a:r>
          </a:p>
          <a:p>
            <a:pPr marL="342900" indent="-342900">
              <a:buFont typeface="Arial" panose="020B0604020202020204" pitchFamily="34" charset="0"/>
              <a:buChar char="•"/>
            </a:pPr>
            <a:r>
              <a:rPr lang="pt-BR" sz="2400">
                <a:solidFill>
                  <a:schemeClr val="bg1"/>
                </a:solidFill>
              </a:rPr>
              <a:t>Estimular o atendimento personalizado;</a:t>
            </a:r>
          </a:p>
          <a:p>
            <a:pPr marL="342900" indent="-342900">
              <a:buFont typeface="Arial" panose="020B0604020202020204" pitchFamily="34" charset="0"/>
              <a:buChar char="•"/>
            </a:pPr>
            <a:r>
              <a:rPr lang="pt-BR" sz="2400">
                <a:solidFill>
                  <a:schemeClr val="bg1"/>
                </a:solidFill>
              </a:rPr>
              <a:t>E, ser exemplo de flexibilidade e inovação.</a:t>
            </a:r>
          </a:p>
        </p:txBody>
      </p:sp>
      <p:grpSp>
        <p:nvGrpSpPr>
          <p:cNvPr id="2" name="Agrupar 1">
            <a:extLst>
              <a:ext uri="{FF2B5EF4-FFF2-40B4-BE49-F238E27FC236}">
                <a16:creationId xmlns:a16="http://schemas.microsoft.com/office/drawing/2014/main" id="{E66A7428-15DE-18BD-353C-8D80FCD30DBC}"/>
              </a:ext>
            </a:extLst>
          </p:cNvPr>
          <p:cNvGrpSpPr/>
          <p:nvPr/>
        </p:nvGrpSpPr>
        <p:grpSpPr>
          <a:xfrm>
            <a:off x="9872015" y="6469399"/>
            <a:ext cx="2190461" cy="261610"/>
            <a:chOff x="9142558" y="6469399"/>
            <a:chExt cx="2190461" cy="261610"/>
          </a:xfrm>
          <a:solidFill>
            <a:schemeClr val="bg1"/>
          </a:solidFill>
        </p:grpSpPr>
        <p:sp>
          <p:nvSpPr>
            <p:cNvPr id="5" name="CaixaDeTexto 4">
              <a:extLst>
                <a:ext uri="{FF2B5EF4-FFF2-40B4-BE49-F238E27FC236}">
                  <a16:creationId xmlns:a16="http://schemas.microsoft.com/office/drawing/2014/main" id="{C7E921C2-D221-97A5-A7C8-4D3B3C879E0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6" name="Gráfico 7">
              <a:extLst>
                <a:ext uri="{FF2B5EF4-FFF2-40B4-BE49-F238E27FC236}">
                  <a16:creationId xmlns:a16="http://schemas.microsoft.com/office/drawing/2014/main" id="{583F1620-198F-9133-43FD-74C7848891D4}"/>
                </a:ext>
              </a:extLst>
            </p:cNvPr>
            <p:cNvGrpSpPr/>
            <p:nvPr/>
          </p:nvGrpSpPr>
          <p:grpSpPr>
            <a:xfrm>
              <a:off x="9142558" y="6511982"/>
              <a:ext cx="1684398" cy="142155"/>
              <a:chOff x="404711" y="944579"/>
              <a:chExt cx="5743491" cy="484722"/>
            </a:xfrm>
            <a:grpFill/>
          </p:grpSpPr>
          <p:sp>
            <p:nvSpPr>
              <p:cNvPr id="7" name="Forma Livre 23">
                <a:extLst>
                  <a:ext uri="{FF2B5EF4-FFF2-40B4-BE49-F238E27FC236}">
                    <a16:creationId xmlns:a16="http://schemas.microsoft.com/office/drawing/2014/main" id="{3F6DF667-6450-1D77-8DFC-B115762817B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8" name="Forma Livre 24">
                <a:extLst>
                  <a:ext uri="{FF2B5EF4-FFF2-40B4-BE49-F238E27FC236}">
                    <a16:creationId xmlns:a16="http://schemas.microsoft.com/office/drawing/2014/main" id="{E4F63744-317A-8C6E-082C-A367567BC1D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5">
                <a:extLst>
                  <a:ext uri="{FF2B5EF4-FFF2-40B4-BE49-F238E27FC236}">
                    <a16:creationId xmlns:a16="http://schemas.microsoft.com/office/drawing/2014/main" id="{780776ED-CCA8-01A4-74FA-FEF7FD0DE94B}"/>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6">
                <a:extLst>
                  <a:ext uri="{FF2B5EF4-FFF2-40B4-BE49-F238E27FC236}">
                    <a16:creationId xmlns:a16="http://schemas.microsoft.com/office/drawing/2014/main" id="{EC636E26-FB5A-0348-6851-F12ED0CC75D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7">
                <a:extLst>
                  <a:ext uri="{FF2B5EF4-FFF2-40B4-BE49-F238E27FC236}">
                    <a16:creationId xmlns:a16="http://schemas.microsoft.com/office/drawing/2014/main" id="{87EE1D06-8131-D592-E587-17BAADDCFE2F}"/>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8">
                <a:extLst>
                  <a:ext uri="{FF2B5EF4-FFF2-40B4-BE49-F238E27FC236}">
                    <a16:creationId xmlns:a16="http://schemas.microsoft.com/office/drawing/2014/main" id="{FD9DA99D-C45F-0F50-5534-2800E5F0141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9">
                <a:extLst>
                  <a:ext uri="{FF2B5EF4-FFF2-40B4-BE49-F238E27FC236}">
                    <a16:creationId xmlns:a16="http://schemas.microsoft.com/office/drawing/2014/main" id="{5CC68D62-52D2-FD6F-81CD-F0F1BE3CB38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30">
                <a:extLst>
                  <a:ext uri="{FF2B5EF4-FFF2-40B4-BE49-F238E27FC236}">
                    <a16:creationId xmlns:a16="http://schemas.microsoft.com/office/drawing/2014/main" id="{7486FA5F-2326-074D-B1DB-37956816277C}"/>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1">
                <a:extLst>
                  <a:ext uri="{FF2B5EF4-FFF2-40B4-BE49-F238E27FC236}">
                    <a16:creationId xmlns:a16="http://schemas.microsoft.com/office/drawing/2014/main" id="{AF18FEF4-131E-B616-6E95-624210306D8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2">
                <a:extLst>
                  <a:ext uri="{FF2B5EF4-FFF2-40B4-BE49-F238E27FC236}">
                    <a16:creationId xmlns:a16="http://schemas.microsoft.com/office/drawing/2014/main" id="{CC6D3BC2-3664-E150-EE31-1F145AE134F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3">
                <a:extLst>
                  <a:ext uri="{FF2B5EF4-FFF2-40B4-BE49-F238E27FC236}">
                    <a16:creationId xmlns:a16="http://schemas.microsoft.com/office/drawing/2014/main" id="{E3B24124-AEC2-6AFC-EA54-A5C108B39396}"/>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8" name="Imagem 17" descr="Texto, Logotipo&#10;&#10;Descrição gerada automaticamente">
            <a:extLst>
              <a:ext uri="{FF2B5EF4-FFF2-40B4-BE49-F238E27FC236}">
                <a16:creationId xmlns:a16="http://schemas.microsoft.com/office/drawing/2014/main" id="{3D8CA657-994A-8461-DD37-6CAF621306C8}"/>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19" name="Gráfico 23">
            <a:extLst>
              <a:ext uri="{FF2B5EF4-FFF2-40B4-BE49-F238E27FC236}">
                <a16:creationId xmlns:a16="http://schemas.microsoft.com/office/drawing/2014/main" id="{8D3C918A-6E80-C4D0-AF8A-182F4E248A8B}"/>
              </a:ext>
            </a:extLst>
          </p:cNvPr>
          <p:cNvGrpSpPr/>
          <p:nvPr/>
        </p:nvGrpSpPr>
        <p:grpSpPr>
          <a:xfrm>
            <a:off x="258859" y="-368493"/>
            <a:ext cx="2603678" cy="1800427"/>
            <a:chOff x="2238436" y="1693496"/>
            <a:chExt cx="2812973" cy="1945154"/>
          </a:xfrm>
        </p:grpSpPr>
        <p:sp>
          <p:nvSpPr>
            <p:cNvPr id="20" name="Forma Livre 38">
              <a:extLst>
                <a:ext uri="{FF2B5EF4-FFF2-40B4-BE49-F238E27FC236}">
                  <a16:creationId xmlns:a16="http://schemas.microsoft.com/office/drawing/2014/main" id="{89089F52-6F00-9A4A-FF3A-F5BF313DA687}"/>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39">
              <a:extLst>
                <a:ext uri="{FF2B5EF4-FFF2-40B4-BE49-F238E27FC236}">
                  <a16:creationId xmlns:a16="http://schemas.microsoft.com/office/drawing/2014/main" id="{B9DD42A9-6C2C-29CF-AA30-45A7D6E5FD75}"/>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2" name="Forma Livre 40">
              <a:extLst>
                <a:ext uri="{FF2B5EF4-FFF2-40B4-BE49-F238E27FC236}">
                  <a16:creationId xmlns:a16="http://schemas.microsoft.com/office/drawing/2014/main" id="{E2052EEF-0B2F-D9CF-D2B6-2FCBF5AFE01A}"/>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3" name="Forma Livre 41">
              <a:extLst>
                <a:ext uri="{FF2B5EF4-FFF2-40B4-BE49-F238E27FC236}">
                  <a16:creationId xmlns:a16="http://schemas.microsoft.com/office/drawing/2014/main" id="{E612D0DE-441E-7206-A2D2-7C2A3391031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4" name="Forma Livre 42">
              <a:extLst>
                <a:ext uri="{FF2B5EF4-FFF2-40B4-BE49-F238E27FC236}">
                  <a16:creationId xmlns:a16="http://schemas.microsoft.com/office/drawing/2014/main" id="{AC0996DF-A347-1C5E-4B1E-33E9FD23144F}"/>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3">
              <a:extLst>
                <a:ext uri="{FF2B5EF4-FFF2-40B4-BE49-F238E27FC236}">
                  <a16:creationId xmlns:a16="http://schemas.microsoft.com/office/drawing/2014/main" id="{487F7C7A-EAF0-E34B-338E-517968B6E976}"/>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6" name="Forma Livre 44">
              <a:extLst>
                <a:ext uri="{FF2B5EF4-FFF2-40B4-BE49-F238E27FC236}">
                  <a16:creationId xmlns:a16="http://schemas.microsoft.com/office/drawing/2014/main" id="{E7C6E729-BB9E-CEB7-3106-4B78DE055CC3}"/>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5">
              <a:extLst>
                <a:ext uri="{FF2B5EF4-FFF2-40B4-BE49-F238E27FC236}">
                  <a16:creationId xmlns:a16="http://schemas.microsoft.com/office/drawing/2014/main" id="{B2D16FB4-66F3-F0E4-7313-43286A491899}"/>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6">
              <a:extLst>
                <a:ext uri="{FF2B5EF4-FFF2-40B4-BE49-F238E27FC236}">
                  <a16:creationId xmlns:a16="http://schemas.microsoft.com/office/drawing/2014/main" id="{35344826-422E-923C-5E0C-C2C6831BD4DC}"/>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9" name="Forma Livre 47">
              <a:extLst>
                <a:ext uri="{FF2B5EF4-FFF2-40B4-BE49-F238E27FC236}">
                  <a16:creationId xmlns:a16="http://schemas.microsoft.com/office/drawing/2014/main" id="{422987D1-87C6-F0F1-8EC1-A2E6FDD6771B}"/>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0" name="Forma Livre 48">
              <a:extLst>
                <a:ext uri="{FF2B5EF4-FFF2-40B4-BE49-F238E27FC236}">
                  <a16:creationId xmlns:a16="http://schemas.microsoft.com/office/drawing/2014/main" id="{7F2F11C5-E32A-88F2-55FA-3831779BBB17}"/>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1" name="Forma Livre 49">
              <a:extLst>
                <a:ext uri="{FF2B5EF4-FFF2-40B4-BE49-F238E27FC236}">
                  <a16:creationId xmlns:a16="http://schemas.microsoft.com/office/drawing/2014/main" id="{CD0923D2-1B8C-97FD-3019-616271603A4E}"/>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2" name="Gráfico 23">
            <a:extLst>
              <a:ext uri="{FF2B5EF4-FFF2-40B4-BE49-F238E27FC236}">
                <a16:creationId xmlns:a16="http://schemas.microsoft.com/office/drawing/2014/main" id="{C7ECA5EF-30A0-F1F1-9EF3-7EB12FEE0A4B}"/>
              </a:ext>
            </a:extLst>
          </p:cNvPr>
          <p:cNvGrpSpPr/>
          <p:nvPr/>
        </p:nvGrpSpPr>
        <p:grpSpPr>
          <a:xfrm>
            <a:off x="10290762" y="3522821"/>
            <a:ext cx="3795876" cy="2624825"/>
            <a:chOff x="2238436" y="1693496"/>
            <a:chExt cx="2812973" cy="1945154"/>
          </a:xfrm>
        </p:grpSpPr>
        <p:sp>
          <p:nvSpPr>
            <p:cNvPr id="33" name="Forma Livre 38">
              <a:extLst>
                <a:ext uri="{FF2B5EF4-FFF2-40B4-BE49-F238E27FC236}">
                  <a16:creationId xmlns:a16="http://schemas.microsoft.com/office/drawing/2014/main" id="{D64E7EC4-1B88-A14D-0367-80EB9A29DE01}"/>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4" name="Forma Livre 39">
              <a:extLst>
                <a:ext uri="{FF2B5EF4-FFF2-40B4-BE49-F238E27FC236}">
                  <a16:creationId xmlns:a16="http://schemas.microsoft.com/office/drawing/2014/main" id="{D41B8A21-CA74-F0C2-4C9C-7FBA09FF946F}"/>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5" name="Forma Livre 40">
              <a:extLst>
                <a:ext uri="{FF2B5EF4-FFF2-40B4-BE49-F238E27FC236}">
                  <a16:creationId xmlns:a16="http://schemas.microsoft.com/office/drawing/2014/main" id="{758A92E6-34A3-2DD9-DF2E-AFD04D22F7E3}"/>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6" name="Forma Livre 41">
              <a:extLst>
                <a:ext uri="{FF2B5EF4-FFF2-40B4-BE49-F238E27FC236}">
                  <a16:creationId xmlns:a16="http://schemas.microsoft.com/office/drawing/2014/main" id="{C6157113-5030-3E61-7ADC-A42C5DA253B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7" name="Forma Livre 42">
              <a:extLst>
                <a:ext uri="{FF2B5EF4-FFF2-40B4-BE49-F238E27FC236}">
                  <a16:creationId xmlns:a16="http://schemas.microsoft.com/office/drawing/2014/main" id="{0534A738-1B76-921A-93E2-B24BF3334583}"/>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8" name="Forma Livre 43">
              <a:extLst>
                <a:ext uri="{FF2B5EF4-FFF2-40B4-BE49-F238E27FC236}">
                  <a16:creationId xmlns:a16="http://schemas.microsoft.com/office/drawing/2014/main" id="{4520754B-030E-23A4-7B94-6DE79922A91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9" name="Forma Livre 44">
              <a:extLst>
                <a:ext uri="{FF2B5EF4-FFF2-40B4-BE49-F238E27FC236}">
                  <a16:creationId xmlns:a16="http://schemas.microsoft.com/office/drawing/2014/main" id="{1BF853EF-2530-8AFC-CAEA-DA3BFF56AAA3}"/>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0" name="Forma Livre 45">
              <a:extLst>
                <a:ext uri="{FF2B5EF4-FFF2-40B4-BE49-F238E27FC236}">
                  <a16:creationId xmlns:a16="http://schemas.microsoft.com/office/drawing/2014/main" id="{7F294825-3CF5-7863-358E-51DE246BBBEE}"/>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6">
              <a:extLst>
                <a:ext uri="{FF2B5EF4-FFF2-40B4-BE49-F238E27FC236}">
                  <a16:creationId xmlns:a16="http://schemas.microsoft.com/office/drawing/2014/main" id="{577C78B4-0FE6-7772-BC06-91496D3E1E33}"/>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2" name="Forma Livre 47">
              <a:extLst>
                <a:ext uri="{FF2B5EF4-FFF2-40B4-BE49-F238E27FC236}">
                  <a16:creationId xmlns:a16="http://schemas.microsoft.com/office/drawing/2014/main" id="{99D28449-5130-2C11-689C-C0E70996168A}"/>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3" name="Forma Livre 48">
              <a:extLst>
                <a:ext uri="{FF2B5EF4-FFF2-40B4-BE49-F238E27FC236}">
                  <a16:creationId xmlns:a16="http://schemas.microsoft.com/office/drawing/2014/main" id="{06F101E4-9E42-FFA3-3D09-E398342B01F7}"/>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4" name="Forma Livre 49">
              <a:extLst>
                <a:ext uri="{FF2B5EF4-FFF2-40B4-BE49-F238E27FC236}">
                  <a16:creationId xmlns:a16="http://schemas.microsoft.com/office/drawing/2014/main" id="{87BB645F-8856-CC09-CB6A-42D84708E37E}"/>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353260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par>
                                <p:cTn id="27" presetID="4" presetClass="entr" presetSubtype="16" fill="hold" nodeType="withEffect">
                                  <p:stCondLst>
                                    <p:cond delay="0"/>
                                  </p:stCondLst>
                                  <p:childTnLst>
                                    <p:set>
                                      <p:cBhvr>
                                        <p:cTn id="28" dur="1" fill="hold">
                                          <p:stCondLst>
                                            <p:cond delay="0"/>
                                          </p:stCondLst>
                                        </p:cTn>
                                        <p:tgtEl>
                                          <p:spTgt spid="32"/>
                                        </p:tgtEl>
                                        <p:attrNameLst>
                                          <p:attrName>style.visibility</p:attrName>
                                        </p:attrNameLst>
                                      </p:cBhvr>
                                      <p:to>
                                        <p:strVal val="visible"/>
                                      </p:to>
                                    </p:set>
                                    <p:animEffect transition="in" filter="box(in)">
                                      <p:cBhvr>
                                        <p:cTn id="29" dur="2000"/>
                                        <p:tgtEl>
                                          <p:spTgt spid="32"/>
                                        </p:tgtEl>
                                      </p:cBhvr>
                                    </p:animEffect>
                                  </p:childTnLst>
                                </p:cTn>
                              </p:par>
                              <p:par>
                                <p:cTn id="30" presetID="4" presetClass="entr" presetSubtype="16" fill="hold" nodeType="with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box(in)">
                                      <p:cBhvr>
                                        <p:cTn id="32"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Uma imagem contendo mesa, lego, luz, telefone&#10;&#10;Descrição gerada automaticamente">
            <a:extLst>
              <a:ext uri="{FF2B5EF4-FFF2-40B4-BE49-F238E27FC236}">
                <a16:creationId xmlns:a16="http://schemas.microsoft.com/office/drawing/2014/main" id="{2BE39736-7973-375E-4BA0-31FC301DEF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hape 0">
            <a:extLst>
              <a:ext uri="{FF2B5EF4-FFF2-40B4-BE49-F238E27FC236}">
                <a16:creationId xmlns:a16="http://schemas.microsoft.com/office/drawing/2014/main" id="{4875F3C2-861D-22AD-4413-9ABD1127595F}"/>
              </a:ext>
            </a:extLst>
          </p:cNvPr>
          <p:cNvSpPr/>
          <p:nvPr/>
        </p:nvSpPr>
        <p:spPr>
          <a:xfrm>
            <a:off x="-63500" y="4064084"/>
            <a:ext cx="9616794" cy="1938994"/>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099D4500-1E3C-B73A-22BD-1405FB34EF46}"/>
              </a:ext>
            </a:extLst>
          </p:cNvPr>
          <p:cNvSpPr txBox="1"/>
          <p:nvPr/>
        </p:nvSpPr>
        <p:spPr>
          <a:xfrm>
            <a:off x="400211" y="4064084"/>
            <a:ext cx="8790088" cy="1938992"/>
          </a:xfrm>
          <a:prstGeom prst="rect">
            <a:avLst/>
          </a:prstGeom>
          <a:noFill/>
        </p:spPr>
        <p:txBody>
          <a:bodyPr wrap="square" rtlCol="0">
            <a:spAutoFit/>
          </a:bodyPr>
          <a:lstStyle/>
          <a:p>
            <a:r>
              <a:rPr lang="pt-BR" sz="6000" b="1">
                <a:solidFill>
                  <a:schemeClr val="bg1"/>
                </a:solidFill>
                <a:latin typeface="+mj-lt"/>
              </a:rPr>
              <a:t>Liderança é </a:t>
            </a:r>
            <a:r>
              <a:rPr lang="pt-BR" sz="6000" b="1">
                <a:latin typeface="+mj-lt"/>
              </a:rPr>
              <a:t>inspiração</a:t>
            </a:r>
            <a:r>
              <a:rPr lang="pt-BR" sz="6000" b="1">
                <a:solidFill>
                  <a:schemeClr val="bg1"/>
                </a:solidFill>
                <a:latin typeface="+mj-lt"/>
              </a:rPr>
              <a:t> </a:t>
            </a:r>
          </a:p>
          <a:p>
            <a:r>
              <a:rPr lang="pt-BR" sz="6000" b="1">
                <a:solidFill>
                  <a:schemeClr val="bg1"/>
                </a:solidFill>
                <a:latin typeface="+mj-lt"/>
              </a:rPr>
              <a:t>e não comando.</a:t>
            </a:r>
          </a:p>
        </p:txBody>
      </p:sp>
      <p:pic>
        <p:nvPicPr>
          <p:cNvPr id="6" name="Gráfico 5">
            <a:extLst>
              <a:ext uri="{FF2B5EF4-FFF2-40B4-BE49-F238E27FC236}">
                <a16:creationId xmlns:a16="http://schemas.microsoft.com/office/drawing/2014/main" id="{3B1C0F88-18C5-2B19-ACC3-390E2757977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rot="10800000">
            <a:off x="8496509" y="5195194"/>
            <a:ext cx="1253588" cy="1070861"/>
          </a:xfrm>
          <a:prstGeom prst="rect">
            <a:avLst/>
          </a:prstGeom>
        </p:spPr>
      </p:pic>
      <p:grpSp>
        <p:nvGrpSpPr>
          <p:cNvPr id="7" name="Agrupar 6">
            <a:extLst>
              <a:ext uri="{FF2B5EF4-FFF2-40B4-BE49-F238E27FC236}">
                <a16:creationId xmlns:a16="http://schemas.microsoft.com/office/drawing/2014/main" id="{DA68CDFC-D28B-F78F-BA0B-F94C25FC7C36}"/>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95EB9C62-2F55-B059-A8EB-5D0FF2D0070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9" name="Gráfico 7">
              <a:extLst>
                <a:ext uri="{FF2B5EF4-FFF2-40B4-BE49-F238E27FC236}">
                  <a16:creationId xmlns:a16="http://schemas.microsoft.com/office/drawing/2014/main" id="{EFC34C5E-3912-D4E8-B4CB-3F6AC9DFF81B}"/>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421412E7-43E8-1F78-0E81-0DEE90A69BA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ED29B1C0-580B-677A-2E7E-229E1C047027}"/>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B5DE95C8-90DC-F204-1FC6-C44FA93A711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C72D2681-F3A6-A81F-6733-5149EBB73C7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9FE1819E-1B4C-60FD-2E7D-410E1FC808E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EF779803-37AB-6A87-EBC7-AF2B6E9D88A3}"/>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90FCC480-0374-B918-6C3B-3E065031AF9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F0D8D335-84AF-15B7-3B7C-811D7229B8E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9961F0D4-25BD-1A89-EA6B-587FC2499AC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0CE915B5-30FF-0E28-E535-026E83FFFA7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6E695B0A-DE2B-D63C-0117-28223C301043}"/>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E94DF4FA-EDAB-C3C0-686B-76385A548396}"/>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241243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500"/>
                                        <p:tgtEl>
                                          <p:spTgt spid="5"/>
                                        </p:tgtEl>
                                      </p:cBhvr>
                                    </p:animEffect>
                                  </p:childTnLst>
                                </p:cTn>
                              </p:par>
                            </p:childTnLst>
                          </p:cTn>
                        </p:par>
                        <p:par>
                          <p:cTn id="11" fill="hold">
                            <p:stCondLst>
                              <p:cond delay="1000"/>
                            </p:stCondLst>
                            <p:childTnLst>
                              <p:par>
                                <p:cTn id="12" presetID="10"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BB2DB3D6-93A4-E1C0-B96B-347C7F82ECE1}"/>
              </a:ext>
            </a:extLst>
          </p:cNvPr>
          <p:cNvSpPr txBox="1"/>
          <p:nvPr/>
        </p:nvSpPr>
        <p:spPr>
          <a:xfrm>
            <a:off x="708949" y="1916816"/>
            <a:ext cx="7823200" cy="2862322"/>
          </a:xfrm>
          <a:prstGeom prst="rect">
            <a:avLst/>
          </a:prstGeom>
          <a:noFill/>
        </p:spPr>
        <p:txBody>
          <a:bodyPr wrap="square" rtlCol="0">
            <a:spAutoFit/>
          </a:bodyPr>
          <a:lstStyle/>
          <a:p>
            <a:r>
              <a:rPr lang="pt-BR" sz="6000" b="1">
                <a:solidFill>
                  <a:schemeClr val="bg1"/>
                </a:solidFill>
                <a:latin typeface="+mj-lt"/>
              </a:rPr>
              <a:t>Um </a:t>
            </a:r>
            <a:r>
              <a:rPr lang="pt-BR" sz="6000" b="1">
                <a:solidFill>
                  <a:srgbClr val="F90000"/>
                </a:solidFill>
                <a:latin typeface="+mj-lt"/>
              </a:rPr>
              <a:t>líder</a:t>
            </a:r>
            <a:r>
              <a:rPr lang="pt-BR" sz="6000" b="1">
                <a:solidFill>
                  <a:schemeClr val="bg1"/>
                </a:solidFill>
                <a:latin typeface="+mj-lt"/>
              </a:rPr>
              <a:t> que </a:t>
            </a:r>
            <a:r>
              <a:rPr lang="pt-BR" sz="6000" b="1">
                <a:solidFill>
                  <a:srgbClr val="F90000"/>
                </a:solidFill>
                <a:latin typeface="+mj-lt"/>
              </a:rPr>
              <a:t>inspira </a:t>
            </a:r>
            <a:r>
              <a:rPr lang="pt-BR" sz="6000" b="1">
                <a:solidFill>
                  <a:schemeClr val="bg1"/>
                </a:solidFill>
                <a:latin typeface="+mj-lt"/>
              </a:rPr>
              <a:t>tem princípios muito bem definidos.</a:t>
            </a:r>
          </a:p>
        </p:txBody>
      </p:sp>
      <p:grpSp>
        <p:nvGrpSpPr>
          <p:cNvPr id="2" name="Gráfico 23">
            <a:extLst>
              <a:ext uri="{FF2B5EF4-FFF2-40B4-BE49-F238E27FC236}">
                <a16:creationId xmlns:a16="http://schemas.microsoft.com/office/drawing/2014/main" id="{88637F7E-43F6-BDCC-6320-90F5B137C8C9}"/>
              </a:ext>
            </a:extLst>
          </p:cNvPr>
          <p:cNvGrpSpPr/>
          <p:nvPr/>
        </p:nvGrpSpPr>
        <p:grpSpPr>
          <a:xfrm>
            <a:off x="8326405" y="3662839"/>
            <a:ext cx="3360286" cy="2323617"/>
            <a:chOff x="2238436" y="1693496"/>
            <a:chExt cx="2812973" cy="1945154"/>
          </a:xfrm>
        </p:grpSpPr>
        <p:sp>
          <p:nvSpPr>
            <p:cNvPr id="3" name="Forma Livre 38">
              <a:extLst>
                <a:ext uri="{FF2B5EF4-FFF2-40B4-BE49-F238E27FC236}">
                  <a16:creationId xmlns:a16="http://schemas.microsoft.com/office/drawing/2014/main" id="{EC8F166B-FFF7-C70E-6405-2682CDE512E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 name="Forma Livre 39">
              <a:extLst>
                <a:ext uri="{FF2B5EF4-FFF2-40B4-BE49-F238E27FC236}">
                  <a16:creationId xmlns:a16="http://schemas.microsoft.com/office/drawing/2014/main" id="{4B68BC20-5017-9361-3175-12A96B2D3798}"/>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6" name="Forma Livre 40">
              <a:extLst>
                <a:ext uri="{FF2B5EF4-FFF2-40B4-BE49-F238E27FC236}">
                  <a16:creationId xmlns:a16="http://schemas.microsoft.com/office/drawing/2014/main" id="{A132034A-3B8B-0163-CE4A-E780BAF4D72E}"/>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7" name="Forma Livre 41">
              <a:extLst>
                <a:ext uri="{FF2B5EF4-FFF2-40B4-BE49-F238E27FC236}">
                  <a16:creationId xmlns:a16="http://schemas.microsoft.com/office/drawing/2014/main" id="{BC4CB914-357B-3514-0F83-5F50A0846146}"/>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8" name="Forma Livre 42">
              <a:extLst>
                <a:ext uri="{FF2B5EF4-FFF2-40B4-BE49-F238E27FC236}">
                  <a16:creationId xmlns:a16="http://schemas.microsoft.com/office/drawing/2014/main" id="{19A25898-BEBC-DD8B-7893-2D26B45A5A38}"/>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9" name="Forma Livre 43">
              <a:extLst>
                <a:ext uri="{FF2B5EF4-FFF2-40B4-BE49-F238E27FC236}">
                  <a16:creationId xmlns:a16="http://schemas.microsoft.com/office/drawing/2014/main" id="{C6E3287D-3F9D-5C92-27BF-3029C2F3B88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4">
              <a:extLst>
                <a:ext uri="{FF2B5EF4-FFF2-40B4-BE49-F238E27FC236}">
                  <a16:creationId xmlns:a16="http://schemas.microsoft.com/office/drawing/2014/main" id="{1439986D-9B5E-759F-201C-2C2D166522FA}"/>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1" name="Forma Livre 45">
              <a:extLst>
                <a:ext uri="{FF2B5EF4-FFF2-40B4-BE49-F238E27FC236}">
                  <a16:creationId xmlns:a16="http://schemas.microsoft.com/office/drawing/2014/main" id="{4E978E88-0078-17CE-4101-4C4385824B6A}"/>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6">
              <a:extLst>
                <a:ext uri="{FF2B5EF4-FFF2-40B4-BE49-F238E27FC236}">
                  <a16:creationId xmlns:a16="http://schemas.microsoft.com/office/drawing/2014/main" id="{19F8E1BF-A559-6232-DDF1-0FF80B4B5521}"/>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3" name="Forma Livre 47">
              <a:extLst>
                <a:ext uri="{FF2B5EF4-FFF2-40B4-BE49-F238E27FC236}">
                  <a16:creationId xmlns:a16="http://schemas.microsoft.com/office/drawing/2014/main" id="{F11510B8-F81C-85DB-3793-2294510A800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8">
              <a:extLst>
                <a:ext uri="{FF2B5EF4-FFF2-40B4-BE49-F238E27FC236}">
                  <a16:creationId xmlns:a16="http://schemas.microsoft.com/office/drawing/2014/main" id="{8C364298-72D0-B87E-6CB3-761BE193544B}"/>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5" name="Forma Livre 49">
              <a:extLst>
                <a:ext uri="{FF2B5EF4-FFF2-40B4-BE49-F238E27FC236}">
                  <a16:creationId xmlns:a16="http://schemas.microsoft.com/office/drawing/2014/main" id="{52F29964-BA8D-1871-3348-778BB66B4808}"/>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16" name="Agrupar 15">
            <a:extLst>
              <a:ext uri="{FF2B5EF4-FFF2-40B4-BE49-F238E27FC236}">
                <a16:creationId xmlns:a16="http://schemas.microsoft.com/office/drawing/2014/main" id="{56666389-F0B8-2024-583C-B931E7C6050F}"/>
              </a:ext>
            </a:extLst>
          </p:cNvPr>
          <p:cNvGrpSpPr/>
          <p:nvPr/>
        </p:nvGrpSpPr>
        <p:grpSpPr>
          <a:xfrm>
            <a:off x="9872015" y="6469399"/>
            <a:ext cx="2190461" cy="261610"/>
            <a:chOff x="9142558" y="6469399"/>
            <a:chExt cx="2190461" cy="261610"/>
          </a:xfrm>
          <a:solidFill>
            <a:schemeClr val="bg1"/>
          </a:solidFill>
        </p:grpSpPr>
        <p:sp>
          <p:nvSpPr>
            <p:cNvPr id="17" name="CaixaDeTexto 16">
              <a:extLst>
                <a:ext uri="{FF2B5EF4-FFF2-40B4-BE49-F238E27FC236}">
                  <a16:creationId xmlns:a16="http://schemas.microsoft.com/office/drawing/2014/main" id="{448D9260-D1AD-2699-CD99-85E694010AB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8" name="Gráfico 7">
              <a:extLst>
                <a:ext uri="{FF2B5EF4-FFF2-40B4-BE49-F238E27FC236}">
                  <a16:creationId xmlns:a16="http://schemas.microsoft.com/office/drawing/2014/main" id="{9B43D5F1-C7B3-29A6-15F2-85EBCD59C69D}"/>
                </a:ext>
              </a:extLst>
            </p:cNvPr>
            <p:cNvGrpSpPr/>
            <p:nvPr/>
          </p:nvGrpSpPr>
          <p:grpSpPr>
            <a:xfrm>
              <a:off x="9142558" y="6511982"/>
              <a:ext cx="1684398" cy="142155"/>
              <a:chOff x="404711" y="944579"/>
              <a:chExt cx="5743491" cy="484722"/>
            </a:xfrm>
            <a:grpFill/>
          </p:grpSpPr>
          <p:sp>
            <p:nvSpPr>
              <p:cNvPr id="19" name="Forma Livre 23">
                <a:extLst>
                  <a:ext uri="{FF2B5EF4-FFF2-40B4-BE49-F238E27FC236}">
                    <a16:creationId xmlns:a16="http://schemas.microsoft.com/office/drawing/2014/main" id="{89282C5F-D986-C971-5CA8-CAB06FC7334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4">
                <a:extLst>
                  <a:ext uri="{FF2B5EF4-FFF2-40B4-BE49-F238E27FC236}">
                    <a16:creationId xmlns:a16="http://schemas.microsoft.com/office/drawing/2014/main" id="{6F86220D-0360-F0F2-A86E-7BA15238E0C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5">
                <a:extLst>
                  <a:ext uri="{FF2B5EF4-FFF2-40B4-BE49-F238E27FC236}">
                    <a16:creationId xmlns:a16="http://schemas.microsoft.com/office/drawing/2014/main" id="{751F4BE4-9241-7BDB-A670-36C8205DE95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6">
                <a:extLst>
                  <a:ext uri="{FF2B5EF4-FFF2-40B4-BE49-F238E27FC236}">
                    <a16:creationId xmlns:a16="http://schemas.microsoft.com/office/drawing/2014/main" id="{3B91EFD4-0231-422E-CD70-CFD8958BA2B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7">
                <a:extLst>
                  <a:ext uri="{FF2B5EF4-FFF2-40B4-BE49-F238E27FC236}">
                    <a16:creationId xmlns:a16="http://schemas.microsoft.com/office/drawing/2014/main" id="{57CD7081-18C0-3ACF-521F-9E6B092C4172}"/>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8">
                <a:extLst>
                  <a:ext uri="{FF2B5EF4-FFF2-40B4-BE49-F238E27FC236}">
                    <a16:creationId xmlns:a16="http://schemas.microsoft.com/office/drawing/2014/main" id="{C80B115D-20EF-495E-7D0E-9054EF2C63B5}"/>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9">
                <a:extLst>
                  <a:ext uri="{FF2B5EF4-FFF2-40B4-BE49-F238E27FC236}">
                    <a16:creationId xmlns:a16="http://schemas.microsoft.com/office/drawing/2014/main" id="{5F84ABC4-E24E-F359-1670-402DFAEEF7B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30">
                <a:extLst>
                  <a:ext uri="{FF2B5EF4-FFF2-40B4-BE49-F238E27FC236}">
                    <a16:creationId xmlns:a16="http://schemas.microsoft.com/office/drawing/2014/main" id="{5BA085E2-EEF3-70E8-20C4-546CAE63863D}"/>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31">
                <a:extLst>
                  <a:ext uri="{FF2B5EF4-FFF2-40B4-BE49-F238E27FC236}">
                    <a16:creationId xmlns:a16="http://schemas.microsoft.com/office/drawing/2014/main" id="{E57B582B-EB81-A721-ADCC-9F31F1A14CB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32">
                <a:extLst>
                  <a:ext uri="{FF2B5EF4-FFF2-40B4-BE49-F238E27FC236}">
                    <a16:creationId xmlns:a16="http://schemas.microsoft.com/office/drawing/2014/main" id="{121B671A-602C-802D-4507-07A2420B154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3">
                <a:extLst>
                  <a:ext uri="{FF2B5EF4-FFF2-40B4-BE49-F238E27FC236}">
                    <a16:creationId xmlns:a16="http://schemas.microsoft.com/office/drawing/2014/main" id="{C0C6CA3E-BF67-0114-DFC6-CAE24C51481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0" name="Imagem 29" descr="Texto, Logotipo&#10;&#10;Descrição gerada automaticamente">
            <a:extLst>
              <a:ext uri="{FF2B5EF4-FFF2-40B4-BE49-F238E27FC236}">
                <a16:creationId xmlns:a16="http://schemas.microsoft.com/office/drawing/2014/main" id="{152FC20A-9F6A-0466-071C-772A24119FC2}"/>
              </a:ext>
            </a:extLst>
          </p:cNvPr>
          <p:cNvPicPr>
            <a:picLocks noChangeAspect="1"/>
          </p:cNvPicPr>
          <p:nvPr/>
        </p:nvPicPr>
        <p:blipFill>
          <a:blip r:embed="rId3"/>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883045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par>
                          <p:cTn id="8" fill="hold">
                            <p:stCondLst>
                              <p:cond delay="1000"/>
                            </p:stCondLst>
                            <p:childTnLst>
                              <p:par>
                                <p:cTn id="9" presetID="4" presetClass="entr" presetSubtype="16"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ox(in)">
                                      <p:cBhvr>
                                        <p:cTn id="11"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show="0">
  <p:cSld>
    <p:bg>
      <p:bgPr>
        <a:solidFill>
          <a:schemeClr val="bg1">
            <a:lumMod val="75000"/>
          </a:schemeClr>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62DA24E5-40EE-856E-6744-EF8B5D4CA84D}"/>
              </a:ext>
            </a:extLst>
          </p:cNvPr>
          <p:cNvSpPr/>
          <p:nvPr/>
        </p:nvSpPr>
        <p:spPr>
          <a:xfrm>
            <a:off x="-130086" y="730575"/>
            <a:ext cx="7063321" cy="5311410"/>
          </a:xfrm>
          <a:prstGeom prst="roundRect">
            <a:avLst>
              <a:gd name="adj" fmla="val -17778"/>
            </a:avLst>
          </a:prstGeom>
          <a:solidFill>
            <a:schemeClr val="bg1"/>
          </a:solidFill>
          <a:ln/>
        </p:spPr>
        <p:txBody>
          <a:bodyPr/>
          <a:lstStyle/>
          <a:p>
            <a:endParaRPr lang="pt-BR" sz="3200">
              <a:solidFill>
                <a:schemeClr val="bg1"/>
              </a:solidFill>
            </a:endParaRPr>
          </a:p>
        </p:txBody>
      </p:sp>
      <p:sp>
        <p:nvSpPr>
          <p:cNvPr id="5" name="CaixaDeTexto 4">
            <a:extLst>
              <a:ext uri="{FF2B5EF4-FFF2-40B4-BE49-F238E27FC236}">
                <a16:creationId xmlns:a16="http://schemas.microsoft.com/office/drawing/2014/main" id="{90490EF7-258E-4147-EAA3-9150374C20F5}"/>
              </a:ext>
            </a:extLst>
          </p:cNvPr>
          <p:cNvSpPr txBox="1"/>
          <p:nvPr/>
        </p:nvSpPr>
        <p:spPr>
          <a:xfrm>
            <a:off x="417078" y="966502"/>
            <a:ext cx="5645584" cy="1015663"/>
          </a:xfrm>
          <a:prstGeom prst="rect">
            <a:avLst/>
          </a:prstGeom>
          <a:noFill/>
        </p:spPr>
        <p:txBody>
          <a:bodyPr wrap="square" rtlCol="0">
            <a:spAutoFit/>
          </a:bodyPr>
          <a:lstStyle/>
          <a:p>
            <a:r>
              <a:rPr lang="pt-BR" sz="6000" b="1">
                <a:latin typeface="+mj-lt"/>
              </a:rPr>
              <a:t>Princípios</a:t>
            </a:r>
          </a:p>
        </p:txBody>
      </p:sp>
      <p:grpSp>
        <p:nvGrpSpPr>
          <p:cNvPr id="20" name="Agrupar 19">
            <a:extLst>
              <a:ext uri="{FF2B5EF4-FFF2-40B4-BE49-F238E27FC236}">
                <a16:creationId xmlns:a16="http://schemas.microsoft.com/office/drawing/2014/main" id="{540510F9-6451-2C2C-1F90-D52C43E95791}"/>
              </a:ext>
            </a:extLst>
          </p:cNvPr>
          <p:cNvGrpSpPr/>
          <p:nvPr/>
        </p:nvGrpSpPr>
        <p:grpSpPr>
          <a:xfrm>
            <a:off x="529548" y="2218092"/>
            <a:ext cx="6065257" cy="3170099"/>
            <a:chOff x="494824" y="2169832"/>
            <a:chExt cx="6065257" cy="3170099"/>
          </a:xfrm>
        </p:grpSpPr>
        <p:sp>
          <p:nvSpPr>
            <p:cNvPr id="2" name="CaixaDeTexto 1">
              <a:extLst>
                <a:ext uri="{FF2B5EF4-FFF2-40B4-BE49-F238E27FC236}">
                  <a16:creationId xmlns:a16="http://schemas.microsoft.com/office/drawing/2014/main" id="{62DDDFDA-5B3D-880C-0F88-B6E047F8D702}"/>
                </a:ext>
              </a:extLst>
            </p:cNvPr>
            <p:cNvSpPr txBox="1"/>
            <p:nvPr/>
          </p:nvSpPr>
          <p:spPr>
            <a:xfrm>
              <a:off x="1137180" y="2169832"/>
              <a:ext cx="5422901" cy="3170099"/>
            </a:xfrm>
            <a:prstGeom prst="rect">
              <a:avLst/>
            </a:prstGeom>
            <a:noFill/>
          </p:spPr>
          <p:txBody>
            <a:bodyPr wrap="square" rtlCol="0">
              <a:spAutoFit/>
            </a:bodyPr>
            <a:lstStyle/>
            <a:p>
              <a:r>
                <a:rPr lang="pt-BR" sz="4000">
                  <a:solidFill>
                    <a:srgbClr val="F90000"/>
                  </a:solidFill>
                  <a:latin typeface="AMX Medium" pitchFamily="2" charset="0"/>
                </a:rPr>
                <a:t>Seja você!</a:t>
              </a:r>
            </a:p>
            <a:p>
              <a:pPr marL="742950" indent="-742950">
                <a:buAutoNum type="arabicPeriod"/>
              </a:pPr>
              <a:endParaRPr lang="pt-BR" sz="4000">
                <a:solidFill>
                  <a:srgbClr val="F90000"/>
                </a:solidFill>
                <a:latin typeface="AMX Medium" pitchFamily="2" charset="0"/>
              </a:endParaRPr>
            </a:p>
            <a:p>
              <a:r>
                <a:rPr lang="pt-BR" sz="4000">
                  <a:solidFill>
                    <a:srgbClr val="F90000"/>
                  </a:solidFill>
                  <a:latin typeface="AMX Medium" pitchFamily="2" charset="0"/>
                </a:rPr>
                <a:t>Tenha coragem!</a:t>
              </a:r>
            </a:p>
            <a:p>
              <a:pPr marL="742950" indent="-742950">
                <a:buFontTx/>
                <a:buAutoNum type="arabicPeriod"/>
              </a:pPr>
              <a:endParaRPr lang="pt-BR" sz="4000">
                <a:solidFill>
                  <a:srgbClr val="F90000"/>
                </a:solidFill>
                <a:latin typeface="AMX Medium" pitchFamily="2" charset="0"/>
              </a:endParaRPr>
            </a:p>
            <a:p>
              <a:r>
                <a:rPr lang="pt-BR" sz="4000">
                  <a:solidFill>
                    <a:srgbClr val="F90000"/>
                  </a:solidFill>
                  <a:latin typeface="AMX Medium" pitchFamily="2" charset="0"/>
                </a:rPr>
                <a:t>Mereça o poder!</a:t>
              </a:r>
            </a:p>
          </p:txBody>
        </p:sp>
        <p:cxnSp>
          <p:nvCxnSpPr>
            <p:cNvPr id="15" name="Conector reto 14">
              <a:extLst>
                <a:ext uri="{FF2B5EF4-FFF2-40B4-BE49-F238E27FC236}">
                  <a16:creationId xmlns:a16="http://schemas.microsoft.com/office/drawing/2014/main" id="{4A4D3E49-09D1-0C14-AECE-DAE41722BF0A}"/>
                </a:ext>
              </a:extLst>
            </p:cNvPr>
            <p:cNvCxnSpPr>
              <a:cxnSpLocks/>
            </p:cNvCxnSpPr>
            <p:nvPr/>
          </p:nvCxnSpPr>
          <p:spPr>
            <a:xfrm flipH="1">
              <a:off x="682519" y="2340825"/>
              <a:ext cx="14560" cy="278665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 name="Agrupar 5">
              <a:extLst>
                <a:ext uri="{FF2B5EF4-FFF2-40B4-BE49-F238E27FC236}">
                  <a16:creationId xmlns:a16="http://schemas.microsoft.com/office/drawing/2014/main" id="{A9B7136F-C803-DAE3-5773-F48D3013EFAC}"/>
                </a:ext>
              </a:extLst>
            </p:cNvPr>
            <p:cNvGrpSpPr/>
            <p:nvPr/>
          </p:nvGrpSpPr>
          <p:grpSpPr>
            <a:xfrm>
              <a:off x="509384" y="2328710"/>
              <a:ext cx="375390" cy="375390"/>
              <a:chOff x="9564388" y="2528846"/>
              <a:chExt cx="375390" cy="375390"/>
            </a:xfrm>
          </p:grpSpPr>
          <p:sp>
            <p:nvSpPr>
              <p:cNvPr id="96" name="Retângulo 95">
                <a:extLst>
                  <a:ext uri="{FF2B5EF4-FFF2-40B4-BE49-F238E27FC236}">
                    <a16:creationId xmlns:a16="http://schemas.microsoft.com/office/drawing/2014/main" id="{A8A9007C-68F8-091D-973F-CD85526CD37E}"/>
                  </a:ext>
                </a:extLst>
              </p:cNvPr>
              <p:cNvSpPr/>
              <p:nvPr/>
            </p:nvSpPr>
            <p:spPr>
              <a:xfrm rot="2700000">
                <a:off x="9656116" y="2617526"/>
                <a:ext cx="198030" cy="198030"/>
              </a:xfrm>
              <a:prstGeom prst="rect">
                <a:avLst/>
              </a:prstGeom>
              <a:solidFill>
                <a:srgbClr val="F9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97" name="Retângulo 96">
                <a:extLst>
                  <a:ext uri="{FF2B5EF4-FFF2-40B4-BE49-F238E27FC236}">
                    <a16:creationId xmlns:a16="http://schemas.microsoft.com/office/drawing/2014/main" id="{50421312-988E-E513-B6FA-D5E966FF30D4}"/>
                  </a:ext>
                </a:extLst>
              </p:cNvPr>
              <p:cNvSpPr/>
              <p:nvPr/>
            </p:nvSpPr>
            <p:spPr>
              <a:xfrm rot="2700000">
                <a:off x="9609960" y="2571370"/>
                <a:ext cx="290342" cy="290342"/>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01" name="Retângulo 100">
                <a:extLst>
                  <a:ext uri="{FF2B5EF4-FFF2-40B4-BE49-F238E27FC236}">
                    <a16:creationId xmlns:a16="http://schemas.microsoft.com/office/drawing/2014/main" id="{61B9A531-1BC6-74AD-286E-01D1F8A5A761}"/>
                  </a:ext>
                </a:extLst>
              </p:cNvPr>
              <p:cNvSpPr/>
              <p:nvPr/>
            </p:nvSpPr>
            <p:spPr>
              <a:xfrm rot="2700000">
                <a:off x="9564388" y="2528846"/>
                <a:ext cx="375390" cy="375390"/>
              </a:xfrm>
              <a:prstGeom prst="rect">
                <a:avLst/>
              </a:prstGeom>
              <a:noFill/>
              <a:ln>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grpSp>
          <p:nvGrpSpPr>
            <p:cNvPr id="7" name="Agrupar 6">
              <a:extLst>
                <a:ext uri="{FF2B5EF4-FFF2-40B4-BE49-F238E27FC236}">
                  <a16:creationId xmlns:a16="http://schemas.microsoft.com/office/drawing/2014/main" id="{29125D5C-824E-8293-BFD7-937B06F5A993}"/>
                </a:ext>
              </a:extLst>
            </p:cNvPr>
            <p:cNvGrpSpPr/>
            <p:nvPr/>
          </p:nvGrpSpPr>
          <p:grpSpPr>
            <a:xfrm>
              <a:off x="494824" y="3567187"/>
              <a:ext cx="375390" cy="375390"/>
              <a:chOff x="9564388" y="2528846"/>
              <a:chExt cx="375390" cy="375390"/>
            </a:xfrm>
          </p:grpSpPr>
          <p:sp>
            <p:nvSpPr>
              <p:cNvPr id="8" name="Retângulo 7">
                <a:extLst>
                  <a:ext uri="{FF2B5EF4-FFF2-40B4-BE49-F238E27FC236}">
                    <a16:creationId xmlns:a16="http://schemas.microsoft.com/office/drawing/2014/main" id="{A1BCBA6D-EDA4-5243-9A15-A681BD2B304C}"/>
                  </a:ext>
                </a:extLst>
              </p:cNvPr>
              <p:cNvSpPr/>
              <p:nvPr/>
            </p:nvSpPr>
            <p:spPr>
              <a:xfrm rot="2700000">
                <a:off x="9656116" y="2617526"/>
                <a:ext cx="198030" cy="198030"/>
              </a:xfrm>
              <a:prstGeom prst="rect">
                <a:avLst/>
              </a:prstGeom>
              <a:solidFill>
                <a:srgbClr val="F9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9" name="Retângulo 8">
                <a:extLst>
                  <a:ext uri="{FF2B5EF4-FFF2-40B4-BE49-F238E27FC236}">
                    <a16:creationId xmlns:a16="http://schemas.microsoft.com/office/drawing/2014/main" id="{DCFAF35E-08CA-E8A6-85A4-7BA2DFD25DFE}"/>
                  </a:ext>
                </a:extLst>
              </p:cNvPr>
              <p:cNvSpPr/>
              <p:nvPr/>
            </p:nvSpPr>
            <p:spPr>
              <a:xfrm rot="2700000">
                <a:off x="9609960" y="2571370"/>
                <a:ext cx="290342" cy="290342"/>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0" name="Retângulo 9">
                <a:extLst>
                  <a:ext uri="{FF2B5EF4-FFF2-40B4-BE49-F238E27FC236}">
                    <a16:creationId xmlns:a16="http://schemas.microsoft.com/office/drawing/2014/main" id="{FE9D5A9E-7F90-F417-D884-49BF3AF39AE6}"/>
                  </a:ext>
                </a:extLst>
              </p:cNvPr>
              <p:cNvSpPr/>
              <p:nvPr/>
            </p:nvSpPr>
            <p:spPr>
              <a:xfrm rot="2700000">
                <a:off x="9564388" y="2528846"/>
                <a:ext cx="375390" cy="375390"/>
              </a:xfrm>
              <a:prstGeom prst="rect">
                <a:avLst/>
              </a:prstGeom>
              <a:noFill/>
              <a:ln>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grpSp>
          <p:nvGrpSpPr>
            <p:cNvPr id="11" name="Agrupar 10">
              <a:extLst>
                <a:ext uri="{FF2B5EF4-FFF2-40B4-BE49-F238E27FC236}">
                  <a16:creationId xmlns:a16="http://schemas.microsoft.com/office/drawing/2014/main" id="{6142C454-1C96-2FA6-58CD-07AA3BDCF046}"/>
                </a:ext>
              </a:extLst>
            </p:cNvPr>
            <p:cNvGrpSpPr/>
            <p:nvPr/>
          </p:nvGrpSpPr>
          <p:grpSpPr>
            <a:xfrm>
              <a:off x="494824" y="4755943"/>
              <a:ext cx="375390" cy="375390"/>
              <a:chOff x="9564388" y="2528846"/>
              <a:chExt cx="375390" cy="375390"/>
            </a:xfrm>
          </p:grpSpPr>
          <p:sp>
            <p:nvSpPr>
              <p:cNvPr id="12" name="Retângulo 11">
                <a:extLst>
                  <a:ext uri="{FF2B5EF4-FFF2-40B4-BE49-F238E27FC236}">
                    <a16:creationId xmlns:a16="http://schemas.microsoft.com/office/drawing/2014/main" id="{5B7E9283-F3AF-F1D4-CDBE-91D36AD294B0}"/>
                  </a:ext>
                </a:extLst>
              </p:cNvPr>
              <p:cNvSpPr/>
              <p:nvPr/>
            </p:nvSpPr>
            <p:spPr>
              <a:xfrm rot="2700000">
                <a:off x="9656116" y="2617526"/>
                <a:ext cx="198030" cy="198030"/>
              </a:xfrm>
              <a:prstGeom prst="rect">
                <a:avLst/>
              </a:prstGeom>
              <a:solidFill>
                <a:srgbClr val="F9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3" name="Retângulo 12">
                <a:extLst>
                  <a:ext uri="{FF2B5EF4-FFF2-40B4-BE49-F238E27FC236}">
                    <a16:creationId xmlns:a16="http://schemas.microsoft.com/office/drawing/2014/main" id="{4A75EAA3-A9E4-7CCE-F872-9B9C81E07C78}"/>
                  </a:ext>
                </a:extLst>
              </p:cNvPr>
              <p:cNvSpPr/>
              <p:nvPr/>
            </p:nvSpPr>
            <p:spPr>
              <a:xfrm rot="2700000">
                <a:off x="9609960" y="2571370"/>
                <a:ext cx="290342" cy="290342"/>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AA5712EA-64E5-A672-D55A-8BA7D9195DDB}"/>
                  </a:ext>
                </a:extLst>
              </p:cNvPr>
              <p:cNvSpPr/>
              <p:nvPr/>
            </p:nvSpPr>
            <p:spPr>
              <a:xfrm rot="2700000">
                <a:off x="9564388" y="2528846"/>
                <a:ext cx="375390" cy="375390"/>
              </a:xfrm>
              <a:prstGeom prst="rect">
                <a:avLst/>
              </a:prstGeom>
              <a:noFill/>
              <a:ln>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grpSp>
      <p:grpSp>
        <p:nvGrpSpPr>
          <p:cNvPr id="21" name="Gráfico 23">
            <a:extLst>
              <a:ext uri="{FF2B5EF4-FFF2-40B4-BE49-F238E27FC236}">
                <a16:creationId xmlns:a16="http://schemas.microsoft.com/office/drawing/2014/main" id="{33487396-16F4-E2C5-CD0D-40C38191D443}"/>
              </a:ext>
            </a:extLst>
          </p:cNvPr>
          <p:cNvGrpSpPr/>
          <p:nvPr/>
        </p:nvGrpSpPr>
        <p:grpSpPr>
          <a:xfrm>
            <a:off x="6328103" y="1564298"/>
            <a:ext cx="4976851" cy="3441462"/>
            <a:chOff x="2238436" y="1693496"/>
            <a:chExt cx="2812973" cy="1945154"/>
          </a:xfrm>
        </p:grpSpPr>
        <p:sp>
          <p:nvSpPr>
            <p:cNvPr id="22" name="Forma Livre 38">
              <a:extLst>
                <a:ext uri="{FF2B5EF4-FFF2-40B4-BE49-F238E27FC236}">
                  <a16:creationId xmlns:a16="http://schemas.microsoft.com/office/drawing/2014/main" id="{100AD3E0-AA10-2A47-44D1-8896284B6106}"/>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2">
                <a:lumMod val="10000"/>
              </a:schemeClr>
            </a:solidFill>
            <a:ln w="17030" cap="flat">
              <a:noFill/>
              <a:prstDash val="solid"/>
              <a:miter/>
            </a:ln>
          </p:spPr>
          <p:txBody>
            <a:bodyPr rtlCol="0" anchor="ctr"/>
            <a:lstStyle/>
            <a:p>
              <a:endParaRPr lang="pt-BR"/>
            </a:p>
          </p:txBody>
        </p:sp>
        <p:sp>
          <p:nvSpPr>
            <p:cNvPr id="23" name="Forma Livre 39">
              <a:extLst>
                <a:ext uri="{FF2B5EF4-FFF2-40B4-BE49-F238E27FC236}">
                  <a16:creationId xmlns:a16="http://schemas.microsoft.com/office/drawing/2014/main" id="{DF35F70E-CD48-CE84-6E23-9BA3F305F267}"/>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40">
              <a:extLst>
                <a:ext uri="{FF2B5EF4-FFF2-40B4-BE49-F238E27FC236}">
                  <a16:creationId xmlns:a16="http://schemas.microsoft.com/office/drawing/2014/main" id="{31CBA624-FEED-7577-8E84-4083BF7AA6FC}"/>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25" name="Forma Livre 41">
              <a:extLst>
                <a:ext uri="{FF2B5EF4-FFF2-40B4-BE49-F238E27FC236}">
                  <a16:creationId xmlns:a16="http://schemas.microsoft.com/office/drawing/2014/main" id="{4A92CAED-DBEA-1203-7789-27E8184A4D6C}"/>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6" name="Forma Livre 42">
              <a:extLst>
                <a:ext uri="{FF2B5EF4-FFF2-40B4-BE49-F238E27FC236}">
                  <a16:creationId xmlns:a16="http://schemas.microsoft.com/office/drawing/2014/main" id="{D27AACE9-CE44-DBD4-8EED-29EE60A4507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7" name="Forma Livre 43">
              <a:extLst>
                <a:ext uri="{FF2B5EF4-FFF2-40B4-BE49-F238E27FC236}">
                  <a16:creationId xmlns:a16="http://schemas.microsoft.com/office/drawing/2014/main" id="{12FAB2B6-CC2E-81D2-BA86-CD534CDA63A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4">
              <a:extLst>
                <a:ext uri="{FF2B5EF4-FFF2-40B4-BE49-F238E27FC236}">
                  <a16:creationId xmlns:a16="http://schemas.microsoft.com/office/drawing/2014/main" id="{D7BAF412-5FA1-F77C-FDDD-68EEDF0C0786}"/>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5">
              <a:extLst>
                <a:ext uri="{FF2B5EF4-FFF2-40B4-BE49-F238E27FC236}">
                  <a16:creationId xmlns:a16="http://schemas.microsoft.com/office/drawing/2014/main" id="{305EDA04-525E-8008-24C4-142F7E811FB3}"/>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6">
              <a:extLst>
                <a:ext uri="{FF2B5EF4-FFF2-40B4-BE49-F238E27FC236}">
                  <a16:creationId xmlns:a16="http://schemas.microsoft.com/office/drawing/2014/main" id="{E3C761D4-ACBE-C3C4-21DD-7E964665F621}"/>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1" name="Forma Livre 47">
              <a:extLst>
                <a:ext uri="{FF2B5EF4-FFF2-40B4-BE49-F238E27FC236}">
                  <a16:creationId xmlns:a16="http://schemas.microsoft.com/office/drawing/2014/main" id="{719295A9-18F1-95EE-0101-219273F3D4D7}"/>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2" name="Forma Livre 48">
              <a:extLst>
                <a:ext uri="{FF2B5EF4-FFF2-40B4-BE49-F238E27FC236}">
                  <a16:creationId xmlns:a16="http://schemas.microsoft.com/office/drawing/2014/main" id="{05A234A0-7130-9ED8-7087-F4A4A4F7ED69}"/>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3" name="Forma Livre 49">
              <a:extLst>
                <a:ext uri="{FF2B5EF4-FFF2-40B4-BE49-F238E27FC236}">
                  <a16:creationId xmlns:a16="http://schemas.microsoft.com/office/drawing/2014/main" id="{146F0638-B4B6-725F-93F2-DB75D6F4B7F6}"/>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4" name="Agrupar 33">
            <a:extLst>
              <a:ext uri="{FF2B5EF4-FFF2-40B4-BE49-F238E27FC236}">
                <a16:creationId xmlns:a16="http://schemas.microsoft.com/office/drawing/2014/main" id="{FE34DA9B-16C2-2EC1-813F-745B0D649E59}"/>
              </a:ext>
            </a:extLst>
          </p:cNvPr>
          <p:cNvGrpSpPr/>
          <p:nvPr/>
        </p:nvGrpSpPr>
        <p:grpSpPr>
          <a:xfrm>
            <a:off x="9872015" y="6469399"/>
            <a:ext cx="2190461" cy="261610"/>
            <a:chOff x="9142558" y="6469399"/>
            <a:chExt cx="2190461" cy="261610"/>
          </a:xfrm>
        </p:grpSpPr>
        <p:sp>
          <p:nvSpPr>
            <p:cNvPr id="35" name="CaixaDeTexto 34">
              <a:extLst>
                <a:ext uri="{FF2B5EF4-FFF2-40B4-BE49-F238E27FC236}">
                  <a16:creationId xmlns:a16="http://schemas.microsoft.com/office/drawing/2014/main" id="{D07F5E05-7A6D-78C3-AB79-5A66192357AC}"/>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36" name="Gráfico 7">
              <a:extLst>
                <a:ext uri="{FF2B5EF4-FFF2-40B4-BE49-F238E27FC236}">
                  <a16:creationId xmlns:a16="http://schemas.microsoft.com/office/drawing/2014/main" id="{5915C6FB-E21B-313F-9F99-4505B15A88ED}"/>
                </a:ext>
              </a:extLst>
            </p:cNvPr>
            <p:cNvGrpSpPr/>
            <p:nvPr/>
          </p:nvGrpSpPr>
          <p:grpSpPr>
            <a:xfrm>
              <a:off x="9142558" y="6511982"/>
              <a:ext cx="1684398" cy="142155"/>
              <a:chOff x="404711" y="944579"/>
              <a:chExt cx="5743491" cy="484722"/>
            </a:xfrm>
            <a:solidFill>
              <a:srgbClr val="000000"/>
            </a:solidFill>
          </p:grpSpPr>
          <p:sp>
            <p:nvSpPr>
              <p:cNvPr id="37" name="Forma Livre 23">
                <a:extLst>
                  <a:ext uri="{FF2B5EF4-FFF2-40B4-BE49-F238E27FC236}">
                    <a16:creationId xmlns:a16="http://schemas.microsoft.com/office/drawing/2014/main" id="{2578FA41-2C95-31B6-DB15-D7A36685CFC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24">
                <a:extLst>
                  <a:ext uri="{FF2B5EF4-FFF2-40B4-BE49-F238E27FC236}">
                    <a16:creationId xmlns:a16="http://schemas.microsoft.com/office/drawing/2014/main" id="{B3FCCA66-7A3D-AA84-A356-5EC4C7D4DAE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5">
                <a:extLst>
                  <a:ext uri="{FF2B5EF4-FFF2-40B4-BE49-F238E27FC236}">
                    <a16:creationId xmlns:a16="http://schemas.microsoft.com/office/drawing/2014/main" id="{EF20B578-D53D-16FF-99C4-624E70766D2C}"/>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6">
                <a:extLst>
                  <a:ext uri="{FF2B5EF4-FFF2-40B4-BE49-F238E27FC236}">
                    <a16:creationId xmlns:a16="http://schemas.microsoft.com/office/drawing/2014/main" id="{A69FDBFA-62BD-9540-41C0-694A768CE5BD}"/>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7">
                <a:extLst>
                  <a:ext uri="{FF2B5EF4-FFF2-40B4-BE49-F238E27FC236}">
                    <a16:creationId xmlns:a16="http://schemas.microsoft.com/office/drawing/2014/main" id="{0A55A4A5-7B0A-2FD3-F451-D2D88EFCC72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8">
                <a:extLst>
                  <a:ext uri="{FF2B5EF4-FFF2-40B4-BE49-F238E27FC236}">
                    <a16:creationId xmlns:a16="http://schemas.microsoft.com/office/drawing/2014/main" id="{A756925D-F263-4860-03E2-E271DC5545A0}"/>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9">
                <a:extLst>
                  <a:ext uri="{FF2B5EF4-FFF2-40B4-BE49-F238E27FC236}">
                    <a16:creationId xmlns:a16="http://schemas.microsoft.com/office/drawing/2014/main" id="{A473D401-616E-2D82-7D1E-02A0F4623D9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30">
                <a:extLst>
                  <a:ext uri="{FF2B5EF4-FFF2-40B4-BE49-F238E27FC236}">
                    <a16:creationId xmlns:a16="http://schemas.microsoft.com/office/drawing/2014/main" id="{DD9D0E62-44F0-2D34-FA05-E5292481BA53}"/>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1">
                <a:extLst>
                  <a:ext uri="{FF2B5EF4-FFF2-40B4-BE49-F238E27FC236}">
                    <a16:creationId xmlns:a16="http://schemas.microsoft.com/office/drawing/2014/main" id="{DB1B1700-EC1B-D0A2-14EF-E5889B3B5C76}"/>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2">
                <a:extLst>
                  <a:ext uri="{FF2B5EF4-FFF2-40B4-BE49-F238E27FC236}">
                    <a16:creationId xmlns:a16="http://schemas.microsoft.com/office/drawing/2014/main" id="{D58E3A95-4008-A2C6-9343-3F41FAE22E4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3">
                <a:extLst>
                  <a:ext uri="{FF2B5EF4-FFF2-40B4-BE49-F238E27FC236}">
                    <a16:creationId xmlns:a16="http://schemas.microsoft.com/office/drawing/2014/main" id="{341AC39C-DC7E-7DEA-72B9-0983E7F9B2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8" name="Imagem 47" descr="Texto, Logotipo&#10;&#10;Descrição gerada automaticamente">
            <a:extLst>
              <a:ext uri="{FF2B5EF4-FFF2-40B4-BE49-F238E27FC236}">
                <a16:creationId xmlns:a16="http://schemas.microsoft.com/office/drawing/2014/main" id="{FD35B039-38D1-EE4F-04F3-20C95BF5238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50358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1" fill="hold" nodeType="after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wipe(up)">
                                      <p:cBhvr>
                                        <p:cTn id="13" dur="1000"/>
                                        <p:tgtEl>
                                          <p:spTgt spid="20"/>
                                        </p:tgtEl>
                                      </p:cBhvr>
                                    </p:animEffect>
                                  </p:childTnLst>
                                </p:cTn>
                              </p:par>
                            </p:childTnLst>
                          </p:cTn>
                        </p:par>
                        <p:par>
                          <p:cTn id="14" fill="hold">
                            <p:stCondLst>
                              <p:cond delay="2000"/>
                            </p:stCondLst>
                            <p:childTnLst>
                              <p:par>
                                <p:cTn id="15" presetID="10" presetClass="entr" presetSubtype="0" fill="hold" nodeType="after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m 5" descr="Mulher jogando vídeo game&#10;&#10;Descrição gerada automaticamente">
            <a:extLst>
              <a:ext uri="{FF2B5EF4-FFF2-40B4-BE49-F238E27FC236}">
                <a16:creationId xmlns:a16="http://schemas.microsoft.com/office/drawing/2014/main" id="{1EC04D66-D85D-4C8E-C14D-B56EABFCCC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163202" y="-126992"/>
            <a:ext cx="12461881" cy="7002187"/>
          </a:xfrm>
          <a:prstGeom prst="rect">
            <a:avLst/>
          </a:prstGeom>
        </p:spPr>
      </p:pic>
      <p:sp>
        <p:nvSpPr>
          <p:cNvPr id="7" name="Shape 0">
            <a:extLst>
              <a:ext uri="{FF2B5EF4-FFF2-40B4-BE49-F238E27FC236}">
                <a16:creationId xmlns:a16="http://schemas.microsoft.com/office/drawing/2014/main" id="{4AE00B11-7B76-968D-FFBF-12C5C0E0B78F}"/>
              </a:ext>
            </a:extLst>
          </p:cNvPr>
          <p:cNvSpPr/>
          <p:nvPr/>
        </p:nvSpPr>
        <p:spPr>
          <a:xfrm>
            <a:off x="-259721" y="1497894"/>
            <a:ext cx="9434201" cy="3313571"/>
          </a:xfrm>
          <a:prstGeom prst="roundRect">
            <a:avLst>
              <a:gd name="adj" fmla="val -17778"/>
            </a:avLst>
          </a:prstGeom>
          <a:solidFill>
            <a:schemeClr val="bg1"/>
          </a:solidFill>
          <a:ln/>
        </p:spPr>
        <p:txBody>
          <a:bodyPr/>
          <a:lstStyle/>
          <a:p>
            <a:endParaRPr lang="pt-BR" sz="3200">
              <a:solidFill>
                <a:schemeClr val="bg1"/>
              </a:solidFill>
            </a:endParaRPr>
          </a:p>
        </p:txBody>
      </p:sp>
      <p:sp>
        <p:nvSpPr>
          <p:cNvPr id="4" name="CaixaDeTexto 3">
            <a:extLst>
              <a:ext uri="{FF2B5EF4-FFF2-40B4-BE49-F238E27FC236}">
                <a16:creationId xmlns:a16="http://schemas.microsoft.com/office/drawing/2014/main" id="{BB2DB3D6-93A4-E1C0-B96B-347C7F82ECE1}"/>
              </a:ext>
            </a:extLst>
          </p:cNvPr>
          <p:cNvSpPr txBox="1"/>
          <p:nvPr/>
        </p:nvSpPr>
        <p:spPr>
          <a:xfrm>
            <a:off x="670560" y="1723519"/>
            <a:ext cx="7823200" cy="2862322"/>
          </a:xfrm>
          <a:prstGeom prst="rect">
            <a:avLst/>
          </a:prstGeom>
          <a:noFill/>
        </p:spPr>
        <p:txBody>
          <a:bodyPr wrap="square" rtlCol="0">
            <a:spAutoFit/>
          </a:bodyPr>
          <a:lstStyle/>
          <a:p>
            <a:r>
              <a:rPr lang="pt-BR" sz="6000" b="1">
                <a:latin typeface="+mj-lt"/>
              </a:rPr>
              <a:t>Um líder que inspira tem ferramentas que apoiam e facilitam.</a:t>
            </a:r>
          </a:p>
        </p:txBody>
      </p:sp>
      <p:sp>
        <p:nvSpPr>
          <p:cNvPr id="2" name="CaixaDeTexto 1">
            <a:extLst>
              <a:ext uri="{FF2B5EF4-FFF2-40B4-BE49-F238E27FC236}">
                <a16:creationId xmlns:a16="http://schemas.microsoft.com/office/drawing/2014/main" id="{830F9272-4AAB-A368-BD71-AD105DE405B5}"/>
              </a:ext>
            </a:extLst>
          </p:cNvPr>
          <p:cNvSpPr txBox="1"/>
          <p:nvPr/>
        </p:nvSpPr>
        <p:spPr>
          <a:xfrm>
            <a:off x="7319559" y="4964689"/>
            <a:ext cx="4432300" cy="1200329"/>
          </a:xfrm>
          <a:prstGeom prst="rect">
            <a:avLst/>
          </a:prstGeom>
          <a:noFill/>
        </p:spPr>
        <p:txBody>
          <a:bodyPr wrap="square" rtlCol="0">
            <a:spAutoFit/>
          </a:bodyPr>
          <a:lstStyle/>
          <a:p>
            <a:pPr algn="r"/>
            <a:r>
              <a:rPr lang="pt-BR" sz="2400">
                <a:solidFill>
                  <a:schemeClr val="bg1"/>
                </a:solidFill>
              </a:rPr>
              <a:t>“</a:t>
            </a:r>
            <a:r>
              <a:rPr lang="pt-BR" sz="2400" err="1">
                <a:solidFill>
                  <a:schemeClr val="bg1"/>
                </a:solidFill>
              </a:rPr>
              <a:t>Work</a:t>
            </a:r>
            <a:r>
              <a:rPr lang="pt-BR" sz="2400">
                <a:solidFill>
                  <a:schemeClr val="bg1"/>
                </a:solidFill>
              </a:rPr>
              <a:t> </a:t>
            </a:r>
            <a:r>
              <a:rPr lang="pt-BR" sz="2400" err="1">
                <a:solidFill>
                  <a:schemeClr val="bg1"/>
                </a:solidFill>
              </a:rPr>
              <a:t>Smarter</a:t>
            </a:r>
            <a:r>
              <a:rPr lang="pt-BR" sz="2400">
                <a:solidFill>
                  <a:schemeClr val="bg1"/>
                </a:solidFill>
              </a:rPr>
              <a:t>, </a:t>
            </a:r>
            <a:r>
              <a:rPr lang="pt-BR" sz="2400" err="1">
                <a:solidFill>
                  <a:schemeClr val="bg1"/>
                </a:solidFill>
              </a:rPr>
              <a:t>not</a:t>
            </a:r>
            <a:r>
              <a:rPr lang="pt-BR" sz="2400">
                <a:solidFill>
                  <a:schemeClr val="bg1"/>
                </a:solidFill>
              </a:rPr>
              <a:t> </a:t>
            </a:r>
            <a:r>
              <a:rPr lang="pt-BR" sz="2400" err="1">
                <a:solidFill>
                  <a:schemeClr val="bg1"/>
                </a:solidFill>
              </a:rPr>
              <a:t>Harder</a:t>
            </a:r>
            <a:r>
              <a:rPr lang="pt-BR" sz="2400">
                <a:solidFill>
                  <a:schemeClr val="bg1"/>
                </a:solidFill>
              </a:rPr>
              <a:t>.”</a:t>
            </a:r>
          </a:p>
          <a:p>
            <a:pPr algn="r"/>
            <a:endParaRPr lang="pt-BR" sz="2400">
              <a:solidFill>
                <a:schemeClr val="bg1"/>
              </a:solidFill>
            </a:endParaRPr>
          </a:p>
          <a:p>
            <a:pPr algn="r"/>
            <a:r>
              <a:rPr lang="pt-BR" sz="2400" b="1">
                <a:solidFill>
                  <a:schemeClr val="bg1"/>
                </a:solidFill>
              </a:rPr>
              <a:t>- Autor desconhecido</a:t>
            </a:r>
          </a:p>
        </p:txBody>
      </p:sp>
      <p:grpSp>
        <p:nvGrpSpPr>
          <p:cNvPr id="8" name="Agrupar 7">
            <a:extLst>
              <a:ext uri="{FF2B5EF4-FFF2-40B4-BE49-F238E27FC236}">
                <a16:creationId xmlns:a16="http://schemas.microsoft.com/office/drawing/2014/main" id="{35A2D63B-7DE5-F659-8258-641920D852A0}"/>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A0E3F398-9A00-3B40-4F20-B14F2E5009F0}"/>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264E3BD4-367F-F082-558D-AB3ADA821B3C}"/>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711C9491-F761-6FA3-5850-7F71F964175F}"/>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DF3A26F8-03A7-46E1-726F-771F846D36F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DCE6EEFA-4437-352E-9969-55CF8B5C7AF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CE7C3224-46CA-741F-9314-07D34975534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63C41D09-705F-3625-2D91-7E4D826EFA7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E4C384F3-B4B2-EE57-0EEA-60FF64F666A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3A55F0BF-9203-B14E-28F4-589225229C6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814237F4-AE2F-533E-7A9F-08C416E4AE0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6DD5A49C-AD93-FC44-5CF6-F29BDC89075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E4F276F2-49E9-B249-08D4-4523B8504DF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35CF9C98-28B9-4C4A-7598-69C385547A1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Texto, Logotipo&#10;&#10;Descrição gerada automaticamente">
            <a:extLst>
              <a:ext uri="{FF2B5EF4-FFF2-40B4-BE49-F238E27FC236}">
                <a16:creationId xmlns:a16="http://schemas.microsoft.com/office/drawing/2014/main" id="{1DEE4E23-8DFB-68E5-8B53-3EFD386BF4D7}"/>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321560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ipe(left)">
                                      <p:cBhvr>
                                        <p:cTn id="10" dur="1000"/>
                                        <p:tgtEl>
                                          <p:spTgt spid="4"/>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FE7AA9D8-643A-67E1-37AF-F782A30E744A}"/>
              </a:ext>
            </a:extLst>
          </p:cNvPr>
          <p:cNvSpPr txBox="1"/>
          <p:nvPr/>
        </p:nvSpPr>
        <p:spPr>
          <a:xfrm>
            <a:off x="946150" y="2105561"/>
            <a:ext cx="10299700" cy="2646878"/>
          </a:xfrm>
          <a:prstGeom prst="rect">
            <a:avLst/>
          </a:prstGeom>
          <a:noFill/>
        </p:spPr>
        <p:txBody>
          <a:bodyPr wrap="square" rtlCol="0">
            <a:spAutoFit/>
          </a:bodyPr>
          <a:lstStyle/>
          <a:p>
            <a:pPr algn="ctr"/>
            <a:r>
              <a:rPr lang="pt-BR" sz="16600">
                <a:solidFill>
                  <a:schemeClr val="bg1"/>
                </a:solidFill>
                <a:latin typeface="AMX Black" pitchFamily="2" charset="0"/>
              </a:rPr>
              <a:t>T A M I R</a:t>
            </a:r>
          </a:p>
        </p:txBody>
      </p:sp>
      <p:grpSp>
        <p:nvGrpSpPr>
          <p:cNvPr id="3" name="Agrupar 2">
            <a:extLst>
              <a:ext uri="{FF2B5EF4-FFF2-40B4-BE49-F238E27FC236}">
                <a16:creationId xmlns:a16="http://schemas.microsoft.com/office/drawing/2014/main" id="{4598344F-D9C9-C37D-A954-E5DE6EF63108}"/>
              </a:ext>
            </a:extLst>
          </p:cNvPr>
          <p:cNvGrpSpPr/>
          <p:nvPr/>
        </p:nvGrpSpPr>
        <p:grpSpPr>
          <a:xfrm>
            <a:off x="9872015" y="6469399"/>
            <a:ext cx="2190461" cy="261610"/>
            <a:chOff x="9142558" y="6469399"/>
            <a:chExt cx="2190461" cy="261610"/>
          </a:xfrm>
          <a:solidFill>
            <a:schemeClr val="bg1"/>
          </a:solidFill>
        </p:grpSpPr>
        <p:sp>
          <p:nvSpPr>
            <p:cNvPr id="4" name="CaixaDeTexto 3">
              <a:extLst>
                <a:ext uri="{FF2B5EF4-FFF2-40B4-BE49-F238E27FC236}">
                  <a16:creationId xmlns:a16="http://schemas.microsoft.com/office/drawing/2014/main" id="{335D3045-5459-518B-31C3-A6A1D6106077}"/>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5" name="Gráfico 7">
              <a:extLst>
                <a:ext uri="{FF2B5EF4-FFF2-40B4-BE49-F238E27FC236}">
                  <a16:creationId xmlns:a16="http://schemas.microsoft.com/office/drawing/2014/main" id="{53452D47-C16D-9E17-336C-FBA364D21862}"/>
                </a:ext>
              </a:extLst>
            </p:cNvPr>
            <p:cNvGrpSpPr/>
            <p:nvPr/>
          </p:nvGrpSpPr>
          <p:grpSpPr>
            <a:xfrm>
              <a:off x="9142558" y="6511982"/>
              <a:ext cx="1684398" cy="142155"/>
              <a:chOff x="404711" y="944579"/>
              <a:chExt cx="5743491" cy="484722"/>
            </a:xfrm>
            <a:grpFill/>
          </p:grpSpPr>
          <p:sp>
            <p:nvSpPr>
              <p:cNvPr id="6" name="Forma Livre 23">
                <a:extLst>
                  <a:ext uri="{FF2B5EF4-FFF2-40B4-BE49-F238E27FC236}">
                    <a16:creationId xmlns:a16="http://schemas.microsoft.com/office/drawing/2014/main" id="{18A8C547-90B6-76D3-663F-8ABB7E646A0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7" name="Forma Livre 24">
                <a:extLst>
                  <a:ext uri="{FF2B5EF4-FFF2-40B4-BE49-F238E27FC236}">
                    <a16:creationId xmlns:a16="http://schemas.microsoft.com/office/drawing/2014/main" id="{7F5ADD3D-D082-B803-701F-C60D303C2EB8}"/>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8" name="Forma Livre 25">
                <a:extLst>
                  <a:ext uri="{FF2B5EF4-FFF2-40B4-BE49-F238E27FC236}">
                    <a16:creationId xmlns:a16="http://schemas.microsoft.com/office/drawing/2014/main" id="{55F45F4C-117D-AFB1-CB6A-B1A74852FCC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6">
                <a:extLst>
                  <a:ext uri="{FF2B5EF4-FFF2-40B4-BE49-F238E27FC236}">
                    <a16:creationId xmlns:a16="http://schemas.microsoft.com/office/drawing/2014/main" id="{DC48CCB7-627B-883A-0C42-3629C6D1BFD2}"/>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7">
                <a:extLst>
                  <a:ext uri="{FF2B5EF4-FFF2-40B4-BE49-F238E27FC236}">
                    <a16:creationId xmlns:a16="http://schemas.microsoft.com/office/drawing/2014/main" id="{DFC39A72-3148-4988-9882-0122B895D6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8">
                <a:extLst>
                  <a:ext uri="{FF2B5EF4-FFF2-40B4-BE49-F238E27FC236}">
                    <a16:creationId xmlns:a16="http://schemas.microsoft.com/office/drawing/2014/main" id="{C1D457C3-72DC-C1B6-CC5E-3F17316CD09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9">
                <a:extLst>
                  <a:ext uri="{FF2B5EF4-FFF2-40B4-BE49-F238E27FC236}">
                    <a16:creationId xmlns:a16="http://schemas.microsoft.com/office/drawing/2014/main" id="{2819234D-27DF-EAEC-746A-0070B31DAEAC}"/>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30">
                <a:extLst>
                  <a:ext uri="{FF2B5EF4-FFF2-40B4-BE49-F238E27FC236}">
                    <a16:creationId xmlns:a16="http://schemas.microsoft.com/office/drawing/2014/main" id="{44B7C40D-B617-9D16-3A1A-2FBF5A31595D}"/>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31">
                <a:extLst>
                  <a:ext uri="{FF2B5EF4-FFF2-40B4-BE49-F238E27FC236}">
                    <a16:creationId xmlns:a16="http://schemas.microsoft.com/office/drawing/2014/main" id="{94C572F4-BE61-9052-6EF1-32A8F6DB2AB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2">
                <a:extLst>
                  <a:ext uri="{FF2B5EF4-FFF2-40B4-BE49-F238E27FC236}">
                    <a16:creationId xmlns:a16="http://schemas.microsoft.com/office/drawing/2014/main" id="{7EEA6A32-62DD-1CA8-202B-E0991ECB908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3">
                <a:extLst>
                  <a:ext uri="{FF2B5EF4-FFF2-40B4-BE49-F238E27FC236}">
                    <a16:creationId xmlns:a16="http://schemas.microsoft.com/office/drawing/2014/main" id="{0FFCEA87-F9BE-F10D-4A91-A61A81F4723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7" name="Imagem 16" descr="Texto, Logotipo&#10;&#10;Descrição gerada automaticamente">
            <a:extLst>
              <a:ext uri="{FF2B5EF4-FFF2-40B4-BE49-F238E27FC236}">
                <a16:creationId xmlns:a16="http://schemas.microsoft.com/office/drawing/2014/main" id="{DC740D76-F961-0108-3B23-814E7DDDB6E3}"/>
              </a:ext>
            </a:extLst>
          </p:cNvPr>
          <p:cNvPicPr>
            <a:picLocks noChangeAspect="1"/>
          </p:cNvPicPr>
          <p:nvPr/>
        </p:nvPicPr>
        <p:blipFill>
          <a:blip r:embed="rId3"/>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93363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 name="Gráfico 19">
            <a:extLst>
              <a:ext uri="{FF2B5EF4-FFF2-40B4-BE49-F238E27FC236}">
                <a16:creationId xmlns:a16="http://schemas.microsoft.com/office/drawing/2014/main" id="{D61D214F-4F24-9976-A678-A577E699102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99498" y="2502029"/>
            <a:ext cx="4086864" cy="2384004"/>
          </a:xfrm>
          <a:prstGeom prst="rect">
            <a:avLst/>
          </a:prstGeom>
        </p:spPr>
      </p:pic>
      <p:pic>
        <p:nvPicPr>
          <p:cNvPr id="21" name="Gráfico 20">
            <a:extLst>
              <a:ext uri="{FF2B5EF4-FFF2-40B4-BE49-F238E27FC236}">
                <a16:creationId xmlns:a16="http://schemas.microsoft.com/office/drawing/2014/main" id="{20D13371-641A-9FA9-9BAC-9EEE8123F61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15863" y="2499742"/>
            <a:ext cx="4086864" cy="2384004"/>
          </a:xfrm>
          <a:prstGeom prst="rect">
            <a:avLst/>
          </a:prstGeom>
        </p:spPr>
      </p:pic>
      <p:sp>
        <p:nvSpPr>
          <p:cNvPr id="3" name="Shape 0">
            <a:extLst>
              <a:ext uri="{FF2B5EF4-FFF2-40B4-BE49-F238E27FC236}">
                <a16:creationId xmlns:a16="http://schemas.microsoft.com/office/drawing/2014/main" id="{4546F6DB-71B3-7924-A247-37229A7B212B}"/>
              </a:ext>
            </a:extLst>
          </p:cNvPr>
          <p:cNvSpPr/>
          <p:nvPr/>
        </p:nvSpPr>
        <p:spPr>
          <a:xfrm>
            <a:off x="1130867" y="1220100"/>
            <a:ext cx="10188486" cy="4992609"/>
          </a:xfrm>
          <a:prstGeom prst="roundRect">
            <a:avLst>
              <a:gd name="adj" fmla="val -17778"/>
            </a:avLst>
          </a:prstGeom>
          <a:solidFill>
            <a:schemeClr val="bg1"/>
          </a:solidFill>
          <a:ln/>
        </p:spPr>
        <p:txBody>
          <a:bodyPr/>
          <a:lstStyle/>
          <a:p>
            <a:endParaRPr lang="pt-BR" sz="3200">
              <a:solidFill>
                <a:schemeClr val="bg1"/>
              </a:solidFill>
            </a:endParaRPr>
          </a:p>
        </p:txBody>
      </p:sp>
      <p:graphicFrame>
        <p:nvGraphicFramePr>
          <p:cNvPr id="2" name="Tabela 1">
            <a:extLst>
              <a:ext uri="{FF2B5EF4-FFF2-40B4-BE49-F238E27FC236}">
                <a16:creationId xmlns:a16="http://schemas.microsoft.com/office/drawing/2014/main" id="{11373116-1907-5EBB-1EBE-D34660BBD296}"/>
              </a:ext>
            </a:extLst>
          </p:cNvPr>
          <p:cNvGraphicFramePr>
            <a:graphicFrameLocks noGrp="1"/>
          </p:cNvGraphicFramePr>
          <p:nvPr>
            <p:extLst>
              <p:ext uri="{D42A27DB-BD31-4B8C-83A1-F6EECF244321}">
                <p14:modId xmlns:p14="http://schemas.microsoft.com/office/powerpoint/2010/main" val="2170850689"/>
              </p:ext>
            </p:extLst>
          </p:nvPr>
        </p:nvGraphicFramePr>
        <p:xfrm>
          <a:off x="1283539" y="1302324"/>
          <a:ext cx="9925864" cy="4778840"/>
        </p:xfrm>
        <a:graphic>
          <a:graphicData uri="http://schemas.openxmlformats.org/drawingml/2006/table">
            <a:tbl>
              <a:tblPr firstRow="1" bandRow="1">
                <a:tableStyleId>{5C22544A-7EE6-4342-B048-85BDC9FD1C3A}</a:tableStyleId>
              </a:tblPr>
              <a:tblGrid>
                <a:gridCol w="2481466">
                  <a:extLst>
                    <a:ext uri="{9D8B030D-6E8A-4147-A177-3AD203B41FA5}">
                      <a16:colId xmlns:a16="http://schemas.microsoft.com/office/drawing/2014/main" val="1507843231"/>
                    </a:ext>
                  </a:extLst>
                </a:gridCol>
                <a:gridCol w="2481466">
                  <a:extLst>
                    <a:ext uri="{9D8B030D-6E8A-4147-A177-3AD203B41FA5}">
                      <a16:colId xmlns:a16="http://schemas.microsoft.com/office/drawing/2014/main" val="1337978450"/>
                    </a:ext>
                  </a:extLst>
                </a:gridCol>
                <a:gridCol w="2481466">
                  <a:extLst>
                    <a:ext uri="{9D8B030D-6E8A-4147-A177-3AD203B41FA5}">
                      <a16:colId xmlns:a16="http://schemas.microsoft.com/office/drawing/2014/main" val="3123817139"/>
                    </a:ext>
                  </a:extLst>
                </a:gridCol>
                <a:gridCol w="2481466">
                  <a:extLst>
                    <a:ext uri="{9D8B030D-6E8A-4147-A177-3AD203B41FA5}">
                      <a16:colId xmlns:a16="http://schemas.microsoft.com/office/drawing/2014/main" val="1124302715"/>
                    </a:ext>
                  </a:extLst>
                </a:gridCol>
              </a:tblGrid>
              <a:tr h="808032">
                <a:tc>
                  <a:txBody>
                    <a:bodyPr/>
                    <a:lstStyle/>
                    <a:p>
                      <a:pPr algn="ctr"/>
                      <a:r>
                        <a:rPr lang="pt-BR" sz="1600"/>
                        <a:t>T.A.M.I.R.</a:t>
                      </a:r>
                    </a:p>
                  </a:txBody>
                  <a:tcPr marL="80389" marR="80389" marT="40195" marB="40195" anchor="ctr">
                    <a:lnL w="12700" cmpd="sng">
                      <a:noFill/>
                    </a:lnL>
                    <a:lnR w="12700" cap="flat" cmpd="sng" algn="ctr">
                      <a:solidFill>
                        <a:schemeClr val="bg1"/>
                      </a:solidFill>
                      <a:prstDash val="solid"/>
                      <a:round/>
                      <a:headEnd type="none" w="med" len="med"/>
                      <a:tailEnd type="none" w="med" len="med"/>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algn="ctr"/>
                      <a:r>
                        <a:rPr lang="pt-BR" sz="1600"/>
                        <a:t>O que eu faço no dia a dia de...</a:t>
                      </a:r>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algn="ctr"/>
                      <a:r>
                        <a:rPr lang="pt-BR" sz="1600"/>
                        <a:t>Qual a porcentagem do meu tempo que eu gasto com...</a:t>
                      </a:r>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algn="ctr"/>
                      <a:r>
                        <a:rPr lang="pt-BR" sz="1600"/>
                        <a:t>Como equilibrar melhor o meu tempo?</a:t>
                      </a:r>
                    </a:p>
                  </a:txBody>
                  <a:tcPr marL="80389" marR="80389" marT="40195" marB="40195" anchor="ctr">
                    <a:lnL w="12700" cap="flat" cmpd="sng" algn="ctr">
                      <a:solidFill>
                        <a:schemeClr val="bg1"/>
                      </a:solidFill>
                      <a:prstDash val="solid"/>
                      <a:round/>
                      <a:headEnd type="none" w="med" len="med"/>
                      <a:tailEnd type="none" w="med" len="med"/>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2843804784"/>
                  </a:ext>
                </a:extLst>
              </a:tr>
              <a:tr h="793386">
                <a:tc>
                  <a:txBody>
                    <a:bodyPr/>
                    <a:lstStyle/>
                    <a:p>
                      <a:pPr algn="ctr"/>
                      <a:r>
                        <a:rPr lang="pt-BR" sz="1600" b="1"/>
                        <a:t>Tarefa</a:t>
                      </a:r>
                    </a:p>
                  </a:txBody>
                  <a:tcPr marL="80389" marR="80389" marT="40195" marB="40195" anchor="ctr">
                    <a:lnL w="12700" cmpd="sng">
                      <a:noFill/>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mpd="sng">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extLst>
                  <a:ext uri="{0D108BD9-81ED-4DB2-BD59-A6C34878D82A}">
                    <a16:rowId xmlns:a16="http://schemas.microsoft.com/office/drawing/2014/main" val="765788817"/>
                  </a:ext>
                </a:extLst>
              </a:tr>
              <a:tr h="793386">
                <a:tc>
                  <a:txBody>
                    <a:bodyPr/>
                    <a:lstStyle/>
                    <a:p>
                      <a:pPr algn="ctr"/>
                      <a:r>
                        <a:rPr lang="pt-BR" sz="1600" b="1"/>
                        <a:t>Acompanhamento</a:t>
                      </a:r>
                    </a:p>
                  </a:txBody>
                  <a:tcPr marL="80389" marR="80389" marT="40195" marB="40195" anchor="ctr">
                    <a:lnL w="12700" cmpd="sng">
                      <a:noFill/>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mpd="sng">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extLst>
                  <a:ext uri="{0D108BD9-81ED-4DB2-BD59-A6C34878D82A}">
                    <a16:rowId xmlns:a16="http://schemas.microsoft.com/office/drawing/2014/main" val="1290687516"/>
                  </a:ext>
                </a:extLst>
              </a:tr>
              <a:tr h="793386">
                <a:tc>
                  <a:txBody>
                    <a:bodyPr/>
                    <a:lstStyle/>
                    <a:p>
                      <a:pPr algn="ctr"/>
                      <a:r>
                        <a:rPr lang="pt-BR" sz="1600" b="1"/>
                        <a:t>Motivação</a:t>
                      </a:r>
                    </a:p>
                  </a:txBody>
                  <a:tcPr marL="80389" marR="80389" marT="40195" marB="40195" anchor="ctr">
                    <a:lnL w="12700" cmpd="sng">
                      <a:noFill/>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mpd="sng">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extLst>
                  <a:ext uri="{0D108BD9-81ED-4DB2-BD59-A6C34878D82A}">
                    <a16:rowId xmlns:a16="http://schemas.microsoft.com/office/drawing/2014/main" val="1318955362"/>
                  </a:ext>
                </a:extLst>
              </a:tr>
              <a:tr h="793386">
                <a:tc>
                  <a:txBody>
                    <a:bodyPr/>
                    <a:lstStyle/>
                    <a:p>
                      <a:pPr algn="ctr"/>
                      <a:r>
                        <a:rPr lang="pt-BR" sz="1600" b="1"/>
                        <a:t>Integração</a:t>
                      </a:r>
                    </a:p>
                  </a:txBody>
                  <a:tcPr marL="80389" marR="80389" marT="40195" marB="40195" anchor="ctr">
                    <a:lnL w="12700" cmpd="sng">
                      <a:noFill/>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mpd="sng">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extLst>
                  <a:ext uri="{0D108BD9-81ED-4DB2-BD59-A6C34878D82A}">
                    <a16:rowId xmlns:a16="http://schemas.microsoft.com/office/drawing/2014/main" val="206372171"/>
                  </a:ext>
                </a:extLst>
              </a:tr>
              <a:tr h="793386">
                <a:tc>
                  <a:txBody>
                    <a:bodyPr/>
                    <a:lstStyle/>
                    <a:p>
                      <a:pPr algn="ctr"/>
                      <a:r>
                        <a:rPr lang="pt-BR" sz="1600" b="1"/>
                        <a:t>Renovação</a:t>
                      </a:r>
                    </a:p>
                  </a:txBody>
                  <a:tcPr marL="80389" marR="80389" marT="40195" marB="40195" anchor="ctr">
                    <a:lnL w="12700" cmpd="sng">
                      <a:noFill/>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F68686"/>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F68686"/>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F68686"/>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mpd="sng">
                      <a:noFill/>
                    </a:lnR>
                    <a:lnT w="127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F68686"/>
                    </a:solidFill>
                  </a:tcPr>
                </a:tc>
                <a:extLst>
                  <a:ext uri="{0D108BD9-81ED-4DB2-BD59-A6C34878D82A}">
                    <a16:rowId xmlns:a16="http://schemas.microsoft.com/office/drawing/2014/main" val="1209281740"/>
                  </a:ext>
                </a:extLst>
              </a:tr>
            </a:tbl>
          </a:graphicData>
        </a:graphic>
      </p:graphicFrame>
      <p:sp>
        <p:nvSpPr>
          <p:cNvPr id="5" name="CaixaDeTexto 4">
            <a:extLst>
              <a:ext uri="{FF2B5EF4-FFF2-40B4-BE49-F238E27FC236}">
                <a16:creationId xmlns:a16="http://schemas.microsoft.com/office/drawing/2014/main" id="{32C09676-C44D-1F2D-3BE2-CF142C17E0C7}"/>
              </a:ext>
            </a:extLst>
          </p:cNvPr>
          <p:cNvSpPr txBox="1"/>
          <p:nvPr/>
        </p:nvSpPr>
        <p:spPr>
          <a:xfrm>
            <a:off x="554334" y="229792"/>
            <a:ext cx="6285695" cy="830997"/>
          </a:xfrm>
          <a:prstGeom prst="rect">
            <a:avLst/>
          </a:prstGeom>
          <a:noFill/>
        </p:spPr>
        <p:txBody>
          <a:bodyPr wrap="none" rtlCol="0">
            <a:spAutoFit/>
          </a:bodyPr>
          <a:lstStyle/>
          <a:p>
            <a:r>
              <a:rPr lang="pt-BR" sz="4800" b="1">
                <a:solidFill>
                  <a:schemeClr val="bg1"/>
                </a:solidFill>
              </a:rPr>
              <a:t>Ferramenta T.A.M.I.R</a:t>
            </a:r>
          </a:p>
        </p:txBody>
      </p:sp>
      <p:grpSp>
        <p:nvGrpSpPr>
          <p:cNvPr id="4" name="Agrupar 3">
            <a:extLst>
              <a:ext uri="{FF2B5EF4-FFF2-40B4-BE49-F238E27FC236}">
                <a16:creationId xmlns:a16="http://schemas.microsoft.com/office/drawing/2014/main" id="{6FD1AC64-A366-E4F2-8B65-558F012AF211}"/>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3F05D58F-4087-BB4E-DD37-15EDBA08CB80}"/>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7" name="Gráfico 7">
              <a:extLst>
                <a:ext uri="{FF2B5EF4-FFF2-40B4-BE49-F238E27FC236}">
                  <a16:creationId xmlns:a16="http://schemas.microsoft.com/office/drawing/2014/main" id="{1260E3D0-978F-7A25-6BB6-253A8466592F}"/>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FD2A2625-E988-8D7B-6220-B4E0CDEFE1C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0358F300-0239-7F6B-BAD1-D4B190DEDD6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A6A56AB1-BA81-25D2-64CD-ED2C0B2547A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BF9B9723-8220-B876-1549-05D72739653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3D2A2D19-4FE7-A512-9C0C-E5CAEB476DE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8">
                <a:extLst>
                  <a:ext uri="{FF2B5EF4-FFF2-40B4-BE49-F238E27FC236}">
                    <a16:creationId xmlns:a16="http://schemas.microsoft.com/office/drawing/2014/main" id="{4CF4F3A7-373A-FC88-D761-25B4B43C57A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EEA02B96-036D-AC7C-3780-50E6A94051D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E64C479B-9F26-0456-3104-430CD1FA80E8}"/>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8C4B2FC8-C192-E20C-01F7-6458BA2F103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A2B25FCA-1A17-8EDE-A0FE-A29169A4A5C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21385A78-862E-DE4C-EFEA-4CBF33B3DF0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A4FE3354-5E3F-7AB6-543C-25AFF6BE467B}"/>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31545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500"/>
                                        <p:tgtEl>
                                          <p:spTgt spid="3"/>
                                        </p:tgtEl>
                                      </p:cBhvr>
                                    </p:animEffect>
                                  </p:childTnLst>
                                </p:cTn>
                              </p:par>
                            </p:childTnLst>
                          </p:cTn>
                        </p:par>
                        <p:par>
                          <p:cTn id="17" fill="hold">
                            <p:stCondLst>
                              <p:cond delay="1500"/>
                            </p:stCondLst>
                            <p:childTnLst>
                              <p:par>
                                <p:cTn id="18" presetID="42" presetClass="entr" presetSubtype="0" fill="hold"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fade">
                                      <p:cBhvr>
                                        <p:cTn id="20" dur="1000"/>
                                        <p:tgtEl>
                                          <p:spTgt spid="21"/>
                                        </p:tgtEl>
                                      </p:cBhvr>
                                    </p:animEffect>
                                    <p:anim calcmode="lin" valueType="num">
                                      <p:cBhvr>
                                        <p:cTn id="21" dur="1000" fill="hold"/>
                                        <p:tgtEl>
                                          <p:spTgt spid="21"/>
                                        </p:tgtEl>
                                        <p:attrNameLst>
                                          <p:attrName>ppt_x</p:attrName>
                                        </p:attrNameLst>
                                      </p:cBhvr>
                                      <p:tavLst>
                                        <p:tav tm="0">
                                          <p:val>
                                            <p:strVal val="#ppt_x"/>
                                          </p:val>
                                        </p:tav>
                                        <p:tav tm="100000">
                                          <p:val>
                                            <p:strVal val="#ppt_x"/>
                                          </p:val>
                                        </p:tav>
                                      </p:tavLst>
                                    </p:anim>
                                    <p:anim calcmode="lin" valueType="num">
                                      <p:cBhvr>
                                        <p:cTn id="22" dur="1000" fill="hold"/>
                                        <p:tgtEl>
                                          <p:spTgt spid="21"/>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fade">
                                      <p:cBhvr>
                                        <p:cTn id="25" dur="1000"/>
                                        <p:tgtEl>
                                          <p:spTgt spid="20"/>
                                        </p:tgtEl>
                                      </p:cBhvr>
                                    </p:animEffect>
                                    <p:anim calcmode="lin" valueType="num">
                                      <p:cBhvr>
                                        <p:cTn id="26" dur="1000" fill="hold"/>
                                        <p:tgtEl>
                                          <p:spTgt spid="20"/>
                                        </p:tgtEl>
                                        <p:attrNameLst>
                                          <p:attrName>ppt_x</p:attrName>
                                        </p:attrNameLst>
                                      </p:cBhvr>
                                      <p:tavLst>
                                        <p:tav tm="0">
                                          <p:val>
                                            <p:strVal val="#ppt_x"/>
                                          </p:val>
                                        </p:tav>
                                        <p:tav tm="100000">
                                          <p:val>
                                            <p:strVal val="#ppt_x"/>
                                          </p:val>
                                        </p:tav>
                                      </p:tavLst>
                                    </p:anim>
                                    <p:anim calcmode="lin" valueType="num">
                                      <p:cBhvr>
                                        <p:cTn id="27"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Imagem 3" descr="Grupo de pessoas em pé&#10;&#10;Descrição gerada automaticamente com confiança média">
            <a:extLst>
              <a:ext uri="{FF2B5EF4-FFF2-40B4-BE49-F238E27FC236}">
                <a16:creationId xmlns:a16="http://schemas.microsoft.com/office/drawing/2014/main" id="{088A1379-7DB6-A290-2521-1B93AC21B7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B6E81E69-B7AD-A74C-29AE-30492EC533D6}"/>
              </a:ext>
            </a:extLst>
          </p:cNvPr>
          <p:cNvPicPr>
            <a:picLocks noChangeAspect="1"/>
          </p:cNvPicPr>
          <p:nvPr/>
        </p:nvPicPr>
        <p:blipFill>
          <a:blip r:embed="rId4">
            <a:alphaModFix amt="83000"/>
            <a:extLst>
              <a:ext uri="{28A0092B-C50C-407E-A947-70E740481C1C}">
                <a14:useLocalDpi xmlns:a14="http://schemas.microsoft.com/office/drawing/2010/main" val="0"/>
              </a:ext>
            </a:extLst>
          </a:blip>
          <a:stretch>
            <a:fillRect/>
          </a:stretch>
        </p:blipFill>
        <p:spPr>
          <a:xfrm rot="10800000">
            <a:off x="0" y="-1"/>
            <a:ext cx="12192000" cy="4421529"/>
          </a:xfrm>
          <a:prstGeom prst="rect">
            <a:avLst/>
          </a:prstGeom>
        </p:spPr>
      </p:pic>
      <p:sp>
        <p:nvSpPr>
          <p:cNvPr id="3" name="CaixaDeTexto 2">
            <a:extLst>
              <a:ext uri="{FF2B5EF4-FFF2-40B4-BE49-F238E27FC236}">
                <a16:creationId xmlns:a16="http://schemas.microsoft.com/office/drawing/2014/main" id="{2782CF32-C56C-3F66-8791-FCAE81656481}"/>
              </a:ext>
            </a:extLst>
          </p:cNvPr>
          <p:cNvSpPr txBox="1"/>
          <p:nvPr/>
        </p:nvSpPr>
        <p:spPr>
          <a:xfrm>
            <a:off x="486660" y="461828"/>
            <a:ext cx="10987188" cy="1200329"/>
          </a:xfrm>
          <a:prstGeom prst="rect">
            <a:avLst/>
          </a:prstGeom>
          <a:noFill/>
        </p:spPr>
        <p:txBody>
          <a:bodyPr wrap="square">
            <a:spAutoFit/>
          </a:bodyPr>
          <a:lstStyle/>
          <a:p>
            <a:r>
              <a:rPr lang="pt-BR" sz="2400" kern="100">
                <a:solidFill>
                  <a:schemeClr val="bg1"/>
                </a:solidFill>
                <a:ea typeface="Arial" panose="020B0604020202020204" pitchFamily="34" charset="0"/>
                <a:cs typeface="Times New Roman" panose="02020603050405020304" pitchFamily="18" charset="0"/>
              </a:rPr>
              <a:t>Vimos como a liderança não se resume a apenas uma única função, mas sim </a:t>
            </a:r>
          </a:p>
          <a:p>
            <a:r>
              <a:rPr lang="pt-BR" sz="2400" kern="100">
                <a:solidFill>
                  <a:schemeClr val="bg1"/>
                </a:solidFill>
                <a:ea typeface="Arial" panose="020B0604020202020204" pitchFamily="34" charset="0"/>
                <a:cs typeface="Times New Roman" panose="02020603050405020304" pitchFamily="18" charset="0"/>
              </a:rPr>
              <a:t>em um conjunto de ações que fazem um bom líder, agora vamos entender sobre como a comunicação tem um papel fundamental como uma dessas ações.</a:t>
            </a:r>
          </a:p>
        </p:txBody>
      </p:sp>
      <p:grpSp>
        <p:nvGrpSpPr>
          <p:cNvPr id="6" name="Agrupar 5">
            <a:extLst>
              <a:ext uri="{FF2B5EF4-FFF2-40B4-BE49-F238E27FC236}">
                <a16:creationId xmlns:a16="http://schemas.microsoft.com/office/drawing/2014/main" id="{A29D55AE-9382-879F-2F2A-E3CDA72443F9}"/>
              </a:ext>
            </a:extLst>
          </p:cNvPr>
          <p:cNvGrpSpPr/>
          <p:nvPr/>
        </p:nvGrpSpPr>
        <p:grpSpPr>
          <a:xfrm>
            <a:off x="9872015" y="6469399"/>
            <a:ext cx="2190461" cy="261610"/>
            <a:chOff x="9142558" y="6469399"/>
            <a:chExt cx="2190461" cy="261610"/>
          </a:xfrm>
          <a:solidFill>
            <a:schemeClr val="bg1"/>
          </a:solidFill>
        </p:grpSpPr>
        <p:sp>
          <p:nvSpPr>
            <p:cNvPr id="7" name="CaixaDeTexto 6">
              <a:extLst>
                <a:ext uri="{FF2B5EF4-FFF2-40B4-BE49-F238E27FC236}">
                  <a16:creationId xmlns:a16="http://schemas.microsoft.com/office/drawing/2014/main" id="{BBA0E347-F402-C6CA-2C31-1D0E4FAECF7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8" name="Gráfico 7">
              <a:extLst>
                <a:ext uri="{FF2B5EF4-FFF2-40B4-BE49-F238E27FC236}">
                  <a16:creationId xmlns:a16="http://schemas.microsoft.com/office/drawing/2014/main" id="{E9C3117D-8D57-03B8-FD24-57623DF7856D}"/>
                </a:ext>
              </a:extLst>
            </p:cNvPr>
            <p:cNvGrpSpPr/>
            <p:nvPr/>
          </p:nvGrpSpPr>
          <p:grpSpPr>
            <a:xfrm>
              <a:off x="9142558" y="6511982"/>
              <a:ext cx="1684398" cy="142155"/>
              <a:chOff x="404711" y="944579"/>
              <a:chExt cx="5743491" cy="484722"/>
            </a:xfrm>
            <a:grpFill/>
          </p:grpSpPr>
          <p:sp>
            <p:nvSpPr>
              <p:cNvPr id="9" name="Forma Livre 23">
                <a:extLst>
                  <a:ext uri="{FF2B5EF4-FFF2-40B4-BE49-F238E27FC236}">
                    <a16:creationId xmlns:a16="http://schemas.microsoft.com/office/drawing/2014/main" id="{5696E3AF-16F2-4F67-EAF0-1863520AAF8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4">
                <a:extLst>
                  <a:ext uri="{FF2B5EF4-FFF2-40B4-BE49-F238E27FC236}">
                    <a16:creationId xmlns:a16="http://schemas.microsoft.com/office/drawing/2014/main" id="{EF7ABF97-A3ED-A3CC-D8A8-87B8359F325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5">
                <a:extLst>
                  <a:ext uri="{FF2B5EF4-FFF2-40B4-BE49-F238E27FC236}">
                    <a16:creationId xmlns:a16="http://schemas.microsoft.com/office/drawing/2014/main" id="{79678328-7903-8106-6C15-4009B7D53DD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6">
                <a:extLst>
                  <a:ext uri="{FF2B5EF4-FFF2-40B4-BE49-F238E27FC236}">
                    <a16:creationId xmlns:a16="http://schemas.microsoft.com/office/drawing/2014/main" id="{38F70258-38E1-BB27-8C9F-4E5A9110AF7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7">
                <a:extLst>
                  <a:ext uri="{FF2B5EF4-FFF2-40B4-BE49-F238E27FC236}">
                    <a16:creationId xmlns:a16="http://schemas.microsoft.com/office/drawing/2014/main" id="{9F83A4CB-59A9-756D-A7F4-3550A8FBAA68}"/>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8">
                <a:extLst>
                  <a:ext uri="{FF2B5EF4-FFF2-40B4-BE49-F238E27FC236}">
                    <a16:creationId xmlns:a16="http://schemas.microsoft.com/office/drawing/2014/main" id="{FF4CE163-4DCD-9BD6-EB3D-AA370056D2A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9">
                <a:extLst>
                  <a:ext uri="{FF2B5EF4-FFF2-40B4-BE49-F238E27FC236}">
                    <a16:creationId xmlns:a16="http://schemas.microsoft.com/office/drawing/2014/main" id="{A3AED876-0785-3A5B-FD31-053E734ED88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0">
                <a:extLst>
                  <a:ext uri="{FF2B5EF4-FFF2-40B4-BE49-F238E27FC236}">
                    <a16:creationId xmlns:a16="http://schemas.microsoft.com/office/drawing/2014/main" id="{3DDAC090-F432-0326-6141-18D64F7AC59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1">
                <a:extLst>
                  <a:ext uri="{FF2B5EF4-FFF2-40B4-BE49-F238E27FC236}">
                    <a16:creationId xmlns:a16="http://schemas.microsoft.com/office/drawing/2014/main" id="{12654FE6-C994-569E-9D8B-4ECAF019CA9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2">
                <a:extLst>
                  <a:ext uri="{FF2B5EF4-FFF2-40B4-BE49-F238E27FC236}">
                    <a16:creationId xmlns:a16="http://schemas.microsoft.com/office/drawing/2014/main" id="{7D764F5B-F295-B6FA-7B78-8565219D4B6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3">
                <a:extLst>
                  <a:ext uri="{FF2B5EF4-FFF2-40B4-BE49-F238E27FC236}">
                    <a16:creationId xmlns:a16="http://schemas.microsoft.com/office/drawing/2014/main" id="{A22E89D8-4E47-89F6-C347-70E1291E0DE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0" name="Imagem 19" descr="Texto, Logotipo&#10;&#10;Descrição gerada automaticamente">
            <a:extLst>
              <a:ext uri="{FF2B5EF4-FFF2-40B4-BE49-F238E27FC236}">
                <a16:creationId xmlns:a16="http://schemas.microsoft.com/office/drawing/2014/main" id="{9CFE99FA-1BD8-7CE7-F74A-26F8C8907EFB}"/>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868461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6B6C21FB-920D-1E15-BB2D-E3B7443EB45E}"/>
              </a:ext>
            </a:extLst>
          </p:cNvPr>
          <p:cNvSpPr/>
          <p:nvPr/>
        </p:nvSpPr>
        <p:spPr>
          <a:xfrm>
            <a:off x="-307677" y="984438"/>
            <a:ext cx="3108028" cy="985300"/>
          </a:xfrm>
          <a:prstGeom prst="roundRect">
            <a:avLst>
              <a:gd name="adj" fmla="val -17778"/>
            </a:avLst>
          </a:prstGeom>
          <a:solidFill>
            <a:srgbClr val="F90000"/>
          </a:solidFill>
          <a:ln/>
        </p:spPr>
        <p:txBody>
          <a:bodyPr/>
          <a:lstStyle/>
          <a:p>
            <a:endParaRPr lang="pt-BR" sz="3200"/>
          </a:p>
        </p:txBody>
      </p:sp>
      <p:sp>
        <p:nvSpPr>
          <p:cNvPr id="2" name="CaixaDeTexto 1">
            <a:extLst>
              <a:ext uri="{FF2B5EF4-FFF2-40B4-BE49-F238E27FC236}">
                <a16:creationId xmlns:a16="http://schemas.microsoft.com/office/drawing/2014/main" id="{37FEE281-85F4-3F8F-3E9E-2BFEF6FF8C04}"/>
              </a:ext>
            </a:extLst>
          </p:cNvPr>
          <p:cNvSpPr txBox="1"/>
          <p:nvPr/>
        </p:nvSpPr>
        <p:spPr>
          <a:xfrm>
            <a:off x="415925" y="1166631"/>
            <a:ext cx="1822450" cy="769441"/>
          </a:xfrm>
          <a:prstGeom prst="rect">
            <a:avLst/>
          </a:prstGeom>
          <a:noFill/>
        </p:spPr>
        <p:txBody>
          <a:bodyPr wrap="square" rtlCol="0">
            <a:spAutoFit/>
          </a:bodyPr>
          <a:lstStyle/>
          <a:p>
            <a:r>
              <a:rPr lang="pt-BR" sz="4400" b="1">
                <a:solidFill>
                  <a:schemeClr val="bg1"/>
                </a:solidFill>
                <a:latin typeface="+mj-lt"/>
              </a:rPr>
              <a:t>Índice</a:t>
            </a:r>
          </a:p>
        </p:txBody>
      </p:sp>
      <p:grpSp>
        <p:nvGrpSpPr>
          <p:cNvPr id="5" name="Agrupar 4">
            <a:extLst>
              <a:ext uri="{FF2B5EF4-FFF2-40B4-BE49-F238E27FC236}">
                <a16:creationId xmlns:a16="http://schemas.microsoft.com/office/drawing/2014/main" id="{08C1CAE4-82DE-CFE0-879A-0AB91BCD167B}"/>
              </a:ext>
            </a:extLst>
          </p:cNvPr>
          <p:cNvGrpSpPr/>
          <p:nvPr/>
        </p:nvGrpSpPr>
        <p:grpSpPr>
          <a:xfrm>
            <a:off x="5334000" y="1861809"/>
            <a:ext cx="5842000" cy="627391"/>
            <a:chOff x="5334000" y="1861809"/>
            <a:chExt cx="5842000" cy="627391"/>
          </a:xfrm>
        </p:grpSpPr>
        <p:sp>
          <p:nvSpPr>
            <p:cNvPr id="3" name="Retângulo: Cantos Arredondados 2">
              <a:extLst>
                <a:ext uri="{FF2B5EF4-FFF2-40B4-BE49-F238E27FC236}">
                  <a16:creationId xmlns:a16="http://schemas.microsoft.com/office/drawing/2014/main" id="{82E6559A-6C16-46AF-83AA-779EEEC29D5C}"/>
                </a:ext>
              </a:extLst>
            </p:cNvPr>
            <p:cNvSpPr/>
            <p:nvPr/>
          </p:nvSpPr>
          <p:spPr>
            <a:xfrm>
              <a:off x="5334000" y="1861809"/>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Liderar</a:t>
              </a:r>
            </a:p>
          </p:txBody>
        </p:sp>
        <p:pic>
          <p:nvPicPr>
            <p:cNvPr id="16" name="Gráfico 15">
              <a:extLst>
                <a:ext uri="{FF2B5EF4-FFF2-40B4-BE49-F238E27FC236}">
                  <a16:creationId xmlns:a16="http://schemas.microsoft.com/office/drawing/2014/main" id="{C2770C7C-D73A-13AF-24BF-FBCEB66486D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719019" y="1978351"/>
              <a:ext cx="342379" cy="365357"/>
            </a:xfrm>
            <a:prstGeom prst="rect">
              <a:avLst/>
            </a:prstGeom>
          </p:spPr>
        </p:pic>
      </p:grpSp>
      <p:grpSp>
        <p:nvGrpSpPr>
          <p:cNvPr id="7" name="Agrupar 6">
            <a:extLst>
              <a:ext uri="{FF2B5EF4-FFF2-40B4-BE49-F238E27FC236}">
                <a16:creationId xmlns:a16="http://schemas.microsoft.com/office/drawing/2014/main" id="{8DD93188-1055-D3DF-5147-D4653219ABDB}"/>
              </a:ext>
            </a:extLst>
          </p:cNvPr>
          <p:cNvGrpSpPr/>
          <p:nvPr/>
        </p:nvGrpSpPr>
        <p:grpSpPr>
          <a:xfrm>
            <a:off x="5334000" y="2795006"/>
            <a:ext cx="5842000" cy="627391"/>
            <a:chOff x="5334000" y="2795006"/>
            <a:chExt cx="5842000" cy="627391"/>
          </a:xfrm>
        </p:grpSpPr>
        <p:sp>
          <p:nvSpPr>
            <p:cNvPr id="6" name="Retângulo: Cantos Arredondados 5">
              <a:extLst>
                <a:ext uri="{FF2B5EF4-FFF2-40B4-BE49-F238E27FC236}">
                  <a16:creationId xmlns:a16="http://schemas.microsoft.com/office/drawing/2014/main" id="{38D9E7E6-5077-2E50-59D4-ADF40E21A747}"/>
                </a:ext>
              </a:extLst>
            </p:cNvPr>
            <p:cNvSpPr/>
            <p:nvPr/>
          </p:nvSpPr>
          <p:spPr>
            <a:xfrm>
              <a:off x="5334000" y="2795006"/>
              <a:ext cx="5842000" cy="627391"/>
            </a:xfrm>
            <a:prstGeom prst="roundRect">
              <a:avLst>
                <a:gd name="adj" fmla="val 50000"/>
              </a:avLst>
            </a:prstGeom>
            <a:solidFill>
              <a:schemeClr val="tx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bg1"/>
                  </a:solidFill>
                  <a:latin typeface="+mj-lt"/>
                </a:rPr>
                <a:t>Eu          Comunicar</a:t>
              </a:r>
            </a:p>
          </p:txBody>
        </p:sp>
        <p:pic>
          <p:nvPicPr>
            <p:cNvPr id="17" name="Gráfico 16">
              <a:extLst>
                <a:ext uri="{FF2B5EF4-FFF2-40B4-BE49-F238E27FC236}">
                  <a16:creationId xmlns:a16="http://schemas.microsoft.com/office/drawing/2014/main" id="{6626E4D5-93A8-A641-42ED-70D9C1944FC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05157" y="2926022"/>
              <a:ext cx="342379" cy="365357"/>
            </a:xfrm>
            <a:prstGeom prst="rect">
              <a:avLst/>
            </a:prstGeom>
          </p:spPr>
        </p:pic>
      </p:grpSp>
      <p:grpSp>
        <p:nvGrpSpPr>
          <p:cNvPr id="9" name="Agrupar 8">
            <a:extLst>
              <a:ext uri="{FF2B5EF4-FFF2-40B4-BE49-F238E27FC236}">
                <a16:creationId xmlns:a16="http://schemas.microsoft.com/office/drawing/2014/main" id="{21D6A939-C9D7-959B-BBB7-80B0AA590A0D}"/>
              </a:ext>
            </a:extLst>
          </p:cNvPr>
          <p:cNvGrpSpPr/>
          <p:nvPr/>
        </p:nvGrpSpPr>
        <p:grpSpPr>
          <a:xfrm>
            <a:off x="5334000" y="3728203"/>
            <a:ext cx="5842000" cy="627391"/>
            <a:chOff x="5334000" y="3728203"/>
            <a:chExt cx="5842000" cy="627391"/>
          </a:xfrm>
        </p:grpSpPr>
        <p:sp>
          <p:nvSpPr>
            <p:cNvPr id="8" name="Retângulo: Cantos Arredondados 7">
              <a:extLst>
                <a:ext uri="{FF2B5EF4-FFF2-40B4-BE49-F238E27FC236}">
                  <a16:creationId xmlns:a16="http://schemas.microsoft.com/office/drawing/2014/main" id="{B32B9E4E-6A90-32DF-4A3F-F9448C601155}"/>
                </a:ext>
              </a:extLst>
            </p:cNvPr>
            <p:cNvSpPr/>
            <p:nvPr/>
          </p:nvSpPr>
          <p:spPr>
            <a:xfrm>
              <a:off x="5334000" y="3728203"/>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a:t>
              </a:r>
              <a:r>
                <a:rPr lang="pt-BR" sz="2400">
                  <a:solidFill>
                    <a:schemeClr val="tx1"/>
                  </a:solidFill>
                  <a:latin typeface="AMX Black" pitchFamily="2" charset="0"/>
                </a:rPr>
                <a:t>         </a:t>
              </a:r>
              <a:r>
                <a:rPr lang="pt-BR" sz="2400" b="1">
                  <a:solidFill>
                    <a:schemeClr val="tx1"/>
                  </a:solidFill>
                  <a:latin typeface="+mj-lt"/>
                </a:rPr>
                <a:t>Harmonizar</a:t>
              </a:r>
            </a:p>
          </p:txBody>
        </p:sp>
        <p:pic>
          <p:nvPicPr>
            <p:cNvPr id="18" name="Gráfico 17">
              <a:extLst>
                <a:ext uri="{FF2B5EF4-FFF2-40B4-BE49-F238E27FC236}">
                  <a16:creationId xmlns:a16="http://schemas.microsoft.com/office/drawing/2014/main" id="{C9945AAC-4FAB-0824-A6F5-1FBB434B1CD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438101" y="3859219"/>
              <a:ext cx="342379" cy="365357"/>
            </a:xfrm>
            <a:prstGeom prst="rect">
              <a:avLst/>
            </a:prstGeom>
          </p:spPr>
        </p:pic>
      </p:grpSp>
      <p:grpSp>
        <p:nvGrpSpPr>
          <p:cNvPr id="11" name="Agrupar 10">
            <a:extLst>
              <a:ext uri="{FF2B5EF4-FFF2-40B4-BE49-F238E27FC236}">
                <a16:creationId xmlns:a16="http://schemas.microsoft.com/office/drawing/2014/main" id="{0C5DF359-A10F-C5C9-DFE5-4677D38224AA}"/>
              </a:ext>
            </a:extLst>
          </p:cNvPr>
          <p:cNvGrpSpPr/>
          <p:nvPr/>
        </p:nvGrpSpPr>
        <p:grpSpPr>
          <a:xfrm>
            <a:off x="5334000" y="4661400"/>
            <a:ext cx="5842000" cy="627391"/>
            <a:chOff x="5334000" y="4661400"/>
            <a:chExt cx="5842000" cy="627391"/>
          </a:xfrm>
        </p:grpSpPr>
        <p:sp>
          <p:nvSpPr>
            <p:cNvPr id="10" name="Retângulo: Cantos Arredondados 9">
              <a:extLst>
                <a:ext uri="{FF2B5EF4-FFF2-40B4-BE49-F238E27FC236}">
                  <a16:creationId xmlns:a16="http://schemas.microsoft.com/office/drawing/2014/main" id="{0E7D0FDF-38CC-8771-AF8A-0AC657C5C8D2}"/>
                </a:ext>
              </a:extLst>
            </p:cNvPr>
            <p:cNvSpPr/>
            <p:nvPr/>
          </p:nvSpPr>
          <p:spPr>
            <a:xfrm>
              <a:off x="5334000" y="4661400"/>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Solucionar</a:t>
              </a:r>
            </a:p>
          </p:txBody>
        </p:sp>
        <p:pic>
          <p:nvPicPr>
            <p:cNvPr id="19" name="Gráfico 18">
              <a:extLst>
                <a:ext uri="{FF2B5EF4-FFF2-40B4-BE49-F238E27FC236}">
                  <a16:creationId xmlns:a16="http://schemas.microsoft.com/office/drawing/2014/main" id="{FB1322B1-C3F1-404A-8486-DFD3D2BAF43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07141" y="4792416"/>
              <a:ext cx="342379" cy="365357"/>
            </a:xfrm>
            <a:prstGeom prst="rect">
              <a:avLst/>
            </a:prstGeom>
          </p:spPr>
        </p:pic>
      </p:grpSp>
      <p:grpSp>
        <p:nvGrpSpPr>
          <p:cNvPr id="13" name="Agrupar 12">
            <a:extLst>
              <a:ext uri="{FF2B5EF4-FFF2-40B4-BE49-F238E27FC236}">
                <a16:creationId xmlns:a16="http://schemas.microsoft.com/office/drawing/2014/main" id="{A983B426-283E-40AF-24A0-702454C7D4F4}"/>
              </a:ext>
            </a:extLst>
          </p:cNvPr>
          <p:cNvGrpSpPr/>
          <p:nvPr/>
        </p:nvGrpSpPr>
        <p:grpSpPr>
          <a:xfrm>
            <a:off x="5334000" y="5594597"/>
            <a:ext cx="5842000" cy="627391"/>
            <a:chOff x="5334000" y="5594597"/>
            <a:chExt cx="5842000" cy="627391"/>
          </a:xfrm>
        </p:grpSpPr>
        <p:sp>
          <p:nvSpPr>
            <p:cNvPr id="12" name="Retângulo: Cantos Arredondados 11">
              <a:extLst>
                <a:ext uri="{FF2B5EF4-FFF2-40B4-BE49-F238E27FC236}">
                  <a16:creationId xmlns:a16="http://schemas.microsoft.com/office/drawing/2014/main" id="{FBF9D430-D84B-63FE-3734-F7A7738F4F64}"/>
                </a:ext>
              </a:extLst>
            </p:cNvPr>
            <p:cNvSpPr/>
            <p:nvPr/>
          </p:nvSpPr>
          <p:spPr>
            <a:xfrm>
              <a:off x="5334000" y="5594597"/>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Desenvolver</a:t>
              </a:r>
            </a:p>
          </p:txBody>
        </p:sp>
        <p:pic>
          <p:nvPicPr>
            <p:cNvPr id="21" name="Gráfico 20">
              <a:extLst>
                <a:ext uri="{FF2B5EF4-FFF2-40B4-BE49-F238E27FC236}">
                  <a16:creationId xmlns:a16="http://schemas.microsoft.com/office/drawing/2014/main" id="{007269FE-4AD2-996C-C5EB-F73B29D833D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376640" y="5725613"/>
              <a:ext cx="342379" cy="365357"/>
            </a:xfrm>
            <a:prstGeom prst="rect">
              <a:avLst/>
            </a:prstGeom>
          </p:spPr>
        </p:pic>
      </p:grpSp>
      <p:grpSp>
        <p:nvGrpSpPr>
          <p:cNvPr id="22" name="Gráfico 23">
            <a:extLst>
              <a:ext uri="{FF2B5EF4-FFF2-40B4-BE49-F238E27FC236}">
                <a16:creationId xmlns:a16="http://schemas.microsoft.com/office/drawing/2014/main" id="{69AD663B-4E01-4927-821D-B5A0B87D4898}"/>
              </a:ext>
            </a:extLst>
          </p:cNvPr>
          <p:cNvGrpSpPr/>
          <p:nvPr/>
        </p:nvGrpSpPr>
        <p:grpSpPr>
          <a:xfrm>
            <a:off x="-185757" y="3104897"/>
            <a:ext cx="3600464" cy="2489700"/>
            <a:chOff x="2238436" y="1693496"/>
            <a:chExt cx="2812973" cy="1945154"/>
          </a:xfrm>
        </p:grpSpPr>
        <p:sp>
          <p:nvSpPr>
            <p:cNvPr id="23" name="Forma Livre 38">
              <a:extLst>
                <a:ext uri="{FF2B5EF4-FFF2-40B4-BE49-F238E27FC236}">
                  <a16:creationId xmlns:a16="http://schemas.microsoft.com/office/drawing/2014/main" id="{9338675B-9A91-6CBB-4206-A311F8B6D7A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39">
              <a:extLst>
                <a:ext uri="{FF2B5EF4-FFF2-40B4-BE49-F238E27FC236}">
                  <a16:creationId xmlns:a16="http://schemas.microsoft.com/office/drawing/2014/main" id="{C09ABCA3-AE17-D6CB-DE83-D2FF962C6288}"/>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0">
              <a:extLst>
                <a:ext uri="{FF2B5EF4-FFF2-40B4-BE49-F238E27FC236}">
                  <a16:creationId xmlns:a16="http://schemas.microsoft.com/office/drawing/2014/main" id="{D42DF71F-B6A8-AF40-2F53-2E64C0CCCFB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6" name="Forma Livre 41">
              <a:extLst>
                <a:ext uri="{FF2B5EF4-FFF2-40B4-BE49-F238E27FC236}">
                  <a16:creationId xmlns:a16="http://schemas.microsoft.com/office/drawing/2014/main" id="{4EDE2A9B-64EF-1CD5-9942-F771C82EB4E3}"/>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2">
              <a:extLst>
                <a:ext uri="{FF2B5EF4-FFF2-40B4-BE49-F238E27FC236}">
                  <a16:creationId xmlns:a16="http://schemas.microsoft.com/office/drawing/2014/main" id="{1FA8367E-CCA2-FD46-8F30-594D903BD75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43">
              <a:extLst>
                <a:ext uri="{FF2B5EF4-FFF2-40B4-BE49-F238E27FC236}">
                  <a16:creationId xmlns:a16="http://schemas.microsoft.com/office/drawing/2014/main" id="{4FBD1C1D-5365-FAB7-7A24-4708156E996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4">
              <a:extLst>
                <a:ext uri="{FF2B5EF4-FFF2-40B4-BE49-F238E27FC236}">
                  <a16:creationId xmlns:a16="http://schemas.microsoft.com/office/drawing/2014/main" id="{4566621B-D1FB-1C48-C5B7-C887F02802B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5">
              <a:extLst>
                <a:ext uri="{FF2B5EF4-FFF2-40B4-BE49-F238E27FC236}">
                  <a16:creationId xmlns:a16="http://schemas.microsoft.com/office/drawing/2014/main" id="{0C76FF54-CC85-E5FF-696B-901E05F8CAE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6">
              <a:extLst>
                <a:ext uri="{FF2B5EF4-FFF2-40B4-BE49-F238E27FC236}">
                  <a16:creationId xmlns:a16="http://schemas.microsoft.com/office/drawing/2014/main" id="{54D21A1D-D892-4967-B28D-C2FE0ED8DE9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7">
              <a:extLst>
                <a:ext uri="{FF2B5EF4-FFF2-40B4-BE49-F238E27FC236}">
                  <a16:creationId xmlns:a16="http://schemas.microsoft.com/office/drawing/2014/main" id="{F674E385-2EF2-4195-2654-06E9BC245873}"/>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3" name="Forma Livre 48">
              <a:extLst>
                <a:ext uri="{FF2B5EF4-FFF2-40B4-BE49-F238E27FC236}">
                  <a16:creationId xmlns:a16="http://schemas.microsoft.com/office/drawing/2014/main" id="{40740664-65E9-50F0-9A64-2C6175FAC54D}"/>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4" name="Forma Livre 49">
              <a:extLst>
                <a:ext uri="{FF2B5EF4-FFF2-40B4-BE49-F238E27FC236}">
                  <a16:creationId xmlns:a16="http://schemas.microsoft.com/office/drawing/2014/main" id="{0191C415-5D8A-AF54-D67D-902D4EA26DA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5" name="Agrupar 34">
            <a:extLst>
              <a:ext uri="{FF2B5EF4-FFF2-40B4-BE49-F238E27FC236}">
                <a16:creationId xmlns:a16="http://schemas.microsoft.com/office/drawing/2014/main" id="{5953C013-11CE-030F-B917-A776B95763FE}"/>
              </a:ext>
            </a:extLst>
          </p:cNvPr>
          <p:cNvGrpSpPr/>
          <p:nvPr/>
        </p:nvGrpSpPr>
        <p:grpSpPr>
          <a:xfrm>
            <a:off x="9872015" y="6469399"/>
            <a:ext cx="2190461" cy="261610"/>
            <a:chOff x="9142558" y="6469399"/>
            <a:chExt cx="2190461" cy="261610"/>
          </a:xfrm>
        </p:grpSpPr>
        <p:sp>
          <p:nvSpPr>
            <p:cNvPr id="36" name="CaixaDeTexto 35">
              <a:extLst>
                <a:ext uri="{FF2B5EF4-FFF2-40B4-BE49-F238E27FC236}">
                  <a16:creationId xmlns:a16="http://schemas.microsoft.com/office/drawing/2014/main" id="{AC3E5650-AAA2-9CD5-7259-B5C6707111B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37" name="Gráfico 7">
              <a:extLst>
                <a:ext uri="{FF2B5EF4-FFF2-40B4-BE49-F238E27FC236}">
                  <a16:creationId xmlns:a16="http://schemas.microsoft.com/office/drawing/2014/main" id="{07D2E751-3F04-AEC1-7866-2AAB2DA68113}"/>
                </a:ext>
              </a:extLst>
            </p:cNvPr>
            <p:cNvGrpSpPr/>
            <p:nvPr/>
          </p:nvGrpSpPr>
          <p:grpSpPr>
            <a:xfrm>
              <a:off x="9142558" y="6511982"/>
              <a:ext cx="1684398" cy="142155"/>
              <a:chOff x="404711" y="944579"/>
              <a:chExt cx="5743491" cy="484722"/>
            </a:xfrm>
            <a:solidFill>
              <a:srgbClr val="000000"/>
            </a:solidFill>
          </p:grpSpPr>
          <p:sp>
            <p:nvSpPr>
              <p:cNvPr id="38" name="Forma Livre 23">
                <a:extLst>
                  <a:ext uri="{FF2B5EF4-FFF2-40B4-BE49-F238E27FC236}">
                    <a16:creationId xmlns:a16="http://schemas.microsoft.com/office/drawing/2014/main" id="{E39F7ACA-8918-A1EE-DDC3-CB7E9E6DEA8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4">
                <a:extLst>
                  <a:ext uri="{FF2B5EF4-FFF2-40B4-BE49-F238E27FC236}">
                    <a16:creationId xmlns:a16="http://schemas.microsoft.com/office/drawing/2014/main" id="{0DA2DB80-66B2-A9D7-C6E8-D28D56DD7DF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5">
                <a:extLst>
                  <a:ext uri="{FF2B5EF4-FFF2-40B4-BE49-F238E27FC236}">
                    <a16:creationId xmlns:a16="http://schemas.microsoft.com/office/drawing/2014/main" id="{E9324A6C-E7FE-4E48-299E-47D4AB7F952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6">
                <a:extLst>
                  <a:ext uri="{FF2B5EF4-FFF2-40B4-BE49-F238E27FC236}">
                    <a16:creationId xmlns:a16="http://schemas.microsoft.com/office/drawing/2014/main" id="{E4D56FEC-61B7-E37A-E54D-DC54EC66569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7">
                <a:extLst>
                  <a:ext uri="{FF2B5EF4-FFF2-40B4-BE49-F238E27FC236}">
                    <a16:creationId xmlns:a16="http://schemas.microsoft.com/office/drawing/2014/main" id="{975D8AB8-8196-29FD-1B22-30087B08FB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8">
                <a:extLst>
                  <a:ext uri="{FF2B5EF4-FFF2-40B4-BE49-F238E27FC236}">
                    <a16:creationId xmlns:a16="http://schemas.microsoft.com/office/drawing/2014/main" id="{8A3932E7-2717-C431-FAF4-E2A5ABDF545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9">
                <a:extLst>
                  <a:ext uri="{FF2B5EF4-FFF2-40B4-BE49-F238E27FC236}">
                    <a16:creationId xmlns:a16="http://schemas.microsoft.com/office/drawing/2014/main" id="{DB8A2963-5202-37A5-7562-6DA061DE06A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0">
                <a:extLst>
                  <a:ext uri="{FF2B5EF4-FFF2-40B4-BE49-F238E27FC236}">
                    <a16:creationId xmlns:a16="http://schemas.microsoft.com/office/drawing/2014/main" id="{1F0C0568-7B2D-90AF-62B2-49C14BDA72C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1">
                <a:extLst>
                  <a:ext uri="{FF2B5EF4-FFF2-40B4-BE49-F238E27FC236}">
                    <a16:creationId xmlns:a16="http://schemas.microsoft.com/office/drawing/2014/main" id="{2E27DA5D-EAAC-F4F6-5762-6BA71433D06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2">
                <a:extLst>
                  <a:ext uri="{FF2B5EF4-FFF2-40B4-BE49-F238E27FC236}">
                    <a16:creationId xmlns:a16="http://schemas.microsoft.com/office/drawing/2014/main" id="{04DFB556-A619-6494-4358-FB297BCFB77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3">
                <a:extLst>
                  <a:ext uri="{FF2B5EF4-FFF2-40B4-BE49-F238E27FC236}">
                    <a16:creationId xmlns:a16="http://schemas.microsoft.com/office/drawing/2014/main" id="{950FD9E2-EBB6-D37E-0347-EF488EBEE3D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9" name="Imagem 48" descr="Texto, Logotipo&#10;&#10;Descrição gerada automaticamente">
            <a:extLst>
              <a:ext uri="{FF2B5EF4-FFF2-40B4-BE49-F238E27FC236}">
                <a16:creationId xmlns:a16="http://schemas.microsoft.com/office/drawing/2014/main" id="{7B978AB1-E09C-C352-B72A-879732A72DC4}"/>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331849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par>
                          <p:cTn id="32" fill="hold">
                            <p:stCondLst>
                              <p:cond delay="3500"/>
                            </p:stCondLst>
                            <p:childTnLst>
                              <p:par>
                                <p:cTn id="33" presetID="4" presetClass="entr" presetSubtype="16"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box(in)">
                                      <p:cBhvr>
                                        <p:cTn id="35" dur="2000"/>
                                        <p:tgtEl>
                                          <p:spTgt spid="22"/>
                                        </p:tgtEl>
                                      </p:cBhvr>
                                    </p:animEffect>
                                  </p:childTnLst>
                                </p:cTn>
                              </p:par>
                            </p:childTnLst>
                          </p:cTn>
                        </p:par>
                        <p:par>
                          <p:cTn id="36" fill="hold">
                            <p:stCondLst>
                              <p:cond delay="5500"/>
                            </p:stCondLst>
                            <p:childTnLst>
                              <p:par>
                                <p:cTn id="37" presetID="26" presetClass="emph" presetSubtype="0" fill="hold" nodeType="afterEffect">
                                  <p:stCondLst>
                                    <p:cond delay="0"/>
                                  </p:stCondLst>
                                  <p:childTnLst>
                                    <p:animEffect transition="out" filter="fade">
                                      <p:cBhvr>
                                        <p:cTn id="38" dur="500" tmFilter="0, 0; .2, .5; .8, .5; 1, 0"/>
                                        <p:tgtEl>
                                          <p:spTgt spid="7"/>
                                        </p:tgtEl>
                                      </p:cBhvr>
                                    </p:animEffect>
                                    <p:animScale>
                                      <p:cBhvr>
                                        <p:cTn id="39" dur="250" autoRev="1" fill="hold"/>
                                        <p:tgtEl>
                                          <p:spTgt spid="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Mulher jogando vídeo game&#10;&#10;Descrição gerada automaticamente com confiança média">
            <a:extLst>
              <a:ext uri="{FF2B5EF4-FFF2-40B4-BE49-F238E27FC236}">
                <a16:creationId xmlns:a16="http://schemas.microsoft.com/office/drawing/2014/main" id="{8A84EFE3-9306-C466-02BF-4ADA8D8FBB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9" name="Imagem 58" descr="Forma&#10;&#10;Descrição gerada automaticamente com confiança média">
            <a:extLst>
              <a:ext uri="{FF2B5EF4-FFF2-40B4-BE49-F238E27FC236}">
                <a16:creationId xmlns:a16="http://schemas.microsoft.com/office/drawing/2014/main" id="{564E72E6-0C08-0781-A39D-B986A975AA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598728" y="459668"/>
            <a:ext cx="6960450" cy="5951759"/>
          </a:xfrm>
          <a:prstGeom prst="rect">
            <a:avLst/>
          </a:prstGeom>
        </p:spPr>
      </p:pic>
      <p:sp>
        <p:nvSpPr>
          <p:cNvPr id="18" name="Shape 0">
            <a:extLst>
              <a:ext uri="{FF2B5EF4-FFF2-40B4-BE49-F238E27FC236}">
                <a16:creationId xmlns:a16="http://schemas.microsoft.com/office/drawing/2014/main" id="{7E915C57-6FD6-5772-73CF-D45E05401F98}"/>
              </a:ext>
            </a:extLst>
          </p:cNvPr>
          <p:cNvSpPr/>
          <p:nvPr/>
        </p:nvSpPr>
        <p:spPr>
          <a:xfrm>
            <a:off x="5257343" y="4009196"/>
            <a:ext cx="7406640" cy="1401653"/>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7F2C209-DCA4-9444-2762-B393CD6BE89C}"/>
              </a:ext>
            </a:extLst>
          </p:cNvPr>
          <p:cNvSpPr txBox="1"/>
          <p:nvPr/>
        </p:nvSpPr>
        <p:spPr>
          <a:xfrm>
            <a:off x="5455993" y="4124404"/>
            <a:ext cx="6800667" cy="461665"/>
          </a:xfrm>
          <a:prstGeom prst="rect">
            <a:avLst/>
          </a:prstGeom>
          <a:noFill/>
        </p:spPr>
        <p:txBody>
          <a:bodyPr wrap="square">
            <a:spAutoFit/>
          </a:bodyPr>
          <a:lstStyle/>
          <a:p>
            <a:r>
              <a:rPr lang="pt-BR" sz="2400">
                <a:solidFill>
                  <a:srgbClr val="F90000"/>
                </a:solidFill>
                <a:latin typeface="AMX Medium" pitchFamily="2" charset="77"/>
              </a:rPr>
              <a:t>Sou claro e transparente na minha </a:t>
            </a:r>
            <a:r>
              <a:rPr lang="pt-BR" sz="2400" i="1">
                <a:solidFill>
                  <a:srgbClr val="000000"/>
                </a:solidFill>
                <a:latin typeface="AMX Medium" pitchFamily="2" charset="77"/>
              </a:rPr>
              <a:t>Comunicação</a:t>
            </a:r>
            <a:r>
              <a:rPr lang="pt-BR" sz="2400">
                <a:solidFill>
                  <a:srgbClr val="F90000"/>
                </a:solidFill>
                <a:latin typeface="AMX Medium" pitchFamily="2" charset="77"/>
              </a:rPr>
              <a:t>.</a:t>
            </a:r>
          </a:p>
        </p:txBody>
      </p:sp>
      <p:sp>
        <p:nvSpPr>
          <p:cNvPr id="4" name="CaixaDeTexto 3">
            <a:extLst>
              <a:ext uri="{FF2B5EF4-FFF2-40B4-BE49-F238E27FC236}">
                <a16:creationId xmlns:a16="http://schemas.microsoft.com/office/drawing/2014/main" id="{DD7F6F9E-AA1F-99A8-C27E-E77CB1FF6BF0}"/>
              </a:ext>
            </a:extLst>
          </p:cNvPr>
          <p:cNvSpPr txBox="1"/>
          <p:nvPr/>
        </p:nvSpPr>
        <p:spPr>
          <a:xfrm>
            <a:off x="6857592" y="4813793"/>
            <a:ext cx="4024191" cy="369332"/>
          </a:xfrm>
          <a:prstGeom prst="rect">
            <a:avLst/>
          </a:prstGeom>
          <a:noFill/>
        </p:spPr>
        <p:txBody>
          <a:bodyPr wrap="square">
            <a:spAutoFit/>
          </a:bodyPr>
          <a:lstStyle/>
          <a:p>
            <a:pPr algn="ctr"/>
            <a:r>
              <a:rPr lang="pt-BR"/>
              <a:t>Comunicação clara e transparente</a:t>
            </a:r>
          </a:p>
        </p:txBody>
      </p:sp>
      <p:grpSp>
        <p:nvGrpSpPr>
          <p:cNvPr id="17" name="Agrupar 16">
            <a:extLst>
              <a:ext uri="{FF2B5EF4-FFF2-40B4-BE49-F238E27FC236}">
                <a16:creationId xmlns:a16="http://schemas.microsoft.com/office/drawing/2014/main" id="{127BB739-20E1-79D1-67BB-4111DC9D7864}"/>
              </a:ext>
            </a:extLst>
          </p:cNvPr>
          <p:cNvGrpSpPr/>
          <p:nvPr/>
        </p:nvGrpSpPr>
        <p:grpSpPr>
          <a:xfrm>
            <a:off x="556718" y="2880889"/>
            <a:ext cx="5662544" cy="2314130"/>
            <a:chOff x="565151" y="2362959"/>
            <a:chExt cx="5662544" cy="2314130"/>
          </a:xfrm>
        </p:grpSpPr>
        <p:sp>
          <p:nvSpPr>
            <p:cNvPr id="10" name="CaixaDeTexto 9">
              <a:extLst>
                <a:ext uri="{FF2B5EF4-FFF2-40B4-BE49-F238E27FC236}">
                  <a16:creationId xmlns:a16="http://schemas.microsoft.com/office/drawing/2014/main" id="{7E686A8D-3CA8-8EDA-EB46-19ACFB2A4856}"/>
                </a:ext>
              </a:extLst>
            </p:cNvPr>
            <p:cNvSpPr txBox="1"/>
            <p:nvPr/>
          </p:nvSpPr>
          <p:spPr>
            <a:xfrm>
              <a:off x="565151" y="2382317"/>
              <a:ext cx="1683098" cy="1446550"/>
            </a:xfrm>
            <a:prstGeom prst="rect">
              <a:avLst/>
            </a:prstGeom>
            <a:noFill/>
          </p:spPr>
          <p:txBody>
            <a:bodyPr wrap="square" rtlCol="0">
              <a:spAutoFit/>
            </a:bodyPr>
            <a:lstStyle/>
            <a:p>
              <a:r>
                <a:rPr lang="pt-BR" sz="8800">
                  <a:solidFill>
                    <a:schemeClr val="bg1"/>
                  </a:solidFill>
                  <a:latin typeface="AMX Medium" pitchFamily="2" charset="77"/>
                </a:rPr>
                <a:t>Eu</a:t>
              </a:r>
            </a:p>
          </p:txBody>
        </p:sp>
        <p:sp>
          <p:nvSpPr>
            <p:cNvPr id="11" name="CaixaDeTexto 10">
              <a:extLst>
                <a:ext uri="{FF2B5EF4-FFF2-40B4-BE49-F238E27FC236}">
                  <a16:creationId xmlns:a16="http://schemas.microsoft.com/office/drawing/2014/main" id="{C4D371EF-D0CB-3482-2934-C3C6FB06E635}"/>
                </a:ext>
              </a:extLst>
            </p:cNvPr>
            <p:cNvSpPr txBox="1"/>
            <p:nvPr/>
          </p:nvSpPr>
          <p:spPr>
            <a:xfrm>
              <a:off x="583983" y="3507538"/>
              <a:ext cx="5643712" cy="1169551"/>
            </a:xfrm>
            <a:prstGeom prst="rect">
              <a:avLst/>
            </a:prstGeom>
            <a:noFill/>
          </p:spPr>
          <p:txBody>
            <a:bodyPr wrap="square" rtlCol="0">
              <a:spAutoFit/>
            </a:bodyPr>
            <a:lstStyle/>
            <a:p>
              <a:r>
                <a:rPr lang="pt-BR" sz="7000">
                  <a:solidFill>
                    <a:schemeClr val="bg1"/>
                  </a:solidFill>
                  <a:latin typeface="AMX Medium" pitchFamily="2" charset="77"/>
                </a:rPr>
                <a:t>Comunicar</a:t>
              </a:r>
            </a:p>
          </p:txBody>
        </p:sp>
        <p:grpSp>
          <p:nvGrpSpPr>
            <p:cNvPr id="12" name="Agrupar 11">
              <a:extLst>
                <a:ext uri="{FF2B5EF4-FFF2-40B4-BE49-F238E27FC236}">
                  <a16:creationId xmlns:a16="http://schemas.microsoft.com/office/drawing/2014/main" id="{F8814BC8-7C37-3617-2743-8BA595734E6A}"/>
                </a:ext>
              </a:extLst>
            </p:cNvPr>
            <p:cNvGrpSpPr/>
            <p:nvPr/>
          </p:nvGrpSpPr>
          <p:grpSpPr>
            <a:xfrm>
              <a:off x="2414353" y="2362959"/>
              <a:ext cx="880909" cy="829521"/>
              <a:chOff x="5332760" y="3005834"/>
              <a:chExt cx="880909" cy="829521"/>
            </a:xfrm>
          </p:grpSpPr>
          <p:sp>
            <p:nvSpPr>
              <p:cNvPr id="13" name="Retângulo 12">
                <a:extLst>
                  <a:ext uri="{FF2B5EF4-FFF2-40B4-BE49-F238E27FC236}">
                    <a16:creationId xmlns:a16="http://schemas.microsoft.com/office/drawing/2014/main" id="{7C1A64AD-BF7A-9AEE-93B3-C1DE510952F3}"/>
                  </a:ext>
                </a:extLst>
              </p:cNvPr>
              <p:cNvSpPr/>
              <p:nvPr/>
            </p:nvSpPr>
            <p:spPr>
              <a:xfrm>
                <a:off x="5332760" y="3005834"/>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453E0AEB-8BFE-7067-27C2-7A73F2A5264B}"/>
                  </a:ext>
                </a:extLst>
              </p:cNvPr>
              <p:cNvSpPr/>
              <p:nvPr/>
            </p:nvSpPr>
            <p:spPr>
              <a:xfrm rot="5400000">
                <a:off x="5949763" y="3571450"/>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id="{CEDA7026-6FDB-2454-A923-C0FB675B254A}"/>
                  </a:ext>
                </a:extLst>
              </p:cNvPr>
              <p:cNvSpPr/>
              <p:nvPr/>
            </p:nvSpPr>
            <p:spPr>
              <a:xfrm rot="2700000">
                <a:off x="5801104" y="3051981"/>
                <a:ext cx="133049" cy="514631"/>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pic>
          <p:nvPicPr>
            <p:cNvPr id="16" name="Imagem 15" descr="Imagem em preto e branco&#10;&#10;Descrição gerada automaticamente com confiança média">
              <a:extLst>
                <a:ext uri="{FF2B5EF4-FFF2-40B4-BE49-F238E27FC236}">
                  <a16:creationId xmlns:a16="http://schemas.microsoft.com/office/drawing/2014/main" id="{7198AD62-7CFF-C430-EA84-624925A983E8}"/>
                </a:ext>
              </a:extLst>
            </p:cNvPr>
            <p:cNvPicPr>
              <a:picLocks noChangeAspect="1"/>
            </p:cNvPicPr>
            <p:nvPr/>
          </p:nvPicPr>
          <p:blipFill>
            <a:blip r:embed="rId5"/>
            <a:srcRect l="1" t="2232" r="1886" b="1"/>
            <a:stretch/>
          </p:blipFill>
          <p:spPr>
            <a:xfrm>
              <a:off x="2057313" y="2874786"/>
              <a:ext cx="653136" cy="650838"/>
            </a:xfrm>
            <a:prstGeom prst="rect">
              <a:avLst/>
            </a:prstGeom>
          </p:spPr>
        </p:pic>
      </p:grpSp>
      <p:grpSp>
        <p:nvGrpSpPr>
          <p:cNvPr id="34" name="Gráfico 23">
            <a:extLst>
              <a:ext uri="{FF2B5EF4-FFF2-40B4-BE49-F238E27FC236}">
                <a16:creationId xmlns:a16="http://schemas.microsoft.com/office/drawing/2014/main" id="{CD2B14A5-2A1A-E854-5DBE-9B2897AC8330}"/>
              </a:ext>
            </a:extLst>
          </p:cNvPr>
          <p:cNvGrpSpPr/>
          <p:nvPr/>
        </p:nvGrpSpPr>
        <p:grpSpPr>
          <a:xfrm>
            <a:off x="4361519" y="5025887"/>
            <a:ext cx="2200381" cy="1521551"/>
            <a:chOff x="2238436" y="1693496"/>
            <a:chExt cx="2812973" cy="1945154"/>
          </a:xfrm>
        </p:grpSpPr>
        <p:sp>
          <p:nvSpPr>
            <p:cNvPr id="35" name="Forma Livre 38">
              <a:extLst>
                <a:ext uri="{FF2B5EF4-FFF2-40B4-BE49-F238E27FC236}">
                  <a16:creationId xmlns:a16="http://schemas.microsoft.com/office/drawing/2014/main" id="{9418CDD1-F06C-894D-367D-E7E8B05E8F09}"/>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39">
              <a:extLst>
                <a:ext uri="{FF2B5EF4-FFF2-40B4-BE49-F238E27FC236}">
                  <a16:creationId xmlns:a16="http://schemas.microsoft.com/office/drawing/2014/main" id="{0BE5550C-4F05-583C-2C66-1A8CC69001B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7" name="Forma Livre 40">
              <a:extLst>
                <a:ext uri="{FF2B5EF4-FFF2-40B4-BE49-F238E27FC236}">
                  <a16:creationId xmlns:a16="http://schemas.microsoft.com/office/drawing/2014/main" id="{0315AC10-AB8A-63BE-8EC6-3FB9BFA88720}"/>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8" name="Forma Livre 41">
              <a:extLst>
                <a:ext uri="{FF2B5EF4-FFF2-40B4-BE49-F238E27FC236}">
                  <a16:creationId xmlns:a16="http://schemas.microsoft.com/office/drawing/2014/main" id="{9FBDD0E4-7394-D5E4-0A5D-7DE5DBB33CC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9" name="Forma Livre 42">
              <a:extLst>
                <a:ext uri="{FF2B5EF4-FFF2-40B4-BE49-F238E27FC236}">
                  <a16:creationId xmlns:a16="http://schemas.microsoft.com/office/drawing/2014/main" id="{4F28DB1C-5B49-06CB-9BA1-8A8E165FF92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43">
              <a:extLst>
                <a:ext uri="{FF2B5EF4-FFF2-40B4-BE49-F238E27FC236}">
                  <a16:creationId xmlns:a16="http://schemas.microsoft.com/office/drawing/2014/main" id="{17231D3B-D27B-E018-4B0B-ABDF6B34F24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4">
              <a:extLst>
                <a:ext uri="{FF2B5EF4-FFF2-40B4-BE49-F238E27FC236}">
                  <a16:creationId xmlns:a16="http://schemas.microsoft.com/office/drawing/2014/main" id="{7FFC15E7-FB1C-CF0C-9FD2-2E08E312D9F6}"/>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2" name="Forma Livre 45">
              <a:extLst>
                <a:ext uri="{FF2B5EF4-FFF2-40B4-BE49-F238E27FC236}">
                  <a16:creationId xmlns:a16="http://schemas.microsoft.com/office/drawing/2014/main" id="{E278EA2E-1E4E-DE63-BADB-37B1D1E0E5DC}"/>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6">
              <a:extLst>
                <a:ext uri="{FF2B5EF4-FFF2-40B4-BE49-F238E27FC236}">
                  <a16:creationId xmlns:a16="http://schemas.microsoft.com/office/drawing/2014/main" id="{1DC593D9-4B56-F335-0BD3-2E15B24416E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4" name="Forma Livre 47">
              <a:extLst>
                <a:ext uri="{FF2B5EF4-FFF2-40B4-BE49-F238E27FC236}">
                  <a16:creationId xmlns:a16="http://schemas.microsoft.com/office/drawing/2014/main" id="{E5861FB8-FF99-1C2A-135C-4F1461FE966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5" name="Forma Livre 48">
              <a:extLst>
                <a:ext uri="{FF2B5EF4-FFF2-40B4-BE49-F238E27FC236}">
                  <a16:creationId xmlns:a16="http://schemas.microsoft.com/office/drawing/2014/main" id="{77EB09CF-41D3-5C53-6A5F-33EDB81CFC6F}"/>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6" name="Forma Livre 49">
              <a:extLst>
                <a:ext uri="{FF2B5EF4-FFF2-40B4-BE49-F238E27FC236}">
                  <a16:creationId xmlns:a16="http://schemas.microsoft.com/office/drawing/2014/main" id="{8667F7B4-8418-4BB2-C135-2F0D0FAE5F1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6" name="Agrupar 5">
            <a:extLst>
              <a:ext uri="{FF2B5EF4-FFF2-40B4-BE49-F238E27FC236}">
                <a16:creationId xmlns:a16="http://schemas.microsoft.com/office/drawing/2014/main" id="{513B99DC-7E4E-8FF0-2629-DA9D50952D2F}"/>
              </a:ext>
            </a:extLst>
          </p:cNvPr>
          <p:cNvGrpSpPr/>
          <p:nvPr/>
        </p:nvGrpSpPr>
        <p:grpSpPr>
          <a:xfrm>
            <a:off x="9872015" y="6469399"/>
            <a:ext cx="2190461" cy="261610"/>
            <a:chOff x="9142558" y="6469399"/>
            <a:chExt cx="2190461" cy="261610"/>
          </a:xfrm>
        </p:grpSpPr>
        <p:sp>
          <p:nvSpPr>
            <p:cNvPr id="7" name="CaixaDeTexto 6">
              <a:extLst>
                <a:ext uri="{FF2B5EF4-FFF2-40B4-BE49-F238E27FC236}">
                  <a16:creationId xmlns:a16="http://schemas.microsoft.com/office/drawing/2014/main" id="{3C830DED-1236-B2F7-4F42-82AE4541F62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8" name="Gráfico 7">
              <a:extLst>
                <a:ext uri="{FF2B5EF4-FFF2-40B4-BE49-F238E27FC236}">
                  <a16:creationId xmlns:a16="http://schemas.microsoft.com/office/drawing/2014/main" id="{892E30AA-D0A9-E102-11D5-89A52C71C45A}"/>
                </a:ext>
              </a:extLst>
            </p:cNvPr>
            <p:cNvGrpSpPr/>
            <p:nvPr/>
          </p:nvGrpSpPr>
          <p:grpSpPr>
            <a:xfrm>
              <a:off x="9142558" y="6511982"/>
              <a:ext cx="1684398" cy="142155"/>
              <a:chOff x="404711" y="944579"/>
              <a:chExt cx="5743491" cy="484722"/>
            </a:xfrm>
            <a:solidFill>
              <a:srgbClr val="000000"/>
            </a:solidFill>
          </p:grpSpPr>
          <p:sp>
            <p:nvSpPr>
              <p:cNvPr id="47" name="Forma Livre 23">
                <a:extLst>
                  <a:ext uri="{FF2B5EF4-FFF2-40B4-BE49-F238E27FC236}">
                    <a16:creationId xmlns:a16="http://schemas.microsoft.com/office/drawing/2014/main" id="{6D190CC3-4CC3-7BA1-55B4-6B7589014EEF}"/>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24">
                <a:extLst>
                  <a:ext uri="{FF2B5EF4-FFF2-40B4-BE49-F238E27FC236}">
                    <a16:creationId xmlns:a16="http://schemas.microsoft.com/office/drawing/2014/main" id="{D0AC1371-0F6F-3DFA-BD9B-9C22BF05C27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9" name="Forma Livre 25">
                <a:extLst>
                  <a:ext uri="{FF2B5EF4-FFF2-40B4-BE49-F238E27FC236}">
                    <a16:creationId xmlns:a16="http://schemas.microsoft.com/office/drawing/2014/main" id="{9B312611-1346-9860-C10A-3B7BE79561B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50" name="Forma Livre 26">
                <a:extLst>
                  <a:ext uri="{FF2B5EF4-FFF2-40B4-BE49-F238E27FC236}">
                    <a16:creationId xmlns:a16="http://schemas.microsoft.com/office/drawing/2014/main" id="{9BEB96AF-CB8C-6C5D-4310-7284DD051CCF}"/>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51" name="Forma Livre 27">
                <a:extLst>
                  <a:ext uri="{FF2B5EF4-FFF2-40B4-BE49-F238E27FC236}">
                    <a16:creationId xmlns:a16="http://schemas.microsoft.com/office/drawing/2014/main" id="{8DDA48FB-C520-F429-29B0-3B7578934B6B}"/>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52" name="Forma Livre 28">
                <a:extLst>
                  <a:ext uri="{FF2B5EF4-FFF2-40B4-BE49-F238E27FC236}">
                    <a16:creationId xmlns:a16="http://schemas.microsoft.com/office/drawing/2014/main" id="{DF4B307F-4866-D856-5043-997F325D03D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53" name="Forma Livre 29">
                <a:extLst>
                  <a:ext uri="{FF2B5EF4-FFF2-40B4-BE49-F238E27FC236}">
                    <a16:creationId xmlns:a16="http://schemas.microsoft.com/office/drawing/2014/main" id="{BE47004C-7DB1-94A3-E977-348889A4DF1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54" name="Forma Livre 30">
                <a:extLst>
                  <a:ext uri="{FF2B5EF4-FFF2-40B4-BE49-F238E27FC236}">
                    <a16:creationId xmlns:a16="http://schemas.microsoft.com/office/drawing/2014/main" id="{DD0A1EA9-B9D4-C262-D03C-5B117FCFA68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55" name="Forma Livre 31">
                <a:extLst>
                  <a:ext uri="{FF2B5EF4-FFF2-40B4-BE49-F238E27FC236}">
                    <a16:creationId xmlns:a16="http://schemas.microsoft.com/office/drawing/2014/main" id="{E1387394-A3B9-92B6-FA38-39D45B44B439}"/>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56" name="Forma Livre 32">
                <a:extLst>
                  <a:ext uri="{FF2B5EF4-FFF2-40B4-BE49-F238E27FC236}">
                    <a16:creationId xmlns:a16="http://schemas.microsoft.com/office/drawing/2014/main" id="{0669CDBC-8084-7DCE-E3E0-B87E06A6EF3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57" name="Forma Livre 33">
                <a:extLst>
                  <a:ext uri="{FF2B5EF4-FFF2-40B4-BE49-F238E27FC236}">
                    <a16:creationId xmlns:a16="http://schemas.microsoft.com/office/drawing/2014/main" id="{A75A3D02-FB8F-AC5C-9EE7-BE6919E4BF6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60" name="Imagem 59" descr="Texto, Logotipo&#10;&#10;Descrição gerada automaticamente">
            <a:extLst>
              <a:ext uri="{FF2B5EF4-FFF2-40B4-BE49-F238E27FC236}">
                <a16:creationId xmlns:a16="http://schemas.microsoft.com/office/drawing/2014/main" id="{0C553FF4-B9B0-7684-52C2-428A0E02E87D}"/>
              </a:ext>
            </a:extLst>
          </p:cNvPr>
          <p:cNvPicPr>
            <a:picLocks noChangeAspect="1"/>
          </p:cNvPicPr>
          <p:nvPr/>
        </p:nvPicPr>
        <p:blipFill>
          <a:blip r:embed="rId6"/>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337337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wipe(right)">
                                      <p:cBhvr>
                                        <p:cTn id="11" dur="500"/>
                                        <p:tgtEl>
                                          <p:spTgt spid="18"/>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500"/>
                                        <p:tgtEl>
                                          <p:spTgt spid="2"/>
                                        </p:tgtEl>
                                      </p:cBhvr>
                                    </p:animEffect>
                                  </p:childTnLst>
                                </p:cTn>
                              </p:par>
                              <p:par>
                                <p:cTn id="15" presetID="22" presetClass="entr" presetSubtype="2"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right)">
                                      <p:cBhvr>
                                        <p:cTn id="17" dur="500"/>
                                        <p:tgtEl>
                                          <p:spTgt spid="4"/>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fade">
                                      <p:cBhvr>
                                        <p:cTn id="21"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 grpId="0"/>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Gráfico 3">
            <a:extLst>
              <a:ext uri="{FF2B5EF4-FFF2-40B4-BE49-F238E27FC236}">
                <a16:creationId xmlns:a16="http://schemas.microsoft.com/office/drawing/2014/main" id="{A6B14504-1767-25B0-614D-543162D5A64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793941" y="3808452"/>
            <a:ext cx="3520392" cy="2053562"/>
          </a:xfrm>
          <a:prstGeom prst="rect">
            <a:avLst/>
          </a:prstGeom>
        </p:spPr>
      </p:pic>
      <p:sp>
        <p:nvSpPr>
          <p:cNvPr id="2" name="CaixaDeTexto 1">
            <a:extLst>
              <a:ext uri="{FF2B5EF4-FFF2-40B4-BE49-F238E27FC236}">
                <a16:creationId xmlns:a16="http://schemas.microsoft.com/office/drawing/2014/main" id="{6074723D-D5A3-4EB4-81B2-90E1E6ADC9FE}"/>
              </a:ext>
            </a:extLst>
          </p:cNvPr>
          <p:cNvSpPr txBox="1"/>
          <p:nvPr/>
        </p:nvSpPr>
        <p:spPr>
          <a:xfrm>
            <a:off x="437828" y="1591139"/>
            <a:ext cx="10500248" cy="1754326"/>
          </a:xfrm>
          <a:prstGeom prst="rect">
            <a:avLst/>
          </a:prstGeom>
          <a:noFill/>
        </p:spPr>
        <p:txBody>
          <a:bodyPr wrap="square" rtlCol="0">
            <a:spAutoFit/>
          </a:bodyPr>
          <a:lstStyle/>
          <a:p>
            <a:r>
              <a:rPr lang="pt-BR" sz="5400" b="1">
                <a:solidFill>
                  <a:schemeClr val="bg1"/>
                </a:solidFill>
                <a:latin typeface="+mj-lt"/>
              </a:rPr>
              <a:t>Na sua opinião, qual é o poder da Comunicação na liderança?</a:t>
            </a:r>
          </a:p>
        </p:txBody>
      </p:sp>
      <p:grpSp>
        <p:nvGrpSpPr>
          <p:cNvPr id="5" name="Agrupar 4">
            <a:extLst>
              <a:ext uri="{FF2B5EF4-FFF2-40B4-BE49-F238E27FC236}">
                <a16:creationId xmlns:a16="http://schemas.microsoft.com/office/drawing/2014/main" id="{13637ABB-1ACA-2D6C-4B25-70522F7C61C4}"/>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CBFE8B82-0BB5-6B73-44B6-A663905970F0}"/>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7" name="Gráfico 7">
              <a:extLst>
                <a:ext uri="{FF2B5EF4-FFF2-40B4-BE49-F238E27FC236}">
                  <a16:creationId xmlns:a16="http://schemas.microsoft.com/office/drawing/2014/main" id="{5668AD3A-7251-63AE-30A8-0B48DB45A3AF}"/>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BBA8CE45-1FB1-C935-9F3D-8D4127885BD2}"/>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FB0D60AA-72CE-2294-3B8F-252CBCA9CDA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0C42D41A-5303-E1AC-B0D1-F825B53792B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ABDE64FB-F958-7054-AEBA-D711CEF4F73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510CB4F7-92C3-6E1A-D7E5-7C1EC2497331}"/>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8">
                <a:extLst>
                  <a:ext uri="{FF2B5EF4-FFF2-40B4-BE49-F238E27FC236}">
                    <a16:creationId xmlns:a16="http://schemas.microsoft.com/office/drawing/2014/main" id="{91CBE61E-5390-3796-A314-EE65205A59C3}"/>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59155111-5D71-D9C9-7EE4-CB2768CCAC2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59E8D756-2FAA-5097-099F-517E7A674DA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406CFEFF-4924-4AE3-17D7-5B8C1D24E72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64030160-59B1-5B02-4832-331F2D5E0C90}"/>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B5C2412C-7D19-AA46-0241-B4E66CF7141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C6C9F1E0-6F5E-3366-0AB4-EE7C744CA12E}"/>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4165916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childTnLst>
                          </p:cTn>
                        </p:par>
                        <p:par>
                          <p:cTn id="8" fill="hold">
                            <p:stCondLst>
                              <p:cond delay="1000"/>
                            </p:stCondLst>
                            <p:childTnLst>
                              <p:par>
                                <p:cTn id="9" presetID="16" presetClass="entr" presetSubtype="37"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barn(outVertic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Pessoa segurando secador de cabelos na boca&#10;&#10;Descrição gerada automaticamente com confiança baixa">
            <a:extLst>
              <a:ext uri="{FF2B5EF4-FFF2-40B4-BE49-F238E27FC236}">
                <a16:creationId xmlns:a16="http://schemas.microsoft.com/office/drawing/2014/main" id="{9AD0324F-73E5-535B-99E5-9E46D55440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hape 0">
            <a:extLst>
              <a:ext uri="{FF2B5EF4-FFF2-40B4-BE49-F238E27FC236}">
                <a16:creationId xmlns:a16="http://schemas.microsoft.com/office/drawing/2014/main" id="{D024C6DF-1801-70AC-7B1C-EEEC931AD42E}"/>
              </a:ext>
            </a:extLst>
          </p:cNvPr>
          <p:cNvSpPr/>
          <p:nvPr/>
        </p:nvSpPr>
        <p:spPr>
          <a:xfrm>
            <a:off x="4752731" y="3905024"/>
            <a:ext cx="7551158" cy="2161881"/>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63FFBAE-F396-91E7-B0C1-CA344D1E986F}"/>
              </a:ext>
            </a:extLst>
          </p:cNvPr>
          <p:cNvSpPr txBox="1"/>
          <p:nvPr/>
        </p:nvSpPr>
        <p:spPr>
          <a:xfrm>
            <a:off x="4926354" y="4222691"/>
            <a:ext cx="7377535" cy="1631216"/>
          </a:xfrm>
          <a:prstGeom prst="rect">
            <a:avLst/>
          </a:prstGeom>
          <a:noFill/>
        </p:spPr>
        <p:txBody>
          <a:bodyPr wrap="square" rtlCol="0">
            <a:spAutoFit/>
          </a:bodyPr>
          <a:lstStyle/>
          <a:p>
            <a:r>
              <a:rPr lang="pt-BR" sz="5000" b="1">
                <a:latin typeface="+mj-lt"/>
              </a:rPr>
              <a:t>Não é </a:t>
            </a:r>
            <a:r>
              <a:rPr lang="pt-BR" sz="5000" b="1">
                <a:solidFill>
                  <a:srgbClr val="FF0000"/>
                </a:solidFill>
                <a:latin typeface="+mj-lt"/>
              </a:rPr>
              <a:t>o que </a:t>
            </a:r>
            <a:r>
              <a:rPr lang="pt-BR" sz="5000" b="1">
                <a:latin typeface="+mj-lt"/>
              </a:rPr>
              <a:t>você fala, mas sim </a:t>
            </a:r>
            <a:r>
              <a:rPr lang="pt-BR" sz="5000" b="1">
                <a:solidFill>
                  <a:srgbClr val="FF0000"/>
                </a:solidFill>
                <a:latin typeface="+mj-lt"/>
              </a:rPr>
              <a:t>como</a:t>
            </a:r>
            <a:r>
              <a:rPr lang="pt-BR" sz="5000" b="1">
                <a:latin typeface="+mj-lt"/>
              </a:rPr>
              <a:t> você fala.</a:t>
            </a:r>
          </a:p>
        </p:txBody>
      </p:sp>
      <p:pic>
        <p:nvPicPr>
          <p:cNvPr id="6" name="Gráfico 5">
            <a:extLst>
              <a:ext uri="{FF2B5EF4-FFF2-40B4-BE49-F238E27FC236}">
                <a16:creationId xmlns:a16="http://schemas.microsoft.com/office/drawing/2014/main" id="{C5CA79BE-8095-8A26-C46A-DD1FC91D0B4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93546" y="1896298"/>
            <a:ext cx="3213583" cy="1874590"/>
          </a:xfrm>
          <a:prstGeom prst="rect">
            <a:avLst/>
          </a:prstGeom>
        </p:spPr>
      </p:pic>
      <p:grpSp>
        <p:nvGrpSpPr>
          <p:cNvPr id="7" name="Agrupar 6">
            <a:extLst>
              <a:ext uri="{FF2B5EF4-FFF2-40B4-BE49-F238E27FC236}">
                <a16:creationId xmlns:a16="http://schemas.microsoft.com/office/drawing/2014/main" id="{B05E3021-CA2C-C438-CD0B-24C67DCFD4EC}"/>
              </a:ext>
            </a:extLst>
          </p:cNvPr>
          <p:cNvGrpSpPr/>
          <p:nvPr/>
        </p:nvGrpSpPr>
        <p:grpSpPr>
          <a:xfrm>
            <a:off x="9872015" y="6469399"/>
            <a:ext cx="2190461" cy="261610"/>
            <a:chOff x="9142558" y="6469399"/>
            <a:chExt cx="2190461" cy="261610"/>
          </a:xfrm>
        </p:grpSpPr>
        <p:sp>
          <p:nvSpPr>
            <p:cNvPr id="8" name="CaixaDeTexto 7">
              <a:extLst>
                <a:ext uri="{FF2B5EF4-FFF2-40B4-BE49-F238E27FC236}">
                  <a16:creationId xmlns:a16="http://schemas.microsoft.com/office/drawing/2014/main" id="{BC137320-CF94-7B89-CED6-32F57E477E3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9" name="Gráfico 7">
              <a:extLst>
                <a:ext uri="{FF2B5EF4-FFF2-40B4-BE49-F238E27FC236}">
                  <a16:creationId xmlns:a16="http://schemas.microsoft.com/office/drawing/2014/main" id="{9C5C8DEF-59A6-BBD1-2D46-5D1E1633F7DD}"/>
                </a:ext>
              </a:extLst>
            </p:cNvPr>
            <p:cNvGrpSpPr/>
            <p:nvPr/>
          </p:nvGrpSpPr>
          <p:grpSpPr>
            <a:xfrm>
              <a:off x="9142558" y="6511982"/>
              <a:ext cx="1684398" cy="142155"/>
              <a:chOff x="404711" y="944579"/>
              <a:chExt cx="5743491" cy="484722"/>
            </a:xfrm>
            <a:solidFill>
              <a:srgbClr val="000000"/>
            </a:solidFill>
          </p:grpSpPr>
          <p:sp>
            <p:nvSpPr>
              <p:cNvPr id="10" name="Forma Livre 23">
                <a:extLst>
                  <a:ext uri="{FF2B5EF4-FFF2-40B4-BE49-F238E27FC236}">
                    <a16:creationId xmlns:a16="http://schemas.microsoft.com/office/drawing/2014/main" id="{93148040-FFB3-1150-D9ED-11AB66156259}"/>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26281DCC-4561-4D8E-B552-E7CB4687A37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045C6017-E834-F3A3-67C3-FBB61FC8229A}"/>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BF55F0E6-D8E7-6FC1-DBE7-89785455049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56FB9AEF-59AA-21EF-5C64-90DACA34CCC6}"/>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293BE5D4-41A4-089F-FEF7-96F74B3D5FC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32D21FB4-32A2-9F56-DDB5-58BB59E63542}"/>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96CA9CF3-896D-B493-79F4-343B5EE838A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7322940C-A9E0-2F66-3310-0652CB7E338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EB87DAF7-AF3D-920A-6412-7E7D41C15763}"/>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4D9F978D-838A-E947-0B57-45F099F3108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060E9F51-AACD-FB8A-3E87-3D1DEFDC073F}"/>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457094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par>
                          <p:cTn id="8" fill="hold">
                            <p:stCondLst>
                              <p:cond delay="2000"/>
                            </p:stCondLst>
                            <p:childTnLst>
                              <p:par>
                                <p:cTn id="9" presetID="22" presetClass="entr" presetSubtype="2"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right)">
                                      <p:cBhvr>
                                        <p:cTn id="11" dur="1000"/>
                                        <p:tgtEl>
                                          <p:spTgt spid="5"/>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8715500C-2731-01AD-AE31-ABD033610D6A}"/>
              </a:ext>
            </a:extLst>
          </p:cNvPr>
          <p:cNvSpPr/>
          <p:nvPr/>
        </p:nvSpPr>
        <p:spPr>
          <a:xfrm>
            <a:off x="0" y="1510780"/>
            <a:ext cx="11395731" cy="2389889"/>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63FFBAE-F396-91E7-B0C1-CA344D1E986F}"/>
              </a:ext>
            </a:extLst>
          </p:cNvPr>
          <p:cNvSpPr txBox="1"/>
          <p:nvPr/>
        </p:nvSpPr>
        <p:spPr>
          <a:xfrm>
            <a:off x="344548" y="1736228"/>
            <a:ext cx="10366375" cy="1938992"/>
          </a:xfrm>
          <a:prstGeom prst="rect">
            <a:avLst/>
          </a:prstGeom>
          <a:noFill/>
        </p:spPr>
        <p:txBody>
          <a:bodyPr wrap="square" rtlCol="0">
            <a:spAutoFit/>
          </a:bodyPr>
          <a:lstStyle/>
          <a:p>
            <a:r>
              <a:rPr lang="pt-BR" sz="6000" b="1">
                <a:latin typeface="+mj-lt"/>
              </a:rPr>
              <a:t>Um </a:t>
            </a:r>
            <a:r>
              <a:rPr lang="pt-BR" sz="6000" b="1">
                <a:solidFill>
                  <a:srgbClr val="F90000"/>
                </a:solidFill>
                <a:latin typeface="+mj-lt"/>
              </a:rPr>
              <a:t>líder</a:t>
            </a:r>
            <a:r>
              <a:rPr lang="pt-BR" sz="6000" b="1">
                <a:latin typeface="+mj-lt"/>
              </a:rPr>
              <a:t> precisa tomar decisões difíceis, às vezes.</a:t>
            </a:r>
          </a:p>
        </p:txBody>
      </p:sp>
      <p:sp>
        <p:nvSpPr>
          <p:cNvPr id="4" name="CaixaDeTexto 3">
            <a:extLst>
              <a:ext uri="{FF2B5EF4-FFF2-40B4-BE49-F238E27FC236}">
                <a16:creationId xmlns:a16="http://schemas.microsoft.com/office/drawing/2014/main" id="{AE38169E-993E-38CF-9448-9123EEC4C3B4}"/>
              </a:ext>
            </a:extLst>
          </p:cNvPr>
          <p:cNvSpPr txBox="1"/>
          <p:nvPr/>
        </p:nvSpPr>
        <p:spPr>
          <a:xfrm>
            <a:off x="568325" y="4253984"/>
            <a:ext cx="9855200" cy="461665"/>
          </a:xfrm>
          <a:prstGeom prst="rect">
            <a:avLst/>
          </a:prstGeom>
          <a:noFill/>
        </p:spPr>
        <p:txBody>
          <a:bodyPr wrap="square">
            <a:spAutoFit/>
          </a:bodyPr>
          <a:lstStyle/>
          <a:p>
            <a:r>
              <a:rPr lang="pt-BR" sz="2400">
                <a:solidFill>
                  <a:schemeClr val="bg1"/>
                </a:solidFill>
              </a:rPr>
              <a:t>Nem todos ficarão felizes com a sua decisão.</a:t>
            </a:r>
          </a:p>
        </p:txBody>
      </p:sp>
      <p:pic>
        <p:nvPicPr>
          <p:cNvPr id="6" name="Gráfico 5">
            <a:extLst>
              <a:ext uri="{FF2B5EF4-FFF2-40B4-BE49-F238E27FC236}">
                <a16:creationId xmlns:a16="http://schemas.microsoft.com/office/drawing/2014/main" id="{3E9E76B8-9296-7A87-99E6-B60F6D263F4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99624" y="4122642"/>
            <a:ext cx="2269852" cy="1938992"/>
          </a:xfrm>
          <a:prstGeom prst="rect">
            <a:avLst/>
          </a:prstGeom>
        </p:spPr>
      </p:pic>
      <p:grpSp>
        <p:nvGrpSpPr>
          <p:cNvPr id="7" name="Agrupar 6">
            <a:extLst>
              <a:ext uri="{FF2B5EF4-FFF2-40B4-BE49-F238E27FC236}">
                <a16:creationId xmlns:a16="http://schemas.microsoft.com/office/drawing/2014/main" id="{55057631-49EC-F469-F39F-08A5D9C300A3}"/>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62D43AEB-B45F-BBC8-F1E0-A3580EAAA21C}"/>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9" name="Gráfico 7">
              <a:extLst>
                <a:ext uri="{FF2B5EF4-FFF2-40B4-BE49-F238E27FC236}">
                  <a16:creationId xmlns:a16="http://schemas.microsoft.com/office/drawing/2014/main" id="{BA615AD3-0CAD-9DE8-BCC0-E7E1F0B197A9}"/>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A3EB88BE-FF10-C72C-5E3B-D7594961836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45225812-1499-C1BF-8845-3D5600F506A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15F23D6D-388C-A525-3767-6DE61E2A6CC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1A239802-5D2C-F531-F3F6-4AC95340A1BF}"/>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6BFC37AB-0A7F-5DAD-AD4B-D6BE979647E5}"/>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BD87B915-708E-5722-087A-E66982FD7D12}"/>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CBA89B35-A7A7-48C9-F08D-ECBA70B313CF}"/>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4C609EB2-51E9-3A3A-B495-C9A6C27E6225}"/>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32B93FAD-3364-7131-085C-C51CCCC2E4D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688E77EB-A3DE-43D4-015A-DA30C7C3B530}"/>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7A1A80CE-0EE7-50B6-83BC-C659EE2B1045}"/>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C4BDFFBF-4273-0A61-8423-B0FAAE5B13FA}"/>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692622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500"/>
                            </p:stCondLst>
                            <p:childTnLst>
                              <p:par>
                                <p:cTn id="13" presetID="10" presetClass="entr" presetSubtype="0"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par>
                          <p:cTn id="16" fill="hold">
                            <p:stCondLst>
                              <p:cond delay="2000"/>
                            </p:stCondLst>
                            <p:childTnLst>
                              <p:par>
                                <p:cTn id="17" presetID="10" presetClass="entr" presetSubtype="0" fill="hold"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5" name="Shape 0">
            <a:extLst>
              <a:ext uri="{FF2B5EF4-FFF2-40B4-BE49-F238E27FC236}">
                <a16:creationId xmlns:a16="http://schemas.microsoft.com/office/drawing/2014/main" id="{44C46184-67E4-D4CE-CA06-E62F88838F55}"/>
              </a:ext>
            </a:extLst>
          </p:cNvPr>
          <p:cNvSpPr/>
          <p:nvPr/>
        </p:nvSpPr>
        <p:spPr>
          <a:xfrm>
            <a:off x="606663" y="743674"/>
            <a:ext cx="10952389" cy="5346589"/>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63FFBAE-F396-91E7-B0C1-CA344D1E986F}"/>
              </a:ext>
            </a:extLst>
          </p:cNvPr>
          <p:cNvSpPr txBox="1"/>
          <p:nvPr/>
        </p:nvSpPr>
        <p:spPr>
          <a:xfrm>
            <a:off x="837597" y="1022381"/>
            <a:ext cx="10366375" cy="1015663"/>
          </a:xfrm>
          <a:prstGeom prst="rect">
            <a:avLst/>
          </a:prstGeom>
          <a:noFill/>
        </p:spPr>
        <p:txBody>
          <a:bodyPr wrap="square" rtlCol="0">
            <a:spAutoFit/>
          </a:bodyPr>
          <a:lstStyle/>
          <a:p>
            <a:r>
              <a:rPr lang="pt-BR" sz="6000" b="1">
                <a:latin typeface="+mj-lt"/>
              </a:rPr>
              <a:t>A empatia como ferramenta</a:t>
            </a:r>
          </a:p>
        </p:txBody>
      </p:sp>
      <p:sp>
        <p:nvSpPr>
          <p:cNvPr id="3" name="Rectangle 1">
            <a:extLst>
              <a:ext uri="{FF2B5EF4-FFF2-40B4-BE49-F238E27FC236}">
                <a16:creationId xmlns:a16="http://schemas.microsoft.com/office/drawing/2014/main" id="{57087A23-B874-B1E4-9DDC-F9FCF57AB6FF}"/>
              </a:ext>
            </a:extLst>
          </p:cNvPr>
          <p:cNvSpPr>
            <a:spLocks noChangeArrowheads="1"/>
          </p:cNvSpPr>
          <p:nvPr/>
        </p:nvSpPr>
        <p:spPr bwMode="auto">
          <a:xfrm>
            <a:off x="1014877" y="2332910"/>
            <a:ext cx="10544175"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r>
              <a:rPr kumimoji="0" lang="pt-BR" altLang="pt-BR" sz="2400" b="0" i="0" u="none" strike="noStrike" cap="none" normalizeH="0" baseline="0">
                <a:ln>
                  <a:noFill/>
                </a:ln>
                <a:solidFill>
                  <a:schemeClr val="tx1"/>
                </a:solidFill>
                <a:effectLst/>
                <a:latin typeface="AMX Medium" pitchFamily="2" charset="0"/>
              </a:rPr>
              <a:t>Ao </a:t>
            </a:r>
            <a:r>
              <a:rPr kumimoji="0" lang="pt-BR" altLang="pt-BR" sz="2400" b="1" i="0" u="none" strike="noStrike" cap="none" normalizeH="0" baseline="0">
                <a:ln>
                  <a:noFill/>
                </a:ln>
                <a:solidFill>
                  <a:srgbClr val="FF0000"/>
                </a:solidFill>
                <a:effectLst/>
                <a:latin typeface="AMX Medium" pitchFamily="2" charset="0"/>
              </a:rPr>
              <a:t>comunicar</a:t>
            </a:r>
            <a:r>
              <a:rPr kumimoji="0" lang="pt-BR" altLang="pt-BR" sz="2400" b="0" i="0" u="none" strike="noStrike" cap="none" normalizeH="0" baseline="0">
                <a:ln>
                  <a:noFill/>
                </a:ln>
                <a:solidFill>
                  <a:schemeClr val="tx1"/>
                </a:solidFill>
                <a:effectLst/>
                <a:latin typeface="AMX Medium" pitchFamily="2" charset="0"/>
              </a:rPr>
              <a:t> decisões difíceis:</a:t>
            </a:r>
          </a:p>
          <a:p>
            <a:pPr marR="0" lvl="0" algn="l" defTabSz="914400" rtl="0" eaLnBrk="0" fontAlgn="base" latinLnBrk="0" hangingPunct="0">
              <a:lnSpc>
                <a:spcPct val="100000"/>
              </a:lnSpc>
              <a:spcBef>
                <a:spcPct val="0"/>
              </a:spcBef>
              <a:spcAft>
                <a:spcPct val="0"/>
              </a:spcAft>
              <a:buClrTx/>
              <a:buSzTx/>
              <a:tabLst/>
            </a:pPr>
            <a:endParaRPr kumimoji="0" lang="pt-BR" altLang="pt-BR" sz="2400" b="0" i="0" u="none" strike="noStrike" cap="none" normalizeH="0" baseline="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pt-BR" altLang="pt-BR" sz="2400" i="0" u="none" strike="noStrike" cap="none" normalizeH="0" baseline="0">
                <a:ln>
                  <a:noFill/>
                </a:ln>
                <a:solidFill>
                  <a:schemeClr val="tx1"/>
                </a:solidFill>
                <a:effectLst/>
              </a:rPr>
              <a:t>Ouça</a:t>
            </a:r>
            <a:r>
              <a:rPr lang="pt-BR" altLang="pt-BR" sz="2400"/>
              <a:t>;</a:t>
            </a:r>
            <a:endParaRPr kumimoji="0" lang="pt-BR" altLang="pt-BR" sz="2400" i="0" u="none" strike="noStrike" cap="none" normalizeH="0" baseline="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pt-BR" altLang="pt-BR" sz="2400" i="0" u="none" strike="noStrike" cap="none" normalizeH="0" baseline="0">
                <a:ln>
                  <a:noFill/>
                </a:ln>
                <a:solidFill>
                  <a:schemeClr val="tx1"/>
                </a:solidFill>
                <a:effectLst/>
              </a:rPr>
              <a:t>Valide emoções</a:t>
            </a:r>
            <a:r>
              <a:rPr lang="pt-BR" altLang="pt-BR" sz="2400"/>
              <a:t>;</a:t>
            </a:r>
            <a:endParaRPr kumimoji="0" lang="pt-BR" altLang="pt-BR" sz="2400" i="0" u="none" strike="noStrike" cap="none" normalizeH="0" baseline="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pt-BR" altLang="pt-BR" sz="2400" i="0" u="none" strike="noStrike" cap="none" normalizeH="0" baseline="0">
                <a:ln>
                  <a:noFill/>
                </a:ln>
                <a:solidFill>
                  <a:schemeClr val="tx1"/>
                </a:solidFill>
                <a:effectLst/>
              </a:rPr>
              <a:t>Argumente com clareza.</a:t>
            </a:r>
          </a:p>
        </p:txBody>
      </p:sp>
      <p:sp>
        <p:nvSpPr>
          <p:cNvPr id="4" name="CaixaDeTexto 3">
            <a:extLst>
              <a:ext uri="{FF2B5EF4-FFF2-40B4-BE49-F238E27FC236}">
                <a16:creationId xmlns:a16="http://schemas.microsoft.com/office/drawing/2014/main" id="{2BB81AD8-B6E9-7EB6-30AC-D7218CA42122}"/>
              </a:ext>
            </a:extLst>
          </p:cNvPr>
          <p:cNvSpPr txBox="1"/>
          <p:nvPr/>
        </p:nvSpPr>
        <p:spPr>
          <a:xfrm>
            <a:off x="899669" y="4566769"/>
            <a:ext cx="10366375" cy="1015663"/>
          </a:xfrm>
          <a:prstGeom prst="rect">
            <a:avLst/>
          </a:prstGeom>
          <a:noFill/>
        </p:spPr>
        <p:txBody>
          <a:bodyPr wrap="square" rtlCol="0">
            <a:spAutoFit/>
          </a:bodyPr>
          <a:lstStyle/>
          <a:p>
            <a:r>
              <a:rPr lang="pt-BR" sz="6000" b="1">
                <a:latin typeface="+mj-lt"/>
              </a:rPr>
              <a:t>Seja justo, mas </a:t>
            </a:r>
            <a:r>
              <a:rPr lang="pt-BR" sz="6000" b="1">
                <a:solidFill>
                  <a:srgbClr val="F90000"/>
                </a:solidFill>
                <a:latin typeface="+mj-lt"/>
              </a:rPr>
              <a:t>sensível</a:t>
            </a:r>
            <a:r>
              <a:rPr lang="pt-BR" sz="6000" b="1">
                <a:latin typeface="+mj-lt"/>
              </a:rPr>
              <a:t>.</a:t>
            </a:r>
          </a:p>
        </p:txBody>
      </p:sp>
      <p:grpSp>
        <p:nvGrpSpPr>
          <p:cNvPr id="8" name="Agrupar 7">
            <a:extLst>
              <a:ext uri="{FF2B5EF4-FFF2-40B4-BE49-F238E27FC236}">
                <a16:creationId xmlns:a16="http://schemas.microsoft.com/office/drawing/2014/main" id="{5C071FF6-6945-2484-19F0-2F73D8FF74F0}"/>
              </a:ext>
            </a:extLst>
          </p:cNvPr>
          <p:cNvGrpSpPr/>
          <p:nvPr/>
        </p:nvGrpSpPr>
        <p:grpSpPr>
          <a:xfrm>
            <a:off x="8174411" y="2520340"/>
            <a:ext cx="5052355" cy="2210672"/>
            <a:chOff x="8035514" y="2520340"/>
            <a:chExt cx="5052355" cy="2210672"/>
          </a:xfrm>
        </p:grpSpPr>
        <p:pic>
          <p:nvPicPr>
            <p:cNvPr id="6" name="Gráfico 5">
              <a:extLst>
                <a:ext uri="{FF2B5EF4-FFF2-40B4-BE49-F238E27FC236}">
                  <a16:creationId xmlns:a16="http://schemas.microsoft.com/office/drawing/2014/main" id="{BCB965CA-B59A-D6CF-C06F-029B3E561BE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35514" y="2520340"/>
              <a:ext cx="3141609" cy="1832605"/>
            </a:xfrm>
            <a:prstGeom prst="rect">
              <a:avLst/>
            </a:prstGeom>
          </p:spPr>
        </p:pic>
        <p:pic>
          <p:nvPicPr>
            <p:cNvPr id="7" name="Gráfico 6">
              <a:extLst>
                <a:ext uri="{FF2B5EF4-FFF2-40B4-BE49-F238E27FC236}">
                  <a16:creationId xmlns:a16="http://schemas.microsoft.com/office/drawing/2014/main" id="{D4B5DF11-0D26-E04F-28C6-F3D47EEC376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46260" y="2898407"/>
              <a:ext cx="3141609" cy="1832605"/>
            </a:xfrm>
            <a:prstGeom prst="rect">
              <a:avLst/>
            </a:prstGeom>
          </p:spPr>
        </p:pic>
      </p:grpSp>
      <p:grpSp>
        <p:nvGrpSpPr>
          <p:cNvPr id="9" name="Agrupar 8">
            <a:extLst>
              <a:ext uri="{FF2B5EF4-FFF2-40B4-BE49-F238E27FC236}">
                <a16:creationId xmlns:a16="http://schemas.microsoft.com/office/drawing/2014/main" id="{792135C6-5783-4822-1177-137609726633}"/>
              </a:ext>
            </a:extLst>
          </p:cNvPr>
          <p:cNvGrpSpPr/>
          <p:nvPr/>
        </p:nvGrpSpPr>
        <p:grpSpPr>
          <a:xfrm>
            <a:off x="9872015" y="6469399"/>
            <a:ext cx="2190461" cy="261610"/>
            <a:chOff x="9142558" y="6469399"/>
            <a:chExt cx="2190461" cy="261610"/>
          </a:xfrm>
        </p:grpSpPr>
        <p:sp>
          <p:nvSpPr>
            <p:cNvPr id="10" name="CaixaDeTexto 9">
              <a:extLst>
                <a:ext uri="{FF2B5EF4-FFF2-40B4-BE49-F238E27FC236}">
                  <a16:creationId xmlns:a16="http://schemas.microsoft.com/office/drawing/2014/main" id="{D33066B2-2E56-CFED-398B-D4ACAE9A1C7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11" name="Gráfico 7">
              <a:extLst>
                <a:ext uri="{FF2B5EF4-FFF2-40B4-BE49-F238E27FC236}">
                  <a16:creationId xmlns:a16="http://schemas.microsoft.com/office/drawing/2014/main" id="{490B42F3-0573-0562-1477-B91CE6AC5496}"/>
                </a:ext>
              </a:extLst>
            </p:cNvPr>
            <p:cNvGrpSpPr/>
            <p:nvPr/>
          </p:nvGrpSpPr>
          <p:grpSpPr>
            <a:xfrm>
              <a:off x="9142558" y="6511982"/>
              <a:ext cx="1684398" cy="142155"/>
              <a:chOff x="404711" y="944579"/>
              <a:chExt cx="5743491" cy="484722"/>
            </a:xfrm>
            <a:solidFill>
              <a:srgbClr val="000000"/>
            </a:solidFill>
          </p:grpSpPr>
          <p:sp>
            <p:nvSpPr>
              <p:cNvPr id="12" name="Forma Livre 23">
                <a:extLst>
                  <a:ext uri="{FF2B5EF4-FFF2-40B4-BE49-F238E27FC236}">
                    <a16:creationId xmlns:a16="http://schemas.microsoft.com/office/drawing/2014/main" id="{70D7C0FF-ADC6-6D74-CAC8-C67704CCC944}"/>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24E268C9-1E9B-B4FA-7E0D-69DA6A4A456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03E105B9-0B0F-0EFC-C24A-3E5D12A2A25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73F4877F-DED2-4DED-FF2B-F4F77E4EF8E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0994FC98-8BEA-32AC-6FF5-E3D60B38311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8">
                <a:extLst>
                  <a:ext uri="{FF2B5EF4-FFF2-40B4-BE49-F238E27FC236}">
                    <a16:creationId xmlns:a16="http://schemas.microsoft.com/office/drawing/2014/main" id="{4116CCB2-7EDE-12BF-9494-20D7238120A7}"/>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5CA0253A-0B58-C949-B641-E868EB4E7202}"/>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1AE53D1B-7F99-3F58-12E0-D7B1C21CE6A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2B8665D9-D3E0-62D4-4E37-77507703C2AD}"/>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3959055F-755D-3B72-1D37-E13DC6C0332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2D92D7B4-FB3B-4E72-F315-E13A5264B3D6}"/>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3" name="Imagem 22" descr="Texto, Logotipo&#10;&#10;Descrição gerada automaticamente">
            <a:extLst>
              <a:ext uri="{FF2B5EF4-FFF2-40B4-BE49-F238E27FC236}">
                <a16:creationId xmlns:a16="http://schemas.microsoft.com/office/drawing/2014/main" id="{CF085CC6-BCC2-3952-F0BF-94033872B8A6}"/>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769624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2000"/>
                            </p:stCondLst>
                            <p:childTnLst>
                              <p:par>
                                <p:cTn id="25" presetID="42" presetClass="entr" presetSubtype="0" fill="hold" grpId="0" nodeType="after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1000"/>
                                        <p:tgtEl>
                                          <p:spTgt spid="4"/>
                                        </p:tgtEl>
                                      </p:cBhvr>
                                    </p:animEffect>
                                    <p:anim calcmode="lin" valueType="num">
                                      <p:cBhvr>
                                        <p:cTn id="28" dur="1000" fill="hold"/>
                                        <p:tgtEl>
                                          <p:spTgt spid="4"/>
                                        </p:tgtEl>
                                        <p:attrNameLst>
                                          <p:attrName>ppt_x</p:attrName>
                                        </p:attrNameLst>
                                      </p:cBhvr>
                                      <p:tavLst>
                                        <p:tav tm="0">
                                          <p:val>
                                            <p:strVal val="#ppt_x"/>
                                          </p:val>
                                        </p:tav>
                                        <p:tav tm="100000">
                                          <p:val>
                                            <p:strVal val="#ppt_x"/>
                                          </p:val>
                                        </p:tav>
                                      </p:tavLst>
                                    </p:anim>
                                    <p:anim calcmode="lin" valueType="num">
                                      <p:cBhvr>
                                        <p:cTn id="29" dur="1000" fill="hold"/>
                                        <p:tgtEl>
                                          <p:spTgt spid="4"/>
                                        </p:tgtEl>
                                        <p:attrNameLst>
                                          <p:attrName>ppt_y</p:attrName>
                                        </p:attrNameLst>
                                      </p:cBhvr>
                                      <p:tavLst>
                                        <p:tav tm="0">
                                          <p:val>
                                            <p:strVal val="#ppt_y+.1"/>
                                          </p:val>
                                        </p:tav>
                                        <p:tav tm="100000">
                                          <p:val>
                                            <p:strVal val="#ppt_y"/>
                                          </p:val>
                                        </p:tav>
                                      </p:tavLst>
                                    </p:anim>
                                  </p:childTnLst>
                                </p:cTn>
                              </p:par>
                              <p:par>
                                <p:cTn id="30" presetID="10" presetClass="entr" presetSubtype="0" fill="hold" nodeType="with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5.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pic>
        <p:nvPicPr>
          <p:cNvPr id="19" name="Imagem 18" descr="Mulher com roupa preta&#10;&#10;Descrição gerada automaticamente">
            <a:extLst>
              <a:ext uri="{FF2B5EF4-FFF2-40B4-BE49-F238E27FC236}">
                <a16:creationId xmlns:a16="http://schemas.microsoft.com/office/drawing/2014/main" id="{CA75B563-9B98-8990-CDF5-E23D177448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303889" cy="6920938"/>
          </a:xfrm>
          <a:prstGeom prst="rect">
            <a:avLst/>
          </a:prstGeom>
        </p:spPr>
      </p:pic>
      <p:pic>
        <p:nvPicPr>
          <p:cNvPr id="20" name="Imagem 19" descr="Forma&#10;&#10;Descrição gerada automaticamente com confiança média">
            <a:extLst>
              <a:ext uri="{FF2B5EF4-FFF2-40B4-BE49-F238E27FC236}">
                <a16:creationId xmlns:a16="http://schemas.microsoft.com/office/drawing/2014/main" id="{56B8AE0C-6CEF-C69F-7AFB-656D7D69DB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161964" y="-301025"/>
            <a:ext cx="7001062" cy="7513758"/>
          </a:xfrm>
          <a:prstGeom prst="rect">
            <a:avLst/>
          </a:prstGeom>
        </p:spPr>
      </p:pic>
      <p:sp>
        <p:nvSpPr>
          <p:cNvPr id="2" name="CaixaDeTexto 1">
            <a:extLst>
              <a:ext uri="{FF2B5EF4-FFF2-40B4-BE49-F238E27FC236}">
                <a16:creationId xmlns:a16="http://schemas.microsoft.com/office/drawing/2014/main" id="{E63FFBAE-F396-91E7-B0C1-CA344D1E986F}"/>
              </a:ext>
            </a:extLst>
          </p:cNvPr>
          <p:cNvSpPr txBox="1"/>
          <p:nvPr/>
        </p:nvSpPr>
        <p:spPr>
          <a:xfrm>
            <a:off x="566256" y="1536174"/>
            <a:ext cx="6358963" cy="3785652"/>
          </a:xfrm>
          <a:prstGeom prst="rect">
            <a:avLst/>
          </a:prstGeom>
          <a:noFill/>
        </p:spPr>
        <p:txBody>
          <a:bodyPr wrap="square" rtlCol="0">
            <a:spAutoFit/>
          </a:bodyPr>
          <a:lstStyle/>
          <a:p>
            <a:r>
              <a:rPr lang="pt-BR" sz="6000" b="1">
                <a:solidFill>
                  <a:schemeClr val="bg1"/>
                </a:solidFill>
                <a:latin typeface="+mj-lt"/>
              </a:rPr>
              <a:t>Você tem </a:t>
            </a:r>
          </a:p>
          <a:p>
            <a:r>
              <a:rPr lang="pt-BR" sz="6000" b="1">
                <a:solidFill>
                  <a:schemeClr val="bg1"/>
                </a:solidFill>
                <a:latin typeface="+mj-lt"/>
              </a:rPr>
              <a:t>o poder de escolher a </a:t>
            </a:r>
          </a:p>
          <a:p>
            <a:r>
              <a:rPr lang="pt-BR" sz="6000" b="1">
                <a:solidFill>
                  <a:schemeClr val="bg1"/>
                </a:solidFill>
                <a:latin typeface="+mj-lt"/>
              </a:rPr>
              <a:t>forma de falar!</a:t>
            </a:r>
          </a:p>
        </p:txBody>
      </p:sp>
      <p:grpSp>
        <p:nvGrpSpPr>
          <p:cNvPr id="21" name="Agrupar 20">
            <a:extLst>
              <a:ext uri="{FF2B5EF4-FFF2-40B4-BE49-F238E27FC236}">
                <a16:creationId xmlns:a16="http://schemas.microsoft.com/office/drawing/2014/main" id="{0A98F558-CD11-2AFC-05B3-5E305E0EFFD3}"/>
              </a:ext>
            </a:extLst>
          </p:cNvPr>
          <p:cNvGrpSpPr/>
          <p:nvPr/>
        </p:nvGrpSpPr>
        <p:grpSpPr>
          <a:xfrm>
            <a:off x="9872015" y="6469399"/>
            <a:ext cx="2190461" cy="261610"/>
            <a:chOff x="9142558" y="6469399"/>
            <a:chExt cx="2190461" cy="261610"/>
          </a:xfrm>
          <a:solidFill>
            <a:schemeClr val="bg1"/>
          </a:solidFill>
        </p:grpSpPr>
        <p:sp>
          <p:nvSpPr>
            <p:cNvPr id="22" name="CaixaDeTexto 21">
              <a:extLst>
                <a:ext uri="{FF2B5EF4-FFF2-40B4-BE49-F238E27FC236}">
                  <a16:creationId xmlns:a16="http://schemas.microsoft.com/office/drawing/2014/main" id="{5ECE07A5-3A0C-C796-4B49-4C648F0B1BF1}"/>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23" name="Gráfico 7">
              <a:extLst>
                <a:ext uri="{FF2B5EF4-FFF2-40B4-BE49-F238E27FC236}">
                  <a16:creationId xmlns:a16="http://schemas.microsoft.com/office/drawing/2014/main" id="{F8CDE26B-B861-1E8E-EA79-9C4A62A3BC71}"/>
                </a:ext>
              </a:extLst>
            </p:cNvPr>
            <p:cNvGrpSpPr/>
            <p:nvPr/>
          </p:nvGrpSpPr>
          <p:grpSpPr>
            <a:xfrm>
              <a:off x="9142558" y="6511982"/>
              <a:ext cx="1684398" cy="142155"/>
              <a:chOff x="404711" y="944579"/>
              <a:chExt cx="5743491" cy="484722"/>
            </a:xfrm>
            <a:grpFill/>
          </p:grpSpPr>
          <p:sp>
            <p:nvSpPr>
              <p:cNvPr id="24" name="Forma Livre 23">
                <a:extLst>
                  <a:ext uri="{FF2B5EF4-FFF2-40B4-BE49-F238E27FC236}">
                    <a16:creationId xmlns:a16="http://schemas.microsoft.com/office/drawing/2014/main" id="{D74834CB-FD3B-A3FE-EDEF-6002A3A9146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4">
                <a:extLst>
                  <a:ext uri="{FF2B5EF4-FFF2-40B4-BE49-F238E27FC236}">
                    <a16:creationId xmlns:a16="http://schemas.microsoft.com/office/drawing/2014/main" id="{4E602B83-0338-8055-A476-5D11C7E622D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5">
                <a:extLst>
                  <a:ext uri="{FF2B5EF4-FFF2-40B4-BE49-F238E27FC236}">
                    <a16:creationId xmlns:a16="http://schemas.microsoft.com/office/drawing/2014/main" id="{04D7CF03-8F1C-2061-F9F2-289EA94C7478}"/>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6">
                <a:extLst>
                  <a:ext uri="{FF2B5EF4-FFF2-40B4-BE49-F238E27FC236}">
                    <a16:creationId xmlns:a16="http://schemas.microsoft.com/office/drawing/2014/main" id="{994F583E-0D3C-60CE-36E7-A3ADB12F0B9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7">
                <a:extLst>
                  <a:ext uri="{FF2B5EF4-FFF2-40B4-BE49-F238E27FC236}">
                    <a16:creationId xmlns:a16="http://schemas.microsoft.com/office/drawing/2014/main" id="{6AFDA446-B053-E00E-276A-B4F47DAF9F46}"/>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8">
                <a:extLst>
                  <a:ext uri="{FF2B5EF4-FFF2-40B4-BE49-F238E27FC236}">
                    <a16:creationId xmlns:a16="http://schemas.microsoft.com/office/drawing/2014/main" id="{2FF72DF1-EF19-C418-01CD-9F393791167D}"/>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9">
                <a:extLst>
                  <a:ext uri="{FF2B5EF4-FFF2-40B4-BE49-F238E27FC236}">
                    <a16:creationId xmlns:a16="http://schemas.microsoft.com/office/drawing/2014/main" id="{5D93880F-E516-9F07-DA7E-4AFC03AA7556}"/>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0">
                <a:extLst>
                  <a:ext uri="{FF2B5EF4-FFF2-40B4-BE49-F238E27FC236}">
                    <a16:creationId xmlns:a16="http://schemas.microsoft.com/office/drawing/2014/main" id="{D715AF08-22D3-98E8-440F-33CEA7906928}"/>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1">
                <a:extLst>
                  <a:ext uri="{FF2B5EF4-FFF2-40B4-BE49-F238E27FC236}">
                    <a16:creationId xmlns:a16="http://schemas.microsoft.com/office/drawing/2014/main" id="{A0222D3A-6574-4A58-2756-D964F36AC41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2">
                <a:extLst>
                  <a:ext uri="{FF2B5EF4-FFF2-40B4-BE49-F238E27FC236}">
                    <a16:creationId xmlns:a16="http://schemas.microsoft.com/office/drawing/2014/main" id="{B6DC3C9D-57D7-C6AE-39F9-C09F883163F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3">
                <a:extLst>
                  <a:ext uri="{FF2B5EF4-FFF2-40B4-BE49-F238E27FC236}">
                    <a16:creationId xmlns:a16="http://schemas.microsoft.com/office/drawing/2014/main" id="{0CC525DB-DF85-24BE-038D-C8C048C393E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5" name="Imagem 34" descr="Texto, Logotipo&#10;&#10;Descrição gerada automaticamente">
            <a:extLst>
              <a:ext uri="{FF2B5EF4-FFF2-40B4-BE49-F238E27FC236}">
                <a16:creationId xmlns:a16="http://schemas.microsoft.com/office/drawing/2014/main" id="{C3F9873E-AE0F-7F31-C61C-E5329D070BB4}"/>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466051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Imagem 6" descr="Homem em pé com celular na mão&#10;&#10;Descrição gerada automaticamente com confiança média">
            <a:extLst>
              <a:ext uri="{FF2B5EF4-FFF2-40B4-BE49-F238E27FC236}">
                <a16:creationId xmlns:a16="http://schemas.microsoft.com/office/drawing/2014/main" id="{BF09C285-A401-5187-4824-0DD8A2C207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409B3299-09E2-937D-765B-596C00000464}"/>
              </a:ext>
            </a:extLst>
          </p:cNvPr>
          <p:cNvPicPr>
            <a:picLocks noChangeAspect="1"/>
          </p:cNvPicPr>
          <p:nvPr/>
        </p:nvPicPr>
        <p:blipFill>
          <a:blip r:embed="rId4">
            <a:alphaModFix amt="83000"/>
            <a:extLst>
              <a:ext uri="{28A0092B-C50C-407E-A947-70E740481C1C}">
                <a14:useLocalDpi xmlns:a14="http://schemas.microsoft.com/office/drawing/2010/main" val="0"/>
              </a:ext>
            </a:extLst>
          </a:blip>
          <a:stretch>
            <a:fillRect/>
          </a:stretch>
        </p:blipFill>
        <p:spPr>
          <a:xfrm rot="10800000">
            <a:off x="0" y="0"/>
            <a:ext cx="12192000" cy="4014926"/>
          </a:xfrm>
          <a:prstGeom prst="rect">
            <a:avLst/>
          </a:prstGeom>
        </p:spPr>
      </p:pic>
      <p:sp>
        <p:nvSpPr>
          <p:cNvPr id="2" name="CaixaDeTexto 1">
            <a:extLst>
              <a:ext uri="{FF2B5EF4-FFF2-40B4-BE49-F238E27FC236}">
                <a16:creationId xmlns:a16="http://schemas.microsoft.com/office/drawing/2014/main" id="{03599445-FBD8-640C-AC4F-F24BE6EEDE30}"/>
              </a:ext>
            </a:extLst>
          </p:cNvPr>
          <p:cNvSpPr txBox="1"/>
          <p:nvPr/>
        </p:nvSpPr>
        <p:spPr>
          <a:xfrm>
            <a:off x="945265" y="311268"/>
            <a:ext cx="10301469" cy="1333827"/>
          </a:xfrm>
          <a:prstGeom prst="rect">
            <a:avLst/>
          </a:prstGeom>
          <a:noFill/>
        </p:spPr>
        <p:txBody>
          <a:bodyPr wrap="square">
            <a:spAutoFit/>
          </a:bodyPr>
          <a:lstStyle/>
          <a:p>
            <a:pPr algn="ctr">
              <a:lnSpc>
                <a:spcPct val="115000"/>
              </a:lnSpc>
              <a:spcAft>
                <a:spcPts val="800"/>
              </a:spcAft>
            </a:pPr>
            <a:r>
              <a:rPr lang="pt-BR" sz="2400" kern="100">
                <a:solidFill>
                  <a:schemeClr val="bg1"/>
                </a:solidFill>
                <a:cs typeface="Times New Roman" panose="02020603050405020304" pitchFamily="18" charset="0"/>
              </a:rPr>
              <a:t>Agora você já sabe como comunicação estratégica possui o poder de influenciar as reações das pessoas, vamos descobrir outro pilar essencial para uma liderança excepcional.</a:t>
            </a:r>
          </a:p>
        </p:txBody>
      </p:sp>
      <p:grpSp>
        <p:nvGrpSpPr>
          <p:cNvPr id="8" name="Agrupar 7">
            <a:extLst>
              <a:ext uri="{FF2B5EF4-FFF2-40B4-BE49-F238E27FC236}">
                <a16:creationId xmlns:a16="http://schemas.microsoft.com/office/drawing/2014/main" id="{92C003E7-D7A0-2A64-164C-0E2386A2138C}"/>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1C59869B-8EE1-9196-29FD-402BA4A45041}"/>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1279A944-660D-628A-A0F6-05C867EFFC4D}"/>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4F625693-2B9F-D97B-5B56-0BE0AE713F1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3255C401-E8A9-3089-4789-83FC7B6F0FD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B0CEEC79-2AD6-5D4B-2C14-E5E84867FA6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6A1802B8-BD91-67F6-CD6A-98310245BC32}"/>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E6ED3F16-6D43-6291-266B-29CBF764E16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B9C4820C-505F-3DB5-E9D1-20D1BF0FB49E}"/>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64B00CEF-23E3-078B-6500-FCB8291501B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AEB855FE-DE2B-B468-E9F1-F203615AE36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7DB7D6EA-6497-8E77-6DEF-D3A21E93EE2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87BD1E04-CA78-9CD1-7553-BF6AC7446600}"/>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0AEDE0AF-C447-5052-48BF-70D548CDB04C}"/>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Texto, Logotipo&#10;&#10;Descrição gerada automaticamente">
            <a:extLst>
              <a:ext uri="{FF2B5EF4-FFF2-40B4-BE49-F238E27FC236}">
                <a16:creationId xmlns:a16="http://schemas.microsoft.com/office/drawing/2014/main" id="{8D12E90C-7A21-8701-0D38-C6F0B15423B3}"/>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4192170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6B6C21FB-920D-1E15-BB2D-E3B7443EB45E}"/>
              </a:ext>
            </a:extLst>
          </p:cNvPr>
          <p:cNvSpPr/>
          <p:nvPr/>
        </p:nvSpPr>
        <p:spPr>
          <a:xfrm>
            <a:off x="-307677" y="984438"/>
            <a:ext cx="3108028" cy="985300"/>
          </a:xfrm>
          <a:prstGeom prst="roundRect">
            <a:avLst>
              <a:gd name="adj" fmla="val -17778"/>
            </a:avLst>
          </a:prstGeom>
          <a:solidFill>
            <a:srgbClr val="F90000"/>
          </a:solidFill>
          <a:ln/>
        </p:spPr>
        <p:txBody>
          <a:bodyPr/>
          <a:lstStyle/>
          <a:p>
            <a:endParaRPr lang="pt-BR" sz="3200"/>
          </a:p>
        </p:txBody>
      </p:sp>
      <p:sp>
        <p:nvSpPr>
          <p:cNvPr id="2" name="CaixaDeTexto 1">
            <a:extLst>
              <a:ext uri="{FF2B5EF4-FFF2-40B4-BE49-F238E27FC236}">
                <a16:creationId xmlns:a16="http://schemas.microsoft.com/office/drawing/2014/main" id="{37FEE281-85F4-3F8F-3E9E-2BFEF6FF8C04}"/>
              </a:ext>
            </a:extLst>
          </p:cNvPr>
          <p:cNvSpPr txBox="1"/>
          <p:nvPr/>
        </p:nvSpPr>
        <p:spPr>
          <a:xfrm>
            <a:off x="415925" y="1166631"/>
            <a:ext cx="1822450" cy="769441"/>
          </a:xfrm>
          <a:prstGeom prst="rect">
            <a:avLst/>
          </a:prstGeom>
          <a:noFill/>
        </p:spPr>
        <p:txBody>
          <a:bodyPr wrap="square" rtlCol="0">
            <a:spAutoFit/>
          </a:bodyPr>
          <a:lstStyle/>
          <a:p>
            <a:r>
              <a:rPr lang="pt-BR" sz="4400" b="1">
                <a:solidFill>
                  <a:schemeClr val="bg1"/>
                </a:solidFill>
                <a:latin typeface="+mj-lt"/>
              </a:rPr>
              <a:t>Índice</a:t>
            </a:r>
          </a:p>
        </p:txBody>
      </p:sp>
      <p:grpSp>
        <p:nvGrpSpPr>
          <p:cNvPr id="5" name="Agrupar 4">
            <a:extLst>
              <a:ext uri="{FF2B5EF4-FFF2-40B4-BE49-F238E27FC236}">
                <a16:creationId xmlns:a16="http://schemas.microsoft.com/office/drawing/2014/main" id="{39F88F94-5645-0BA3-40FF-5EA0A129C5F5}"/>
              </a:ext>
            </a:extLst>
          </p:cNvPr>
          <p:cNvGrpSpPr/>
          <p:nvPr/>
        </p:nvGrpSpPr>
        <p:grpSpPr>
          <a:xfrm>
            <a:off x="5334000" y="1861809"/>
            <a:ext cx="5842000" cy="627391"/>
            <a:chOff x="5334000" y="1861809"/>
            <a:chExt cx="5842000" cy="627391"/>
          </a:xfrm>
        </p:grpSpPr>
        <p:sp>
          <p:nvSpPr>
            <p:cNvPr id="3" name="Retângulo: Cantos Arredondados 2">
              <a:extLst>
                <a:ext uri="{FF2B5EF4-FFF2-40B4-BE49-F238E27FC236}">
                  <a16:creationId xmlns:a16="http://schemas.microsoft.com/office/drawing/2014/main" id="{82E6559A-6C16-46AF-83AA-779EEEC29D5C}"/>
                </a:ext>
              </a:extLst>
            </p:cNvPr>
            <p:cNvSpPr/>
            <p:nvPr/>
          </p:nvSpPr>
          <p:spPr>
            <a:xfrm>
              <a:off x="5334000" y="1861809"/>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Liderar</a:t>
              </a:r>
            </a:p>
          </p:txBody>
        </p:sp>
        <p:pic>
          <p:nvPicPr>
            <p:cNvPr id="16" name="Gráfico 15">
              <a:extLst>
                <a:ext uri="{FF2B5EF4-FFF2-40B4-BE49-F238E27FC236}">
                  <a16:creationId xmlns:a16="http://schemas.microsoft.com/office/drawing/2014/main" id="{C2770C7C-D73A-13AF-24BF-FBCEB66486D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719019" y="1978351"/>
              <a:ext cx="342379" cy="365357"/>
            </a:xfrm>
            <a:prstGeom prst="rect">
              <a:avLst/>
            </a:prstGeom>
          </p:spPr>
        </p:pic>
      </p:grpSp>
      <p:grpSp>
        <p:nvGrpSpPr>
          <p:cNvPr id="7" name="Agrupar 6">
            <a:extLst>
              <a:ext uri="{FF2B5EF4-FFF2-40B4-BE49-F238E27FC236}">
                <a16:creationId xmlns:a16="http://schemas.microsoft.com/office/drawing/2014/main" id="{05BC5DFA-A7A0-F20C-EFB3-15C5D3D8162E}"/>
              </a:ext>
            </a:extLst>
          </p:cNvPr>
          <p:cNvGrpSpPr/>
          <p:nvPr/>
        </p:nvGrpSpPr>
        <p:grpSpPr>
          <a:xfrm>
            <a:off x="5334000" y="2795006"/>
            <a:ext cx="5842000" cy="627391"/>
            <a:chOff x="5334000" y="2795006"/>
            <a:chExt cx="5842000" cy="627391"/>
          </a:xfrm>
        </p:grpSpPr>
        <p:sp>
          <p:nvSpPr>
            <p:cNvPr id="6" name="Retângulo: Cantos Arredondados 5">
              <a:extLst>
                <a:ext uri="{FF2B5EF4-FFF2-40B4-BE49-F238E27FC236}">
                  <a16:creationId xmlns:a16="http://schemas.microsoft.com/office/drawing/2014/main" id="{38D9E7E6-5077-2E50-59D4-ADF40E21A747}"/>
                </a:ext>
              </a:extLst>
            </p:cNvPr>
            <p:cNvSpPr/>
            <p:nvPr/>
          </p:nvSpPr>
          <p:spPr>
            <a:xfrm>
              <a:off x="5334000" y="2795006"/>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Comunicar</a:t>
              </a:r>
            </a:p>
          </p:txBody>
        </p:sp>
        <p:pic>
          <p:nvPicPr>
            <p:cNvPr id="17" name="Gráfico 16">
              <a:extLst>
                <a:ext uri="{FF2B5EF4-FFF2-40B4-BE49-F238E27FC236}">
                  <a16:creationId xmlns:a16="http://schemas.microsoft.com/office/drawing/2014/main" id="{6626E4D5-93A8-A641-42ED-70D9C1944FC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05157" y="2926022"/>
              <a:ext cx="342379" cy="365357"/>
            </a:xfrm>
            <a:prstGeom prst="rect">
              <a:avLst/>
            </a:prstGeom>
          </p:spPr>
        </p:pic>
      </p:grpSp>
      <p:grpSp>
        <p:nvGrpSpPr>
          <p:cNvPr id="9" name="Agrupar 8">
            <a:extLst>
              <a:ext uri="{FF2B5EF4-FFF2-40B4-BE49-F238E27FC236}">
                <a16:creationId xmlns:a16="http://schemas.microsoft.com/office/drawing/2014/main" id="{F036C9D4-64C8-4B27-C4AF-7F0940EF7BB8}"/>
              </a:ext>
            </a:extLst>
          </p:cNvPr>
          <p:cNvGrpSpPr/>
          <p:nvPr/>
        </p:nvGrpSpPr>
        <p:grpSpPr>
          <a:xfrm>
            <a:off x="5334000" y="3728203"/>
            <a:ext cx="5842000" cy="627391"/>
            <a:chOff x="5334000" y="3728203"/>
            <a:chExt cx="5842000" cy="627391"/>
          </a:xfrm>
        </p:grpSpPr>
        <p:sp>
          <p:nvSpPr>
            <p:cNvPr id="8" name="Retângulo: Cantos Arredondados 7">
              <a:extLst>
                <a:ext uri="{FF2B5EF4-FFF2-40B4-BE49-F238E27FC236}">
                  <a16:creationId xmlns:a16="http://schemas.microsoft.com/office/drawing/2014/main" id="{B32B9E4E-6A90-32DF-4A3F-F9448C601155}"/>
                </a:ext>
              </a:extLst>
            </p:cNvPr>
            <p:cNvSpPr/>
            <p:nvPr/>
          </p:nvSpPr>
          <p:spPr>
            <a:xfrm>
              <a:off x="5334000" y="3728203"/>
              <a:ext cx="5842000" cy="627391"/>
            </a:xfrm>
            <a:prstGeom prst="roundRect">
              <a:avLst>
                <a:gd name="adj" fmla="val 50000"/>
              </a:avLst>
            </a:prstGeom>
            <a:solidFill>
              <a:schemeClr val="tx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bg1"/>
                  </a:solidFill>
                  <a:latin typeface="+mj-lt"/>
                </a:rPr>
                <a:t>Eu          Harmonizar</a:t>
              </a:r>
            </a:p>
          </p:txBody>
        </p:sp>
        <p:pic>
          <p:nvPicPr>
            <p:cNvPr id="18" name="Gráfico 17">
              <a:extLst>
                <a:ext uri="{FF2B5EF4-FFF2-40B4-BE49-F238E27FC236}">
                  <a16:creationId xmlns:a16="http://schemas.microsoft.com/office/drawing/2014/main" id="{C9945AAC-4FAB-0824-A6F5-1FBB434B1CD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438101" y="3859219"/>
              <a:ext cx="342379" cy="365357"/>
            </a:xfrm>
            <a:prstGeom prst="rect">
              <a:avLst/>
            </a:prstGeom>
          </p:spPr>
        </p:pic>
      </p:grpSp>
      <p:grpSp>
        <p:nvGrpSpPr>
          <p:cNvPr id="11" name="Agrupar 10">
            <a:extLst>
              <a:ext uri="{FF2B5EF4-FFF2-40B4-BE49-F238E27FC236}">
                <a16:creationId xmlns:a16="http://schemas.microsoft.com/office/drawing/2014/main" id="{A2BF206D-190D-82D4-5664-39778F177BD9}"/>
              </a:ext>
            </a:extLst>
          </p:cNvPr>
          <p:cNvGrpSpPr/>
          <p:nvPr/>
        </p:nvGrpSpPr>
        <p:grpSpPr>
          <a:xfrm>
            <a:off x="5334000" y="4661400"/>
            <a:ext cx="5842000" cy="627391"/>
            <a:chOff x="5334000" y="4661400"/>
            <a:chExt cx="5842000" cy="627391"/>
          </a:xfrm>
        </p:grpSpPr>
        <p:sp>
          <p:nvSpPr>
            <p:cNvPr id="10" name="Retângulo: Cantos Arredondados 9">
              <a:extLst>
                <a:ext uri="{FF2B5EF4-FFF2-40B4-BE49-F238E27FC236}">
                  <a16:creationId xmlns:a16="http://schemas.microsoft.com/office/drawing/2014/main" id="{0E7D0FDF-38CC-8771-AF8A-0AC657C5C8D2}"/>
                </a:ext>
              </a:extLst>
            </p:cNvPr>
            <p:cNvSpPr/>
            <p:nvPr/>
          </p:nvSpPr>
          <p:spPr>
            <a:xfrm>
              <a:off x="5334000" y="4661400"/>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Solucionar</a:t>
              </a:r>
            </a:p>
          </p:txBody>
        </p:sp>
        <p:pic>
          <p:nvPicPr>
            <p:cNvPr id="19" name="Gráfico 18">
              <a:extLst>
                <a:ext uri="{FF2B5EF4-FFF2-40B4-BE49-F238E27FC236}">
                  <a16:creationId xmlns:a16="http://schemas.microsoft.com/office/drawing/2014/main" id="{FB1322B1-C3F1-404A-8486-DFD3D2BAF43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07141" y="4792416"/>
              <a:ext cx="342379" cy="365357"/>
            </a:xfrm>
            <a:prstGeom prst="rect">
              <a:avLst/>
            </a:prstGeom>
          </p:spPr>
        </p:pic>
      </p:grpSp>
      <p:grpSp>
        <p:nvGrpSpPr>
          <p:cNvPr id="13" name="Agrupar 12">
            <a:extLst>
              <a:ext uri="{FF2B5EF4-FFF2-40B4-BE49-F238E27FC236}">
                <a16:creationId xmlns:a16="http://schemas.microsoft.com/office/drawing/2014/main" id="{9A69DF71-F5BB-2E65-B539-B50D962F3E3B}"/>
              </a:ext>
            </a:extLst>
          </p:cNvPr>
          <p:cNvGrpSpPr/>
          <p:nvPr/>
        </p:nvGrpSpPr>
        <p:grpSpPr>
          <a:xfrm>
            <a:off x="5334000" y="5594597"/>
            <a:ext cx="5842000" cy="627391"/>
            <a:chOff x="5334000" y="5594597"/>
            <a:chExt cx="5842000" cy="627391"/>
          </a:xfrm>
        </p:grpSpPr>
        <p:sp>
          <p:nvSpPr>
            <p:cNvPr id="12" name="Retângulo: Cantos Arredondados 11">
              <a:extLst>
                <a:ext uri="{FF2B5EF4-FFF2-40B4-BE49-F238E27FC236}">
                  <a16:creationId xmlns:a16="http://schemas.microsoft.com/office/drawing/2014/main" id="{FBF9D430-D84B-63FE-3734-F7A7738F4F64}"/>
                </a:ext>
              </a:extLst>
            </p:cNvPr>
            <p:cNvSpPr/>
            <p:nvPr/>
          </p:nvSpPr>
          <p:spPr>
            <a:xfrm>
              <a:off x="5334000" y="5594597"/>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Desenvolver</a:t>
              </a:r>
            </a:p>
          </p:txBody>
        </p:sp>
        <p:pic>
          <p:nvPicPr>
            <p:cNvPr id="21" name="Gráfico 20">
              <a:extLst>
                <a:ext uri="{FF2B5EF4-FFF2-40B4-BE49-F238E27FC236}">
                  <a16:creationId xmlns:a16="http://schemas.microsoft.com/office/drawing/2014/main" id="{007269FE-4AD2-996C-C5EB-F73B29D833D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376640" y="5725613"/>
              <a:ext cx="342379" cy="365357"/>
            </a:xfrm>
            <a:prstGeom prst="rect">
              <a:avLst/>
            </a:prstGeom>
          </p:spPr>
        </p:pic>
      </p:grpSp>
      <p:grpSp>
        <p:nvGrpSpPr>
          <p:cNvPr id="22" name="Gráfico 23">
            <a:extLst>
              <a:ext uri="{FF2B5EF4-FFF2-40B4-BE49-F238E27FC236}">
                <a16:creationId xmlns:a16="http://schemas.microsoft.com/office/drawing/2014/main" id="{69AD663B-4E01-4927-821D-B5A0B87D4898}"/>
              </a:ext>
            </a:extLst>
          </p:cNvPr>
          <p:cNvGrpSpPr/>
          <p:nvPr/>
        </p:nvGrpSpPr>
        <p:grpSpPr>
          <a:xfrm>
            <a:off x="-185757" y="3104897"/>
            <a:ext cx="3600464" cy="2489700"/>
            <a:chOff x="2238436" y="1693496"/>
            <a:chExt cx="2812973" cy="1945154"/>
          </a:xfrm>
        </p:grpSpPr>
        <p:sp>
          <p:nvSpPr>
            <p:cNvPr id="23" name="Forma Livre 38">
              <a:extLst>
                <a:ext uri="{FF2B5EF4-FFF2-40B4-BE49-F238E27FC236}">
                  <a16:creationId xmlns:a16="http://schemas.microsoft.com/office/drawing/2014/main" id="{9338675B-9A91-6CBB-4206-A311F8B6D7A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39">
              <a:extLst>
                <a:ext uri="{FF2B5EF4-FFF2-40B4-BE49-F238E27FC236}">
                  <a16:creationId xmlns:a16="http://schemas.microsoft.com/office/drawing/2014/main" id="{C09ABCA3-AE17-D6CB-DE83-D2FF962C6288}"/>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0">
              <a:extLst>
                <a:ext uri="{FF2B5EF4-FFF2-40B4-BE49-F238E27FC236}">
                  <a16:creationId xmlns:a16="http://schemas.microsoft.com/office/drawing/2014/main" id="{D42DF71F-B6A8-AF40-2F53-2E64C0CCCFB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6" name="Forma Livre 41">
              <a:extLst>
                <a:ext uri="{FF2B5EF4-FFF2-40B4-BE49-F238E27FC236}">
                  <a16:creationId xmlns:a16="http://schemas.microsoft.com/office/drawing/2014/main" id="{4EDE2A9B-64EF-1CD5-9942-F771C82EB4E3}"/>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2">
              <a:extLst>
                <a:ext uri="{FF2B5EF4-FFF2-40B4-BE49-F238E27FC236}">
                  <a16:creationId xmlns:a16="http://schemas.microsoft.com/office/drawing/2014/main" id="{1FA8367E-CCA2-FD46-8F30-594D903BD75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43">
              <a:extLst>
                <a:ext uri="{FF2B5EF4-FFF2-40B4-BE49-F238E27FC236}">
                  <a16:creationId xmlns:a16="http://schemas.microsoft.com/office/drawing/2014/main" id="{4FBD1C1D-5365-FAB7-7A24-4708156E996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4">
              <a:extLst>
                <a:ext uri="{FF2B5EF4-FFF2-40B4-BE49-F238E27FC236}">
                  <a16:creationId xmlns:a16="http://schemas.microsoft.com/office/drawing/2014/main" id="{4566621B-D1FB-1C48-C5B7-C887F02802B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5">
              <a:extLst>
                <a:ext uri="{FF2B5EF4-FFF2-40B4-BE49-F238E27FC236}">
                  <a16:creationId xmlns:a16="http://schemas.microsoft.com/office/drawing/2014/main" id="{0C76FF54-CC85-E5FF-696B-901E05F8CAE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6">
              <a:extLst>
                <a:ext uri="{FF2B5EF4-FFF2-40B4-BE49-F238E27FC236}">
                  <a16:creationId xmlns:a16="http://schemas.microsoft.com/office/drawing/2014/main" id="{54D21A1D-D892-4967-B28D-C2FE0ED8DE9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7">
              <a:extLst>
                <a:ext uri="{FF2B5EF4-FFF2-40B4-BE49-F238E27FC236}">
                  <a16:creationId xmlns:a16="http://schemas.microsoft.com/office/drawing/2014/main" id="{F674E385-2EF2-4195-2654-06E9BC245873}"/>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3" name="Forma Livre 48">
              <a:extLst>
                <a:ext uri="{FF2B5EF4-FFF2-40B4-BE49-F238E27FC236}">
                  <a16:creationId xmlns:a16="http://schemas.microsoft.com/office/drawing/2014/main" id="{40740664-65E9-50F0-9A64-2C6175FAC54D}"/>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4" name="Forma Livre 49">
              <a:extLst>
                <a:ext uri="{FF2B5EF4-FFF2-40B4-BE49-F238E27FC236}">
                  <a16:creationId xmlns:a16="http://schemas.microsoft.com/office/drawing/2014/main" id="{0191C415-5D8A-AF54-D67D-902D4EA26DA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5" name="Agrupar 34">
            <a:extLst>
              <a:ext uri="{FF2B5EF4-FFF2-40B4-BE49-F238E27FC236}">
                <a16:creationId xmlns:a16="http://schemas.microsoft.com/office/drawing/2014/main" id="{5953C013-11CE-030F-B917-A776B95763FE}"/>
              </a:ext>
            </a:extLst>
          </p:cNvPr>
          <p:cNvGrpSpPr/>
          <p:nvPr/>
        </p:nvGrpSpPr>
        <p:grpSpPr>
          <a:xfrm>
            <a:off x="9872015" y="6469399"/>
            <a:ext cx="2190461" cy="261610"/>
            <a:chOff x="9142558" y="6469399"/>
            <a:chExt cx="2190461" cy="261610"/>
          </a:xfrm>
        </p:grpSpPr>
        <p:sp>
          <p:nvSpPr>
            <p:cNvPr id="36" name="CaixaDeTexto 35">
              <a:extLst>
                <a:ext uri="{FF2B5EF4-FFF2-40B4-BE49-F238E27FC236}">
                  <a16:creationId xmlns:a16="http://schemas.microsoft.com/office/drawing/2014/main" id="{AC3E5650-AAA2-9CD5-7259-B5C6707111B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37" name="Gráfico 7">
              <a:extLst>
                <a:ext uri="{FF2B5EF4-FFF2-40B4-BE49-F238E27FC236}">
                  <a16:creationId xmlns:a16="http://schemas.microsoft.com/office/drawing/2014/main" id="{07D2E751-3F04-AEC1-7866-2AAB2DA68113}"/>
                </a:ext>
              </a:extLst>
            </p:cNvPr>
            <p:cNvGrpSpPr/>
            <p:nvPr/>
          </p:nvGrpSpPr>
          <p:grpSpPr>
            <a:xfrm>
              <a:off x="9142558" y="6511982"/>
              <a:ext cx="1684398" cy="142155"/>
              <a:chOff x="404711" y="944579"/>
              <a:chExt cx="5743491" cy="484722"/>
            </a:xfrm>
            <a:solidFill>
              <a:srgbClr val="000000"/>
            </a:solidFill>
          </p:grpSpPr>
          <p:sp>
            <p:nvSpPr>
              <p:cNvPr id="38" name="Forma Livre 23">
                <a:extLst>
                  <a:ext uri="{FF2B5EF4-FFF2-40B4-BE49-F238E27FC236}">
                    <a16:creationId xmlns:a16="http://schemas.microsoft.com/office/drawing/2014/main" id="{E39F7ACA-8918-A1EE-DDC3-CB7E9E6DEA8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4">
                <a:extLst>
                  <a:ext uri="{FF2B5EF4-FFF2-40B4-BE49-F238E27FC236}">
                    <a16:creationId xmlns:a16="http://schemas.microsoft.com/office/drawing/2014/main" id="{0DA2DB80-66B2-A9D7-C6E8-D28D56DD7DF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5">
                <a:extLst>
                  <a:ext uri="{FF2B5EF4-FFF2-40B4-BE49-F238E27FC236}">
                    <a16:creationId xmlns:a16="http://schemas.microsoft.com/office/drawing/2014/main" id="{E9324A6C-E7FE-4E48-299E-47D4AB7F952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6">
                <a:extLst>
                  <a:ext uri="{FF2B5EF4-FFF2-40B4-BE49-F238E27FC236}">
                    <a16:creationId xmlns:a16="http://schemas.microsoft.com/office/drawing/2014/main" id="{E4D56FEC-61B7-E37A-E54D-DC54EC66569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7">
                <a:extLst>
                  <a:ext uri="{FF2B5EF4-FFF2-40B4-BE49-F238E27FC236}">
                    <a16:creationId xmlns:a16="http://schemas.microsoft.com/office/drawing/2014/main" id="{975D8AB8-8196-29FD-1B22-30087B08FB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8">
                <a:extLst>
                  <a:ext uri="{FF2B5EF4-FFF2-40B4-BE49-F238E27FC236}">
                    <a16:creationId xmlns:a16="http://schemas.microsoft.com/office/drawing/2014/main" id="{8A3932E7-2717-C431-FAF4-E2A5ABDF545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9">
                <a:extLst>
                  <a:ext uri="{FF2B5EF4-FFF2-40B4-BE49-F238E27FC236}">
                    <a16:creationId xmlns:a16="http://schemas.microsoft.com/office/drawing/2014/main" id="{DB8A2963-5202-37A5-7562-6DA061DE06A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0">
                <a:extLst>
                  <a:ext uri="{FF2B5EF4-FFF2-40B4-BE49-F238E27FC236}">
                    <a16:creationId xmlns:a16="http://schemas.microsoft.com/office/drawing/2014/main" id="{1F0C0568-7B2D-90AF-62B2-49C14BDA72C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1">
                <a:extLst>
                  <a:ext uri="{FF2B5EF4-FFF2-40B4-BE49-F238E27FC236}">
                    <a16:creationId xmlns:a16="http://schemas.microsoft.com/office/drawing/2014/main" id="{2E27DA5D-EAAC-F4F6-5762-6BA71433D06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2">
                <a:extLst>
                  <a:ext uri="{FF2B5EF4-FFF2-40B4-BE49-F238E27FC236}">
                    <a16:creationId xmlns:a16="http://schemas.microsoft.com/office/drawing/2014/main" id="{04DFB556-A619-6494-4358-FB297BCFB77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3">
                <a:extLst>
                  <a:ext uri="{FF2B5EF4-FFF2-40B4-BE49-F238E27FC236}">
                    <a16:creationId xmlns:a16="http://schemas.microsoft.com/office/drawing/2014/main" id="{950FD9E2-EBB6-D37E-0347-EF488EBEE3D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9" name="Imagem 48" descr="Texto, Logotipo&#10;&#10;Descrição gerada automaticamente">
            <a:extLst>
              <a:ext uri="{FF2B5EF4-FFF2-40B4-BE49-F238E27FC236}">
                <a16:creationId xmlns:a16="http://schemas.microsoft.com/office/drawing/2014/main" id="{7B978AB1-E09C-C352-B72A-879732A72DC4}"/>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2113434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par>
                          <p:cTn id="32" fill="hold">
                            <p:stCondLst>
                              <p:cond delay="3500"/>
                            </p:stCondLst>
                            <p:childTnLst>
                              <p:par>
                                <p:cTn id="33" presetID="6" presetClass="entr" presetSubtype="16"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circle(in)">
                                      <p:cBhvr>
                                        <p:cTn id="35" dur="2000"/>
                                        <p:tgtEl>
                                          <p:spTgt spid="22"/>
                                        </p:tgtEl>
                                      </p:cBhvr>
                                    </p:animEffect>
                                  </p:childTnLst>
                                </p:cTn>
                              </p:par>
                            </p:childTnLst>
                          </p:cTn>
                        </p:par>
                        <p:par>
                          <p:cTn id="36" fill="hold">
                            <p:stCondLst>
                              <p:cond delay="5500"/>
                            </p:stCondLst>
                            <p:childTnLst>
                              <p:par>
                                <p:cTn id="37" presetID="26" presetClass="emph" presetSubtype="0" fill="hold" nodeType="afterEffect">
                                  <p:stCondLst>
                                    <p:cond delay="0"/>
                                  </p:stCondLst>
                                  <p:childTnLst>
                                    <p:animEffect transition="out" filter="fade">
                                      <p:cBhvr>
                                        <p:cTn id="38" dur="500" tmFilter="0, 0; .2, .5; .8, .5; 1, 0"/>
                                        <p:tgtEl>
                                          <p:spTgt spid="9"/>
                                        </p:tgtEl>
                                      </p:cBhvr>
                                    </p:animEffect>
                                    <p:animScale>
                                      <p:cBhvr>
                                        <p:cTn id="39" dur="250" autoRev="1" fill="hold"/>
                                        <p:tgtEl>
                                          <p:spTgt spid="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Mulher cortando bolo de casamento&#10;&#10;Descrição gerada automaticamente com confiança baixa">
            <a:extLst>
              <a:ext uri="{FF2B5EF4-FFF2-40B4-BE49-F238E27FC236}">
                <a16:creationId xmlns:a16="http://schemas.microsoft.com/office/drawing/2014/main" id="{1B84A444-C923-202F-A1DC-A9DBF22405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8" name="Shape 0">
            <a:extLst>
              <a:ext uri="{FF2B5EF4-FFF2-40B4-BE49-F238E27FC236}">
                <a16:creationId xmlns:a16="http://schemas.microsoft.com/office/drawing/2014/main" id="{7E915C57-6FD6-5772-73CF-D45E05401F98}"/>
              </a:ext>
            </a:extLst>
          </p:cNvPr>
          <p:cNvSpPr/>
          <p:nvPr/>
        </p:nvSpPr>
        <p:spPr>
          <a:xfrm>
            <a:off x="5246993" y="3952530"/>
            <a:ext cx="7406640" cy="1773030"/>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7F2C209-DCA4-9444-2762-B393CD6BE89C}"/>
              </a:ext>
            </a:extLst>
          </p:cNvPr>
          <p:cNvSpPr txBox="1"/>
          <p:nvPr/>
        </p:nvSpPr>
        <p:spPr>
          <a:xfrm>
            <a:off x="5455993" y="4124404"/>
            <a:ext cx="6800667" cy="830997"/>
          </a:xfrm>
          <a:prstGeom prst="rect">
            <a:avLst/>
          </a:prstGeom>
          <a:noFill/>
        </p:spPr>
        <p:txBody>
          <a:bodyPr wrap="square">
            <a:spAutoFit/>
          </a:bodyPr>
          <a:lstStyle/>
          <a:p>
            <a:r>
              <a:rPr lang="pt-BR" sz="2400">
                <a:solidFill>
                  <a:srgbClr val="F90000"/>
                </a:solidFill>
                <a:latin typeface="AMX Medium" pitchFamily="2" charset="77"/>
              </a:rPr>
              <a:t>Sou observador, escuto as pessoas e incentivo um bom </a:t>
            </a:r>
            <a:r>
              <a:rPr lang="pt-BR" sz="2400" i="1">
                <a:latin typeface="AMX Medium" pitchFamily="2" charset="77"/>
              </a:rPr>
              <a:t>Clima</a:t>
            </a:r>
            <a:r>
              <a:rPr lang="pt-BR" sz="2400" i="1">
                <a:solidFill>
                  <a:srgbClr val="FF0000"/>
                </a:solidFill>
                <a:latin typeface="AMX Medium" pitchFamily="2" charset="77"/>
              </a:rPr>
              <a:t>.</a:t>
            </a:r>
          </a:p>
        </p:txBody>
      </p:sp>
      <p:sp>
        <p:nvSpPr>
          <p:cNvPr id="4" name="CaixaDeTexto 3">
            <a:extLst>
              <a:ext uri="{FF2B5EF4-FFF2-40B4-BE49-F238E27FC236}">
                <a16:creationId xmlns:a16="http://schemas.microsoft.com/office/drawing/2014/main" id="{DD7F6F9E-AA1F-99A8-C27E-E77CB1FF6BF0}"/>
              </a:ext>
            </a:extLst>
          </p:cNvPr>
          <p:cNvSpPr txBox="1"/>
          <p:nvPr/>
        </p:nvSpPr>
        <p:spPr>
          <a:xfrm>
            <a:off x="6863688" y="5264956"/>
            <a:ext cx="4024191" cy="369332"/>
          </a:xfrm>
          <a:prstGeom prst="rect">
            <a:avLst/>
          </a:prstGeom>
          <a:noFill/>
        </p:spPr>
        <p:txBody>
          <a:bodyPr wrap="square">
            <a:spAutoFit/>
          </a:bodyPr>
          <a:lstStyle/>
          <a:p>
            <a:pPr algn="ctr"/>
            <a:r>
              <a:rPr lang="pt-BR"/>
              <a:t>Sente o indivíduo e o clima</a:t>
            </a:r>
          </a:p>
        </p:txBody>
      </p:sp>
      <p:grpSp>
        <p:nvGrpSpPr>
          <p:cNvPr id="34" name="Gráfico 23">
            <a:extLst>
              <a:ext uri="{FF2B5EF4-FFF2-40B4-BE49-F238E27FC236}">
                <a16:creationId xmlns:a16="http://schemas.microsoft.com/office/drawing/2014/main" id="{CD2B14A5-2A1A-E854-5DBE-9B2897AC8330}"/>
              </a:ext>
            </a:extLst>
          </p:cNvPr>
          <p:cNvGrpSpPr/>
          <p:nvPr/>
        </p:nvGrpSpPr>
        <p:grpSpPr>
          <a:xfrm>
            <a:off x="4361519" y="5025887"/>
            <a:ext cx="2200381" cy="1521551"/>
            <a:chOff x="2238436" y="1693496"/>
            <a:chExt cx="2812973" cy="1945154"/>
          </a:xfrm>
        </p:grpSpPr>
        <p:sp>
          <p:nvSpPr>
            <p:cNvPr id="35" name="Forma Livre 38">
              <a:extLst>
                <a:ext uri="{FF2B5EF4-FFF2-40B4-BE49-F238E27FC236}">
                  <a16:creationId xmlns:a16="http://schemas.microsoft.com/office/drawing/2014/main" id="{9418CDD1-F06C-894D-367D-E7E8B05E8F09}"/>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39">
              <a:extLst>
                <a:ext uri="{FF2B5EF4-FFF2-40B4-BE49-F238E27FC236}">
                  <a16:creationId xmlns:a16="http://schemas.microsoft.com/office/drawing/2014/main" id="{0BE5550C-4F05-583C-2C66-1A8CC69001B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7" name="Forma Livre 40">
              <a:extLst>
                <a:ext uri="{FF2B5EF4-FFF2-40B4-BE49-F238E27FC236}">
                  <a16:creationId xmlns:a16="http://schemas.microsoft.com/office/drawing/2014/main" id="{0315AC10-AB8A-63BE-8EC6-3FB9BFA88720}"/>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8" name="Forma Livre 41">
              <a:extLst>
                <a:ext uri="{FF2B5EF4-FFF2-40B4-BE49-F238E27FC236}">
                  <a16:creationId xmlns:a16="http://schemas.microsoft.com/office/drawing/2014/main" id="{9FBDD0E4-7394-D5E4-0A5D-7DE5DBB33CC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9" name="Forma Livre 42">
              <a:extLst>
                <a:ext uri="{FF2B5EF4-FFF2-40B4-BE49-F238E27FC236}">
                  <a16:creationId xmlns:a16="http://schemas.microsoft.com/office/drawing/2014/main" id="{4F28DB1C-5B49-06CB-9BA1-8A8E165FF92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43">
              <a:extLst>
                <a:ext uri="{FF2B5EF4-FFF2-40B4-BE49-F238E27FC236}">
                  <a16:creationId xmlns:a16="http://schemas.microsoft.com/office/drawing/2014/main" id="{17231D3B-D27B-E018-4B0B-ABDF6B34F24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4">
              <a:extLst>
                <a:ext uri="{FF2B5EF4-FFF2-40B4-BE49-F238E27FC236}">
                  <a16:creationId xmlns:a16="http://schemas.microsoft.com/office/drawing/2014/main" id="{7FFC15E7-FB1C-CF0C-9FD2-2E08E312D9F6}"/>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2" name="Forma Livre 45">
              <a:extLst>
                <a:ext uri="{FF2B5EF4-FFF2-40B4-BE49-F238E27FC236}">
                  <a16:creationId xmlns:a16="http://schemas.microsoft.com/office/drawing/2014/main" id="{E278EA2E-1E4E-DE63-BADB-37B1D1E0E5DC}"/>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6">
              <a:extLst>
                <a:ext uri="{FF2B5EF4-FFF2-40B4-BE49-F238E27FC236}">
                  <a16:creationId xmlns:a16="http://schemas.microsoft.com/office/drawing/2014/main" id="{1DC593D9-4B56-F335-0BD3-2E15B24416E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4" name="Forma Livre 47">
              <a:extLst>
                <a:ext uri="{FF2B5EF4-FFF2-40B4-BE49-F238E27FC236}">
                  <a16:creationId xmlns:a16="http://schemas.microsoft.com/office/drawing/2014/main" id="{E5861FB8-FF99-1C2A-135C-4F1461FE966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5" name="Forma Livre 48">
              <a:extLst>
                <a:ext uri="{FF2B5EF4-FFF2-40B4-BE49-F238E27FC236}">
                  <a16:creationId xmlns:a16="http://schemas.microsoft.com/office/drawing/2014/main" id="{77EB09CF-41D3-5C53-6A5F-33EDB81CFC6F}"/>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6" name="Forma Livre 49">
              <a:extLst>
                <a:ext uri="{FF2B5EF4-FFF2-40B4-BE49-F238E27FC236}">
                  <a16:creationId xmlns:a16="http://schemas.microsoft.com/office/drawing/2014/main" id="{8667F7B4-8418-4BB2-C135-2F0D0FAE5F1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6" name="Agrupar 5">
            <a:extLst>
              <a:ext uri="{FF2B5EF4-FFF2-40B4-BE49-F238E27FC236}">
                <a16:creationId xmlns:a16="http://schemas.microsoft.com/office/drawing/2014/main" id="{5A53B838-4C58-AB0F-BBCE-C70AB7052A6A}"/>
              </a:ext>
            </a:extLst>
          </p:cNvPr>
          <p:cNvGrpSpPr/>
          <p:nvPr/>
        </p:nvGrpSpPr>
        <p:grpSpPr>
          <a:xfrm>
            <a:off x="9872015" y="6469399"/>
            <a:ext cx="2190461" cy="261610"/>
            <a:chOff x="9142558" y="6469399"/>
            <a:chExt cx="2190461" cy="261610"/>
          </a:xfrm>
        </p:grpSpPr>
        <p:sp>
          <p:nvSpPr>
            <p:cNvPr id="7" name="CaixaDeTexto 6">
              <a:extLst>
                <a:ext uri="{FF2B5EF4-FFF2-40B4-BE49-F238E27FC236}">
                  <a16:creationId xmlns:a16="http://schemas.microsoft.com/office/drawing/2014/main" id="{B04D4CF8-83E1-1ABF-78DE-3B62FB4B9A28}"/>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8" name="Gráfico 7">
              <a:extLst>
                <a:ext uri="{FF2B5EF4-FFF2-40B4-BE49-F238E27FC236}">
                  <a16:creationId xmlns:a16="http://schemas.microsoft.com/office/drawing/2014/main" id="{16CFDFD3-7F55-70ED-20A4-19AA370202BB}"/>
                </a:ext>
              </a:extLst>
            </p:cNvPr>
            <p:cNvGrpSpPr/>
            <p:nvPr/>
          </p:nvGrpSpPr>
          <p:grpSpPr>
            <a:xfrm>
              <a:off x="9142558" y="6511982"/>
              <a:ext cx="1684398" cy="142155"/>
              <a:chOff x="404711" y="944579"/>
              <a:chExt cx="5743491" cy="484722"/>
            </a:xfrm>
            <a:solidFill>
              <a:srgbClr val="000000"/>
            </a:solidFill>
          </p:grpSpPr>
          <p:sp>
            <p:nvSpPr>
              <p:cNvPr id="47" name="Forma Livre 23">
                <a:extLst>
                  <a:ext uri="{FF2B5EF4-FFF2-40B4-BE49-F238E27FC236}">
                    <a16:creationId xmlns:a16="http://schemas.microsoft.com/office/drawing/2014/main" id="{E887E56E-AD92-1A5A-E73D-DD23F89A584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24">
                <a:extLst>
                  <a:ext uri="{FF2B5EF4-FFF2-40B4-BE49-F238E27FC236}">
                    <a16:creationId xmlns:a16="http://schemas.microsoft.com/office/drawing/2014/main" id="{75352E81-7294-B13D-5166-C7B75A5A003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9" name="Forma Livre 25">
                <a:extLst>
                  <a:ext uri="{FF2B5EF4-FFF2-40B4-BE49-F238E27FC236}">
                    <a16:creationId xmlns:a16="http://schemas.microsoft.com/office/drawing/2014/main" id="{DA3C5752-8C26-08EF-7D2A-685FD8E657F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50" name="Forma Livre 26">
                <a:extLst>
                  <a:ext uri="{FF2B5EF4-FFF2-40B4-BE49-F238E27FC236}">
                    <a16:creationId xmlns:a16="http://schemas.microsoft.com/office/drawing/2014/main" id="{EF4620A2-784B-DB8E-A928-207D84901E7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51" name="Forma Livre 27">
                <a:extLst>
                  <a:ext uri="{FF2B5EF4-FFF2-40B4-BE49-F238E27FC236}">
                    <a16:creationId xmlns:a16="http://schemas.microsoft.com/office/drawing/2014/main" id="{03CE0798-5051-F429-4D9C-6D132EDBBD3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52" name="Forma Livre 28">
                <a:extLst>
                  <a:ext uri="{FF2B5EF4-FFF2-40B4-BE49-F238E27FC236}">
                    <a16:creationId xmlns:a16="http://schemas.microsoft.com/office/drawing/2014/main" id="{13852AC6-0D77-0B1F-51FA-2EACC4D27DA3}"/>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53" name="Forma Livre 29">
                <a:extLst>
                  <a:ext uri="{FF2B5EF4-FFF2-40B4-BE49-F238E27FC236}">
                    <a16:creationId xmlns:a16="http://schemas.microsoft.com/office/drawing/2014/main" id="{1361D008-2E86-267A-2521-6FC8B688CC32}"/>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54" name="Forma Livre 30">
                <a:extLst>
                  <a:ext uri="{FF2B5EF4-FFF2-40B4-BE49-F238E27FC236}">
                    <a16:creationId xmlns:a16="http://schemas.microsoft.com/office/drawing/2014/main" id="{72912691-34E2-084A-7EC3-1B4C221B212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55" name="Forma Livre 31">
                <a:extLst>
                  <a:ext uri="{FF2B5EF4-FFF2-40B4-BE49-F238E27FC236}">
                    <a16:creationId xmlns:a16="http://schemas.microsoft.com/office/drawing/2014/main" id="{4C92C8D0-1B27-905C-B3AB-C635E8DB257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56" name="Forma Livre 32">
                <a:extLst>
                  <a:ext uri="{FF2B5EF4-FFF2-40B4-BE49-F238E27FC236}">
                    <a16:creationId xmlns:a16="http://schemas.microsoft.com/office/drawing/2014/main" id="{7D499055-D379-498C-F2AF-EE0C6B1BBC1E}"/>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57" name="Forma Livre 33">
                <a:extLst>
                  <a:ext uri="{FF2B5EF4-FFF2-40B4-BE49-F238E27FC236}">
                    <a16:creationId xmlns:a16="http://schemas.microsoft.com/office/drawing/2014/main" id="{18185AC2-B1B1-F96C-451C-49F74B1D12D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60" name="Imagem 59" descr="Forma&#10;&#10;Descrição gerada automaticamente com confiança média">
            <a:extLst>
              <a:ext uri="{FF2B5EF4-FFF2-40B4-BE49-F238E27FC236}">
                <a16:creationId xmlns:a16="http://schemas.microsoft.com/office/drawing/2014/main" id="{E411F4EA-4EF4-66C5-4CB8-0741F32189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19727" y="680666"/>
            <a:ext cx="7001062" cy="5550375"/>
          </a:xfrm>
          <a:prstGeom prst="rect">
            <a:avLst/>
          </a:prstGeom>
        </p:spPr>
      </p:pic>
      <p:grpSp>
        <p:nvGrpSpPr>
          <p:cNvPr id="17" name="Agrupar 16">
            <a:extLst>
              <a:ext uri="{FF2B5EF4-FFF2-40B4-BE49-F238E27FC236}">
                <a16:creationId xmlns:a16="http://schemas.microsoft.com/office/drawing/2014/main" id="{127BB739-20E1-79D1-67BB-4111DC9D7864}"/>
              </a:ext>
            </a:extLst>
          </p:cNvPr>
          <p:cNvGrpSpPr/>
          <p:nvPr/>
        </p:nvGrpSpPr>
        <p:grpSpPr>
          <a:xfrm>
            <a:off x="376387" y="2861821"/>
            <a:ext cx="5662544" cy="2314130"/>
            <a:chOff x="565151" y="2362959"/>
            <a:chExt cx="5662544" cy="2314130"/>
          </a:xfrm>
        </p:grpSpPr>
        <p:sp>
          <p:nvSpPr>
            <p:cNvPr id="10" name="CaixaDeTexto 9">
              <a:extLst>
                <a:ext uri="{FF2B5EF4-FFF2-40B4-BE49-F238E27FC236}">
                  <a16:creationId xmlns:a16="http://schemas.microsoft.com/office/drawing/2014/main" id="{7E686A8D-3CA8-8EDA-EB46-19ACFB2A4856}"/>
                </a:ext>
              </a:extLst>
            </p:cNvPr>
            <p:cNvSpPr txBox="1"/>
            <p:nvPr/>
          </p:nvSpPr>
          <p:spPr>
            <a:xfrm>
              <a:off x="565151" y="2382317"/>
              <a:ext cx="1683098" cy="1446550"/>
            </a:xfrm>
            <a:prstGeom prst="rect">
              <a:avLst/>
            </a:prstGeom>
            <a:noFill/>
          </p:spPr>
          <p:txBody>
            <a:bodyPr wrap="square" rtlCol="0">
              <a:spAutoFit/>
            </a:bodyPr>
            <a:lstStyle/>
            <a:p>
              <a:r>
                <a:rPr lang="pt-BR" sz="8800">
                  <a:solidFill>
                    <a:schemeClr val="bg1"/>
                  </a:solidFill>
                  <a:latin typeface="AMX Medium" pitchFamily="2" charset="77"/>
                </a:rPr>
                <a:t>Eu</a:t>
              </a:r>
            </a:p>
          </p:txBody>
        </p:sp>
        <p:grpSp>
          <p:nvGrpSpPr>
            <p:cNvPr id="12" name="Agrupar 11">
              <a:extLst>
                <a:ext uri="{FF2B5EF4-FFF2-40B4-BE49-F238E27FC236}">
                  <a16:creationId xmlns:a16="http://schemas.microsoft.com/office/drawing/2014/main" id="{F8814BC8-7C37-3617-2743-8BA595734E6A}"/>
                </a:ext>
              </a:extLst>
            </p:cNvPr>
            <p:cNvGrpSpPr/>
            <p:nvPr/>
          </p:nvGrpSpPr>
          <p:grpSpPr>
            <a:xfrm>
              <a:off x="2414353" y="2362959"/>
              <a:ext cx="880909" cy="829521"/>
              <a:chOff x="5332760" y="3005834"/>
              <a:chExt cx="880909" cy="829521"/>
            </a:xfrm>
          </p:grpSpPr>
          <p:sp>
            <p:nvSpPr>
              <p:cNvPr id="13" name="Retângulo 12">
                <a:extLst>
                  <a:ext uri="{FF2B5EF4-FFF2-40B4-BE49-F238E27FC236}">
                    <a16:creationId xmlns:a16="http://schemas.microsoft.com/office/drawing/2014/main" id="{7C1A64AD-BF7A-9AEE-93B3-C1DE510952F3}"/>
                  </a:ext>
                </a:extLst>
              </p:cNvPr>
              <p:cNvSpPr/>
              <p:nvPr/>
            </p:nvSpPr>
            <p:spPr>
              <a:xfrm>
                <a:off x="5332760" y="3005834"/>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453E0AEB-8BFE-7067-27C2-7A73F2A5264B}"/>
                  </a:ext>
                </a:extLst>
              </p:cNvPr>
              <p:cNvSpPr/>
              <p:nvPr/>
            </p:nvSpPr>
            <p:spPr>
              <a:xfrm rot="5400000">
                <a:off x="5949763" y="3571450"/>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id="{CEDA7026-6FDB-2454-A923-C0FB675B254A}"/>
                  </a:ext>
                </a:extLst>
              </p:cNvPr>
              <p:cNvSpPr/>
              <p:nvPr/>
            </p:nvSpPr>
            <p:spPr>
              <a:xfrm rot="2700000">
                <a:off x="5801104" y="3051981"/>
                <a:ext cx="133049" cy="514631"/>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pic>
          <p:nvPicPr>
            <p:cNvPr id="16" name="Imagem 15" descr="Imagem em preto e branco&#10;&#10;Descrição gerada automaticamente com confiança média">
              <a:extLst>
                <a:ext uri="{FF2B5EF4-FFF2-40B4-BE49-F238E27FC236}">
                  <a16:creationId xmlns:a16="http://schemas.microsoft.com/office/drawing/2014/main" id="{7198AD62-7CFF-C430-EA84-624925A983E8}"/>
                </a:ext>
              </a:extLst>
            </p:cNvPr>
            <p:cNvPicPr>
              <a:picLocks noChangeAspect="1"/>
            </p:cNvPicPr>
            <p:nvPr/>
          </p:nvPicPr>
          <p:blipFill>
            <a:blip r:embed="rId5"/>
            <a:srcRect l="1" t="2232" r="1886" b="1"/>
            <a:stretch/>
          </p:blipFill>
          <p:spPr>
            <a:xfrm>
              <a:off x="2057313" y="2874786"/>
              <a:ext cx="653136" cy="650838"/>
            </a:xfrm>
            <a:prstGeom prst="rect">
              <a:avLst/>
            </a:prstGeom>
          </p:spPr>
        </p:pic>
        <p:sp>
          <p:nvSpPr>
            <p:cNvPr id="11" name="CaixaDeTexto 10">
              <a:extLst>
                <a:ext uri="{FF2B5EF4-FFF2-40B4-BE49-F238E27FC236}">
                  <a16:creationId xmlns:a16="http://schemas.microsoft.com/office/drawing/2014/main" id="{C4D371EF-D0CB-3482-2934-C3C6FB06E635}"/>
                </a:ext>
              </a:extLst>
            </p:cNvPr>
            <p:cNvSpPr txBox="1"/>
            <p:nvPr/>
          </p:nvSpPr>
          <p:spPr>
            <a:xfrm>
              <a:off x="583983" y="3507538"/>
              <a:ext cx="5643712" cy="1169551"/>
            </a:xfrm>
            <a:prstGeom prst="rect">
              <a:avLst/>
            </a:prstGeom>
            <a:noFill/>
          </p:spPr>
          <p:txBody>
            <a:bodyPr wrap="square" rtlCol="0">
              <a:spAutoFit/>
            </a:bodyPr>
            <a:lstStyle/>
            <a:p>
              <a:r>
                <a:rPr lang="pt-BR" sz="7000">
                  <a:solidFill>
                    <a:schemeClr val="bg1"/>
                  </a:solidFill>
                  <a:latin typeface="AMX Medium" pitchFamily="2" charset="77"/>
                </a:rPr>
                <a:t>Harmonizar</a:t>
              </a:r>
            </a:p>
          </p:txBody>
        </p:sp>
      </p:grpSp>
      <p:pic>
        <p:nvPicPr>
          <p:cNvPr id="61" name="Imagem 60" descr="Texto, Logotipo&#10;&#10;Descrição gerada automaticamente">
            <a:extLst>
              <a:ext uri="{FF2B5EF4-FFF2-40B4-BE49-F238E27FC236}">
                <a16:creationId xmlns:a16="http://schemas.microsoft.com/office/drawing/2014/main" id="{9B929D5A-4928-0626-7017-47A589FB3AC8}"/>
              </a:ext>
            </a:extLst>
          </p:cNvPr>
          <p:cNvPicPr>
            <a:picLocks noChangeAspect="1"/>
          </p:cNvPicPr>
          <p:nvPr/>
        </p:nvPicPr>
        <p:blipFill>
          <a:blip r:embed="rId6"/>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68494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right)">
                                      <p:cBhvr>
                                        <p:cTn id="11" dur="1000"/>
                                        <p:tgtEl>
                                          <p:spTgt spid="4"/>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1000"/>
                                        <p:tgtEl>
                                          <p:spTgt spid="2"/>
                                        </p:tgtEl>
                                      </p:cBhvr>
                                    </p:animEffect>
                                  </p:childTnLst>
                                </p:cTn>
                              </p:par>
                              <p:par>
                                <p:cTn id="15" presetID="22" presetClass="entr" presetSubtype="2"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right)">
                                      <p:cBhvr>
                                        <p:cTn id="17" dur="1000"/>
                                        <p:tgtEl>
                                          <p:spTgt spid="18"/>
                                        </p:tgtEl>
                                      </p:cBhvr>
                                    </p:animEffect>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fade">
                                      <p:cBhvr>
                                        <p:cTn id="21"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 grpId="0"/>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6E0AF4D4-E386-5E7E-5791-8CBC61ED00E9}"/>
              </a:ext>
            </a:extLst>
          </p:cNvPr>
          <p:cNvSpPr/>
          <p:nvPr/>
        </p:nvSpPr>
        <p:spPr>
          <a:xfrm>
            <a:off x="0" y="891251"/>
            <a:ext cx="10660284" cy="4894257"/>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03F222FC-75BC-8968-7AEC-E28DE0FDC403}"/>
              </a:ext>
            </a:extLst>
          </p:cNvPr>
          <p:cNvSpPr txBox="1"/>
          <p:nvPr/>
        </p:nvSpPr>
        <p:spPr>
          <a:xfrm>
            <a:off x="635000" y="1385470"/>
            <a:ext cx="7721600" cy="1015663"/>
          </a:xfrm>
          <a:prstGeom prst="rect">
            <a:avLst/>
          </a:prstGeom>
          <a:noFill/>
        </p:spPr>
        <p:txBody>
          <a:bodyPr wrap="square" rtlCol="0">
            <a:spAutoFit/>
          </a:bodyPr>
          <a:lstStyle/>
          <a:p>
            <a:r>
              <a:rPr lang="pt-BR" sz="6000" b="1">
                <a:solidFill>
                  <a:schemeClr val="bg1"/>
                </a:solidFill>
                <a:latin typeface="+mj-lt"/>
              </a:rPr>
              <a:t>Ambiente Inclusivo</a:t>
            </a:r>
          </a:p>
        </p:txBody>
      </p:sp>
      <p:sp>
        <p:nvSpPr>
          <p:cNvPr id="4" name="CaixaDeTexto 3">
            <a:extLst>
              <a:ext uri="{FF2B5EF4-FFF2-40B4-BE49-F238E27FC236}">
                <a16:creationId xmlns:a16="http://schemas.microsoft.com/office/drawing/2014/main" id="{966FF2BE-3E6F-D956-1CD5-9773B7F5DAD1}"/>
              </a:ext>
            </a:extLst>
          </p:cNvPr>
          <p:cNvSpPr txBox="1"/>
          <p:nvPr/>
        </p:nvSpPr>
        <p:spPr>
          <a:xfrm>
            <a:off x="635000" y="2809270"/>
            <a:ext cx="7721600" cy="2308324"/>
          </a:xfrm>
          <a:prstGeom prst="rect">
            <a:avLst/>
          </a:prstGeom>
          <a:noFill/>
        </p:spPr>
        <p:txBody>
          <a:bodyPr wrap="square" rtlCol="0">
            <a:spAutoFit/>
          </a:bodyPr>
          <a:lstStyle/>
          <a:p>
            <a:r>
              <a:rPr lang="pt-BR" sz="2400">
                <a:solidFill>
                  <a:schemeClr val="bg1"/>
                </a:solidFill>
                <a:latin typeface="AMX Medium" pitchFamily="2" charset="0"/>
              </a:rPr>
              <a:t>Um ambiente inclusivo:</a:t>
            </a:r>
          </a:p>
          <a:p>
            <a:endParaRPr lang="pt-BR" sz="2400">
              <a:solidFill>
                <a:schemeClr val="bg1"/>
              </a:solidFill>
            </a:endParaRPr>
          </a:p>
          <a:p>
            <a:pPr marL="285750" indent="-285750">
              <a:buFont typeface="Arial" panose="020B0604020202020204" pitchFamily="34" charset="0"/>
              <a:buChar char="•"/>
            </a:pPr>
            <a:r>
              <a:rPr lang="pt-BR" sz="2400">
                <a:solidFill>
                  <a:schemeClr val="bg1"/>
                </a:solidFill>
              </a:rPr>
              <a:t>Valoriza a participação e engajamento;</a:t>
            </a:r>
          </a:p>
          <a:p>
            <a:pPr marL="285750" indent="-285750">
              <a:buFont typeface="Arial" panose="020B0604020202020204" pitchFamily="34" charset="0"/>
              <a:buChar char="•"/>
            </a:pPr>
            <a:r>
              <a:rPr lang="pt-BR" sz="2400">
                <a:solidFill>
                  <a:schemeClr val="bg1"/>
                </a:solidFill>
              </a:rPr>
              <a:t>Alinha regularmente as expectativas;</a:t>
            </a:r>
          </a:p>
          <a:p>
            <a:pPr marL="285750" indent="-285750">
              <a:buFont typeface="Arial" panose="020B0604020202020204" pitchFamily="34" charset="0"/>
              <a:buChar char="•"/>
            </a:pPr>
            <a:r>
              <a:rPr lang="pt-BR" sz="2400">
                <a:solidFill>
                  <a:schemeClr val="bg1"/>
                </a:solidFill>
              </a:rPr>
              <a:t>Incentiva as ideias e a criatividade;</a:t>
            </a:r>
          </a:p>
          <a:p>
            <a:pPr marL="285750" indent="-285750">
              <a:buFont typeface="Arial" panose="020B0604020202020204" pitchFamily="34" charset="0"/>
              <a:buChar char="•"/>
            </a:pPr>
            <a:r>
              <a:rPr lang="pt-BR" sz="2400">
                <a:solidFill>
                  <a:schemeClr val="bg1"/>
                </a:solidFill>
              </a:rPr>
              <a:t>Aceita sugestões de melhoria.</a:t>
            </a:r>
          </a:p>
        </p:txBody>
      </p:sp>
      <p:grpSp>
        <p:nvGrpSpPr>
          <p:cNvPr id="5" name="Gráfico 23">
            <a:extLst>
              <a:ext uri="{FF2B5EF4-FFF2-40B4-BE49-F238E27FC236}">
                <a16:creationId xmlns:a16="http://schemas.microsoft.com/office/drawing/2014/main" id="{C7603EF9-222D-9E69-A46C-C3A9E99A360E}"/>
              </a:ext>
            </a:extLst>
          </p:cNvPr>
          <p:cNvGrpSpPr/>
          <p:nvPr/>
        </p:nvGrpSpPr>
        <p:grpSpPr>
          <a:xfrm>
            <a:off x="7720313" y="3160681"/>
            <a:ext cx="4340715" cy="3001579"/>
            <a:chOff x="2238436" y="1693496"/>
            <a:chExt cx="2812973" cy="1945154"/>
          </a:xfrm>
        </p:grpSpPr>
        <p:sp>
          <p:nvSpPr>
            <p:cNvPr id="6" name="Forma Livre 38">
              <a:extLst>
                <a:ext uri="{FF2B5EF4-FFF2-40B4-BE49-F238E27FC236}">
                  <a16:creationId xmlns:a16="http://schemas.microsoft.com/office/drawing/2014/main" id="{9ADB8E13-183F-888C-A865-8328034AFD7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 name="Forma Livre 39">
              <a:extLst>
                <a:ext uri="{FF2B5EF4-FFF2-40B4-BE49-F238E27FC236}">
                  <a16:creationId xmlns:a16="http://schemas.microsoft.com/office/drawing/2014/main" id="{52B6FF5C-3B21-8E82-C8C7-930F695DE944}"/>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8" name="Forma Livre 40">
              <a:extLst>
                <a:ext uri="{FF2B5EF4-FFF2-40B4-BE49-F238E27FC236}">
                  <a16:creationId xmlns:a16="http://schemas.microsoft.com/office/drawing/2014/main" id="{859C8AE3-ACCD-5CFF-8B95-2E0B1EFDAE06}"/>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9" name="Forma Livre 41">
              <a:extLst>
                <a:ext uri="{FF2B5EF4-FFF2-40B4-BE49-F238E27FC236}">
                  <a16:creationId xmlns:a16="http://schemas.microsoft.com/office/drawing/2014/main" id="{23FB26CD-C9C9-B42E-587B-A33C9A9A88C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2">
              <a:extLst>
                <a:ext uri="{FF2B5EF4-FFF2-40B4-BE49-F238E27FC236}">
                  <a16:creationId xmlns:a16="http://schemas.microsoft.com/office/drawing/2014/main" id="{4C9BF57F-6233-0A3B-7437-50B5D5723AD2}"/>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1" name="Forma Livre 43">
              <a:extLst>
                <a:ext uri="{FF2B5EF4-FFF2-40B4-BE49-F238E27FC236}">
                  <a16:creationId xmlns:a16="http://schemas.microsoft.com/office/drawing/2014/main" id="{48D5FBBE-AE97-DCD3-64CA-0379E654A23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4">
              <a:extLst>
                <a:ext uri="{FF2B5EF4-FFF2-40B4-BE49-F238E27FC236}">
                  <a16:creationId xmlns:a16="http://schemas.microsoft.com/office/drawing/2014/main" id="{FA099F8E-1AC0-7697-0077-F0D757B2150B}"/>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3" name="Forma Livre 45">
              <a:extLst>
                <a:ext uri="{FF2B5EF4-FFF2-40B4-BE49-F238E27FC236}">
                  <a16:creationId xmlns:a16="http://schemas.microsoft.com/office/drawing/2014/main" id="{5ADBAC18-5F48-0F9C-F2FF-99DD3CB722D4}"/>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4" name="Forma Livre 46">
              <a:extLst>
                <a:ext uri="{FF2B5EF4-FFF2-40B4-BE49-F238E27FC236}">
                  <a16:creationId xmlns:a16="http://schemas.microsoft.com/office/drawing/2014/main" id="{01932CE8-0284-D37F-AEE1-8ABE714C2C70}"/>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5" name="Forma Livre 47">
              <a:extLst>
                <a:ext uri="{FF2B5EF4-FFF2-40B4-BE49-F238E27FC236}">
                  <a16:creationId xmlns:a16="http://schemas.microsoft.com/office/drawing/2014/main" id="{CA260879-9783-170B-C624-4D0AD2A51F3C}"/>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8">
              <a:extLst>
                <a:ext uri="{FF2B5EF4-FFF2-40B4-BE49-F238E27FC236}">
                  <a16:creationId xmlns:a16="http://schemas.microsoft.com/office/drawing/2014/main" id="{E41DF789-2E5A-2D83-AD6B-4DC52487A9DA}"/>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7" name="Forma Livre 49">
              <a:extLst>
                <a:ext uri="{FF2B5EF4-FFF2-40B4-BE49-F238E27FC236}">
                  <a16:creationId xmlns:a16="http://schemas.microsoft.com/office/drawing/2014/main" id="{41C0CC86-6C81-9F01-3CDF-0621556D85C8}"/>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18" name="Agrupar 17">
            <a:extLst>
              <a:ext uri="{FF2B5EF4-FFF2-40B4-BE49-F238E27FC236}">
                <a16:creationId xmlns:a16="http://schemas.microsoft.com/office/drawing/2014/main" id="{7167859B-DEFD-7480-490D-7144AB02C664}"/>
              </a:ext>
            </a:extLst>
          </p:cNvPr>
          <p:cNvGrpSpPr/>
          <p:nvPr/>
        </p:nvGrpSpPr>
        <p:grpSpPr>
          <a:xfrm>
            <a:off x="9872015" y="6469399"/>
            <a:ext cx="2190461" cy="261610"/>
            <a:chOff x="9142558" y="6469399"/>
            <a:chExt cx="2190461" cy="261610"/>
          </a:xfrm>
        </p:grpSpPr>
        <p:sp>
          <p:nvSpPr>
            <p:cNvPr id="19" name="CaixaDeTexto 18">
              <a:extLst>
                <a:ext uri="{FF2B5EF4-FFF2-40B4-BE49-F238E27FC236}">
                  <a16:creationId xmlns:a16="http://schemas.microsoft.com/office/drawing/2014/main" id="{1BF27B64-6BD5-8FC3-A357-BD5A4939FE87}"/>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0" name="Gráfico 7">
              <a:extLst>
                <a:ext uri="{FF2B5EF4-FFF2-40B4-BE49-F238E27FC236}">
                  <a16:creationId xmlns:a16="http://schemas.microsoft.com/office/drawing/2014/main" id="{357E7A0B-ABFE-F161-9B8E-9E99E338E59E}"/>
                </a:ext>
              </a:extLst>
            </p:cNvPr>
            <p:cNvGrpSpPr/>
            <p:nvPr/>
          </p:nvGrpSpPr>
          <p:grpSpPr>
            <a:xfrm>
              <a:off x="9142558" y="6511982"/>
              <a:ext cx="1684398" cy="142155"/>
              <a:chOff x="404711" y="944579"/>
              <a:chExt cx="5743491" cy="484722"/>
            </a:xfrm>
            <a:solidFill>
              <a:srgbClr val="000000"/>
            </a:solidFill>
          </p:grpSpPr>
          <p:sp>
            <p:nvSpPr>
              <p:cNvPr id="21" name="Forma Livre 23">
                <a:extLst>
                  <a:ext uri="{FF2B5EF4-FFF2-40B4-BE49-F238E27FC236}">
                    <a16:creationId xmlns:a16="http://schemas.microsoft.com/office/drawing/2014/main" id="{A9B51A5C-5C52-B150-1672-6DE156306E2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4">
                <a:extLst>
                  <a:ext uri="{FF2B5EF4-FFF2-40B4-BE49-F238E27FC236}">
                    <a16:creationId xmlns:a16="http://schemas.microsoft.com/office/drawing/2014/main" id="{781A6619-D601-3C9C-5F0E-45B5EFFED17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5">
                <a:extLst>
                  <a:ext uri="{FF2B5EF4-FFF2-40B4-BE49-F238E27FC236}">
                    <a16:creationId xmlns:a16="http://schemas.microsoft.com/office/drawing/2014/main" id="{EB4B60D8-E29D-C3DF-DC5F-C363777163C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6">
                <a:extLst>
                  <a:ext uri="{FF2B5EF4-FFF2-40B4-BE49-F238E27FC236}">
                    <a16:creationId xmlns:a16="http://schemas.microsoft.com/office/drawing/2014/main" id="{BCC2B2FE-24EF-977F-C090-3A88FE08F15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7">
                <a:extLst>
                  <a:ext uri="{FF2B5EF4-FFF2-40B4-BE49-F238E27FC236}">
                    <a16:creationId xmlns:a16="http://schemas.microsoft.com/office/drawing/2014/main" id="{EF06AD7A-C28D-852D-0F47-4F66362CDFF5}"/>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8">
                <a:extLst>
                  <a:ext uri="{FF2B5EF4-FFF2-40B4-BE49-F238E27FC236}">
                    <a16:creationId xmlns:a16="http://schemas.microsoft.com/office/drawing/2014/main" id="{89A66497-CDEE-074B-DD2E-B1D035F2160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9">
                <a:extLst>
                  <a:ext uri="{FF2B5EF4-FFF2-40B4-BE49-F238E27FC236}">
                    <a16:creationId xmlns:a16="http://schemas.microsoft.com/office/drawing/2014/main" id="{65491AF3-BC3F-612D-7341-2901F804318F}"/>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30">
                <a:extLst>
                  <a:ext uri="{FF2B5EF4-FFF2-40B4-BE49-F238E27FC236}">
                    <a16:creationId xmlns:a16="http://schemas.microsoft.com/office/drawing/2014/main" id="{94A830DA-D27E-B797-7E01-80E9FA11709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1">
                <a:extLst>
                  <a:ext uri="{FF2B5EF4-FFF2-40B4-BE49-F238E27FC236}">
                    <a16:creationId xmlns:a16="http://schemas.microsoft.com/office/drawing/2014/main" id="{F37F457D-CFEF-2BDD-520A-192CF05C76CD}"/>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2">
                <a:extLst>
                  <a:ext uri="{FF2B5EF4-FFF2-40B4-BE49-F238E27FC236}">
                    <a16:creationId xmlns:a16="http://schemas.microsoft.com/office/drawing/2014/main" id="{63F0C8FA-C935-ADFD-BC99-6531CDB5BA0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3">
                <a:extLst>
                  <a:ext uri="{FF2B5EF4-FFF2-40B4-BE49-F238E27FC236}">
                    <a16:creationId xmlns:a16="http://schemas.microsoft.com/office/drawing/2014/main" id="{A5DF536F-DC46-DF7E-CD7E-026A7FC2FF55}"/>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2" name="Imagem 31" descr="Texto, Logotipo&#10;&#10;Descrição gerada automaticamente">
            <a:extLst>
              <a:ext uri="{FF2B5EF4-FFF2-40B4-BE49-F238E27FC236}">
                <a16:creationId xmlns:a16="http://schemas.microsoft.com/office/drawing/2014/main" id="{85E4F7A1-8F83-0260-2588-8C9ED5549E3D}"/>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67611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par>
                          <p:cTn id="27" fill="hold">
                            <p:stCondLst>
                              <p:cond delay="2000"/>
                            </p:stCondLst>
                            <p:childTnLst>
                              <p:par>
                                <p:cTn id="28" presetID="6" presetClass="entr" presetSubtype="16" fill="hold" nodeType="after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circle(in)">
                                      <p:cBhvr>
                                        <p:cTn id="3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B660E85D-49B7-EA9E-6C8D-755AEBBFBEB9}"/>
              </a:ext>
            </a:extLst>
          </p:cNvPr>
          <p:cNvSpPr/>
          <p:nvPr/>
        </p:nvSpPr>
        <p:spPr>
          <a:xfrm>
            <a:off x="0" y="891251"/>
            <a:ext cx="10660284" cy="4894257"/>
          </a:xfrm>
          <a:prstGeom prst="roundRect">
            <a:avLst>
              <a:gd name="adj" fmla="val -17778"/>
            </a:avLst>
          </a:prstGeom>
          <a:solidFill>
            <a:schemeClr val="bg1">
              <a:lumMod val="75000"/>
            </a:schemeClr>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DB7DFB8D-AE43-7799-ED75-AD0A4A5F44FC}"/>
              </a:ext>
            </a:extLst>
          </p:cNvPr>
          <p:cNvSpPr txBox="1"/>
          <p:nvPr/>
        </p:nvSpPr>
        <p:spPr>
          <a:xfrm>
            <a:off x="420298" y="1484148"/>
            <a:ext cx="10096500" cy="1015663"/>
          </a:xfrm>
          <a:prstGeom prst="rect">
            <a:avLst/>
          </a:prstGeom>
          <a:noFill/>
        </p:spPr>
        <p:txBody>
          <a:bodyPr wrap="square" rtlCol="0">
            <a:spAutoFit/>
          </a:bodyPr>
          <a:lstStyle/>
          <a:p>
            <a:r>
              <a:rPr lang="pt-BR" sz="6000" b="1">
                <a:latin typeface="+mj-lt"/>
              </a:rPr>
              <a:t>Manutenção do Clima</a:t>
            </a:r>
          </a:p>
        </p:txBody>
      </p:sp>
      <p:sp>
        <p:nvSpPr>
          <p:cNvPr id="4" name="CaixaDeTexto 3">
            <a:extLst>
              <a:ext uri="{FF2B5EF4-FFF2-40B4-BE49-F238E27FC236}">
                <a16:creationId xmlns:a16="http://schemas.microsoft.com/office/drawing/2014/main" id="{E00B7926-982F-AF5D-575C-D7EB7B60A374}"/>
              </a:ext>
            </a:extLst>
          </p:cNvPr>
          <p:cNvSpPr txBox="1"/>
          <p:nvPr/>
        </p:nvSpPr>
        <p:spPr>
          <a:xfrm>
            <a:off x="389902" y="2961412"/>
            <a:ext cx="9461500" cy="2308324"/>
          </a:xfrm>
          <a:prstGeom prst="rect">
            <a:avLst/>
          </a:prstGeom>
          <a:noFill/>
        </p:spPr>
        <p:txBody>
          <a:bodyPr wrap="square" rtlCol="0">
            <a:spAutoFit/>
          </a:bodyPr>
          <a:lstStyle/>
          <a:p>
            <a:r>
              <a:rPr lang="pt-BR" sz="2400">
                <a:latin typeface="AMX Medium" pitchFamily="2" charset="0"/>
              </a:rPr>
              <a:t>Um líder que realiza manutenção do clima regularmente:</a:t>
            </a:r>
          </a:p>
          <a:p>
            <a:endParaRPr lang="pt-BR" sz="2400"/>
          </a:p>
          <a:p>
            <a:pPr marL="285750" indent="-285750">
              <a:buFont typeface="Arial" panose="020B0604020202020204" pitchFamily="34" charset="0"/>
              <a:buChar char="•"/>
            </a:pPr>
            <a:r>
              <a:rPr lang="pt-BR" sz="2400"/>
              <a:t>Promove um espaço acolhedor, seguro e convidativo;</a:t>
            </a:r>
          </a:p>
          <a:p>
            <a:pPr marL="285750" indent="-285750">
              <a:buFont typeface="Arial" panose="020B0604020202020204" pitchFamily="34" charset="0"/>
              <a:buChar char="•"/>
            </a:pPr>
            <a:r>
              <a:rPr lang="pt-BR" sz="2400"/>
              <a:t>Busca compreender as sugestões, reclamações e elogios;</a:t>
            </a:r>
          </a:p>
          <a:p>
            <a:pPr marL="285750" indent="-285750">
              <a:buFont typeface="Arial" panose="020B0604020202020204" pitchFamily="34" charset="0"/>
              <a:buChar char="•"/>
            </a:pPr>
            <a:r>
              <a:rPr lang="pt-BR" sz="2400"/>
              <a:t>Usa a empatia para lidar com situações adversas;</a:t>
            </a:r>
          </a:p>
          <a:p>
            <a:pPr marL="285750" indent="-285750">
              <a:buFont typeface="Arial" panose="020B0604020202020204" pitchFamily="34" charset="0"/>
              <a:buChar char="•"/>
            </a:pPr>
            <a:r>
              <a:rPr lang="pt-BR" sz="2400"/>
              <a:t>Reforça a cultura.</a:t>
            </a:r>
          </a:p>
        </p:txBody>
      </p:sp>
      <p:grpSp>
        <p:nvGrpSpPr>
          <p:cNvPr id="5" name="Gráfico 23">
            <a:extLst>
              <a:ext uri="{FF2B5EF4-FFF2-40B4-BE49-F238E27FC236}">
                <a16:creationId xmlns:a16="http://schemas.microsoft.com/office/drawing/2014/main" id="{1F0E6856-4F82-08B1-1443-0A5194D9D3B6}"/>
              </a:ext>
            </a:extLst>
          </p:cNvPr>
          <p:cNvGrpSpPr/>
          <p:nvPr/>
        </p:nvGrpSpPr>
        <p:grpSpPr>
          <a:xfrm>
            <a:off x="9175712" y="2336379"/>
            <a:ext cx="3734630" cy="2582475"/>
            <a:chOff x="2238436" y="1693496"/>
            <a:chExt cx="2812973" cy="1945154"/>
          </a:xfrm>
        </p:grpSpPr>
        <p:sp>
          <p:nvSpPr>
            <p:cNvPr id="6" name="Forma Livre 38">
              <a:extLst>
                <a:ext uri="{FF2B5EF4-FFF2-40B4-BE49-F238E27FC236}">
                  <a16:creationId xmlns:a16="http://schemas.microsoft.com/office/drawing/2014/main" id="{9CD0FBD0-05AC-223F-06B9-492CE8F7B562}"/>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 name="Forma Livre 39">
              <a:extLst>
                <a:ext uri="{FF2B5EF4-FFF2-40B4-BE49-F238E27FC236}">
                  <a16:creationId xmlns:a16="http://schemas.microsoft.com/office/drawing/2014/main" id="{2FF2B643-F87B-9E2C-6DC8-DD8D8F859904}"/>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8" name="Forma Livre 40">
              <a:extLst>
                <a:ext uri="{FF2B5EF4-FFF2-40B4-BE49-F238E27FC236}">
                  <a16:creationId xmlns:a16="http://schemas.microsoft.com/office/drawing/2014/main" id="{5203E059-EC0B-0031-0068-C3216784B433}"/>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9" name="Forma Livre 41">
              <a:extLst>
                <a:ext uri="{FF2B5EF4-FFF2-40B4-BE49-F238E27FC236}">
                  <a16:creationId xmlns:a16="http://schemas.microsoft.com/office/drawing/2014/main" id="{3823FF46-7CF1-8CEE-B574-E24216DBCB90}"/>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2">
              <a:extLst>
                <a:ext uri="{FF2B5EF4-FFF2-40B4-BE49-F238E27FC236}">
                  <a16:creationId xmlns:a16="http://schemas.microsoft.com/office/drawing/2014/main" id="{C01ED275-683E-3849-DA45-A98D232FFDE8}"/>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1" name="Forma Livre 43">
              <a:extLst>
                <a:ext uri="{FF2B5EF4-FFF2-40B4-BE49-F238E27FC236}">
                  <a16:creationId xmlns:a16="http://schemas.microsoft.com/office/drawing/2014/main" id="{A4A845A9-5806-CFD8-36F2-74C2D062404C}"/>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4">
              <a:extLst>
                <a:ext uri="{FF2B5EF4-FFF2-40B4-BE49-F238E27FC236}">
                  <a16:creationId xmlns:a16="http://schemas.microsoft.com/office/drawing/2014/main" id="{2CE3482C-F264-D4FE-8CDA-8D588423CF7D}"/>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3" name="Forma Livre 45">
              <a:extLst>
                <a:ext uri="{FF2B5EF4-FFF2-40B4-BE49-F238E27FC236}">
                  <a16:creationId xmlns:a16="http://schemas.microsoft.com/office/drawing/2014/main" id="{297E6B76-C1A7-8703-D539-AFD27E716FBF}"/>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4" name="Forma Livre 46">
              <a:extLst>
                <a:ext uri="{FF2B5EF4-FFF2-40B4-BE49-F238E27FC236}">
                  <a16:creationId xmlns:a16="http://schemas.microsoft.com/office/drawing/2014/main" id="{A09F74C2-0937-B4F4-0C87-5425165F8FBB}"/>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5" name="Forma Livre 47">
              <a:extLst>
                <a:ext uri="{FF2B5EF4-FFF2-40B4-BE49-F238E27FC236}">
                  <a16:creationId xmlns:a16="http://schemas.microsoft.com/office/drawing/2014/main" id="{AC1ED8C1-69F7-E388-E227-C8210B2375CA}"/>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8">
              <a:extLst>
                <a:ext uri="{FF2B5EF4-FFF2-40B4-BE49-F238E27FC236}">
                  <a16:creationId xmlns:a16="http://schemas.microsoft.com/office/drawing/2014/main" id="{22BAE818-57EB-6A63-60BC-5EF0E43D2AC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7" name="Forma Livre 49">
              <a:extLst>
                <a:ext uri="{FF2B5EF4-FFF2-40B4-BE49-F238E27FC236}">
                  <a16:creationId xmlns:a16="http://schemas.microsoft.com/office/drawing/2014/main" id="{87C630DE-05DC-3992-B662-CC824772DE94}"/>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18" name="Agrupar 17">
            <a:extLst>
              <a:ext uri="{FF2B5EF4-FFF2-40B4-BE49-F238E27FC236}">
                <a16:creationId xmlns:a16="http://schemas.microsoft.com/office/drawing/2014/main" id="{DE9C25CA-F639-C246-B4FA-DD435DE95127}"/>
              </a:ext>
            </a:extLst>
          </p:cNvPr>
          <p:cNvGrpSpPr/>
          <p:nvPr/>
        </p:nvGrpSpPr>
        <p:grpSpPr>
          <a:xfrm>
            <a:off x="9872015" y="6469399"/>
            <a:ext cx="2190461" cy="261610"/>
            <a:chOff x="9142558" y="6469399"/>
            <a:chExt cx="2190461" cy="261610"/>
          </a:xfrm>
        </p:grpSpPr>
        <p:sp>
          <p:nvSpPr>
            <p:cNvPr id="19" name="CaixaDeTexto 18">
              <a:extLst>
                <a:ext uri="{FF2B5EF4-FFF2-40B4-BE49-F238E27FC236}">
                  <a16:creationId xmlns:a16="http://schemas.microsoft.com/office/drawing/2014/main" id="{11E4A45D-C47F-071E-EB8F-585D15A8585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0" name="Gráfico 7">
              <a:extLst>
                <a:ext uri="{FF2B5EF4-FFF2-40B4-BE49-F238E27FC236}">
                  <a16:creationId xmlns:a16="http://schemas.microsoft.com/office/drawing/2014/main" id="{61C320AD-41D4-C8C9-AC19-6296A9A0A20E}"/>
                </a:ext>
              </a:extLst>
            </p:cNvPr>
            <p:cNvGrpSpPr/>
            <p:nvPr/>
          </p:nvGrpSpPr>
          <p:grpSpPr>
            <a:xfrm>
              <a:off x="9142558" y="6511982"/>
              <a:ext cx="1684398" cy="142155"/>
              <a:chOff x="404711" y="944579"/>
              <a:chExt cx="5743491" cy="484722"/>
            </a:xfrm>
            <a:solidFill>
              <a:srgbClr val="000000"/>
            </a:solidFill>
          </p:grpSpPr>
          <p:sp>
            <p:nvSpPr>
              <p:cNvPr id="21" name="Forma Livre 23">
                <a:extLst>
                  <a:ext uri="{FF2B5EF4-FFF2-40B4-BE49-F238E27FC236}">
                    <a16:creationId xmlns:a16="http://schemas.microsoft.com/office/drawing/2014/main" id="{7D124E9A-E56D-4EE7-2E58-70621B6819C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4">
                <a:extLst>
                  <a:ext uri="{FF2B5EF4-FFF2-40B4-BE49-F238E27FC236}">
                    <a16:creationId xmlns:a16="http://schemas.microsoft.com/office/drawing/2014/main" id="{F848DEF9-7346-51A0-AD78-346F4508805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5">
                <a:extLst>
                  <a:ext uri="{FF2B5EF4-FFF2-40B4-BE49-F238E27FC236}">
                    <a16:creationId xmlns:a16="http://schemas.microsoft.com/office/drawing/2014/main" id="{E7A12E96-737B-8080-4C37-30F673BC0F86}"/>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6">
                <a:extLst>
                  <a:ext uri="{FF2B5EF4-FFF2-40B4-BE49-F238E27FC236}">
                    <a16:creationId xmlns:a16="http://schemas.microsoft.com/office/drawing/2014/main" id="{AFE30F8C-135D-CC55-200F-491025B835C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7">
                <a:extLst>
                  <a:ext uri="{FF2B5EF4-FFF2-40B4-BE49-F238E27FC236}">
                    <a16:creationId xmlns:a16="http://schemas.microsoft.com/office/drawing/2014/main" id="{C17A3779-F4AC-5FB8-DD0C-4FD2423FC6C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8">
                <a:extLst>
                  <a:ext uri="{FF2B5EF4-FFF2-40B4-BE49-F238E27FC236}">
                    <a16:creationId xmlns:a16="http://schemas.microsoft.com/office/drawing/2014/main" id="{88F2037D-020B-1D1A-60B8-720ACA0A4840}"/>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9">
                <a:extLst>
                  <a:ext uri="{FF2B5EF4-FFF2-40B4-BE49-F238E27FC236}">
                    <a16:creationId xmlns:a16="http://schemas.microsoft.com/office/drawing/2014/main" id="{7206A553-786C-FF02-F4D1-AA04299AB8AF}"/>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30">
                <a:extLst>
                  <a:ext uri="{FF2B5EF4-FFF2-40B4-BE49-F238E27FC236}">
                    <a16:creationId xmlns:a16="http://schemas.microsoft.com/office/drawing/2014/main" id="{1CB6A735-EE24-3F99-8AC5-5C05EBA6FCD5}"/>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1">
                <a:extLst>
                  <a:ext uri="{FF2B5EF4-FFF2-40B4-BE49-F238E27FC236}">
                    <a16:creationId xmlns:a16="http://schemas.microsoft.com/office/drawing/2014/main" id="{95986828-0243-C846-63FF-9410730051A0}"/>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2">
                <a:extLst>
                  <a:ext uri="{FF2B5EF4-FFF2-40B4-BE49-F238E27FC236}">
                    <a16:creationId xmlns:a16="http://schemas.microsoft.com/office/drawing/2014/main" id="{E38ADD3E-B515-A5D6-BC72-9A6C6895A27A}"/>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3">
                <a:extLst>
                  <a:ext uri="{FF2B5EF4-FFF2-40B4-BE49-F238E27FC236}">
                    <a16:creationId xmlns:a16="http://schemas.microsoft.com/office/drawing/2014/main" id="{A60AE50B-570B-DEAF-735C-1C800BF1128C}"/>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2" name="Imagem 31" descr="Texto, Logotipo&#10;&#10;Descrição gerada automaticamente">
            <a:extLst>
              <a:ext uri="{FF2B5EF4-FFF2-40B4-BE49-F238E27FC236}">
                <a16:creationId xmlns:a16="http://schemas.microsoft.com/office/drawing/2014/main" id="{070841AF-AC0B-DB40-5BB1-4E723F468D61}"/>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34394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par>
                          <p:cTn id="27" fill="hold">
                            <p:stCondLst>
                              <p:cond delay="2000"/>
                            </p:stCondLst>
                            <p:childTnLst>
                              <p:par>
                                <p:cTn id="28" presetID="6" presetClass="entr" presetSubtype="16" fill="hold" nodeType="after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circle(in)">
                                      <p:cBhvr>
                                        <p:cTn id="3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Homem e mulher em frente a janela&#10;&#10;Descrição gerada automaticamente">
            <a:extLst>
              <a:ext uri="{FF2B5EF4-FFF2-40B4-BE49-F238E27FC236}">
                <a16:creationId xmlns:a16="http://schemas.microsoft.com/office/drawing/2014/main" id="{AA68989E-5F79-EBF4-A4E3-9D147D2D16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hape 0">
            <a:extLst>
              <a:ext uri="{FF2B5EF4-FFF2-40B4-BE49-F238E27FC236}">
                <a16:creationId xmlns:a16="http://schemas.microsoft.com/office/drawing/2014/main" id="{EFAE6C82-072A-AA75-0EA2-4572FCEA97A5}"/>
              </a:ext>
            </a:extLst>
          </p:cNvPr>
          <p:cNvSpPr/>
          <p:nvPr/>
        </p:nvSpPr>
        <p:spPr>
          <a:xfrm>
            <a:off x="2283874" y="3248540"/>
            <a:ext cx="5806830" cy="2272583"/>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63FFBAE-F396-91E7-B0C1-CA344D1E986F}"/>
              </a:ext>
            </a:extLst>
          </p:cNvPr>
          <p:cNvSpPr txBox="1"/>
          <p:nvPr/>
        </p:nvSpPr>
        <p:spPr>
          <a:xfrm>
            <a:off x="2945958" y="3415335"/>
            <a:ext cx="4658609" cy="1938992"/>
          </a:xfrm>
          <a:prstGeom prst="rect">
            <a:avLst/>
          </a:prstGeom>
          <a:noFill/>
        </p:spPr>
        <p:txBody>
          <a:bodyPr wrap="square" rtlCol="0">
            <a:spAutoFit/>
          </a:bodyPr>
          <a:lstStyle/>
          <a:p>
            <a:r>
              <a:rPr lang="pt-BR" sz="6000" b="1">
                <a:latin typeface="+mj-lt"/>
              </a:rPr>
              <a:t>Conflito </a:t>
            </a:r>
          </a:p>
          <a:p>
            <a:r>
              <a:rPr lang="pt-BR" sz="6000" b="1">
                <a:latin typeface="+mj-lt"/>
              </a:rPr>
              <a:t>e Confronto</a:t>
            </a:r>
          </a:p>
        </p:txBody>
      </p:sp>
      <p:pic>
        <p:nvPicPr>
          <p:cNvPr id="6" name="Gráfico 5">
            <a:extLst>
              <a:ext uri="{FF2B5EF4-FFF2-40B4-BE49-F238E27FC236}">
                <a16:creationId xmlns:a16="http://schemas.microsoft.com/office/drawing/2014/main" id="{B23FC9E8-CE21-D189-7D0B-0CAAB48627D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544870" y="2257444"/>
            <a:ext cx="2201844" cy="1284409"/>
          </a:xfrm>
          <a:prstGeom prst="rect">
            <a:avLst/>
          </a:prstGeom>
        </p:spPr>
      </p:pic>
      <p:grpSp>
        <p:nvGrpSpPr>
          <p:cNvPr id="7" name="Agrupar 6">
            <a:extLst>
              <a:ext uri="{FF2B5EF4-FFF2-40B4-BE49-F238E27FC236}">
                <a16:creationId xmlns:a16="http://schemas.microsoft.com/office/drawing/2014/main" id="{C10AB665-B075-AAC0-E2D1-771D25520B05}"/>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165C1E40-3B45-8550-CB99-F16B8D7B75D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9" name="Gráfico 7">
              <a:extLst>
                <a:ext uri="{FF2B5EF4-FFF2-40B4-BE49-F238E27FC236}">
                  <a16:creationId xmlns:a16="http://schemas.microsoft.com/office/drawing/2014/main" id="{D3D30425-D35C-1BF9-1E36-01FDA360A221}"/>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03A19D4E-5C2E-7C73-2336-EF25EBE235C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7428EBC8-B8B6-0D21-E961-05114F23409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558D83BC-47AE-3AE8-48E9-690423A05C1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FDE07475-E6A0-66E4-541C-08676A92A467}"/>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C7BDABC3-B095-A815-6C7A-AE1C9971504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7419E8F4-DBDA-13A2-D346-E1831BCDF5E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F091075C-687B-7376-1DBF-D7624AC9692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610E7623-16DA-2E3D-9E29-5EF911F6174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E876F855-AACC-95CB-F165-F84F558F6D9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4FF69D03-D4FE-7859-CFF7-58A6E65E1F1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361AA66B-9A7A-659A-E926-514E7A3EFFB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C03BD517-59F0-2B18-EE82-DB1145D3D698}"/>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3632359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Homem cortando o cabelo de outra pessoa&#10;&#10;Descrição gerada automaticamente com confiança baixa">
            <a:extLst>
              <a:ext uri="{FF2B5EF4-FFF2-40B4-BE49-F238E27FC236}">
                <a16:creationId xmlns:a16="http://schemas.microsoft.com/office/drawing/2014/main" id="{714B4CA1-9E3D-BD47-80FB-AAFE251E07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Shape 0">
            <a:extLst>
              <a:ext uri="{FF2B5EF4-FFF2-40B4-BE49-F238E27FC236}">
                <a16:creationId xmlns:a16="http://schemas.microsoft.com/office/drawing/2014/main" id="{32086E91-3917-0B98-AD7B-46D0F86152DF}"/>
              </a:ext>
            </a:extLst>
          </p:cNvPr>
          <p:cNvSpPr/>
          <p:nvPr/>
        </p:nvSpPr>
        <p:spPr>
          <a:xfrm>
            <a:off x="-115747" y="3172260"/>
            <a:ext cx="9907929" cy="3101218"/>
          </a:xfrm>
          <a:prstGeom prst="roundRect">
            <a:avLst>
              <a:gd name="adj" fmla="val -17778"/>
            </a:avLst>
          </a:prstGeom>
          <a:solidFill>
            <a:schemeClr val="bg1"/>
          </a:solidFill>
          <a:ln/>
        </p:spPr>
        <p:txBody>
          <a:bodyPr/>
          <a:lstStyle/>
          <a:p>
            <a:endParaRPr lang="pt-BR" sz="3200">
              <a:solidFill>
                <a:schemeClr val="bg1"/>
              </a:solidFill>
            </a:endParaRPr>
          </a:p>
        </p:txBody>
      </p:sp>
      <p:sp>
        <p:nvSpPr>
          <p:cNvPr id="3" name="CaixaDeTexto 2">
            <a:extLst>
              <a:ext uri="{FF2B5EF4-FFF2-40B4-BE49-F238E27FC236}">
                <a16:creationId xmlns:a16="http://schemas.microsoft.com/office/drawing/2014/main" id="{8BF9DDC4-2BD7-EDE9-5C57-FBC1826109C8}"/>
              </a:ext>
            </a:extLst>
          </p:cNvPr>
          <p:cNvSpPr txBox="1"/>
          <p:nvPr/>
        </p:nvSpPr>
        <p:spPr>
          <a:xfrm>
            <a:off x="169963" y="5258048"/>
            <a:ext cx="8232775" cy="830997"/>
          </a:xfrm>
          <a:prstGeom prst="rect">
            <a:avLst/>
          </a:prstGeom>
          <a:noFill/>
        </p:spPr>
        <p:txBody>
          <a:bodyPr wrap="square">
            <a:spAutoFit/>
          </a:bodyPr>
          <a:lstStyle/>
          <a:p>
            <a:r>
              <a:rPr lang="pt-BR" sz="2400"/>
              <a:t>Tentar mediar e lidar com essas situações da melhor forma possível, através da comunicação.</a:t>
            </a:r>
          </a:p>
        </p:txBody>
      </p:sp>
      <p:sp>
        <p:nvSpPr>
          <p:cNvPr id="4" name="CaixaDeTexto 3">
            <a:extLst>
              <a:ext uri="{FF2B5EF4-FFF2-40B4-BE49-F238E27FC236}">
                <a16:creationId xmlns:a16="http://schemas.microsoft.com/office/drawing/2014/main" id="{6754852B-818F-217C-5298-BC1BAB2C902D}"/>
              </a:ext>
            </a:extLst>
          </p:cNvPr>
          <p:cNvSpPr txBox="1"/>
          <p:nvPr/>
        </p:nvSpPr>
        <p:spPr>
          <a:xfrm>
            <a:off x="169962" y="3291823"/>
            <a:ext cx="8232776" cy="1938992"/>
          </a:xfrm>
          <a:prstGeom prst="rect">
            <a:avLst/>
          </a:prstGeom>
          <a:noFill/>
        </p:spPr>
        <p:txBody>
          <a:bodyPr wrap="square" lIns="91440" tIns="45720" rIns="91440" bIns="45720" rtlCol="0" anchor="t">
            <a:spAutoFit/>
          </a:bodyPr>
          <a:lstStyle/>
          <a:p>
            <a:r>
              <a:rPr lang="pt-BR" sz="6000" b="1">
                <a:latin typeface="AMX "/>
              </a:rPr>
              <a:t>Faz parte do trabalho de um líder</a:t>
            </a:r>
          </a:p>
        </p:txBody>
      </p:sp>
      <p:grpSp>
        <p:nvGrpSpPr>
          <p:cNvPr id="7" name="Agrupar 6">
            <a:extLst>
              <a:ext uri="{FF2B5EF4-FFF2-40B4-BE49-F238E27FC236}">
                <a16:creationId xmlns:a16="http://schemas.microsoft.com/office/drawing/2014/main" id="{D65C4E90-B2B3-9A6C-1FA8-CD3E747CDE26}"/>
              </a:ext>
            </a:extLst>
          </p:cNvPr>
          <p:cNvGrpSpPr/>
          <p:nvPr/>
        </p:nvGrpSpPr>
        <p:grpSpPr>
          <a:xfrm>
            <a:off x="9872015" y="6469399"/>
            <a:ext cx="2190461" cy="261610"/>
            <a:chOff x="9142558" y="6469399"/>
            <a:chExt cx="2190461" cy="261610"/>
          </a:xfrm>
        </p:grpSpPr>
        <p:sp>
          <p:nvSpPr>
            <p:cNvPr id="8" name="CaixaDeTexto 7">
              <a:extLst>
                <a:ext uri="{FF2B5EF4-FFF2-40B4-BE49-F238E27FC236}">
                  <a16:creationId xmlns:a16="http://schemas.microsoft.com/office/drawing/2014/main" id="{D9D5C51E-8478-7265-D7C4-2E40B937B28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9" name="Gráfico 7">
              <a:extLst>
                <a:ext uri="{FF2B5EF4-FFF2-40B4-BE49-F238E27FC236}">
                  <a16:creationId xmlns:a16="http://schemas.microsoft.com/office/drawing/2014/main" id="{F967D37D-5170-E0A9-BC86-8A6E110A67B3}"/>
                </a:ext>
              </a:extLst>
            </p:cNvPr>
            <p:cNvGrpSpPr/>
            <p:nvPr/>
          </p:nvGrpSpPr>
          <p:grpSpPr>
            <a:xfrm>
              <a:off x="9142558" y="6511982"/>
              <a:ext cx="1684398" cy="142155"/>
              <a:chOff x="404711" y="944579"/>
              <a:chExt cx="5743491" cy="484722"/>
            </a:xfrm>
            <a:solidFill>
              <a:srgbClr val="000000"/>
            </a:solidFill>
          </p:grpSpPr>
          <p:sp>
            <p:nvSpPr>
              <p:cNvPr id="10" name="Forma Livre 23">
                <a:extLst>
                  <a:ext uri="{FF2B5EF4-FFF2-40B4-BE49-F238E27FC236}">
                    <a16:creationId xmlns:a16="http://schemas.microsoft.com/office/drawing/2014/main" id="{73CF653E-9112-EBC1-3F75-E6E8CBD990D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A1784933-F37B-1CD6-C21F-3F6854F87EE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4ACD0C17-2898-28D6-5FA4-A0F952554C82}"/>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A316762B-03C4-D4C5-A7F4-F10938F55B20}"/>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EFA2B877-D172-34B4-7DFA-0901D152612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8F3108B4-9BD4-5FBA-68AE-3D7CFB501AC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A526600D-BB81-F4B8-D24E-2EDE0F4E4266}"/>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FF381264-3969-954C-7B74-616F6DD46428}"/>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9616D900-1545-3D71-53E0-A1CBDD451A7D}"/>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9BE91FD6-CCB5-E2D6-265C-ABD9444DBB4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A9DD827D-C481-A6EF-23DE-25E93E64702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FDCD7AD0-68E3-A233-DD77-0584C86DF250}"/>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pic>
        <p:nvPicPr>
          <p:cNvPr id="34" name="Gráfico 33">
            <a:extLst>
              <a:ext uri="{FF2B5EF4-FFF2-40B4-BE49-F238E27FC236}">
                <a16:creationId xmlns:a16="http://schemas.microsoft.com/office/drawing/2014/main" id="{8288450A-C71A-64B8-9C51-61FDDB3B616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282883" y="2892220"/>
            <a:ext cx="1825485" cy="1559397"/>
          </a:xfrm>
          <a:prstGeom prst="rect">
            <a:avLst/>
          </a:prstGeom>
        </p:spPr>
      </p:pic>
    </p:spTree>
    <p:extLst>
      <p:ext uri="{BB962C8B-B14F-4D97-AF65-F5344CB8AC3E}">
        <p14:creationId xmlns:p14="http://schemas.microsoft.com/office/powerpoint/2010/main" val="988247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1000"/>
                                        <p:tgtEl>
                                          <p:spTgt spid="3"/>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1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4"/>
                                        </p:tgtEl>
                                        <p:attrNameLst>
                                          <p:attrName>style.visibility</p:attrName>
                                        </p:attrNameLst>
                                      </p:cBhvr>
                                      <p:to>
                                        <p:strVal val="visible"/>
                                      </p:to>
                                    </p:set>
                                    <p:animEffect transition="in" filter="fade">
                                      <p:cBhvr>
                                        <p:cTn id="18"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p:bldP spid="4" grpId="0"/>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6" name="Shape 0">
            <a:extLst>
              <a:ext uri="{FF2B5EF4-FFF2-40B4-BE49-F238E27FC236}">
                <a16:creationId xmlns:a16="http://schemas.microsoft.com/office/drawing/2014/main" id="{97560530-CF11-C8A5-7549-0737F6932141}"/>
              </a:ext>
            </a:extLst>
          </p:cNvPr>
          <p:cNvSpPr/>
          <p:nvPr/>
        </p:nvSpPr>
        <p:spPr>
          <a:xfrm>
            <a:off x="0" y="981871"/>
            <a:ext cx="10660284" cy="4894257"/>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521E5B18-A8FE-9AD7-E9E7-7992B3107D22}"/>
              </a:ext>
            </a:extLst>
          </p:cNvPr>
          <p:cNvSpPr txBox="1"/>
          <p:nvPr/>
        </p:nvSpPr>
        <p:spPr>
          <a:xfrm>
            <a:off x="577850" y="2413337"/>
            <a:ext cx="6597650" cy="1015663"/>
          </a:xfrm>
          <a:prstGeom prst="rect">
            <a:avLst/>
          </a:prstGeom>
          <a:noFill/>
        </p:spPr>
        <p:txBody>
          <a:bodyPr wrap="square" rtlCol="0">
            <a:spAutoFit/>
          </a:bodyPr>
          <a:lstStyle/>
          <a:p>
            <a:r>
              <a:rPr lang="pt-BR" sz="6000" b="1">
                <a:solidFill>
                  <a:schemeClr val="bg1"/>
                </a:solidFill>
                <a:latin typeface="+mj-lt"/>
              </a:rPr>
              <a:t>Na prática</a:t>
            </a:r>
          </a:p>
        </p:txBody>
      </p:sp>
      <p:sp>
        <p:nvSpPr>
          <p:cNvPr id="3" name="CaixaDeTexto 2">
            <a:extLst>
              <a:ext uri="{FF2B5EF4-FFF2-40B4-BE49-F238E27FC236}">
                <a16:creationId xmlns:a16="http://schemas.microsoft.com/office/drawing/2014/main" id="{F6BDE671-E86B-05F0-8FB7-D3058F3D1A30}"/>
              </a:ext>
            </a:extLst>
          </p:cNvPr>
          <p:cNvSpPr txBox="1"/>
          <p:nvPr/>
        </p:nvSpPr>
        <p:spPr>
          <a:xfrm>
            <a:off x="577850" y="3429000"/>
            <a:ext cx="8782050" cy="830997"/>
          </a:xfrm>
          <a:prstGeom prst="rect">
            <a:avLst/>
          </a:prstGeom>
          <a:noFill/>
        </p:spPr>
        <p:txBody>
          <a:bodyPr wrap="square" rtlCol="0">
            <a:spAutoFit/>
          </a:bodyPr>
          <a:lstStyle/>
          <a:p>
            <a:r>
              <a:rPr lang="pt-BR" sz="2400">
                <a:solidFill>
                  <a:schemeClr val="bg1"/>
                </a:solidFill>
              </a:rPr>
              <a:t>Vamos conferir alguns exemplos de situações que podem surgir no dia a dia e como lidar com elas.</a:t>
            </a:r>
          </a:p>
        </p:txBody>
      </p:sp>
      <p:grpSp>
        <p:nvGrpSpPr>
          <p:cNvPr id="7" name="Gráfico 23">
            <a:extLst>
              <a:ext uri="{FF2B5EF4-FFF2-40B4-BE49-F238E27FC236}">
                <a16:creationId xmlns:a16="http://schemas.microsoft.com/office/drawing/2014/main" id="{A0AAA873-A513-1CE4-F52D-888E6DBCD198}"/>
              </a:ext>
            </a:extLst>
          </p:cNvPr>
          <p:cNvGrpSpPr/>
          <p:nvPr/>
        </p:nvGrpSpPr>
        <p:grpSpPr>
          <a:xfrm>
            <a:off x="8214420" y="179332"/>
            <a:ext cx="3734630" cy="2582475"/>
            <a:chOff x="2238436" y="1693496"/>
            <a:chExt cx="2812973" cy="1945154"/>
          </a:xfrm>
        </p:grpSpPr>
        <p:sp>
          <p:nvSpPr>
            <p:cNvPr id="8" name="Forma Livre 38">
              <a:extLst>
                <a:ext uri="{FF2B5EF4-FFF2-40B4-BE49-F238E27FC236}">
                  <a16:creationId xmlns:a16="http://schemas.microsoft.com/office/drawing/2014/main" id="{DEFAB706-1DD2-B787-9B05-404591EBC246}"/>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9" name="Forma Livre 39">
              <a:extLst>
                <a:ext uri="{FF2B5EF4-FFF2-40B4-BE49-F238E27FC236}">
                  <a16:creationId xmlns:a16="http://schemas.microsoft.com/office/drawing/2014/main" id="{CD25A4F6-78C6-0D1F-7AD4-2F8DE5DCF98B}"/>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0" name="Forma Livre 40">
              <a:extLst>
                <a:ext uri="{FF2B5EF4-FFF2-40B4-BE49-F238E27FC236}">
                  <a16:creationId xmlns:a16="http://schemas.microsoft.com/office/drawing/2014/main" id="{A07ED239-8F46-0EEC-A933-83DB25CB5A8F}"/>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1" name="Forma Livre 41">
              <a:extLst>
                <a:ext uri="{FF2B5EF4-FFF2-40B4-BE49-F238E27FC236}">
                  <a16:creationId xmlns:a16="http://schemas.microsoft.com/office/drawing/2014/main" id="{5BFD6C55-0ACB-B9E3-9B98-54B253EB1D7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2">
              <a:extLst>
                <a:ext uri="{FF2B5EF4-FFF2-40B4-BE49-F238E27FC236}">
                  <a16:creationId xmlns:a16="http://schemas.microsoft.com/office/drawing/2014/main" id="{0DFE6A93-62B6-8F0D-9DB1-8BC54BC506A3}"/>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43">
              <a:extLst>
                <a:ext uri="{FF2B5EF4-FFF2-40B4-BE49-F238E27FC236}">
                  <a16:creationId xmlns:a16="http://schemas.microsoft.com/office/drawing/2014/main" id="{76A6BA67-59C3-933E-071C-F0C1E6056A51}"/>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4" name="Forma Livre 44">
              <a:extLst>
                <a:ext uri="{FF2B5EF4-FFF2-40B4-BE49-F238E27FC236}">
                  <a16:creationId xmlns:a16="http://schemas.microsoft.com/office/drawing/2014/main" id="{1BA6955C-76A6-6D3B-E1F5-1E091BCC6D23}"/>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5" name="Forma Livre 45">
              <a:extLst>
                <a:ext uri="{FF2B5EF4-FFF2-40B4-BE49-F238E27FC236}">
                  <a16:creationId xmlns:a16="http://schemas.microsoft.com/office/drawing/2014/main" id="{40ED4ACC-CD6F-E432-006D-FA46BBD7CC94}"/>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6" name="Forma Livre 46">
              <a:extLst>
                <a:ext uri="{FF2B5EF4-FFF2-40B4-BE49-F238E27FC236}">
                  <a16:creationId xmlns:a16="http://schemas.microsoft.com/office/drawing/2014/main" id="{78F099A8-BC8A-AAEC-ED44-EB416003DB18}"/>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7" name="Forma Livre 47">
              <a:extLst>
                <a:ext uri="{FF2B5EF4-FFF2-40B4-BE49-F238E27FC236}">
                  <a16:creationId xmlns:a16="http://schemas.microsoft.com/office/drawing/2014/main" id="{705E3B98-3B3E-97FF-DE70-6EAA4D3B1A4B}"/>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8" name="Forma Livre 48">
              <a:extLst>
                <a:ext uri="{FF2B5EF4-FFF2-40B4-BE49-F238E27FC236}">
                  <a16:creationId xmlns:a16="http://schemas.microsoft.com/office/drawing/2014/main" id="{5C36F619-5F73-1578-8A4B-D77275C86C26}"/>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9" name="Forma Livre 49">
              <a:extLst>
                <a:ext uri="{FF2B5EF4-FFF2-40B4-BE49-F238E27FC236}">
                  <a16:creationId xmlns:a16="http://schemas.microsoft.com/office/drawing/2014/main" id="{A8059EC3-754F-DEFA-1F90-35C16A134E10}"/>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20" name="Agrupar 19">
            <a:extLst>
              <a:ext uri="{FF2B5EF4-FFF2-40B4-BE49-F238E27FC236}">
                <a16:creationId xmlns:a16="http://schemas.microsoft.com/office/drawing/2014/main" id="{CC5B1BF4-4AF4-5555-2064-3906ED5E343B}"/>
              </a:ext>
            </a:extLst>
          </p:cNvPr>
          <p:cNvGrpSpPr/>
          <p:nvPr/>
        </p:nvGrpSpPr>
        <p:grpSpPr>
          <a:xfrm>
            <a:off x="9872015" y="6469399"/>
            <a:ext cx="2190461" cy="261610"/>
            <a:chOff x="9142558" y="6469399"/>
            <a:chExt cx="2190461" cy="261610"/>
          </a:xfrm>
        </p:grpSpPr>
        <p:sp>
          <p:nvSpPr>
            <p:cNvPr id="21" name="CaixaDeTexto 20">
              <a:extLst>
                <a:ext uri="{FF2B5EF4-FFF2-40B4-BE49-F238E27FC236}">
                  <a16:creationId xmlns:a16="http://schemas.microsoft.com/office/drawing/2014/main" id="{06798ED1-720D-C721-2163-9D8055D60D2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2" name="Gráfico 7">
              <a:extLst>
                <a:ext uri="{FF2B5EF4-FFF2-40B4-BE49-F238E27FC236}">
                  <a16:creationId xmlns:a16="http://schemas.microsoft.com/office/drawing/2014/main" id="{F034C86F-095B-79A8-0E21-F96A05FD1E3A}"/>
                </a:ext>
              </a:extLst>
            </p:cNvPr>
            <p:cNvGrpSpPr/>
            <p:nvPr/>
          </p:nvGrpSpPr>
          <p:grpSpPr>
            <a:xfrm>
              <a:off x="9142558" y="6511982"/>
              <a:ext cx="1684398" cy="142155"/>
              <a:chOff x="404711" y="944579"/>
              <a:chExt cx="5743491" cy="484722"/>
            </a:xfrm>
            <a:solidFill>
              <a:srgbClr val="000000"/>
            </a:solidFill>
          </p:grpSpPr>
          <p:sp>
            <p:nvSpPr>
              <p:cNvPr id="23" name="Forma Livre 23">
                <a:extLst>
                  <a:ext uri="{FF2B5EF4-FFF2-40B4-BE49-F238E27FC236}">
                    <a16:creationId xmlns:a16="http://schemas.microsoft.com/office/drawing/2014/main" id="{CFB38912-C251-EAC7-8E59-34579639D0DF}"/>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4">
                <a:extLst>
                  <a:ext uri="{FF2B5EF4-FFF2-40B4-BE49-F238E27FC236}">
                    <a16:creationId xmlns:a16="http://schemas.microsoft.com/office/drawing/2014/main" id="{44E5D6BE-5CEC-7A10-D9B7-2599E548F7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5">
                <a:extLst>
                  <a:ext uri="{FF2B5EF4-FFF2-40B4-BE49-F238E27FC236}">
                    <a16:creationId xmlns:a16="http://schemas.microsoft.com/office/drawing/2014/main" id="{6A420A1D-5E9A-97AB-9410-155C76B3EB9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6">
                <a:extLst>
                  <a:ext uri="{FF2B5EF4-FFF2-40B4-BE49-F238E27FC236}">
                    <a16:creationId xmlns:a16="http://schemas.microsoft.com/office/drawing/2014/main" id="{B17B4DDD-3C7E-AEFB-C4C5-963F4694B167}"/>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7">
                <a:extLst>
                  <a:ext uri="{FF2B5EF4-FFF2-40B4-BE49-F238E27FC236}">
                    <a16:creationId xmlns:a16="http://schemas.microsoft.com/office/drawing/2014/main" id="{93E760C4-3DA8-F444-4351-805C7DCFA98A}"/>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8">
                <a:extLst>
                  <a:ext uri="{FF2B5EF4-FFF2-40B4-BE49-F238E27FC236}">
                    <a16:creationId xmlns:a16="http://schemas.microsoft.com/office/drawing/2014/main" id="{0E5CEE26-5522-C2DA-787E-587CE1CC79E4}"/>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9">
                <a:extLst>
                  <a:ext uri="{FF2B5EF4-FFF2-40B4-BE49-F238E27FC236}">
                    <a16:creationId xmlns:a16="http://schemas.microsoft.com/office/drawing/2014/main" id="{0326B0AC-8CBB-7754-7289-3DEEA6317403}"/>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0">
                <a:extLst>
                  <a:ext uri="{FF2B5EF4-FFF2-40B4-BE49-F238E27FC236}">
                    <a16:creationId xmlns:a16="http://schemas.microsoft.com/office/drawing/2014/main" id="{4695BAAA-09F0-C718-1EEC-B85B39D0839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1">
                <a:extLst>
                  <a:ext uri="{FF2B5EF4-FFF2-40B4-BE49-F238E27FC236}">
                    <a16:creationId xmlns:a16="http://schemas.microsoft.com/office/drawing/2014/main" id="{4F30586C-AF71-1031-B65A-68EF884531C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2">
                <a:extLst>
                  <a:ext uri="{FF2B5EF4-FFF2-40B4-BE49-F238E27FC236}">
                    <a16:creationId xmlns:a16="http://schemas.microsoft.com/office/drawing/2014/main" id="{4FA4E16F-9251-6C83-2DD0-FE7E4BF7202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3">
                <a:extLst>
                  <a:ext uri="{FF2B5EF4-FFF2-40B4-BE49-F238E27FC236}">
                    <a16:creationId xmlns:a16="http://schemas.microsoft.com/office/drawing/2014/main" id="{3D4B625A-00CE-C8FE-0FBF-4301631142D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4" name="Imagem 33" descr="Texto, Logotipo&#10;&#10;Descrição gerada automaticamente">
            <a:extLst>
              <a:ext uri="{FF2B5EF4-FFF2-40B4-BE49-F238E27FC236}">
                <a16:creationId xmlns:a16="http://schemas.microsoft.com/office/drawing/2014/main" id="{EF063008-6EB1-AB25-E7CE-62AB8AE64F3A}"/>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702266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par>
                          <p:cTn id="14" fill="hold">
                            <p:stCondLst>
                              <p:cond delay="1500"/>
                            </p:stCondLst>
                            <p:childTnLst>
                              <p:par>
                                <p:cTn id="15" presetID="6" presetClass="entr" presetSubtype="16" fill="hold"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92AF68D5-805A-1F28-B11C-1A4DD69205E2}"/>
              </a:ext>
            </a:extLst>
          </p:cNvPr>
          <p:cNvSpPr/>
          <p:nvPr/>
        </p:nvSpPr>
        <p:spPr>
          <a:xfrm>
            <a:off x="0" y="1536022"/>
            <a:ext cx="6471138" cy="3785956"/>
          </a:xfrm>
          <a:prstGeom prst="roundRect">
            <a:avLst>
              <a:gd name="adj" fmla="val -17778"/>
            </a:avLst>
          </a:prstGeom>
          <a:solidFill>
            <a:srgbClr val="F90000"/>
          </a:solidFill>
          <a:ln/>
        </p:spPr>
        <p:txBody>
          <a:bodyPr/>
          <a:lstStyle/>
          <a:p>
            <a:endParaRPr lang="pt-BR" sz="3200">
              <a:solidFill>
                <a:schemeClr val="bg1"/>
              </a:solidFill>
            </a:endParaRPr>
          </a:p>
        </p:txBody>
      </p:sp>
      <p:sp>
        <p:nvSpPr>
          <p:cNvPr id="5" name="CaixaDeTexto 4">
            <a:extLst>
              <a:ext uri="{FF2B5EF4-FFF2-40B4-BE49-F238E27FC236}">
                <a16:creationId xmlns:a16="http://schemas.microsoft.com/office/drawing/2014/main" id="{AA33E825-1D81-5C49-E732-11EE67F4BC52}"/>
              </a:ext>
            </a:extLst>
          </p:cNvPr>
          <p:cNvSpPr txBox="1"/>
          <p:nvPr/>
        </p:nvSpPr>
        <p:spPr>
          <a:xfrm>
            <a:off x="355600" y="2090172"/>
            <a:ext cx="5886450" cy="2677656"/>
          </a:xfrm>
          <a:prstGeom prst="rect">
            <a:avLst/>
          </a:prstGeom>
          <a:noFill/>
        </p:spPr>
        <p:txBody>
          <a:bodyPr wrap="square" rtlCol="0">
            <a:spAutoFit/>
          </a:bodyPr>
          <a:lstStyle/>
          <a:p>
            <a:r>
              <a:rPr lang="pt-BR" sz="2400">
                <a:solidFill>
                  <a:schemeClr val="bg1"/>
                </a:solidFill>
              </a:rPr>
              <a:t>Minha equipe está desfalcada, faltam recursos, pessoas e meus poucos colaboradores estão sobrecarregados. </a:t>
            </a:r>
          </a:p>
          <a:p>
            <a:endParaRPr lang="pt-BR" sz="2400">
              <a:solidFill>
                <a:schemeClr val="bg1"/>
              </a:solidFill>
            </a:endParaRPr>
          </a:p>
          <a:p>
            <a:r>
              <a:rPr lang="pt-BR" sz="2400">
                <a:solidFill>
                  <a:schemeClr val="bg1"/>
                </a:solidFill>
              </a:rPr>
              <a:t>Alguns funcionários estão de licença médica e maternidade, então não é possível repor no momento.</a:t>
            </a:r>
          </a:p>
        </p:txBody>
      </p:sp>
      <p:sp>
        <p:nvSpPr>
          <p:cNvPr id="9" name="CaixaDeTexto 8">
            <a:extLst>
              <a:ext uri="{FF2B5EF4-FFF2-40B4-BE49-F238E27FC236}">
                <a16:creationId xmlns:a16="http://schemas.microsoft.com/office/drawing/2014/main" id="{21E53CBC-D1B4-A7DC-29FC-206FB8C1CAF4}"/>
              </a:ext>
            </a:extLst>
          </p:cNvPr>
          <p:cNvSpPr txBox="1"/>
          <p:nvPr/>
        </p:nvSpPr>
        <p:spPr>
          <a:xfrm>
            <a:off x="6953250" y="1908939"/>
            <a:ext cx="4756150" cy="1938992"/>
          </a:xfrm>
          <a:prstGeom prst="rect">
            <a:avLst/>
          </a:prstGeom>
          <a:noFill/>
        </p:spPr>
        <p:txBody>
          <a:bodyPr wrap="square" rtlCol="0">
            <a:spAutoFit/>
          </a:bodyPr>
          <a:lstStyle/>
          <a:p>
            <a:r>
              <a:rPr lang="pt-BR" sz="6000" b="1">
                <a:latin typeface="+mj-lt"/>
              </a:rPr>
              <a:t>E agora, líder?</a:t>
            </a:r>
          </a:p>
        </p:txBody>
      </p:sp>
      <p:sp>
        <p:nvSpPr>
          <p:cNvPr id="10" name="CaixaDeTexto 9">
            <a:extLst>
              <a:ext uri="{FF2B5EF4-FFF2-40B4-BE49-F238E27FC236}">
                <a16:creationId xmlns:a16="http://schemas.microsoft.com/office/drawing/2014/main" id="{F025217F-8E25-FCBE-F22C-35C4DF26C15A}"/>
              </a:ext>
            </a:extLst>
          </p:cNvPr>
          <p:cNvSpPr txBox="1"/>
          <p:nvPr/>
        </p:nvSpPr>
        <p:spPr>
          <a:xfrm>
            <a:off x="6953250" y="3936831"/>
            <a:ext cx="3663950" cy="830997"/>
          </a:xfrm>
          <a:prstGeom prst="rect">
            <a:avLst/>
          </a:prstGeom>
          <a:noFill/>
        </p:spPr>
        <p:txBody>
          <a:bodyPr wrap="square" rtlCol="0">
            <a:spAutoFit/>
          </a:bodyPr>
          <a:lstStyle/>
          <a:p>
            <a:r>
              <a:rPr lang="pt-BR" sz="2400"/>
              <a:t>O que podemos fazer nessa situação?</a:t>
            </a:r>
          </a:p>
        </p:txBody>
      </p:sp>
      <p:pic>
        <p:nvPicPr>
          <p:cNvPr id="3" name="Gráfico 2">
            <a:extLst>
              <a:ext uri="{FF2B5EF4-FFF2-40B4-BE49-F238E27FC236}">
                <a16:creationId xmlns:a16="http://schemas.microsoft.com/office/drawing/2014/main" id="{868FBDD5-8789-9398-FC10-859F8B9A0A0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28645" y="4519367"/>
            <a:ext cx="2080755" cy="1213774"/>
          </a:xfrm>
          <a:prstGeom prst="rect">
            <a:avLst/>
          </a:prstGeom>
        </p:spPr>
      </p:pic>
      <p:grpSp>
        <p:nvGrpSpPr>
          <p:cNvPr id="8" name="Agrupar 7">
            <a:extLst>
              <a:ext uri="{FF2B5EF4-FFF2-40B4-BE49-F238E27FC236}">
                <a16:creationId xmlns:a16="http://schemas.microsoft.com/office/drawing/2014/main" id="{AD923713-CCAD-300D-571B-AEDE815634B7}"/>
              </a:ext>
            </a:extLst>
          </p:cNvPr>
          <p:cNvGrpSpPr/>
          <p:nvPr/>
        </p:nvGrpSpPr>
        <p:grpSpPr>
          <a:xfrm>
            <a:off x="9872015" y="6469399"/>
            <a:ext cx="2190461" cy="261610"/>
            <a:chOff x="9142558" y="6469399"/>
            <a:chExt cx="2190461" cy="261610"/>
          </a:xfrm>
        </p:grpSpPr>
        <p:sp>
          <p:nvSpPr>
            <p:cNvPr id="11" name="CaixaDeTexto 10">
              <a:extLst>
                <a:ext uri="{FF2B5EF4-FFF2-40B4-BE49-F238E27FC236}">
                  <a16:creationId xmlns:a16="http://schemas.microsoft.com/office/drawing/2014/main" id="{2456B2F8-E19D-CE7A-0931-1D3FE24CFAD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12" name="Gráfico 7">
              <a:extLst>
                <a:ext uri="{FF2B5EF4-FFF2-40B4-BE49-F238E27FC236}">
                  <a16:creationId xmlns:a16="http://schemas.microsoft.com/office/drawing/2014/main" id="{7DDC82BE-90BC-709A-9573-015E7CDD9A5D}"/>
                </a:ext>
              </a:extLst>
            </p:cNvPr>
            <p:cNvGrpSpPr/>
            <p:nvPr/>
          </p:nvGrpSpPr>
          <p:grpSpPr>
            <a:xfrm>
              <a:off x="9142558" y="6511982"/>
              <a:ext cx="1684398" cy="142155"/>
              <a:chOff x="404711" y="944579"/>
              <a:chExt cx="5743491" cy="484722"/>
            </a:xfrm>
            <a:solidFill>
              <a:srgbClr val="000000"/>
            </a:solidFill>
          </p:grpSpPr>
          <p:sp>
            <p:nvSpPr>
              <p:cNvPr id="13" name="Forma Livre 23">
                <a:extLst>
                  <a:ext uri="{FF2B5EF4-FFF2-40B4-BE49-F238E27FC236}">
                    <a16:creationId xmlns:a16="http://schemas.microsoft.com/office/drawing/2014/main" id="{7915CE67-0DA8-BD10-593A-31134B92CD3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C3184A1B-0DFC-E9A9-7553-324DD5DF437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93438003-3C16-B169-CB92-A0477FD1937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34B82E6D-C699-E420-67C8-0C65D5258DA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2B108704-77FD-4729-E5C8-7DF8B2CA022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8">
                <a:extLst>
                  <a:ext uri="{FF2B5EF4-FFF2-40B4-BE49-F238E27FC236}">
                    <a16:creationId xmlns:a16="http://schemas.microsoft.com/office/drawing/2014/main" id="{368947B7-6B90-B3A6-CD8B-7FBE5F4A402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9">
                <a:extLst>
                  <a:ext uri="{FF2B5EF4-FFF2-40B4-BE49-F238E27FC236}">
                    <a16:creationId xmlns:a16="http://schemas.microsoft.com/office/drawing/2014/main" id="{05AC791B-6CAF-CD8E-F5FB-8E33E0DD0AA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28E965F1-6AF7-1F04-C0D6-7C672E006801}"/>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58F6B415-A2F6-8305-C0D8-F6103E6A2B9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3D407756-EC6D-0677-AEBF-A88AD11BED7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E2EA059D-A283-AB7A-91B0-F4E2FF93B78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4" name="Imagem 23" descr="Texto, Logotipo&#10;&#10;Descrição gerada automaticamente">
            <a:extLst>
              <a:ext uri="{FF2B5EF4-FFF2-40B4-BE49-F238E27FC236}">
                <a16:creationId xmlns:a16="http://schemas.microsoft.com/office/drawing/2014/main" id="{30A38A56-57EF-EF51-25BD-B1186489A72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318595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1000"/>
                                        <p:tgtEl>
                                          <p:spTgt spid="5"/>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par>
                          <p:cTn id="17" fill="hold">
                            <p:stCondLst>
                              <p:cond delay="2000"/>
                            </p:stCondLst>
                            <p:childTnLst>
                              <p:par>
                                <p:cTn id="18" presetID="10" presetClass="entr" presetSubtype="0" fill="hold" grpId="0" nodeType="after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P spid="9" grpId="0"/>
      <p:bldP spid="10" grpId="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Shape 0">
            <a:extLst>
              <a:ext uri="{FF2B5EF4-FFF2-40B4-BE49-F238E27FC236}">
                <a16:creationId xmlns:a16="http://schemas.microsoft.com/office/drawing/2014/main" id="{A129BED9-BE1A-ED04-7B3F-515D8C575F01}"/>
              </a:ext>
            </a:extLst>
          </p:cNvPr>
          <p:cNvSpPr/>
          <p:nvPr/>
        </p:nvSpPr>
        <p:spPr>
          <a:xfrm>
            <a:off x="422031" y="3276108"/>
            <a:ext cx="11192119" cy="2519672"/>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5BACE11F-003A-E7DE-A9F1-8F026D736621}"/>
              </a:ext>
            </a:extLst>
          </p:cNvPr>
          <p:cNvSpPr txBox="1"/>
          <p:nvPr/>
        </p:nvSpPr>
        <p:spPr>
          <a:xfrm>
            <a:off x="577850" y="782248"/>
            <a:ext cx="7435850" cy="1015663"/>
          </a:xfrm>
          <a:prstGeom prst="rect">
            <a:avLst/>
          </a:prstGeom>
          <a:noFill/>
        </p:spPr>
        <p:txBody>
          <a:bodyPr wrap="square" rtlCol="0">
            <a:spAutoFit/>
          </a:bodyPr>
          <a:lstStyle/>
          <a:p>
            <a:r>
              <a:rPr lang="pt-BR" sz="6000" b="1">
                <a:solidFill>
                  <a:schemeClr val="bg1"/>
                </a:solidFill>
                <a:latin typeface="+mj-lt"/>
              </a:rPr>
              <a:t>O “jogo de cintura”</a:t>
            </a:r>
          </a:p>
        </p:txBody>
      </p:sp>
      <p:sp>
        <p:nvSpPr>
          <p:cNvPr id="3" name="CaixaDeTexto 2">
            <a:extLst>
              <a:ext uri="{FF2B5EF4-FFF2-40B4-BE49-F238E27FC236}">
                <a16:creationId xmlns:a16="http://schemas.microsoft.com/office/drawing/2014/main" id="{B0B7F923-9034-F068-8D5F-EA17B9BCD488}"/>
              </a:ext>
            </a:extLst>
          </p:cNvPr>
          <p:cNvSpPr txBox="1"/>
          <p:nvPr/>
        </p:nvSpPr>
        <p:spPr>
          <a:xfrm>
            <a:off x="577850" y="1980007"/>
            <a:ext cx="10807700" cy="830997"/>
          </a:xfrm>
          <a:prstGeom prst="rect">
            <a:avLst/>
          </a:prstGeom>
          <a:noFill/>
        </p:spPr>
        <p:txBody>
          <a:bodyPr wrap="square" rtlCol="0">
            <a:spAutoFit/>
          </a:bodyPr>
          <a:lstStyle/>
          <a:p>
            <a:r>
              <a:rPr lang="pt-BR" sz="2400">
                <a:solidFill>
                  <a:schemeClr val="bg1"/>
                </a:solidFill>
              </a:rPr>
              <a:t>Você já ouviu aquele ditado que diz que o mais forte não é aquele com mais força física, mas sim aquele que se adapta melhor às situações?</a:t>
            </a:r>
          </a:p>
        </p:txBody>
      </p:sp>
      <p:sp>
        <p:nvSpPr>
          <p:cNvPr id="4" name="CaixaDeTexto 3">
            <a:extLst>
              <a:ext uri="{FF2B5EF4-FFF2-40B4-BE49-F238E27FC236}">
                <a16:creationId xmlns:a16="http://schemas.microsoft.com/office/drawing/2014/main" id="{F0D8CE56-9474-5F52-E4B8-48F555783EF3}"/>
              </a:ext>
            </a:extLst>
          </p:cNvPr>
          <p:cNvSpPr txBox="1"/>
          <p:nvPr/>
        </p:nvSpPr>
        <p:spPr>
          <a:xfrm>
            <a:off x="595924" y="3398096"/>
            <a:ext cx="10807700" cy="2677656"/>
          </a:xfrm>
          <a:prstGeom prst="rect">
            <a:avLst/>
          </a:prstGeom>
          <a:noFill/>
        </p:spPr>
        <p:txBody>
          <a:bodyPr wrap="square" rtlCol="0">
            <a:spAutoFit/>
          </a:bodyPr>
          <a:lstStyle/>
          <a:p>
            <a:r>
              <a:rPr lang="pt-BR" sz="2400">
                <a:solidFill>
                  <a:schemeClr val="bg1"/>
                </a:solidFill>
              </a:rPr>
              <a:t>Nessa situação, devemos nos adaptar para lidar com ela da melhor forma possível, como por exemplo:</a:t>
            </a:r>
          </a:p>
          <a:p>
            <a:endParaRPr lang="pt-BR" sz="2400">
              <a:solidFill>
                <a:schemeClr val="bg1"/>
              </a:solidFill>
            </a:endParaRPr>
          </a:p>
          <a:p>
            <a:pPr marL="342900" indent="-342900">
              <a:buFont typeface="Arial" panose="020B0604020202020204" pitchFamily="34" charset="0"/>
              <a:buChar char="•"/>
            </a:pPr>
            <a:r>
              <a:rPr lang="pt-BR" sz="2400">
                <a:solidFill>
                  <a:schemeClr val="bg1"/>
                </a:solidFill>
              </a:rPr>
              <a:t>Colocar a “mão na massa” e ajudar os nossos colaboradores com o fluxo da loja;</a:t>
            </a:r>
          </a:p>
          <a:p>
            <a:pPr marL="342900" indent="-342900">
              <a:buFont typeface="Arial" panose="020B0604020202020204" pitchFamily="34" charset="0"/>
              <a:buChar char="•"/>
            </a:pPr>
            <a:r>
              <a:rPr lang="pt-BR" sz="2400">
                <a:solidFill>
                  <a:schemeClr val="bg1"/>
                </a:solidFill>
              </a:rPr>
              <a:t>Criar uma estratégia para que os colaboradores consigam cobrir essa demanda, Geeks, ADM, AR, Sênior...</a:t>
            </a:r>
          </a:p>
          <a:p>
            <a:pPr marL="342900" indent="-342900">
              <a:buFont typeface="Arial" panose="020B0604020202020204" pitchFamily="34" charset="0"/>
              <a:buChar char="•"/>
            </a:pPr>
            <a:endParaRPr lang="pt-BR" sz="2400">
              <a:solidFill>
                <a:schemeClr val="bg1"/>
              </a:solidFill>
            </a:endParaRPr>
          </a:p>
        </p:txBody>
      </p:sp>
      <p:grpSp>
        <p:nvGrpSpPr>
          <p:cNvPr id="8" name="Agrupar 7">
            <a:extLst>
              <a:ext uri="{FF2B5EF4-FFF2-40B4-BE49-F238E27FC236}">
                <a16:creationId xmlns:a16="http://schemas.microsoft.com/office/drawing/2014/main" id="{FA152335-58AC-7BE7-5F92-4E0F5FD0F140}"/>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8B3A30CA-A5D7-BC20-E843-DA711E22E84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CA7644BE-F97F-2D49-5B96-0C189FFFFC53}"/>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55E8E230-3F37-C730-6DC9-D4D033CE384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A411EBF7-43F1-1ED5-FC59-82FB0501DDE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CB5EFFEE-42FE-C86D-49A3-61854E3273AC}"/>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857D42C4-11C9-785D-D19D-5CD646FB40E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333FD80C-37CA-70C6-B1E3-1C029A95981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A542E6A3-2086-881D-673A-4750E42BE14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C83BE86F-D163-0B16-1013-4A76649384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56CF1D14-A10D-F2DC-BF3C-7A8E325D85B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3039FD43-0973-92D0-83E8-37DC3393E3A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70D7DE33-CCEA-DA56-1AF0-442FF652622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30D64219-7CA5-22CB-3BCA-75B1C8531733}"/>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Texto, Logotipo&#10;&#10;Descrição gerada automaticamente">
            <a:extLst>
              <a:ext uri="{FF2B5EF4-FFF2-40B4-BE49-F238E27FC236}">
                <a16:creationId xmlns:a16="http://schemas.microsoft.com/office/drawing/2014/main" id="{6FED9B86-B0D8-B274-E63B-083E3EFCB537}"/>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23" name="Gráfico 23">
            <a:extLst>
              <a:ext uri="{FF2B5EF4-FFF2-40B4-BE49-F238E27FC236}">
                <a16:creationId xmlns:a16="http://schemas.microsoft.com/office/drawing/2014/main" id="{4850D862-4D0A-58D5-3A4C-88C0F12B1ACF}"/>
              </a:ext>
            </a:extLst>
          </p:cNvPr>
          <p:cNvGrpSpPr/>
          <p:nvPr/>
        </p:nvGrpSpPr>
        <p:grpSpPr>
          <a:xfrm>
            <a:off x="10089398" y="-106360"/>
            <a:ext cx="2781240" cy="1923211"/>
            <a:chOff x="2238436" y="1693496"/>
            <a:chExt cx="2812973" cy="1945154"/>
          </a:xfrm>
        </p:grpSpPr>
        <p:sp>
          <p:nvSpPr>
            <p:cNvPr id="24" name="Forma Livre 38">
              <a:extLst>
                <a:ext uri="{FF2B5EF4-FFF2-40B4-BE49-F238E27FC236}">
                  <a16:creationId xmlns:a16="http://schemas.microsoft.com/office/drawing/2014/main" id="{F3E72F60-E893-EC15-8D4E-0C2699C6FB5A}"/>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39">
              <a:extLst>
                <a:ext uri="{FF2B5EF4-FFF2-40B4-BE49-F238E27FC236}">
                  <a16:creationId xmlns:a16="http://schemas.microsoft.com/office/drawing/2014/main" id="{7C7D8248-210F-BFC0-9C57-7EDBE1F48AF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6" name="Forma Livre 40">
              <a:extLst>
                <a:ext uri="{FF2B5EF4-FFF2-40B4-BE49-F238E27FC236}">
                  <a16:creationId xmlns:a16="http://schemas.microsoft.com/office/drawing/2014/main" id="{069DEE0F-4D1C-071A-0DC3-1B50972CA53E}"/>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7" name="Forma Livre 41">
              <a:extLst>
                <a:ext uri="{FF2B5EF4-FFF2-40B4-BE49-F238E27FC236}">
                  <a16:creationId xmlns:a16="http://schemas.microsoft.com/office/drawing/2014/main" id="{E22E25DA-9E75-729F-7BFD-00D83DA2F15D}"/>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2">
              <a:extLst>
                <a:ext uri="{FF2B5EF4-FFF2-40B4-BE49-F238E27FC236}">
                  <a16:creationId xmlns:a16="http://schemas.microsoft.com/office/drawing/2014/main" id="{920A67AA-749F-9FE3-D4F4-1E12BC67054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9" name="Forma Livre 43">
              <a:extLst>
                <a:ext uri="{FF2B5EF4-FFF2-40B4-BE49-F238E27FC236}">
                  <a16:creationId xmlns:a16="http://schemas.microsoft.com/office/drawing/2014/main" id="{9FFDFD82-E169-415B-2495-69C4725DF817}"/>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4">
              <a:extLst>
                <a:ext uri="{FF2B5EF4-FFF2-40B4-BE49-F238E27FC236}">
                  <a16:creationId xmlns:a16="http://schemas.microsoft.com/office/drawing/2014/main" id="{E4853927-8969-701B-10C9-FBFECF5124A5}"/>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1" name="Forma Livre 45">
              <a:extLst>
                <a:ext uri="{FF2B5EF4-FFF2-40B4-BE49-F238E27FC236}">
                  <a16:creationId xmlns:a16="http://schemas.microsoft.com/office/drawing/2014/main" id="{FFA7E387-4C74-6775-259A-D435FAE0F275}"/>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2" name="Forma Livre 46">
              <a:extLst>
                <a:ext uri="{FF2B5EF4-FFF2-40B4-BE49-F238E27FC236}">
                  <a16:creationId xmlns:a16="http://schemas.microsoft.com/office/drawing/2014/main" id="{6BA7FC5C-F569-5CE0-9DC4-86FF91DC0890}"/>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3" name="Forma Livre 47">
              <a:extLst>
                <a:ext uri="{FF2B5EF4-FFF2-40B4-BE49-F238E27FC236}">
                  <a16:creationId xmlns:a16="http://schemas.microsoft.com/office/drawing/2014/main" id="{25E33427-C661-3F30-F03E-DA8BDAB9AE75}"/>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4" name="Forma Livre 48">
              <a:extLst>
                <a:ext uri="{FF2B5EF4-FFF2-40B4-BE49-F238E27FC236}">
                  <a16:creationId xmlns:a16="http://schemas.microsoft.com/office/drawing/2014/main" id="{266E9AF9-71C1-6777-D613-8EE3B56A60CB}"/>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5" name="Forma Livre 49">
              <a:extLst>
                <a:ext uri="{FF2B5EF4-FFF2-40B4-BE49-F238E27FC236}">
                  <a16:creationId xmlns:a16="http://schemas.microsoft.com/office/drawing/2014/main" id="{3F9C3478-B9AF-0718-ACDC-A52A165D34CE}"/>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345728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par>
                                <p:cTn id="22" presetID="6" presetClass="entr" presetSubtype="16" fill="hold" nodeType="withEffect">
                                  <p:stCondLst>
                                    <p:cond delay="0"/>
                                  </p:stCondLst>
                                  <p:childTnLst>
                                    <p:set>
                                      <p:cBhvr>
                                        <p:cTn id="23" dur="1" fill="hold">
                                          <p:stCondLst>
                                            <p:cond delay="0"/>
                                          </p:stCondLst>
                                        </p:cTn>
                                        <p:tgtEl>
                                          <p:spTgt spid="23"/>
                                        </p:tgtEl>
                                        <p:attrNameLst>
                                          <p:attrName>style.visibility</p:attrName>
                                        </p:attrNameLst>
                                      </p:cBhvr>
                                      <p:to>
                                        <p:strVal val="visible"/>
                                      </p:to>
                                    </p:set>
                                    <p:animEffect transition="in" filter="circle(in)">
                                      <p:cBhvr>
                                        <p:cTn id="24"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p:bldP spid="3" grpId="0"/>
      <p:bldP spid="4"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92AF68D5-805A-1F28-B11C-1A4DD69205E2}"/>
              </a:ext>
            </a:extLst>
          </p:cNvPr>
          <p:cNvSpPr/>
          <p:nvPr/>
        </p:nvSpPr>
        <p:spPr>
          <a:xfrm>
            <a:off x="0" y="1536022"/>
            <a:ext cx="6471138" cy="3785956"/>
          </a:xfrm>
          <a:prstGeom prst="roundRect">
            <a:avLst>
              <a:gd name="adj" fmla="val -17778"/>
            </a:avLst>
          </a:prstGeom>
          <a:solidFill>
            <a:srgbClr val="F90000"/>
          </a:solidFill>
          <a:ln/>
        </p:spPr>
        <p:txBody>
          <a:bodyPr/>
          <a:lstStyle/>
          <a:p>
            <a:endParaRPr lang="pt-BR" sz="3200">
              <a:solidFill>
                <a:schemeClr val="bg1"/>
              </a:solidFill>
            </a:endParaRPr>
          </a:p>
        </p:txBody>
      </p:sp>
      <p:sp>
        <p:nvSpPr>
          <p:cNvPr id="5" name="CaixaDeTexto 4">
            <a:extLst>
              <a:ext uri="{FF2B5EF4-FFF2-40B4-BE49-F238E27FC236}">
                <a16:creationId xmlns:a16="http://schemas.microsoft.com/office/drawing/2014/main" id="{AA33E825-1D81-5C49-E732-11EE67F4BC52}"/>
              </a:ext>
            </a:extLst>
          </p:cNvPr>
          <p:cNvSpPr txBox="1"/>
          <p:nvPr/>
        </p:nvSpPr>
        <p:spPr>
          <a:xfrm>
            <a:off x="292344" y="3016934"/>
            <a:ext cx="5886450" cy="830997"/>
          </a:xfrm>
          <a:prstGeom prst="rect">
            <a:avLst/>
          </a:prstGeom>
          <a:noFill/>
        </p:spPr>
        <p:txBody>
          <a:bodyPr wrap="square" rtlCol="0">
            <a:spAutoFit/>
          </a:bodyPr>
          <a:lstStyle/>
          <a:p>
            <a:r>
              <a:rPr lang="pt-BR" sz="2400">
                <a:solidFill>
                  <a:schemeClr val="bg1"/>
                </a:solidFill>
              </a:rPr>
              <a:t>Meu colaborador sofreu assédio do cliente, ou preconceito, para quem eu recorro? </a:t>
            </a:r>
          </a:p>
        </p:txBody>
      </p:sp>
      <p:sp>
        <p:nvSpPr>
          <p:cNvPr id="9" name="CaixaDeTexto 8">
            <a:extLst>
              <a:ext uri="{FF2B5EF4-FFF2-40B4-BE49-F238E27FC236}">
                <a16:creationId xmlns:a16="http://schemas.microsoft.com/office/drawing/2014/main" id="{21E53CBC-D1B4-A7DC-29FC-206FB8C1CAF4}"/>
              </a:ext>
            </a:extLst>
          </p:cNvPr>
          <p:cNvSpPr txBox="1"/>
          <p:nvPr/>
        </p:nvSpPr>
        <p:spPr>
          <a:xfrm>
            <a:off x="6953250" y="1908939"/>
            <a:ext cx="4756150" cy="1938992"/>
          </a:xfrm>
          <a:prstGeom prst="rect">
            <a:avLst/>
          </a:prstGeom>
          <a:noFill/>
        </p:spPr>
        <p:txBody>
          <a:bodyPr wrap="square" rtlCol="0">
            <a:spAutoFit/>
          </a:bodyPr>
          <a:lstStyle/>
          <a:p>
            <a:r>
              <a:rPr lang="pt-BR" sz="6000" b="1">
                <a:latin typeface="+mj-lt"/>
              </a:rPr>
              <a:t>E agora, líder?</a:t>
            </a:r>
          </a:p>
        </p:txBody>
      </p:sp>
      <p:sp>
        <p:nvSpPr>
          <p:cNvPr id="10" name="CaixaDeTexto 9">
            <a:extLst>
              <a:ext uri="{FF2B5EF4-FFF2-40B4-BE49-F238E27FC236}">
                <a16:creationId xmlns:a16="http://schemas.microsoft.com/office/drawing/2014/main" id="{F025217F-8E25-FCBE-F22C-35C4DF26C15A}"/>
              </a:ext>
            </a:extLst>
          </p:cNvPr>
          <p:cNvSpPr txBox="1"/>
          <p:nvPr/>
        </p:nvSpPr>
        <p:spPr>
          <a:xfrm>
            <a:off x="6953250" y="3936831"/>
            <a:ext cx="3663950" cy="830997"/>
          </a:xfrm>
          <a:prstGeom prst="rect">
            <a:avLst/>
          </a:prstGeom>
          <a:noFill/>
        </p:spPr>
        <p:txBody>
          <a:bodyPr wrap="square" rtlCol="0">
            <a:spAutoFit/>
          </a:bodyPr>
          <a:lstStyle/>
          <a:p>
            <a:r>
              <a:rPr lang="pt-BR" sz="2400"/>
              <a:t>O que podemos fazer nessa situação?</a:t>
            </a:r>
          </a:p>
        </p:txBody>
      </p:sp>
      <p:pic>
        <p:nvPicPr>
          <p:cNvPr id="3" name="Gráfico 2">
            <a:extLst>
              <a:ext uri="{FF2B5EF4-FFF2-40B4-BE49-F238E27FC236}">
                <a16:creationId xmlns:a16="http://schemas.microsoft.com/office/drawing/2014/main" id="{868FBDD5-8789-9398-FC10-859F8B9A0A0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28645" y="4519367"/>
            <a:ext cx="2080755" cy="1213774"/>
          </a:xfrm>
          <a:prstGeom prst="rect">
            <a:avLst/>
          </a:prstGeom>
        </p:spPr>
      </p:pic>
      <p:grpSp>
        <p:nvGrpSpPr>
          <p:cNvPr id="8" name="Agrupar 7">
            <a:extLst>
              <a:ext uri="{FF2B5EF4-FFF2-40B4-BE49-F238E27FC236}">
                <a16:creationId xmlns:a16="http://schemas.microsoft.com/office/drawing/2014/main" id="{AD923713-CCAD-300D-571B-AEDE815634B7}"/>
              </a:ext>
            </a:extLst>
          </p:cNvPr>
          <p:cNvGrpSpPr/>
          <p:nvPr/>
        </p:nvGrpSpPr>
        <p:grpSpPr>
          <a:xfrm>
            <a:off x="9872015" y="6469399"/>
            <a:ext cx="2190461" cy="261610"/>
            <a:chOff x="9142558" y="6469399"/>
            <a:chExt cx="2190461" cy="261610"/>
          </a:xfrm>
        </p:grpSpPr>
        <p:sp>
          <p:nvSpPr>
            <p:cNvPr id="11" name="CaixaDeTexto 10">
              <a:extLst>
                <a:ext uri="{FF2B5EF4-FFF2-40B4-BE49-F238E27FC236}">
                  <a16:creationId xmlns:a16="http://schemas.microsoft.com/office/drawing/2014/main" id="{2456B2F8-E19D-CE7A-0931-1D3FE24CFAD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12" name="Gráfico 7">
              <a:extLst>
                <a:ext uri="{FF2B5EF4-FFF2-40B4-BE49-F238E27FC236}">
                  <a16:creationId xmlns:a16="http://schemas.microsoft.com/office/drawing/2014/main" id="{7DDC82BE-90BC-709A-9573-015E7CDD9A5D}"/>
                </a:ext>
              </a:extLst>
            </p:cNvPr>
            <p:cNvGrpSpPr/>
            <p:nvPr/>
          </p:nvGrpSpPr>
          <p:grpSpPr>
            <a:xfrm>
              <a:off x="9142558" y="6511982"/>
              <a:ext cx="1684398" cy="142155"/>
              <a:chOff x="404711" y="944579"/>
              <a:chExt cx="5743491" cy="484722"/>
            </a:xfrm>
            <a:solidFill>
              <a:srgbClr val="000000"/>
            </a:solidFill>
          </p:grpSpPr>
          <p:sp>
            <p:nvSpPr>
              <p:cNvPr id="13" name="Forma Livre 23">
                <a:extLst>
                  <a:ext uri="{FF2B5EF4-FFF2-40B4-BE49-F238E27FC236}">
                    <a16:creationId xmlns:a16="http://schemas.microsoft.com/office/drawing/2014/main" id="{7915CE67-0DA8-BD10-593A-31134B92CD3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C3184A1B-0DFC-E9A9-7553-324DD5DF437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93438003-3C16-B169-CB92-A0477FD1937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34B82E6D-C699-E420-67C8-0C65D5258DA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2B108704-77FD-4729-E5C8-7DF8B2CA022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8">
                <a:extLst>
                  <a:ext uri="{FF2B5EF4-FFF2-40B4-BE49-F238E27FC236}">
                    <a16:creationId xmlns:a16="http://schemas.microsoft.com/office/drawing/2014/main" id="{368947B7-6B90-B3A6-CD8B-7FBE5F4A402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9">
                <a:extLst>
                  <a:ext uri="{FF2B5EF4-FFF2-40B4-BE49-F238E27FC236}">
                    <a16:creationId xmlns:a16="http://schemas.microsoft.com/office/drawing/2014/main" id="{05AC791B-6CAF-CD8E-F5FB-8E33E0DD0AA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28E965F1-6AF7-1F04-C0D6-7C672E006801}"/>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58F6B415-A2F6-8305-C0D8-F6103E6A2B9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3D407756-EC6D-0677-AEBF-A88AD11BED7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E2EA059D-A283-AB7A-91B0-F4E2FF93B78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4" name="Imagem 23" descr="Texto, Logotipo&#10;&#10;Descrição gerada automaticamente">
            <a:extLst>
              <a:ext uri="{FF2B5EF4-FFF2-40B4-BE49-F238E27FC236}">
                <a16:creationId xmlns:a16="http://schemas.microsoft.com/office/drawing/2014/main" id="{30A38A56-57EF-EF51-25BD-B1186489A72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70958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1000"/>
                                        <p:tgtEl>
                                          <p:spTgt spid="5"/>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par>
                          <p:cTn id="17" fill="hold">
                            <p:stCondLst>
                              <p:cond delay="2000"/>
                            </p:stCondLst>
                            <p:childTnLst>
                              <p:par>
                                <p:cTn id="18" presetID="10" presetClass="entr" presetSubtype="0" fill="hold" grpId="0" nodeType="after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P spid="9" grpId="0"/>
      <p:bldP spid="10" grpId="0"/>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Shape 0">
            <a:extLst>
              <a:ext uri="{FF2B5EF4-FFF2-40B4-BE49-F238E27FC236}">
                <a16:creationId xmlns:a16="http://schemas.microsoft.com/office/drawing/2014/main" id="{97A95FC0-E4E6-A743-E9B4-006BF8C10CA9}"/>
              </a:ext>
            </a:extLst>
          </p:cNvPr>
          <p:cNvSpPr/>
          <p:nvPr/>
        </p:nvSpPr>
        <p:spPr>
          <a:xfrm>
            <a:off x="433754" y="3320291"/>
            <a:ext cx="11192119" cy="2408899"/>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5BACE11F-003A-E7DE-A9F1-8F026D736621}"/>
              </a:ext>
            </a:extLst>
          </p:cNvPr>
          <p:cNvSpPr txBox="1"/>
          <p:nvPr/>
        </p:nvSpPr>
        <p:spPr>
          <a:xfrm>
            <a:off x="589573" y="911202"/>
            <a:ext cx="7435850" cy="1015663"/>
          </a:xfrm>
          <a:prstGeom prst="rect">
            <a:avLst/>
          </a:prstGeom>
          <a:noFill/>
        </p:spPr>
        <p:txBody>
          <a:bodyPr wrap="square" rtlCol="0">
            <a:spAutoFit/>
          </a:bodyPr>
          <a:lstStyle/>
          <a:p>
            <a:r>
              <a:rPr lang="pt-BR" sz="6000" b="1">
                <a:solidFill>
                  <a:schemeClr val="bg1"/>
                </a:solidFill>
                <a:latin typeface="+mj-lt"/>
              </a:rPr>
              <a:t>Pedir ajuda!</a:t>
            </a:r>
          </a:p>
        </p:txBody>
      </p:sp>
      <p:sp>
        <p:nvSpPr>
          <p:cNvPr id="3" name="CaixaDeTexto 2">
            <a:extLst>
              <a:ext uri="{FF2B5EF4-FFF2-40B4-BE49-F238E27FC236}">
                <a16:creationId xmlns:a16="http://schemas.microsoft.com/office/drawing/2014/main" id="{B0B7F923-9034-F068-8D5F-EA17B9BCD488}"/>
              </a:ext>
            </a:extLst>
          </p:cNvPr>
          <p:cNvSpPr txBox="1"/>
          <p:nvPr/>
        </p:nvSpPr>
        <p:spPr>
          <a:xfrm>
            <a:off x="589573" y="2108961"/>
            <a:ext cx="10807700" cy="461665"/>
          </a:xfrm>
          <a:prstGeom prst="rect">
            <a:avLst/>
          </a:prstGeom>
          <a:noFill/>
        </p:spPr>
        <p:txBody>
          <a:bodyPr wrap="square" rtlCol="0">
            <a:spAutoFit/>
          </a:bodyPr>
          <a:lstStyle/>
          <a:p>
            <a:r>
              <a:rPr lang="pt-BR" sz="2400">
                <a:solidFill>
                  <a:schemeClr val="bg1"/>
                </a:solidFill>
              </a:rPr>
              <a:t>Pedir ajuda não é sinal de fraqueza, mas sim de sabedoria e coragem!</a:t>
            </a:r>
          </a:p>
        </p:txBody>
      </p:sp>
      <p:sp>
        <p:nvSpPr>
          <p:cNvPr id="4" name="CaixaDeTexto 3">
            <a:extLst>
              <a:ext uri="{FF2B5EF4-FFF2-40B4-BE49-F238E27FC236}">
                <a16:creationId xmlns:a16="http://schemas.microsoft.com/office/drawing/2014/main" id="{F0D8CE56-9474-5F52-E4B8-48F555783EF3}"/>
              </a:ext>
            </a:extLst>
          </p:cNvPr>
          <p:cNvSpPr txBox="1"/>
          <p:nvPr/>
        </p:nvSpPr>
        <p:spPr>
          <a:xfrm>
            <a:off x="589573" y="3370579"/>
            <a:ext cx="10807700" cy="2308324"/>
          </a:xfrm>
          <a:prstGeom prst="rect">
            <a:avLst/>
          </a:prstGeom>
          <a:noFill/>
        </p:spPr>
        <p:txBody>
          <a:bodyPr wrap="square" rtlCol="0">
            <a:spAutoFit/>
          </a:bodyPr>
          <a:lstStyle/>
          <a:p>
            <a:r>
              <a:rPr lang="pt-BR" sz="2400">
                <a:solidFill>
                  <a:schemeClr val="bg1"/>
                </a:solidFill>
              </a:rPr>
              <a:t>Nessa situação, querer solucionar sozinho talvez não seja a melhor opção, por isso é ideal acionar outras pessoas que podem auxiliar e trazer apoio para um momento tão delicado.</a:t>
            </a:r>
          </a:p>
          <a:p>
            <a:endParaRPr lang="pt-BR" sz="2400">
              <a:solidFill>
                <a:schemeClr val="bg1"/>
              </a:solidFill>
            </a:endParaRPr>
          </a:p>
          <a:p>
            <a:pPr marL="342900" indent="-342900">
              <a:buFont typeface="Arial" panose="020B0604020202020204" pitchFamily="34" charset="0"/>
              <a:buChar char="•"/>
            </a:pPr>
            <a:r>
              <a:rPr lang="pt-BR" sz="2400">
                <a:solidFill>
                  <a:schemeClr val="bg1"/>
                </a:solidFill>
              </a:rPr>
              <a:t>Acionar o coordenador juntamente ao RH da regional para tomar as atitudes necessárias.</a:t>
            </a:r>
          </a:p>
        </p:txBody>
      </p:sp>
      <p:grpSp>
        <p:nvGrpSpPr>
          <p:cNvPr id="8" name="Agrupar 7">
            <a:extLst>
              <a:ext uri="{FF2B5EF4-FFF2-40B4-BE49-F238E27FC236}">
                <a16:creationId xmlns:a16="http://schemas.microsoft.com/office/drawing/2014/main" id="{1CCD1A34-3705-F7EA-46D2-BDD22924F362}"/>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FBB45690-0141-3E52-89A4-B0C639878F77}"/>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113749D2-C14D-F4BA-B82D-FCC69C654731}"/>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3FBFCA85-04BC-E037-1ED9-F3ED0FC2417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442526C0-0940-3A55-66B8-B8F67B36E97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B65FB3C5-96B1-4CDB-959C-CA876114EF7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FEFD5742-6B84-07D2-DD87-1DA03CCD707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B49B174C-57CC-A956-48D2-26777A335292}"/>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8C00BC71-F5B4-8339-A292-B4501B9ACB5E}"/>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A1BED3F4-AFBB-9102-013D-6FF97917EC0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6FE1F602-8C9E-1035-3F45-13FDFB429237}"/>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E98D6B57-0FCD-21CD-569B-DEF724E8C6E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3B8D35E8-E9E8-1600-B91D-EDAB62AF8E6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9EDA2DED-DC4D-8A34-F282-306AC7F7D784}"/>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Texto, Logotipo&#10;&#10;Descrição gerada automaticamente">
            <a:extLst>
              <a:ext uri="{FF2B5EF4-FFF2-40B4-BE49-F238E27FC236}">
                <a16:creationId xmlns:a16="http://schemas.microsoft.com/office/drawing/2014/main" id="{A0734F4C-E2CB-4885-7925-5A110027B69D}"/>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23" name="Gráfico 23">
            <a:extLst>
              <a:ext uri="{FF2B5EF4-FFF2-40B4-BE49-F238E27FC236}">
                <a16:creationId xmlns:a16="http://schemas.microsoft.com/office/drawing/2014/main" id="{A24D2235-E9BC-90B4-4F01-81235C4A77D2}"/>
              </a:ext>
            </a:extLst>
          </p:cNvPr>
          <p:cNvGrpSpPr/>
          <p:nvPr/>
        </p:nvGrpSpPr>
        <p:grpSpPr>
          <a:xfrm>
            <a:off x="7583000" y="-511730"/>
            <a:ext cx="3060796" cy="2129905"/>
            <a:chOff x="2238436" y="1693496"/>
            <a:chExt cx="2812972" cy="1945154"/>
          </a:xfrm>
        </p:grpSpPr>
        <p:sp>
          <p:nvSpPr>
            <p:cNvPr id="24" name="Forma Livre 38">
              <a:extLst>
                <a:ext uri="{FF2B5EF4-FFF2-40B4-BE49-F238E27FC236}">
                  <a16:creationId xmlns:a16="http://schemas.microsoft.com/office/drawing/2014/main" id="{F38C106D-00A2-B727-462F-5E2F4183685C}"/>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39">
              <a:extLst>
                <a:ext uri="{FF2B5EF4-FFF2-40B4-BE49-F238E27FC236}">
                  <a16:creationId xmlns:a16="http://schemas.microsoft.com/office/drawing/2014/main" id="{F458A1C3-8B4D-1BC6-0CEB-6875182B182B}"/>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6" name="Forma Livre 40">
              <a:extLst>
                <a:ext uri="{FF2B5EF4-FFF2-40B4-BE49-F238E27FC236}">
                  <a16:creationId xmlns:a16="http://schemas.microsoft.com/office/drawing/2014/main" id="{328C1D16-ECEF-CA52-17FC-7D33C1B16358}"/>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27" name="Forma Livre 41">
              <a:extLst>
                <a:ext uri="{FF2B5EF4-FFF2-40B4-BE49-F238E27FC236}">
                  <a16:creationId xmlns:a16="http://schemas.microsoft.com/office/drawing/2014/main" id="{61633ADA-FF7C-5408-7969-4902837CADD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2">
              <a:extLst>
                <a:ext uri="{FF2B5EF4-FFF2-40B4-BE49-F238E27FC236}">
                  <a16:creationId xmlns:a16="http://schemas.microsoft.com/office/drawing/2014/main" id="{605CF90C-7CDC-02BE-8255-3453A79A6DF3}"/>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9" name="Forma Livre 43">
              <a:extLst>
                <a:ext uri="{FF2B5EF4-FFF2-40B4-BE49-F238E27FC236}">
                  <a16:creationId xmlns:a16="http://schemas.microsoft.com/office/drawing/2014/main" id="{ADC4E229-DB11-7C7E-F57A-C083A401102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4">
              <a:extLst>
                <a:ext uri="{FF2B5EF4-FFF2-40B4-BE49-F238E27FC236}">
                  <a16:creationId xmlns:a16="http://schemas.microsoft.com/office/drawing/2014/main" id="{47A324CE-740A-5A8F-CE0E-D525AB068D47}"/>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5">
              <a:extLst>
                <a:ext uri="{FF2B5EF4-FFF2-40B4-BE49-F238E27FC236}">
                  <a16:creationId xmlns:a16="http://schemas.microsoft.com/office/drawing/2014/main" id="{33D39A07-A495-F743-D005-4B89F9A7D474}"/>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2" name="Forma Livre 46">
              <a:extLst>
                <a:ext uri="{FF2B5EF4-FFF2-40B4-BE49-F238E27FC236}">
                  <a16:creationId xmlns:a16="http://schemas.microsoft.com/office/drawing/2014/main" id="{9F5D3045-EBE9-F94A-9F60-862460EECFA1}"/>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3" name="Forma Livre 47">
              <a:extLst>
                <a:ext uri="{FF2B5EF4-FFF2-40B4-BE49-F238E27FC236}">
                  <a16:creationId xmlns:a16="http://schemas.microsoft.com/office/drawing/2014/main" id="{0ABC4264-D57E-707C-FC40-6CCB999117DD}"/>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4" name="Forma Livre 48">
              <a:extLst>
                <a:ext uri="{FF2B5EF4-FFF2-40B4-BE49-F238E27FC236}">
                  <a16:creationId xmlns:a16="http://schemas.microsoft.com/office/drawing/2014/main" id="{763BE8CD-181E-33B1-6605-A71AE03D2140}"/>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5" name="Forma Livre 49">
              <a:extLst>
                <a:ext uri="{FF2B5EF4-FFF2-40B4-BE49-F238E27FC236}">
                  <a16:creationId xmlns:a16="http://schemas.microsoft.com/office/drawing/2014/main" id="{34C54B17-B54F-F0C3-449E-09F5A2A20375}"/>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2343019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par>
                                <p:cTn id="22" presetID="6" presetClass="entr" presetSubtype="16" fill="hold" nodeType="withEffect">
                                  <p:stCondLst>
                                    <p:cond delay="0"/>
                                  </p:stCondLst>
                                  <p:childTnLst>
                                    <p:set>
                                      <p:cBhvr>
                                        <p:cTn id="23" dur="1" fill="hold">
                                          <p:stCondLst>
                                            <p:cond delay="0"/>
                                          </p:stCondLst>
                                        </p:cTn>
                                        <p:tgtEl>
                                          <p:spTgt spid="23"/>
                                        </p:tgtEl>
                                        <p:attrNameLst>
                                          <p:attrName>style.visibility</p:attrName>
                                        </p:attrNameLst>
                                      </p:cBhvr>
                                      <p:to>
                                        <p:strVal val="visible"/>
                                      </p:to>
                                    </p:set>
                                    <p:animEffect transition="in" filter="circle(in)">
                                      <p:cBhvr>
                                        <p:cTn id="24"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p:bldP spid="3" grpId="0"/>
      <p:bldP spid="4" grpId="0"/>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5BACE11F-003A-E7DE-A9F1-8F026D736621}"/>
              </a:ext>
            </a:extLst>
          </p:cNvPr>
          <p:cNvSpPr txBox="1"/>
          <p:nvPr/>
        </p:nvSpPr>
        <p:spPr>
          <a:xfrm>
            <a:off x="577850" y="1216002"/>
            <a:ext cx="10433050" cy="1015663"/>
          </a:xfrm>
          <a:prstGeom prst="rect">
            <a:avLst/>
          </a:prstGeom>
          <a:noFill/>
        </p:spPr>
        <p:txBody>
          <a:bodyPr wrap="square" rtlCol="0">
            <a:spAutoFit/>
          </a:bodyPr>
          <a:lstStyle/>
          <a:p>
            <a:r>
              <a:rPr lang="pt-BR" sz="6000" b="1">
                <a:solidFill>
                  <a:schemeClr val="bg1"/>
                </a:solidFill>
                <a:latin typeface="+mj-lt"/>
              </a:rPr>
              <a:t>Tenha uma rede de apoio!</a:t>
            </a:r>
          </a:p>
        </p:txBody>
      </p:sp>
      <p:sp>
        <p:nvSpPr>
          <p:cNvPr id="4" name="CaixaDeTexto 3">
            <a:extLst>
              <a:ext uri="{FF2B5EF4-FFF2-40B4-BE49-F238E27FC236}">
                <a16:creationId xmlns:a16="http://schemas.microsoft.com/office/drawing/2014/main" id="{F0D8CE56-9474-5F52-E4B8-48F555783EF3}"/>
              </a:ext>
            </a:extLst>
          </p:cNvPr>
          <p:cNvSpPr txBox="1"/>
          <p:nvPr/>
        </p:nvSpPr>
        <p:spPr>
          <a:xfrm>
            <a:off x="577850" y="2613463"/>
            <a:ext cx="9926027" cy="2677656"/>
          </a:xfrm>
          <a:prstGeom prst="rect">
            <a:avLst/>
          </a:prstGeom>
          <a:noFill/>
        </p:spPr>
        <p:txBody>
          <a:bodyPr wrap="square" rtlCol="0">
            <a:spAutoFit/>
          </a:bodyPr>
          <a:lstStyle/>
          <a:p>
            <a:r>
              <a:rPr lang="pt-BR" sz="2400">
                <a:solidFill>
                  <a:schemeClr val="bg1"/>
                </a:solidFill>
              </a:rPr>
              <a:t>Sabemos que em algumas unidades mais afastadas da sede o líder </a:t>
            </a:r>
          </a:p>
          <a:p>
            <a:r>
              <a:rPr lang="pt-BR" sz="2400">
                <a:solidFill>
                  <a:schemeClr val="bg1"/>
                </a:solidFill>
              </a:rPr>
              <a:t>é a pessoa de referência e precisa saber agir rápido, mas mesmo nesses casos, o Coordenador deve se fazer presente e se inteirar sobre o que acontece na loja, para oferecer o apoio necessário.</a:t>
            </a:r>
          </a:p>
          <a:p>
            <a:endParaRPr lang="pt-BR" sz="2400">
              <a:solidFill>
                <a:schemeClr val="bg1"/>
              </a:solidFill>
            </a:endParaRPr>
          </a:p>
          <a:p>
            <a:r>
              <a:rPr lang="pt-BR" sz="2400" b="1">
                <a:solidFill>
                  <a:srgbClr val="F90000"/>
                </a:solidFill>
              </a:rPr>
              <a:t>Buscar meios para realizar esse alinhamento e contato </a:t>
            </a:r>
          </a:p>
          <a:p>
            <a:r>
              <a:rPr lang="pt-BR" sz="2400" b="1">
                <a:solidFill>
                  <a:srgbClr val="F90000"/>
                </a:solidFill>
              </a:rPr>
              <a:t>são extremamente importantes!</a:t>
            </a:r>
          </a:p>
        </p:txBody>
      </p:sp>
      <p:pic>
        <p:nvPicPr>
          <p:cNvPr id="6" name="Gráfico 5">
            <a:extLst>
              <a:ext uri="{FF2B5EF4-FFF2-40B4-BE49-F238E27FC236}">
                <a16:creationId xmlns:a16="http://schemas.microsoft.com/office/drawing/2014/main" id="{04892E1B-24B7-1991-DCCF-D0B36E8D620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687562" y="4151574"/>
            <a:ext cx="3345894" cy="1951772"/>
          </a:xfrm>
          <a:prstGeom prst="rect">
            <a:avLst/>
          </a:prstGeom>
        </p:spPr>
      </p:pic>
      <p:grpSp>
        <p:nvGrpSpPr>
          <p:cNvPr id="7" name="Agrupar 6">
            <a:extLst>
              <a:ext uri="{FF2B5EF4-FFF2-40B4-BE49-F238E27FC236}">
                <a16:creationId xmlns:a16="http://schemas.microsoft.com/office/drawing/2014/main" id="{0E0FB707-CE42-43D9-CC1D-998382349CDD}"/>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B8A33220-33A7-5C19-DF00-764A678ED78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9" name="Gráfico 7">
              <a:extLst>
                <a:ext uri="{FF2B5EF4-FFF2-40B4-BE49-F238E27FC236}">
                  <a16:creationId xmlns:a16="http://schemas.microsoft.com/office/drawing/2014/main" id="{F5A4DB04-8506-E8DA-2391-83AE425F15BB}"/>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D839BDE5-C0A0-DCBC-4B6A-7D87FBD64614}"/>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A8AB0536-B36D-EF6F-44E2-1B8DAEB8A70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28E4692D-197D-6459-9AF3-B498DC5F60C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8E619E4C-FE1B-09B2-12AA-2A4C2F5A0C07}"/>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ECBE89CA-6E84-9915-EB10-2C6565A0B32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C1A0761A-4B8D-4672-15F6-1498C0FD1DC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9DFB8FF9-623B-A886-203B-71BD243445E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CFE4BABE-9746-47FD-F235-59BDBEDA337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00B87C5A-D624-5364-1C6A-663A3C993E6B}"/>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2A650E18-44D7-C744-6EB4-1A3FF9A3354B}"/>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8033A887-D3A7-75DC-4F53-8129B65C54A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520A26C9-5EE8-70A4-343D-A86FDE66C102}"/>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995561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par>
                          <p:cTn id="17" fill="hold">
                            <p:stCondLst>
                              <p:cond delay="1500"/>
                            </p:stCondLst>
                            <p:childTnLst>
                              <p:par>
                                <p:cTn id="18" presetID="10" presetClass="entr" presetSubtype="0" fill="hold" nodeType="after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childTnLst>
                          </p:cTn>
                        </p:par>
                        <p:par>
                          <p:cTn id="24" fill="hold">
                            <p:stCondLst>
                              <p:cond delay="2000"/>
                            </p:stCondLst>
                            <p:childTnLst>
                              <p:par>
                                <p:cTn id="25" presetID="6" presetClass="entr" presetSubtype="16" fill="hold" nodeType="after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circle(in)">
                                      <p:cBhvr>
                                        <p:cTn id="2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show="0">
  <p:cSld>
    <p:bg>
      <p:bgPr>
        <a:solidFill>
          <a:srgbClr val="F90000"/>
        </a:solidFill>
        <a:effectLst/>
      </p:bgPr>
    </p:bg>
    <p:spTree>
      <p:nvGrpSpPr>
        <p:cNvPr id="1" name=""/>
        <p:cNvGrpSpPr/>
        <p:nvPr/>
      </p:nvGrpSpPr>
      <p:grpSpPr>
        <a:xfrm>
          <a:off x="0" y="0"/>
          <a:ext cx="0" cy="0"/>
          <a:chOff x="0" y="0"/>
          <a:chExt cx="0" cy="0"/>
        </a:xfrm>
      </p:grpSpPr>
      <p:sp>
        <p:nvSpPr>
          <p:cNvPr id="5" name="Shape 0">
            <a:extLst>
              <a:ext uri="{FF2B5EF4-FFF2-40B4-BE49-F238E27FC236}">
                <a16:creationId xmlns:a16="http://schemas.microsoft.com/office/drawing/2014/main" id="{BCB3B106-79A4-207D-2866-6209DB88D373}"/>
              </a:ext>
            </a:extLst>
          </p:cNvPr>
          <p:cNvSpPr/>
          <p:nvPr/>
        </p:nvSpPr>
        <p:spPr>
          <a:xfrm>
            <a:off x="0" y="1536022"/>
            <a:ext cx="6471138" cy="3785956"/>
          </a:xfrm>
          <a:prstGeom prst="roundRect">
            <a:avLst>
              <a:gd name="adj" fmla="val -17778"/>
            </a:avLst>
          </a:prstGeom>
          <a:solidFill>
            <a:schemeClr val="bg1">
              <a:lumMod val="75000"/>
            </a:schemeClr>
          </a:solidFill>
          <a:ln/>
        </p:spPr>
        <p:txBody>
          <a:bodyPr/>
          <a:lstStyle/>
          <a:p>
            <a:endParaRPr lang="pt-BR" sz="3200">
              <a:solidFill>
                <a:schemeClr val="bg1"/>
              </a:solidFill>
            </a:endParaRPr>
          </a:p>
        </p:txBody>
      </p:sp>
      <p:sp>
        <p:nvSpPr>
          <p:cNvPr id="9" name="CaixaDeTexto 8">
            <a:extLst>
              <a:ext uri="{FF2B5EF4-FFF2-40B4-BE49-F238E27FC236}">
                <a16:creationId xmlns:a16="http://schemas.microsoft.com/office/drawing/2014/main" id="{21E53CBC-D1B4-A7DC-29FC-206FB8C1CAF4}"/>
              </a:ext>
            </a:extLst>
          </p:cNvPr>
          <p:cNvSpPr txBox="1"/>
          <p:nvPr/>
        </p:nvSpPr>
        <p:spPr>
          <a:xfrm>
            <a:off x="222250" y="1905506"/>
            <a:ext cx="5873750" cy="3046988"/>
          </a:xfrm>
          <a:prstGeom prst="rect">
            <a:avLst/>
          </a:prstGeom>
          <a:noFill/>
        </p:spPr>
        <p:txBody>
          <a:bodyPr wrap="square" rtlCol="0">
            <a:spAutoFit/>
          </a:bodyPr>
          <a:lstStyle/>
          <a:p>
            <a:r>
              <a:rPr lang="pt-BR" sz="4800" b="1">
                <a:latin typeface="+mj-lt"/>
              </a:rPr>
              <a:t>E você, já passou por alguma situação difícil em sua jornada como líder?</a:t>
            </a:r>
          </a:p>
        </p:txBody>
      </p:sp>
      <p:sp>
        <p:nvSpPr>
          <p:cNvPr id="10" name="CaixaDeTexto 9">
            <a:extLst>
              <a:ext uri="{FF2B5EF4-FFF2-40B4-BE49-F238E27FC236}">
                <a16:creationId xmlns:a16="http://schemas.microsoft.com/office/drawing/2014/main" id="{F025217F-8E25-FCBE-F22C-35C4DF26C15A}"/>
              </a:ext>
            </a:extLst>
          </p:cNvPr>
          <p:cNvSpPr txBox="1"/>
          <p:nvPr/>
        </p:nvSpPr>
        <p:spPr>
          <a:xfrm>
            <a:off x="6831623" y="2459504"/>
            <a:ext cx="4686300" cy="1938992"/>
          </a:xfrm>
          <a:prstGeom prst="rect">
            <a:avLst/>
          </a:prstGeom>
          <a:noFill/>
        </p:spPr>
        <p:txBody>
          <a:bodyPr wrap="square" rtlCol="0">
            <a:spAutoFit/>
          </a:bodyPr>
          <a:lstStyle/>
          <a:p>
            <a:r>
              <a:rPr lang="pt-BR" sz="2400">
                <a:solidFill>
                  <a:schemeClr val="bg1"/>
                </a:solidFill>
              </a:rPr>
              <a:t>Como lidou com isso?</a:t>
            </a:r>
          </a:p>
          <a:p>
            <a:endParaRPr lang="pt-BR" sz="2400">
              <a:solidFill>
                <a:schemeClr val="bg1"/>
              </a:solidFill>
            </a:endParaRPr>
          </a:p>
          <a:p>
            <a:r>
              <a:rPr lang="pt-BR" sz="2400">
                <a:solidFill>
                  <a:schemeClr val="bg1"/>
                </a:solidFill>
              </a:rPr>
              <a:t>Compartilhe conosco a sua experiência, ela pode agregar muito para os outros líderes.</a:t>
            </a:r>
          </a:p>
        </p:txBody>
      </p:sp>
      <p:pic>
        <p:nvPicPr>
          <p:cNvPr id="6" name="Gráfico 5">
            <a:extLst>
              <a:ext uri="{FF2B5EF4-FFF2-40B4-BE49-F238E27FC236}">
                <a16:creationId xmlns:a16="http://schemas.microsoft.com/office/drawing/2014/main" id="{C2865955-08AA-9B20-6A01-DC9D9EBFAEE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170655" y="4613151"/>
            <a:ext cx="2722895" cy="1588356"/>
          </a:xfrm>
          <a:prstGeom prst="rect">
            <a:avLst/>
          </a:prstGeom>
        </p:spPr>
      </p:pic>
      <p:grpSp>
        <p:nvGrpSpPr>
          <p:cNvPr id="7" name="Agrupar 6">
            <a:extLst>
              <a:ext uri="{FF2B5EF4-FFF2-40B4-BE49-F238E27FC236}">
                <a16:creationId xmlns:a16="http://schemas.microsoft.com/office/drawing/2014/main" id="{08888FF7-66ED-3257-01E5-AF24A53BC889}"/>
              </a:ext>
            </a:extLst>
          </p:cNvPr>
          <p:cNvGrpSpPr/>
          <p:nvPr/>
        </p:nvGrpSpPr>
        <p:grpSpPr>
          <a:xfrm>
            <a:off x="9872015" y="6469399"/>
            <a:ext cx="2190461" cy="261610"/>
            <a:chOff x="9142558" y="6469399"/>
            <a:chExt cx="2190461" cy="261610"/>
          </a:xfrm>
        </p:grpSpPr>
        <p:sp>
          <p:nvSpPr>
            <p:cNvPr id="8" name="CaixaDeTexto 7">
              <a:extLst>
                <a:ext uri="{FF2B5EF4-FFF2-40B4-BE49-F238E27FC236}">
                  <a16:creationId xmlns:a16="http://schemas.microsoft.com/office/drawing/2014/main" id="{0DBD175C-8F29-B155-5425-6FAA92DEE81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11" name="Gráfico 7">
              <a:extLst>
                <a:ext uri="{FF2B5EF4-FFF2-40B4-BE49-F238E27FC236}">
                  <a16:creationId xmlns:a16="http://schemas.microsoft.com/office/drawing/2014/main" id="{24B24534-17F2-5065-4A5C-AA27502687BE}"/>
                </a:ext>
              </a:extLst>
            </p:cNvPr>
            <p:cNvGrpSpPr/>
            <p:nvPr/>
          </p:nvGrpSpPr>
          <p:grpSpPr>
            <a:xfrm>
              <a:off x="9142558" y="6511982"/>
              <a:ext cx="1684398" cy="142155"/>
              <a:chOff x="404711" y="944579"/>
              <a:chExt cx="5743491" cy="484722"/>
            </a:xfrm>
            <a:solidFill>
              <a:srgbClr val="000000"/>
            </a:solidFill>
          </p:grpSpPr>
          <p:sp>
            <p:nvSpPr>
              <p:cNvPr id="12" name="Forma Livre 23">
                <a:extLst>
                  <a:ext uri="{FF2B5EF4-FFF2-40B4-BE49-F238E27FC236}">
                    <a16:creationId xmlns:a16="http://schemas.microsoft.com/office/drawing/2014/main" id="{9D26E5A2-A8D2-0B7E-AAB8-ADC95E96282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11ADD1FA-38E7-F075-0046-BBE2315FD635}"/>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55582DC1-5ECE-04B3-ACBA-0F5FC71D552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2DA0716C-0B2E-2605-85D1-FF1D6ACB3C40}"/>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5CF87D8D-A5C1-859C-0DE1-7E0CA5E6B12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8">
                <a:extLst>
                  <a:ext uri="{FF2B5EF4-FFF2-40B4-BE49-F238E27FC236}">
                    <a16:creationId xmlns:a16="http://schemas.microsoft.com/office/drawing/2014/main" id="{7A27BB63-2E54-84A2-3179-013021827E0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4DCE9111-0814-31ED-FC38-B1C65142AF23}"/>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DD7BAE0D-8934-F088-B4C2-BE8826BC6DB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73B2A88B-EE2B-B722-0F7F-B5D2E89FFD2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76658186-C97A-E645-8250-FD94F8BEDEDA}"/>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C0D0FCBA-882D-72DB-A5E7-C8083E3AB51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3" name="Imagem 22" descr="Texto, Logotipo&#10;&#10;Descrição gerada automaticamente">
            <a:extLst>
              <a:ext uri="{FF2B5EF4-FFF2-40B4-BE49-F238E27FC236}">
                <a16:creationId xmlns:a16="http://schemas.microsoft.com/office/drawing/2014/main" id="{2B929274-B97C-C946-C36D-114063C18133}"/>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41495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1000"/>
                                        <p:tgtEl>
                                          <p:spTgt spid="5"/>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1000"/>
                                        <p:tgtEl>
                                          <p:spTgt spid="9"/>
                                        </p:tgtEl>
                                      </p:cBhvr>
                                    </p:animEffect>
                                  </p:childTnLst>
                                </p:cTn>
                              </p:par>
                            </p:childTnLst>
                          </p:cTn>
                        </p:par>
                        <p:par>
                          <p:cTn id="11" fill="hold">
                            <p:stCondLst>
                              <p:cond delay="1000"/>
                            </p:stCondLst>
                            <p:childTnLst>
                              <p:par>
                                <p:cTn id="12" presetID="10" presetClass="entr" presetSubtype="0" fill="hold" nodeType="after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500"/>
                                        <p:tgtEl>
                                          <p:spTgt spid="10">
                                            <p:txEl>
                                              <p:pRg st="0" end="0"/>
                                            </p:txEl>
                                          </p:spTgt>
                                        </p:tgtEl>
                                      </p:cBhvr>
                                    </p:animEffect>
                                  </p:childTnLst>
                                </p:cTn>
                              </p:par>
                            </p:childTnLst>
                          </p:cTn>
                        </p:par>
                        <p:par>
                          <p:cTn id="15" fill="hold">
                            <p:stCondLst>
                              <p:cond delay="1500"/>
                            </p:stCondLst>
                            <p:childTnLst>
                              <p:par>
                                <p:cTn id="16" presetID="10" presetClass="entr" presetSubtype="0" fill="hold" nodeType="afterEffect">
                                  <p:stCondLst>
                                    <p:cond delay="0"/>
                                  </p:stCondLst>
                                  <p:childTnLst>
                                    <p:set>
                                      <p:cBhvr>
                                        <p:cTn id="17" dur="1" fill="hold">
                                          <p:stCondLst>
                                            <p:cond delay="0"/>
                                          </p:stCondLst>
                                        </p:cTn>
                                        <p:tgtEl>
                                          <p:spTgt spid="10">
                                            <p:txEl>
                                              <p:pRg st="2" end="2"/>
                                            </p:txEl>
                                          </p:spTgt>
                                        </p:tgtEl>
                                        <p:attrNameLst>
                                          <p:attrName>style.visibility</p:attrName>
                                        </p:attrNameLst>
                                      </p:cBhvr>
                                      <p:to>
                                        <p:strVal val="visible"/>
                                      </p:to>
                                    </p:set>
                                    <p:animEffect transition="in" filter="fade">
                                      <p:cBhvr>
                                        <p:cTn id="18" dur="500"/>
                                        <p:tgtEl>
                                          <p:spTgt spid="10">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16C9B331-0EE1-E271-1004-67E27A79BBD0}"/>
              </a:ext>
            </a:extLst>
          </p:cNvPr>
          <p:cNvSpPr txBox="1"/>
          <p:nvPr/>
        </p:nvSpPr>
        <p:spPr>
          <a:xfrm>
            <a:off x="1032414" y="2105561"/>
            <a:ext cx="9882757" cy="3077766"/>
          </a:xfrm>
          <a:prstGeom prst="rect">
            <a:avLst/>
          </a:prstGeom>
          <a:noFill/>
        </p:spPr>
        <p:txBody>
          <a:bodyPr wrap="square" lIns="91440" tIns="45720" rIns="91440" bIns="45720" rtlCol="0" anchor="t">
            <a:spAutoFit/>
          </a:bodyPr>
          <a:lstStyle/>
          <a:p>
            <a:pPr algn="ctr"/>
            <a:r>
              <a:rPr lang="pt-BR" sz="16600">
                <a:solidFill>
                  <a:schemeClr val="bg1"/>
                </a:solidFill>
                <a:latin typeface="AMX Black" pitchFamily="2" charset="0"/>
              </a:rPr>
              <a:t>I R A S</a:t>
            </a:r>
          </a:p>
          <a:p>
            <a:pPr algn="ctr"/>
            <a:r>
              <a:rPr lang="pt-BR" sz="2800">
                <a:solidFill>
                  <a:schemeClr val="bg1"/>
                </a:solidFill>
                <a:latin typeface="AMX Black"/>
              </a:rPr>
              <a:t>Identificar -  Reconhecer – Aceitar -  Solucionar</a:t>
            </a:r>
            <a:endParaRPr lang="pt-BR" sz="2800" dirty="0">
              <a:solidFill>
                <a:schemeClr val="bg1"/>
              </a:solidFill>
              <a:latin typeface="AMX Black" pitchFamily="2" charset="0"/>
            </a:endParaRPr>
          </a:p>
        </p:txBody>
      </p:sp>
      <p:grpSp>
        <p:nvGrpSpPr>
          <p:cNvPr id="3" name="Agrupar 2">
            <a:extLst>
              <a:ext uri="{FF2B5EF4-FFF2-40B4-BE49-F238E27FC236}">
                <a16:creationId xmlns:a16="http://schemas.microsoft.com/office/drawing/2014/main" id="{6D332FB8-B3D3-0003-2669-A4843AD5B6CC}"/>
              </a:ext>
            </a:extLst>
          </p:cNvPr>
          <p:cNvGrpSpPr/>
          <p:nvPr/>
        </p:nvGrpSpPr>
        <p:grpSpPr>
          <a:xfrm>
            <a:off x="9872015" y="6469399"/>
            <a:ext cx="2190461" cy="261610"/>
            <a:chOff x="9142558" y="6469399"/>
            <a:chExt cx="2190461" cy="261610"/>
          </a:xfrm>
          <a:solidFill>
            <a:schemeClr val="bg1"/>
          </a:solidFill>
        </p:grpSpPr>
        <p:sp>
          <p:nvSpPr>
            <p:cNvPr id="4" name="CaixaDeTexto 3">
              <a:extLst>
                <a:ext uri="{FF2B5EF4-FFF2-40B4-BE49-F238E27FC236}">
                  <a16:creationId xmlns:a16="http://schemas.microsoft.com/office/drawing/2014/main" id="{36F39970-A6C9-C015-3C0C-4EFB07100D46}"/>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5" name="Gráfico 7">
              <a:extLst>
                <a:ext uri="{FF2B5EF4-FFF2-40B4-BE49-F238E27FC236}">
                  <a16:creationId xmlns:a16="http://schemas.microsoft.com/office/drawing/2014/main" id="{963B4D73-29D3-086F-D20E-002E007DD8BB}"/>
                </a:ext>
              </a:extLst>
            </p:cNvPr>
            <p:cNvGrpSpPr/>
            <p:nvPr/>
          </p:nvGrpSpPr>
          <p:grpSpPr>
            <a:xfrm>
              <a:off x="9142558" y="6511982"/>
              <a:ext cx="1684398" cy="142155"/>
              <a:chOff x="404711" y="944579"/>
              <a:chExt cx="5743491" cy="484722"/>
            </a:xfrm>
            <a:grpFill/>
          </p:grpSpPr>
          <p:sp>
            <p:nvSpPr>
              <p:cNvPr id="6" name="Forma Livre 23">
                <a:extLst>
                  <a:ext uri="{FF2B5EF4-FFF2-40B4-BE49-F238E27FC236}">
                    <a16:creationId xmlns:a16="http://schemas.microsoft.com/office/drawing/2014/main" id="{2F57F585-B042-00E0-EB93-F7EFF02F77B9}"/>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7" name="Forma Livre 24">
                <a:extLst>
                  <a:ext uri="{FF2B5EF4-FFF2-40B4-BE49-F238E27FC236}">
                    <a16:creationId xmlns:a16="http://schemas.microsoft.com/office/drawing/2014/main" id="{0FA4B383-F9B7-F70C-37E2-5233907A9555}"/>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8" name="Forma Livre 25">
                <a:extLst>
                  <a:ext uri="{FF2B5EF4-FFF2-40B4-BE49-F238E27FC236}">
                    <a16:creationId xmlns:a16="http://schemas.microsoft.com/office/drawing/2014/main" id="{45715068-7DA4-B6C5-FDF9-A1A2D25847B8}"/>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6">
                <a:extLst>
                  <a:ext uri="{FF2B5EF4-FFF2-40B4-BE49-F238E27FC236}">
                    <a16:creationId xmlns:a16="http://schemas.microsoft.com/office/drawing/2014/main" id="{ED5F126B-0EDD-A9B0-68EF-14E01EA4E06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7">
                <a:extLst>
                  <a:ext uri="{FF2B5EF4-FFF2-40B4-BE49-F238E27FC236}">
                    <a16:creationId xmlns:a16="http://schemas.microsoft.com/office/drawing/2014/main" id="{FF6A5499-A29F-445A-FC2A-D40945EFF5E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8">
                <a:extLst>
                  <a:ext uri="{FF2B5EF4-FFF2-40B4-BE49-F238E27FC236}">
                    <a16:creationId xmlns:a16="http://schemas.microsoft.com/office/drawing/2014/main" id="{F2B6F9F4-0AD7-8815-4E67-FC51FBBF31B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9">
                <a:extLst>
                  <a:ext uri="{FF2B5EF4-FFF2-40B4-BE49-F238E27FC236}">
                    <a16:creationId xmlns:a16="http://schemas.microsoft.com/office/drawing/2014/main" id="{E95761AB-2F13-F116-B25C-6AD0D2BF2121}"/>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30">
                <a:extLst>
                  <a:ext uri="{FF2B5EF4-FFF2-40B4-BE49-F238E27FC236}">
                    <a16:creationId xmlns:a16="http://schemas.microsoft.com/office/drawing/2014/main" id="{1D575CE5-F98D-F7A1-BDDB-8E485963442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31">
                <a:extLst>
                  <a:ext uri="{FF2B5EF4-FFF2-40B4-BE49-F238E27FC236}">
                    <a16:creationId xmlns:a16="http://schemas.microsoft.com/office/drawing/2014/main" id="{468D53EB-D8E0-1770-BA59-088D077CED6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2">
                <a:extLst>
                  <a:ext uri="{FF2B5EF4-FFF2-40B4-BE49-F238E27FC236}">
                    <a16:creationId xmlns:a16="http://schemas.microsoft.com/office/drawing/2014/main" id="{BF996151-3C86-936E-4AC6-EB357498C9A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3">
                <a:extLst>
                  <a:ext uri="{FF2B5EF4-FFF2-40B4-BE49-F238E27FC236}">
                    <a16:creationId xmlns:a16="http://schemas.microsoft.com/office/drawing/2014/main" id="{19A931A3-E3FB-3A0A-8D77-907094C796A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7" name="Imagem 16" descr="Texto, Logotipo&#10;&#10;Descrição gerada automaticamente">
            <a:extLst>
              <a:ext uri="{FF2B5EF4-FFF2-40B4-BE49-F238E27FC236}">
                <a16:creationId xmlns:a16="http://schemas.microsoft.com/office/drawing/2014/main" id="{AE4254FB-99C1-6213-4E9C-3E6459ECB84E}"/>
              </a:ext>
            </a:extLst>
          </p:cNvPr>
          <p:cNvPicPr>
            <a:picLocks noChangeAspect="1"/>
          </p:cNvPicPr>
          <p:nvPr/>
        </p:nvPicPr>
        <p:blipFill>
          <a:blip r:embed="rId3"/>
          <a:stretch>
            <a:fillRect/>
          </a:stretch>
        </p:blipFill>
        <p:spPr>
          <a:xfrm>
            <a:off x="617981" y="6266055"/>
            <a:ext cx="942717" cy="334149"/>
          </a:xfrm>
          <a:prstGeom prst="rect">
            <a:avLst/>
          </a:prstGeom>
        </p:spPr>
      </p:pic>
    </p:spTree>
    <p:extLst>
      <p:ext uri="{BB962C8B-B14F-4D97-AF65-F5344CB8AC3E}">
        <p14:creationId xmlns:p14="http://schemas.microsoft.com/office/powerpoint/2010/main" val="93056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1.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2F2B0253-0C43-F3DB-0C53-B07437D64589}"/>
              </a:ext>
            </a:extLst>
          </p:cNvPr>
          <p:cNvSpPr/>
          <p:nvPr/>
        </p:nvSpPr>
        <p:spPr>
          <a:xfrm>
            <a:off x="-115747" y="1585732"/>
            <a:ext cx="9907929" cy="3831220"/>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ACB05063-E2CC-A611-3CD0-A124AE21ED0B}"/>
              </a:ext>
            </a:extLst>
          </p:cNvPr>
          <p:cNvSpPr txBox="1"/>
          <p:nvPr/>
        </p:nvSpPr>
        <p:spPr>
          <a:xfrm>
            <a:off x="450850" y="2022397"/>
            <a:ext cx="8070850" cy="2813206"/>
          </a:xfrm>
          <a:prstGeom prst="rect">
            <a:avLst/>
          </a:prstGeom>
          <a:noFill/>
        </p:spPr>
        <p:txBody>
          <a:bodyPr wrap="square">
            <a:spAutoFit/>
          </a:bodyPr>
          <a:lstStyle/>
          <a:p>
            <a:pPr>
              <a:lnSpc>
                <a:spcPct val="115000"/>
              </a:lnSpc>
              <a:spcAft>
                <a:spcPts val="800"/>
              </a:spcAft>
            </a:pPr>
            <a:r>
              <a:rPr lang="pt-BR" sz="2400" kern="100">
                <a:solidFill>
                  <a:srgbClr val="252525"/>
                </a:solidFill>
                <a:ea typeface="Arial" panose="020B0604020202020204" pitchFamily="34" charset="0"/>
                <a:cs typeface="Times New Roman" panose="02020603050405020304" pitchFamily="18" charset="0"/>
              </a:rPr>
              <a:t>Prezar por um clima agradável no ambiente de trabalho faz com que as pessoas desejem permanecer naquele lugar, isso é uma das atribuições do líder. </a:t>
            </a:r>
          </a:p>
          <a:p>
            <a:pPr>
              <a:lnSpc>
                <a:spcPct val="115000"/>
              </a:lnSpc>
              <a:spcAft>
                <a:spcPts val="800"/>
              </a:spcAft>
            </a:pPr>
            <a:endParaRPr lang="pt-BR" sz="2400" kern="100">
              <a:solidFill>
                <a:srgbClr val="252525"/>
              </a:solidFill>
              <a:ea typeface="Arial" panose="020B0604020202020204" pitchFamily="34" charset="0"/>
              <a:cs typeface="Times New Roman" panose="02020603050405020304" pitchFamily="18" charset="0"/>
            </a:endParaRPr>
          </a:p>
          <a:p>
            <a:pPr>
              <a:lnSpc>
                <a:spcPct val="115000"/>
              </a:lnSpc>
              <a:spcAft>
                <a:spcPts val="800"/>
              </a:spcAft>
            </a:pPr>
            <a:r>
              <a:rPr lang="pt-BR" sz="2400" kern="100">
                <a:solidFill>
                  <a:srgbClr val="252525"/>
                </a:solidFill>
                <a:ea typeface="Arial" panose="020B0604020202020204" pitchFamily="34" charset="0"/>
                <a:cs typeface="Times New Roman" panose="02020603050405020304" pitchFamily="18" charset="0"/>
              </a:rPr>
              <a:t>Além disso, a busca por soluções também é um aspecto importante, e é isso que vamos ver agora.</a:t>
            </a:r>
          </a:p>
        </p:txBody>
      </p:sp>
      <p:grpSp>
        <p:nvGrpSpPr>
          <p:cNvPr id="4" name="Gráfico 23">
            <a:extLst>
              <a:ext uri="{FF2B5EF4-FFF2-40B4-BE49-F238E27FC236}">
                <a16:creationId xmlns:a16="http://schemas.microsoft.com/office/drawing/2014/main" id="{CEB72028-B891-495A-BC9B-15318901F9AB}"/>
              </a:ext>
            </a:extLst>
          </p:cNvPr>
          <p:cNvGrpSpPr/>
          <p:nvPr/>
        </p:nvGrpSpPr>
        <p:grpSpPr>
          <a:xfrm>
            <a:off x="8616059" y="2115466"/>
            <a:ext cx="3159089" cy="2627067"/>
            <a:chOff x="2238436" y="1693496"/>
            <a:chExt cx="2339079" cy="1945154"/>
          </a:xfrm>
        </p:grpSpPr>
        <p:sp>
          <p:nvSpPr>
            <p:cNvPr id="5" name="Forma Livre 38">
              <a:extLst>
                <a:ext uri="{FF2B5EF4-FFF2-40B4-BE49-F238E27FC236}">
                  <a16:creationId xmlns:a16="http://schemas.microsoft.com/office/drawing/2014/main" id="{25A68DAB-0B88-5FA8-224E-36DC57AA3526}"/>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6" name="Forma Livre 39">
              <a:extLst>
                <a:ext uri="{FF2B5EF4-FFF2-40B4-BE49-F238E27FC236}">
                  <a16:creationId xmlns:a16="http://schemas.microsoft.com/office/drawing/2014/main" id="{4E179945-19F9-9BB9-F89C-4A88F1A5B202}"/>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 name="Forma Livre 40">
              <a:extLst>
                <a:ext uri="{FF2B5EF4-FFF2-40B4-BE49-F238E27FC236}">
                  <a16:creationId xmlns:a16="http://schemas.microsoft.com/office/drawing/2014/main" id="{40AB5FCD-8859-D6B8-DC4E-601FEB03E414}"/>
                </a:ext>
              </a:extLst>
            </p:cNvPr>
            <p:cNvSpPr/>
            <p:nvPr/>
          </p:nvSpPr>
          <p:spPr>
            <a:xfrm>
              <a:off x="4215069" y="262150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8" name="Forma Livre 41">
              <a:extLst>
                <a:ext uri="{FF2B5EF4-FFF2-40B4-BE49-F238E27FC236}">
                  <a16:creationId xmlns:a16="http://schemas.microsoft.com/office/drawing/2014/main" id="{E5D17277-F674-825E-E4B8-B2E7A5D1495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9" name="Forma Livre 42">
              <a:extLst>
                <a:ext uri="{FF2B5EF4-FFF2-40B4-BE49-F238E27FC236}">
                  <a16:creationId xmlns:a16="http://schemas.microsoft.com/office/drawing/2014/main" id="{B547AF53-D36C-00C3-2703-FFFB71B7B2EC}"/>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0" name="Forma Livre 43">
              <a:extLst>
                <a:ext uri="{FF2B5EF4-FFF2-40B4-BE49-F238E27FC236}">
                  <a16:creationId xmlns:a16="http://schemas.microsoft.com/office/drawing/2014/main" id="{2773ED1E-FCA9-112B-078E-B8E83D4DC7AC}"/>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1" name="Forma Livre 44">
              <a:extLst>
                <a:ext uri="{FF2B5EF4-FFF2-40B4-BE49-F238E27FC236}">
                  <a16:creationId xmlns:a16="http://schemas.microsoft.com/office/drawing/2014/main" id="{127358F8-6CBF-34F4-C7DA-9FAFC8694917}"/>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2" name="Forma Livre 45">
              <a:extLst>
                <a:ext uri="{FF2B5EF4-FFF2-40B4-BE49-F238E27FC236}">
                  <a16:creationId xmlns:a16="http://schemas.microsoft.com/office/drawing/2014/main" id="{528C1767-52AD-1024-6AD9-DAD3A71D62D8}"/>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3" name="Forma Livre 46">
              <a:extLst>
                <a:ext uri="{FF2B5EF4-FFF2-40B4-BE49-F238E27FC236}">
                  <a16:creationId xmlns:a16="http://schemas.microsoft.com/office/drawing/2014/main" id="{620ED8CB-1E4E-9120-B202-7482D3063DD2}"/>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4" name="Forma Livre 47">
              <a:extLst>
                <a:ext uri="{FF2B5EF4-FFF2-40B4-BE49-F238E27FC236}">
                  <a16:creationId xmlns:a16="http://schemas.microsoft.com/office/drawing/2014/main" id="{CE648440-C4D0-046E-F377-80E500B771F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5" name="Forma Livre 48">
              <a:extLst>
                <a:ext uri="{FF2B5EF4-FFF2-40B4-BE49-F238E27FC236}">
                  <a16:creationId xmlns:a16="http://schemas.microsoft.com/office/drawing/2014/main" id="{0561ADBA-B657-8B6D-3233-3DA8754AC6AE}"/>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6" name="Forma Livre 49">
              <a:extLst>
                <a:ext uri="{FF2B5EF4-FFF2-40B4-BE49-F238E27FC236}">
                  <a16:creationId xmlns:a16="http://schemas.microsoft.com/office/drawing/2014/main" id="{802A741F-B9C9-FBA4-F843-9AFD6EC35E0A}"/>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17" name="Agrupar 16">
            <a:extLst>
              <a:ext uri="{FF2B5EF4-FFF2-40B4-BE49-F238E27FC236}">
                <a16:creationId xmlns:a16="http://schemas.microsoft.com/office/drawing/2014/main" id="{52950A22-1C37-1338-2F8B-B37D1D48A446}"/>
              </a:ext>
            </a:extLst>
          </p:cNvPr>
          <p:cNvGrpSpPr/>
          <p:nvPr/>
        </p:nvGrpSpPr>
        <p:grpSpPr>
          <a:xfrm>
            <a:off x="9872015" y="6469399"/>
            <a:ext cx="2190461" cy="261610"/>
            <a:chOff x="9142558" y="6469399"/>
            <a:chExt cx="2190461" cy="261610"/>
          </a:xfrm>
          <a:solidFill>
            <a:schemeClr val="bg1"/>
          </a:solidFill>
        </p:grpSpPr>
        <p:sp>
          <p:nvSpPr>
            <p:cNvPr id="18" name="CaixaDeTexto 17">
              <a:extLst>
                <a:ext uri="{FF2B5EF4-FFF2-40B4-BE49-F238E27FC236}">
                  <a16:creationId xmlns:a16="http://schemas.microsoft.com/office/drawing/2014/main" id="{57C7D375-552D-33D3-ED04-80BA4630CE0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9" name="Gráfico 7">
              <a:extLst>
                <a:ext uri="{FF2B5EF4-FFF2-40B4-BE49-F238E27FC236}">
                  <a16:creationId xmlns:a16="http://schemas.microsoft.com/office/drawing/2014/main" id="{F402FB5B-C56F-2413-0C2A-13C17ED7DD73}"/>
                </a:ext>
              </a:extLst>
            </p:cNvPr>
            <p:cNvGrpSpPr/>
            <p:nvPr/>
          </p:nvGrpSpPr>
          <p:grpSpPr>
            <a:xfrm>
              <a:off x="9142558" y="6511982"/>
              <a:ext cx="1684398" cy="142155"/>
              <a:chOff x="404711" y="944579"/>
              <a:chExt cx="5743491" cy="484722"/>
            </a:xfrm>
            <a:grpFill/>
          </p:grpSpPr>
          <p:sp>
            <p:nvSpPr>
              <p:cNvPr id="20" name="Forma Livre 23">
                <a:extLst>
                  <a:ext uri="{FF2B5EF4-FFF2-40B4-BE49-F238E27FC236}">
                    <a16:creationId xmlns:a16="http://schemas.microsoft.com/office/drawing/2014/main" id="{C22FFE52-2DE6-32DE-9BA2-0EA758E00A6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4">
                <a:extLst>
                  <a:ext uri="{FF2B5EF4-FFF2-40B4-BE49-F238E27FC236}">
                    <a16:creationId xmlns:a16="http://schemas.microsoft.com/office/drawing/2014/main" id="{DB61EB88-80D6-8697-D0AF-2A090006C33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5">
                <a:extLst>
                  <a:ext uri="{FF2B5EF4-FFF2-40B4-BE49-F238E27FC236}">
                    <a16:creationId xmlns:a16="http://schemas.microsoft.com/office/drawing/2014/main" id="{9C19BAF1-7EF4-18D4-6153-1D172FB500F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6">
                <a:extLst>
                  <a:ext uri="{FF2B5EF4-FFF2-40B4-BE49-F238E27FC236}">
                    <a16:creationId xmlns:a16="http://schemas.microsoft.com/office/drawing/2014/main" id="{E911F628-1812-B5DA-8089-70606225E337}"/>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7">
                <a:extLst>
                  <a:ext uri="{FF2B5EF4-FFF2-40B4-BE49-F238E27FC236}">
                    <a16:creationId xmlns:a16="http://schemas.microsoft.com/office/drawing/2014/main" id="{169F2916-E864-905A-0B8C-50E03751886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8">
                <a:extLst>
                  <a:ext uri="{FF2B5EF4-FFF2-40B4-BE49-F238E27FC236}">
                    <a16:creationId xmlns:a16="http://schemas.microsoft.com/office/drawing/2014/main" id="{8E57AD95-0DA9-4E0E-EAF5-C241F7AD9B0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9">
                <a:extLst>
                  <a:ext uri="{FF2B5EF4-FFF2-40B4-BE49-F238E27FC236}">
                    <a16:creationId xmlns:a16="http://schemas.microsoft.com/office/drawing/2014/main" id="{EABA3323-07AA-C940-8ABD-037CCE7DAAA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30">
                <a:extLst>
                  <a:ext uri="{FF2B5EF4-FFF2-40B4-BE49-F238E27FC236}">
                    <a16:creationId xmlns:a16="http://schemas.microsoft.com/office/drawing/2014/main" id="{35622374-251E-BA2A-D96D-EB6265F6A28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31">
                <a:extLst>
                  <a:ext uri="{FF2B5EF4-FFF2-40B4-BE49-F238E27FC236}">
                    <a16:creationId xmlns:a16="http://schemas.microsoft.com/office/drawing/2014/main" id="{7F9363A7-7CB5-7B60-0A4B-90A811866C5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2">
                <a:extLst>
                  <a:ext uri="{FF2B5EF4-FFF2-40B4-BE49-F238E27FC236}">
                    <a16:creationId xmlns:a16="http://schemas.microsoft.com/office/drawing/2014/main" id="{B225A3D4-779D-35B8-0108-E7EE19028E2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3">
                <a:extLst>
                  <a:ext uri="{FF2B5EF4-FFF2-40B4-BE49-F238E27FC236}">
                    <a16:creationId xmlns:a16="http://schemas.microsoft.com/office/drawing/2014/main" id="{BA11AA5D-4235-1E4E-5D3A-63607DB3870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1" name="Imagem 30" descr="Texto, Logotipo&#10;&#10;Descrição gerada automaticamente">
            <a:extLst>
              <a:ext uri="{FF2B5EF4-FFF2-40B4-BE49-F238E27FC236}">
                <a16:creationId xmlns:a16="http://schemas.microsoft.com/office/drawing/2014/main" id="{A6084BAA-8782-FEE9-A702-E3B4A26C8B6C}"/>
              </a:ext>
            </a:extLst>
          </p:cNvPr>
          <p:cNvPicPr>
            <a:picLocks noChangeAspect="1"/>
          </p:cNvPicPr>
          <p:nvPr/>
        </p:nvPicPr>
        <p:blipFill>
          <a:blip r:embed="rId3"/>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12906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500"/>
                            </p:stCondLst>
                            <p:childTnLst>
                              <p:par>
                                <p:cTn id="13" presetID="4" presetClass="entr" presetSubtype="16"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ox(in)">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6B6C21FB-920D-1E15-BB2D-E3B7443EB45E}"/>
              </a:ext>
            </a:extLst>
          </p:cNvPr>
          <p:cNvSpPr/>
          <p:nvPr/>
        </p:nvSpPr>
        <p:spPr>
          <a:xfrm>
            <a:off x="-307677" y="984438"/>
            <a:ext cx="3108028" cy="985300"/>
          </a:xfrm>
          <a:prstGeom prst="roundRect">
            <a:avLst>
              <a:gd name="adj" fmla="val -17778"/>
            </a:avLst>
          </a:prstGeom>
          <a:solidFill>
            <a:srgbClr val="F90000"/>
          </a:solidFill>
          <a:ln/>
        </p:spPr>
        <p:txBody>
          <a:bodyPr/>
          <a:lstStyle/>
          <a:p>
            <a:endParaRPr lang="pt-BR" sz="3200"/>
          </a:p>
        </p:txBody>
      </p:sp>
      <p:sp>
        <p:nvSpPr>
          <p:cNvPr id="2" name="CaixaDeTexto 1">
            <a:extLst>
              <a:ext uri="{FF2B5EF4-FFF2-40B4-BE49-F238E27FC236}">
                <a16:creationId xmlns:a16="http://schemas.microsoft.com/office/drawing/2014/main" id="{37FEE281-85F4-3F8F-3E9E-2BFEF6FF8C04}"/>
              </a:ext>
            </a:extLst>
          </p:cNvPr>
          <p:cNvSpPr txBox="1"/>
          <p:nvPr/>
        </p:nvSpPr>
        <p:spPr>
          <a:xfrm>
            <a:off x="415925" y="1166631"/>
            <a:ext cx="1822450" cy="769441"/>
          </a:xfrm>
          <a:prstGeom prst="rect">
            <a:avLst/>
          </a:prstGeom>
          <a:noFill/>
        </p:spPr>
        <p:txBody>
          <a:bodyPr wrap="square" rtlCol="0">
            <a:spAutoFit/>
          </a:bodyPr>
          <a:lstStyle/>
          <a:p>
            <a:r>
              <a:rPr lang="pt-BR" sz="4400" b="1">
                <a:solidFill>
                  <a:schemeClr val="bg1"/>
                </a:solidFill>
                <a:latin typeface="+mj-lt"/>
              </a:rPr>
              <a:t>Índice</a:t>
            </a:r>
          </a:p>
        </p:txBody>
      </p:sp>
      <p:grpSp>
        <p:nvGrpSpPr>
          <p:cNvPr id="5" name="Agrupar 4">
            <a:extLst>
              <a:ext uri="{FF2B5EF4-FFF2-40B4-BE49-F238E27FC236}">
                <a16:creationId xmlns:a16="http://schemas.microsoft.com/office/drawing/2014/main" id="{8C9731A5-1B86-CB7B-2CA4-98D76661D155}"/>
              </a:ext>
            </a:extLst>
          </p:cNvPr>
          <p:cNvGrpSpPr/>
          <p:nvPr/>
        </p:nvGrpSpPr>
        <p:grpSpPr>
          <a:xfrm>
            <a:off x="5334000" y="1861809"/>
            <a:ext cx="5842000" cy="627391"/>
            <a:chOff x="5334000" y="1861809"/>
            <a:chExt cx="5842000" cy="627391"/>
          </a:xfrm>
        </p:grpSpPr>
        <p:sp>
          <p:nvSpPr>
            <p:cNvPr id="3" name="Retângulo: Cantos Arredondados 2">
              <a:extLst>
                <a:ext uri="{FF2B5EF4-FFF2-40B4-BE49-F238E27FC236}">
                  <a16:creationId xmlns:a16="http://schemas.microsoft.com/office/drawing/2014/main" id="{82E6559A-6C16-46AF-83AA-779EEEC29D5C}"/>
                </a:ext>
              </a:extLst>
            </p:cNvPr>
            <p:cNvSpPr/>
            <p:nvPr/>
          </p:nvSpPr>
          <p:spPr>
            <a:xfrm>
              <a:off x="5334000" y="1861809"/>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Liderar</a:t>
              </a:r>
            </a:p>
          </p:txBody>
        </p:sp>
        <p:pic>
          <p:nvPicPr>
            <p:cNvPr id="16" name="Gráfico 15">
              <a:extLst>
                <a:ext uri="{FF2B5EF4-FFF2-40B4-BE49-F238E27FC236}">
                  <a16:creationId xmlns:a16="http://schemas.microsoft.com/office/drawing/2014/main" id="{C2770C7C-D73A-13AF-24BF-FBCEB66486D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719019" y="1978351"/>
              <a:ext cx="342379" cy="365357"/>
            </a:xfrm>
            <a:prstGeom prst="rect">
              <a:avLst/>
            </a:prstGeom>
          </p:spPr>
        </p:pic>
      </p:grpSp>
      <p:grpSp>
        <p:nvGrpSpPr>
          <p:cNvPr id="7" name="Agrupar 6">
            <a:extLst>
              <a:ext uri="{FF2B5EF4-FFF2-40B4-BE49-F238E27FC236}">
                <a16:creationId xmlns:a16="http://schemas.microsoft.com/office/drawing/2014/main" id="{D6DD8C80-D552-2E3C-AFCB-706C92432D1F}"/>
              </a:ext>
            </a:extLst>
          </p:cNvPr>
          <p:cNvGrpSpPr/>
          <p:nvPr/>
        </p:nvGrpSpPr>
        <p:grpSpPr>
          <a:xfrm>
            <a:off x="5334000" y="2795006"/>
            <a:ext cx="5842000" cy="627391"/>
            <a:chOff x="5334000" y="2795006"/>
            <a:chExt cx="5842000" cy="627391"/>
          </a:xfrm>
        </p:grpSpPr>
        <p:sp>
          <p:nvSpPr>
            <p:cNvPr id="6" name="Retângulo: Cantos Arredondados 5">
              <a:extLst>
                <a:ext uri="{FF2B5EF4-FFF2-40B4-BE49-F238E27FC236}">
                  <a16:creationId xmlns:a16="http://schemas.microsoft.com/office/drawing/2014/main" id="{38D9E7E6-5077-2E50-59D4-ADF40E21A747}"/>
                </a:ext>
              </a:extLst>
            </p:cNvPr>
            <p:cNvSpPr/>
            <p:nvPr/>
          </p:nvSpPr>
          <p:spPr>
            <a:xfrm>
              <a:off x="5334000" y="2795006"/>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Comunicar</a:t>
              </a:r>
            </a:p>
          </p:txBody>
        </p:sp>
        <p:pic>
          <p:nvPicPr>
            <p:cNvPr id="17" name="Gráfico 16">
              <a:extLst>
                <a:ext uri="{FF2B5EF4-FFF2-40B4-BE49-F238E27FC236}">
                  <a16:creationId xmlns:a16="http://schemas.microsoft.com/office/drawing/2014/main" id="{6626E4D5-93A8-A641-42ED-70D9C1944FC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05157" y="2926022"/>
              <a:ext cx="342379" cy="365357"/>
            </a:xfrm>
            <a:prstGeom prst="rect">
              <a:avLst/>
            </a:prstGeom>
          </p:spPr>
        </p:pic>
      </p:grpSp>
      <p:grpSp>
        <p:nvGrpSpPr>
          <p:cNvPr id="9" name="Agrupar 8">
            <a:extLst>
              <a:ext uri="{FF2B5EF4-FFF2-40B4-BE49-F238E27FC236}">
                <a16:creationId xmlns:a16="http://schemas.microsoft.com/office/drawing/2014/main" id="{CFFCE390-A23F-8F9F-48B8-79047AA6A7A1}"/>
              </a:ext>
            </a:extLst>
          </p:cNvPr>
          <p:cNvGrpSpPr/>
          <p:nvPr/>
        </p:nvGrpSpPr>
        <p:grpSpPr>
          <a:xfrm>
            <a:off x="5334000" y="3728203"/>
            <a:ext cx="5842000" cy="627391"/>
            <a:chOff x="5334000" y="3728203"/>
            <a:chExt cx="5842000" cy="627391"/>
          </a:xfrm>
        </p:grpSpPr>
        <p:sp>
          <p:nvSpPr>
            <p:cNvPr id="8" name="Retângulo: Cantos Arredondados 7">
              <a:extLst>
                <a:ext uri="{FF2B5EF4-FFF2-40B4-BE49-F238E27FC236}">
                  <a16:creationId xmlns:a16="http://schemas.microsoft.com/office/drawing/2014/main" id="{B32B9E4E-6A90-32DF-4A3F-F9448C601155}"/>
                </a:ext>
              </a:extLst>
            </p:cNvPr>
            <p:cNvSpPr/>
            <p:nvPr/>
          </p:nvSpPr>
          <p:spPr>
            <a:xfrm>
              <a:off x="5334000" y="3728203"/>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Harmonizar</a:t>
              </a:r>
            </a:p>
          </p:txBody>
        </p:sp>
        <p:pic>
          <p:nvPicPr>
            <p:cNvPr id="18" name="Gráfico 17">
              <a:extLst>
                <a:ext uri="{FF2B5EF4-FFF2-40B4-BE49-F238E27FC236}">
                  <a16:creationId xmlns:a16="http://schemas.microsoft.com/office/drawing/2014/main" id="{C9945AAC-4FAB-0824-A6F5-1FBB434B1CD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438101" y="3859219"/>
              <a:ext cx="342379" cy="365357"/>
            </a:xfrm>
            <a:prstGeom prst="rect">
              <a:avLst/>
            </a:prstGeom>
          </p:spPr>
        </p:pic>
      </p:grpSp>
      <p:grpSp>
        <p:nvGrpSpPr>
          <p:cNvPr id="11" name="Agrupar 10">
            <a:extLst>
              <a:ext uri="{FF2B5EF4-FFF2-40B4-BE49-F238E27FC236}">
                <a16:creationId xmlns:a16="http://schemas.microsoft.com/office/drawing/2014/main" id="{EEE32C48-BC4A-CD5D-2D0E-EB1C2150FF5E}"/>
              </a:ext>
            </a:extLst>
          </p:cNvPr>
          <p:cNvGrpSpPr/>
          <p:nvPr/>
        </p:nvGrpSpPr>
        <p:grpSpPr>
          <a:xfrm>
            <a:off x="5334000" y="4661400"/>
            <a:ext cx="5842000" cy="627391"/>
            <a:chOff x="5334000" y="4661400"/>
            <a:chExt cx="5842000" cy="627391"/>
          </a:xfrm>
        </p:grpSpPr>
        <p:sp>
          <p:nvSpPr>
            <p:cNvPr id="10" name="Retângulo: Cantos Arredondados 9">
              <a:extLst>
                <a:ext uri="{FF2B5EF4-FFF2-40B4-BE49-F238E27FC236}">
                  <a16:creationId xmlns:a16="http://schemas.microsoft.com/office/drawing/2014/main" id="{0E7D0FDF-38CC-8771-AF8A-0AC657C5C8D2}"/>
                </a:ext>
              </a:extLst>
            </p:cNvPr>
            <p:cNvSpPr/>
            <p:nvPr/>
          </p:nvSpPr>
          <p:spPr>
            <a:xfrm>
              <a:off x="5334000" y="4661400"/>
              <a:ext cx="5842000" cy="627391"/>
            </a:xfrm>
            <a:prstGeom prst="roundRect">
              <a:avLst>
                <a:gd name="adj" fmla="val 50000"/>
              </a:avLst>
            </a:prstGeom>
            <a:solidFill>
              <a:schemeClr val="tx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bg1"/>
                  </a:solidFill>
                  <a:latin typeface="+mj-lt"/>
                </a:rPr>
                <a:t>Eu          Solucionar</a:t>
              </a:r>
            </a:p>
          </p:txBody>
        </p:sp>
        <p:pic>
          <p:nvPicPr>
            <p:cNvPr id="19" name="Gráfico 18">
              <a:extLst>
                <a:ext uri="{FF2B5EF4-FFF2-40B4-BE49-F238E27FC236}">
                  <a16:creationId xmlns:a16="http://schemas.microsoft.com/office/drawing/2014/main" id="{FB1322B1-C3F1-404A-8486-DFD3D2BAF43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07141" y="4792416"/>
              <a:ext cx="342379" cy="365357"/>
            </a:xfrm>
            <a:prstGeom prst="rect">
              <a:avLst/>
            </a:prstGeom>
          </p:spPr>
        </p:pic>
      </p:grpSp>
      <p:grpSp>
        <p:nvGrpSpPr>
          <p:cNvPr id="13" name="Agrupar 12">
            <a:extLst>
              <a:ext uri="{FF2B5EF4-FFF2-40B4-BE49-F238E27FC236}">
                <a16:creationId xmlns:a16="http://schemas.microsoft.com/office/drawing/2014/main" id="{DC672CE9-0849-8409-1E83-C979BDDB7652}"/>
              </a:ext>
            </a:extLst>
          </p:cNvPr>
          <p:cNvGrpSpPr/>
          <p:nvPr/>
        </p:nvGrpSpPr>
        <p:grpSpPr>
          <a:xfrm>
            <a:off x="5334000" y="5594597"/>
            <a:ext cx="5842000" cy="627391"/>
            <a:chOff x="5334000" y="5594597"/>
            <a:chExt cx="5842000" cy="627391"/>
          </a:xfrm>
        </p:grpSpPr>
        <p:sp>
          <p:nvSpPr>
            <p:cNvPr id="12" name="Retângulo: Cantos Arredondados 11">
              <a:extLst>
                <a:ext uri="{FF2B5EF4-FFF2-40B4-BE49-F238E27FC236}">
                  <a16:creationId xmlns:a16="http://schemas.microsoft.com/office/drawing/2014/main" id="{FBF9D430-D84B-63FE-3734-F7A7738F4F64}"/>
                </a:ext>
              </a:extLst>
            </p:cNvPr>
            <p:cNvSpPr/>
            <p:nvPr/>
          </p:nvSpPr>
          <p:spPr>
            <a:xfrm>
              <a:off x="5334000" y="5594597"/>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Desenvolver</a:t>
              </a:r>
            </a:p>
          </p:txBody>
        </p:sp>
        <p:pic>
          <p:nvPicPr>
            <p:cNvPr id="21" name="Gráfico 20">
              <a:extLst>
                <a:ext uri="{FF2B5EF4-FFF2-40B4-BE49-F238E27FC236}">
                  <a16:creationId xmlns:a16="http://schemas.microsoft.com/office/drawing/2014/main" id="{007269FE-4AD2-996C-C5EB-F73B29D833D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376640" y="5725613"/>
              <a:ext cx="342379" cy="365357"/>
            </a:xfrm>
            <a:prstGeom prst="rect">
              <a:avLst/>
            </a:prstGeom>
          </p:spPr>
        </p:pic>
      </p:grpSp>
      <p:grpSp>
        <p:nvGrpSpPr>
          <p:cNvPr id="22" name="Gráfico 23">
            <a:extLst>
              <a:ext uri="{FF2B5EF4-FFF2-40B4-BE49-F238E27FC236}">
                <a16:creationId xmlns:a16="http://schemas.microsoft.com/office/drawing/2014/main" id="{69AD663B-4E01-4927-821D-B5A0B87D4898}"/>
              </a:ext>
            </a:extLst>
          </p:cNvPr>
          <p:cNvGrpSpPr/>
          <p:nvPr/>
        </p:nvGrpSpPr>
        <p:grpSpPr>
          <a:xfrm>
            <a:off x="-185757" y="3104897"/>
            <a:ext cx="3600464" cy="2489700"/>
            <a:chOff x="2238436" y="1693496"/>
            <a:chExt cx="2812973" cy="1945154"/>
          </a:xfrm>
        </p:grpSpPr>
        <p:sp>
          <p:nvSpPr>
            <p:cNvPr id="23" name="Forma Livre 38">
              <a:extLst>
                <a:ext uri="{FF2B5EF4-FFF2-40B4-BE49-F238E27FC236}">
                  <a16:creationId xmlns:a16="http://schemas.microsoft.com/office/drawing/2014/main" id="{9338675B-9A91-6CBB-4206-A311F8B6D7A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39">
              <a:extLst>
                <a:ext uri="{FF2B5EF4-FFF2-40B4-BE49-F238E27FC236}">
                  <a16:creationId xmlns:a16="http://schemas.microsoft.com/office/drawing/2014/main" id="{C09ABCA3-AE17-D6CB-DE83-D2FF962C6288}"/>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0">
              <a:extLst>
                <a:ext uri="{FF2B5EF4-FFF2-40B4-BE49-F238E27FC236}">
                  <a16:creationId xmlns:a16="http://schemas.microsoft.com/office/drawing/2014/main" id="{D42DF71F-B6A8-AF40-2F53-2E64C0CCCFB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6" name="Forma Livre 41">
              <a:extLst>
                <a:ext uri="{FF2B5EF4-FFF2-40B4-BE49-F238E27FC236}">
                  <a16:creationId xmlns:a16="http://schemas.microsoft.com/office/drawing/2014/main" id="{4EDE2A9B-64EF-1CD5-9942-F771C82EB4E3}"/>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2">
              <a:extLst>
                <a:ext uri="{FF2B5EF4-FFF2-40B4-BE49-F238E27FC236}">
                  <a16:creationId xmlns:a16="http://schemas.microsoft.com/office/drawing/2014/main" id="{1FA8367E-CCA2-FD46-8F30-594D903BD75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43">
              <a:extLst>
                <a:ext uri="{FF2B5EF4-FFF2-40B4-BE49-F238E27FC236}">
                  <a16:creationId xmlns:a16="http://schemas.microsoft.com/office/drawing/2014/main" id="{4FBD1C1D-5365-FAB7-7A24-4708156E996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4">
              <a:extLst>
                <a:ext uri="{FF2B5EF4-FFF2-40B4-BE49-F238E27FC236}">
                  <a16:creationId xmlns:a16="http://schemas.microsoft.com/office/drawing/2014/main" id="{4566621B-D1FB-1C48-C5B7-C887F02802B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5">
              <a:extLst>
                <a:ext uri="{FF2B5EF4-FFF2-40B4-BE49-F238E27FC236}">
                  <a16:creationId xmlns:a16="http://schemas.microsoft.com/office/drawing/2014/main" id="{0C76FF54-CC85-E5FF-696B-901E05F8CAE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6">
              <a:extLst>
                <a:ext uri="{FF2B5EF4-FFF2-40B4-BE49-F238E27FC236}">
                  <a16:creationId xmlns:a16="http://schemas.microsoft.com/office/drawing/2014/main" id="{54D21A1D-D892-4967-B28D-C2FE0ED8DE9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7">
              <a:extLst>
                <a:ext uri="{FF2B5EF4-FFF2-40B4-BE49-F238E27FC236}">
                  <a16:creationId xmlns:a16="http://schemas.microsoft.com/office/drawing/2014/main" id="{F674E385-2EF2-4195-2654-06E9BC245873}"/>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3" name="Forma Livre 48">
              <a:extLst>
                <a:ext uri="{FF2B5EF4-FFF2-40B4-BE49-F238E27FC236}">
                  <a16:creationId xmlns:a16="http://schemas.microsoft.com/office/drawing/2014/main" id="{40740664-65E9-50F0-9A64-2C6175FAC54D}"/>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4" name="Forma Livre 49">
              <a:extLst>
                <a:ext uri="{FF2B5EF4-FFF2-40B4-BE49-F238E27FC236}">
                  <a16:creationId xmlns:a16="http://schemas.microsoft.com/office/drawing/2014/main" id="{0191C415-5D8A-AF54-D67D-902D4EA26DA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5" name="Agrupar 34">
            <a:extLst>
              <a:ext uri="{FF2B5EF4-FFF2-40B4-BE49-F238E27FC236}">
                <a16:creationId xmlns:a16="http://schemas.microsoft.com/office/drawing/2014/main" id="{5953C013-11CE-030F-B917-A776B95763FE}"/>
              </a:ext>
            </a:extLst>
          </p:cNvPr>
          <p:cNvGrpSpPr/>
          <p:nvPr/>
        </p:nvGrpSpPr>
        <p:grpSpPr>
          <a:xfrm>
            <a:off x="9872015" y="6469399"/>
            <a:ext cx="2190461" cy="261610"/>
            <a:chOff x="9142558" y="6469399"/>
            <a:chExt cx="2190461" cy="261610"/>
          </a:xfrm>
        </p:grpSpPr>
        <p:sp>
          <p:nvSpPr>
            <p:cNvPr id="36" name="CaixaDeTexto 35">
              <a:extLst>
                <a:ext uri="{FF2B5EF4-FFF2-40B4-BE49-F238E27FC236}">
                  <a16:creationId xmlns:a16="http://schemas.microsoft.com/office/drawing/2014/main" id="{AC3E5650-AAA2-9CD5-7259-B5C6707111B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37" name="Gráfico 7">
              <a:extLst>
                <a:ext uri="{FF2B5EF4-FFF2-40B4-BE49-F238E27FC236}">
                  <a16:creationId xmlns:a16="http://schemas.microsoft.com/office/drawing/2014/main" id="{07D2E751-3F04-AEC1-7866-2AAB2DA68113}"/>
                </a:ext>
              </a:extLst>
            </p:cNvPr>
            <p:cNvGrpSpPr/>
            <p:nvPr/>
          </p:nvGrpSpPr>
          <p:grpSpPr>
            <a:xfrm>
              <a:off x="9142558" y="6511982"/>
              <a:ext cx="1684398" cy="142155"/>
              <a:chOff x="404711" y="944579"/>
              <a:chExt cx="5743491" cy="484722"/>
            </a:xfrm>
            <a:solidFill>
              <a:srgbClr val="000000"/>
            </a:solidFill>
          </p:grpSpPr>
          <p:sp>
            <p:nvSpPr>
              <p:cNvPr id="38" name="Forma Livre 23">
                <a:extLst>
                  <a:ext uri="{FF2B5EF4-FFF2-40B4-BE49-F238E27FC236}">
                    <a16:creationId xmlns:a16="http://schemas.microsoft.com/office/drawing/2014/main" id="{E39F7ACA-8918-A1EE-DDC3-CB7E9E6DEA8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4">
                <a:extLst>
                  <a:ext uri="{FF2B5EF4-FFF2-40B4-BE49-F238E27FC236}">
                    <a16:creationId xmlns:a16="http://schemas.microsoft.com/office/drawing/2014/main" id="{0DA2DB80-66B2-A9D7-C6E8-D28D56DD7DF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5">
                <a:extLst>
                  <a:ext uri="{FF2B5EF4-FFF2-40B4-BE49-F238E27FC236}">
                    <a16:creationId xmlns:a16="http://schemas.microsoft.com/office/drawing/2014/main" id="{E9324A6C-E7FE-4E48-299E-47D4AB7F952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6">
                <a:extLst>
                  <a:ext uri="{FF2B5EF4-FFF2-40B4-BE49-F238E27FC236}">
                    <a16:creationId xmlns:a16="http://schemas.microsoft.com/office/drawing/2014/main" id="{E4D56FEC-61B7-E37A-E54D-DC54EC66569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7">
                <a:extLst>
                  <a:ext uri="{FF2B5EF4-FFF2-40B4-BE49-F238E27FC236}">
                    <a16:creationId xmlns:a16="http://schemas.microsoft.com/office/drawing/2014/main" id="{975D8AB8-8196-29FD-1B22-30087B08FB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8">
                <a:extLst>
                  <a:ext uri="{FF2B5EF4-FFF2-40B4-BE49-F238E27FC236}">
                    <a16:creationId xmlns:a16="http://schemas.microsoft.com/office/drawing/2014/main" id="{8A3932E7-2717-C431-FAF4-E2A5ABDF545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9">
                <a:extLst>
                  <a:ext uri="{FF2B5EF4-FFF2-40B4-BE49-F238E27FC236}">
                    <a16:creationId xmlns:a16="http://schemas.microsoft.com/office/drawing/2014/main" id="{DB8A2963-5202-37A5-7562-6DA061DE06A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0">
                <a:extLst>
                  <a:ext uri="{FF2B5EF4-FFF2-40B4-BE49-F238E27FC236}">
                    <a16:creationId xmlns:a16="http://schemas.microsoft.com/office/drawing/2014/main" id="{1F0C0568-7B2D-90AF-62B2-49C14BDA72C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1">
                <a:extLst>
                  <a:ext uri="{FF2B5EF4-FFF2-40B4-BE49-F238E27FC236}">
                    <a16:creationId xmlns:a16="http://schemas.microsoft.com/office/drawing/2014/main" id="{2E27DA5D-EAAC-F4F6-5762-6BA71433D06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2">
                <a:extLst>
                  <a:ext uri="{FF2B5EF4-FFF2-40B4-BE49-F238E27FC236}">
                    <a16:creationId xmlns:a16="http://schemas.microsoft.com/office/drawing/2014/main" id="{04DFB556-A619-6494-4358-FB297BCFB77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3">
                <a:extLst>
                  <a:ext uri="{FF2B5EF4-FFF2-40B4-BE49-F238E27FC236}">
                    <a16:creationId xmlns:a16="http://schemas.microsoft.com/office/drawing/2014/main" id="{950FD9E2-EBB6-D37E-0347-EF488EBEE3D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9" name="Imagem 48" descr="Texto, Logotipo&#10;&#10;Descrição gerada automaticamente">
            <a:extLst>
              <a:ext uri="{FF2B5EF4-FFF2-40B4-BE49-F238E27FC236}">
                <a16:creationId xmlns:a16="http://schemas.microsoft.com/office/drawing/2014/main" id="{7B978AB1-E09C-C352-B72A-879732A72DC4}"/>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403835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par>
                          <p:cTn id="32" fill="hold">
                            <p:stCondLst>
                              <p:cond delay="3500"/>
                            </p:stCondLst>
                            <p:childTnLst>
                              <p:par>
                                <p:cTn id="33" presetID="6" presetClass="entr" presetSubtype="16"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circle(in)">
                                      <p:cBhvr>
                                        <p:cTn id="35" dur="2000"/>
                                        <p:tgtEl>
                                          <p:spTgt spid="22"/>
                                        </p:tgtEl>
                                      </p:cBhvr>
                                    </p:animEffect>
                                  </p:childTnLst>
                                </p:cTn>
                              </p:par>
                            </p:childTnLst>
                          </p:cTn>
                        </p:par>
                        <p:par>
                          <p:cTn id="36" fill="hold">
                            <p:stCondLst>
                              <p:cond delay="5500"/>
                            </p:stCondLst>
                            <p:childTnLst>
                              <p:par>
                                <p:cTn id="37" presetID="26" presetClass="emph" presetSubtype="0" fill="hold" nodeType="afterEffect">
                                  <p:stCondLst>
                                    <p:cond delay="0"/>
                                  </p:stCondLst>
                                  <p:childTnLst>
                                    <p:animEffect transition="out" filter="fade">
                                      <p:cBhvr>
                                        <p:cTn id="38" dur="500" tmFilter="0, 0; .2, .5; .8, .5; 1, 0"/>
                                        <p:tgtEl>
                                          <p:spTgt spid="11"/>
                                        </p:tgtEl>
                                      </p:cBhvr>
                                    </p:animEffect>
                                    <p:animScale>
                                      <p:cBhvr>
                                        <p:cTn id="39" dur="250" autoRev="1" fill="hold"/>
                                        <p:tgtEl>
                                          <p:spTgt spid="1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m 8" descr="Homem de terno e gravata&#10;&#10;Descrição gerada automaticamente com confiança média">
            <a:extLst>
              <a:ext uri="{FF2B5EF4-FFF2-40B4-BE49-F238E27FC236}">
                <a16:creationId xmlns:a16="http://schemas.microsoft.com/office/drawing/2014/main" id="{6B5BE134-33B5-38C7-618C-85D78B3D46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752" y="-1280"/>
            <a:ext cx="12428644" cy="6991112"/>
          </a:xfrm>
          <a:prstGeom prst="rect">
            <a:avLst/>
          </a:prstGeom>
        </p:spPr>
      </p:pic>
      <p:sp>
        <p:nvSpPr>
          <p:cNvPr id="18" name="Shape 0">
            <a:extLst>
              <a:ext uri="{FF2B5EF4-FFF2-40B4-BE49-F238E27FC236}">
                <a16:creationId xmlns:a16="http://schemas.microsoft.com/office/drawing/2014/main" id="{7E915C57-6FD6-5772-73CF-D45E05401F98}"/>
              </a:ext>
            </a:extLst>
          </p:cNvPr>
          <p:cNvSpPr/>
          <p:nvPr/>
        </p:nvSpPr>
        <p:spPr>
          <a:xfrm>
            <a:off x="5246993" y="3952530"/>
            <a:ext cx="7406640" cy="1773030"/>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7F2C209-DCA4-9444-2762-B393CD6BE89C}"/>
              </a:ext>
            </a:extLst>
          </p:cNvPr>
          <p:cNvSpPr txBox="1"/>
          <p:nvPr/>
        </p:nvSpPr>
        <p:spPr>
          <a:xfrm>
            <a:off x="5455993" y="4124404"/>
            <a:ext cx="6800667" cy="830997"/>
          </a:xfrm>
          <a:prstGeom prst="rect">
            <a:avLst/>
          </a:prstGeom>
          <a:noFill/>
        </p:spPr>
        <p:txBody>
          <a:bodyPr wrap="square">
            <a:spAutoFit/>
          </a:bodyPr>
          <a:lstStyle/>
          <a:p>
            <a:r>
              <a:rPr lang="pt-BR" sz="2400">
                <a:solidFill>
                  <a:srgbClr val="F90000"/>
                </a:solidFill>
                <a:latin typeface="AMX Medium" pitchFamily="2" charset="77"/>
              </a:rPr>
              <a:t>Sou proativo, resolvo ou procuro ajuda para encontrar a melhor </a:t>
            </a:r>
            <a:r>
              <a:rPr lang="pt-BR" sz="2400" i="1">
                <a:solidFill>
                  <a:srgbClr val="000000"/>
                </a:solidFill>
                <a:latin typeface="AMX Medium" pitchFamily="2" charset="77"/>
              </a:rPr>
              <a:t>Solução</a:t>
            </a:r>
            <a:r>
              <a:rPr lang="pt-BR" sz="2400">
                <a:solidFill>
                  <a:srgbClr val="F90000"/>
                </a:solidFill>
                <a:latin typeface="AMX Medium" pitchFamily="2" charset="77"/>
              </a:rPr>
              <a:t>.</a:t>
            </a:r>
          </a:p>
        </p:txBody>
      </p:sp>
      <p:sp>
        <p:nvSpPr>
          <p:cNvPr id="4" name="CaixaDeTexto 3">
            <a:extLst>
              <a:ext uri="{FF2B5EF4-FFF2-40B4-BE49-F238E27FC236}">
                <a16:creationId xmlns:a16="http://schemas.microsoft.com/office/drawing/2014/main" id="{DD7F6F9E-AA1F-99A8-C27E-E77CB1FF6BF0}"/>
              </a:ext>
            </a:extLst>
          </p:cNvPr>
          <p:cNvSpPr txBox="1"/>
          <p:nvPr/>
        </p:nvSpPr>
        <p:spPr>
          <a:xfrm>
            <a:off x="6863688" y="5264956"/>
            <a:ext cx="4024191" cy="369332"/>
          </a:xfrm>
          <a:prstGeom prst="rect">
            <a:avLst/>
          </a:prstGeom>
          <a:noFill/>
        </p:spPr>
        <p:txBody>
          <a:bodyPr wrap="square">
            <a:spAutoFit/>
          </a:bodyPr>
          <a:lstStyle/>
          <a:p>
            <a:pPr algn="ctr"/>
            <a:r>
              <a:rPr lang="pt-BR"/>
              <a:t>Prevê e corrige o problema</a:t>
            </a:r>
          </a:p>
        </p:txBody>
      </p:sp>
      <p:grpSp>
        <p:nvGrpSpPr>
          <p:cNvPr id="34" name="Gráfico 23">
            <a:extLst>
              <a:ext uri="{FF2B5EF4-FFF2-40B4-BE49-F238E27FC236}">
                <a16:creationId xmlns:a16="http://schemas.microsoft.com/office/drawing/2014/main" id="{CD2B14A5-2A1A-E854-5DBE-9B2897AC8330}"/>
              </a:ext>
            </a:extLst>
          </p:cNvPr>
          <p:cNvGrpSpPr/>
          <p:nvPr/>
        </p:nvGrpSpPr>
        <p:grpSpPr>
          <a:xfrm>
            <a:off x="4361519" y="5025887"/>
            <a:ext cx="2200381" cy="1521551"/>
            <a:chOff x="2238436" y="1693496"/>
            <a:chExt cx="2812973" cy="1945154"/>
          </a:xfrm>
        </p:grpSpPr>
        <p:sp>
          <p:nvSpPr>
            <p:cNvPr id="35" name="Forma Livre 38">
              <a:extLst>
                <a:ext uri="{FF2B5EF4-FFF2-40B4-BE49-F238E27FC236}">
                  <a16:creationId xmlns:a16="http://schemas.microsoft.com/office/drawing/2014/main" id="{9418CDD1-F06C-894D-367D-E7E8B05E8F09}"/>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39">
              <a:extLst>
                <a:ext uri="{FF2B5EF4-FFF2-40B4-BE49-F238E27FC236}">
                  <a16:creationId xmlns:a16="http://schemas.microsoft.com/office/drawing/2014/main" id="{0BE5550C-4F05-583C-2C66-1A8CC69001B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7" name="Forma Livre 40">
              <a:extLst>
                <a:ext uri="{FF2B5EF4-FFF2-40B4-BE49-F238E27FC236}">
                  <a16:creationId xmlns:a16="http://schemas.microsoft.com/office/drawing/2014/main" id="{0315AC10-AB8A-63BE-8EC6-3FB9BFA88720}"/>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8" name="Forma Livre 41">
              <a:extLst>
                <a:ext uri="{FF2B5EF4-FFF2-40B4-BE49-F238E27FC236}">
                  <a16:creationId xmlns:a16="http://schemas.microsoft.com/office/drawing/2014/main" id="{9FBDD0E4-7394-D5E4-0A5D-7DE5DBB33CC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9" name="Forma Livre 42">
              <a:extLst>
                <a:ext uri="{FF2B5EF4-FFF2-40B4-BE49-F238E27FC236}">
                  <a16:creationId xmlns:a16="http://schemas.microsoft.com/office/drawing/2014/main" id="{4F28DB1C-5B49-06CB-9BA1-8A8E165FF92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43">
              <a:extLst>
                <a:ext uri="{FF2B5EF4-FFF2-40B4-BE49-F238E27FC236}">
                  <a16:creationId xmlns:a16="http://schemas.microsoft.com/office/drawing/2014/main" id="{17231D3B-D27B-E018-4B0B-ABDF6B34F24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4">
              <a:extLst>
                <a:ext uri="{FF2B5EF4-FFF2-40B4-BE49-F238E27FC236}">
                  <a16:creationId xmlns:a16="http://schemas.microsoft.com/office/drawing/2014/main" id="{7FFC15E7-FB1C-CF0C-9FD2-2E08E312D9F6}"/>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2" name="Forma Livre 45">
              <a:extLst>
                <a:ext uri="{FF2B5EF4-FFF2-40B4-BE49-F238E27FC236}">
                  <a16:creationId xmlns:a16="http://schemas.microsoft.com/office/drawing/2014/main" id="{E278EA2E-1E4E-DE63-BADB-37B1D1E0E5DC}"/>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6">
              <a:extLst>
                <a:ext uri="{FF2B5EF4-FFF2-40B4-BE49-F238E27FC236}">
                  <a16:creationId xmlns:a16="http://schemas.microsoft.com/office/drawing/2014/main" id="{1DC593D9-4B56-F335-0BD3-2E15B24416E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4" name="Forma Livre 47">
              <a:extLst>
                <a:ext uri="{FF2B5EF4-FFF2-40B4-BE49-F238E27FC236}">
                  <a16:creationId xmlns:a16="http://schemas.microsoft.com/office/drawing/2014/main" id="{E5861FB8-FF99-1C2A-135C-4F1461FE966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5" name="Forma Livre 48">
              <a:extLst>
                <a:ext uri="{FF2B5EF4-FFF2-40B4-BE49-F238E27FC236}">
                  <a16:creationId xmlns:a16="http://schemas.microsoft.com/office/drawing/2014/main" id="{77EB09CF-41D3-5C53-6A5F-33EDB81CFC6F}"/>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6" name="Forma Livre 49">
              <a:extLst>
                <a:ext uri="{FF2B5EF4-FFF2-40B4-BE49-F238E27FC236}">
                  <a16:creationId xmlns:a16="http://schemas.microsoft.com/office/drawing/2014/main" id="{8667F7B4-8418-4BB2-C135-2F0D0FAE5F1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6" name="Agrupar 5">
            <a:extLst>
              <a:ext uri="{FF2B5EF4-FFF2-40B4-BE49-F238E27FC236}">
                <a16:creationId xmlns:a16="http://schemas.microsoft.com/office/drawing/2014/main" id="{5A53B838-4C58-AB0F-BBCE-C70AB7052A6A}"/>
              </a:ext>
            </a:extLst>
          </p:cNvPr>
          <p:cNvGrpSpPr/>
          <p:nvPr/>
        </p:nvGrpSpPr>
        <p:grpSpPr>
          <a:xfrm>
            <a:off x="9872015" y="6469399"/>
            <a:ext cx="2190461" cy="261610"/>
            <a:chOff x="9142558" y="6469399"/>
            <a:chExt cx="2190461" cy="261610"/>
          </a:xfrm>
        </p:grpSpPr>
        <p:sp>
          <p:nvSpPr>
            <p:cNvPr id="7" name="CaixaDeTexto 6">
              <a:extLst>
                <a:ext uri="{FF2B5EF4-FFF2-40B4-BE49-F238E27FC236}">
                  <a16:creationId xmlns:a16="http://schemas.microsoft.com/office/drawing/2014/main" id="{B04D4CF8-83E1-1ABF-78DE-3B62FB4B9A28}"/>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8" name="Gráfico 7">
              <a:extLst>
                <a:ext uri="{FF2B5EF4-FFF2-40B4-BE49-F238E27FC236}">
                  <a16:creationId xmlns:a16="http://schemas.microsoft.com/office/drawing/2014/main" id="{16CFDFD3-7F55-70ED-20A4-19AA370202BB}"/>
                </a:ext>
              </a:extLst>
            </p:cNvPr>
            <p:cNvGrpSpPr/>
            <p:nvPr/>
          </p:nvGrpSpPr>
          <p:grpSpPr>
            <a:xfrm>
              <a:off x="9142558" y="6511982"/>
              <a:ext cx="1684398" cy="142155"/>
              <a:chOff x="404711" y="944579"/>
              <a:chExt cx="5743491" cy="484722"/>
            </a:xfrm>
            <a:solidFill>
              <a:srgbClr val="000000"/>
            </a:solidFill>
          </p:grpSpPr>
          <p:sp>
            <p:nvSpPr>
              <p:cNvPr id="47" name="Forma Livre 23">
                <a:extLst>
                  <a:ext uri="{FF2B5EF4-FFF2-40B4-BE49-F238E27FC236}">
                    <a16:creationId xmlns:a16="http://schemas.microsoft.com/office/drawing/2014/main" id="{E887E56E-AD92-1A5A-E73D-DD23F89A584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24">
                <a:extLst>
                  <a:ext uri="{FF2B5EF4-FFF2-40B4-BE49-F238E27FC236}">
                    <a16:creationId xmlns:a16="http://schemas.microsoft.com/office/drawing/2014/main" id="{75352E81-7294-B13D-5166-C7B75A5A003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9" name="Forma Livre 25">
                <a:extLst>
                  <a:ext uri="{FF2B5EF4-FFF2-40B4-BE49-F238E27FC236}">
                    <a16:creationId xmlns:a16="http://schemas.microsoft.com/office/drawing/2014/main" id="{DA3C5752-8C26-08EF-7D2A-685FD8E657F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50" name="Forma Livre 26">
                <a:extLst>
                  <a:ext uri="{FF2B5EF4-FFF2-40B4-BE49-F238E27FC236}">
                    <a16:creationId xmlns:a16="http://schemas.microsoft.com/office/drawing/2014/main" id="{EF4620A2-784B-DB8E-A928-207D84901E7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51" name="Forma Livre 27">
                <a:extLst>
                  <a:ext uri="{FF2B5EF4-FFF2-40B4-BE49-F238E27FC236}">
                    <a16:creationId xmlns:a16="http://schemas.microsoft.com/office/drawing/2014/main" id="{03CE0798-5051-F429-4D9C-6D132EDBBD3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52" name="Forma Livre 28">
                <a:extLst>
                  <a:ext uri="{FF2B5EF4-FFF2-40B4-BE49-F238E27FC236}">
                    <a16:creationId xmlns:a16="http://schemas.microsoft.com/office/drawing/2014/main" id="{13852AC6-0D77-0B1F-51FA-2EACC4D27DA3}"/>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53" name="Forma Livre 29">
                <a:extLst>
                  <a:ext uri="{FF2B5EF4-FFF2-40B4-BE49-F238E27FC236}">
                    <a16:creationId xmlns:a16="http://schemas.microsoft.com/office/drawing/2014/main" id="{1361D008-2E86-267A-2521-6FC8B688CC32}"/>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54" name="Forma Livre 30">
                <a:extLst>
                  <a:ext uri="{FF2B5EF4-FFF2-40B4-BE49-F238E27FC236}">
                    <a16:creationId xmlns:a16="http://schemas.microsoft.com/office/drawing/2014/main" id="{72912691-34E2-084A-7EC3-1B4C221B212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55" name="Forma Livre 31">
                <a:extLst>
                  <a:ext uri="{FF2B5EF4-FFF2-40B4-BE49-F238E27FC236}">
                    <a16:creationId xmlns:a16="http://schemas.microsoft.com/office/drawing/2014/main" id="{4C92C8D0-1B27-905C-B3AB-C635E8DB257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56" name="Forma Livre 32">
                <a:extLst>
                  <a:ext uri="{FF2B5EF4-FFF2-40B4-BE49-F238E27FC236}">
                    <a16:creationId xmlns:a16="http://schemas.microsoft.com/office/drawing/2014/main" id="{7D499055-D379-498C-F2AF-EE0C6B1BBC1E}"/>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57" name="Forma Livre 33">
                <a:extLst>
                  <a:ext uri="{FF2B5EF4-FFF2-40B4-BE49-F238E27FC236}">
                    <a16:creationId xmlns:a16="http://schemas.microsoft.com/office/drawing/2014/main" id="{18185AC2-B1B1-F96C-451C-49F74B1D12D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60" name="Imagem 59" descr="Forma&#10;&#10;Descrição gerada automaticamente com confiança média">
            <a:extLst>
              <a:ext uri="{FF2B5EF4-FFF2-40B4-BE49-F238E27FC236}">
                <a16:creationId xmlns:a16="http://schemas.microsoft.com/office/drawing/2014/main" id="{E411F4EA-4EF4-66C5-4CB8-0741F32189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57637" y="676206"/>
            <a:ext cx="7034511" cy="5592743"/>
          </a:xfrm>
          <a:prstGeom prst="rect">
            <a:avLst/>
          </a:prstGeom>
        </p:spPr>
      </p:pic>
      <p:grpSp>
        <p:nvGrpSpPr>
          <p:cNvPr id="17" name="Agrupar 16">
            <a:extLst>
              <a:ext uri="{FF2B5EF4-FFF2-40B4-BE49-F238E27FC236}">
                <a16:creationId xmlns:a16="http://schemas.microsoft.com/office/drawing/2014/main" id="{127BB739-20E1-79D1-67BB-4111DC9D7864}"/>
              </a:ext>
            </a:extLst>
          </p:cNvPr>
          <p:cNvGrpSpPr/>
          <p:nvPr/>
        </p:nvGrpSpPr>
        <p:grpSpPr>
          <a:xfrm>
            <a:off x="376387" y="2861821"/>
            <a:ext cx="5662544" cy="2314130"/>
            <a:chOff x="565151" y="2362959"/>
            <a:chExt cx="5662544" cy="2314130"/>
          </a:xfrm>
        </p:grpSpPr>
        <p:sp>
          <p:nvSpPr>
            <p:cNvPr id="10" name="CaixaDeTexto 9">
              <a:extLst>
                <a:ext uri="{FF2B5EF4-FFF2-40B4-BE49-F238E27FC236}">
                  <a16:creationId xmlns:a16="http://schemas.microsoft.com/office/drawing/2014/main" id="{7E686A8D-3CA8-8EDA-EB46-19ACFB2A4856}"/>
                </a:ext>
              </a:extLst>
            </p:cNvPr>
            <p:cNvSpPr txBox="1"/>
            <p:nvPr/>
          </p:nvSpPr>
          <p:spPr>
            <a:xfrm>
              <a:off x="565151" y="2382317"/>
              <a:ext cx="1683098" cy="1446550"/>
            </a:xfrm>
            <a:prstGeom prst="rect">
              <a:avLst/>
            </a:prstGeom>
            <a:noFill/>
          </p:spPr>
          <p:txBody>
            <a:bodyPr wrap="square" rtlCol="0">
              <a:spAutoFit/>
            </a:bodyPr>
            <a:lstStyle/>
            <a:p>
              <a:r>
                <a:rPr lang="pt-BR" sz="8800">
                  <a:solidFill>
                    <a:schemeClr val="bg1"/>
                  </a:solidFill>
                  <a:latin typeface="AMX Medium" pitchFamily="2" charset="77"/>
                </a:rPr>
                <a:t>Eu</a:t>
              </a:r>
            </a:p>
          </p:txBody>
        </p:sp>
        <p:grpSp>
          <p:nvGrpSpPr>
            <p:cNvPr id="12" name="Agrupar 11">
              <a:extLst>
                <a:ext uri="{FF2B5EF4-FFF2-40B4-BE49-F238E27FC236}">
                  <a16:creationId xmlns:a16="http://schemas.microsoft.com/office/drawing/2014/main" id="{F8814BC8-7C37-3617-2743-8BA595734E6A}"/>
                </a:ext>
              </a:extLst>
            </p:cNvPr>
            <p:cNvGrpSpPr/>
            <p:nvPr/>
          </p:nvGrpSpPr>
          <p:grpSpPr>
            <a:xfrm>
              <a:off x="2414353" y="2362959"/>
              <a:ext cx="880909" cy="829521"/>
              <a:chOff x="5332760" y="3005834"/>
              <a:chExt cx="880909" cy="829521"/>
            </a:xfrm>
          </p:grpSpPr>
          <p:sp>
            <p:nvSpPr>
              <p:cNvPr id="13" name="Retângulo 12">
                <a:extLst>
                  <a:ext uri="{FF2B5EF4-FFF2-40B4-BE49-F238E27FC236}">
                    <a16:creationId xmlns:a16="http://schemas.microsoft.com/office/drawing/2014/main" id="{7C1A64AD-BF7A-9AEE-93B3-C1DE510952F3}"/>
                  </a:ext>
                </a:extLst>
              </p:cNvPr>
              <p:cNvSpPr/>
              <p:nvPr/>
            </p:nvSpPr>
            <p:spPr>
              <a:xfrm>
                <a:off x="5332760" y="3005834"/>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453E0AEB-8BFE-7067-27C2-7A73F2A5264B}"/>
                  </a:ext>
                </a:extLst>
              </p:cNvPr>
              <p:cNvSpPr/>
              <p:nvPr/>
            </p:nvSpPr>
            <p:spPr>
              <a:xfrm rot="5400000">
                <a:off x="5949763" y="3571450"/>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id="{CEDA7026-6FDB-2454-A923-C0FB675B254A}"/>
                  </a:ext>
                </a:extLst>
              </p:cNvPr>
              <p:cNvSpPr/>
              <p:nvPr/>
            </p:nvSpPr>
            <p:spPr>
              <a:xfrm rot="2700000">
                <a:off x="5801104" y="3051981"/>
                <a:ext cx="133049" cy="514631"/>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pic>
          <p:nvPicPr>
            <p:cNvPr id="16" name="Imagem 15" descr="Imagem em preto e branco&#10;&#10;Descrição gerada automaticamente com confiança média">
              <a:extLst>
                <a:ext uri="{FF2B5EF4-FFF2-40B4-BE49-F238E27FC236}">
                  <a16:creationId xmlns:a16="http://schemas.microsoft.com/office/drawing/2014/main" id="{7198AD62-7CFF-C430-EA84-624925A983E8}"/>
                </a:ext>
              </a:extLst>
            </p:cNvPr>
            <p:cNvPicPr>
              <a:picLocks noChangeAspect="1"/>
            </p:cNvPicPr>
            <p:nvPr/>
          </p:nvPicPr>
          <p:blipFill>
            <a:blip r:embed="rId5"/>
            <a:srcRect l="1" t="2232" r="1886" b="1"/>
            <a:stretch/>
          </p:blipFill>
          <p:spPr>
            <a:xfrm>
              <a:off x="2057313" y="2874786"/>
              <a:ext cx="653136" cy="650838"/>
            </a:xfrm>
            <a:prstGeom prst="rect">
              <a:avLst/>
            </a:prstGeom>
          </p:spPr>
        </p:pic>
        <p:sp>
          <p:nvSpPr>
            <p:cNvPr id="11" name="CaixaDeTexto 10">
              <a:extLst>
                <a:ext uri="{FF2B5EF4-FFF2-40B4-BE49-F238E27FC236}">
                  <a16:creationId xmlns:a16="http://schemas.microsoft.com/office/drawing/2014/main" id="{C4D371EF-D0CB-3482-2934-C3C6FB06E635}"/>
                </a:ext>
              </a:extLst>
            </p:cNvPr>
            <p:cNvSpPr txBox="1"/>
            <p:nvPr/>
          </p:nvSpPr>
          <p:spPr>
            <a:xfrm>
              <a:off x="583983" y="3507538"/>
              <a:ext cx="5643712" cy="1169551"/>
            </a:xfrm>
            <a:prstGeom prst="rect">
              <a:avLst/>
            </a:prstGeom>
            <a:noFill/>
          </p:spPr>
          <p:txBody>
            <a:bodyPr wrap="square" rtlCol="0">
              <a:spAutoFit/>
            </a:bodyPr>
            <a:lstStyle/>
            <a:p>
              <a:r>
                <a:rPr lang="pt-BR" sz="7000">
                  <a:solidFill>
                    <a:schemeClr val="bg1"/>
                  </a:solidFill>
                  <a:latin typeface="AMX Medium" pitchFamily="2" charset="77"/>
                </a:rPr>
                <a:t>Solucionar</a:t>
              </a:r>
            </a:p>
          </p:txBody>
        </p:sp>
      </p:grpSp>
      <p:pic>
        <p:nvPicPr>
          <p:cNvPr id="61" name="Imagem 60" descr="Texto, Logotipo&#10;&#10;Descrição gerada automaticamente">
            <a:extLst>
              <a:ext uri="{FF2B5EF4-FFF2-40B4-BE49-F238E27FC236}">
                <a16:creationId xmlns:a16="http://schemas.microsoft.com/office/drawing/2014/main" id="{9B929D5A-4928-0626-7017-47A589FB3AC8}"/>
              </a:ext>
            </a:extLst>
          </p:cNvPr>
          <p:cNvPicPr>
            <a:picLocks noChangeAspect="1"/>
          </p:cNvPicPr>
          <p:nvPr/>
        </p:nvPicPr>
        <p:blipFill>
          <a:blip r:embed="rId6"/>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649671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wipe(right)">
                                      <p:cBhvr>
                                        <p:cTn id="11" dur="1000"/>
                                        <p:tgtEl>
                                          <p:spTgt spid="18"/>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1000"/>
                                        <p:tgtEl>
                                          <p:spTgt spid="2"/>
                                        </p:tgtEl>
                                      </p:cBhvr>
                                    </p:animEffect>
                                  </p:childTnLst>
                                </p:cTn>
                              </p:par>
                              <p:par>
                                <p:cTn id="15" presetID="22" presetClass="entr" presetSubtype="2"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right)">
                                      <p:cBhvr>
                                        <p:cTn id="17" dur="1000"/>
                                        <p:tgtEl>
                                          <p:spTgt spid="4"/>
                                        </p:tgtEl>
                                      </p:cBhvr>
                                    </p:animEffect>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fade">
                                      <p:cBhvr>
                                        <p:cTn id="21"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 grpId="0"/>
      <p:bldP spid="4" grpId="0"/>
    </p:bld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Imagem 3" descr="Mulher com terno azul&#10;&#10;Descrição gerada automaticamente">
            <a:extLst>
              <a:ext uri="{FF2B5EF4-FFF2-40B4-BE49-F238E27FC236}">
                <a16:creationId xmlns:a16="http://schemas.microsoft.com/office/drawing/2014/main" id="{4E07F45C-52AF-B1DE-654D-CD607F0E60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12192000" cy="6967959"/>
          </a:xfrm>
          <a:prstGeom prst="rect">
            <a:avLst/>
          </a:prstGeom>
        </p:spPr>
      </p:pic>
      <p:sp>
        <p:nvSpPr>
          <p:cNvPr id="5" name="Shape 0">
            <a:extLst>
              <a:ext uri="{FF2B5EF4-FFF2-40B4-BE49-F238E27FC236}">
                <a16:creationId xmlns:a16="http://schemas.microsoft.com/office/drawing/2014/main" id="{C3C5C219-D51E-F1C1-5EFD-0F4CE008CD38}"/>
              </a:ext>
            </a:extLst>
          </p:cNvPr>
          <p:cNvSpPr/>
          <p:nvPr/>
        </p:nvSpPr>
        <p:spPr>
          <a:xfrm>
            <a:off x="-864439" y="2372698"/>
            <a:ext cx="7080044" cy="2112604"/>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31E8F7C9-9E3D-CB60-5206-73467627A806}"/>
              </a:ext>
            </a:extLst>
          </p:cNvPr>
          <p:cNvSpPr txBox="1"/>
          <p:nvPr/>
        </p:nvSpPr>
        <p:spPr>
          <a:xfrm>
            <a:off x="615427" y="2459504"/>
            <a:ext cx="5387975" cy="1938992"/>
          </a:xfrm>
          <a:prstGeom prst="rect">
            <a:avLst/>
          </a:prstGeom>
          <a:noFill/>
        </p:spPr>
        <p:txBody>
          <a:bodyPr wrap="square" rtlCol="0">
            <a:spAutoFit/>
          </a:bodyPr>
          <a:lstStyle/>
          <a:p>
            <a:r>
              <a:rPr lang="pt-BR" sz="6000" b="1">
                <a:latin typeface="+mj-lt"/>
              </a:rPr>
              <a:t>O sentimento de dono</a:t>
            </a:r>
          </a:p>
        </p:txBody>
      </p:sp>
      <p:pic>
        <p:nvPicPr>
          <p:cNvPr id="6" name="Gráfico 5">
            <a:extLst>
              <a:ext uri="{FF2B5EF4-FFF2-40B4-BE49-F238E27FC236}">
                <a16:creationId xmlns:a16="http://schemas.microsoft.com/office/drawing/2014/main" id="{E4B9A6B6-4749-5E88-3FAE-FDAE2E7A9C7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65997" y="3657981"/>
            <a:ext cx="2201844" cy="1284409"/>
          </a:xfrm>
          <a:prstGeom prst="rect">
            <a:avLst/>
          </a:prstGeom>
        </p:spPr>
      </p:pic>
      <p:pic>
        <p:nvPicPr>
          <p:cNvPr id="7" name="Imagem 6" descr="Texto, Logotipo&#10;&#10;Descrição gerada automaticamente">
            <a:extLst>
              <a:ext uri="{FF2B5EF4-FFF2-40B4-BE49-F238E27FC236}">
                <a16:creationId xmlns:a16="http://schemas.microsoft.com/office/drawing/2014/main" id="{87C82755-0E40-02EA-9FE4-5E2DAC60233A}"/>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BD05DB80-004B-AC0A-5212-AACD0126EC31}"/>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F148882A-B376-7251-841D-B1C9B61A2D4E}"/>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E5A2484C-47A6-FFAC-7445-3BEAD2D680FF}"/>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FC9E9883-89A3-BE64-4ED0-F13F227E890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11D286F6-A3CB-BCC8-CE83-C0CC58D3CD67}"/>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1259B66B-89BF-671E-3EA4-B6AA5D4F1A3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0551FE9F-01D3-882F-9D2F-1F76352CF4C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1ABDB498-F16F-7222-F52F-94134F7F2B8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30ACD002-C107-AA18-DB79-2EA0B8546922}"/>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8E3B3CCD-8589-CD41-ADFA-7A1C3880C17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8CFBA62C-193C-C2C1-4789-BD459DE40AA6}"/>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62CB94B7-CEC7-9A21-7D8D-9144F3232D8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117EEB1E-66AD-C169-77DB-B6961AD0C5A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425A63F6-F089-6177-C913-4BE5DBAB91A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71991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42" presetClass="entr" presetSubtype="0"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Shape 0">
            <a:extLst>
              <a:ext uri="{FF2B5EF4-FFF2-40B4-BE49-F238E27FC236}">
                <a16:creationId xmlns:a16="http://schemas.microsoft.com/office/drawing/2014/main" id="{2076B6E9-D737-7753-8B45-49CB9936FD1C}"/>
              </a:ext>
            </a:extLst>
          </p:cNvPr>
          <p:cNvSpPr/>
          <p:nvPr/>
        </p:nvSpPr>
        <p:spPr>
          <a:xfrm>
            <a:off x="0" y="402728"/>
            <a:ext cx="9213448" cy="3764158"/>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84EB5C39-51EF-CA68-2154-9C8FD220E25A}"/>
              </a:ext>
            </a:extLst>
          </p:cNvPr>
          <p:cNvSpPr txBox="1"/>
          <p:nvPr/>
        </p:nvSpPr>
        <p:spPr>
          <a:xfrm>
            <a:off x="517525" y="576340"/>
            <a:ext cx="10277475" cy="1938992"/>
          </a:xfrm>
          <a:prstGeom prst="rect">
            <a:avLst/>
          </a:prstGeom>
          <a:noFill/>
        </p:spPr>
        <p:txBody>
          <a:bodyPr wrap="square" rtlCol="0">
            <a:spAutoFit/>
          </a:bodyPr>
          <a:lstStyle/>
          <a:p>
            <a:r>
              <a:rPr lang="pt-BR" sz="6000" b="1">
                <a:solidFill>
                  <a:schemeClr val="bg1"/>
                </a:solidFill>
                <a:latin typeface="+mj-lt"/>
              </a:rPr>
              <a:t>Responsabilidade Compartilhada</a:t>
            </a:r>
          </a:p>
        </p:txBody>
      </p:sp>
      <p:sp>
        <p:nvSpPr>
          <p:cNvPr id="3" name="CaixaDeTexto 2">
            <a:extLst>
              <a:ext uri="{FF2B5EF4-FFF2-40B4-BE49-F238E27FC236}">
                <a16:creationId xmlns:a16="http://schemas.microsoft.com/office/drawing/2014/main" id="{5ED4D9F9-0690-DB45-42AF-C0F7DEBB3D0E}"/>
              </a:ext>
            </a:extLst>
          </p:cNvPr>
          <p:cNvSpPr txBox="1"/>
          <p:nvPr/>
        </p:nvSpPr>
        <p:spPr>
          <a:xfrm>
            <a:off x="610122" y="2731671"/>
            <a:ext cx="10401300" cy="1200329"/>
          </a:xfrm>
          <a:prstGeom prst="rect">
            <a:avLst/>
          </a:prstGeom>
          <a:noFill/>
        </p:spPr>
        <p:txBody>
          <a:bodyPr wrap="square" rtlCol="0">
            <a:spAutoFit/>
          </a:bodyPr>
          <a:lstStyle/>
          <a:p>
            <a:pPr marL="285750" indent="-285750">
              <a:buFont typeface="Arial" panose="020B0604020202020204" pitchFamily="34" charset="0"/>
              <a:buChar char="•"/>
            </a:pPr>
            <a:r>
              <a:rPr lang="pt-BR" sz="2400">
                <a:solidFill>
                  <a:schemeClr val="bg1"/>
                </a:solidFill>
              </a:rPr>
              <a:t>Seu papel é importante;</a:t>
            </a:r>
          </a:p>
          <a:p>
            <a:pPr marL="285750" indent="-285750">
              <a:buFont typeface="Arial" panose="020B0604020202020204" pitchFamily="34" charset="0"/>
              <a:buChar char="•"/>
            </a:pPr>
            <a:r>
              <a:rPr lang="pt-BR" sz="2400">
                <a:solidFill>
                  <a:schemeClr val="bg1"/>
                </a:solidFill>
              </a:rPr>
              <a:t>As suas ações impactam todos;</a:t>
            </a:r>
          </a:p>
          <a:p>
            <a:pPr marL="285750" indent="-285750">
              <a:buFont typeface="Arial" panose="020B0604020202020204" pitchFamily="34" charset="0"/>
              <a:buChar char="•"/>
            </a:pPr>
            <a:r>
              <a:rPr lang="pt-BR" sz="2400">
                <a:solidFill>
                  <a:schemeClr val="bg1"/>
                </a:solidFill>
              </a:rPr>
              <a:t>Os detalhes fazem a diferença.</a:t>
            </a:r>
          </a:p>
        </p:txBody>
      </p:sp>
      <p:pic>
        <p:nvPicPr>
          <p:cNvPr id="5" name="Imagem 4" descr="Pessoas sentadas a mesa com computador&#10;&#10;Descrição gerada automaticamente">
            <a:extLst>
              <a:ext uri="{FF2B5EF4-FFF2-40B4-BE49-F238E27FC236}">
                <a16:creationId xmlns:a16="http://schemas.microsoft.com/office/drawing/2014/main" id="{190C0AF9-F2C4-5175-82BA-E6233A0D66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3802" y="3024619"/>
            <a:ext cx="7006542" cy="3941180"/>
          </a:xfrm>
          <a:prstGeom prst="rect">
            <a:avLst/>
          </a:prstGeom>
        </p:spPr>
      </p:pic>
      <p:grpSp>
        <p:nvGrpSpPr>
          <p:cNvPr id="33" name="Agrupar 32">
            <a:extLst>
              <a:ext uri="{FF2B5EF4-FFF2-40B4-BE49-F238E27FC236}">
                <a16:creationId xmlns:a16="http://schemas.microsoft.com/office/drawing/2014/main" id="{6571756E-1C16-0D6E-CA37-20B9E7F90D7A}"/>
              </a:ext>
            </a:extLst>
          </p:cNvPr>
          <p:cNvGrpSpPr/>
          <p:nvPr/>
        </p:nvGrpSpPr>
        <p:grpSpPr>
          <a:xfrm>
            <a:off x="1465777" y="3963323"/>
            <a:ext cx="4630223" cy="2318337"/>
            <a:chOff x="851034" y="4051042"/>
            <a:chExt cx="5244966" cy="2626137"/>
          </a:xfrm>
        </p:grpSpPr>
        <p:grpSp>
          <p:nvGrpSpPr>
            <p:cNvPr id="7" name="Gráfico 23">
              <a:extLst>
                <a:ext uri="{FF2B5EF4-FFF2-40B4-BE49-F238E27FC236}">
                  <a16:creationId xmlns:a16="http://schemas.microsoft.com/office/drawing/2014/main" id="{FF5B4D34-C94D-9BD1-6129-9DF2D1DD8761}"/>
                </a:ext>
              </a:extLst>
            </p:cNvPr>
            <p:cNvGrpSpPr/>
            <p:nvPr/>
          </p:nvGrpSpPr>
          <p:grpSpPr>
            <a:xfrm>
              <a:off x="2485230" y="4051042"/>
              <a:ext cx="3610770" cy="2496827"/>
              <a:chOff x="2238436" y="1693496"/>
              <a:chExt cx="2812972" cy="1945154"/>
            </a:xfrm>
          </p:grpSpPr>
          <p:sp>
            <p:nvSpPr>
              <p:cNvPr id="8" name="Forma Livre 38">
                <a:extLst>
                  <a:ext uri="{FF2B5EF4-FFF2-40B4-BE49-F238E27FC236}">
                    <a16:creationId xmlns:a16="http://schemas.microsoft.com/office/drawing/2014/main" id="{AEFEC019-7A26-09D1-2F29-C343AF34B459}"/>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9" name="Forma Livre 39">
                <a:extLst>
                  <a:ext uri="{FF2B5EF4-FFF2-40B4-BE49-F238E27FC236}">
                    <a16:creationId xmlns:a16="http://schemas.microsoft.com/office/drawing/2014/main" id="{91F09AC9-6A06-673B-1A21-878BAF138124}"/>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0" name="Forma Livre 40">
                <a:extLst>
                  <a:ext uri="{FF2B5EF4-FFF2-40B4-BE49-F238E27FC236}">
                    <a16:creationId xmlns:a16="http://schemas.microsoft.com/office/drawing/2014/main" id="{619ED934-E684-1DCD-B31B-A18AA0346424}"/>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2">
                <a:extLst>
                  <a:ext uri="{FF2B5EF4-FFF2-40B4-BE49-F238E27FC236}">
                    <a16:creationId xmlns:a16="http://schemas.microsoft.com/office/drawing/2014/main" id="{E0BBD108-2006-97CE-7CFC-BD6AB2FF3B23}"/>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43">
                <a:extLst>
                  <a:ext uri="{FF2B5EF4-FFF2-40B4-BE49-F238E27FC236}">
                    <a16:creationId xmlns:a16="http://schemas.microsoft.com/office/drawing/2014/main" id="{48BEC898-7F82-B780-8C54-A5D2059E80AC}"/>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4" name="Forma Livre 44">
                <a:extLst>
                  <a:ext uri="{FF2B5EF4-FFF2-40B4-BE49-F238E27FC236}">
                    <a16:creationId xmlns:a16="http://schemas.microsoft.com/office/drawing/2014/main" id="{E75B6EAE-754E-F0F3-0DE5-D196C6906BA0}"/>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15" name="Forma Livre 45">
                <a:extLst>
                  <a:ext uri="{FF2B5EF4-FFF2-40B4-BE49-F238E27FC236}">
                    <a16:creationId xmlns:a16="http://schemas.microsoft.com/office/drawing/2014/main" id="{148A229F-07C6-EB11-0D30-516EE7050833}"/>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6" name="Forma Livre 46">
                <a:extLst>
                  <a:ext uri="{FF2B5EF4-FFF2-40B4-BE49-F238E27FC236}">
                    <a16:creationId xmlns:a16="http://schemas.microsoft.com/office/drawing/2014/main" id="{42E7A2E8-B0EB-9FEE-6DBF-CC09A78DD20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7" name="Forma Livre 47">
                <a:extLst>
                  <a:ext uri="{FF2B5EF4-FFF2-40B4-BE49-F238E27FC236}">
                    <a16:creationId xmlns:a16="http://schemas.microsoft.com/office/drawing/2014/main" id="{7FA4DA0B-E2E9-2279-E1EA-A684C1C6AF65}"/>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8" name="Forma Livre 48">
                <a:extLst>
                  <a:ext uri="{FF2B5EF4-FFF2-40B4-BE49-F238E27FC236}">
                    <a16:creationId xmlns:a16="http://schemas.microsoft.com/office/drawing/2014/main" id="{C22A1031-B9CB-9FFF-3D31-A2A63636177D}"/>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9" name="Forma Livre 49">
                <a:extLst>
                  <a:ext uri="{FF2B5EF4-FFF2-40B4-BE49-F238E27FC236}">
                    <a16:creationId xmlns:a16="http://schemas.microsoft.com/office/drawing/2014/main" id="{7EDCA13C-26A5-A0C8-B028-0E9593F8D032}"/>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grpSp>
        <p:grpSp>
          <p:nvGrpSpPr>
            <p:cNvPr id="20" name="Gráfico 23">
              <a:extLst>
                <a:ext uri="{FF2B5EF4-FFF2-40B4-BE49-F238E27FC236}">
                  <a16:creationId xmlns:a16="http://schemas.microsoft.com/office/drawing/2014/main" id="{3729934D-4F2D-BB77-53E2-2CA5D55251B8}"/>
                </a:ext>
              </a:extLst>
            </p:cNvPr>
            <p:cNvGrpSpPr/>
            <p:nvPr/>
          </p:nvGrpSpPr>
          <p:grpSpPr>
            <a:xfrm>
              <a:off x="851034" y="4611309"/>
              <a:ext cx="1422796" cy="2065870"/>
              <a:chOff x="3487738" y="2029233"/>
              <a:chExt cx="1108430" cy="1609417"/>
            </a:xfrm>
          </p:grpSpPr>
          <p:sp>
            <p:nvSpPr>
              <p:cNvPr id="23" name="Forma Livre 40">
                <a:extLst>
                  <a:ext uri="{FF2B5EF4-FFF2-40B4-BE49-F238E27FC236}">
                    <a16:creationId xmlns:a16="http://schemas.microsoft.com/office/drawing/2014/main" id="{A42E02D1-FBD8-93B3-AADE-E00C22152932}"/>
                  </a:ext>
                </a:extLst>
              </p:cNvPr>
              <p:cNvSpPr/>
              <p:nvPr/>
            </p:nvSpPr>
            <p:spPr>
              <a:xfrm>
                <a:off x="4305619" y="20292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5">
                <a:extLst>
                  <a:ext uri="{FF2B5EF4-FFF2-40B4-BE49-F238E27FC236}">
                    <a16:creationId xmlns:a16="http://schemas.microsoft.com/office/drawing/2014/main" id="{0DA46095-AF33-34C6-C0F8-A7A3FEE850F1}"/>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6">
                <a:extLst>
                  <a:ext uri="{FF2B5EF4-FFF2-40B4-BE49-F238E27FC236}">
                    <a16:creationId xmlns:a16="http://schemas.microsoft.com/office/drawing/2014/main" id="{90CE8025-D30C-C3B8-CD37-EB7BC775B7A6}"/>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1" name="Forma Livre 48">
                <a:extLst>
                  <a:ext uri="{FF2B5EF4-FFF2-40B4-BE49-F238E27FC236}">
                    <a16:creationId xmlns:a16="http://schemas.microsoft.com/office/drawing/2014/main" id="{D43FA36F-9ABF-484F-3865-65D42BC0F36F}"/>
                  </a:ext>
                </a:extLst>
              </p:cNvPr>
              <p:cNvSpPr/>
              <p:nvPr/>
            </p:nvSpPr>
            <p:spPr>
              <a:xfrm>
                <a:off x="3487738" y="24143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pic>
        <p:nvPicPr>
          <p:cNvPr id="4" name="Imagem 3" descr="Texto, Logotipo&#10;&#10;Descrição gerada automaticamente">
            <a:extLst>
              <a:ext uri="{FF2B5EF4-FFF2-40B4-BE49-F238E27FC236}">
                <a16:creationId xmlns:a16="http://schemas.microsoft.com/office/drawing/2014/main" id="{00A925E2-BCF5-C44D-2B86-B99B1BBFCAF7}"/>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1" name="Agrupar 10">
            <a:extLst>
              <a:ext uri="{FF2B5EF4-FFF2-40B4-BE49-F238E27FC236}">
                <a16:creationId xmlns:a16="http://schemas.microsoft.com/office/drawing/2014/main" id="{D9EB98ED-505E-0D5F-71F5-6DAD65DA81DD}"/>
              </a:ext>
            </a:extLst>
          </p:cNvPr>
          <p:cNvGrpSpPr/>
          <p:nvPr/>
        </p:nvGrpSpPr>
        <p:grpSpPr>
          <a:xfrm>
            <a:off x="9872015" y="6469399"/>
            <a:ext cx="2190461" cy="261610"/>
            <a:chOff x="9142558" y="6469399"/>
            <a:chExt cx="2190461" cy="261610"/>
          </a:xfrm>
          <a:solidFill>
            <a:schemeClr val="bg1"/>
          </a:solidFill>
        </p:grpSpPr>
        <p:sp>
          <p:nvSpPr>
            <p:cNvPr id="21" name="CaixaDeTexto 20">
              <a:extLst>
                <a:ext uri="{FF2B5EF4-FFF2-40B4-BE49-F238E27FC236}">
                  <a16:creationId xmlns:a16="http://schemas.microsoft.com/office/drawing/2014/main" id="{5964F294-3786-9E0C-1B65-2E71E740D170}"/>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22" name="Gráfico 7">
              <a:extLst>
                <a:ext uri="{FF2B5EF4-FFF2-40B4-BE49-F238E27FC236}">
                  <a16:creationId xmlns:a16="http://schemas.microsoft.com/office/drawing/2014/main" id="{6D0C06E7-5EF0-71E2-1A34-A4DA29096602}"/>
                </a:ext>
              </a:extLst>
            </p:cNvPr>
            <p:cNvGrpSpPr/>
            <p:nvPr/>
          </p:nvGrpSpPr>
          <p:grpSpPr>
            <a:xfrm>
              <a:off x="9142558" y="6511982"/>
              <a:ext cx="1684398" cy="142155"/>
              <a:chOff x="404711" y="944579"/>
              <a:chExt cx="5743491" cy="484722"/>
            </a:xfrm>
            <a:grpFill/>
          </p:grpSpPr>
          <p:sp>
            <p:nvSpPr>
              <p:cNvPr id="24" name="Forma Livre 23">
                <a:extLst>
                  <a:ext uri="{FF2B5EF4-FFF2-40B4-BE49-F238E27FC236}">
                    <a16:creationId xmlns:a16="http://schemas.microsoft.com/office/drawing/2014/main" id="{EDEE21DF-F42F-C3FC-C727-C4427125BD3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4">
                <a:extLst>
                  <a:ext uri="{FF2B5EF4-FFF2-40B4-BE49-F238E27FC236}">
                    <a16:creationId xmlns:a16="http://schemas.microsoft.com/office/drawing/2014/main" id="{F9FE92A0-2190-4C24-66C8-68303B9DED57}"/>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5">
                <a:extLst>
                  <a:ext uri="{FF2B5EF4-FFF2-40B4-BE49-F238E27FC236}">
                    <a16:creationId xmlns:a16="http://schemas.microsoft.com/office/drawing/2014/main" id="{8A56FD98-E6C7-F4D7-67A6-12B1F7917E0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6">
                <a:extLst>
                  <a:ext uri="{FF2B5EF4-FFF2-40B4-BE49-F238E27FC236}">
                    <a16:creationId xmlns:a16="http://schemas.microsoft.com/office/drawing/2014/main" id="{F46813B3-3C31-6402-2FCA-351B7F3AD42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7">
                <a:extLst>
                  <a:ext uri="{FF2B5EF4-FFF2-40B4-BE49-F238E27FC236}">
                    <a16:creationId xmlns:a16="http://schemas.microsoft.com/office/drawing/2014/main" id="{F21FA6E8-4908-6695-701E-AD5D6F25FD4B}"/>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8">
                <a:extLst>
                  <a:ext uri="{FF2B5EF4-FFF2-40B4-BE49-F238E27FC236}">
                    <a16:creationId xmlns:a16="http://schemas.microsoft.com/office/drawing/2014/main" id="{6D68873D-97F0-1517-21C1-F0A5963EA09E}"/>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29">
                <a:extLst>
                  <a:ext uri="{FF2B5EF4-FFF2-40B4-BE49-F238E27FC236}">
                    <a16:creationId xmlns:a16="http://schemas.microsoft.com/office/drawing/2014/main" id="{36FB2DDA-FF14-BAFC-70C7-8E59860C6B3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0">
                <a:extLst>
                  <a:ext uri="{FF2B5EF4-FFF2-40B4-BE49-F238E27FC236}">
                    <a16:creationId xmlns:a16="http://schemas.microsoft.com/office/drawing/2014/main" id="{8B13258C-63BF-6704-FD2A-A52519ECCD5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1">
                <a:extLst>
                  <a:ext uri="{FF2B5EF4-FFF2-40B4-BE49-F238E27FC236}">
                    <a16:creationId xmlns:a16="http://schemas.microsoft.com/office/drawing/2014/main" id="{BB2FF7E9-F95C-5B47-A33D-0FE18451E84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32">
                <a:extLst>
                  <a:ext uri="{FF2B5EF4-FFF2-40B4-BE49-F238E27FC236}">
                    <a16:creationId xmlns:a16="http://schemas.microsoft.com/office/drawing/2014/main" id="{C67B75BB-E647-790F-3DD4-282305FCED5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33">
                <a:extLst>
                  <a:ext uri="{FF2B5EF4-FFF2-40B4-BE49-F238E27FC236}">
                    <a16:creationId xmlns:a16="http://schemas.microsoft.com/office/drawing/2014/main" id="{BFD7B24B-7941-69FD-D427-E864140799C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426518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par>
                          <p:cTn id="14" fill="hold">
                            <p:stCondLst>
                              <p:cond delay="1500"/>
                            </p:stCondLst>
                            <p:childTnLst>
                              <p:par>
                                <p:cTn id="15" presetID="42" presetClass="entr" presetSubtype="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10" presetClass="entr" presetSubtype="0" fill="hold" nodeType="afterEffect">
                                  <p:stCondLst>
                                    <p:cond delay="0"/>
                                  </p:stCondLst>
                                  <p:childTnLst>
                                    <p:set>
                                      <p:cBhvr>
                                        <p:cTn id="22" dur="1" fill="hold">
                                          <p:stCondLst>
                                            <p:cond delay="0"/>
                                          </p:stCondLst>
                                        </p:cTn>
                                        <p:tgtEl>
                                          <p:spTgt spid="33"/>
                                        </p:tgtEl>
                                        <p:attrNameLst>
                                          <p:attrName>style.visibility</p:attrName>
                                        </p:attrNameLst>
                                      </p:cBhvr>
                                      <p:to>
                                        <p:strVal val="visible"/>
                                      </p:to>
                                    </p:set>
                                    <p:animEffect transition="in" filter="fade">
                                      <p:cBhvr>
                                        <p:cTn id="23"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descr="Uma imagem contendo no interior, teto, mesa, cozinha&#10;&#10;Descrição gerada automaticamente">
            <a:extLst>
              <a:ext uri="{FF2B5EF4-FFF2-40B4-BE49-F238E27FC236}">
                <a16:creationId xmlns:a16="http://schemas.microsoft.com/office/drawing/2014/main" id="{55E5C2C3-5D40-08CE-9248-A98883E870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Imagem 5" descr="Forma&#10;&#10;Descrição gerada automaticamente com confiança média">
            <a:extLst>
              <a:ext uri="{FF2B5EF4-FFF2-40B4-BE49-F238E27FC236}">
                <a16:creationId xmlns:a16="http://schemas.microsoft.com/office/drawing/2014/main" id="{0446729D-05E3-38BB-D596-FF0DFB30126C}"/>
              </a:ext>
            </a:extLst>
          </p:cNvPr>
          <p:cNvPicPr>
            <a:picLocks noChangeAspect="1"/>
          </p:cNvPicPr>
          <p:nvPr/>
        </p:nvPicPr>
        <p:blipFill>
          <a:blip r:embed="rId4">
            <a:alphaModFix amt="76000"/>
            <a:extLst>
              <a:ext uri="{28A0092B-C50C-407E-A947-70E740481C1C}">
                <a14:useLocalDpi xmlns:a14="http://schemas.microsoft.com/office/drawing/2010/main" val="0"/>
              </a:ext>
            </a:extLst>
          </a:blip>
          <a:stretch>
            <a:fillRect/>
          </a:stretch>
        </p:blipFill>
        <p:spPr>
          <a:xfrm rot="5400000">
            <a:off x="-1599717" y="1454724"/>
            <a:ext cx="7034511" cy="4035706"/>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A9B79052-BCB6-C5C9-EFAA-6C4DB81087E6}"/>
              </a:ext>
            </a:extLst>
          </p:cNvPr>
          <p:cNvPicPr>
            <a:picLocks noChangeAspect="1"/>
          </p:cNvPicPr>
          <p:nvPr/>
        </p:nvPicPr>
        <p:blipFill>
          <a:blip r:embed="rId4">
            <a:alphaModFix amt="95000"/>
            <a:extLst>
              <a:ext uri="{28A0092B-C50C-407E-A947-70E740481C1C}">
                <a14:useLocalDpi xmlns:a14="http://schemas.microsoft.com/office/drawing/2010/main" val="0"/>
              </a:ext>
            </a:extLst>
          </a:blip>
          <a:stretch>
            <a:fillRect/>
          </a:stretch>
        </p:blipFill>
        <p:spPr>
          <a:xfrm>
            <a:off x="-100314" y="2930037"/>
            <a:ext cx="12292314" cy="3972641"/>
          </a:xfrm>
          <a:prstGeom prst="rect">
            <a:avLst/>
          </a:prstGeom>
        </p:spPr>
      </p:pic>
      <p:sp>
        <p:nvSpPr>
          <p:cNvPr id="4" name="CaixaDeTexto 3">
            <a:extLst>
              <a:ext uri="{FF2B5EF4-FFF2-40B4-BE49-F238E27FC236}">
                <a16:creationId xmlns:a16="http://schemas.microsoft.com/office/drawing/2014/main" id="{ADCE3232-6BDE-E75C-E674-F64C03B9B71D}"/>
              </a:ext>
            </a:extLst>
          </p:cNvPr>
          <p:cNvSpPr txBox="1"/>
          <p:nvPr/>
        </p:nvSpPr>
        <p:spPr>
          <a:xfrm>
            <a:off x="581024" y="3877691"/>
            <a:ext cx="7419976" cy="769441"/>
          </a:xfrm>
          <a:prstGeom prst="rect">
            <a:avLst/>
          </a:prstGeom>
          <a:noFill/>
        </p:spPr>
        <p:txBody>
          <a:bodyPr wrap="square" rtlCol="0">
            <a:spAutoFit/>
          </a:bodyPr>
          <a:lstStyle/>
          <a:p>
            <a:r>
              <a:rPr lang="pt-BR" sz="4400">
                <a:solidFill>
                  <a:schemeClr val="bg1"/>
                </a:solidFill>
                <a:latin typeface="AMX Black" pitchFamily="2" charset="0"/>
              </a:rPr>
              <a:t>O ambiente</a:t>
            </a:r>
          </a:p>
        </p:txBody>
      </p:sp>
      <p:sp>
        <p:nvSpPr>
          <p:cNvPr id="8" name="CaixaDeTexto 7">
            <a:extLst>
              <a:ext uri="{FF2B5EF4-FFF2-40B4-BE49-F238E27FC236}">
                <a16:creationId xmlns:a16="http://schemas.microsoft.com/office/drawing/2014/main" id="{3C11296C-369C-FDB8-278E-786203F74D0C}"/>
              </a:ext>
            </a:extLst>
          </p:cNvPr>
          <p:cNvSpPr txBox="1"/>
          <p:nvPr/>
        </p:nvSpPr>
        <p:spPr>
          <a:xfrm>
            <a:off x="581024" y="4862446"/>
            <a:ext cx="10023475" cy="909095"/>
          </a:xfrm>
          <a:prstGeom prst="rect">
            <a:avLst/>
          </a:prstGeom>
          <a:noFill/>
        </p:spPr>
        <p:txBody>
          <a:bodyPr wrap="square">
            <a:spAutoFit/>
          </a:bodyPr>
          <a:lstStyle/>
          <a:p>
            <a:pPr>
              <a:lnSpc>
                <a:spcPct val="115000"/>
              </a:lnSpc>
              <a:spcAft>
                <a:spcPts val="800"/>
              </a:spcAft>
            </a:pPr>
            <a:r>
              <a:rPr lang="pt-BR" sz="2400" kern="100">
                <a:solidFill>
                  <a:schemeClr val="bg1"/>
                </a:solidFill>
                <a:ea typeface="Arial" panose="020B0604020202020204" pitchFamily="34" charset="0"/>
                <a:cs typeface="Times New Roman" panose="02020603050405020304" pitchFamily="18" charset="0"/>
              </a:rPr>
              <a:t>Um ambiente físico agradável e bem mantido é essencial para a experiência do cliente. O líder deve garantir que a loja: </a:t>
            </a:r>
            <a:r>
              <a:rPr lang="pt-BR" sz="2400" b="1" kern="100">
                <a:solidFill>
                  <a:schemeClr val="bg1"/>
                </a:solidFill>
                <a:ea typeface="Arial" panose="020B0604020202020204" pitchFamily="34" charset="0"/>
                <a:cs typeface="Times New Roman" panose="02020603050405020304" pitchFamily="18" charset="0"/>
              </a:rPr>
              <a:t>Esteja Limpa e Organizada.</a:t>
            </a:r>
          </a:p>
        </p:txBody>
      </p:sp>
      <p:pic>
        <p:nvPicPr>
          <p:cNvPr id="2" name="Imagem 1" descr="Texto, Logotipo&#10;&#10;Descrição gerada automaticamente">
            <a:extLst>
              <a:ext uri="{FF2B5EF4-FFF2-40B4-BE49-F238E27FC236}">
                <a16:creationId xmlns:a16="http://schemas.microsoft.com/office/drawing/2014/main" id="{B67D294B-CC9D-2502-8BC1-33ADB021F2A1}"/>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7" name="Agrupar 6">
            <a:extLst>
              <a:ext uri="{FF2B5EF4-FFF2-40B4-BE49-F238E27FC236}">
                <a16:creationId xmlns:a16="http://schemas.microsoft.com/office/drawing/2014/main" id="{FB3085F6-56DB-DF7D-D8C8-CD1D94A05E7F}"/>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D393FF57-A4B3-497C-0FCE-C681E9150CE4}"/>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14647000-216F-672B-C4AE-C23B697B7063}"/>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61058DD6-4F66-B58A-2314-CD7F65B4DEA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8E057D01-AB1C-CFCB-A0A5-1ACB33B8F579}"/>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E998F50B-9295-9A83-6C6B-E36F08DCE4D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D293D62C-E1B3-2522-1B92-7543DDFB2B57}"/>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581C1624-E1CB-5E50-0D4D-1C4CF809C09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D2107D5E-13DD-574B-347B-CA39F4E4A7C2}"/>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C3CAA461-BDDC-9C18-383A-F41C1A8EF66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32E07E69-957A-F7A1-0CF5-C6D71BFFE21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808CC71D-E6FB-93FB-7E5C-A6F7D6A139F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470D816C-4274-195E-94BD-893FE8540EA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114700C7-1E3C-8138-51F7-FC3DE1B094B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405451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1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descr="Tela de computador&#10;&#10;Descrição gerada automaticamente com confiança média">
            <a:extLst>
              <a:ext uri="{FF2B5EF4-FFF2-40B4-BE49-F238E27FC236}">
                <a16:creationId xmlns:a16="http://schemas.microsoft.com/office/drawing/2014/main" id="{65EEA0AE-5CE1-D9E8-469E-5F6BDE1F53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Imagem 7" descr="Forma&#10;&#10;Descrição gerada automaticamente com confiança média">
            <a:extLst>
              <a:ext uri="{FF2B5EF4-FFF2-40B4-BE49-F238E27FC236}">
                <a16:creationId xmlns:a16="http://schemas.microsoft.com/office/drawing/2014/main" id="{A77C9701-9EF9-8125-1688-8859F9851E31}"/>
              </a:ext>
            </a:extLst>
          </p:cNvPr>
          <p:cNvPicPr>
            <a:picLocks noChangeAspect="1"/>
          </p:cNvPicPr>
          <p:nvPr/>
        </p:nvPicPr>
        <p:blipFill>
          <a:blip r:embed="rId4">
            <a:alphaModFix amt="95000"/>
            <a:extLst>
              <a:ext uri="{28A0092B-C50C-407E-A947-70E740481C1C}">
                <a14:useLocalDpi xmlns:a14="http://schemas.microsoft.com/office/drawing/2010/main" val="0"/>
              </a:ext>
            </a:extLst>
          </a:blip>
          <a:stretch>
            <a:fillRect/>
          </a:stretch>
        </p:blipFill>
        <p:spPr>
          <a:xfrm>
            <a:off x="-52754" y="-287216"/>
            <a:ext cx="12297508" cy="7432431"/>
          </a:xfrm>
          <a:prstGeom prst="rect">
            <a:avLst/>
          </a:prstGeom>
        </p:spPr>
      </p:pic>
      <p:sp>
        <p:nvSpPr>
          <p:cNvPr id="10" name="CaixaDeTexto 9">
            <a:extLst>
              <a:ext uri="{FF2B5EF4-FFF2-40B4-BE49-F238E27FC236}">
                <a16:creationId xmlns:a16="http://schemas.microsoft.com/office/drawing/2014/main" id="{4C4C0BA7-6E5F-42B3-5D05-0824A4D5851A}"/>
              </a:ext>
            </a:extLst>
          </p:cNvPr>
          <p:cNvSpPr txBox="1"/>
          <p:nvPr/>
        </p:nvSpPr>
        <p:spPr>
          <a:xfrm>
            <a:off x="617981" y="4436646"/>
            <a:ext cx="11113820" cy="1333827"/>
          </a:xfrm>
          <a:prstGeom prst="rect">
            <a:avLst/>
          </a:prstGeom>
          <a:noFill/>
        </p:spPr>
        <p:txBody>
          <a:bodyPr wrap="square">
            <a:spAutoFit/>
          </a:bodyPr>
          <a:lstStyle/>
          <a:p>
            <a:pPr>
              <a:lnSpc>
                <a:spcPct val="115000"/>
              </a:lnSpc>
              <a:spcAft>
                <a:spcPts val="800"/>
              </a:spcAft>
            </a:pPr>
            <a:r>
              <a:rPr lang="pt-BR" sz="2400" kern="100">
                <a:solidFill>
                  <a:schemeClr val="bg1"/>
                </a:solidFill>
                <a:ea typeface="Arial" panose="020B0604020202020204" pitchFamily="34" charset="0"/>
                <a:cs typeface="Times New Roman" panose="02020603050405020304" pitchFamily="18" charset="0"/>
              </a:rPr>
              <a:t>Além disso, o líder deve estar atento às necessidades de manutenção da loja, garantindo que todas as instalações e equipamentos estejam funcionando corretamente</a:t>
            </a:r>
            <a:r>
              <a:rPr lang="pt-BR" sz="2400" kern="100">
                <a:solidFill>
                  <a:schemeClr val="bg1"/>
                </a:solidFill>
                <a:latin typeface="+mj-lt"/>
                <a:ea typeface="Arial" panose="020B0604020202020204" pitchFamily="34" charset="0"/>
                <a:cs typeface="Times New Roman" panose="02020603050405020304" pitchFamily="18" charset="0"/>
              </a:rPr>
              <a:t>.</a:t>
            </a:r>
            <a:r>
              <a:rPr lang="pt-BR" sz="2400" kern="100">
                <a:solidFill>
                  <a:schemeClr val="bg1"/>
                </a:solidFill>
                <a:latin typeface="AMX Medium" pitchFamily="2" charset="0"/>
                <a:ea typeface="Arial" panose="020B0604020202020204" pitchFamily="34" charset="0"/>
                <a:cs typeface="Times New Roman" panose="02020603050405020304" pitchFamily="18" charset="0"/>
              </a:rPr>
              <a:t>  </a:t>
            </a:r>
            <a:r>
              <a:rPr lang="pt-BR" sz="2400" kern="100">
                <a:solidFill>
                  <a:schemeClr val="bg1"/>
                </a:solidFill>
                <a:cs typeface="Times New Roman" panose="02020603050405020304" pitchFamily="18" charset="0"/>
              </a:rPr>
              <a:t>Isso inclui: </a:t>
            </a:r>
            <a:r>
              <a:rPr lang="pt-BR" sz="2400" b="1" kern="100">
                <a:solidFill>
                  <a:schemeClr val="bg1"/>
                </a:solidFill>
                <a:cs typeface="Times New Roman" panose="02020603050405020304" pitchFamily="18" charset="0"/>
              </a:rPr>
              <a:t>Revisões Regulares; Treinamento da Equipe.</a:t>
            </a:r>
          </a:p>
        </p:txBody>
      </p:sp>
      <p:sp>
        <p:nvSpPr>
          <p:cNvPr id="5" name="CaixaDeTexto 4">
            <a:extLst>
              <a:ext uri="{FF2B5EF4-FFF2-40B4-BE49-F238E27FC236}">
                <a16:creationId xmlns:a16="http://schemas.microsoft.com/office/drawing/2014/main" id="{664D6F28-CF5B-5589-EDF3-4F5C0B5F6DF6}"/>
              </a:ext>
            </a:extLst>
          </p:cNvPr>
          <p:cNvSpPr txBox="1"/>
          <p:nvPr/>
        </p:nvSpPr>
        <p:spPr>
          <a:xfrm>
            <a:off x="617981" y="3579281"/>
            <a:ext cx="8215311" cy="769441"/>
          </a:xfrm>
          <a:prstGeom prst="rect">
            <a:avLst/>
          </a:prstGeom>
          <a:noFill/>
        </p:spPr>
        <p:txBody>
          <a:bodyPr wrap="square" rtlCol="0">
            <a:spAutoFit/>
          </a:bodyPr>
          <a:lstStyle/>
          <a:p>
            <a:r>
              <a:rPr lang="pt-BR" sz="4400" b="1">
                <a:solidFill>
                  <a:schemeClr val="bg1"/>
                </a:solidFill>
                <a:latin typeface="AMX "/>
              </a:rPr>
              <a:t>Manutenções</a:t>
            </a:r>
          </a:p>
        </p:txBody>
      </p:sp>
      <p:pic>
        <p:nvPicPr>
          <p:cNvPr id="9" name="Imagem 8" descr="Texto, Logotipo&#10;&#10;Descrição gerada automaticamente">
            <a:extLst>
              <a:ext uri="{FF2B5EF4-FFF2-40B4-BE49-F238E27FC236}">
                <a16:creationId xmlns:a16="http://schemas.microsoft.com/office/drawing/2014/main" id="{C0BE5EED-5C93-0FBB-4E16-655F9DEA3065}"/>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11" name="Agrupar 10">
            <a:extLst>
              <a:ext uri="{FF2B5EF4-FFF2-40B4-BE49-F238E27FC236}">
                <a16:creationId xmlns:a16="http://schemas.microsoft.com/office/drawing/2014/main" id="{4F1C2F40-BD06-CA17-9E4D-7CDD8095E8D0}"/>
              </a:ext>
            </a:extLst>
          </p:cNvPr>
          <p:cNvGrpSpPr/>
          <p:nvPr/>
        </p:nvGrpSpPr>
        <p:grpSpPr>
          <a:xfrm>
            <a:off x="9872015" y="6469399"/>
            <a:ext cx="2190461" cy="261610"/>
            <a:chOff x="9142558" y="6469399"/>
            <a:chExt cx="2190461" cy="261610"/>
          </a:xfrm>
          <a:solidFill>
            <a:schemeClr val="bg1"/>
          </a:solidFill>
        </p:grpSpPr>
        <p:sp>
          <p:nvSpPr>
            <p:cNvPr id="12" name="CaixaDeTexto 11">
              <a:extLst>
                <a:ext uri="{FF2B5EF4-FFF2-40B4-BE49-F238E27FC236}">
                  <a16:creationId xmlns:a16="http://schemas.microsoft.com/office/drawing/2014/main" id="{4E377432-03ED-CF91-297C-93B923279FC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3" name="Gráfico 7">
              <a:extLst>
                <a:ext uri="{FF2B5EF4-FFF2-40B4-BE49-F238E27FC236}">
                  <a16:creationId xmlns:a16="http://schemas.microsoft.com/office/drawing/2014/main" id="{AEE7E7B9-7C4E-3535-FEBF-62F0B01DCD26}"/>
                </a:ext>
              </a:extLst>
            </p:cNvPr>
            <p:cNvGrpSpPr/>
            <p:nvPr/>
          </p:nvGrpSpPr>
          <p:grpSpPr>
            <a:xfrm>
              <a:off x="9142558" y="6511982"/>
              <a:ext cx="1684398" cy="142155"/>
              <a:chOff x="404711" y="944579"/>
              <a:chExt cx="5743491" cy="484722"/>
            </a:xfrm>
            <a:grpFill/>
          </p:grpSpPr>
          <p:sp>
            <p:nvSpPr>
              <p:cNvPr id="14" name="Forma Livre 23">
                <a:extLst>
                  <a:ext uri="{FF2B5EF4-FFF2-40B4-BE49-F238E27FC236}">
                    <a16:creationId xmlns:a16="http://schemas.microsoft.com/office/drawing/2014/main" id="{E4A15408-3ECE-2C1C-738C-FC44B97E932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4">
                <a:extLst>
                  <a:ext uri="{FF2B5EF4-FFF2-40B4-BE49-F238E27FC236}">
                    <a16:creationId xmlns:a16="http://schemas.microsoft.com/office/drawing/2014/main" id="{250962FD-3F71-DC64-6CB6-C9E5498106F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5">
                <a:extLst>
                  <a:ext uri="{FF2B5EF4-FFF2-40B4-BE49-F238E27FC236}">
                    <a16:creationId xmlns:a16="http://schemas.microsoft.com/office/drawing/2014/main" id="{02BD3F7A-BDDA-54FF-031C-6A8F079EF77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6">
                <a:extLst>
                  <a:ext uri="{FF2B5EF4-FFF2-40B4-BE49-F238E27FC236}">
                    <a16:creationId xmlns:a16="http://schemas.microsoft.com/office/drawing/2014/main" id="{11A1CE9F-7A87-7F8A-9E06-376EA0EE177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7">
                <a:extLst>
                  <a:ext uri="{FF2B5EF4-FFF2-40B4-BE49-F238E27FC236}">
                    <a16:creationId xmlns:a16="http://schemas.microsoft.com/office/drawing/2014/main" id="{9ECFA6E4-4C53-A92D-78BC-F24E2408B78A}"/>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8">
                <a:extLst>
                  <a:ext uri="{FF2B5EF4-FFF2-40B4-BE49-F238E27FC236}">
                    <a16:creationId xmlns:a16="http://schemas.microsoft.com/office/drawing/2014/main" id="{52A02D5F-AA43-A4E4-B3C4-4F1160C6ECB2}"/>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9">
                <a:extLst>
                  <a:ext uri="{FF2B5EF4-FFF2-40B4-BE49-F238E27FC236}">
                    <a16:creationId xmlns:a16="http://schemas.microsoft.com/office/drawing/2014/main" id="{4DC84DA3-A9D3-8B46-0670-E2FF7C6C437F}"/>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0">
                <a:extLst>
                  <a:ext uri="{FF2B5EF4-FFF2-40B4-BE49-F238E27FC236}">
                    <a16:creationId xmlns:a16="http://schemas.microsoft.com/office/drawing/2014/main" id="{E27C8C13-DA39-D7B8-2822-F2A3CCB5CEC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1">
                <a:extLst>
                  <a:ext uri="{FF2B5EF4-FFF2-40B4-BE49-F238E27FC236}">
                    <a16:creationId xmlns:a16="http://schemas.microsoft.com/office/drawing/2014/main" id="{64A332EC-1F79-239B-0040-297F5EE58F3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2">
                <a:extLst>
                  <a:ext uri="{FF2B5EF4-FFF2-40B4-BE49-F238E27FC236}">
                    <a16:creationId xmlns:a16="http://schemas.microsoft.com/office/drawing/2014/main" id="{17AAFBBE-CDDE-F8B0-7B53-74FAC97F0843}"/>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3">
                <a:extLst>
                  <a:ext uri="{FF2B5EF4-FFF2-40B4-BE49-F238E27FC236}">
                    <a16:creationId xmlns:a16="http://schemas.microsoft.com/office/drawing/2014/main" id="{041B4FD2-AA6D-B4E0-FDEF-B1EB4F54F24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84874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left)">
                                      <p:cBhvr>
                                        <p:cTn id="13" dur="125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5"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descr="Mulher usando notebook&#10;&#10;Descrição gerada automaticamente">
            <a:extLst>
              <a:ext uri="{FF2B5EF4-FFF2-40B4-BE49-F238E27FC236}">
                <a16:creationId xmlns:a16="http://schemas.microsoft.com/office/drawing/2014/main" id="{5966235F-A163-96C4-6285-4F2CCE8342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Imagem 3" descr="Forma&#10;&#10;Descrição gerada automaticamente com confiança média">
            <a:extLst>
              <a:ext uri="{FF2B5EF4-FFF2-40B4-BE49-F238E27FC236}">
                <a16:creationId xmlns:a16="http://schemas.microsoft.com/office/drawing/2014/main" id="{ABB3688A-5A59-24D7-758D-8D0F7661B8A0}"/>
              </a:ext>
            </a:extLst>
          </p:cNvPr>
          <p:cNvPicPr>
            <a:picLocks noChangeAspect="1"/>
          </p:cNvPicPr>
          <p:nvPr/>
        </p:nvPicPr>
        <p:blipFill>
          <a:blip r:embed="rId4">
            <a:alphaModFix amt="95000"/>
            <a:extLst>
              <a:ext uri="{28A0092B-C50C-407E-A947-70E740481C1C}">
                <a14:useLocalDpi xmlns:a14="http://schemas.microsoft.com/office/drawing/2010/main" val="0"/>
              </a:ext>
            </a:extLst>
          </a:blip>
          <a:stretch>
            <a:fillRect/>
          </a:stretch>
        </p:blipFill>
        <p:spPr>
          <a:xfrm>
            <a:off x="11722" y="-634614"/>
            <a:ext cx="12192000" cy="7492613"/>
          </a:xfrm>
          <a:prstGeom prst="rect">
            <a:avLst/>
          </a:prstGeom>
        </p:spPr>
      </p:pic>
      <p:sp>
        <p:nvSpPr>
          <p:cNvPr id="6" name="CaixaDeTexto 5">
            <a:extLst>
              <a:ext uri="{FF2B5EF4-FFF2-40B4-BE49-F238E27FC236}">
                <a16:creationId xmlns:a16="http://schemas.microsoft.com/office/drawing/2014/main" id="{3F483D01-750B-46BE-D508-7BCFBC664F38}"/>
              </a:ext>
            </a:extLst>
          </p:cNvPr>
          <p:cNvSpPr txBox="1"/>
          <p:nvPr/>
        </p:nvSpPr>
        <p:spPr>
          <a:xfrm>
            <a:off x="556846" y="3618730"/>
            <a:ext cx="7188200" cy="769441"/>
          </a:xfrm>
          <a:prstGeom prst="rect">
            <a:avLst/>
          </a:prstGeom>
          <a:noFill/>
        </p:spPr>
        <p:txBody>
          <a:bodyPr wrap="square" rtlCol="0">
            <a:spAutoFit/>
          </a:bodyPr>
          <a:lstStyle/>
          <a:p>
            <a:r>
              <a:rPr lang="pt-BR" sz="4400" b="1">
                <a:solidFill>
                  <a:schemeClr val="bg1"/>
                </a:solidFill>
                <a:latin typeface="AMX "/>
              </a:rPr>
              <a:t>As opiniões</a:t>
            </a:r>
          </a:p>
        </p:txBody>
      </p:sp>
      <p:sp>
        <p:nvSpPr>
          <p:cNvPr id="12" name="CaixaDeTexto 11">
            <a:extLst>
              <a:ext uri="{FF2B5EF4-FFF2-40B4-BE49-F238E27FC236}">
                <a16:creationId xmlns:a16="http://schemas.microsoft.com/office/drawing/2014/main" id="{8B8255AC-21B3-A260-5D27-209618B86A96}"/>
              </a:ext>
            </a:extLst>
          </p:cNvPr>
          <p:cNvSpPr txBox="1"/>
          <p:nvPr/>
        </p:nvSpPr>
        <p:spPr>
          <a:xfrm>
            <a:off x="545124" y="4471016"/>
            <a:ext cx="10858500" cy="1333827"/>
          </a:xfrm>
          <a:prstGeom prst="rect">
            <a:avLst/>
          </a:prstGeom>
          <a:noFill/>
        </p:spPr>
        <p:txBody>
          <a:bodyPr wrap="square">
            <a:spAutoFit/>
          </a:bodyPr>
          <a:lstStyle/>
          <a:p>
            <a:pPr>
              <a:lnSpc>
                <a:spcPct val="115000"/>
              </a:lnSpc>
              <a:spcAft>
                <a:spcPts val="800"/>
              </a:spcAft>
            </a:pPr>
            <a:r>
              <a:rPr lang="pt-BR" sz="2400" kern="100">
                <a:solidFill>
                  <a:schemeClr val="bg1"/>
                </a:solidFill>
                <a:ea typeface="Arial" panose="020B0604020202020204" pitchFamily="34" charset="0"/>
                <a:cs typeface="Times New Roman" panose="02020603050405020304" pitchFamily="18" charset="0"/>
              </a:rPr>
              <a:t>O líder também deve incentivar a coleta de feedback da equipe e dos clientes sobre o ambiente físico da loja. </a:t>
            </a:r>
            <a:r>
              <a:rPr lang="pt-BR" sz="2400" kern="100">
                <a:solidFill>
                  <a:schemeClr val="bg1"/>
                </a:solidFill>
                <a:latin typeface="+mj-lt"/>
                <a:ea typeface="Arial" panose="020B0604020202020204" pitchFamily="34" charset="0"/>
                <a:cs typeface="Times New Roman" panose="02020603050405020304" pitchFamily="18" charset="0"/>
              </a:rPr>
              <a:t>Isso pode ser feito através de: </a:t>
            </a:r>
            <a:r>
              <a:rPr lang="pt-BR" sz="2400" b="1" kern="100">
                <a:solidFill>
                  <a:schemeClr val="bg1"/>
                </a:solidFill>
                <a:ea typeface="Arial" panose="020B0604020202020204" pitchFamily="34" charset="0"/>
                <a:cs typeface="Times New Roman" panose="02020603050405020304" pitchFamily="18" charset="0"/>
              </a:rPr>
              <a:t>Reuniões Regulares; Pesquisas de Satisfação.</a:t>
            </a:r>
            <a:endParaRPr lang="pt-BR" sz="2400" b="1" kern="100">
              <a:solidFill>
                <a:schemeClr val="bg1"/>
              </a:solidFill>
              <a:ea typeface="Times New Roman" panose="02020603050405020304" pitchFamily="18" charset="0"/>
              <a:cs typeface="Times New Roman" panose="02020603050405020304" pitchFamily="18" charset="0"/>
            </a:endParaRPr>
          </a:p>
        </p:txBody>
      </p:sp>
      <p:pic>
        <p:nvPicPr>
          <p:cNvPr id="7" name="Imagem 6" descr="Texto, Logotipo&#10;&#10;Descrição gerada automaticamente">
            <a:extLst>
              <a:ext uri="{FF2B5EF4-FFF2-40B4-BE49-F238E27FC236}">
                <a16:creationId xmlns:a16="http://schemas.microsoft.com/office/drawing/2014/main" id="{4D1CEE21-E5C6-D3CE-7B22-725376B6DEBC}"/>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292D5138-7D5B-94B6-2B75-1461964547CE}"/>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DDB1B5A7-DECE-DEED-4187-8A35EC41714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9D83F063-6552-086C-07C2-102137AA9AAF}"/>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A60B9671-549D-8A98-A0F3-1122686150D3}"/>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43F41584-997C-3DE5-5864-CE64F10ADB7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82A70ACC-8A93-00C0-C456-523BDB746FE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E664F9D6-19E9-D47D-DD90-59151131FD7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E267BC46-DB2C-1EB9-AAD6-5D6FCE448D01}"/>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8">
                <a:extLst>
                  <a:ext uri="{FF2B5EF4-FFF2-40B4-BE49-F238E27FC236}">
                    <a16:creationId xmlns:a16="http://schemas.microsoft.com/office/drawing/2014/main" id="{B1EB95A4-237F-9714-07C1-142E36D9E635}"/>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57AE5BF0-7802-8B91-FDD7-A9ED69B0B2A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700875BA-F774-FE5D-A7BB-0EA80C29F05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C93FAA17-6E53-7AB7-8F5A-1BB168A5AF8B}"/>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649BDADD-094F-F9CC-F577-91205FD5BD3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F0F94DED-9C6F-8B19-DA3A-2E2005C4721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21390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wipe(left)">
                                      <p:cBhvr>
                                        <p:cTn id="13" dur="125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2" grpId="0"/>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aixaDeTexto 2">
            <a:extLst>
              <a:ext uri="{FF2B5EF4-FFF2-40B4-BE49-F238E27FC236}">
                <a16:creationId xmlns:a16="http://schemas.microsoft.com/office/drawing/2014/main" id="{735CC497-D85E-7729-9975-5BE7FF617658}"/>
              </a:ext>
            </a:extLst>
          </p:cNvPr>
          <p:cNvSpPr txBox="1"/>
          <p:nvPr/>
        </p:nvSpPr>
        <p:spPr>
          <a:xfrm>
            <a:off x="892419" y="2459504"/>
            <a:ext cx="7512486" cy="1938992"/>
          </a:xfrm>
          <a:prstGeom prst="rect">
            <a:avLst/>
          </a:prstGeom>
          <a:noFill/>
        </p:spPr>
        <p:txBody>
          <a:bodyPr wrap="square" rtlCol="0">
            <a:spAutoFit/>
          </a:bodyPr>
          <a:lstStyle/>
          <a:p>
            <a:r>
              <a:rPr lang="pt-BR" sz="6000" b="1">
                <a:solidFill>
                  <a:schemeClr val="bg1"/>
                </a:solidFill>
                <a:latin typeface="AMX "/>
              </a:rPr>
              <a:t>Aplicação das mudanças C24</a:t>
            </a:r>
          </a:p>
        </p:txBody>
      </p:sp>
      <p:pic>
        <p:nvPicPr>
          <p:cNvPr id="19" name="Gráfico 18">
            <a:extLst>
              <a:ext uri="{FF2B5EF4-FFF2-40B4-BE49-F238E27FC236}">
                <a16:creationId xmlns:a16="http://schemas.microsoft.com/office/drawing/2014/main" id="{614B74E2-7F05-1E07-AE8A-7DA7D84B490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3873645">
            <a:off x="7035346" y="357308"/>
            <a:ext cx="5757008" cy="6143383"/>
          </a:xfrm>
          <a:prstGeom prst="rect">
            <a:avLst/>
          </a:prstGeom>
        </p:spPr>
      </p:pic>
      <p:pic>
        <p:nvPicPr>
          <p:cNvPr id="20" name="Imagem 19" descr="Texto, Logotipo&#10;&#10;Descrição gerada automaticamente">
            <a:extLst>
              <a:ext uri="{FF2B5EF4-FFF2-40B4-BE49-F238E27FC236}">
                <a16:creationId xmlns:a16="http://schemas.microsoft.com/office/drawing/2014/main" id="{37C0646F-EA23-50D5-B777-1A37FDCE53C8}"/>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1" name="Agrupar 20">
            <a:extLst>
              <a:ext uri="{FF2B5EF4-FFF2-40B4-BE49-F238E27FC236}">
                <a16:creationId xmlns:a16="http://schemas.microsoft.com/office/drawing/2014/main" id="{16495DD2-2BEF-F143-35C1-0F799AB53E21}"/>
              </a:ext>
            </a:extLst>
          </p:cNvPr>
          <p:cNvGrpSpPr/>
          <p:nvPr/>
        </p:nvGrpSpPr>
        <p:grpSpPr>
          <a:xfrm>
            <a:off x="9872015" y="6469399"/>
            <a:ext cx="2190461" cy="261610"/>
            <a:chOff x="9142558" y="6469399"/>
            <a:chExt cx="2190461" cy="261610"/>
          </a:xfrm>
          <a:solidFill>
            <a:schemeClr val="bg1"/>
          </a:solidFill>
        </p:grpSpPr>
        <p:sp>
          <p:nvSpPr>
            <p:cNvPr id="22" name="CaixaDeTexto 21">
              <a:extLst>
                <a:ext uri="{FF2B5EF4-FFF2-40B4-BE49-F238E27FC236}">
                  <a16:creationId xmlns:a16="http://schemas.microsoft.com/office/drawing/2014/main" id="{409B3FD3-3425-4734-4676-40479F63AAB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23" name="Gráfico 7">
              <a:extLst>
                <a:ext uri="{FF2B5EF4-FFF2-40B4-BE49-F238E27FC236}">
                  <a16:creationId xmlns:a16="http://schemas.microsoft.com/office/drawing/2014/main" id="{0634BC3A-91CC-B4C1-2BDF-AF1FEBD11FCC}"/>
                </a:ext>
              </a:extLst>
            </p:cNvPr>
            <p:cNvGrpSpPr/>
            <p:nvPr/>
          </p:nvGrpSpPr>
          <p:grpSpPr>
            <a:xfrm>
              <a:off x="9142558" y="6511982"/>
              <a:ext cx="1684398" cy="142155"/>
              <a:chOff x="404711" y="944579"/>
              <a:chExt cx="5743491" cy="484722"/>
            </a:xfrm>
            <a:grpFill/>
          </p:grpSpPr>
          <p:sp>
            <p:nvSpPr>
              <p:cNvPr id="24" name="Forma Livre 23">
                <a:extLst>
                  <a:ext uri="{FF2B5EF4-FFF2-40B4-BE49-F238E27FC236}">
                    <a16:creationId xmlns:a16="http://schemas.microsoft.com/office/drawing/2014/main" id="{79BD947D-45CE-41FE-F698-697156309C6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4">
                <a:extLst>
                  <a:ext uri="{FF2B5EF4-FFF2-40B4-BE49-F238E27FC236}">
                    <a16:creationId xmlns:a16="http://schemas.microsoft.com/office/drawing/2014/main" id="{EDF11FE1-9B8D-65D6-6297-4FBF85A9041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5">
                <a:extLst>
                  <a:ext uri="{FF2B5EF4-FFF2-40B4-BE49-F238E27FC236}">
                    <a16:creationId xmlns:a16="http://schemas.microsoft.com/office/drawing/2014/main" id="{C589B41D-9EBB-2796-9DFD-B343F454877C}"/>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6">
                <a:extLst>
                  <a:ext uri="{FF2B5EF4-FFF2-40B4-BE49-F238E27FC236}">
                    <a16:creationId xmlns:a16="http://schemas.microsoft.com/office/drawing/2014/main" id="{EE33B4B8-623D-C18A-C0A2-02D58D9956B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7">
                <a:extLst>
                  <a:ext uri="{FF2B5EF4-FFF2-40B4-BE49-F238E27FC236}">
                    <a16:creationId xmlns:a16="http://schemas.microsoft.com/office/drawing/2014/main" id="{E23C6A95-761B-9509-64A4-17EE5B22E31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8">
                <a:extLst>
                  <a:ext uri="{FF2B5EF4-FFF2-40B4-BE49-F238E27FC236}">
                    <a16:creationId xmlns:a16="http://schemas.microsoft.com/office/drawing/2014/main" id="{7E4F5CA0-4F7A-7833-2735-F0EB5A61CE7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9">
                <a:extLst>
                  <a:ext uri="{FF2B5EF4-FFF2-40B4-BE49-F238E27FC236}">
                    <a16:creationId xmlns:a16="http://schemas.microsoft.com/office/drawing/2014/main" id="{B3E728CB-3013-3CE5-D323-15354AD1F62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0">
                <a:extLst>
                  <a:ext uri="{FF2B5EF4-FFF2-40B4-BE49-F238E27FC236}">
                    <a16:creationId xmlns:a16="http://schemas.microsoft.com/office/drawing/2014/main" id="{1E7A41BE-629D-C87F-86B6-E8FCF0F89F7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1">
                <a:extLst>
                  <a:ext uri="{FF2B5EF4-FFF2-40B4-BE49-F238E27FC236}">
                    <a16:creationId xmlns:a16="http://schemas.microsoft.com/office/drawing/2014/main" id="{13953DA8-4336-8D8C-0D65-50C130B693B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2">
                <a:extLst>
                  <a:ext uri="{FF2B5EF4-FFF2-40B4-BE49-F238E27FC236}">
                    <a16:creationId xmlns:a16="http://schemas.microsoft.com/office/drawing/2014/main" id="{27362207-1634-E783-EED5-0EC4E98A9A6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3">
                <a:extLst>
                  <a:ext uri="{FF2B5EF4-FFF2-40B4-BE49-F238E27FC236}">
                    <a16:creationId xmlns:a16="http://schemas.microsoft.com/office/drawing/2014/main" id="{2B829F15-11D8-D016-350F-6484DABF678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235653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par>
                          <p:cTn id="8" fill="hold">
                            <p:stCondLst>
                              <p:cond delay="1250"/>
                            </p:stCondLst>
                            <p:childTnLst>
                              <p:par>
                                <p:cTn id="9" presetID="42" presetClass="entr" presetSubtype="0"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1000"/>
                                        <p:tgtEl>
                                          <p:spTgt spid="19"/>
                                        </p:tgtEl>
                                      </p:cBhvr>
                                    </p:animEffect>
                                    <p:anim calcmode="lin" valueType="num">
                                      <p:cBhvr>
                                        <p:cTn id="12" dur="1000" fill="hold"/>
                                        <p:tgtEl>
                                          <p:spTgt spid="19"/>
                                        </p:tgtEl>
                                        <p:attrNameLst>
                                          <p:attrName>ppt_x</p:attrName>
                                        </p:attrNameLst>
                                      </p:cBhvr>
                                      <p:tavLst>
                                        <p:tav tm="0">
                                          <p:val>
                                            <p:strVal val="#ppt_x"/>
                                          </p:val>
                                        </p:tav>
                                        <p:tav tm="100000">
                                          <p:val>
                                            <p:strVal val="#ppt_x"/>
                                          </p:val>
                                        </p:tav>
                                      </p:tavLst>
                                    </p:anim>
                                    <p:anim calcmode="lin" valueType="num">
                                      <p:cBhvr>
                                        <p:cTn id="13"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6" name="Imagem 5" descr="Mulher escovando os dentes&#10;&#10;Descrição gerada automaticamente com confiança média">
            <a:extLst>
              <a:ext uri="{FF2B5EF4-FFF2-40B4-BE49-F238E27FC236}">
                <a16:creationId xmlns:a16="http://schemas.microsoft.com/office/drawing/2014/main" id="{BC0207BC-A746-5859-0ABA-C110166FA2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4604" y="3501461"/>
            <a:ext cx="5967180" cy="3356539"/>
          </a:xfrm>
          <a:prstGeom prst="rect">
            <a:avLst/>
          </a:prstGeom>
        </p:spPr>
      </p:pic>
      <p:sp>
        <p:nvSpPr>
          <p:cNvPr id="8" name="Shape 0">
            <a:extLst>
              <a:ext uri="{FF2B5EF4-FFF2-40B4-BE49-F238E27FC236}">
                <a16:creationId xmlns:a16="http://schemas.microsoft.com/office/drawing/2014/main" id="{BD438615-76D0-EC73-9B02-17DFB343EBE7}"/>
              </a:ext>
            </a:extLst>
          </p:cNvPr>
          <p:cNvSpPr/>
          <p:nvPr/>
        </p:nvSpPr>
        <p:spPr>
          <a:xfrm>
            <a:off x="0" y="1735015"/>
            <a:ext cx="7823200" cy="3868615"/>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18D642CE-E0F5-EEAB-2374-CAC064FC4554}"/>
              </a:ext>
            </a:extLst>
          </p:cNvPr>
          <p:cNvSpPr txBox="1"/>
          <p:nvPr/>
        </p:nvSpPr>
        <p:spPr>
          <a:xfrm>
            <a:off x="425450" y="1844262"/>
            <a:ext cx="7077808" cy="3662669"/>
          </a:xfrm>
          <a:prstGeom prst="rect">
            <a:avLst/>
          </a:prstGeom>
          <a:noFill/>
        </p:spPr>
        <p:txBody>
          <a:bodyPr wrap="square">
            <a:spAutoFit/>
          </a:bodyPr>
          <a:lstStyle/>
          <a:p>
            <a:pPr>
              <a:lnSpc>
                <a:spcPct val="115000"/>
              </a:lnSpc>
              <a:spcAft>
                <a:spcPts val="800"/>
              </a:spcAft>
            </a:pPr>
            <a:r>
              <a:rPr lang="pt-BR" sz="2400" kern="100">
                <a:solidFill>
                  <a:schemeClr val="bg1"/>
                </a:solidFill>
                <a:ea typeface="Arial" panose="020B0604020202020204" pitchFamily="34" charset="0"/>
                <a:cs typeface="Times New Roman" panose="02020603050405020304" pitchFamily="18" charset="0"/>
              </a:rPr>
              <a:t>O líder deve estar atento e checar diariamente se </a:t>
            </a:r>
          </a:p>
          <a:p>
            <a:pPr>
              <a:lnSpc>
                <a:spcPct val="115000"/>
              </a:lnSpc>
              <a:spcAft>
                <a:spcPts val="800"/>
              </a:spcAft>
            </a:pPr>
            <a:r>
              <a:rPr lang="pt-BR" sz="2400" kern="100">
                <a:solidFill>
                  <a:schemeClr val="bg1"/>
                </a:solidFill>
                <a:ea typeface="Arial" panose="020B0604020202020204" pitchFamily="34" charset="0"/>
                <a:cs typeface="Times New Roman" panose="02020603050405020304" pitchFamily="18" charset="0"/>
              </a:rPr>
              <a:t>a nova Identidade Olfativa da Claro está sendo utilizada na loja da maneira correta, seguindo as orientações do </a:t>
            </a:r>
            <a:r>
              <a:rPr lang="pt-BR" sz="2400" b="1" kern="100">
                <a:solidFill>
                  <a:schemeClr val="bg1"/>
                </a:solidFill>
                <a:ea typeface="Arial" panose="020B0604020202020204" pitchFamily="34" charset="0"/>
                <a:cs typeface="Times New Roman" panose="02020603050405020304" pitchFamily="18" charset="0"/>
              </a:rPr>
              <a:t>Manual de Boas Práticas – “Cheiro Claro”. </a:t>
            </a:r>
            <a:r>
              <a:rPr lang="pt-BR" sz="2400" kern="100">
                <a:solidFill>
                  <a:schemeClr val="bg1"/>
                </a:solidFill>
                <a:ea typeface="Arial" panose="020B0604020202020204" pitchFamily="34" charset="0"/>
                <a:cs typeface="Times New Roman" panose="02020603050405020304" pitchFamily="18" charset="0"/>
              </a:rPr>
              <a:t>Além de solicitar a manutenção das máquinas e reposição da essência, dessa forma, </a:t>
            </a:r>
          </a:p>
          <a:p>
            <a:pPr>
              <a:lnSpc>
                <a:spcPct val="115000"/>
              </a:lnSpc>
              <a:spcAft>
                <a:spcPts val="800"/>
              </a:spcAft>
            </a:pPr>
            <a:r>
              <a:rPr lang="pt-BR" sz="2400" kern="100">
                <a:solidFill>
                  <a:schemeClr val="bg1"/>
                </a:solidFill>
                <a:ea typeface="Arial" panose="020B0604020202020204" pitchFamily="34" charset="0"/>
                <a:cs typeface="Times New Roman" panose="02020603050405020304" pitchFamily="18" charset="0"/>
              </a:rPr>
              <a:t>o objetivo do marketing sensorial será alcançado, criando memórias positivas para o nosso cliente.</a:t>
            </a:r>
          </a:p>
        </p:txBody>
      </p:sp>
      <p:sp>
        <p:nvSpPr>
          <p:cNvPr id="3" name="CaixaDeTexto 2">
            <a:extLst>
              <a:ext uri="{FF2B5EF4-FFF2-40B4-BE49-F238E27FC236}">
                <a16:creationId xmlns:a16="http://schemas.microsoft.com/office/drawing/2014/main" id="{735CC497-D85E-7729-9975-5BE7FF617658}"/>
              </a:ext>
            </a:extLst>
          </p:cNvPr>
          <p:cNvSpPr txBox="1"/>
          <p:nvPr/>
        </p:nvSpPr>
        <p:spPr>
          <a:xfrm>
            <a:off x="261327" y="731900"/>
            <a:ext cx="7077808" cy="1015663"/>
          </a:xfrm>
          <a:prstGeom prst="rect">
            <a:avLst/>
          </a:prstGeom>
          <a:noFill/>
        </p:spPr>
        <p:txBody>
          <a:bodyPr wrap="square" rtlCol="0">
            <a:spAutoFit/>
          </a:bodyPr>
          <a:lstStyle/>
          <a:p>
            <a:r>
              <a:rPr lang="pt-BR" sz="6000" b="1">
                <a:latin typeface="+mj-lt"/>
              </a:rPr>
              <a:t>Identidade Olfativa</a:t>
            </a:r>
          </a:p>
        </p:txBody>
      </p:sp>
      <p:grpSp>
        <p:nvGrpSpPr>
          <p:cNvPr id="24" name="Agrupar 23">
            <a:extLst>
              <a:ext uri="{FF2B5EF4-FFF2-40B4-BE49-F238E27FC236}">
                <a16:creationId xmlns:a16="http://schemas.microsoft.com/office/drawing/2014/main" id="{FE8A9E0A-DAA4-EC01-F7E9-189459380608}"/>
              </a:ext>
            </a:extLst>
          </p:cNvPr>
          <p:cNvGrpSpPr/>
          <p:nvPr/>
        </p:nvGrpSpPr>
        <p:grpSpPr>
          <a:xfrm>
            <a:off x="9872015" y="6469399"/>
            <a:ext cx="2190461" cy="261610"/>
            <a:chOff x="9142558" y="6469399"/>
            <a:chExt cx="2190461" cy="261610"/>
          </a:xfrm>
        </p:grpSpPr>
        <p:sp>
          <p:nvSpPr>
            <p:cNvPr id="25" name="CaixaDeTexto 24">
              <a:extLst>
                <a:ext uri="{FF2B5EF4-FFF2-40B4-BE49-F238E27FC236}">
                  <a16:creationId xmlns:a16="http://schemas.microsoft.com/office/drawing/2014/main" id="{B01903EF-84C9-CA17-D3B8-197FD61E7C4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6" name="Gráfico 7">
              <a:extLst>
                <a:ext uri="{FF2B5EF4-FFF2-40B4-BE49-F238E27FC236}">
                  <a16:creationId xmlns:a16="http://schemas.microsoft.com/office/drawing/2014/main" id="{7D934D27-FAEC-F1C9-CE64-94E3F61BD65E}"/>
                </a:ext>
              </a:extLst>
            </p:cNvPr>
            <p:cNvGrpSpPr/>
            <p:nvPr/>
          </p:nvGrpSpPr>
          <p:grpSpPr>
            <a:xfrm>
              <a:off x="9142558" y="6511982"/>
              <a:ext cx="1684398" cy="142155"/>
              <a:chOff x="404711" y="944579"/>
              <a:chExt cx="5743491" cy="484722"/>
            </a:xfrm>
            <a:solidFill>
              <a:srgbClr val="000000"/>
            </a:solidFill>
          </p:grpSpPr>
          <p:sp>
            <p:nvSpPr>
              <p:cNvPr id="27" name="Forma Livre 23">
                <a:extLst>
                  <a:ext uri="{FF2B5EF4-FFF2-40B4-BE49-F238E27FC236}">
                    <a16:creationId xmlns:a16="http://schemas.microsoft.com/office/drawing/2014/main" id="{8B2EE511-108C-5C44-BD85-17105026C15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4">
                <a:extLst>
                  <a:ext uri="{FF2B5EF4-FFF2-40B4-BE49-F238E27FC236}">
                    <a16:creationId xmlns:a16="http://schemas.microsoft.com/office/drawing/2014/main" id="{6A8390AD-8A3B-3498-BF36-2C7F71EC599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5">
                <a:extLst>
                  <a:ext uri="{FF2B5EF4-FFF2-40B4-BE49-F238E27FC236}">
                    <a16:creationId xmlns:a16="http://schemas.microsoft.com/office/drawing/2014/main" id="{34CB7846-666F-9BE4-D99A-9511EBE3DD8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6">
                <a:extLst>
                  <a:ext uri="{FF2B5EF4-FFF2-40B4-BE49-F238E27FC236}">
                    <a16:creationId xmlns:a16="http://schemas.microsoft.com/office/drawing/2014/main" id="{2B48E188-C316-4239-5569-FA2416C4853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7">
                <a:extLst>
                  <a:ext uri="{FF2B5EF4-FFF2-40B4-BE49-F238E27FC236}">
                    <a16:creationId xmlns:a16="http://schemas.microsoft.com/office/drawing/2014/main" id="{E5911988-E8FE-D23F-E61A-E560F00806C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8">
                <a:extLst>
                  <a:ext uri="{FF2B5EF4-FFF2-40B4-BE49-F238E27FC236}">
                    <a16:creationId xmlns:a16="http://schemas.microsoft.com/office/drawing/2014/main" id="{8B4C80E9-6728-E277-5E4E-2E76676A94C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9">
                <a:extLst>
                  <a:ext uri="{FF2B5EF4-FFF2-40B4-BE49-F238E27FC236}">
                    <a16:creationId xmlns:a16="http://schemas.microsoft.com/office/drawing/2014/main" id="{F95ED66C-4D2A-33D0-A83D-F39129705C5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0">
                <a:extLst>
                  <a:ext uri="{FF2B5EF4-FFF2-40B4-BE49-F238E27FC236}">
                    <a16:creationId xmlns:a16="http://schemas.microsoft.com/office/drawing/2014/main" id="{ABF5142C-A874-05AC-E736-1BA68A3BF62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1">
                <a:extLst>
                  <a:ext uri="{FF2B5EF4-FFF2-40B4-BE49-F238E27FC236}">
                    <a16:creationId xmlns:a16="http://schemas.microsoft.com/office/drawing/2014/main" id="{1E99C3A4-8C9A-0471-6141-1D892964FA6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2">
                <a:extLst>
                  <a:ext uri="{FF2B5EF4-FFF2-40B4-BE49-F238E27FC236}">
                    <a16:creationId xmlns:a16="http://schemas.microsoft.com/office/drawing/2014/main" id="{7D9D6C9D-81D1-4B65-4AD2-CC25329DC4C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33">
                <a:extLst>
                  <a:ext uri="{FF2B5EF4-FFF2-40B4-BE49-F238E27FC236}">
                    <a16:creationId xmlns:a16="http://schemas.microsoft.com/office/drawing/2014/main" id="{D02C561C-46C3-91AC-A975-6AEFA2EED5F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8" name="Imagem 37" descr="Texto, Logotipo&#10;&#10;Descrição gerada automaticamente">
            <a:extLst>
              <a:ext uri="{FF2B5EF4-FFF2-40B4-BE49-F238E27FC236}">
                <a16:creationId xmlns:a16="http://schemas.microsoft.com/office/drawing/2014/main" id="{3C1A07BA-5B08-5E76-1CD1-12388F800D01}"/>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pic>
        <p:nvPicPr>
          <p:cNvPr id="39" name="Gráfico 38">
            <a:extLst>
              <a:ext uri="{FF2B5EF4-FFF2-40B4-BE49-F238E27FC236}">
                <a16:creationId xmlns:a16="http://schemas.microsoft.com/office/drawing/2014/main" id="{5F0EE64E-EDE0-7819-0786-B47BF5ED555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227769" y="1239731"/>
            <a:ext cx="3143479" cy="1833696"/>
          </a:xfrm>
          <a:prstGeom prst="rect">
            <a:avLst/>
          </a:prstGeom>
        </p:spPr>
      </p:pic>
    </p:spTree>
    <p:extLst>
      <p:ext uri="{BB962C8B-B14F-4D97-AF65-F5344CB8AC3E}">
        <p14:creationId xmlns:p14="http://schemas.microsoft.com/office/powerpoint/2010/main" val="3745157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1000" fill="hold"/>
                                        <p:tgtEl>
                                          <p:spTgt spid="8"/>
                                        </p:tgtEl>
                                        <p:attrNameLst>
                                          <p:attrName>ppt_x</p:attrName>
                                        </p:attrNameLst>
                                      </p:cBhvr>
                                      <p:tavLst>
                                        <p:tav tm="0">
                                          <p:val>
                                            <p:strVal val="0-#ppt_w/2"/>
                                          </p:val>
                                        </p:tav>
                                        <p:tav tm="100000">
                                          <p:val>
                                            <p:strVal val="#ppt_x"/>
                                          </p:val>
                                        </p:tav>
                                      </p:tavLst>
                                    </p:anim>
                                    <p:anim calcmode="lin" valueType="num">
                                      <p:cBhvr additive="base">
                                        <p:cTn id="14" dur="1000" fill="hold"/>
                                        <p:tgtEl>
                                          <p:spTgt spid="8"/>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1000" fill="hold"/>
                                        <p:tgtEl>
                                          <p:spTgt spid="2"/>
                                        </p:tgtEl>
                                        <p:attrNameLst>
                                          <p:attrName>ppt_x</p:attrName>
                                        </p:attrNameLst>
                                      </p:cBhvr>
                                      <p:tavLst>
                                        <p:tav tm="0">
                                          <p:val>
                                            <p:strVal val="0-#ppt_w/2"/>
                                          </p:val>
                                        </p:tav>
                                        <p:tav tm="100000">
                                          <p:val>
                                            <p:strVal val="#ppt_x"/>
                                          </p:val>
                                        </p:tav>
                                      </p:tavLst>
                                    </p:anim>
                                    <p:anim calcmode="lin" valueType="num">
                                      <p:cBhvr additive="base">
                                        <p:cTn id="18" dur="1000" fill="hold"/>
                                        <p:tgtEl>
                                          <p:spTgt spid="2"/>
                                        </p:tgtEl>
                                        <p:attrNameLst>
                                          <p:attrName>ppt_y</p:attrName>
                                        </p:attrNameLst>
                                      </p:cBhvr>
                                      <p:tavLst>
                                        <p:tav tm="0">
                                          <p:val>
                                            <p:strVal val="#ppt_y"/>
                                          </p:val>
                                        </p:tav>
                                        <p:tav tm="100000">
                                          <p:val>
                                            <p:strVal val="#ppt_y"/>
                                          </p:val>
                                        </p:tav>
                                      </p:tavLst>
                                    </p:anim>
                                  </p:childTnLst>
                                </p:cTn>
                              </p:par>
                            </p:childTnLst>
                          </p:cTn>
                        </p:par>
                        <p:par>
                          <p:cTn id="19" fill="hold">
                            <p:stCondLst>
                              <p:cond delay="2000"/>
                            </p:stCondLst>
                            <p:childTnLst>
                              <p:par>
                                <p:cTn id="20" presetID="10" presetClass="entr" presetSubtype="0" fill="hold" nodeType="afterEffect">
                                  <p:stCondLst>
                                    <p:cond delay="0"/>
                                  </p:stCondLst>
                                  <p:childTnLst>
                                    <p:set>
                                      <p:cBhvr>
                                        <p:cTn id="21" dur="1" fill="hold">
                                          <p:stCondLst>
                                            <p:cond delay="0"/>
                                          </p:stCondLst>
                                        </p:cTn>
                                        <p:tgtEl>
                                          <p:spTgt spid="39"/>
                                        </p:tgtEl>
                                        <p:attrNameLst>
                                          <p:attrName>style.visibility</p:attrName>
                                        </p:attrNameLst>
                                      </p:cBhvr>
                                      <p:to>
                                        <p:strVal val="visible"/>
                                      </p:to>
                                    </p:set>
                                    <p:animEffect transition="in" filter="fade">
                                      <p:cBhvr>
                                        <p:cTn id="22" dur="500"/>
                                        <p:tgtEl>
                                          <p:spTgt spid="39"/>
                                        </p:tgtEl>
                                      </p:cBhvr>
                                    </p:animEffect>
                                  </p:childTnLst>
                                </p:cTn>
                              </p:par>
                              <p:par>
                                <p:cTn id="23" presetID="10"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3" grpId="0"/>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5" name="Imagem 4" descr="Pessoa com a mão no rosto&#10;&#10;Descrição gerada automaticamente com confiança média">
            <a:extLst>
              <a:ext uri="{FF2B5EF4-FFF2-40B4-BE49-F238E27FC236}">
                <a16:creationId xmlns:a16="http://schemas.microsoft.com/office/drawing/2014/main" id="{D7C76A86-7AA3-4A33-7ADC-8DD7199646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7830" y="3227529"/>
            <a:ext cx="6454170" cy="3630471"/>
          </a:xfrm>
          <a:prstGeom prst="rect">
            <a:avLst/>
          </a:prstGeom>
        </p:spPr>
      </p:pic>
      <p:sp>
        <p:nvSpPr>
          <p:cNvPr id="8" name="Shape 0">
            <a:extLst>
              <a:ext uri="{FF2B5EF4-FFF2-40B4-BE49-F238E27FC236}">
                <a16:creationId xmlns:a16="http://schemas.microsoft.com/office/drawing/2014/main" id="{BD438615-76D0-EC73-9B02-17DFB343EBE7}"/>
              </a:ext>
            </a:extLst>
          </p:cNvPr>
          <p:cNvSpPr/>
          <p:nvPr/>
        </p:nvSpPr>
        <p:spPr>
          <a:xfrm>
            <a:off x="-25820" y="2262555"/>
            <a:ext cx="7350369" cy="2590800"/>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18D642CE-E0F5-EEAB-2374-CAC064FC4554}"/>
              </a:ext>
            </a:extLst>
          </p:cNvPr>
          <p:cNvSpPr txBox="1"/>
          <p:nvPr/>
        </p:nvSpPr>
        <p:spPr>
          <a:xfrm>
            <a:off x="475830" y="2415014"/>
            <a:ext cx="6561504" cy="2285882"/>
          </a:xfrm>
          <a:prstGeom prst="rect">
            <a:avLst/>
          </a:prstGeom>
          <a:noFill/>
        </p:spPr>
        <p:txBody>
          <a:bodyPr wrap="square">
            <a:spAutoFit/>
          </a:bodyPr>
          <a:lstStyle/>
          <a:p>
            <a:pPr>
              <a:lnSpc>
                <a:spcPct val="115000"/>
              </a:lnSpc>
              <a:spcAft>
                <a:spcPts val="800"/>
              </a:spcAft>
            </a:pPr>
            <a:r>
              <a:rPr lang="pt-BR" sz="2400" kern="100">
                <a:solidFill>
                  <a:schemeClr val="bg1"/>
                </a:solidFill>
                <a:ea typeface="Arial" panose="020B0604020202020204" pitchFamily="34" charset="0"/>
                <a:cs typeface="Times New Roman" panose="02020603050405020304" pitchFamily="18" charset="0"/>
              </a:rPr>
              <a:t>Da mesma forma que o “Cheiro Claro”, a playlist desenvolvida também deve estar presente </a:t>
            </a:r>
          </a:p>
          <a:p>
            <a:pPr>
              <a:lnSpc>
                <a:spcPct val="115000"/>
              </a:lnSpc>
              <a:spcAft>
                <a:spcPts val="800"/>
              </a:spcAft>
            </a:pPr>
            <a:r>
              <a:rPr lang="pt-BR" sz="2400" kern="100">
                <a:solidFill>
                  <a:schemeClr val="bg1"/>
                </a:solidFill>
                <a:ea typeface="Arial" panose="020B0604020202020204" pitchFamily="34" charset="0"/>
                <a:cs typeface="Times New Roman" panose="02020603050405020304" pitchFamily="18" charset="0"/>
              </a:rPr>
              <a:t>nas lojas, e o líder tem uma participação muito importante em garantir que ela seja reproduzida na loja diariamente.</a:t>
            </a:r>
          </a:p>
        </p:txBody>
      </p:sp>
      <p:sp>
        <p:nvSpPr>
          <p:cNvPr id="3" name="CaixaDeTexto 2">
            <a:extLst>
              <a:ext uri="{FF2B5EF4-FFF2-40B4-BE49-F238E27FC236}">
                <a16:creationId xmlns:a16="http://schemas.microsoft.com/office/drawing/2014/main" id="{735CC497-D85E-7729-9975-5BE7FF617658}"/>
              </a:ext>
            </a:extLst>
          </p:cNvPr>
          <p:cNvSpPr txBox="1"/>
          <p:nvPr/>
        </p:nvSpPr>
        <p:spPr>
          <a:xfrm>
            <a:off x="1325753" y="1150192"/>
            <a:ext cx="4861658" cy="1015663"/>
          </a:xfrm>
          <a:prstGeom prst="rect">
            <a:avLst/>
          </a:prstGeom>
          <a:noFill/>
        </p:spPr>
        <p:txBody>
          <a:bodyPr wrap="square" rtlCol="0">
            <a:spAutoFit/>
          </a:bodyPr>
          <a:lstStyle/>
          <a:p>
            <a:r>
              <a:rPr lang="pt-BR" sz="6000" b="1">
                <a:latin typeface="+mj-lt"/>
              </a:rPr>
              <a:t>Playlist Claro</a:t>
            </a:r>
          </a:p>
        </p:txBody>
      </p:sp>
      <p:grpSp>
        <p:nvGrpSpPr>
          <p:cNvPr id="24" name="Agrupar 23">
            <a:extLst>
              <a:ext uri="{FF2B5EF4-FFF2-40B4-BE49-F238E27FC236}">
                <a16:creationId xmlns:a16="http://schemas.microsoft.com/office/drawing/2014/main" id="{FE8A9E0A-DAA4-EC01-F7E9-189459380608}"/>
              </a:ext>
            </a:extLst>
          </p:cNvPr>
          <p:cNvGrpSpPr/>
          <p:nvPr/>
        </p:nvGrpSpPr>
        <p:grpSpPr>
          <a:xfrm>
            <a:off x="9872015" y="6469399"/>
            <a:ext cx="2190461" cy="261610"/>
            <a:chOff x="9142558" y="6469399"/>
            <a:chExt cx="2190461" cy="261610"/>
          </a:xfrm>
        </p:grpSpPr>
        <p:sp>
          <p:nvSpPr>
            <p:cNvPr id="25" name="CaixaDeTexto 24">
              <a:extLst>
                <a:ext uri="{FF2B5EF4-FFF2-40B4-BE49-F238E27FC236}">
                  <a16:creationId xmlns:a16="http://schemas.microsoft.com/office/drawing/2014/main" id="{B01903EF-84C9-CA17-D3B8-197FD61E7C4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6" name="Gráfico 7">
              <a:extLst>
                <a:ext uri="{FF2B5EF4-FFF2-40B4-BE49-F238E27FC236}">
                  <a16:creationId xmlns:a16="http://schemas.microsoft.com/office/drawing/2014/main" id="{7D934D27-FAEC-F1C9-CE64-94E3F61BD65E}"/>
                </a:ext>
              </a:extLst>
            </p:cNvPr>
            <p:cNvGrpSpPr/>
            <p:nvPr/>
          </p:nvGrpSpPr>
          <p:grpSpPr>
            <a:xfrm>
              <a:off x="9142558" y="6511982"/>
              <a:ext cx="1684398" cy="142155"/>
              <a:chOff x="404711" y="944579"/>
              <a:chExt cx="5743491" cy="484722"/>
            </a:xfrm>
            <a:solidFill>
              <a:srgbClr val="000000"/>
            </a:solidFill>
          </p:grpSpPr>
          <p:sp>
            <p:nvSpPr>
              <p:cNvPr id="27" name="Forma Livre 23">
                <a:extLst>
                  <a:ext uri="{FF2B5EF4-FFF2-40B4-BE49-F238E27FC236}">
                    <a16:creationId xmlns:a16="http://schemas.microsoft.com/office/drawing/2014/main" id="{8B2EE511-108C-5C44-BD85-17105026C15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4">
                <a:extLst>
                  <a:ext uri="{FF2B5EF4-FFF2-40B4-BE49-F238E27FC236}">
                    <a16:creationId xmlns:a16="http://schemas.microsoft.com/office/drawing/2014/main" id="{6A8390AD-8A3B-3498-BF36-2C7F71EC599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5">
                <a:extLst>
                  <a:ext uri="{FF2B5EF4-FFF2-40B4-BE49-F238E27FC236}">
                    <a16:creationId xmlns:a16="http://schemas.microsoft.com/office/drawing/2014/main" id="{34CB7846-666F-9BE4-D99A-9511EBE3DD8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6">
                <a:extLst>
                  <a:ext uri="{FF2B5EF4-FFF2-40B4-BE49-F238E27FC236}">
                    <a16:creationId xmlns:a16="http://schemas.microsoft.com/office/drawing/2014/main" id="{2B48E188-C316-4239-5569-FA2416C4853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7">
                <a:extLst>
                  <a:ext uri="{FF2B5EF4-FFF2-40B4-BE49-F238E27FC236}">
                    <a16:creationId xmlns:a16="http://schemas.microsoft.com/office/drawing/2014/main" id="{E5911988-E8FE-D23F-E61A-E560F00806C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8">
                <a:extLst>
                  <a:ext uri="{FF2B5EF4-FFF2-40B4-BE49-F238E27FC236}">
                    <a16:creationId xmlns:a16="http://schemas.microsoft.com/office/drawing/2014/main" id="{8B4C80E9-6728-E277-5E4E-2E76676A94C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9">
                <a:extLst>
                  <a:ext uri="{FF2B5EF4-FFF2-40B4-BE49-F238E27FC236}">
                    <a16:creationId xmlns:a16="http://schemas.microsoft.com/office/drawing/2014/main" id="{F95ED66C-4D2A-33D0-A83D-F39129705C5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0">
                <a:extLst>
                  <a:ext uri="{FF2B5EF4-FFF2-40B4-BE49-F238E27FC236}">
                    <a16:creationId xmlns:a16="http://schemas.microsoft.com/office/drawing/2014/main" id="{ABF5142C-A874-05AC-E736-1BA68A3BF62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1">
                <a:extLst>
                  <a:ext uri="{FF2B5EF4-FFF2-40B4-BE49-F238E27FC236}">
                    <a16:creationId xmlns:a16="http://schemas.microsoft.com/office/drawing/2014/main" id="{1E99C3A4-8C9A-0471-6141-1D892964FA6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2">
                <a:extLst>
                  <a:ext uri="{FF2B5EF4-FFF2-40B4-BE49-F238E27FC236}">
                    <a16:creationId xmlns:a16="http://schemas.microsoft.com/office/drawing/2014/main" id="{7D9D6C9D-81D1-4B65-4AD2-CC25329DC4C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33">
                <a:extLst>
                  <a:ext uri="{FF2B5EF4-FFF2-40B4-BE49-F238E27FC236}">
                    <a16:creationId xmlns:a16="http://schemas.microsoft.com/office/drawing/2014/main" id="{D02C561C-46C3-91AC-A975-6AEFA2EED5F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8" name="Imagem 37" descr="Texto, Logotipo&#10;&#10;Descrição gerada automaticamente">
            <a:extLst>
              <a:ext uri="{FF2B5EF4-FFF2-40B4-BE49-F238E27FC236}">
                <a16:creationId xmlns:a16="http://schemas.microsoft.com/office/drawing/2014/main" id="{3C1A07BA-5B08-5E76-1CD1-12388F800D01}"/>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pic>
        <p:nvPicPr>
          <p:cNvPr id="39" name="Gráfico 38">
            <a:extLst>
              <a:ext uri="{FF2B5EF4-FFF2-40B4-BE49-F238E27FC236}">
                <a16:creationId xmlns:a16="http://schemas.microsoft.com/office/drawing/2014/main" id="{5F0EE64E-EDE0-7819-0786-B47BF5ED555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227769" y="1239731"/>
            <a:ext cx="3143479" cy="1833696"/>
          </a:xfrm>
          <a:prstGeom prst="rect">
            <a:avLst/>
          </a:prstGeom>
        </p:spPr>
      </p:pic>
    </p:spTree>
    <p:extLst>
      <p:ext uri="{BB962C8B-B14F-4D97-AF65-F5344CB8AC3E}">
        <p14:creationId xmlns:p14="http://schemas.microsoft.com/office/powerpoint/2010/main" val="987133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1250" fill="hold"/>
                                        <p:tgtEl>
                                          <p:spTgt spid="8"/>
                                        </p:tgtEl>
                                        <p:attrNameLst>
                                          <p:attrName>ppt_x</p:attrName>
                                        </p:attrNameLst>
                                      </p:cBhvr>
                                      <p:tavLst>
                                        <p:tav tm="0">
                                          <p:val>
                                            <p:strVal val="0-#ppt_w/2"/>
                                          </p:val>
                                        </p:tav>
                                        <p:tav tm="100000">
                                          <p:val>
                                            <p:strVal val="#ppt_x"/>
                                          </p:val>
                                        </p:tav>
                                      </p:tavLst>
                                    </p:anim>
                                    <p:anim calcmode="lin" valueType="num">
                                      <p:cBhvr additive="base">
                                        <p:cTn id="14" dur="1250" fill="hold"/>
                                        <p:tgtEl>
                                          <p:spTgt spid="8"/>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1250" fill="hold"/>
                                        <p:tgtEl>
                                          <p:spTgt spid="2"/>
                                        </p:tgtEl>
                                        <p:attrNameLst>
                                          <p:attrName>ppt_x</p:attrName>
                                        </p:attrNameLst>
                                      </p:cBhvr>
                                      <p:tavLst>
                                        <p:tav tm="0">
                                          <p:val>
                                            <p:strVal val="0-#ppt_w/2"/>
                                          </p:val>
                                        </p:tav>
                                        <p:tav tm="100000">
                                          <p:val>
                                            <p:strVal val="#ppt_x"/>
                                          </p:val>
                                        </p:tav>
                                      </p:tavLst>
                                    </p:anim>
                                    <p:anim calcmode="lin" valueType="num">
                                      <p:cBhvr additive="base">
                                        <p:cTn id="18" dur="1250" fill="hold"/>
                                        <p:tgtEl>
                                          <p:spTgt spid="2"/>
                                        </p:tgtEl>
                                        <p:attrNameLst>
                                          <p:attrName>ppt_y</p:attrName>
                                        </p:attrNameLst>
                                      </p:cBhvr>
                                      <p:tavLst>
                                        <p:tav tm="0">
                                          <p:val>
                                            <p:strVal val="#ppt_y"/>
                                          </p:val>
                                        </p:tav>
                                        <p:tav tm="100000">
                                          <p:val>
                                            <p:strVal val="#ppt_y"/>
                                          </p:val>
                                        </p:tav>
                                      </p:tavLst>
                                    </p:anim>
                                  </p:childTnLst>
                                </p:cTn>
                              </p:par>
                            </p:childTnLst>
                          </p:cTn>
                        </p:par>
                        <p:par>
                          <p:cTn id="19" fill="hold">
                            <p:stCondLst>
                              <p:cond delay="2250"/>
                            </p:stCondLst>
                            <p:childTnLst>
                              <p:par>
                                <p:cTn id="20" presetID="10" presetClass="entr" presetSubtype="0" fill="hold" nodeType="after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3"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5" name="Imagem 4" descr="Teclado de computador&#10;&#10;Descrição gerada automaticamente">
            <a:extLst>
              <a:ext uri="{FF2B5EF4-FFF2-40B4-BE49-F238E27FC236}">
                <a16:creationId xmlns:a16="http://schemas.microsoft.com/office/drawing/2014/main" id="{F5DA81C6-F01B-84D4-E585-2263981751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8711" y="2839900"/>
            <a:ext cx="7289177" cy="4100162"/>
          </a:xfrm>
          <a:prstGeom prst="rect">
            <a:avLst/>
          </a:prstGeom>
        </p:spPr>
      </p:pic>
      <p:sp>
        <p:nvSpPr>
          <p:cNvPr id="8" name="Shape 0">
            <a:extLst>
              <a:ext uri="{FF2B5EF4-FFF2-40B4-BE49-F238E27FC236}">
                <a16:creationId xmlns:a16="http://schemas.microsoft.com/office/drawing/2014/main" id="{BD438615-76D0-EC73-9B02-17DFB343EBE7}"/>
              </a:ext>
            </a:extLst>
          </p:cNvPr>
          <p:cNvSpPr/>
          <p:nvPr/>
        </p:nvSpPr>
        <p:spPr>
          <a:xfrm>
            <a:off x="0" y="1735016"/>
            <a:ext cx="7823200" cy="2520462"/>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18D642CE-E0F5-EEAB-2374-CAC064FC4554}"/>
              </a:ext>
            </a:extLst>
          </p:cNvPr>
          <p:cNvSpPr txBox="1"/>
          <p:nvPr/>
        </p:nvSpPr>
        <p:spPr>
          <a:xfrm>
            <a:off x="425450" y="1879432"/>
            <a:ext cx="7077808" cy="2183290"/>
          </a:xfrm>
          <a:prstGeom prst="rect">
            <a:avLst/>
          </a:prstGeom>
          <a:noFill/>
        </p:spPr>
        <p:txBody>
          <a:bodyPr wrap="square">
            <a:spAutoFit/>
          </a:bodyPr>
          <a:lstStyle/>
          <a:p>
            <a:pPr>
              <a:lnSpc>
                <a:spcPct val="115000"/>
              </a:lnSpc>
              <a:spcAft>
                <a:spcPts val="800"/>
              </a:spcAft>
            </a:pPr>
            <a:r>
              <a:rPr lang="pt-BR" sz="2400" kern="100">
                <a:solidFill>
                  <a:schemeClr val="bg1"/>
                </a:solidFill>
                <a:ea typeface="Arial" panose="020B0604020202020204" pitchFamily="34" charset="0"/>
                <a:cs typeface="Times New Roman" panose="02020603050405020304" pitchFamily="18" charset="0"/>
              </a:rPr>
              <a:t>Tudo o que acontece na loja acaba sendo responsabilidade do líder, e isso traz uma necessidade de registrar por e-mail, que é uma maneira segura de se resguardar, assegurando que os procedimentos foram seguidos corretamente.</a:t>
            </a:r>
          </a:p>
        </p:txBody>
      </p:sp>
      <p:sp>
        <p:nvSpPr>
          <p:cNvPr id="3" name="CaixaDeTexto 2">
            <a:extLst>
              <a:ext uri="{FF2B5EF4-FFF2-40B4-BE49-F238E27FC236}">
                <a16:creationId xmlns:a16="http://schemas.microsoft.com/office/drawing/2014/main" id="{735CC497-D85E-7729-9975-5BE7FF617658}"/>
              </a:ext>
            </a:extLst>
          </p:cNvPr>
          <p:cNvSpPr txBox="1"/>
          <p:nvPr/>
        </p:nvSpPr>
        <p:spPr>
          <a:xfrm>
            <a:off x="1647398" y="719352"/>
            <a:ext cx="4252058" cy="1015663"/>
          </a:xfrm>
          <a:prstGeom prst="rect">
            <a:avLst/>
          </a:prstGeom>
          <a:noFill/>
        </p:spPr>
        <p:txBody>
          <a:bodyPr wrap="square" rtlCol="0">
            <a:spAutoFit/>
          </a:bodyPr>
          <a:lstStyle/>
          <a:p>
            <a:pPr algn="ctr"/>
            <a:r>
              <a:rPr lang="pt-BR" sz="6000" b="1">
                <a:latin typeface="+mj-lt"/>
              </a:rPr>
              <a:t>Formalize!</a:t>
            </a:r>
          </a:p>
        </p:txBody>
      </p:sp>
      <p:grpSp>
        <p:nvGrpSpPr>
          <p:cNvPr id="24" name="Agrupar 23">
            <a:extLst>
              <a:ext uri="{FF2B5EF4-FFF2-40B4-BE49-F238E27FC236}">
                <a16:creationId xmlns:a16="http://schemas.microsoft.com/office/drawing/2014/main" id="{FE8A9E0A-DAA4-EC01-F7E9-189459380608}"/>
              </a:ext>
            </a:extLst>
          </p:cNvPr>
          <p:cNvGrpSpPr/>
          <p:nvPr/>
        </p:nvGrpSpPr>
        <p:grpSpPr>
          <a:xfrm>
            <a:off x="9872015" y="6469399"/>
            <a:ext cx="2190461" cy="261610"/>
            <a:chOff x="9142558" y="6469399"/>
            <a:chExt cx="2190461" cy="261610"/>
          </a:xfrm>
        </p:grpSpPr>
        <p:sp>
          <p:nvSpPr>
            <p:cNvPr id="25" name="CaixaDeTexto 24">
              <a:extLst>
                <a:ext uri="{FF2B5EF4-FFF2-40B4-BE49-F238E27FC236}">
                  <a16:creationId xmlns:a16="http://schemas.microsoft.com/office/drawing/2014/main" id="{B01903EF-84C9-CA17-D3B8-197FD61E7C4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6" name="Gráfico 7">
              <a:extLst>
                <a:ext uri="{FF2B5EF4-FFF2-40B4-BE49-F238E27FC236}">
                  <a16:creationId xmlns:a16="http://schemas.microsoft.com/office/drawing/2014/main" id="{7D934D27-FAEC-F1C9-CE64-94E3F61BD65E}"/>
                </a:ext>
              </a:extLst>
            </p:cNvPr>
            <p:cNvGrpSpPr/>
            <p:nvPr/>
          </p:nvGrpSpPr>
          <p:grpSpPr>
            <a:xfrm>
              <a:off x="9142558" y="6511982"/>
              <a:ext cx="1684398" cy="142155"/>
              <a:chOff x="404711" y="944579"/>
              <a:chExt cx="5743491" cy="484722"/>
            </a:xfrm>
            <a:solidFill>
              <a:srgbClr val="000000"/>
            </a:solidFill>
          </p:grpSpPr>
          <p:sp>
            <p:nvSpPr>
              <p:cNvPr id="27" name="Forma Livre 23">
                <a:extLst>
                  <a:ext uri="{FF2B5EF4-FFF2-40B4-BE49-F238E27FC236}">
                    <a16:creationId xmlns:a16="http://schemas.microsoft.com/office/drawing/2014/main" id="{8B2EE511-108C-5C44-BD85-17105026C15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4">
                <a:extLst>
                  <a:ext uri="{FF2B5EF4-FFF2-40B4-BE49-F238E27FC236}">
                    <a16:creationId xmlns:a16="http://schemas.microsoft.com/office/drawing/2014/main" id="{6A8390AD-8A3B-3498-BF36-2C7F71EC599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5">
                <a:extLst>
                  <a:ext uri="{FF2B5EF4-FFF2-40B4-BE49-F238E27FC236}">
                    <a16:creationId xmlns:a16="http://schemas.microsoft.com/office/drawing/2014/main" id="{34CB7846-666F-9BE4-D99A-9511EBE3DD8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6">
                <a:extLst>
                  <a:ext uri="{FF2B5EF4-FFF2-40B4-BE49-F238E27FC236}">
                    <a16:creationId xmlns:a16="http://schemas.microsoft.com/office/drawing/2014/main" id="{2B48E188-C316-4239-5569-FA2416C4853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7">
                <a:extLst>
                  <a:ext uri="{FF2B5EF4-FFF2-40B4-BE49-F238E27FC236}">
                    <a16:creationId xmlns:a16="http://schemas.microsoft.com/office/drawing/2014/main" id="{E5911988-E8FE-D23F-E61A-E560F00806C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8">
                <a:extLst>
                  <a:ext uri="{FF2B5EF4-FFF2-40B4-BE49-F238E27FC236}">
                    <a16:creationId xmlns:a16="http://schemas.microsoft.com/office/drawing/2014/main" id="{8B4C80E9-6728-E277-5E4E-2E76676A94C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9">
                <a:extLst>
                  <a:ext uri="{FF2B5EF4-FFF2-40B4-BE49-F238E27FC236}">
                    <a16:creationId xmlns:a16="http://schemas.microsoft.com/office/drawing/2014/main" id="{F95ED66C-4D2A-33D0-A83D-F39129705C5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0">
                <a:extLst>
                  <a:ext uri="{FF2B5EF4-FFF2-40B4-BE49-F238E27FC236}">
                    <a16:creationId xmlns:a16="http://schemas.microsoft.com/office/drawing/2014/main" id="{ABF5142C-A874-05AC-E736-1BA68A3BF62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1">
                <a:extLst>
                  <a:ext uri="{FF2B5EF4-FFF2-40B4-BE49-F238E27FC236}">
                    <a16:creationId xmlns:a16="http://schemas.microsoft.com/office/drawing/2014/main" id="{1E99C3A4-8C9A-0471-6141-1D892964FA6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2">
                <a:extLst>
                  <a:ext uri="{FF2B5EF4-FFF2-40B4-BE49-F238E27FC236}">
                    <a16:creationId xmlns:a16="http://schemas.microsoft.com/office/drawing/2014/main" id="{7D9D6C9D-81D1-4B65-4AD2-CC25329DC4C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33">
                <a:extLst>
                  <a:ext uri="{FF2B5EF4-FFF2-40B4-BE49-F238E27FC236}">
                    <a16:creationId xmlns:a16="http://schemas.microsoft.com/office/drawing/2014/main" id="{D02C561C-46C3-91AC-A975-6AEFA2EED5F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8" name="Imagem 37" descr="Texto, Logotipo&#10;&#10;Descrição gerada automaticamente">
            <a:extLst>
              <a:ext uri="{FF2B5EF4-FFF2-40B4-BE49-F238E27FC236}">
                <a16:creationId xmlns:a16="http://schemas.microsoft.com/office/drawing/2014/main" id="{3C1A07BA-5B08-5E76-1CD1-12388F800D01}"/>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pic>
        <p:nvPicPr>
          <p:cNvPr id="39" name="Gráfico 38">
            <a:extLst>
              <a:ext uri="{FF2B5EF4-FFF2-40B4-BE49-F238E27FC236}">
                <a16:creationId xmlns:a16="http://schemas.microsoft.com/office/drawing/2014/main" id="{5F0EE64E-EDE0-7819-0786-B47BF5ED555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070925" y="707162"/>
            <a:ext cx="3143479" cy="1833696"/>
          </a:xfrm>
          <a:prstGeom prst="rect">
            <a:avLst/>
          </a:prstGeom>
        </p:spPr>
      </p:pic>
    </p:spTree>
    <p:extLst>
      <p:ext uri="{BB962C8B-B14F-4D97-AF65-F5344CB8AC3E}">
        <p14:creationId xmlns:p14="http://schemas.microsoft.com/office/powerpoint/2010/main" val="234405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1000" fill="hold"/>
                                        <p:tgtEl>
                                          <p:spTgt spid="2"/>
                                        </p:tgtEl>
                                        <p:attrNameLst>
                                          <p:attrName>ppt_x</p:attrName>
                                        </p:attrNameLst>
                                      </p:cBhvr>
                                      <p:tavLst>
                                        <p:tav tm="0">
                                          <p:val>
                                            <p:strVal val="0-#ppt_w/2"/>
                                          </p:val>
                                        </p:tav>
                                        <p:tav tm="100000">
                                          <p:val>
                                            <p:strVal val="#ppt_x"/>
                                          </p:val>
                                        </p:tav>
                                      </p:tavLst>
                                    </p:anim>
                                    <p:anim calcmode="lin" valueType="num">
                                      <p:cBhvr additive="base">
                                        <p:cTn id="15" dur="1000" fill="hold"/>
                                        <p:tgtEl>
                                          <p:spTgt spid="2"/>
                                        </p:tgtEl>
                                        <p:attrNameLst>
                                          <p:attrName>ppt_y</p:attrName>
                                        </p:attrNameLst>
                                      </p:cBhvr>
                                      <p:tavLst>
                                        <p:tav tm="0">
                                          <p:val>
                                            <p:strVal val="#ppt_y"/>
                                          </p:val>
                                        </p:tav>
                                        <p:tav tm="100000">
                                          <p:val>
                                            <p:strVal val="#ppt_y"/>
                                          </p:val>
                                        </p:tav>
                                      </p:tavLst>
                                    </p:anim>
                                  </p:childTnLst>
                                </p:cTn>
                              </p:par>
                              <p:par>
                                <p:cTn id="16" presetID="2" presetClass="entr" presetSubtype="8"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1000" fill="hold"/>
                                        <p:tgtEl>
                                          <p:spTgt spid="8"/>
                                        </p:tgtEl>
                                        <p:attrNameLst>
                                          <p:attrName>ppt_x</p:attrName>
                                        </p:attrNameLst>
                                      </p:cBhvr>
                                      <p:tavLst>
                                        <p:tav tm="0">
                                          <p:val>
                                            <p:strVal val="0-#ppt_w/2"/>
                                          </p:val>
                                        </p:tav>
                                        <p:tav tm="100000">
                                          <p:val>
                                            <p:strVal val="#ppt_x"/>
                                          </p:val>
                                        </p:tav>
                                      </p:tavLst>
                                    </p:anim>
                                    <p:anim calcmode="lin" valueType="num">
                                      <p:cBhvr additive="base">
                                        <p:cTn id="19" dur="1000" fill="hold"/>
                                        <p:tgtEl>
                                          <p:spTgt spid="8"/>
                                        </p:tgtEl>
                                        <p:attrNameLst>
                                          <p:attrName>ppt_y</p:attrName>
                                        </p:attrNameLst>
                                      </p:cBhvr>
                                      <p:tavLst>
                                        <p:tav tm="0">
                                          <p:val>
                                            <p:strVal val="#ppt_y"/>
                                          </p:val>
                                        </p:tav>
                                        <p:tav tm="100000">
                                          <p:val>
                                            <p:strVal val="#ppt_y"/>
                                          </p:val>
                                        </p:tav>
                                      </p:tavLst>
                                    </p:anim>
                                  </p:childTnLst>
                                </p:cTn>
                              </p:par>
                            </p:childTnLst>
                          </p:cTn>
                        </p:par>
                        <p:par>
                          <p:cTn id="20" fill="hold">
                            <p:stCondLst>
                              <p:cond delay="1000"/>
                            </p:stCondLst>
                            <p:childTnLst>
                              <p:par>
                                <p:cTn id="21" presetID="10" presetClass="entr" presetSubtype="0" fill="hold" nodeType="after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nodeType="withEffect">
                                  <p:stCondLst>
                                    <p:cond delay="0"/>
                                  </p:stCondLst>
                                  <p:childTnLst>
                                    <p:set>
                                      <p:cBhvr>
                                        <p:cTn id="25" dur="1" fill="hold">
                                          <p:stCondLst>
                                            <p:cond delay="0"/>
                                          </p:stCondLst>
                                        </p:cTn>
                                        <p:tgtEl>
                                          <p:spTgt spid="39"/>
                                        </p:tgtEl>
                                        <p:attrNameLst>
                                          <p:attrName>style.visibility</p:attrName>
                                        </p:attrNameLst>
                                      </p:cBhvr>
                                      <p:to>
                                        <p:strVal val="visible"/>
                                      </p:to>
                                    </p:set>
                                    <p:animEffect transition="in" filter="fade">
                                      <p:cBhvr>
                                        <p:cTn id="26"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3" grpId="0"/>
    </p:bld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6B6C21FB-920D-1E15-BB2D-E3B7443EB45E}"/>
              </a:ext>
            </a:extLst>
          </p:cNvPr>
          <p:cNvSpPr/>
          <p:nvPr/>
        </p:nvSpPr>
        <p:spPr>
          <a:xfrm>
            <a:off x="-307677" y="984438"/>
            <a:ext cx="3108028" cy="985300"/>
          </a:xfrm>
          <a:prstGeom prst="roundRect">
            <a:avLst>
              <a:gd name="adj" fmla="val -17778"/>
            </a:avLst>
          </a:prstGeom>
          <a:solidFill>
            <a:srgbClr val="F90000"/>
          </a:solidFill>
          <a:ln/>
        </p:spPr>
        <p:txBody>
          <a:bodyPr/>
          <a:lstStyle/>
          <a:p>
            <a:endParaRPr lang="pt-BR" sz="3200"/>
          </a:p>
        </p:txBody>
      </p:sp>
      <p:sp>
        <p:nvSpPr>
          <p:cNvPr id="2" name="CaixaDeTexto 1">
            <a:extLst>
              <a:ext uri="{FF2B5EF4-FFF2-40B4-BE49-F238E27FC236}">
                <a16:creationId xmlns:a16="http://schemas.microsoft.com/office/drawing/2014/main" id="{37FEE281-85F4-3F8F-3E9E-2BFEF6FF8C04}"/>
              </a:ext>
            </a:extLst>
          </p:cNvPr>
          <p:cNvSpPr txBox="1"/>
          <p:nvPr/>
        </p:nvSpPr>
        <p:spPr>
          <a:xfrm>
            <a:off x="415925" y="1166631"/>
            <a:ext cx="1822450" cy="769441"/>
          </a:xfrm>
          <a:prstGeom prst="rect">
            <a:avLst/>
          </a:prstGeom>
          <a:noFill/>
        </p:spPr>
        <p:txBody>
          <a:bodyPr wrap="square" rtlCol="0">
            <a:spAutoFit/>
          </a:bodyPr>
          <a:lstStyle/>
          <a:p>
            <a:r>
              <a:rPr lang="pt-BR" sz="4400" b="1">
                <a:solidFill>
                  <a:schemeClr val="bg1"/>
                </a:solidFill>
                <a:latin typeface="+mj-lt"/>
              </a:rPr>
              <a:t>Índice</a:t>
            </a:r>
          </a:p>
        </p:txBody>
      </p:sp>
      <p:grpSp>
        <p:nvGrpSpPr>
          <p:cNvPr id="5" name="Agrupar 4">
            <a:extLst>
              <a:ext uri="{FF2B5EF4-FFF2-40B4-BE49-F238E27FC236}">
                <a16:creationId xmlns:a16="http://schemas.microsoft.com/office/drawing/2014/main" id="{05C16FE7-1671-87D2-8A36-ED58BEA23B85}"/>
              </a:ext>
            </a:extLst>
          </p:cNvPr>
          <p:cNvGrpSpPr/>
          <p:nvPr/>
        </p:nvGrpSpPr>
        <p:grpSpPr>
          <a:xfrm>
            <a:off x="5334000" y="1861809"/>
            <a:ext cx="5842000" cy="627391"/>
            <a:chOff x="5334000" y="1861809"/>
            <a:chExt cx="5842000" cy="627391"/>
          </a:xfrm>
        </p:grpSpPr>
        <p:sp>
          <p:nvSpPr>
            <p:cNvPr id="3" name="Retângulo: Cantos Arredondados 2">
              <a:extLst>
                <a:ext uri="{FF2B5EF4-FFF2-40B4-BE49-F238E27FC236}">
                  <a16:creationId xmlns:a16="http://schemas.microsoft.com/office/drawing/2014/main" id="{82E6559A-6C16-46AF-83AA-779EEEC29D5C}"/>
                </a:ext>
              </a:extLst>
            </p:cNvPr>
            <p:cNvSpPr/>
            <p:nvPr/>
          </p:nvSpPr>
          <p:spPr>
            <a:xfrm>
              <a:off x="5334000" y="1861809"/>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Liderar</a:t>
              </a:r>
            </a:p>
          </p:txBody>
        </p:sp>
        <p:pic>
          <p:nvPicPr>
            <p:cNvPr id="16" name="Gráfico 15">
              <a:extLst>
                <a:ext uri="{FF2B5EF4-FFF2-40B4-BE49-F238E27FC236}">
                  <a16:creationId xmlns:a16="http://schemas.microsoft.com/office/drawing/2014/main" id="{C2770C7C-D73A-13AF-24BF-FBCEB66486D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719019" y="1978351"/>
              <a:ext cx="342379" cy="365357"/>
            </a:xfrm>
            <a:prstGeom prst="rect">
              <a:avLst/>
            </a:prstGeom>
          </p:spPr>
        </p:pic>
      </p:grpSp>
      <p:grpSp>
        <p:nvGrpSpPr>
          <p:cNvPr id="7" name="Agrupar 6">
            <a:extLst>
              <a:ext uri="{FF2B5EF4-FFF2-40B4-BE49-F238E27FC236}">
                <a16:creationId xmlns:a16="http://schemas.microsoft.com/office/drawing/2014/main" id="{2E7BE873-06F6-813D-B73B-4EA79AC565C8}"/>
              </a:ext>
            </a:extLst>
          </p:cNvPr>
          <p:cNvGrpSpPr/>
          <p:nvPr/>
        </p:nvGrpSpPr>
        <p:grpSpPr>
          <a:xfrm>
            <a:off x="5334000" y="2795006"/>
            <a:ext cx="5842000" cy="627391"/>
            <a:chOff x="5334000" y="2795006"/>
            <a:chExt cx="5842000" cy="627391"/>
          </a:xfrm>
        </p:grpSpPr>
        <p:sp>
          <p:nvSpPr>
            <p:cNvPr id="6" name="Retângulo: Cantos Arredondados 5">
              <a:extLst>
                <a:ext uri="{FF2B5EF4-FFF2-40B4-BE49-F238E27FC236}">
                  <a16:creationId xmlns:a16="http://schemas.microsoft.com/office/drawing/2014/main" id="{38D9E7E6-5077-2E50-59D4-ADF40E21A747}"/>
                </a:ext>
              </a:extLst>
            </p:cNvPr>
            <p:cNvSpPr/>
            <p:nvPr/>
          </p:nvSpPr>
          <p:spPr>
            <a:xfrm>
              <a:off x="5334000" y="2795006"/>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Comunicar</a:t>
              </a:r>
            </a:p>
          </p:txBody>
        </p:sp>
        <p:pic>
          <p:nvPicPr>
            <p:cNvPr id="17" name="Gráfico 16">
              <a:extLst>
                <a:ext uri="{FF2B5EF4-FFF2-40B4-BE49-F238E27FC236}">
                  <a16:creationId xmlns:a16="http://schemas.microsoft.com/office/drawing/2014/main" id="{6626E4D5-93A8-A641-42ED-70D9C1944FC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05157" y="2926022"/>
              <a:ext cx="342379" cy="365357"/>
            </a:xfrm>
            <a:prstGeom prst="rect">
              <a:avLst/>
            </a:prstGeom>
          </p:spPr>
        </p:pic>
      </p:grpSp>
      <p:grpSp>
        <p:nvGrpSpPr>
          <p:cNvPr id="9" name="Agrupar 8">
            <a:extLst>
              <a:ext uri="{FF2B5EF4-FFF2-40B4-BE49-F238E27FC236}">
                <a16:creationId xmlns:a16="http://schemas.microsoft.com/office/drawing/2014/main" id="{94285EA2-968F-429D-9C0B-B7EFA6E5B59B}"/>
              </a:ext>
            </a:extLst>
          </p:cNvPr>
          <p:cNvGrpSpPr/>
          <p:nvPr/>
        </p:nvGrpSpPr>
        <p:grpSpPr>
          <a:xfrm>
            <a:off x="5334000" y="3728203"/>
            <a:ext cx="5842000" cy="627391"/>
            <a:chOff x="5334000" y="3728203"/>
            <a:chExt cx="5842000" cy="627391"/>
          </a:xfrm>
        </p:grpSpPr>
        <p:sp>
          <p:nvSpPr>
            <p:cNvPr id="8" name="Retângulo: Cantos Arredondados 7">
              <a:extLst>
                <a:ext uri="{FF2B5EF4-FFF2-40B4-BE49-F238E27FC236}">
                  <a16:creationId xmlns:a16="http://schemas.microsoft.com/office/drawing/2014/main" id="{B32B9E4E-6A90-32DF-4A3F-F9448C601155}"/>
                </a:ext>
              </a:extLst>
            </p:cNvPr>
            <p:cNvSpPr/>
            <p:nvPr/>
          </p:nvSpPr>
          <p:spPr>
            <a:xfrm>
              <a:off x="5334000" y="3728203"/>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Harmonizar</a:t>
              </a:r>
            </a:p>
          </p:txBody>
        </p:sp>
        <p:pic>
          <p:nvPicPr>
            <p:cNvPr id="18" name="Gráfico 17">
              <a:extLst>
                <a:ext uri="{FF2B5EF4-FFF2-40B4-BE49-F238E27FC236}">
                  <a16:creationId xmlns:a16="http://schemas.microsoft.com/office/drawing/2014/main" id="{C9945AAC-4FAB-0824-A6F5-1FBB434B1CD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438101" y="3859219"/>
              <a:ext cx="342379" cy="365357"/>
            </a:xfrm>
            <a:prstGeom prst="rect">
              <a:avLst/>
            </a:prstGeom>
          </p:spPr>
        </p:pic>
      </p:grpSp>
      <p:grpSp>
        <p:nvGrpSpPr>
          <p:cNvPr id="11" name="Agrupar 10">
            <a:extLst>
              <a:ext uri="{FF2B5EF4-FFF2-40B4-BE49-F238E27FC236}">
                <a16:creationId xmlns:a16="http://schemas.microsoft.com/office/drawing/2014/main" id="{58F70CA5-813F-B7D2-C3E9-7B33FE5FF228}"/>
              </a:ext>
            </a:extLst>
          </p:cNvPr>
          <p:cNvGrpSpPr/>
          <p:nvPr/>
        </p:nvGrpSpPr>
        <p:grpSpPr>
          <a:xfrm>
            <a:off x="5334000" y="4661400"/>
            <a:ext cx="5842000" cy="627391"/>
            <a:chOff x="5334000" y="4661400"/>
            <a:chExt cx="5842000" cy="627391"/>
          </a:xfrm>
        </p:grpSpPr>
        <p:sp>
          <p:nvSpPr>
            <p:cNvPr id="10" name="Retângulo: Cantos Arredondados 9">
              <a:extLst>
                <a:ext uri="{FF2B5EF4-FFF2-40B4-BE49-F238E27FC236}">
                  <a16:creationId xmlns:a16="http://schemas.microsoft.com/office/drawing/2014/main" id="{0E7D0FDF-38CC-8771-AF8A-0AC657C5C8D2}"/>
                </a:ext>
              </a:extLst>
            </p:cNvPr>
            <p:cNvSpPr/>
            <p:nvPr/>
          </p:nvSpPr>
          <p:spPr>
            <a:xfrm>
              <a:off x="5334000" y="4661400"/>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tx1"/>
                  </a:solidFill>
                  <a:latin typeface="+mj-lt"/>
                </a:rPr>
                <a:t>Eu          Solucionar</a:t>
              </a:r>
            </a:p>
          </p:txBody>
        </p:sp>
        <p:pic>
          <p:nvPicPr>
            <p:cNvPr id="19" name="Gráfico 18">
              <a:extLst>
                <a:ext uri="{FF2B5EF4-FFF2-40B4-BE49-F238E27FC236}">
                  <a16:creationId xmlns:a16="http://schemas.microsoft.com/office/drawing/2014/main" id="{FB1322B1-C3F1-404A-8486-DFD3D2BAF43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07141" y="4792416"/>
              <a:ext cx="342379" cy="365357"/>
            </a:xfrm>
            <a:prstGeom prst="rect">
              <a:avLst/>
            </a:prstGeom>
          </p:spPr>
        </p:pic>
      </p:grpSp>
      <p:grpSp>
        <p:nvGrpSpPr>
          <p:cNvPr id="13" name="Agrupar 12">
            <a:extLst>
              <a:ext uri="{FF2B5EF4-FFF2-40B4-BE49-F238E27FC236}">
                <a16:creationId xmlns:a16="http://schemas.microsoft.com/office/drawing/2014/main" id="{478DA0D0-CAE2-CBCF-6920-76050B811320}"/>
              </a:ext>
            </a:extLst>
          </p:cNvPr>
          <p:cNvGrpSpPr/>
          <p:nvPr/>
        </p:nvGrpSpPr>
        <p:grpSpPr>
          <a:xfrm>
            <a:off x="5334000" y="5594597"/>
            <a:ext cx="5842000" cy="627391"/>
            <a:chOff x="5334000" y="5594597"/>
            <a:chExt cx="5842000" cy="627391"/>
          </a:xfrm>
        </p:grpSpPr>
        <p:sp>
          <p:nvSpPr>
            <p:cNvPr id="12" name="Retângulo: Cantos Arredondados 11">
              <a:extLst>
                <a:ext uri="{FF2B5EF4-FFF2-40B4-BE49-F238E27FC236}">
                  <a16:creationId xmlns:a16="http://schemas.microsoft.com/office/drawing/2014/main" id="{FBF9D430-D84B-63FE-3734-F7A7738F4F64}"/>
                </a:ext>
              </a:extLst>
            </p:cNvPr>
            <p:cNvSpPr/>
            <p:nvPr/>
          </p:nvSpPr>
          <p:spPr>
            <a:xfrm>
              <a:off x="5334000" y="5594597"/>
              <a:ext cx="5842000" cy="627391"/>
            </a:xfrm>
            <a:prstGeom prst="roundRect">
              <a:avLst>
                <a:gd name="adj" fmla="val 50000"/>
              </a:avLst>
            </a:prstGeom>
            <a:solidFill>
              <a:schemeClr val="tx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a:solidFill>
                    <a:schemeClr val="bg1"/>
                  </a:solidFill>
                  <a:latin typeface="+mj-lt"/>
                </a:rPr>
                <a:t>Eu          Desenvolver</a:t>
              </a:r>
            </a:p>
          </p:txBody>
        </p:sp>
        <p:pic>
          <p:nvPicPr>
            <p:cNvPr id="21" name="Gráfico 20">
              <a:extLst>
                <a:ext uri="{FF2B5EF4-FFF2-40B4-BE49-F238E27FC236}">
                  <a16:creationId xmlns:a16="http://schemas.microsoft.com/office/drawing/2014/main" id="{007269FE-4AD2-996C-C5EB-F73B29D833D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376640" y="5725613"/>
              <a:ext cx="342379" cy="365357"/>
            </a:xfrm>
            <a:prstGeom prst="rect">
              <a:avLst/>
            </a:prstGeom>
          </p:spPr>
        </p:pic>
      </p:grpSp>
      <p:grpSp>
        <p:nvGrpSpPr>
          <p:cNvPr id="22" name="Gráfico 23">
            <a:extLst>
              <a:ext uri="{FF2B5EF4-FFF2-40B4-BE49-F238E27FC236}">
                <a16:creationId xmlns:a16="http://schemas.microsoft.com/office/drawing/2014/main" id="{69AD663B-4E01-4927-821D-B5A0B87D4898}"/>
              </a:ext>
            </a:extLst>
          </p:cNvPr>
          <p:cNvGrpSpPr/>
          <p:nvPr/>
        </p:nvGrpSpPr>
        <p:grpSpPr>
          <a:xfrm>
            <a:off x="-185757" y="3104897"/>
            <a:ext cx="3600464" cy="2489700"/>
            <a:chOff x="2238436" y="1693496"/>
            <a:chExt cx="2812973" cy="1945154"/>
          </a:xfrm>
        </p:grpSpPr>
        <p:sp>
          <p:nvSpPr>
            <p:cNvPr id="23" name="Forma Livre 38">
              <a:extLst>
                <a:ext uri="{FF2B5EF4-FFF2-40B4-BE49-F238E27FC236}">
                  <a16:creationId xmlns:a16="http://schemas.microsoft.com/office/drawing/2014/main" id="{9338675B-9A91-6CBB-4206-A311F8B6D7A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39">
              <a:extLst>
                <a:ext uri="{FF2B5EF4-FFF2-40B4-BE49-F238E27FC236}">
                  <a16:creationId xmlns:a16="http://schemas.microsoft.com/office/drawing/2014/main" id="{C09ABCA3-AE17-D6CB-DE83-D2FF962C6288}"/>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0">
              <a:extLst>
                <a:ext uri="{FF2B5EF4-FFF2-40B4-BE49-F238E27FC236}">
                  <a16:creationId xmlns:a16="http://schemas.microsoft.com/office/drawing/2014/main" id="{D42DF71F-B6A8-AF40-2F53-2E64C0CCCFB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6" name="Forma Livre 41">
              <a:extLst>
                <a:ext uri="{FF2B5EF4-FFF2-40B4-BE49-F238E27FC236}">
                  <a16:creationId xmlns:a16="http://schemas.microsoft.com/office/drawing/2014/main" id="{4EDE2A9B-64EF-1CD5-9942-F771C82EB4E3}"/>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2">
              <a:extLst>
                <a:ext uri="{FF2B5EF4-FFF2-40B4-BE49-F238E27FC236}">
                  <a16:creationId xmlns:a16="http://schemas.microsoft.com/office/drawing/2014/main" id="{1FA8367E-CCA2-FD46-8F30-594D903BD75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43">
              <a:extLst>
                <a:ext uri="{FF2B5EF4-FFF2-40B4-BE49-F238E27FC236}">
                  <a16:creationId xmlns:a16="http://schemas.microsoft.com/office/drawing/2014/main" id="{4FBD1C1D-5365-FAB7-7A24-4708156E996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4">
              <a:extLst>
                <a:ext uri="{FF2B5EF4-FFF2-40B4-BE49-F238E27FC236}">
                  <a16:creationId xmlns:a16="http://schemas.microsoft.com/office/drawing/2014/main" id="{4566621B-D1FB-1C48-C5B7-C887F02802B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5">
              <a:extLst>
                <a:ext uri="{FF2B5EF4-FFF2-40B4-BE49-F238E27FC236}">
                  <a16:creationId xmlns:a16="http://schemas.microsoft.com/office/drawing/2014/main" id="{0C76FF54-CC85-E5FF-696B-901E05F8CAE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6">
              <a:extLst>
                <a:ext uri="{FF2B5EF4-FFF2-40B4-BE49-F238E27FC236}">
                  <a16:creationId xmlns:a16="http://schemas.microsoft.com/office/drawing/2014/main" id="{54D21A1D-D892-4967-B28D-C2FE0ED8DE9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7">
              <a:extLst>
                <a:ext uri="{FF2B5EF4-FFF2-40B4-BE49-F238E27FC236}">
                  <a16:creationId xmlns:a16="http://schemas.microsoft.com/office/drawing/2014/main" id="{F674E385-2EF2-4195-2654-06E9BC245873}"/>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3" name="Forma Livre 48">
              <a:extLst>
                <a:ext uri="{FF2B5EF4-FFF2-40B4-BE49-F238E27FC236}">
                  <a16:creationId xmlns:a16="http://schemas.microsoft.com/office/drawing/2014/main" id="{40740664-65E9-50F0-9A64-2C6175FAC54D}"/>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4" name="Forma Livre 49">
              <a:extLst>
                <a:ext uri="{FF2B5EF4-FFF2-40B4-BE49-F238E27FC236}">
                  <a16:creationId xmlns:a16="http://schemas.microsoft.com/office/drawing/2014/main" id="{0191C415-5D8A-AF54-D67D-902D4EA26DA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5" name="Agrupar 34">
            <a:extLst>
              <a:ext uri="{FF2B5EF4-FFF2-40B4-BE49-F238E27FC236}">
                <a16:creationId xmlns:a16="http://schemas.microsoft.com/office/drawing/2014/main" id="{5953C013-11CE-030F-B917-A776B95763FE}"/>
              </a:ext>
            </a:extLst>
          </p:cNvPr>
          <p:cNvGrpSpPr/>
          <p:nvPr/>
        </p:nvGrpSpPr>
        <p:grpSpPr>
          <a:xfrm>
            <a:off x="9872015" y="6469399"/>
            <a:ext cx="2190461" cy="261610"/>
            <a:chOff x="9142558" y="6469399"/>
            <a:chExt cx="2190461" cy="261610"/>
          </a:xfrm>
        </p:grpSpPr>
        <p:sp>
          <p:nvSpPr>
            <p:cNvPr id="36" name="CaixaDeTexto 35">
              <a:extLst>
                <a:ext uri="{FF2B5EF4-FFF2-40B4-BE49-F238E27FC236}">
                  <a16:creationId xmlns:a16="http://schemas.microsoft.com/office/drawing/2014/main" id="{AC3E5650-AAA2-9CD5-7259-B5C6707111B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37" name="Gráfico 7">
              <a:extLst>
                <a:ext uri="{FF2B5EF4-FFF2-40B4-BE49-F238E27FC236}">
                  <a16:creationId xmlns:a16="http://schemas.microsoft.com/office/drawing/2014/main" id="{07D2E751-3F04-AEC1-7866-2AAB2DA68113}"/>
                </a:ext>
              </a:extLst>
            </p:cNvPr>
            <p:cNvGrpSpPr/>
            <p:nvPr/>
          </p:nvGrpSpPr>
          <p:grpSpPr>
            <a:xfrm>
              <a:off x="9142558" y="6511982"/>
              <a:ext cx="1684398" cy="142155"/>
              <a:chOff x="404711" y="944579"/>
              <a:chExt cx="5743491" cy="484722"/>
            </a:xfrm>
            <a:solidFill>
              <a:srgbClr val="000000"/>
            </a:solidFill>
          </p:grpSpPr>
          <p:sp>
            <p:nvSpPr>
              <p:cNvPr id="38" name="Forma Livre 23">
                <a:extLst>
                  <a:ext uri="{FF2B5EF4-FFF2-40B4-BE49-F238E27FC236}">
                    <a16:creationId xmlns:a16="http://schemas.microsoft.com/office/drawing/2014/main" id="{E39F7ACA-8918-A1EE-DDC3-CB7E9E6DEA8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4">
                <a:extLst>
                  <a:ext uri="{FF2B5EF4-FFF2-40B4-BE49-F238E27FC236}">
                    <a16:creationId xmlns:a16="http://schemas.microsoft.com/office/drawing/2014/main" id="{0DA2DB80-66B2-A9D7-C6E8-D28D56DD7DF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5">
                <a:extLst>
                  <a:ext uri="{FF2B5EF4-FFF2-40B4-BE49-F238E27FC236}">
                    <a16:creationId xmlns:a16="http://schemas.microsoft.com/office/drawing/2014/main" id="{E9324A6C-E7FE-4E48-299E-47D4AB7F952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6">
                <a:extLst>
                  <a:ext uri="{FF2B5EF4-FFF2-40B4-BE49-F238E27FC236}">
                    <a16:creationId xmlns:a16="http://schemas.microsoft.com/office/drawing/2014/main" id="{E4D56FEC-61B7-E37A-E54D-DC54EC66569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7">
                <a:extLst>
                  <a:ext uri="{FF2B5EF4-FFF2-40B4-BE49-F238E27FC236}">
                    <a16:creationId xmlns:a16="http://schemas.microsoft.com/office/drawing/2014/main" id="{975D8AB8-8196-29FD-1B22-30087B08FB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8">
                <a:extLst>
                  <a:ext uri="{FF2B5EF4-FFF2-40B4-BE49-F238E27FC236}">
                    <a16:creationId xmlns:a16="http://schemas.microsoft.com/office/drawing/2014/main" id="{8A3932E7-2717-C431-FAF4-E2A5ABDF545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9">
                <a:extLst>
                  <a:ext uri="{FF2B5EF4-FFF2-40B4-BE49-F238E27FC236}">
                    <a16:creationId xmlns:a16="http://schemas.microsoft.com/office/drawing/2014/main" id="{DB8A2963-5202-37A5-7562-6DA061DE06A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0">
                <a:extLst>
                  <a:ext uri="{FF2B5EF4-FFF2-40B4-BE49-F238E27FC236}">
                    <a16:creationId xmlns:a16="http://schemas.microsoft.com/office/drawing/2014/main" id="{1F0C0568-7B2D-90AF-62B2-49C14BDA72C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1">
                <a:extLst>
                  <a:ext uri="{FF2B5EF4-FFF2-40B4-BE49-F238E27FC236}">
                    <a16:creationId xmlns:a16="http://schemas.microsoft.com/office/drawing/2014/main" id="{2E27DA5D-EAAC-F4F6-5762-6BA71433D06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2">
                <a:extLst>
                  <a:ext uri="{FF2B5EF4-FFF2-40B4-BE49-F238E27FC236}">
                    <a16:creationId xmlns:a16="http://schemas.microsoft.com/office/drawing/2014/main" id="{04DFB556-A619-6494-4358-FB297BCFB77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3">
                <a:extLst>
                  <a:ext uri="{FF2B5EF4-FFF2-40B4-BE49-F238E27FC236}">
                    <a16:creationId xmlns:a16="http://schemas.microsoft.com/office/drawing/2014/main" id="{950FD9E2-EBB6-D37E-0347-EF488EBEE3D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9" name="Imagem 48" descr="Texto, Logotipo&#10;&#10;Descrição gerada automaticamente">
            <a:extLst>
              <a:ext uri="{FF2B5EF4-FFF2-40B4-BE49-F238E27FC236}">
                <a16:creationId xmlns:a16="http://schemas.microsoft.com/office/drawing/2014/main" id="{7B978AB1-E09C-C352-B72A-879732A72DC4}"/>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3645904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par>
                          <p:cTn id="32" fill="hold">
                            <p:stCondLst>
                              <p:cond delay="3500"/>
                            </p:stCondLst>
                            <p:childTnLst>
                              <p:par>
                                <p:cTn id="33" presetID="6" presetClass="entr" presetSubtype="16"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circle(in)">
                                      <p:cBhvr>
                                        <p:cTn id="35" dur="2000"/>
                                        <p:tgtEl>
                                          <p:spTgt spid="22"/>
                                        </p:tgtEl>
                                      </p:cBhvr>
                                    </p:animEffect>
                                  </p:childTnLst>
                                </p:cTn>
                              </p:par>
                            </p:childTnLst>
                          </p:cTn>
                        </p:par>
                        <p:par>
                          <p:cTn id="36" fill="hold">
                            <p:stCondLst>
                              <p:cond delay="5500"/>
                            </p:stCondLst>
                            <p:childTnLst>
                              <p:par>
                                <p:cTn id="37" presetID="26" presetClass="emph" presetSubtype="0" fill="hold" nodeType="afterEffect">
                                  <p:stCondLst>
                                    <p:cond delay="0"/>
                                  </p:stCondLst>
                                  <p:childTnLst>
                                    <p:animEffect transition="out" filter="fade">
                                      <p:cBhvr>
                                        <p:cTn id="38" dur="500" tmFilter="0, 0; .2, .5; .8, .5; 1, 0"/>
                                        <p:tgtEl>
                                          <p:spTgt spid="13"/>
                                        </p:tgtEl>
                                      </p:cBhvr>
                                    </p:animEffect>
                                    <p:animScale>
                                      <p:cBhvr>
                                        <p:cTn id="39" dur="250" autoRev="1" fill="hold"/>
                                        <p:tgtEl>
                                          <p:spTgt spid="1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m 8" descr="Grupo de pessoas sentadas&#10;&#10;Descrição gerada automaticamente com confiança média">
            <a:extLst>
              <a:ext uri="{FF2B5EF4-FFF2-40B4-BE49-F238E27FC236}">
                <a16:creationId xmlns:a16="http://schemas.microsoft.com/office/drawing/2014/main" id="{9698B467-09C0-FEBB-7512-CD9227023D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8" name="Shape 0">
            <a:extLst>
              <a:ext uri="{FF2B5EF4-FFF2-40B4-BE49-F238E27FC236}">
                <a16:creationId xmlns:a16="http://schemas.microsoft.com/office/drawing/2014/main" id="{7E915C57-6FD6-5772-73CF-D45E05401F98}"/>
              </a:ext>
            </a:extLst>
          </p:cNvPr>
          <p:cNvSpPr/>
          <p:nvPr/>
        </p:nvSpPr>
        <p:spPr>
          <a:xfrm>
            <a:off x="5799818" y="3763251"/>
            <a:ext cx="7406640" cy="1773030"/>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7F2C209-DCA4-9444-2762-B393CD6BE89C}"/>
              </a:ext>
            </a:extLst>
          </p:cNvPr>
          <p:cNvSpPr txBox="1"/>
          <p:nvPr/>
        </p:nvSpPr>
        <p:spPr>
          <a:xfrm>
            <a:off x="5948508" y="3961218"/>
            <a:ext cx="6800667" cy="830997"/>
          </a:xfrm>
          <a:prstGeom prst="rect">
            <a:avLst/>
          </a:prstGeom>
          <a:noFill/>
        </p:spPr>
        <p:txBody>
          <a:bodyPr wrap="square">
            <a:spAutoFit/>
          </a:bodyPr>
          <a:lstStyle/>
          <a:p>
            <a:r>
              <a:rPr lang="pt-BR" sz="2400">
                <a:solidFill>
                  <a:srgbClr val="F90000"/>
                </a:solidFill>
                <a:latin typeface="AMX Medium" pitchFamily="2" charset="77"/>
              </a:rPr>
              <a:t>Sou exemplo, ensino e acompanho a minha equipe para um melhor </a:t>
            </a:r>
            <a:r>
              <a:rPr lang="pt-BR" sz="2400" i="1">
                <a:latin typeface="AMX Medium" pitchFamily="2" charset="77"/>
              </a:rPr>
              <a:t>Desenvolvimento</a:t>
            </a:r>
            <a:r>
              <a:rPr lang="pt-BR" sz="2400" i="1">
                <a:solidFill>
                  <a:srgbClr val="FF0000"/>
                </a:solidFill>
                <a:latin typeface="AMX Medium" pitchFamily="2" charset="77"/>
              </a:rPr>
              <a:t>.</a:t>
            </a:r>
          </a:p>
        </p:txBody>
      </p:sp>
      <p:sp>
        <p:nvSpPr>
          <p:cNvPr id="4" name="CaixaDeTexto 3">
            <a:extLst>
              <a:ext uri="{FF2B5EF4-FFF2-40B4-BE49-F238E27FC236}">
                <a16:creationId xmlns:a16="http://schemas.microsoft.com/office/drawing/2014/main" id="{DD7F6F9E-AA1F-99A8-C27E-E77CB1FF6BF0}"/>
              </a:ext>
            </a:extLst>
          </p:cNvPr>
          <p:cNvSpPr txBox="1"/>
          <p:nvPr/>
        </p:nvSpPr>
        <p:spPr>
          <a:xfrm>
            <a:off x="7271111" y="5068545"/>
            <a:ext cx="4024191" cy="369332"/>
          </a:xfrm>
          <a:prstGeom prst="rect">
            <a:avLst/>
          </a:prstGeom>
          <a:noFill/>
        </p:spPr>
        <p:txBody>
          <a:bodyPr wrap="square">
            <a:spAutoFit/>
          </a:bodyPr>
          <a:lstStyle/>
          <a:p>
            <a:pPr algn="ctr"/>
            <a:r>
              <a:rPr lang="pt-BR"/>
              <a:t>Orienta e desenvolve a equipe</a:t>
            </a:r>
          </a:p>
        </p:txBody>
      </p:sp>
      <p:grpSp>
        <p:nvGrpSpPr>
          <p:cNvPr id="34" name="Gráfico 23">
            <a:extLst>
              <a:ext uri="{FF2B5EF4-FFF2-40B4-BE49-F238E27FC236}">
                <a16:creationId xmlns:a16="http://schemas.microsoft.com/office/drawing/2014/main" id="{CD2B14A5-2A1A-E854-5DBE-9B2897AC8330}"/>
              </a:ext>
            </a:extLst>
          </p:cNvPr>
          <p:cNvGrpSpPr/>
          <p:nvPr/>
        </p:nvGrpSpPr>
        <p:grpSpPr>
          <a:xfrm>
            <a:off x="4361519" y="5025887"/>
            <a:ext cx="2200381" cy="1521551"/>
            <a:chOff x="2238436" y="1693496"/>
            <a:chExt cx="2812973" cy="1945154"/>
          </a:xfrm>
        </p:grpSpPr>
        <p:sp>
          <p:nvSpPr>
            <p:cNvPr id="35" name="Forma Livre 38">
              <a:extLst>
                <a:ext uri="{FF2B5EF4-FFF2-40B4-BE49-F238E27FC236}">
                  <a16:creationId xmlns:a16="http://schemas.microsoft.com/office/drawing/2014/main" id="{9418CDD1-F06C-894D-367D-E7E8B05E8F09}"/>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39">
              <a:extLst>
                <a:ext uri="{FF2B5EF4-FFF2-40B4-BE49-F238E27FC236}">
                  <a16:creationId xmlns:a16="http://schemas.microsoft.com/office/drawing/2014/main" id="{0BE5550C-4F05-583C-2C66-1A8CC69001B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7" name="Forma Livre 40">
              <a:extLst>
                <a:ext uri="{FF2B5EF4-FFF2-40B4-BE49-F238E27FC236}">
                  <a16:creationId xmlns:a16="http://schemas.microsoft.com/office/drawing/2014/main" id="{0315AC10-AB8A-63BE-8EC6-3FB9BFA88720}"/>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8" name="Forma Livre 41">
              <a:extLst>
                <a:ext uri="{FF2B5EF4-FFF2-40B4-BE49-F238E27FC236}">
                  <a16:creationId xmlns:a16="http://schemas.microsoft.com/office/drawing/2014/main" id="{9FBDD0E4-7394-D5E4-0A5D-7DE5DBB33CC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9" name="Forma Livre 42">
              <a:extLst>
                <a:ext uri="{FF2B5EF4-FFF2-40B4-BE49-F238E27FC236}">
                  <a16:creationId xmlns:a16="http://schemas.microsoft.com/office/drawing/2014/main" id="{4F28DB1C-5B49-06CB-9BA1-8A8E165FF92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43">
              <a:extLst>
                <a:ext uri="{FF2B5EF4-FFF2-40B4-BE49-F238E27FC236}">
                  <a16:creationId xmlns:a16="http://schemas.microsoft.com/office/drawing/2014/main" id="{17231D3B-D27B-E018-4B0B-ABDF6B34F24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4">
              <a:extLst>
                <a:ext uri="{FF2B5EF4-FFF2-40B4-BE49-F238E27FC236}">
                  <a16:creationId xmlns:a16="http://schemas.microsoft.com/office/drawing/2014/main" id="{7FFC15E7-FB1C-CF0C-9FD2-2E08E312D9F6}"/>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2" name="Forma Livre 45">
              <a:extLst>
                <a:ext uri="{FF2B5EF4-FFF2-40B4-BE49-F238E27FC236}">
                  <a16:creationId xmlns:a16="http://schemas.microsoft.com/office/drawing/2014/main" id="{E278EA2E-1E4E-DE63-BADB-37B1D1E0E5DC}"/>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6">
              <a:extLst>
                <a:ext uri="{FF2B5EF4-FFF2-40B4-BE49-F238E27FC236}">
                  <a16:creationId xmlns:a16="http://schemas.microsoft.com/office/drawing/2014/main" id="{1DC593D9-4B56-F335-0BD3-2E15B24416E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4" name="Forma Livre 47">
              <a:extLst>
                <a:ext uri="{FF2B5EF4-FFF2-40B4-BE49-F238E27FC236}">
                  <a16:creationId xmlns:a16="http://schemas.microsoft.com/office/drawing/2014/main" id="{E5861FB8-FF99-1C2A-135C-4F1461FE966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5" name="Forma Livre 48">
              <a:extLst>
                <a:ext uri="{FF2B5EF4-FFF2-40B4-BE49-F238E27FC236}">
                  <a16:creationId xmlns:a16="http://schemas.microsoft.com/office/drawing/2014/main" id="{77EB09CF-41D3-5C53-6A5F-33EDB81CFC6F}"/>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6" name="Forma Livre 49">
              <a:extLst>
                <a:ext uri="{FF2B5EF4-FFF2-40B4-BE49-F238E27FC236}">
                  <a16:creationId xmlns:a16="http://schemas.microsoft.com/office/drawing/2014/main" id="{8667F7B4-8418-4BB2-C135-2F0D0FAE5F1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pic>
        <p:nvPicPr>
          <p:cNvPr id="60" name="Imagem 59" descr="Forma&#10;&#10;Descrição gerada automaticamente com confiança média">
            <a:extLst>
              <a:ext uri="{FF2B5EF4-FFF2-40B4-BE49-F238E27FC236}">
                <a16:creationId xmlns:a16="http://schemas.microsoft.com/office/drawing/2014/main" id="{E411F4EA-4EF4-66C5-4CB8-0741F32189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57637" y="676206"/>
            <a:ext cx="7034511" cy="5592743"/>
          </a:xfrm>
          <a:prstGeom prst="rect">
            <a:avLst/>
          </a:prstGeom>
        </p:spPr>
      </p:pic>
      <p:grpSp>
        <p:nvGrpSpPr>
          <p:cNvPr id="17" name="Agrupar 16">
            <a:extLst>
              <a:ext uri="{FF2B5EF4-FFF2-40B4-BE49-F238E27FC236}">
                <a16:creationId xmlns:a16="http://schemas.microsoft.com/office/drawing/2014/main" id="{127BB739-20E1-79D1-67BB-4111DC9D7864}"/>
              </a:ext>
            </a:extLst>
          </p:cNvPr>
          <p:cNvGrpSpPr/>
          <p:nvPr/>
        </p:nvGrpSpPr>
        <p:grpSpPr>
          <a:xfrm>
            <a:off x="376387" y="2861821"/>
            <a:ext cx="5662544" cy="2314130"/>
            <a:chOff x="565151" y="2362959"/>
            <a:chExt cx="5662544" cy="2314130"/>
          </a:xfrm>
        </p:grpSpPr>
        <p:sp>
          <p:nvSpPr>
            <p:cNvPr id="10" name="CaixaDeTexto 9">
              <a:extLst>
                <a:ext uri="{FF2B5EF4-FFF2-40B4-BE49-F238E27FC236}">
                  <a16:creationId xmlns:a16="http://schemas.microsoft.com/office/drawing/2014/main" id="{7E686A8D-3CA8-8EDA-EB46-19ACFB2A4856}"/>
                </a:ext>
              </a:extLst>
            </p:cNvPr>
            <p:cNvSpPr txBox="1"/>
            <p:nvPr/>
          </p:nvSpPr>
          <p:spPr>
            <a:xfrm>
              <a:off x="565151" y="2382317"/>
              <a:ext cx="1683098" cy="1446550"/>
            </a:xfrm>
            <a:prstGeom prst="rect">
              <a:avLst/>
            </a:prstGeom>
            <a:noFill/>
          </p:spPr>
          <p:txBody>
            <a:bodyPr wrap="square" rtlCol="0">
              <a:spAutoFit/>
            </a:bodyPr>
            <a:lstStyle/>
            <a:p>
              <a:r>
                <a:rPr lang="pt-BR" sz="8800">
                  <a:solidFill>
                    <a:schemeClr val="bg1"/>
                  </a:solidFill>
                  <a:latin typeface="AMX Medium" pitchFamily="2" charset="77"/>
                </a:rPr>
                <a:t>Eu</a:t>
              </a:r>
            </a:p>
          </p:txBody>
        </p:sp>
        <p:grpSp>
          <p:nvGrpSpPr>
            <p:cNvPr id="12" name="Agrupar 11">
              <a:extLst>
                <a:ext uri="{FF2B5EF4-FFF2-40B4-BE49-F238E27FC236}">
                  <a16:creationId xmlns:a16="http://schemas.microsoft.com/office/drawing/2014/main" id="{F8814BC8-7C37-3617-2743-8BA595734E6A}"/>
                </a:ext>
              </a:extLst>
            </p:cNvPr>
            <p:cNvGrpSpPr/>
            <p:nvPr/>
          </p:nvGrpSpPr>
          <p:grpSpPr>
            <a:xfrm>
              <a:off x="2414353" y="2362959"/>
              <a:ext cx="880909" cy="829521"/>
              <a:chOff x="5332760" y="3005834"/>
              <a:chExt cx="880909" cy="829521"/>
            </a:xfrm>
          </p:grpSpPr>
          <p:sp>
            <p:nvSpPr>
              <p:cNvPr id="13" name="Retângulo 12">
                <a:extLst>
                  <a:ext uri="{FF2B5EF4-FFF2-40B4-BE49-F238E27FC236}">
                    <a16:creationId xmlns:a16="http://schemas.microsoft.com/office/drawing/2014/main" id="{7C1A64AD-BF7A-9AEE-93B3-C1DE510952F3}"/>
                  </a:ext>
                </a:extLst>
              </p:cNvPr>
              <p:cNvSpPr/>
              <p:nvPr/>
            </p:nvSpPr>
            <p:spPr>
              <a:xfrm>
                <a:off x="5332760" y="3005834"/>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453E0AEB-8BFE-7067-27C2-7A73F2A5264B}"/>
                  </a:ext>
                </a:extLst>
              </p:cNvPr>
              <p:cNvSpPr/>
              <p:nvPr/>
            </p:nvSpPr>
            <p:spPr>
              <a:xfrm rot="5400000">
                <a:off x="5949763" y="3571450"/>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id="{CEDA7026-6FDB-2454-A923-C0FB675B254A}"/>
                  </a:ext>
                </a:extLst>
              </p:cNvPr>
              <p:cNvSpPr/>
              <p:nvPr/>
            </p:nvSpPr>
            <p:spPr>
              <a:xfrm rot="2700000">
                <a:off x="5801104" y="3051981"/>
                <a:ext cx="133049" cy="514631"/>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pic>
          <p:nvPicPr>
            <p:cNvPr id="16" name="Imagem 15" descr="Imagem em preto e branco&#10;&#10;Descrição gerada automaticamente com confiança média">
              <a:extLst>
                <a:ext uri="{FF2B5EF4-FFF2-40B4-BE49-F238E27FC236}">
                  <a16:creationId xmlns:a16="http://schemas.microsoft.com/office/drawing/2014/main" id="{7198AD62-7CFF-C430-EA84-624925A983E8}"/>
                </a:ext>
              </a:extLst>
            </p:cNvPr>
            <p:cNvPicPr>
              <a:picLocks noChangeAspect="1"/>
            </p:cNvPicPr>
            <p:nvPr/>
          </p:nvPicPr>
          <p:blipFill>
            <a:blip r:embed="rId5"/>
            <a:srcRect l="1" t="2232" r="1886" b="1"/>
            <a:stretch/>
          </p:blipFill>
          <p:spPr>
            <a:xfrm>
              <a:off x="2057313" y="2874786"/>
              <a:ext cx="653136" cy="650838"/>
            </a:xfrm>
            <a:prstGeom prst="rect">
              <a:avLst/>
            </a:prstGeom>
          </p:spPr>
        </p:pic>
        <p:sp>
          <p:nvSpPr>
            <p:cNvPr id="11" name="CaixaDeTexto 10">
              <a:extLst>
                <a:ext uri="{FF2B5EF4-FFF2-40B4-BE49-F238E27FC236}">
                  <a16:creationId xmlns:a16="http://schemas.microsoft.com/office/drawing/2014/main" id="{C4D371EF-D0CB-3482-2934-C3C6FB06E635}"/>
                </a:ext>
              </a:extLst>
            </p:cNvPr>
            <p:cNvSpPr txBox="1"/>
            <p:nvPr/>
          </p:nvSpPr>
          <p:spPr>
            <a:xfrm>
              <a:off x="583983" y="3507538"/>
              <a:ext cx="5643712" cy="1169551"/>
            </a:xfrm>
            <a:prstGeom prst="rect">
              <a:avLst/>
            </a:prstGeom>
            <a:noFill/>
          </p:spPr>
          <p:txBody>
            <a:bodyPr wrap="square" rtlCol="0">
              <a:spAutoFit/>
            </a:bodyPr>
            <a:lstStyle/>
            <a:p>
              <a:r>
                <a:rPr lang="pt-BR" sz="7000">
                  <a:solidFill>
                    <a:schemeClr val="bg1"/>
                  </a:solidFill>
                  <a:latin typeface="AMX Medium" pitchFamily="2" charset="77"/>
                </a:rPr>
                <a:t>Desenvolver</a:t>
              </a:r>
            </a:p>
          </p:txBody>
        </p:sp>
      </p:grpSp>
      <p:pic>
        <p:nvPicPr>
          <p:cNvPr id="61" name="Imagem 60" descr="Texto, Logotipo&#10;&#10;Descrição gerada automaticamente">
            <a:extLst>
              <a:ext uri="{FF2B5EF4-FFF2-40B4-BE49-F238E27FC236}">
                <a16:creationId xmlns:a16="http://schemas.microsoft.com/office/drawing/2014/main" id="{9B929D5A-4928-0626-7017-47A589FB3AC8}"/>
              </a:ext>
            </a:extLst>
          </p:cNvPr>
          <p:cNvPicPr>
            <a:picLocks noChangeAspect="1"/>
          </p:cNvPicPr>
          <p:nvPr/>
        </p:nvPicPr>
        <p:blipFill>
          <a:blip r:embed="rId6"/>
          <a:stretch>
            <a:fillRect/>
          </a:stretch>
        </p:blipFill>
        <p:spPr>
          <a:xfrm>
            <a:off x="617981" y="6266055"/>
            <a:ext cx="942717" cy="334149"/>
          </a:xfrm>
          <a:prstGeom prst="rect">
            <a:avLst/>
          </a:prstGeom>
        </p:spPr>
      </p:pic>
      <p:grpSp>
        <p:nvGrpSpPr>
          <p:cNvPr id="3" name="Agrupar 2">
            <a:extLst>
              <a:ext uri="{FF2B5EF4-FFF2-40B4-BE49-F238E27FC236}">
                <a16:creationId xmlns:a16="http://schemas.microsoft.com/office/drawing/2014/main" id="{9840CD73-22FA-1F78-CC5F-F288D7941863}"/>
              </a:ext>
            </a:extLst>
          </p:cNvPr>
          <p:cNvGrpSpPr/>
          <p:nvPr/>
        </p:nvGrpSpPr>
        <p:grpSpPr>
          <a:xfrm>
            <a:off x="9872015" y="6469399"/>
            <a:ext cx="2190461" cy="261610"/>
            <a:chOff x="9142558" y="6469399"/>
            <a:chExt cx="2190461" cy="261610"/>
          </a:xfrm>
          <a:solidFill>
            <a:schemeClr val="bg1"/>
          </a:solidFill>
        </p:grpSpPr>
        <p:sp>
          <p:nvSpPr>
            <p:cNvPr id="5" name="CaixaDeTexto 4">
              <a:extLst>
                <a:ext uri="{FF2B5EF4-FFF2-40B4-BE49-F238E27FC236}">
                  <a16:creationId xmlns:a16="http://schemas.microsoft.com/office/drawing/2014/main" id="{051076DC-59E6-2D63-1E76-5F69AD7B154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9" name="Gráfico 7">
              <a:extLst>
                <a:ext uri="{FF2B5EF4-FFF2-40B4-BE49-F238E27FC236}">
                  <a16:creationId xmlns:a16="http://schemas.microsoft.com/office/drawing/2014/main" id="{31602EA9-6E0E-22F4-DC6E-A49368D86A2D}"/>
                </a:ext>
              </a:extLst>
            </p:cNvPr>
            <p:cNvGrpSpPr/>
            <p:nvPr/>
          </p:nvGrpSpPr>
          <p:grpSpPr>
            <a:xfrm>
              <a:off x="9142558" y="6511982"/>
              <a:ext cx="1684398" cy="142155"/>
              <a:chOff x="404711" y="944579"/>
              <a:chExt cx="5743491" cy="484722"/>
            </a:xfrm>
            <a:grpFill/>
          </p:grpSpPr>
          <p:sp>
            <p:nvSpPr>
              <p:cNvPr id="20" name="Forma Livre 23">
                <a:extLst>
                  <a:ext uri="{FF2B5EF4-FFF2-40B4-BE49-F238E27FC236}">
                    <a16:creationId xmlns:a16="http://schemas.microsoft.com/office/drawing/2014/main" id="{0286B1DD-EC07-BE17-6589-49EAB7A90B9F}"/>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4">
                <a:extLst>
                  <a:ext uri="{FF2B5EF4-FFF2-40B4-BE49-F238E27FC236}">
                    <a16:creationId xmlns:a16="http://schemas.microsoft.com/office/drawing/2014/main" id="{F4DFE9C7-09C7-549D-BDB6-C95E7B7F065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5">
                <a:extLst>
                  <a:ext uri="{FF2B5EF4-FFF2-40B4-BE49-F238E27FC236}">
                    <a16:creationId xmlns:a16="http://schemas.microsoft.com/office/drawing/2014/main" id="{795D3758-6AA5-F00F-82F7-455AEF01276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6">
                <a:extLst>
                  <a:ext uri="{FF2B5EF4-FFF2-40B4-BE49-F238E27FC236}">
                    <a16:creationId xmlns:a16="http://schemas.microsoft.com/office/drawing/2014/main" id="{B752D3B1-8133-C12B-A066-6276E6D63B0A}"/>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7">
                <a:extLst>
                  <a:ext uri="{FF2B5EF4-FFF2-40B4-BE49-F238E27FC236}">
                    <a16:creationId xmlns:a16="http://schemas.microsoft.com/office/drawing/2014/main" id="{113FF816-5558-7B0B-C842-0C071A0BBB7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8">
                <a:extLst>
                  <a:ext uri="{FF2B5EF4-FFF2-40B4-BE49-F238E27FC236}">
                    <a16:creationId xmlns:a16="http://schemas.microsoft.com/office/drawing/2014/main" id="{E4D093BC-77CC-931E-BCDF-26F02D5241AE}"/>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9">
                <a:extLst>
                  <a:ext uri="{FF2B5EF4-FFF2-40B4-BE49-F238E27FC236}">
                    <a16:creationId xmlns:a16="http://schemas.microsoft.com/office/drawing/2014/main" id="{C3766CAB-B115-D9AA-E965-B816424C864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30">
                <a:extLst>
                  <a:ext uri="{FF2B5EF4-FFF2-40B4-BE49-F238E27FC236}">
                    <a16:creationId xmlns:a16="http://schemas.microsoft.com/office/drawing/2014/main" id="{DEA3B35F-10BF-9F1E-5194-9DED07E30183}"/>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31">
                <a:extLst>
                  <a:ext uri="{FF2B5EF4-FFF2-40B4-BE49-F238E27FC236}">
                    <a16:creationId xmlns:a16="http://schemas.microsoft.com/office/drawing/2014/main" id="{17C09AB6-539F-B1A5-883A-A37F1D96E0F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2">
                <a:extLst>
                  <a:ext uri="{FF2B5EF4-FFF2-40B4-BE49-F238E27FC236}">
                    <a16:creationId xmlns:a16="http://schemas.microsoft.com/office/drawing/2014/main" id="{F86A2FE9-A263-CAEC-751F-8D676B646BE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3">
                <a:extLst>
                  <a:ext uri="{FF2B5EF4-FFF2-40B4-BE49-F238E27FC236}">
                    <a16:creationId xmlns:a16="http://schemas.microsoft.com/office/drawing/2014/main" id="{BC079346-DEA6-D579-EE6F-3347B58840E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787353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wipe(right)">
                                      <p:cBhvr>
                                        <p:cTn id="11" dur="1250"/>
                                        <p:tgtEl>
                                          <p:spTgt spid="18"/>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1250"/>
                                        <p:tgtEl>
                                          <p:spTgt spid="2"/>
                                        </p:tgtEl>
                                      </p:cBhvr>
                                    </p:animEffect>
                                  </p:childTnLst>
                                </p:cTn>
                              </p:par>
                              <p:par>
                                <p:cTn id="15" presetID="22" presetClass="entr" presetSubtype="2"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right)">
                                      <p:cBhvr>
                                        <p:cTn id="17" dur="1250"/>
                                        <p:tgtEl>
                                          <p:spTgt spid="4"/>
                                        </p:tgtEl>
                                      </p:cBhvr>
                                    </p:animEffect>
                                  </p:childTnLst>
                                </p:cTn>
                              </p:par>
                              <p:par>
                                <p:cTn id="18" presetID="10" presetClass="entr" presetSubtype="0" fill="hold" nodeType="withEffect">
                                  <p:stCondLst>
                                    <p:cond delay="0"/>
                                  </p:stCondLst>
                                  <p:childTnLst>
                                    <p:set>
                                      <p:cBhvr>
                                        <p:cTn id="19" dur="1" fill="hold">
                                          <p:stCondLst>
                                            <p:cond delay="0"/>
                                          </p:stCondLst>
                                        </p:cTn>
                                        <p:tgtEl>
                                          <p:spTgt spid="34"/>
                                        </p:tgtEl>
                                        <p:attrNameLst>
                                          <p:attrName>style.visibility</p:attrName>
                                        </p:attrNameLst>
                                      </p:cBhvr>
                                      <p:to>
                                        <p:strVal val="visible"/>
                                      </p:to>
                                    </p:set>
                                    <p:animEffect transition="in" filter="fade">
                                      <p:cBhvr>
                                        <p:cTn id="20"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 grpId="0"/>
      <p:bldP spid="4" grpId="0"/>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5CCBB617-8CFB-3429-3CC6-B82D27298BBF}"/>
              </a:ext>
            </a:extLst>
          </p:cNvPr>
          <p:cNvSpPr txBox="1"/>
          <p:nvPr/>
        </p:nvSpPr>
        <p:spPr>
          <a:xfrm>
            <a:off x="606424" y="1208253"/>
            <a:ext cx="9401175" cy="2862322"/>
          </a:xfrm>
          <a:prstGeom prst="rect">
            <a:avLst/>
          </a:prstGeom>
          <a:noFill/>
        </p:spPr>
        <p:txBody>
          <a:bodyPr wrap="square" rtlCol="0">
            <a:spAutoFit/>
          </a:bodyPr>
          <a:lstStyle/>
          <a:p>
            <a:r>
              <a:rPr lang="pt-BR" sz="6000" b="1">
                <a:solidFill>
                  <a:schemeClr val="bg1"/>
                </a:solidFill>
                <a:latin typeface="+mj-lt"/>
              </a:rPr>
              <a:t>Faz parte do trabalho do líder acompanhar a sua equipe desde o início.</a:t>
            </a:r>
          </a:p>
        </p:txBody>
      </p:sp>
      <p:pic>
        <p:nvPicPr>
          <p:cNvPr id="3" name="Gráfico 2">
            <a:extLst>
              <a:ext uri="{FF2B5EF4-FFF2-40B4-BE49-F238E27FC236}">
                <a16:creationId xmlns:a16="http://schemas.microsoft.com/office/drawing/2014/main" id="{25521EFD-45A4-F011-E12C-62F0A0896C7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56744" y="4070575"/>
            <a:ext cx="3101709" cy="1809330"/>
          </a:xfrm>
          <a:prstGeom prst="rect">
            <a:avLst/>
          </a:prstGeom>
        </p:spPr>
      </p:pic>
      <p:pic>
        <p:nvPicPr>
          <p:cNvPr id="4" name="Imagem 3" descr="Texto, Logotipo&#10;&#10;Descrição gerada automaticamente">
            <a:extLst>
              <a:ext uri="{FF2B5EF4-FFF2-40B4-BE49-F238E27FC236}">
                <a16:creationId xmlns:a16="http://schemas.microsoft.com/office/drawing/2014/main" id="{4F1190FD-B1AA-15A3-0160-7A08E312DE89}"/>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5" name="Agrupar 4">
            <a:extLst>
              <a:ext uri="{FF2B5EF4-FFF2-40B4-BE49-F238E27FC236}">
                <a16:creationId xmlns:a16="http://schemas.microsoft.com/office/drawing/2014/main" id="{707377E8-9C2A-429E-9C9B-A5BF45DF667F}"/>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DFA31FA2-9C4F-F8AE-E66A-608CD30F67A0}"/>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7" name="Gráfico 7">
              <a:extLst>
                <a:ext uri="{FF2B5EF4-FFF2-40B4-BE49-F238E27FC236}">
                  <a16:creationId xmlns:a16="http://schemas.microsoft.com/office/drawing/2014/main" id="{1CD6F2D7-22E2-81BD-F33B-FB9999DE0D20}"/>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2A4C17F2-6954-6B8E-3C96-D932F1ED3C1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32BE96E0-4992-8BD1-CB71-2A008968DAA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66463A14-396D-FEF8-18D2-4235D42F89F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C9AB5933-A3F3-9040-B5E6-42FF0B73159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500AC853-B822-F0EE-7F51-283B97312C8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8">
                <a:extLst>
                  <a:ext uri="{FF2B5EF4-FFF2-40B4-BE49-F238E27FC236}">
                    <a16:creationId xmlns:a16="http://schemas.microsoft.com/office/drawing/2014/main" id="{44238266-B348-F3D9-F0B6-413C2882716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EE667A20-4981-EFB9-207A-25B92352E31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1979A405-AFDF-9F93-DC26-8BC9B771FA77}"/>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551B257D-E924-A89A-A894-7C0AE9323886}"/>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70DB9F88-24ED-19AB-148E-D61F0D2AF8F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FA23C363-AD1E-D23F-359E-38ED0B809443}"/>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944630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par>
                          <p:cTn id="8" fill="hold">
                            <p:stCondLst>
                              <p:cond delay="1250"/>
                            </p:stCondLst>
                            <p:childTnLst>
                              <p:par>
                                <p:cTn id="9" presetID="10" presetClass="entr" presetSubtype="0"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Homem de terno e gravata&#10;&#10;Descrição gerada automaticamente">
            <a:extLst>
              <a:ext uri="{FF2B5EF4-FFF2-40B4-BE49-F238E27FC236}">
                <a16:creationId xmlns:a16="http://schemas.microsoft.com/office/drawing/2014/main" id="{4AA3641B-B975-09AE-C31E-32F4CFB839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Shape 0">
            <a:extLst>
              <a:ext uri="{FF2B5EF4-FFF2-40B4-BE49-F238E27FC236}">
                <a16:creationId xmlns:a16="http://schemas.microsoft.com/office/drawing/2014/main" id="{BA91C99A-34D9-8579-4FB2-38E103696ED6}"/>
              </a:ext>
            </a:extLst>
          </p:cNvPr>
          <p:cNvSpPr/>
          <p:nvPr/>
        </p:nvSpPr>
        <p:spPr>
          <a:xfrm>
            <a:off x="0" y="2684159"/>
            <a:ext cx="7928658" cy="3311528"/>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FE6636C-520B-597D-C69E-C20F382D8D64}"/>
              </a:ext>
            </a:extLst>
          </p:cNvPr>
          <p:cNvSpPr txBox="1"/>
          <p:nvPr/>
        </p:nvSpPr>
        <p:spPr>
          <a:xfrm>
            <a:off x="397498" y="4623151"/>
            <a:ext cx="7133662" cy="1200329"/>
          </a:xfrm>
          <a:prstGeom prst="rect">
            <a:avLst/>
          </a:prstGeom>
          <a:noFill/>
        </p:spPr>
        <p:txBody>
          <a:bodyPr wrap="square">
            <a:spAutoFit/>
          </a:bodyPr>
          <a:lstStyle/>
          <a:p>
            <a:r>
              <a:rPr lang="pt-BR" sz="2400" kern="100">
                <a:solidFill>
                  <a:srgbClr val="252525"/>
                </a:solidFill>
                <a:ea typeface="Arial" panose="020B0604020202020204" pitchFamily="34" charset="0"/>
                <a:cs typeface="Times New Roman" panose="02020603050405020304" pitchFamily="18" charset="0"/>
              </a:rPr>
              <a:t>A forma como o gestor recepciona e conduz o vendedor pode impactar diretamente sua adaptação ao ambiente de trabalho e seu desempenho futuro.</a:t>
            </a:r>
            <a:endParaRPr lang="pt-BR" sz="3600"/>
          </a:p>
        </p:txBody>
      </p:sp>
      <p:sp>
        <p:nvSpPr>
          <p:cNvPr id="3" name="CaixaDeTexto 2">
            <a:extLst>
              <a:ext uri="{FF2B5EF4-FFF2-40B4-BE49-F238E27FC236}">
                <a16:creationId xmlns:a16="http://schemas.microsoft.com/office/drawing/2014/main" id="{D2F6764B-D628-1A01-BF49-C3D0DF2CDA67}"/>
              </a:ext>
            </a:extLst>
          </p:cNvPr>
          <p:cNvSpPr txBox="1"/>
          <p:nvPr/>
        </p:nvSpPr>
        <p:spPr>
          <a:xfrm>
            <a:off x="366734" y="2684159"/>
            <a:ext cx="6902168" cy="1938992"/>
          </a:xfrm>
          <a:prstGeom prst="rect">
            <a:avLst/>
          </a:prstGeom>
          <a:noFill/>
        </p:spPr>
        <p:txBody>
          <a:bodyPr wrap="square" rtlCol="0">
            <a:spAutoFit/>
          </a:bodyPr>
          <a:lstStyle/>
          <a:p>
            <a:r>
              <a:rPr lang="pt-BR" sz="6000" b="1">
                <a:latin typeface="+mj-lt"/>
              </a:rPr>
              <a:t>Recepção de novos colaboradores</a:t>
            </a:r>
          </a:p>
        </p:txBody>
      </p:sp>
      <p:grpSp>
        <p:nvGrpSpPr>
          <p:cNvPr id="7" name="Gráfico 23">
            <a:extLst>
              <a:ext uri="{FF2B5EF4-FFF2-40B4-BE49-F238E27FC236}">
                <a16:creationId xmlns:a16="http://schemas.microsoft.com/office/drawing/2014/main" id="{A0C84D0C-668D-6C0F-8C4D-FC923EA764C4}"/>
              </a:ext>
            </a:extLst>
          </p:cNvPr>
          <p:cNvGrpSpPr/>
          <p:nvPr/>
        </p:nvGrpSpPr>
        <p:grpSpPr>
          <a:xfrm>
            <a:off x="-255205" y="129094"/>
            <a:ext cx="3183600" cy="2201441"/>
            <a:chOff x="2238436" y="1693496"/>
            <a:chExt cx="2812973" cy="1945154"/>
          </a:xfrm>
        </p:grpSpPr>
        <p:sp>
          <p:nvSpPr>
            <p:cNvPr id="8" name="Forma Livre 38">
              <a:extLst>
                <a:ext uri="{FF2B5EF4-FFF2-40B4-BE49-F238E27FC236}">
                  <a16:creationId xmlns:a16="http://schemas.microsoft.com/office/drawing/2014/main" id="{95ED03E4-EE28-51BC-AA4D-33D3AEC2E383}"/>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9" name="Forma Livre 39">
              <a:extLst>
                <a:ext uri="{FF2B5EF4-FFF2-40B4-BE49-F238E27FC236}">
                  <a16:creationId xmlns:a16="http://schemas.microsoft.com/office/drawing/2014/main" id="{F9700D2F-E764-0BD1-4A1E-381977F6E38D}"/>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0" name="Forma Livre 40">
              <a:extLst>
                <a:ext uri="{FF2B5EF4-FFF2-40B4-BE49-F238E27FC236}">
                  <a16:creationId xmlns:a16="http://schemas.microsoft.com/office/drawing/2014/main" id="{F9176408-3A05-DCC1-ACD4-7A123D336FD6}"/>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1" name="Forma Livre 41">
              <a:extLst>
                <a:ext uri="{FF2B5EF4-FFF2-40B4-BE49-F238E27FC236}">
                  <a16:creationId xmlns:a16="http://schemas.microsoft.com/office/drawing/2014/main" id="{31DBF5F7-EABE-F60F-3AC8-B08D03ACEC59}"/>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2">
              <a:extLst>
                <a:ext uri="{FF2B5EF4-FFF2-40B4-BE49-F238E27FC236}">
                  <a16:creationId xmlns:a16="http://schemas.microsoft.com/office/drawing/2014/main" id="{246E00F5-DA99-76FB-8026-E682CC8A478B}"/>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43">
              <a:extLst>
                <a:ext uri="{FF2B5EF4-FFF2-40B4-BE49-F238E27FC236}">
                  <a16:creationId xmlns:a16="http://schemas.microsoft.com/office/drawing/2014/main" id="{6C69764F-2584-22F4-1B23-467A689C2B15}"/>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4" name="Forma Livre 44">
              <a:extLst>
                <a:ext uri="{FF2B5EF4-FFF2-40B4-BE49-F238E27FC236}">
                  <a16:creationId xmlns:a16="http://schemas.microsoft.com/office/drawing/2014/main" id="{1B2F46CE-3F69-19D5-0789-35C1E64B208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5" name="Forma Livre 45">
              <a:extLst>
                <a:ext uri="{FF2B5EF4-FFF2-40B4-BE49-F238E27FC236}">
                  <a16:creationId xmlns:a16="http://schemas.microsoft.com/office/drawing/2014/main" id="{B2CE9415-9168-2C75-B2D1-A16A6587EB9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6" name="Forma Livre 46">
              <a:extLst>
                <a:ext uri="{FF2B5EF4-FFF2-40B4-BE49-F238E27FC236}">
                  <a16:creationId xmlns:a16="http://schemas.microsoft.com/office/drawing/2014/main" id="{8B9EEF6F-4258-A32B-9277-58460C856FA3}"/>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7" name="Forma Livre 47">
              <a:extLst>
                <a:ext uri="{FF2B5EF4-FFF2-40B4-BE49-F238E27FC236}">
                  <a16:creationId xmlns:a16="http://schemas.microsoft.com/office/drawing/2014/main" id="{756C97A8-4FC1-5113-CBD1-F1BDD4903A59}"/>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8" name="Forma Livre 48">
              <a:extLst>
                <a:ext uri="{FF2B5EF4-FFF2-40B4-BE49-F238E27FC236}">
                  <a16:creationId xmlns:a16="http://schemas.microsoft.com/office/drawing/2014/main" id="{093672AF-FCC4-E61E-6B69-4EFBB17C285C}"/>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9" name="Forma Livre 49">
              <a:extLst>
                <a:ext uri="{FF2B5EF4-FFF2-40B4-BE49-F238E27FC236}">
                  <a16:creationId xmlns:a16="http://schemas.microsoft.com/office/drawing/2014/main" id="{A4D61AEB-8A54-58DD-DFFE-C1EFA12DEF2A}"/>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pic>
        <p:nvPicPr>
          <p:cNvPr id="20" name="Imagem 19" descr="Texto, Logotipo&#10;&#10;Descrição gerada automaticamente">
            <a:extLst>
              <a:ext uri="{FF2B5EF4-FFF2-40B4-BE49-F238E27FC236}">
                <a16:creationId xmlns:a16="http://schemas.microsoft.com/office/drawing/2014/main" id="{7A8F3353-5B73-CD51-7482-DF5429D02ECC}"/>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1" name="Agrupar 20">
            <a:extLst>
              <a:ext uri="{FF2B5EF4-FFF2-40B4-BE49-F238E27FC236}">
                <a16:creationId xmlns:a16="http://schemas.microsoft.com/office/drawing/2014/main" id="{E150F3F1-960F-EF67-294B-CDC8417DB925}"/>
              </a:ext>
            </a:extLst>
          </p:cNvPr>
          <p:cNvGrpSpPr/>
          <p:nvPr/>
        </p:nvGrpSpPr>
        <p:grpSpPr>
          <a:xfrm>
            <a:off x="9872015" y="6469399"/>
            <a:ext cx="2190461" cy="261610"/>
            <a:chOff x="9142558" y="6469399"/>
            <a:chExt cx="2190461" cy="261610"/>
          </a:xfrm>
          <a:solidFill>
            <a:schemeClr val="bg1"/>
          </a:solidFill>
        </p:grpSpPr>
        <p:sp>
          <p:nvSpPr>
            <p:cNvPr id="22" name="CaixaDeTexto 21">
              <a:extLst>
                <a:ext uri="{FF2B5EF4-FFF2-40B4-BE49-F238E27FC236}">
                  <a16:creationId xmlns:a16="http://schemas.microsoft.com/office/drawing/2014/main" id="{40FD0144-5C7A-B509-E1FE-713E0347E01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23" name="Gráfico 7">
              <a:extLst>
                <a:ext uri="{FF2B5EF4-FFF2-40B4-BE49-F238E27FC236}">
                  <a16:creationId xmlns:a16="http://schemas.microsoft.com/office/drawing/2014/main" id="{FBA102D7-3DAC-9C91-E7D6-D8AF0BE54679}"/>
                </a:ext>
              </a:extLst>
            </p:cNvPr>
            <p:cNvGrpSpPr/>
            <p:nvPr/>
          </p:nvGrpSpPr>
          <p:grpSpPr>
            <a:xfrm>
              <a:off x="9142558" y="6511982"/>
              <a:ext cx="1684398" cy="142155"/>
              <a:chOff x="404711" y="944579"/>
              <a:chExt cx="5743491" cy="484722"/>
            </a:xfrm>
            <a:grpFill/>
          </p:grpSpPr>
          <p:sp>
            <p:nvSpPr>
              <p:cNvPr id="24" name="Forma Livre 23">
                <a:extLst>
                  <a:ext uri="{FF2B5EF4-FFF2-40B4-BE49-F238E27FC236}">
                    <a16:creationId xmlns:a16="http://schemas.microsoft.com/office/drawing/2014/main" id="{232EE697-45F7-5C11-413B-6F218DECC49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4">
                <a:extLst>
                  <a:ext uri="{FF2B5EF4-FFF2-40B4-BE49-F238E27FC236}">
                    <a16:creationId xmlns:a16="http://schemas.microsoft.com/office/drawing/2014/main" id="{D8F9AEF9-6661-58B8-4575-356E95472DA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5">
                <a:extLst>
                  <a:ext uri="{FF2B5EF4-FFF2-40B4-BE49-F238E27FC236}">
                    <a16:creationId xmlns:a16="http://schemas.microsoft.com/office/drawing/2014/main" id="{214DE762-91F8-E41E-E753-908006279E32}"/>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6">
                <a:extLst>
                  <a:ext uri="{FF2B5EF4-FFF2-40B4-BE49-F238E27FC236}">
                    <a16:creationId xmlns:a16="http://schemas.microsoft.com/office/drawing/2014/main" id="{E8C7ECED-7758-A8CF-A9D7-FDAFF5B38DF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7">
                <a:extLst>
                  <a:ext uri="{FF2B5EF4-FFF2-40B4-BE49-F238E27FC236}">
                    <a16:creationId xmlns:a16="http://schemas.microsoft.com/office/drawing/2014/main" id="{CCCE181E-F2BF-ACF9-CE03-C245D1400C81}"/>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8">
                <a:extLst>
                  <a:ext uri="{FF2B5EF4-FFF2-40B4-BE49-F238E27FC236}">
                    <a16:creationId xmlns:a16="http://schemas.microsoft.com/office/drawing/2014/main" id="{CBD1C4B3-FCAE-98EE-C44D-D2E68B6CC04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9">
                <a:extLst>
                  <a:ext uri="{FF2B5EF4-FFF2-40B4-BE49-F238E27FC236}">
                    <a16:creationId xmlns:a16="http://schemas.microsoft.com/office/drawing/2014/main" id="{4B964EE1-FC2E-AA9F-DFF3-DF2A6F855992}"/>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0">
                <a:extLst>
                  <a:ext uri="{FF2B5EF4-FFF2-40B4-BE49-F238E27FC236}">
                    <a16:creationId xmlns:a16="http://schemas.microsoft.com/office/drawing/2014/main" id="{9EBD3938-D61D-2440-1061-D3E9CAF0FAC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1">
                <a:extLst>
                  <a:ext uri="{FF2B5EF4-FFF2-40B4-BE49-F238E27FC236}">
                    <a16:creationId xmlns:a16="http://schemas.microsoft.com/office/drawing/2014/main" id="{1610D33A-1EB4-C833-3A5C-4A1986FF304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2">
                <a:extLst>
                  <a:ext uri="{FF2B5EF4-FFF2-40B4-BE49-F238E27FC236}">
                    <a16:creationId xmlns:a16="http://schemas.microsoft.com/office/drawing/2014/main" id="{F6EC2F6B-AC22-40EE-35AE-406EA81D95F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3">
                <a:extLst>
                  <a:ext uri="{FF2B5EF4-FFF2-40B4-BE49-F238E27FC236}">
                    <a16:creationId xmlns:a16="http://schemas.microsoft.com/office/drawing/2014/main" id="{457E0C79-4EE4-C83C-0553-6B438DA3601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063350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1000"/>
                                        <p:tgtEl>
                                          <p:spTgt spid="6"/>
                                        </p:tgtEl>
                                      </p:cBhvr>
                                    </p:animEffect>
                                  </p:childTnLst>
                                </p:cTn>
                              </p:par>
                            </p:childTnLst>
                          </p:cTn>
                        </p:par>
                        <p:par>
                          <p:cTn id="8" fill="hold">
                            <p:stCondLst>
                              <p:cond delay="1000"/>
                            </p:stCondLst>
                            <p:childTnLst>
                              <p:par>
                                <p:cTn id="9" presetID="42"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000"/>
                                        <p:tgtEl>
                                          <p:spTgt spid="3"/>
                                        </p:tgtEl>
                                      </p:cBhvr>
                                    </p:animEffect>
                                    <p:anim calcmode="lin" valueType="num">
                                      <p:cBhvr>
                                        <p:cTn id="12" dur="1000" fill="hold"/>
                                        <p:tgtEl>
                                          <p:spTgt spid="3"/>
                                        </p:tgtEl>
                                        <p:attrNameLst>
                                          <p:attrName>ppt_x</p:attrName>
                                        </p:attrNameLst>
                                      </p:cBhvr>
                                      <p:tavLst>
                                        <p:tav tm="0">
                                          <p:val>
                                            <p:strVal val="#ppt_x"/>
                                          </p:val>
                                        </p:tav>
                                        <p:tav tm="100000">
                                          <p:val>
                                            <p:strVal val="#ppt_x"/>
                                          </p:val>
                                        </p:tav>
                                      </p:tavLst>
                                    </p:anim>
                                    <p:anim calcmode="lin" valueType="num">
                                      <p:cBhvr>
                                        <p:cTn id="13" dur="1000" fill="hold"/>
                                        <p:tgtEl>
                                          <p:spTgt spid="3"/>
                                        </p:tgtEl>
                                        <p:attrNameLst>
                                          <p:attrName>ppt_y</p:attrName>
                                        </p:attrNameLst>
                                      </p:cBhvr>
                                      <p:tavLst>
                                        <p:tav tm="0">
                                          <p:val>
                                            <p:strVal val="#ppt_y+.1"/>
                                          </p:val>
                                        </p:tav>
                                        <p:tav tm="100000">
                                          <p:val>
                                            <p:strVal val="#ppt_y"/>
                                          </p:val>
                                        </p:tav>
                                      </p:tavLst>
                                    </p:anim>
                                  </p:childTnLst>
                                </p:cTn>
                              </p:par>
                            </p:childTnLst>
                          </p:cTn>
                        </p:par>
                        <p:par>
                          <p:cTn id="14" fill="hold">
                            <p:stCondLst>
                              <p:cond delay="2000"/>
                            </p:stCondLst>
                            <p:childTnLst>
                              <p:par>
                                <p:cTn id="15" presetID="10" presetClass="entr" presetSubtype="0" fill="hold" nodeType="after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500"/>
                                        <p:tgtEl>
                                          <p:spTgt spid="2">
                                            <p:txEl>
                                              <p:pRg st="0" end="0"/>
                                            </p:txEl>
                                          </p:spTgt>
                                        </p:tgtEl>
                                      </p:cBhvr>
                                    </p:animEffect>
                                  </p:childTnLst>
                                </p:cTn>
                              </p:par>
                            </p:childTnLst>
                          </p:cTn>
                        </p:par>
                        <p:par>
                          <p:cTn id="18" fill="hold">
                            <p:stCondLst>
                              <p:cond delay="2500"/>
                            </p:stCondLst>
                            <p:childTnLst>
                              <p:par>
                                <p:cTn id="19" presetID="6" presetClass="entr" presetSubtype="16" fill="hold" nodeType="after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circle(in)">
                                      <p:cBhvr>
                                        <p:cTn id="2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BF808B2-5F36-D48F-DF55-A86BB6CFA961}"/>
              </a:ext>
            </a:extLst>
          </p:cNvPr>
          <p:cNvSpPr/>
          <p:nvPr/>
        </p:nvSpPr>
        <p:spPr>
          <a:xfrm>
            <a:off x="-138896" y="1912115"/>
            <a:ext cx="10928783" cy="3437681"/>
          </a:xfrm>
          <a:prstGeom prst="roundRect">
            <a:avLst>
              <a:gd name="adj" fmla="val -17778"/>
            </a:avLst>
          </a:prstGeom>
          <a:solidFill>
            <a:srgbClr val="F90000"/>
          </a:solidFill>
          <a:ln/>
        </p:spPr>
        <p:txBody>
          <a:bodyPr/>
          <a:lstStyle/>
          <a:p>
            <a:endParaRPr lang="pt-BR" sz="3200">
              <a:solidFill>
                <a:schemeClr val="bg1"/>
              </a:solidFill>
            </a:endParaRPr>
          </a:p>
        </p:txBody>
      </p:sp>
      <p:sp>
        <p:nvSpPr>
          <p:cNvPr id="4" name="CaixaDeTexto 3">
            <a:extLst>
              <a:ext uri="{FF2B5EF4-FFF2-40B4-BE49-F238E27FC236}">
                <a16:creationId xmlns:a16="http://schemas.microsoft.com/office/drawing/2014/main" id="{761D6315-DE98-3F6B-CF33-253D76780A8E}"/>
              </a:ext>
            </a:extLst>
          </p:cNvPr>
          <p:cNvSpPr txBox="1"/>
          <p:nvPr/>
        </p:nvSpPr>
        <p:spPr>
          <a:xfrm>
            <a:off x="793677" y="2107461"/>
            <a:ext cx="8232775" cy="3046988"/>
          </a:xfrm>
          <a:prstGeom prst="rect">
            <a:avLst/>
          </a:prstGeom>
          <a:noFill/>
        </p:spPr>
        <p:txBody>
          <a:bodyPr wrap="square">
            <a:spAutoFit/>
          </a:bodyPr>
          <a:lstStyle/>
          <a:p>
            <a:r>
              <a:rPr lang="pt-BR" sz="2400" kern="100">
                <a:solidFill>
                  <a:schemeClr val="bg1"/>
                </a:solidFill>
                <a:ea typeface="Arial" panose="020B0604020202020204" pitchFamily="34" charset="0"/>
                <a:cs typeface="Times New Roman" panose="02020603050405020304" pitchFamily="18" charset="0"/>
              </a:rPr>
              <a:t>Seja um mentor, prepare pessoas para o sucesso profissional:</a:t>
            </a:r>
          </a:p>
          <a:p>
            <a:endParaRPr lang="pt-BR" sz="2400" kern="100">
              <a:solidFill>
                <a:schemeClr val="bg1"/>
              </a:solidFill>
              <a:ea typeface="Arial" panose="020B0604020202020204" pitchFamily="34" charset="0"/>
              <a:cs typeface="Times New Roman" panose="02020603050405020304" pitchFamily="18" charset="0"/>
            </a:endParaRPr>
          </a:p>
          <a:p>
            <a:pPr marL="342900" indent="-342900">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Acolhimento, orientação e acompanhamento;</a:t>
            </a:r>
          </a:p>
          <a:p>
            <a:pPr marL="342900" indent="-342900">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Apresentar a cultura da empresa;</a:t>
            </a:r>
          </a:p>
          <a:p>
            <a:pPr marL="342900" indent="-342900">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Desenvolver habilidades essenciais;</a:t>
            </a:r>
          </a:p>
          <a:p>
            <a:pPr marL="342900" indent="-342900">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Manutenção da motivação com metas;</a:t>
            </a:r>
          </a:p>
          <a:p>
            <a:pPr marL="342900" indent="-342900">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Dar suporte e estimular a confiança;</a:t>
            </a:r>
          </a:p>
          <a:p>
            <a:pPr marL="342900" indent="-342900">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E, reconhecer o crescimento.</a:t>
            </a:r>
          </a:p>
        </p:txBody>
      </p:sp>
      <p:sp>
        <p:nvSpPr>
          <p:cNvPr id="5" name="CaixaDeTexto 4">
            <a:extLst>
              <a:ext uri="{FF2B5EF4-FFF2-40B4-BE49-F238E27FC236}">
                <a16:creationId xmlns:a16="http://schemas.microsoft.com/office/drawing/2014/main" id="{0E54D9BB-6D1F-C337-C675-8AF27B97FF07}"/>
              </a:ext>
            </a:extLst>
          </p:cNvPr>
          <p:cNvSpPr txBox="1"/>
          <p:nvPr/>
        </p:nvSpPr>
        <p:spPr>
          <a:xfrm>
            <a:off x="793677" y="853261"/>
            <a:ext cx="8499475" cy="1015663"/>
          </a:xfrm>
          <a:prstGeom prst="rect">
            <a:avLst/>
          </a:prstGeom>
          <a:noFill/>
        </p:spPr>
        <p:txBody>
          <a:bodyPr wrap="square" rtlCol="0">
            <a:spAutoFit/>
          </a:bodyPr>
          <a:lstStyle/>
          <a:p>
            <a:r>
              <a:rPr lang="pt-BR" sz="6000" b="1">
                <a:latin typeface="+mj-lt"/>
              </a:rPr>
              <a:t>Apoie esse processo!</a:t>
            </a:r>
          </a:p>
        </p:txBody>
      </p:sp>
      <p:grpSp>
        <p:nvGrpSpPr>
          <p:cNvPr id="3" name="Agrupar 2">
            <a:extLst>
              <a:ext uri="{FF2B5EF4-FFF2-40B4-BE49-F238E27FC236}">
                <a16:creationId xmlns:a16="http://schemas.microsoft.com/office/drawing/2014/main" id="{DEFFA83D-C0CA-410D-D8B9-32E543A013A1}"/>
              </a:ext>
            </a:extLst>
          </p:cNvPr>
          <p:cNvGrpSpPr/>
          <p:nvPr/>
        </p:nvGrpSpPr>
        <p:grpSpPr>
          <a:xfrm>
            <a:off x="7836653" y="3429000"/>
            <a:ext cx="4098729" cy="2813342"/>
            <a:chOff x="1234673" y="3965111"/>
            <a:chExt cx="3951183" cy="2712068"/>
          </a:xfrm>
        </p:grpSpPr>
        <p:grpSp>
          <p:nvGrpSpPr>
            <p:cNvPr id="6" name="Gráfico 23">
              <a:extLst>
                <a:ext uri="{FF2B5EF4-FFF2-40B4-BE49-F238E27FC236}">
                  <a16:creationId xmlns:a16="http://schemas.microsoft.com/office/drawing/2014/main" id="{B3BA5BB2-A5C6-822A-C6FC-72A8228B7CCE}"/>
                </a:ext>
              </a:extLst>
            </p:cNvPr>
            <p:cNvGrpSpPr/>
            <p:nvPr/>
          </p:nvGrpSpPr>
          <p:grpSpPr>
            <a:xfrm>
              <a:off x="2485230" y="4051042"/>
              <a:ext cx="2700626" cy="2496827"/>
              <a:chOff x="2238436" y="1693496"/>
              <a:chExt cx="2103924" cy="1945154"/>
            </a:xfrm>
          </p:grpSpPr>
          <p:sp>
            <p:nvSpPr>
              <p:cNvPr id="12" name="Forma Livre 38">
                <a:extLst>
                  <a:ext uri="{FF2B5EF4-FFF2-40B4-BE49-F238E27FC236}">
                    <a16:creationId xmlns:a16="http://schemas.microsoft.com/office/drawing/2014/main" id="{B9288C6B-9206-5B57-0D05-6566C17B1A5F}"/>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F79351F8-912E-CCC8-330B-FCFEA4D77A95}"/>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A2277D86-2815-3F13-C39B-CA60D0445EF9}"/>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5" name="Forma Livre 42">
                <a:extLst>
                  <a:ext uri="{FF2B5EF4-FFF2-40B4-BE49-F238E27FC236}">
                    <a16:creationId xmlns:a16="http://schemas.microsoft.com/office/drawing/2014/main" id="{689DE330-A170-DBD6-B666-A012A4B375E5}"/>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8AB7B174-B655-9278-1903-507C42787A4E}"/>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13021365-4AE4-4EDC-8937-73A0B17CEDE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18" name="Forma Livre 45">
                <a:extLst>
                  <a:ext uri="{FF2B5EF4-FFF2-40B4-BE49-F238E27FC236}">
                    <a16:creationId xmlns:a16="http://schemas.microsoft.com/office/drawing/2014/main" id="{3FFB0BFB-39FB-455E-D719-F4CAC423B45B}"/>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317C4D90-E54A-36A6-7583-0E06AC35B06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E78674AE-6D72-F4D1-3AE5-B2D36262C78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552CF191-B354-D274-0C5C-AE0446E2098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5D1C4D91-CDD9-FB57-1038-3007C0C30AA7}"/>
                </a:ext>
              </a:extLst>
            </p:cNvPr>
            <p:cNvGrpSpPr/>
            <p:nvPr/>
          </p:nvGrpSpPr>
          <p:grpSpPr>
            <a:xfrm>
              <a:off x="1234673" y="3965111"/>
              <a:ext cx="2214058" cy="2712068"/>
              <a:chOff x="3786612" y="1525812"/>
              <a:chExt cx="1724863" cy="2112838"/>
            </a:xfrm>
          </p:grpSpPr>
          <p:sp>
            <p:nvSpPr>
              <p:cNvPr id="8" name="Forma Livre 40">
                <a:extLst>
                  <a:ext uri="{FF2B5EF4-FFF2-40B4-BE49-F238E27FC236}">
                    <a16:creationId xmlns:a16="http://schemas.microsoft.com/office/drawing/2014/main" id="{3C022BEB-EAF7-E114-6974-966E489A0AFD}"/>
                  </a:ext>
                </a:extLst>
              </p:cNvPr>
              <p:cNvSpPr/>
              <p:nvPr/>
            </p:nvSpPr>
            <p:spPr>
              <a:xfrm>
                <a:off x="4351055" y="152581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9" name="Forma Livre 45">
                <a:extLst>
                  <a:ext uri="{FF2B5EF4-FFF2-40B4-BE49-F238E27FC236}">
                    <a16:creationId xmlns:a16="http://schemas.microsoft.com/office/drawing/2014/main" id="{8A2B35FC-C286-85E3-BF94-013C29DBEFA9}"/>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6">
                <a:extLst>
                  <a:ext uri="{FF2B5EF4-FFF2-40B4-BE49-F238E27FC236}">
                    <a16:creationId xmlns:a16="http://schemas.microsoft.com/office/drawing/2014/main" id="{DA1F0CF0-F6F5-421A-36E0-C3F701AD0AF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834425C8-70A2-C611-523D-34D9C42366D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2" name="Agrupar 21">
            <a:extLst>
              <a:ext uri="{FF2B5EF4-FFF2-40B4-BE49-F238E27FC236}">
                <a16:creationId xmlns:a16="http://schemas.microsoft.com/office/drawing/2014/main" id="{C877A810-7941-54CE-9B3F-72EAE10F625E}"/>
              </a:ext>
            </a:extLst>
          </p:cNvPr>
          <p:cNvGrpSpPr/>
          <p:nvPr/>
        </p:nvGrpSpPr>
        <p:grpSpPr>
          <a:xfrm>
            <a:off x="9872015" y="6469399"/>
            <a:ext cx="2190461" cy="261610"/>
            <a:chOff x="9142558" y="6469399"/>
            <a:chExt cx="2190461" cy="261610"/>
          </a:xfrm>
        </p:grpSpPr>
        <p:sp>
          <p:nvSpPr>
            <p:cNvPr id="23" name="CaixaDeTexto 22">
              <a:extLst>
                <a:ext uri="{FF2B5EF4-FFF2-40B4-BE49-F238E27FC236}">
                  <a16:creationId xmlns:a16="http://schemas.microsoft.com/office/drawing/2014/main" id="{4CD642C5-29FF-70AC-1C1F-782B2BE344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4" name="Gráfico 7">
              <a:extLst>
                <a:ext uri="{FF2B5EF4-FFF2-40B4-BE49-F238E27FC236}">
                  <a16:creationId xmlns:a16="http://schemas.microsoft.com/office/drawing/2014/main" id="{CCB72D48-13B9-4C66-E78C-79A3D3CCB1B5}"/>
                </a:ext>
              </a:extLst>
            </p:cNvPr>
            <p:cNvGrpSpPr/>
            <p:nvPr/>
          </p:nvGrpSpPr>
          <p:grpSpPr>
            <a:xfrm>
              <a:off x="9142558" y="6511982"/>
              <a:ext cx="1684398" cy="142155"/>
              <a:chOff x="404711" y="944579"/>
              <a:chExt cx="5743491" cy="484722"/>
            </a:xfrm>
            <a:solidFill>
              <a:srgbClr val="000000"/>
            </a:solidFill>
          </p:grpSpPr>
          <p:sp>
            <p:nvSpPr>
              <p:cNvPr id="25" name="Forma Livre 23">
                <a:extLst>
                  <a:ext uri="{FF2B5EF4-FFF2-40B4-BE49-F238E27FC236}">
                    <a16:creationId xmlns:a16="http://schemas.microsoft.com/office/drawing/2014/main" id="{35F98E3A-5384-36B6-1F56-21CCFAFD174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3C679BFE-BFC8-1908-8AD3-F98E340260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4DB411A0-FC9D-D063-EA28-EB357484067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64DF486A-BA25-B31D-32F5-6B48A9D9E5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0AC6E348-74F0-BC03-87F0-823FF33A25B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28D8B40C-3E99-27E6-A10C-CF760349142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0C8CFE45-683B-05F3-B70C-9AF5277BF7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A4DFE3A-57C0-7003-0CAF-D02595AC3A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635C7444-B7C1-9F66-8772-937C262EFE2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466AFA6-F303-2FB4-8CE1-355B08EF9F8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4C9514D-48A7-C426-DF96-DA7A7FB1BB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6" name="Imagem 35" descr="Texto, Logotipo&#10;&#10;Descrição gerada automaticamente">
            <a:extLst>
              <a:ext uri="{FF2B5EF4-FFF2-40B4-BE49-F238E27FC236}">
                <a16:creationId xmlns:a16="http://schemas.microsoft.com/office/drawing/2014/main" id="{C225AF29-C69A-4CF0-7AE8-CF4FD5FF728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98703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8"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0-#ppt_w/2"/>
                                          </p:val>
                                        </p:tav>
                                        <p:tav tm="100000">
                                          <p:val>
                                            <p:strVal val="#ppt_x"/>
                                          </p:val>
                                        </p:tav>
                                      </p:tavLst>
                                    </p:anim>
                                    <p:anim calcmode="lin" valueType="num">
                                      <p:cBhvr additive="base">
                                        <p:cTn id="14" dur="500" fill="hold"/>
                                        <p:tgtEl>
                                          <p:spTgt spid="2"/>
                                        </p:tgtEl>
                                        <p:attrNameLst>
                                          <p:attrName>ppt_y</p:attrName>
                                        </p:attrNameLst>
                                      </p:cBhvr>
                                      <p:tavLst>
                                        <p:tav tm="0">
                                          <p:val>
                                            <p:strVal val="#ppt_y"/>
                                          </p:val>
                                        </p:tav>
                                        <p:tav tm="100000">
                                          <p:val>
                                            <p:strVal val="#ppt_y"/>
                                          </p:val>
                                        </p:tav>
                                      </p:tavLst>
                                    </p:anim>
                                  </p:childTnLst>
                                </p:cTn>
                              </p:par>
                            </p:childTnLst>
                          </p:cTn>
                        </p:par>
                        <p:par>
                          <p:cTn id="15" fill="hold">
                            <p:stCondLst>
                              <p:cond delay="1500"/>
                            </p:stCondLst>
                            <p:childTnLst>
                              <p:par>
                                <p:cTn id="16" presetID="42" presetClass="entr" presetSubtype="0" fill="hold" nodeType="after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1000"/>
                                        <p:tgtEl>
                                          <p:spTgt spid="4">
                                            <p:txEl>
                                              <p:pRg st="0" end="0"/>
                                            </p:txEl>
                                          </p:spTgt>
                                        </p:tgtEl>
                                      </p:cBhvr>
                                    </p:animEffect>
                                    <p:anim calcmode="lin" valueType="num">
                                      <p:cBhvr>
                                        <p:cTn id="1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21" fill="hold">
                            <p:stCondLst>
                              <p:cond delay="2500"/>
                            </p:stCondLst>
                            <p:childTnLst>
                              <p:par>
                                <p:cTn id="22" presetID="42" presetClass="entr" presetSubtype="0" fill="hold" nodeType="after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Effect transition="in" filter="fade">
                                      <p:cBhvr>
                                        <p:cTn id="29" dur="1000"/>
                                        <p:tgtEl>
                                          <p:spTgt spid="4">
                                            <p:txEl>
                                              <p:pRg st="3" end="3"/>
                                            </p:txEl>
                                          </p:spTgt>
                                        </p:tgtEl>
                                      </p:cBhvr>
                                    </p:animEffect>
                                    <p:anim calcmode="lin" valueType="num">
                                      <p:cBhvr>
                                        <p:cTn id="3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Effect transition="in" filter="fade">
                                      <p:cBhvr>
                                        <p:cTn id="34" dur="1000"/>
                                        <p:tgtEl>
                                          <p:spTgt spid="4">
                                            <p:txEl>
                                              <p:pRg st="4" end="4"/>
                                            </p:txEl>
                                          </p:spTgt>
                                        </p:tgtEl>
                                      </p:cBhvr>
                                    </p:animEffect>
                                    <p:anim calcmode="lin" valueType="num">
                                      <p:cBhvr>
                                        <p:cTn id="3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Effect transition="in" filter="fade">
                                      <p:cBhvr>
                                        <p:cTn id="39" dur="1000"/>
                                        <p:tgtEl>
                                          <p:spTgt spid="4">
                                            <p:txEl>
                                              <p:pRg st="5" end="5"/>
                                            </p:txEl>
                                          </p:spTgt>
                                        </p:tgtEl>
                                      </p:cBhvr>
                                    </p:animEffect>
                                    <p:anim calcmode="lin" valueType="num">
                                      <p:cBhvr>
                                        <p:cTn id="4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Effect transition="in" filter="fade">
                                      <p:cBhvr>
                                        <p:cTn id="44" dur="1000"/>
                                        <p:tgtEl>
                                          <p:spTgt spid="4">
                                            <p:txEl>
                                              <p:pRg st="6" end="6"/>
                                            </p:txEl>
                                          </p:spTgt>
                                        </p:tgtEl>
                                      </p:cBhvr>
                                    </p:animEffect>
                                    <p:anim calcmode="lin" valueType="num">
                                      <p:cBhvr>
                                        <p:cTn id="4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3500"/>
                            </p:stCondLst>
                            <p:childTnLst>
                              <p:par>
                                <p:cTn id="53" presetID="4" presetClass="entr" presetSubtype="16" fill="hold" nodeType="afterEffect">
                                  <p:stCondLst>
                                    <p:cond delay="0"/>
                                  </p:stCondLst>
                                  <p:childTnLst>
                                    <p:set>
                                      <p:cBhvr>
                                        <p:cTn id="54" dur="1" fill="hold">
                                          <p:stCondLst>
                                            <p:cond delay="0"/>
                                          </p:stCondLst>
                                        </p:cTn>
                                        <p:tgtEl>
                                          <p:spTgt spid="3"/>
                                        </p:tgtEl>
                                        <p:attrNameLst>
                                          <p:attrName>style.visibility</p:attrName>
                                        </p:attrNameLst>
                                      </p:cBhvr>
                                      <p:to>
                                        <p:strVal val="visible"/>
                                      </p:to>
                                    </p:set>
                                    <p:animEffect transition="in" filter="box(in)">
                                      <p:cBhvr>
                                        <p:cTn id="5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4C56D644-D8A0-9977-1AE3-A19741270F9E}"/>
              </a:ext>
            </a:extLst>
          </p:cNvPr>
          <p:cNvSpPr txBox="1"/>
          <p:nvPr/>
        </p:nvSpPr>
        <p:spPr>
          <a:xfrm>
            <a:off x="617981" y="1997839"/>
            <a:ext cx="8286750" cy="2862322"/>
          </a:xfrm>
          <a:prstGeom prst="rect">
            <a:avLst/>
          </a:prstGeom>
          <a:noFill/>
        </p:spPr>
        <p:txBody>
          <a:bodyPr wrap="square" rtlCol="0">
            <a:spAutoFit/>
          </a:bodyPr>
          <a:lstStyle/>
          <a:p>
            <a:r>
              <a:rPr lang="pt-BR" sz="6000" b="1">
                <a:solidFill>
                  <a:schemeClr val="bg1"/>
                </a:solidFill>
                <a:latin typeface="+mj-lt"/>
              </a:rPr>
              <a:t>O desenvolvimento </a:t>
            </a:r>
          </a:p>
          <a:p>
            <a:r>
              <a:rPr lang="pt-BR" sz="6000" b="1">
                <a:solidFill>
                  <a:schemeClr val="bg1"/>
                </a:solidFill>
                <a:latin typeface="+mj-lt"/>
              </a:rPr>
              <a:t>é um processo de manutenção contínua!</a:t>
            </a:r>
          </a:p>
        </p:txBody>
      </p:sp>
      <p:pic>
        <p:nvPicPr>
          <p:cNvPr id="3" name="Gráfico 2">
            <a:extLst>
              <a:ext uri="{FF2B5EF4-FFF2-40B4-BE49-F238E27FC236}">
                <a16:creationId xmlns:a16="http://schemas.microsoft.com/office/drawing/2014/main" id="{CE6F91DD-2BDE-E69D-5475-2A3CE4CDD43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41474" y="2730788"/>
            <a:ext cx="3713461" cy="2166185"/>
          </a:xfrm>
          <a:prstGeom prst="rect">
            <a:avLst/>
          </a:prstGeom>
        </p:spPr>
      </p:pic>
      <p:pic>
        <p:nvPicPr>
          <p:cNvPr id="4" name="Imagem 3" descr="Texto, Logotipo&#10;&#10;Descrição gerada automaticamente">
            <a:extLst>
              <a:ext uri="{FF2B5EF4-FFF2-40B4-BE49-F238E27FC236}">
                <a16:creationId xmlns:a16="http://schemas.microsoft.com/office/drawing/2014/main" id="{5EC689C4-50B1-2D06-59EA-47118938F91E}"/>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5" name="Agrupar 4">
            <a:extLst>
              <a:ext uri="{FF2B5EF4-FFF2-40B4-BE49-F238E27FC236}">
                <a16:creationId xmlns:a16="http://schemas.microsoft.com/office/drawing/2014/main" id="{88BFACE5-1775-D560-ADA9-5D51CDEF1356}"/>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F44A2404-9A1E-7DBD-6319-195D1CAB585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7" name="Gráfico 7">
              <a:extLst>
                <a:ext uri="{FF2B5EF4-FFF2-40B4-BE49-F238E27FC236}">
                  <a16:creationId xmlns:a16="http://schemas.microsoft.com/office/drawing/2014/main" id="{A107A5F4-1929-AA5C-2106-C258F235B9D8}"/>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57429F90-6BA9-713C-DB95-77B53DF1CEB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078E3048-B8E0-6699-FDAD-6DA7E5452B9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7F88B2B1-BAB3-E718-C74B-972088D1F90B}"/>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6CB39811-8A76-0120-D979-8ABE9A3DF07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F91E6AC1-C8C9-C258-14AE-F8F67977E6CB}"/>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8">
                <a:extLst>
                  <a:ext uri="{FF2B5EF4-FFF2-40B4-BE49-F238E27FC236}">
                    <a16:creationId xmlns:a16="http://schemas.microsoft.com/office/drawing/2014/main" id="{0C4AC8EF-5760-2E50-C97B-B1D3D7E3F1B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46C2C769-CB90-7AC2-9FEB-9C7AC5B4139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0E135134-EB97-ACB0-2D68-70FA3D48C4E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32A7364B-DD43-C5DD-2129-8077249D446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5E281504-4280-6106-94E5-3B6DC6F2EDBE}"/>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407D995D-70CA-AFF2-7602-996265247D4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68358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F040B919-935D-E27C-04E7-08B73D0DB9EB}"/>
              </a:ext>
            </a:extLst>
          </p:cNvPr>
          <p:cNvSpPr/>
          <p:nvPr/>
        </p:nvSpPr>
        <p:spPr>
          <a:xfrm>
            <a:off x="-269393" y="1590568"/>
            <a:ext cx="10928783" cy="3437681"/>
          </a:xfrm>
          <a:prstGeom prst="roundRect">
            <a:avLst>
              <a:gd name="adj" fmla="val -17778"/>
            </a:avLst>
          </a:prstGeom>
          <a:solidFill>
            <a:schemeClr val="tx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4C56D644-D8A0-9977-1AE3-A19741270F9E}"/>
              </a:ext>
            </a:extLst>
          </p:cNvPr>
          <p:cNvSpPr txBox="1"/>
          <p:nvPr/>
        </p:nvSpPr>
        <p:spPr>
          <a:xfrm>
            <a:off x="796263" y="2729974"/>
            <a:ext cx="4479123" cy="1015663"/>
          </a:xfrm>
          <a:prstGeom prst="rect">
            <a:avLst/>
          </a:prstGeom>
          <a:noFill/>
        </p:spPr>
        <p:txBody>
          <a:bodyPr wrap="square" rtlCol="0">
            <a:spAutoFit/>
          </a:bodyPr>
          <a:lstStyle/>
          <a:p>
            <a:r>
              <a:rPr lang="pt-BR" sz="6000" b="1">
                <a:solidFill>
                  <a:schemeClr val="bg1"/>
                </a:solidFill>
                <a:latin typeface="+mj-lt"/>
              </a:rPr>
              <a:t>Quer e pode</a:t>
            </a:r>
          </a:p>
        </p:txBody>
      </p:sp>
      <p:grpSp>
        <p:nvGrpSpPr>
          <p:cNvPr id="5" name="Agrupar 4">
            <a:extLst>
              <a:ext uri="{FF2B5EF4-FFF2-40B4-BE49-F238E27FC236}">
                <a16:creationId xmlns:a16="http://schemas.microsoft.com/office/drawing/2014/main" id="{BA62C434-4DCF-7820-D5EA-6E23307AA8FD}"/>
              </a:ext>
            </a:extLst>
          </p:cNvPr>
          <p:cNvGrpSpPr/>
          <p:nvPr/>
        </p:nvGrpSpPr>
        <p:grpSpPr>
          <a:xfrm>
            <a:off x="7183510" y="2603694"/>
            <a:ext cx="4824270" cy="3311349"/>
            <a:chOff x="1234673" y="3965111"/>
            <a:chExt cx="3951183" cy="2712068"/>
          </a:xfrm>
        </p:grpSpPr>
        <p:grpSp>
          <p:nvGrpSpPr>
            <p:cNvPr id="6" name="Gráfico 23">
              <a:extLst>
                <a:ext uri="{FF2B5EF4-FFF2-40B4-BE49-F238E27FC236}">
                  <a16:creationId xmlns:a16="http://schemas.microsoft.com/office/drawing/2014/main" id="{920EF9D3-519D-55ED-6F37-BE2AB6A7B470}"/>
                </a:ext>
              </a:extLst>
            </p:cNvPr>
            <p:cNvGrpSpPr/>
            <p:nvPr/>
          </p:nvGrpSpPr>
          <p:grpSpPr>
            <a:xfrm>
              <a:off x="2485230" y="4051042"/>
              <a:ext cx="2700626" cy="2496827"/>
              <a:chOff x="2238436" y="1693496"/>
              <a:chExt cx="2103924" cy="1945154"/>
            </a:xfrm>
          </p:grpSpPr>
          <p:sp>
            <p:nvSpPr>
              <p:cNvPr id="12" name="Forma Livre 38">
                <a:extLst>
                  <a:ext uri="{FF2B5EF4-FFF2-40B4-BE49-F238E27FC236}">
                    <a16:creationId xmlns:a16="http://schemas.microsoft.com/office/drawing/2014/main" id="{9B268510-671E-64BF-F86A-9377AAD12F62}"/>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60EC22C6-AE5E-BE1B-BA50-0DA510217CCE}"/>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B1B8CBF6-6428-52A8-89CE-8C0E51436EED}"/>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5" name="Forma Livre 42">
                <a:extLst>
                  <a:ext uri="{FF2B5EF4-FFF2-40B4-BE49-F238E27FC236}">
                    <a16:creationId xmlns:a16="http://schemas.microsoft.com/office/drawing/2014/main" id="{1AADD5DB-F0D4-11EA-5460-F50EEA5F63FE}"/>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5C35BFF0-E489-9B46-C586-216EF3CBEB6B}"/>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46B0937D-943E-682F-BB87-C07ECC43862A}"/>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18" name="Forma Livre 45">
                <a:extLst>
                  <a:ext uri="{FF2B5EF4-FFF2-40B4-BE49-F238E27FC236}">
                    <a16:creationId xmlns:a16="http://schemas.microsoft.com/office/drawing/2014/main" id="{D7FF5BC4-D8E4-C8C9-71E4-9786BDE13541}"/>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BF36951C-D9F7-57CB-7E18-BCF38804F5A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99155D3B-0B27-4A8B-1782-A4E42ECACFAC}"/>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44F86C1C-263D-CEC7-A775-78449E90D4DB}"/>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43D111A0-6BB7-A722-D3B9-FD546896EAD8}"/>
                </a:ext>
              </a:extLst>
            </p:cNvPr>
            <p:cNvGrpSpPr/>
            <p:nvPr/>
          </p:nvGrpSpPr>
          <p:grpSpPr>
            <a:xfrm>
              <a:off x="1234673" y="3965111"/>
              <a:ext cx="2214058" cy="2712068"/>
              <a:chOff x="3786612" y="1525812"/>
              <a:chExt cx="1724863" cy="2112838"/>
            </a:xfrm>
          </p:grpSpPr>
          <p:sp>
            <p:nvSpPr>
              <p:cNvPr id="8" name="Forma Livre 40">
                <a:extLst>
                  <a:ext uri="{FF2B5EF4-FFF2-40B4-BE49-F238E27FC236}">
                    <a16:creationId xmlns:a16="http://schemas.microsoft.com/office/drawing/2014/main" id="{A12BD3CD-BD93-11D6-A4F5-9945CFEB642B}"/>
                  </a:ext>
                </a:extLst>
              </p:cNvPr>
              <p:cNvSpPr/>
              <p:nvPr/>
            </p:nvSpPr>
            <p:spPr>
              <a:xfrm>
                <a:off x="4351055" y="152581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9" name="Forma Livre 45">
                <a:extLst>
                  <a:ext uri="{FF2B5EF4-FFF2-40B4-BE49-F238E27FC236}">
                    <a16:creationId xmlns:a16="http://schemas.microsoft.com/office/drawing/2014/main" id="{BDD1246E-4863-0092-FDF0-89F3F4F4B96E}"/>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6">
                <a:extLst>
                  <a:ext uri="{FF2B5EF4-FFF2-40B4-BE49-F238E27FC236}">
                    <a16:creationId xmlns:a16="http://schemas.microsoft.com/office/drawing/2014/main" id="{C593B022-7DB4-9324-5BE3-830F6100B25B}"/>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F0880B68-300B-B894-09F1-B1ACD3C02FA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pic>
        <p:nvPicPr>
          <p:cNvPr id="22" name="Imagem 21" descr="Texto, Logotipo&#10;&#10;Descrição gerada automaticamente">
            <a:extLst>
              <a:ext uri="{FF2B5EF4-FFF2-40B4-BE49-F238E27FC236}">
                <a16:creationId xmlns:a16="http://schemas.microsoft.com/office/drawing/2014/main" id="{014B1EEA-93C6-5BC9-8090-F4DDAA95D8FC}"/>
              </a:ext>
            </a:extLst>
          </p:cNvPr>
          <p:cNvPicPr>
            <a:picLocks noChangeAspect="1"/>
          </p:cNvPicPr>
          <p:nvPr/>
        </p:nvPicPr>
        <p:blipFill>
          <a:blip r:embed="rId2"/>
          <a:stretch>
            <a:fillRect/>
          </a:stretch>
        </p:blipFill>
        <p:spPr>
          <a:xfrm>
            <a:off x="617981" y="6266055"/>
            <a:ext cx="942717" cy="334149"/>
          </a:xfrm>
          <a:prstGeom prst="rect">
            <a:avLst/>
          </a:prstGeom>
        </p:spPr>
      </p:pic>
      <p:grpSp>
        <p:nvGrpSpPr>
          <p:cNvPr id="23" name="Agrupar 22">
            <a:extLst>
              <a:ext uri="{FF2B5EF4-FFF2-40B4-BE49-F238E27FC236}">
                <a16:creationId xmlns:a16="http://schemas.microsoft.com/office/drawing/2014/main" id="{BF8F1FA0-55C5-789D-CC4C-105DDDD90D0F}"/>
              </a:ext>
            </a:extLst>
          </p:cNvPr>
          <p:cNvGrpSpPr/>
          <p:nvPr/>
        </p:nvGrpSpPr>
        <p:grpSpPr>
          <a:xfrm>
            <a:off x="9872015" y="6469399"/>
            <a:ext cx="2190461" cy="261610"/>
            <a:chOff x="9142558" y="6469399"/>
            <a:chExt cx="2190461" cy="261610"/>
          </a:xfrm>
          <a:solidFill>
            <a:schemeClr val="bg1"/>
          </a:solidFill>
        </p:grpSpPr>
        <p:sp>
          <p:nvSpPr>
            <p:cNvPr id="24" name="CaixaDeTexto 23">
              <a:extLst>
                <a:ext uri="{FF2B5EF4-FFF2-40B4-BE49-F238E27FC236}">
                  <a16:creationId xmlns:a16="http://schemas.microsoft.com/office/drawing/2014/main" id="{19C1286D-8DDC-87B0-5457-CE161E2BA5F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25" name="Gráfico 7">
              <a:extLst>
                <a:ext uri="{FF2B5EF4-FFF2-40B4-BE49-F238E27FC236}">
                  <a16:creationId xmlns:a16="http://schemas.microsoft.com/office/drawing/2014/main" id="{8F3C7C2D-19B7-2BC8-BE23-DC6B065B4FA4}"/>
                </a:ext>
              </a:extLst>
            </p:cNvPr>
            <p:cNvGrpSpPr/>
            <p:nvPr/>
          </p:nvGrpSpPr>
          <p:grpSpPr>
            <a:xfrm>
              <a:off x="9142558" y="6511982"/>
              <a:ext cx="1684398" cy="142155"/>
              <a:chOff x="404711" y="944579"/>
              <a:chExt cx="5743491" cy="484722"/>
            </a:xfrm>
            <a:grpFill/>
          </p:grpSpPr>
          <p:sp>
            <p:nvSpPr>
              <p:cNvPr id="26" name="Forma Livre 23">
                <a:extLst>
                  <a:ext uri="{FF2B5EF4-FFF2-40B4-BE49-F238E27FC236}">
                    <a16:creationId xmlns:a16="http://schemas.microsoft.com/office/drawing/2014/main" id="{8C0D1397-4D5A-C4B1-3291-7DC58363BC1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4">
                <a:extLst>
                  <a:ext uri="{FF2B5EF4-FFF2-40B4-BE49-F238E27FC236}">
                    <a16:creationId xmlns:a16="http://schemas.microsoft.com/office/drawing/2014/main" id="{D15E249E-B87B-863D-9AAA-223E87419002}"/>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5">
                <a:extLst>
                  <a:ext uri="{FF2B5EF4-FFF2-40B4-BE49-F238E27FC236}">
                    <a16:creationId xmlns:a16="http://schemas.microsoft.com/office/drawing/2014/main" id="{55B411E5-4B34-61D8-2D98-90EFF862BA9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6">
                <a:extLst>
                  <a:ext uri="{FF2B5EF4-FFF2-40B4-BE49-F238E27FC236}">
                    <a16:creationId xmlns:a16="http://schemas.microsoft.com/office/drawing/2014/main" id="{BE22ECF8-B5AA-71AF-588B-06F33ED6363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7">
                <a:extLst>
                  <a:ext uri="{FF2B5EF4-FFF2-40B4-BE49-F238E27FC236}">
                    <a16:creationId xmlns:a16="http://schemas.microsoft.com/office/drawing/2014/main" id="{193B3893-2FCE-143E-AF26-8F0A41701F32}"/>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8">
                <a:extLst>
                  <a:ext uri="{FF2B5EF4-FFF2-40B4-BE49-F238E27FC236}">
                    <a16:creationId xmlns:a16="http://schemas.microsoft.com/office/drawing/2014/main" id="{F9362C7B-0D6B-9F1D-48E9-BAB3BCE828C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9">
                <a:extLst>
                  <a:ext uri="{FF2B5EF4-FFF2-40B4-BE49-F238E27FC236}">
                    <a16:creationId xmlns:a16="http://schemas.microsoft.com/office/drawing/2014/main" id="{945654DC-00B1-B754-5E39-6DBB84D2134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0">
                <a:extLst>
                  <a:ext uri="{FF2B5EF4-FFF2-40B4-BE49-F238E27FC236}">
                    <a16:creationId xmlns:a16="http://schemas.microsoft.com/office/drawing/2014/main" id="{808A4BDF-DB76-61AC-0774-BBBA0C8A337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1">
                <a:extLst>
                  <a:ext uri="{FF2B5EF4-FFF2-40B4-BE49-F238E27FC236}">
                    <a16:creationId xmlns:a16="http://schemas.microsoft.com/office/drawing/2014/main" id="{547654DA-7C51-0937-8871-046EFC303BE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2">
                <a:extLst>
                  <a:ext uri="{FF2B5EF4-FFF2-40B4-BE49-F238E27FC236}">
                    <a16:creationId xmlns:a16="http://schemas.microsoft.com/office/drawing/2014/main" id="{13C91437-A112-A05E-EB39-F9F3EAD9273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3">
                <a:extLst>
                  <a:ext uri="{FF2B5EF4-FFF2-40B4-BE49-F238E27FC236}">
                    <a16:creationId xmlns:a16="http://schemas.microsoft.com/office/drawing/2014/main" id="{2D62A09C-8B32-D5FF-5843-2B7BCE3387A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424097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left)">
                                      <p:cBhvr>
                                        <p:cTn id="13" dur="1000"/>
                                        <p:tgtEl>
                                          <p:spTgt spid="2"/>
                                        </p:tgtEl>
                                      </p:cBhvr>
                                    </p:animEffect>
                                  </p:childTnLst>
                                </p:cTn>
                              </p:par>
                            </p:childTnLst>
                          </p:cTn>
                        </p:par>
                        <p:par>
                          <p:cTn id="14" fill="hold">
                            <p:stCondLst>
                              <p:cond delay="2000"/>
                            </p:stCondLst>
                            <p:childTnLst>
                              <p:par>
                                <p:cTn id="15" presetID="10" presetClass="entr" presetSubtype="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69" name="Agrupar 68">
            <a:extLst>
              <a:ext uri="{FF2B5EF4-FFF2-40B4-BE49-F238E27FC236}">
                <a16:creationId xmlns:a16="http://schemas.microsoft.com/office/drawing/2014/main" id="{F05B9254-D24A-3B98-8444-7DF698E2CE50}"/>
              </a:ext>
            </a:extLst>
          </p:cNvPr>
          <p:cNvGrpSpPr/>
          <p:nvPr/>
        </p:nvGrpSpPr>
        <p:grpSpPr>
          <a:xfrm>
            <a:off x="9820655" y="5734876"/>
            <a:ext cx="2748024" cy="410853"/>
            <a:chOff x="9820655" y="5734876"/>
            <a:chExt cx="2748024" cy="410853"/>
          </a:xfrm>
        </p:grpSpPr>
        <p:sp>
          <p:nvSpPr>
            <p:cNvPr id="68" name="Shape 0">
              <a:extLst>
                <a:ext uri="{FF2B5EF4-FFF2-40B4-BE49-F238E27FC236}">
                  <a16:creationId xmlns:a16="http://schemas.microsoft.com/office/drawing/2014/main" id="{34D56641-7B4E-7C4A-7364-E8E104AD6CA3}"/>
                </a:ext>
              </a:extLst>
            </p:cNvPr>
            <p:cNvSpPr/>
            <p:nvPr/>
          </p:nvSpPr>
          <p:spPr>
            <a:xfrm>
              <a:off x="9820655" y="5734876"/>
              <a:ext cx="2748024" cy="385653"/>
            </a:xfrm>
            <a:prstGeom prst="roundRect">
              <a:avLst>
                <a:gd name="adj" fmla="val -17778"/>
              </a:avLst>
            </a:prstGeom>
            <a:solidFill>
              <a:srgbClr val="F90000"/>
            </a:solidFill>
            <a:ln/>
          </p:spPr>
          <p:txBody>
            <a:bodyPr/>
            <a:lstStyle/>
            <a:p>
              <a:endParaRPr lang="pt-BR" sz="3200">
                <a:solidFill>
                  <a:schemeClr val="bg1"/>
                </a:solidFill>
              </a:endParaRPr>
            </a:p>
          </p:txBody>
        </p:sp>
        <p:sp>
          <p:nvSpPr>
            <p:cNvPr id="9" name="CaixaDeTexto 8">
              <a:extLst>
                <a:ext uri="{FF2B5EF4-FFF2-40B4-BE49-F238E27FC236}">
                  <a16:creationId xmlns:a16="http://schemas.microsoft.com/office/drawing/2014/main" id="{2A0838CC-DD06-70AC-CB8F-63DDDAAAC243}"/>
                </a:ext>
              </a:extLst>
            </p:cNvPr>
            <p:cNvSpPr txBox="1"/>
            <p:nvPr/>
          </p:nvSpPr>
          <p:spPr>
            <a:xfrm>
              <a:off x="9830824" y="5745619"/>
              <a:ext cx="919875" cy="400110"/>
            </a:xfrm>
            <a:prstGeom prst="rect">
              <a:avLst/>
            </a:prstGeom>
            <a:noFill/>
          </p:spPr>
          <p:txBody>
            <a:bodyPr wrap="square" rtlCol="0">
              <a:spAutoFit/>
            </a:bodyPr>
            <a:lstStyle/>
            <a:p>
              <a:pPr algn="ctr"/>
              <a:r>
                <a:rPr lang="pt-BR" sz="2000" b="1">
                  <a:solidFill>
                    <a:schemeClr val="bg1"/>
                  </a:solidFill>
                </a:rPr>
                <a:t>PODE</a:t>
              </a:r>
            </a:p>
          </p:txBody>
        </p:sp>
      </p:grpSp>
      <p:grpSp>
        <p:nvGrpSpPr>
          <p:cNvPr id="70" name="Agrupar 69">
            <a:extLst>
              <a:ext uri="{FF2B5EF4-FFF2-40B4-BE49-F238E27FC236}">
                <a16:creationId xmlns:a16="http://schemas.microsoft.com/office/drawing/2014/main" id="{437E3C66-2075-EF7C-D473-BADD3092D771}"/>
              </a:ext>
            </a:extLst>
          </p:cNvPr>
          <p:cNvGrpSpPr/>
          <p:nvPr/>
        </p:nvGrpSpPr>
        <p:grpSpPr>
          <a:xfrm>
            <a:off x="-703324" y="1231536"/>
            <a:ext cx="2748024" cy="400110"/>
            <a:chOff x="-703324" y="1231536"/>
            <a:chExt cx="2748024" cy="400110"/>
          </a:xfrm>
        </p:grpSpPr>
        <p:sp>
          <p:nvSpPr>
            <p:cNvPr id="67" name="Shape 0">
              <a:extLst>
                <a:ext uri="{FF2B5EF4-FFF2-40B4-BE49-F238E27FC236}">
                  <a16:creationId xmlns:a16="http://schemas.microsoft.com/office/drawing/2014/main" id="{775C74D0-EBD9-B2A7-5A6D-8DF2F2B58F0D}"/>
                </a:ext>
              </a:extLst>
            </p:cNvPr>
            <p:cNvSpPr/>
            <p:nvPr/>
          </p:nvSpPr>
          <p:spPr>
            <a:xfrm>
              <a:off x="-703324" y="1231536"/>
              <a:ext cx="2748024" cy="385653"/>
            </a:xfrm>
            <a:prstGeom prst="roundRect">
              <a:avLst>
                <a:gd name="adj" fmla="val -17778"/>
              </a:avLst>
            </a:prstGeom>
            <a:solidFill>
              <a:srgbClr val="F90000"/>
            </a:solidFill>
            <a:ln/>
          </p:spPr>
          <p:txBody>
            <a:bodyPr/>
            <a:lstStyle/>
            <a:p>
              <a:endParaRPr lang="pt-BR" sz="3200">
                <a:solidFill>
                  <a:schemeClr val="bg1"/>
                </a:solidFill>
              </a:endParaRPr>
            </a:p>
          </p:txBody>
        </p:sp>
        <p:sp>
          <p:nvSpPr>
            <p:cNvPr id="10" name="CaixaDeTexto 9">
              <a:extLst>
                <a:ext uri="{FF2B5EF4-FFF2-40B4-BE49-F238E27FC236}">
                  <a16:creationId xmlns:a16="http://schemas.microsoft.com/office/drawing/2014/main" id="{A6617BC7-8772-4AE3-42A9-FF8B6C32A8DF}"/>
                </a:ext>
              </a:extLst>
            </p:cNvPr>
            <p:cNvSpPr txBox="1"/>
            <p:nvPr/>
          </p:nvSpPr>
          <p:spPr>
            <a:xfrm>
              <a:off x="1133363" y="1231536"/>
              <a:ext cx="876677" cy="400110"/>
            </a:xfrm>
            <a:prstGeom prst="rect">
              <a:avLst/>
            </a:prstGeom>
            <a:noFill/>
          </p:spPr>
          <p:txBody>
            <a:bodyPr wrap="square" rtlCol="0">
              <a:spAutoFit/>
            </a:bodyPr>
            <a:lstStyle/>
            <a:p>
              <a:pPr algn="ctr"/>
              <a:r>
                <a:rPr lang="pt-BR" sz="2000" b="1">
                  <a:solidFill>
                    <a:schemeClr val="bg1"/>
                  </a:solidFill>
                </a:rPr>
                <a:t>QUER</a:t>
              </a:r>
            </a:p>
          </p:txBody>
        </p:sp>
      </p:grpSp>
      <p:grpSp>
        <p:nvGrpSpPr>
          <p:cNvPr id="6" name="Agrupar 5">
            <a:extLst>
              <a:ext uri="{FF2B5EF4-FFF2-40B4-BE49-F238E27FC236}">
                <a16:creationId xmlns:a16="http://schemas.microsoft.com/office/drawing/2014/main" id="{97D1B2D8-C4D8-D969-DEEF-12ABA842EC81}"/>
              </a:ext>
            </a:extLst>
          </p:cNvPr>
          <p:cNvGrpSpPr/>
          <p:nvPr/>
        </p:nvGrpSpPr>
        <p:grpSpPr>
          <a:xfrm>
            <a:off x="1741409" y="1235360"/>
            <a:ext cx="8366959" cy="5007304"/>
            <a:chOff x="1608881" y="1086082"/>
            <a:chExt cx="8653330" cy="5178686"/>
          </a:xfrm>
        </p:grpSpPr>
        <p:cxnSp>
          <p:nvCxnSpPr>
            <p:cNvPr id="5" name="Conector Reto 4">
              <a:extLst>
                <a:ext uri="{FF2B5EF4-FFF2-40B4-BE49-F238E27FC236}">
                  <a16:creationId xmlns:a16="http://schemas.microsoft.com/office/drawing/2014/main" id="{D5623A44-F420-3733-88D8-3124798EE6AE}"/>
                </a:ext>
              </a:extLst>
            </p:cNvPr>
            <p:cNvCxnSpPr>
              <a:cxnSpLocks/>
            </p:cNvCxnSpPr>
            <p:nvPr/>
          </p:nvCxnSpPr>
          <p:spPr>
            <a:xfrm flipH="1">
              <a:off x="1608881" y="6239176"/>
              <a:ext cx="8653330" cy="25592"/>
            </a:xfrm>
            <a:prstGeom prst="line">
              <a:avLst/>
            </a:prstGeom>
            <a:ln w="57150">
              <a:solidFill>
                <a:srgbClr val="F90000"/>
              </a:solidFill>
            </a:ln>
          </p:spPr>
          <p:style>
            <a:lnRef idx="1">
              <a:schemeClr val="accent1"/>
            </a:lnRef>
            <a:fillRef idx="0">
              <a:schemeClr val="accent1"/>
            </a:fillRef>
            <a:effectRef idx="0">
              <a:schemeClr val="accent1"/>
            </a:effectRef>
            <a:fontRef idx="minor">
              <a:schemeClr val="tx1"/>
            </a:fontRef>
          </p:style>
        </p:cxnSp>
        <p:sp>
          <p:nvSpPr>
            <p:cNvPr id="12" name="Retângulo 11">
              <a:extLst>
                <a:ext uri="{FF2B5EF4-FFF2-40B4-BE49-F238E27FC236}">
                  <a16:creationId xmlns:a16="http://schemas.microsoft.com/office/drawing/2014/main" id="{8528939E-B0AF-5C75-5668-95AE39AF6961}"/>
                </a:ext>
              </a:extLst>
            </p:cNvPr>
            <p:cNvSpPr/>
            <p:nvPr/>
          </p:nvSpPr>
          <p:spPr>
            <a:xfrm>
              <a:off x="2035801" y="1086082"/>
              <a:ext cx="3899745" cy="2594357"/>
            </a:xfrm>
            <a:prstGeom prst="rect">
              <a:avLst/>
            </a:prstGeom>
            <a:noFill/>
            <a:ln w="38100">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3" name="Retângulo 12">
              <a:extLst>
                <a:ext uri="{FF2B5EF4-FFF2-40B4-BE49-F238E27FC236}">
                  <a16:creationId xmlns:a16="http://schemas.microsoft.com/office/drawing/2014/main" id="{555D142B-6162-E3A3-556E-A8AAC9C0DA7F}"/>
                </a:ext>
              </a:extLst>
            </p:cNvPr>
            <p:cNvSpPr/>
            <p:nvPr/>
          </p:nvSpPr>
          <p:spPr>
            <a:xfrm>
              <a:off x="2035801" y="3645547"/>
              <a:ext cx="3899745" cy="2594357"/>
            </a:xfrm>
            <a:prstGeom prst="rect">
              <a:avLst/>
            </a:prstGeom>
            <a:noFill/>
            <a:ln w="38100">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F2F0AE5B-1251-0DA4-FB0C-32714BAAA78D}"/>
                </a:ext>
              </a:extLst>
            </p:cNvPr>
            <p:cNvSpPr/>
            <p:nvPr/>
          </p:nvSpPr>
          <p:spPr>
            <a:xfrm>
              <a:off x="5953947" y="3645547"/>
              <a:ext cx="3899745" cy="2594357"/>
            </a:xfrm>
            <a:prstGeom prst="rect">
              <a:avLst/>
            </a:prstGeom>
            <a:noFill/>
            <a:ln w="38100">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id="{4DBEB70E-A465-8DC6-A89F-E96BECFA986E}"/>
                </a:ext>
              </a:extLst>
            </p:cNvPr>
            <p:cNvSpPr/>
            <p:nvPr/>
          </p:nvSpPr>
          <p:spPr>
            <a:xfrm>
              <a:off x="5953947" y="1086082"/>
              <a:ext cx="3899745" cy="2594357"/>
            </a:xfrm>
            <a:prstGeom prst="rect">
              <a:avLst/>
            </a:prstGeom>
            <a:noFill/>
            <a:ln w="38100">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sp>
        <p:nvSpPr>
          <p:cNvPr id="16" name="CaixaDeTexto 15">
            <a:extLst>
              <a:ext uri="{FF2B5EF4-FFF2-40B4-BE49-F238E27FC236}">
                <a16:creationId xmlns:a16="http://schemas.microsoft.com/office/drawing/2014/main" id="{BF076481-1F91-D08C-8A04-BFEFC3BA3B80}"/>
              </a:ext>
            </a:extLst>
          </p:cNvPr>
          <p:cNvSpPr txBox="1"/>
          <p:nvPr/>
        </p:nvSpPr>
        <p:spPr>
          <a:xfrm>
            <a:off x="6096000" y="1303624"/>
            <a:ext cx="1033353" cy="369332"/>
          </a:xfrm>
          <a:prstGeom prst="rect">
            <a:avLst/>
          </a:prstGeom>
          <a:noFill/>
        </p:spPr>
        <p:txBody>
          <a:bodyPr wrap="square" rtlCol="0">
            <a:spAutoFit/>
          </a:bodyPr>
          <a:lstStyle/>
          <a:p>
            <a:r>
              <a:rPr lang="pt-BR">
                <a:solidFill>
                  <a:schemeClr val="bg1"/>
                </a:solidFill>
              </a:rPr>
              <a:t>CRAQUE</a:t>
            </a:r>
          </a:p>
        </p:txBody>
      </p:sp>
      <p:sp>
        <p:nvSpPr>
          <p:cNvPr id="17" name="CaixaDeTexto 16">
            <a:extLst>
              <a:ext uri="{FF2B5EF4-FFF2-40B4-BE49-F238E27FC236}">
                <a16:creationId xmlns:a16="http://schemas.microsoft.com/office/drawing/2014/main" id="{5B2D18E3-1B45-DD35-D497-A4D199BC035F}"/>
              </a:ext>
            </a:extLst>
          </p:cNvPr>
          <p:cNvSpPr txBox="1"/>
          <p:nvPr/>
        </p:nvSpPr>
        <p:spPr>
          <a:xfrm>
            <a:off x="2238567" y="3804111"/>
            <a:ext cx="1214964" cy="369332"/>
          </a:xfrm>
          <a:prstGeom prst="rect">
            <a:avLst/>
          </a:prstGeom>
          <a:noFill/>
        </p:spPr>
        <p:txBody>
          <a:bodyPr wrap="square" rtlCol="0">
            <a:spAutoFit/>
          </a:bodyPr>
          <a:lstStyle/>
          <a:p>
            <a:r>
              <a:rPr lang="pt-BR">
                <a:solidFill>
                  <a:schemeClr val="bg1"/>
                </a:solidFill>
              </a:rPr>
              <a:t>T.C.H.A.U.</a:t>
            </a:r>
          </a:p>
        </p:txBody>
      </p:sp>
      <p:sp>
        <p:nvSpPr>
          <p:cNvPr id="18" name="CaixaDeTexto 17">
            <a:extLst>
              <a:ext uri="{FF2B5EF4-FFF2-40B4-BE49-F238E27FC236}">
                <a16:creationId xmlns:a16="http://schemas.microsoft.com/office/drawing/2014/main" id="{6EC1548A-E5CB-68D7-275E-7D4075831FD7}"/>
              </a:ext>
            </a:extLst>
          </p:cNvPr>
          <p:cNvSpPr txBox="1"/>
          <p:nvPr/>
        </p:nvSpPr>
        <p:spPr>
          <a:xfrm>
            <a:off x="2238567" y="1303624"/>
            <a:ext cx="1734806" cy="369332"/>
          </a:xfrm>
          <a:prstGeom prst="rect">
            <a:avLst/>
          </a:prstGeom>
          <a:noFill/>
        </p:spPr>
        <p:txBody>
          <a:bodyPr wrap="square" rtlCol="0">
            <a:spAutoFit/>
          </a:bodyPr>
          <a:lstStyle/>
          <a:p>
            <a:r>
              <a:rPr lang="pt-BR">
                <a:solidFill>
                  <a:schemeClr val="bg1"/>
                </a:solidFill>
              </a:rPr>
              <a:t>TREINAMENTO</a:t>
            </a:r>
          </a:p>
        </p:txBody>
      </p:sp>
      <p:sp>
        <p:nvSpPr>
          <p:cNvPr id="19" name="CaixaDeTexto 18">
            <a:extLst>
              <a:ext uri="{FF2B5EF4-FFF2-40B4-BE49-F238E27FC236}">
                <a16:creationId xmlns:a16="http://schemas.microsoft.com/office/drawing/2014/main" id="{E51D2A23-E417-2831-7AC7-2388CF5863FB}"/>
              </a:ext>
            </a:extLst>
          </p:cNvPr>
          <p:cNvSpPr txBox="1"/>
          <p:nvPr/>
        </p:nvSpPr>
        <p:spPr>
          <a:xfrm>
            <a:off x="6009255" y="3814698"/>
            <a:ext cx="1399909" cy="369332"/>
          </a:xfrm>
          <a:prstGeom prst="rect">
            <a:avLst/>
          </a:prstGeom>
          <a:noFill/>
        </p:spPr>
        <p:txBody>
          <a:bodyPr wrap="square" rtlCol="0">
            <a:spAutoFit/>
          </a:bodyPr>
          <a:lstStyle/>
          <a:p>
            <a:r>
              <a:rPr lang="pt-BR">
                <a:solidFill>
                  <a:schemeClr val="bg1"/>
                </a:solidFill>
              </a:rPr>
              <a:t>EMPACADO</a:t>
            </a:r>
          </a:p>
        </p:txBody>
      </p:sp>
      <p:sp>
        <p:nvSpPr>
          <p:cNvPr id="21" name="CaixaDeTexto 20">
            <a:extLst>
              <a:ext uri="{FF2B5EF4-FFF2-40B4-BE49-F238E27FC236}">
                <a16:creationId xmlns:a16="http://schemas.microsoft.com/office/drawing/2014/main" id="{3238F158-D908-83A6-72BC-8E150E479A14}"/>
              </a:ext>
            </a:extLst>
          </p:cNvPr>
          <p:cNvSpPr txBox="1"/>
          <p:nvPr/>
        </p:nvSpPr>
        <p:spPr>
          <a:xfrm>
            <a:off x="405729" y="257796"/>
            <a:ext cx="7135287" cy="830997"/>
          </a:xfrm>
          <a:prstGeom prst="rect">
            <a:avLst/>
          </a:prstGeom>
          <a:noFill/>
        </p:spPr>
        <p:txBody>
          <a:bodyPr wrap="none" rtlCol="0">
            <a:spAutoFit/>
          </a:bodyPr>
          <a:lstStyle/>
          <a:p>
            <a:r>
              <a:rPr lang="pt-BR" sz="4800" b="1">
                <a:solidFill>
                  <a:schemeClr val="bg1"/>
                </a:solidFill>
              </a:rPr>
              <a:t>Ferramenta QUER&amp;PODE</a:t>
            </a:r>
          </a:p>
        </p:txBody>
      </p:sp>
      <p:pic>
        <p:nvPicPr>
          <p:cNvPr id="7" name="Imagem 6" descr="Texto, Logotipo&#10;&#10;Descrição gerada automaticamente">
            <a:extLst>
              <a:ext uri="{FF2B5EF4-FFF2-40B4-BE49-F238E27FC236}">
                <a16:creationId xmlns:a16="http://schemas.microsoft.com/office/drawing/2014/main" id="{4E016269-97DC-5CDA-5BD1-849FE7D8FFF1}"/>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18505BFB-BCC9-40AF-C3F5-D5BD1B130B07}"/>
              </a:ext>
            </a:extLst>
          </p:cNvPr>
          <p:cNvGrpSpPr/>
          <p:nvPr/>
        </p:nvGrpSpPr>
        <p:grpSpPr>
          <a:xfrm>
            <a:off x="9872015" y="6469399"/>
            <a:ext cx="2190461" cy="261610"/>
            <a:chOff x="9142558" y="6469399"/>
            <a:chExt cx="2190461" cy="261610"/>
          </a:xfrm>
          <a:solidFill>
            <a:schemeClr val="bg1"/>
          </a:solidFill>
        </p:grpSpPr>
        <p:sp>
          <p:nvSpPr>
            <p:cNvPr id="11" name="CaixaDeTexto 10">
              <a:extLst>
                <a:ext uri="{FF2B5EF4-FFF2-40B4-BE49-F238E27FC236}">
                  <a16:creationId xmlns:a16="http://schemas.microsoft.com/office/drawing/2014/main" id="{9A0C9400-8182-23FA-C4B5-C27DE1A4F469}"/>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20" name="Gráfico 7">
              <a:extLst>
                <a:ext uri="{FF2B5EF4-FFF2-40B4-BE49-F238E27FC236}">
                  <a16:creationId xmlns:a16="http://schemas.microsoft.com/office/drawing/2014/main" id="{4E00AE8B-D5E9-573A-154F-C18367FBB9D8}"/>
                </a:ext>
              </a:extLst>
            </p:cNvPr>
            <p:cNvGrpSpPr/>
            <p:nvPr/>
          </p:nvGrpSpPr>
          <p:grpSpPr>
            <a:xfrm>
              <a:off x="9142558" y="6511982"/>
              <a:ext cx="1684398" cy="142155"/>
              <a:chOff x="404711" y="944579"/>
              <a:chExt cx="5743491" cy="484722"/>
            </a:xfrm>
            <a:grpFill/>
          </p:grpSpPr>
          <p:sp>
            <p:nvSpPr>
              <p:cNvPr id="22" name="Forma Livre 23">
                <a:extLst>
                  <a:ext uri="{FF2B5EF4-FFF2-40B4-BE49-F238E27FC236}">
                    <a16:creationId xmlns:a16="http://schemas.microsoft.com/office/drawing/2014/main" id="{C9CED2D6-EA2D-C17C-E233-CDD793784718}"/>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4">
                <a:extLst>
                  <a:ext uri="{FF2B5EF4-FFF2-40B4-BE49-F238E27FC236}">
                    <a16:creationId xmlns:a16="http://schemas.microsoft.com/office/drawing/2014/main" id="{666BC937-276C-B170-8D71-B4BBB6D27B2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5">
                <a:extLst>
                  <a:ext uri="{FF2B5EF4-FFF2-40B4-BE49-F238E27FC236}">
                    <a16:creationId xmlns:a16="http://schemas.microsoft.com/office/drawing/2014/main" id="{92074354-147A-71E6-A633-40DBDD6C202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6">
                <a:extLst>
                  <a:ext uri="{FF2B5EF4-FFF2-40B4-BE49-F238E27FC236}">
                    <a16:creationId xmlns:a16="http://schemas.microsoft.com/office/drawing/2014/main" id="{9C200A9C-988D-0217-BB11-0BC12A7B878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7">
                <a:extLst>
                  <a:ext uri="{FF2B5EF4-FFF2-40B4-BE49-F238E27FC236}">
                    <a16:creationId xmlns:a16="http://schemas.microsoft.com/office/drawing/2014/main" id="{B732C034-CB26-0F8C-08CD-A6ECA5F79416}"/>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8">
                <a:extLst>
                  <a:ext uri="{FF2B5EF4-FFF2-40B4-BE49-F238E27FC236}">
                    <a16:creationId xmlns:a16="http://schemas.microsoft.com/office/drawing/2014/main" id="{3975D715-E662-FC36-F76D-3CFF6E081D5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9">
                <a:extLst>
                  <a:ext uri="{FF2B5EF4-FFF2-40B4-BE49-F238E27FC236}">
                    <a16:creationId xmlns:a16="http://schemas.microsoft.com/office/drawing/2014/main" id="{5B8355C5-8658-B289-D0D2-94CC1DE2BD0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0">
                <a:extLst>
                  <a:ext uri="{FF2B5EF4-FFF2-40B4-BE49-F238E27FC236}">
                    <a16:creationId xmlns:a16="http://schemas.microsoft.com/office/drawing/2014/main" id="{5DDED179-BFF6-0ECF-7D0E-197C17FA258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1">
                <a:extLst>
                  <a:ext uri="{FF2B5EF4-FFF2-40B4-BE49-F238E27FC236}">
                    <a16:creationId xmlns:a16="http://schemas.microsoft.com/office/drawing/2014/main" id="{6C780957-9D76-DF78-6AFD-9B07B44C36E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2">
                <a:extLst>
                  <a:ext uri="{FF2B5EF4-FFF2-40B4-BE49-F238E27FC236}">
                    <a16:creationId xmlns:a16="http://schemas.microsoft.com/office/drawing/2014/main" id="{5292388D-39B1-EC80-1005-EE617CB1E07B}"/>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3">
                <a:extLst>
                  <a:ext uri="{FF2B5EF4-FFF2-40B4-BE49-F238E27FC236}">
                    <a16:creationId xmlns:a16="http://schemas.microsoft.com/office/drawing/2014/main" id="{91EDF7F9-0EFE-20A9-2DB7-8EF243AC2F8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grpSp>
        <p:nvGrpSpPr>
          <p:cNvPr id="33" name="Agrupar 32">
            <a:extLst>
              <a:ext uri="{FF2B5EF4-FFF2-40B4-BE49-F238E27FC236}">
                <a16:creationId xmlns:a16="http://schemas.microsoft.com/office/drawing/2014/main" id="{2FB6F77A-C083-1D52-F1E0-0110686E8804}"/>
              </a:ext>
            </a:extLst>
          </p:cNvPr>
          <p:cNvGrpSpPr/>
          <p:nvPr/>
        </p:nvGrpSpPr>
        <p:grpSpPr>
          <a:xfrm>
            <a:off x="10290762" y="203863"/>
            <a:ext cx="2354029" cy="1615791"/>
            <a:chOff x="1234673" y="3965111"/>
            <a:chExt cx="3951183" cy="2712068"/>
          </a:xfrm>
        </p:grpSpPr>
        <p:grpSp>
          <p:nvGrpSpPr>
            <p:cNvPr id="34" name="Gráfico 23">
              <a:extLst>
                <a:ext uri="{FF2B5EF4-FFF2-40B4-BE49-F238E27FC236}">
                  <a16:creationId xmlns:a16="http://schemas.microsoft.com/office/drawing/2014/main" id="{6918C65B-6832-69AE-CDCB-6E9B0985E02A}"/>
                </a:ext>
              </a:extLst>
            </p:cNvPr>
            <p:cNvGrpSpPr/>
            <p:nvPr/>
          </p:nvGrpSpPr>
          <p:grpSpPr>
            <a:xfrm>
              <a:off x="2485230" y="4051042"/>
              <a:ext cx="2700626" cy="2496827"/>
              <a:chOff x="2238436" y="1693496"/>
              <a:chExt cx="2103924" cy="1945154"/>
            </a:xfrm>
          </p:grpSpPr>
          <p:sp>
            <p:nvSpPr>
              <p:cNvPr id="40" name="Forma Livre 38">
                <a:extLst>
                  <a:ext uri="{FF2B5EF4-FFF2-40B4-BE49-F238E27FC236}">
                    <a16:creationId xmlns:a16="http://schemas.microsoft.com/office/drawing/2014/main" id="{A2D8E065-55A7-D394-E82E-900C61DF13F8}"/>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1" name="Forma Livre 39">
                <a:extLst>
                  <a:ext uri="{FF2B5EF4-FFF2-40B4-BE49-F238E27FC236}">
                    <a16:creationId xmlns:a16="http://schemas.microsoft.com/office/drawing/2014/main" id="{939195FD-1422-05C2-9696-872CB4CDC3EB}"/>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2" name="Forma Livre 40">
                <a:extLst>
                  <a:ext uri="{FF2B5EF4-FFF2-40B4-BE49-F238E27FC236}">
                    <a16:creationId xmlns:a16="http://schemas.microsoft.com/office/drawing/2014/main" id="{18040B02-BCE3-BA34-E5A5-944CFD7442F8}"/>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43" name="Forma Livre 42">
                <a:extLst>
                  <a:ext uri="{FF2B5EF4-FFF2-40B4-BE49-F238E27FC236}">
                    <a16:creationId xmlns:a16="http://schemas.microsoft.com/office/drawing/2014/main" id="{E5D05E48-A817-D34C-3530-14BCACC57DD9}"/>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4" name="Forma Livre 43">
                <a:extLst>
                  <a:ext uri="{FF2B5EF4-FFF2-40B4-BE49-F238E27FC236}">
                    <a16:creationId xmlns:a16="http://schemas.microsoft.com/office/drawing/2014/main" id="{7D4C09C8-18B9-5241-F2DC-A6990546C759}"/>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5" name="Forma Livre 44">
                <a:extLst>
                  <a:ext uri="{FF2B5EF4-FFF2-40B4-BE49-F238E27FC236}">
                    <a16:creationId xmlns:a16="http://schemas.microsoft.com/office/drawing/2014/main" id="{E80BDD41-D018-52F7-2A56-92C4CC3C1607}"/>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46" name="Forma Livre 45">
                <a:extLst>
                  <a:ext uri="{FF2B5EF4-FFF2-40B4-BE49-F238E27FC236}">
                    <a16:creationId xmlns:a16="http://schemas.microsoft.com/office/drawing/2014/main" id="{9C7DE527-D9C9-190B-D249-FD47221C1910}"/>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47" name="Forma Livre 46">
                <a:extLst>
                  <a:ext uri="{FF2B5EF4-FFF2-40B4-BE49-F238E27FC236}">
                    <a16:creationId xmlns:a16="http://schemas.microsoft.com/office/drawing/2014/main" id="{36E71299-7B79-B87C-EC2F-99E7E6692D7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8" name="Forma Livre 47">
                <a:extLst>
                  <a:ext uri="{FF2B5EF4-FFF2-40B4-BE49-F238E27FC236}">
                    <a16:creationId xmlns:a16="http://schemas.microsoft.com/office/drawing/2014/main" id="{A11B1488-28B3-CE0E-955A-F9E5216CB67F}"/>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9" name="Forma Livre 48">
                <a:extLst>
                  <a:ext uri="{FF2B5EF4-FFF2-40B4-BE49-F238E27FC236}">
                    <a16:creationId xmlns:a16="http://schemas.microsoft.com/office/drawing/2014/main" id="{9F271060-7B57-1467-B590-6A9500740971}"/>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35" name="Gráfico 23">
              <a:extLst>
                <a:ext uri="{FF2B5EF4-FFF2-40B4-BE49-F238E27FC236}">
                  <a16:creationId xmlns:a16="http://schemas.microsoft.com/office/drawing/2014/main" id="{BBC9BF07-411A-0B69-96E2-5CA759290FD6}"/>
                </a:ext>
              </a:extLst>
            </p:cNvPr>
            <p:cNvGrpSpPr/>
            <p:nvPr/>
          </p:nvGrpSpPr>
          <p:grpSpPr>
            <a:xfrm>
              <a:off x="1234673" y="3965111"/>
              <a:ext cx="2214058" cy="2712068"/>
              <a:chOff x="3786612" y="1525812"/>
              <a:chExt cx="1724863" cy="2112838"/>
            </a:xfrm>
          </p:grpSpPr>
          <p:sp>
            <p:nvSpPr>
              <p:cNvPr id="36" name="Forma Livre 40">
                <a:extLst>
                  <a:ext uri="{FF2B5EF4-FFF2-40B4-BE49-F238E27FC236}">
                    <a16:creationId xmlns:a16="http://schemas.microsoft.com/office/drawing/2014/main" id="{FA8E464E-EB09-3F08-4135-06E4A998D787}"/>
                  </a:ext>
                </a:extLst>
              </p:cNvPr>
              <p:cNvSpPr/>
              <p:nvPr/>
            </p:nvSpPr>
            <p:spPr>
              <a:xfrm>
                <a:off x="4351055" y="152581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7" name="Forma Livre 45">
                <a:extLst>
                  <a:ext uri="{FF2B5EF4-FFF2-40B4-BE49-F238E27FC236}">
                    <a16:creationId xmlns:a16="http://schemas.microsoft.com/office/drawing/2014/main" id="{AC2BBC39-6E6A-77DA-8665-82F669051BEB}"/>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8" name="Forma Livre 46">
                <a:extLst>
                  <a:ext uri="{FF2B5EF4-FFF2-40B4-BE49-F238E27FC236}">
                    <a16:creationId xmlns:a16="http://schemas.microsoft.com/office/drawing/2014/main" id="{F910BAB7-1BFA-9AE4-F940-606B280A1211}"/>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9" name="Forma Livre 48">
                <a:extLst>
                  <a:ext uri="{FF2B5EF4-FFF2-40B4-BE49-F238E27FC236}">
                    <a16:creationId xmlns:a16="http://schemas.microsoft.com/office/drawing/2014/main" id="{FD52A2D1-0CE6-27B1-409D-3B5681E4E1D0}"/>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50" name="Agrupar 49">
            <a:extLst>
              <a:ext uri="{FF2B5EF4-FFF2-40B4-BE49-F238E27FC236}">
                <a16:creationId xmlns:a16="http://schemas.microsoft.com/office/drawing/2014/main" id="{D2452CFD-F96B-50EC-E612-110610860AEE}"/>
              </a:ext>
            </a:extLst>
          </p:cNvPr>
          <p:cNvGrpSpPr/>
          <p:nvPr/>
        </p:nvGrpSpPr>
        <p:grpSpPr>
          <a:xfrm flipH="1">
            <a:off x="-565603" y="4184030"/>
            <a:ext cx="2209274" cy="1615791"/>
            <a:chOff x="1234673" y="3965111"/>
            <a:chExt cx="3951183" cy="2712068"/>
          </a:xfrm>
        </p:grpSpPr>
        <p:grpSp>
          <p:nvGrpSpPr>
            <p:cNvPr id="51" name="Gráfico 23">
              <a:extLst>
                <a:ext uri="{FF2B5EF4-FFF2-40B4-BE49-F238E27FC236}">
                  <a16:creationId xmlns:a16="http://schemas.microsoft.com/office/drawing/2014/main" id="{6AA87704-D3AD-7700-7E83-C4560BA5DA99}"/>
                </a:ext>
              </a:extLst>
            </p:cNvPr>
            <p:cNvGrpSpPr/>
            <p:nvPr/>
          </p:nvGrpSpPr>
          <p:grpSpPr>
            <a:xfrm>
              <a:off x="2485230" y="4051042"/>
              <a:ext cx="2700626" cy="2496827"/>
              <a:chOff x="2238436" y="1693496"/>
              <a:chExt cx="2103924" cy="1945154"/>
            </a:xfrm>
          </p:grpSpPr>
          <p:sp>
            <p:nvSpPr>
              <p:cNvPr id="57" name="Forma Livre 38">
                <a:extLst>
                  <a:ext uri="{FF2B5EF4-FFF2-40B4-BE49-F238E27FC236}">
                    <a16:creationId xmlns:a16="http://schemas.microsoft.com/office/drawing/2014/main" id="{42C72A7A-4091-EBA3-3120-85F33B5C780C}"/>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8" name="Forma Livre 39">
                <a:extLst>
                  <a:ext uri="{FF2B5EF4-FFF2-40B4-BE49-F238E27FC236}">
                    <a16:creationId xmlns:a16="http://schemas.microsoft.com/office/drawing/2014/main" id="{F4B5BA29-C7DF-95B2-4241-340C05F7FBFA}"/>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9" name="Forma Livre 40">
                <a:extLst>
                  <a:ext uri="{FF2B5EF4-FFF2-40B4-BE49-F238E27FC236}">
                    <a16:creationId xmlns:a16="http://schemas.microsoft.com/office/drawing/2014/main" id="{DBB69E68-BD95-3362-C905-D0593FCF15B6}"/>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60" name="Forma Livre 42">
                <a:extLst>
                  <a:ext uri="{FF2B5EF4-FFF2-40B4-BE49-F238E27FC236}">
                    <a16:creationId xmlns:a16="http://schemas.microsoft.com/office/drawing/2014/main" id="{7B907CB9-4D57-6589-31B2-D058B1C3AA67}"/>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61" name="Forma Livre 43">
                <a:extLst>
                  <a:ext uri="{FF2B5EF4-FFF2-40B4-BE49-F238E27FC236}">
                    <a16:creationId xmlns:a16="http://schemas.microsoft.com/office/drawing/2014/main" id="{65C0751C-335E-FF66-A79F-ED8444529BF5}"/>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62" name="Forma Livre 44">
                <a:extLst>
                  <a:ext uri="{FF2B5EF4-FFF2-40B4-BE49-F238E27FC236}">
                    <a16:creationId xmlns:a16="http://schemas.microsoft.com/office/drawing/2014/main" id="{2F5273DC-3985-26B2-EBA7-D87851AC079B}"/>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63" name="Forma Livre 45">
                <a:extLst>
                  <a:ext uri="{FF2B5EF4-FFF2-40B4-BE49-F238E27FC236}">
                    <a16:creationId xmlns:a16="http://schemas.microsoft.com/office/drawing/2014/main" id="{8AE3C585-7BBE-266F-9B11-BF5A8D05A492}"/>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64" name="Forma Livre 46">
                <a:extLst>
                  <a:ext uri="{FF2B5EF4-FFF2-40B4-BE49-F238E27FC236}">
                    <a16:creationId xmlns:a16="http://schemas.microsoft.com/office/drawing/2014/main" id="{16E1C9E7-9CAD-A5D2-B3AB-51A1D6D1556B}"/>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65" name="Forma Livre 47">
                <a:extLst>
                  <a:ext uri="{FF2B5EF4-FFF2-40B4-BE49-F238E27FC236}">
                    <a16:creationId xmlns:a16="http://schemas.microsoft.com/office/drawing/2014/main" id="{4F9552C3-40F1-0642-5D34-B61061E1FC4A}"/>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66" name="Forma Livre 48">
                <a:extLst>
                  <a:ext uri="{FF2B5EF4-FFF2-40B4-BE49-F238E27FC236}">
                    <a16:creationId xmlns:a16="http://schemas.microsoft.com/office/drawing/2014/main" id="{1C4A19E6-4C88-9EAA-C29E-1D3E0215B30E}"/>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52" name="Gráfico 23">
              <a:extLst>
                <a:ext uri="{FF2B5EF4-FFF2-40B4-BE49-F238E27FC236}">
                  <a16:creationId xmlns:a16="http://schemas.microsoft.com/office/drawing/2014/main" id="{4E93B364-6D59-F6AA-6897-0D6DA22A505E}"/>
                </a:ext>
              </a:extLst>
            </p:cNvPr>
            <p:cNvGrpSpPr/>
            <p:nvPr/>
          </p:nvGrpSpPr>
          <p:grpSpPr>
            <a:xfrm>
              <a:off x="1234673" y="3965111"/>
              <a:ext cx="2214058" cy="2712068"/>
              <a:chOff x="3786612" y="1525812"/>
              <a:chExt cx="1724863" cy="2112838"/>
            </a:xfrm>
          </p:grpSpPr>
          <p:sp>
            <p:nvSpPr>
              <p:cNvPr id="53" name="Forma Livre 40">
                <a:extLst>
                  <a:ext uri="{FF2B5EF4-FFF2-40B4-BE49-F238E27FC236}">
                    <a16:creationId xmlns:a16="http://schemas.microsoft.com/office/drawing/2014/main" id="{99DAE0FA-9DBC-951A-FD3C-E4F155F49FB3}"/>
                  </a:ext>
                </a:extLst>
              </p:cNvPr>
              <p:cNvSpPr/>
              <p:nvPr/>
            </p:nvSpPr>
            <p:spPr>
              <a:xfrm>
                <a:off x="4351055" y="152581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54" name="Forma Livre 45">
                <a:extLst>
                  <a:ext uri="{FF2B5EF4-FFF2-40B4-BE49-F238E27FC236}">
                    <a16:creationId xmlns:a16="http://schemas.microsoft.com/office/drawing/2014/main" id="{5138F81A-4515-726C-1985-DED761358B54}"/>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55" name="Forma Livre 46">
                <a:extLst>
                  <a:ext uri="{FF2B5EF4-FFF2-40B4-BE49-F238E27FC236}">
                    <a16:creationId xmlns:a16="http://schemas.microsoft.com/office/drawing/2014/main" id="{5AD47CEE-1453-D736-C770-E531B6067611}"/>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56" name="Forma Livre 48">
                <a:extLst>
                  <a:ext uri="{FF2B5EF4-FFF2-40B4-BE49-F238E27FC236}">
                    <a16:creationId xmlns:a16="http://schemas.microsoft.com/office/drawing/2014/main" id="{356E5009-7797-ECE9-D81B-5563F0C278C8}"/>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spTree>
    <p:extLst>
      <p:ext uri="{BB962C8B-B14F-4D97-AF65-F5344CB8AC3E}">
        <p14:creationId xmlns:p14="http://schemas.microsoft.com/office/powerpoint/2010/main" val="4278489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nodeType="withEffect">
                                  <p:stCondLst>
                                    <p:cond delay="0"/>
                                  </p:stCondLst>
                                  <p:childTnLst>
                                    <p:set>
                                      <p:cBhvr>
                                        <p:cTn id="9" dur="1" fill="hold">
                                          <p:stCondLst>
                                            <p:cond delay="0"/>
                                          </p:stCondLst>
                                        </p:cTn>
                                        <p:tgtEl>
                                          <p:spTgt spid="50"/>
                                        </p:tgtEl>
                                        <p:attrNameLst>
                                          <p:attrName>style.visibility</p:attrName>
                                        </p:attrNameLst>
                                      </p:cBhvr>
                                      <p:to>
                                        <p:strVal val="visible"/>
                                      </p:to>
                                    </p:set>
                                    <p:animEffect transition="in" filter="fade">
                                      <p:cBhvr>
                                        <p:cTn id="10" dur="500"/>
                                        <p:tgtEl>
                                          <p:spTgt spid="50"/>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fade">
                                      <p:cBhvr>
                                        <p:cTn id="14" dur="500"/>
                                        <p:tgtEl>
                                          <p:spTgt spid="21"/>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par>
                          <p:cTn id="23" fill="hold">
                            <p:stCondLst>
                              <p:cond delay="2000"/>
                            </p:stCondLst>
                            <p:childTnLst>
                              <p:par>
                                <p:cTn id="24" presetID="10" presetClass="entr" presetSubtype="0" fill="hold" grpId="0" nodeType="after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childTnLst>
                          </p:cTn>
                        </p:par>
                        <p:par>
                          <p:cTn id="27" fill="hold">
                            <p:stCondLst>
                              <p:cond delay="2500"/>
                            </p:stCondLst>
                            <p:childTnLst>
                              <p:par>
                                <p:cTn id="28" presetID="10" presetClass="entr" presetSubtype="0" fill="hold" grpId="0" nodeType="after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fade">
                                      <p:cBhvr>
                                        <p:cTn id="30" dur="500"/>
                                        <p:tgtEl>
                                          <p:spTgt spid="17"/>
                                        </p:tgtEl>
                                      </p:cBhvr>
                                    </p:animEffect>
                                  </p:childTnLst>
                                </p:cTn>
                              </p:par>
                            </p:childTnLst>
                          </p:cTn>
                        </p:par>
                        <p:par>
                          <p:cTn id="31" fill="hold">
                            <p:stCondLst>
                              <p:cond delay="3000"/>
                            </p:stCondLst>
                            <p:childTnLst>
                              <p:par>
                                <p:cTn id="32" presetID="10" presetClass="entr" presetSubtype="0" fill="hold" grpId="0" nodeType="afterEffect">
                                  <p:stCondLst>
                                    <p:cond delay="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500"/>
                                        <p:tgtEl>
                                          <p:spTgt spid="19"/>
                                        </p:tgtEl>
                                      </p:cBhvr>
                                    </p:animEffect>
                                  </p:childTnLst>
                                </p:cTn>
                              </p:par>
                            </p:childTnLst>
                          </p:cTn>
                        </p:par>
                        <p:par>
                          <p:cTn id="35" fill="hold">
                            <p:stCondLst>
                              <p:cond delay="3500"/>
                            </p:stCondLst>
                            <p:childTnLst>
                              <p:par>
                                <p:cTn id="36" presetID="2" presetClass="entr" presetSubtype="8" fill="hold" nodeType="afterEffect">
                                  <p:stCondLst>
                                    <p:cond delay="0"/>
                                  </p:stCondLst>
                                  <p:childTnLst>
                                    <p:set>
                                      <p:cBhvr>
                                        <p:cTn id="37" dur="1" fill="hold">
                                          <p:stCondLst>
                                            <p:cond delay="0"/>
                                          </p:stCondLst>
                                        </p:cTn>
                                        <p:tgtEl>
                                          <p:spTgt spid="70"/>
                                        </p:tgtEl>
                                        <p:attrNameLst>
                                          <p:attrName>style.visibility</p:attrName>
                                        </p:attrNameLst>
                                      </p:cBhvr>
                                      <p:to>
                                        <p:strVal val="visible"/>
                                      </p:to>
                                    </p:set>
                                    <p:anim calcmode="lin" valueType="num">
                                      <p:cBhvr additive="base">
                                        <p:cTn id="38" dur="500" fill="hold"/>
                                        <p:tgtEl>
                                          <p:spTgt spid="70"/>
                                        </p:tgtEl>
                                        <p:attrNameLst>
                                          <p:attrName>ppt_x</p:attrName>
                                        </p:attrNameLst>
                                      </p:cBhvr>
                                      <p:tavLst>
                                        <p:tav tm="0">
                                          <p:val>
                                            <p:strVal val="0-#ppt_w/2"/>
                                          </p:val>
                                        </p:tav>
                                        <p:tav tm="100000">
                                          <p:val>
                                            <p:strVal val="#ppt_x"/>
                                          </p:val>
                                        </p:tav>
                                      </p:tavLst>
                                    </p:anim>
                                    <p:anim calcmode="lin" valueType="num">
                                      <p:cBhvr additive="base">
                                        <p:cTn id="39" dur="500" fill="hold"/>
                                        <p:tgtEl>
                                          <p:spTgt spid="70"/>
                                        </p:tgtEl>
                                        <p:attrNameLst>
                                          <p:attrName>ppt_y</p:attrName>
                                        </p:attrNameLst>
                                      </p:cBhvr>
                                      <p:tavLst>
                                        <p:tav tm="0">
                                          <p:val>
                                            <p:strVal val="#ppt_y"/>
                                          </p:val>
                                        </p:tav>
                                        <p:tav tm="100000">
                                          <p:val>
                                            <p:strVal val="#ppt_y"/>
                                          </p:val>
                                        </p:tav>
                                      </p:tavLst>
                                    </p:anim>
                                  </p:childTnLst>
                                </p:cTn>
                              </p:par>
                            </p:childTnLst>
                          </p:cTn>
                        </p:par>
                        <p:par>
                          <p:cTn id="40" fill="hold">
                            <p:stCondLst>
                              <p:cond delay="4000"/>
                            </p:stCondLst>
                            <p:childTnLst>
                              <p:par>
                                <p:cTn id="41" presetID="2" presetClass="entr" presetSubtype="2" fill="hold" nodeType="afterEffect">
                                  <p:stCondLst>
                                    <p:cond delay="0"/>
                                  </p:stCondLst>
                                  <p:childTnLst>
                                    <p:set>
                                      <p:cBhvr>
                                        <p:cTn id="42" dur="1" fill="hold">
                                          <p:stCondLst>
                                            <p:cond delay="0"/>
                                          </p:stCondLst>
                                        </p:cTn>
                                        <p:tgtEl>
                                          <p:spTgt spid="69"/>
                                        </p:tgtEl>
                                        <p:attrNameLst>
                                          <p:attrName>style.visibility</p:attrName>
                                        </p:attrNameLst>
                                      </p:cBhvr>
                                      <p:to>
                                        <p:strVal val="visible"/>
                                      </p:to>
                                    </p:set>
                                    <p:anim calcmode="lin" valueType="num">
                                      <p:cBhvr additive="base">
                                        <p:cTn id="43" dur="500" fill="hold"/>
                                        <p:tgtEl>
                                          <p:spTgt spid="69"/>
                                        </p:tgtEl>
                                        <p:attrNameLst>
                                          <p:attrName>ppt_x</p:attrName>
                                        </p:attrNameLst>
                                      </p:cBhvr>
                                      <p:tavLst>
                                        <p:tav tm="0">
                                          <p:val>
                                            <p:strVal val="1+#ppt_w/2"/>
                                          </p:val>
                                        </p:tav>
                                        <p:tav tm="100000">
                                          <p:val>
                                            <p:strVal val="#ppt_x"/>
                                          </p:val>
                                        </p:tav>
                                      </p:tavLst>
                                    </p:anim>
                                    <p:anim calcmode="lin" valueType="num">
                                      <p:cBhvr additive="base">
                                        <p:cTn id="44" dur="500" fill="hold"/>
                                        <p:tgtEl>
                                          <p:spTgt spid="6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19" grpId="0"/>
      <p:bldP spid="21" grpId="0"/>
    </p:bldLst>
  </p:timing>
</p:sld>
</file>

<file path=ppt/slides/slide81.xml><?xml version="1.0" encoding="utf-8"?>
<p:sld xmlns:a="http://schemas.openxmlformats.org/drawingml/2006/main" xmlns:r="http://schemas.openxmlformats.org/officeDocument/2006/relationships" xmlns:p="http://schemas.openxmlformats.org/presentationml/2006/main" show="0">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BF808B2-5F36-D48F-DF55-A86BB6CFA961}"/>
              </a:ext>
            </a:extLst>
          </p:cNvPr>
          <p:cNvSpPr/>
          <p:nvPr/>
        </p:nvSpPr>
        <p:spPr>
          <a:xfrm>
            <a:off x="-92596" y="1912116"/>
            <a:ext cx="10882484" cy="3143186"/>
          </a:xfrm>
          <a:prstGeom prst="roundRect">
            <a:avLst>
              <a:gd name="adj" fmla="val -17778"/>
            </a:avLst>
          </a:prstGeom>
          <a:solidFill>
            <a:srgbClr val="F90000"/>
          </a:solidFill>
          <a:ln/>
        </p:spPr>
        <p:txBody>
          <a:bodyPr/>
          <a:lstStyle/>
          <a:p>
            <a:endParaRPr lang="pt-BR" sz="3200">
              <a:solidFill>
                <a:schemeClr val="bg1"/>
              </a:solidFill>
            </a:endParaRPr>
          </a:p>
        </p:txBody>
      </p:sp>
      <p:sp>
        <p:nvSpPr>
          <p:cNvPr id="4" name="CaixaDeTexto 3">
            <a:extLst>
              <a:ext uri="{FF2B5EF4-FFF2-40B4-BE49-F238E27FC236}">
                <a16:creationId xmlns:a16="http://schemas.microsoft.com/office/drawing/2014/main" id="{761D6315-DE98-3F6B-CF33-253D76780A8E}"/>
              </a:ext>
            </a:extLst>
          </p:cNvPr>
          <p:cNvSpPr txBox="1"/>
          <p:nvPr/>
        </p:nvSpPr>
        <p:spPr>
          <a:xfrm>
            <a:off x="781446" y="2137802"/>
            <a:ext cx="9314692" cy="2677656"/>
          </a:xfrm>
          <a:prstGeom prst="rect">
            <a:avLst/>
          </a:prstGeom>
          <a:noFill/>
        </p:spPr>
        <p:txBody>
          <a:bodyPr wrap="square">
            <a:spAutoFit/>
          </a:bodyPr>
          <a:lstStyle/>
          <a:p>
            <a:r>
              <a:rPr lang="pt-BR" sz="2400" kern="100">
                <a:solidFill>
                  <a:schemeClr val="bg1"/>
                </a:solidFill>
                <a:ea typeface="Arial" panose="020B0604020202020204" pitchFamily="34" charset="0"/>
                <a:cs typeface="Times New Roman" panose="02020603050405020304" pitchFamily="18" charset="0"/>
              </a:rPr>
              <a:t>Um líder eficaz:</a:t>
            </a:r>
          </a:p>
          <a:p>
            <a:endParaRPr lang="pt-BR" sz="2400" kern="100">
              <a:solidFill>
                <a:schemeClr val="bg1"/>
              </a:solidFill>
              <a:ea typeface="Arial" panose="020B0604020202020204" pitchFamily="34" charset="0"/>
              <a:cs typeface="Times New Roman" panose="02020603050405020304" pitchFamily="18" charset="0"/>
            </a:endParaRPr>
          </a:p>
          <a:p>
            <a:pPr marL="342900" indent="-342900">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Observa atentamente os pontos fortes de cada membro da equipe;</a:t>
            </a:r>
          </a:p>
          <a:p>
            <a:pPr marL="342900" indent="-342900">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Busca perceber habilidades específicas, aptidões técnicas e talentos interpessoais;</a:t>
            </a:r>
          </a:p>
          <a:p>
            <a:pPr marL="342900" indent="-342900">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Conhece sua equipe;</a:t>
            </a:r>
          </a:p>
          <a:p>
            <a:pPr marL="342900" indent="-342900">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 Distribui responsabilidades de forma estratégica.</a:t>
            </a:r>
          </a:p>
        </p:txBody>
      </p:sp>
      <p:sp>
        <p:nvSpPr>
          <p:cNvPr id="5" name="CaixaDeTexto 4">
            <a:extLst>
              <a:ext uri="{FF2B5EF4-FFF2-40B4-BE49-F238E27FC236}">
                <a16:creationId xmlns:a16="http://schemas.microsoft.com/office/drawing/2014/main" id="{0E54D9BB-6D1F-C337-C675-8AF27B97FF07}"/>
              </a:ext>
            </a:extLst>
          </p:cNvPr>
          <p:cNvSpPr txBox="1"/>
          <p:nvPr/>
        </p:nvSpPr>
        <p:spPr>
          <a:xfrm>
            <a:off x="793677" y="853261"/>
            <a:ext cx="9483723" cy="1015663"/>
          </a:xfrm>
          <a:prstGeom prst="rect">
            <a:avLst/>
          </a:prstGeom>
          <a:noFill/>
        </p:spPr>
        <p:txBody>
          <a:bodyPr wrap="square" rtlCol="0">
            <a:spAutoFit/>
          </a:bodyPr>
          <a:lstStyle/>
          <a:p>
            <a:r>
              <a:rPr lang="pt-BR" sz="6000" b="1">
                <a:latin typeface="+mj-lt"/>
              </a:rPr>
              <a:t>Identificação de Talentos</a:t>
            </a:r>
          </a:p>
        </p:txBody>
      </p:sp>
      <p:grpSp>
        <p:nvGrpSpPr>
          <p:cNvPr id="3" name="Agrupar 2">
            <a:extLst>
              <a:ext uri="{FF2B5EF4-FFF2-40B4-BE49-F238E27FC236}">
                <a16:creationId xmlns:a16="http://schemas.microsoft.com/office/drawing/2014/main" id="{DEFFA83D-C0CA-410D-D8B9-32E543A013A1}"/>
              </a:ext>
            </a:extLst>
          </p:cNvPr>
          <p:cNvGrpSpPr/>
          <p:nvPr/>
        </p:nvGrpSpPr>
        <p:grpSpPr>
          <a:xfrm>
            <a:off x="7836653" y="3518140"/>
            <a:ext cx="4098729" cy="2724200"/>
            <a:chOff x="1234673" y="4051042"/>
            <a:chExt cx="3951183" cy="2626135"/>
          </a:xfrm>
        </p:grpSpPr>
        <p:grpSp>
          <p:nvGrpSpPr>
            <p:cNvPr id="6" name="Gráfico 23">
              <a:extLst>
                <a:ext uri="{FF2B5EF4-FFF2-40B4-BE49-F238E27FC236}">
                  <a16:creationId xmlns:a16="http://schemas.microsoft.com/office/drawing/2014/main" id="{B3BA5BB2-A5C6-822A-C6FC-72A8228B7CCE}"/>
                </a:ext>
              </a:extLst>
            </p:cNvPr>
            <p:cNvGrpSpPr/>
            <p:nvPr/>
          </p:nvGrpSpPr>
          <p:grpSpPr>
            <a:xfrm>
              <a:off x="2485230" y="4051042"/>
              <a:ext cx="2700626" cy="2496827"/>
              <a:chOff x="2238436" y="1693496"/>
              <a:chExt cx="2103924" cy="1945154"/>
            </a:xfrm>
          </p:grpSpPr>
          <p:sp>
            <p:nvSpPr>
              <p:cNvPr id="12" name="Forma Livre 38">
                <a:extLst>
                  <a:ext uri="{FF2B5EF4-FFF2-40B4-BE49-F238E27FC236}">
                    <a16:creationId xmlns:a16="http://schemas.microsoft.com/office/drawing/2014/main" id="{B9288C6B-9206-5B57-0D05-6566C17B1A5F}"/>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F79351F8-912E-CCC8-330B-FCFEA4D77A95}"/>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A2277D86-2815-3F13-C39B-CA60D0445EF9}"/>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5" name="Forma Livre 42">
                <a:extLst>
                  <a:ext uri="{FF2B5EF4-FFF2-40B4-BE49-F238E27FC236}">
                    <a16:creationId xmlns:a16="http://schemas.microsoft.com/office/drawing/2014/main" id="{689DE330-A170-DBD6-B666-A012A4B375E5}"/>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8AB7B174-B655-9278-1903-507C42787A4E}"/>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13021365-4AE4-4EDC-8937-73A0B17CEDE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18" name="Forma Livre 45">
                <a:extLst>
                  <a:ext uri="{FF2B5EF4-FFF2-40B4-BE49-F238E27FC236}">
                    <a16:creationId xmlns:a16="http://schemas.microsoft.com/office/drawing/2014/main" id="{3FFB0BFB-39FB-455E-D719-F4CAC423B45B}"/>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317C4D90-E54A-36A6-7583-0E06AC35B06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E78674AE-6D72-F4D1-3AE5-B2D36262C78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552CF191-B354-D274-0C5C-AE0446E2098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5D1C4D91-CDD9-FB57-1038-3007C0C30AA7}"/>
                </a:ext>
              </a:extLst>
            </p:cNvPr>
            <p:cNvGrpSpPr/>
            <p:nvPr/>
          </p:nvGrpSpPr>
          <p:grpSpPr>
            <a:xfrm>
              <a:off x="1234673" y="4108393"/>
              <a:ext cx="3442634" cy="2568784"/>
              <a:chOff x="3786612" y="1637437"/>
              <a:chExt cx="2681986" cy="2001213"/>
            </a:xfrm>
          </p:grpSpPr>
          <p:sp>
            <p:nvSpPr>
              <p:cNvPr id="8" name="Forma Livre 40">
                <a:extLst>
                  <a:ext uri="{FF2B5EF4-FFF2-40B4-BE49-F238E27FC236}">
                    <a16:creationId xmlns:a16="http://schemas.microsoft.com/office/drawing/2014/main" id="{3C022BEB-EAF7-E114-6974-966E489A0AFD}"/>
                  </a:ext>
                </a:extLst>
              </p:cNvPr>
              <p:cNvSpPr/>
              <p:nvPr/>
            </p:nvSpPr>
            <p:spPr>
              <a:xfrm>
                <a:off x="6178049" y="16374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9" name="Forma Livre 45">
                <a:extLst>
                  <a:ext uri="{FF2B5EF4-FFF2-40B4-BE49-F238E27FC236}">
                    <a16:creationId xmlns:a16="http://schemas.microsoft.com/office/drawing/2014/main" id="{8A2B35FC-C286-85E3-BF94-013C29DBEFA9}"/>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6">
                <a:extLst>
                  <a:ext uri="{FF2B5EF4-FFF2-40B4-BE49-F238E27FC236}">
                    <a16:creationId xmlns:a16="http://schemas.microsoft.com/office/drawing/2014/main" id="{DA1F0CF0-F6F5-421A-36E0-C3F701AD0AF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834425C8-70A2-C611-523D-34D9C42366D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2" name="Agrupar 21">
            <a:extLst>
              <a:ext uri="{FF2B5EF4-FFF2-40B4-BE49-F238E27FC236}">
                <a16:creationId xmlns:a16="http://schemas.microsoft.com/office/drawing/2014/main" id="{C877A810-7941-54CE-9B3F-72EAE10F625E}"/>
              </a:ext>
            </a:extLst>
          </p:cNvPr>
          <p:cNvGrpSpPr/>
          <p:nvPr/>
        </p:nvGrpSpPr>
        <p:grpSpPr>
          <a:xfrm>
            <a:off x="9872015" y="6469399"/>
            <a:ext cx="2190461" cy="261610"/>
            <a:chOff x="9142558" y="6469399"/>
            <a:chExt cx="2190461" cy="261610"/>
          </a:xfrm>
        </p:grpSpPr>
        <p:sp>
          <p:nvSpPr>
            <p:cNvPr id="23" name="CaixaDeTexto 22">
              <a:extLst>
                <a:ext uri="{FF2B5EF4-FFF2-40B4-BE49-F238E27FC236}">
                  <a16:creationId xmlns:a16="http://schemas.microsoft.com/office/drawing/2014/main" id="{4CD642C5-29FF-70AC-1C1F-782B2BE344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4" name="Gráfico 7">
              <a:extLst>
                <a:ext uri="{FF2B5EF4-FFF2-40B4-BE49-F238E27FC236}">
                  <a16:creationId xmlns:a16="http://schemas.microsoft.com/office/drawing/2014/main" id="{CCB72D48-13B9-4C66-E78C-79A3D3CCB1B5}"/>
                </a:ext>
              </a:extLst>
            </p:cNvPr>
            <p:cNvGrpSpPr/>
            <p:nvPr/>
          </p:nvGrpSpPr>
          <p:grpSpPr>
            <a:xfrm>
              <a:off x="9142558" y="6511982"/>
              <a:ext cx="1684398" cy="142155"/>
              <a:chOff x="404711" y="944579"/>
              <a:chExt cx="5743491" cy="484722"/>
            </a:xfrm>
            <a:solidFill>
              <a:srgbClr val="000000"/>
            </a:solidFill>
          </p:grpSpPr>
          <p:sp>
            <p:nvSpPr>
              <p:cNvPr id="25" name="Forma Livre 23">
                <a:extLst>
                  <a:ext uri="{FF2B5EF4-FFF2-40B4-BE49-F238E27FC236}">
                    <a16:creationId xmlns:a16="http://schemas.microsoft.com/office/drawing/2014/main" id="{35F98E3A-5384-36B6-1F56-21CCFAFD174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3C679BFE-BFC8-1908-8AD3-F98E340260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4DB411A0-FC9D-D063-EA28-EB357484067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64DF486A-BA25-B31D-32F5-6B48A9D9E5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0AC6E348-74F0-BC03-87F0-823FF33A25B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28D8B40C-3E99-27E6-A10C-CF760349142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0C8CFE45-683B-05F3-B70C-9AF5277BF7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A4DFE3A-57C0-7003-0CAF-D02595AC3A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635C7444-B7C1-9F66-8772-937C262EFE2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466AFA6-F303-2FB4-8CE1-355B08EF9F8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4C9514D-48A7-C426-DF96-DA7A7FB1BB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6" name="Imagem 35" descr="Texto, Logotipo&#10;&#10;Descrição gerada automaticamente">
            <a:extLst>
              <a:ext uri="{FF2B5EF4-FFF2-40B4-BE49-F238E27FC236}">
                <a16:creationId xmlns:a16="http://schemas.microsoft.com/office/drawing/2014/main" id="{C225AF29-C69A-4CF0-7AE8-CF4FD5FF728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2846424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left)">
                                      <p:cBhvr>
                                        <p:cTn id="13" dur="1250"/>
                                        <p:tgtEl>
                                          <p:spTgt spid="2"/>
                                        </p:tgtEl>
                                      </p:cBhvr>
                                    </p:animEffect>
                                  </p:childTnLst>
                                </p:cTn>
                              </p:par>
                            </p:childTnLst>
                          </p:cTn>
                        </p:par>
                        <p:par>
                          <p:cTn id="14" fill="hold">
                            <p:stCondLst>
                              <p:cond delay="2250"/>
                            </p:stCondLst>
                            <p:childTnLst>
                              <p:par>
                                <p:cTn id="15" presetID="10" presetClass="entr" presetSubtype="0" fill="hold" nodeType="after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par>
                          <p:cTn id="18" fill="hold">
                            <p:stCondLst>
                              <p:cond delay="2750"/>
                            </p:stCondLst>
                            <p:childTnLst>
                              <p:par>
                                <p:cTn id="19" presetID="10" presetClass="entr" presetSubtype="0" fill="hold" nodeType="after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fade">
                                      <p:cBhvr>
                                        <p:cTn id="24" dur="500"/>
                                        <p:tgtEl>
                                          <p:spTgt spid="4">
                                            <p:txEl>
                                              <p:pRg st="3" end="3"/>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4">
                                            <p:txEl>
                                              <p:pRg st="5" end="5"/>
                                            </p:txEl>
                                          </p:spTgt>
                                        </p:tgtEl>
                                        <p:attrNameLst>
                                          <p:attrName>style.visibility</p:attrName>
                                        </p:attrNameLst>
                                      </p:cBhvr>
                                      <p:to>
                                        <p:strVal val="visible"/>
                                      </p:to>
                                    </p:set>
                                    <p:animEffect transition="in" filter="fade">
                                      <p:cBhvr>
                                        <p:cTn id="30" dur="500"/>
                                        <p:tgtEl>
                                          <p:spTgt spid="4">
                                            <p:txEl>
                                              <p:pRg st="5" end="5"/>
                                            </p:txEl>
                                          </p:spTgt>
                                        </p:tgtEl>
                                      </p:cBhvr>
                                    </p:animEffect>
                                  </p:childTnLst>
                                </p:cTn>
                              </p:par>
                            </p:childTnLst>
                          </p:cTn>
                        </p:par>
                        <p:par>
                          <p:cTn id="31" fill="hold">
                            <p:stCondLst>
                              <p:cond delay="3250"/>
                            </p:stCondLst>
                            <p:childTnLst>
                              <p:par>
                                <p:cTn id="32" presetID="42" presetClass="entr" presetSubtype="0" fill="hold" nodeType="afterEffect">
                                  <p:stCondLst>
                                    <p:cond delay="0"/>
                                  </p:stCondLst>
                                  <p:childTnLst>
                                    <p:set>
                                      <p:cBhvr>
                                        <p:cTn id="33" dur="1" fill="hold">
                                          <p:stCondLst>
                                            <p:cond delay="0"/>
                                          </p:stCondLst>
                                        </p:cTn>
                                        <p:tgtEl>
                                          <p:spTgt spid="3"/>
                                        </p:tgtEl>
                                        <p:attrNameLst>
                                          <p:attrName>style.visibility</p:attrName>
                                        </p:attrNameLst>
                                      </p:cBhvr>
                                      <p:to>
                                        <p:strVal val="visible"/>
                                      </p:to>
                                    </p:set>
                                    <p:animEffect transition="in" filter="fade">
                                      <p:cBhvr>
                                        <p:cTn id="34" dur="1000"/>
                                        <p:tgtEl>
                                          <p:spTgt spid="3"/>
                                        </p:tgtEl>
                                      </p:cBhvr>
                                    </p:animEffect>
                                    <p:anim calcmode="lin" valueType="num">
                                      <p:cBhvr>
                                        <p:cTn id="35" dur="1000" fill="hold"/>
                                        <p:tgtEl>
                                          <p:spTgt spid="3"/>
                                        </p:tgtEl>
                                        <p:attrNameLst>
                                          <p:attrName>ppt_x</p:attrName>
                                        </p:attrNameLst>
                                      </p:cBhvr>
                                      <p:tavLst>
                                        <p:tav tm="0">
                                          <p:val>
                                            <p:strVal val="#ppt_x"/>
                                          </p:val>
                                        </p:tav>
                                        <p:tav tm="100000">
                                          <p:val>
                                            <p:strVal val="#ppt_x"/>
                                          </p:val>
                                        </p:tav>
                                      </p:tavLst>
                                    </p:anim>
                                    <p:anim calcmode="lin" valueType="num">
                                      <p:cBhvr>
                                        <p:cTn id="3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Lst>
  </p:timing>
</p:sld>
</file>

<file path=ppt/slides/slide82.xml><?xml version="1.0" encoding="utf-8"?>
<p:sld xmlns:a="http://schemas.openxmlformats.org/drawingml/2006/main" xmlns:r="http://schemas.openxmlformats.org/officeDocument/2006/relationships" xmlns:p="http://schemas.openxmlformats.org/presentationml/2006/main" show="0">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BF808B2-5F36-D48F-DF55-A86BB6CFA961}"/>
              </a:ext>
            </a:extLst>
          </p:cNvPr>
          <p:cNvSpPr/>
          <p:nvPr/>
        </p:nvSpPr>
        <p:spPr>
          <a:xfrm>
            <a:off x="1309516" y="2664910"/>
            <a:ext cx="10882484" cy="3143186"/>
          </a:xfrm>
          <a:prstGeom prst="roundRect">
            <a:avLst>
              <a:gd name="adj" fmla="val -17778"/>
            </a:avLst>
          </a:prstGeom>
          <a:solidFill>
            <a:srgbClr val="F90000"/>
          </a:solidFill>
          <a:ln/>
        </p:spPr>
        <p:txBody>
          <a:bodyPr/>
          <a:lstStyle/>
          <a:p>
            <a:endParaRPr lang="pt-BR" sz="3200">
              <a:solidFill>
                <a:schemeClr val="bg1"/>
              </a:solidFill>
            </a:endParaRPr>
          </a:p>
        </p:txBody>
      </p:sp>
      <p:sp>
        <p:nvSpPr>
          <p:cNvPr id="4" name="CaixaDeTexto 3">
            <a:extLst>
              <a:ext uri="{FF2B5EF4-FFF2-40B4-BE49-F238E27FC236}">
                <a16:creationId xmlns:a16="http://schemas.microsoft.com/office/drawing/2014/main" id="{761D6315-DE98-3F6B-CF33-253D76780A8E}"/>
              </a:ext>
            </a:extLst>
          </p:cNvPr>
          <p:cNvSpPr txBox="1"/>
          <p:nvPr/>
        </p:nvSpPr>
        <p:spPr>
          <a:xfrm>
            <a:off x="1575033" y="3187754"/>
            <a:ext cx="9859463" cy="1938992"/>
          </a:xfrm>
          <a:prstGeom prst="rect">
            <a:avLst/>
          </a:prstGeom>
          <a:noFill/>
        </p:spPr>
        <p:txBody>
          <a:bodyPr wrap="square">
            <a:spAutoFit/>
          </a:bodyPr>
          <a:lstStyle/>
          <a:p>
            <a:pPr algn="r"/>
            <a:r>
              <a:rPr lang="pt-BR" sz="2400" kern="100">
                <a:solidFill>
                  <a:schemeClr val="bg1"/>
                </a:solidFill>
                <a:ea typeface="Arial" panose="020B0604020202020204" pitchFamily="34" charset="0"/>
                <a:cs typeface="Times New Roman" panose="02020603050405020304" pitchFamily="18" charset="0"/>
              </a:rPr>
              <a:t>Quando o líder reconhece os talentos individuais, ele pode atribuir funções que não apenas explorem essas habilidades, mas também ajudem a equipe a se sentir mais motivada e desafiada de forma positiva. Colaboradores que trabalham em áreas onde seus pontos fortes são valorizados tendem a ser mais produtivos, criativos e engajados.</a:t>
            </a:r>
          </a:p>
        </p:txBody>
      </p:sp>
      <p:sp>
        <p:nvSpPr>
          <p:cNvPr id="5" name="CaixaDeTexto 4">
            <a:extLst>
              <a:ext uri="{FF2B5EF4-FFF2-40B4-BE49-F238E27FC236}">
                <a16:creationId xmlns:a16="http://schemas.microsoft.com/office/drawing/2014/main" id="{0E54D9BB-6D1F-C337-C675-8AF27B97FF07}"/>
              </a:ext>
            </a:extLst>
          </p:cNvPr>
          <p:cNvSpPr txBox="1"/>
          <p:nvPr/>
        </p:nvSpPr>
        <p:spPr>
          <a:xfrm>
            <a:off x="4059863" y="544876"/>
            <a:ext cx="7300180" cy="1938992"/>
          </a:xfrm>
          <a:prstGeom prst="rect">
            <a:avLst/>
          </a:prstGeom>
          <a:noFill/>
        </p:spPr>
        <p:txBody>
          <a:bodyPr wrap="square" rtlCol="0">
            <a:spAutoFit/>
          </a:bodyPr>
          <a:lstStyle/>
          <a:p>
            <a:pPr algn="r"/>
            <a:r>
              <a:rPr lang="pt-BR" sz="6000" b="1">
                <a:latin typeface="+mj-lt"/>
              </a:rPr>
              <a:t>Alinhamento conforme aptidão</a:t>
            </a:r>
            <a:endParaRPr lang="pt-BR" sz="6000" b="1">
              <a:solidFill>
                <a:srgbClr val="FF0000"/>
              </a:solidFill>
              <a:latin typeface="+mj-lt"/>
            </a:endParaRPr>
          </a:p>
        </p:txBody>
      </p:sp>
      <p:grpSp>
        <p:nvGrpSpPr>
          <p:cNvPr id="3" name="Agrupar 2">
            <a:extLst>
              <a:ext uri="{FF2B5EF4-FFF2-40B4-BE49-F238E27FC236}">
                <a16:creationId xmlns:a16="http://schemas.microsoft.com/office/drawing/2014/main" id="{DEFFA83D-C0CA-410D-D8B9-32E543A013A1}"/>
              </a:ext>
            </a:extLst>
          </p:cNvPr>
          <p:cNvGrpSpPr/>
          <p:nvPr/>
        </p:nvGrpSpPr>
        <p:grpSpPr>
          <a:xfrm flipH="1">
            <a:off x="-433450" y="3228324"/>
            <a:ext cx="3988696" cy="2724200"/>
            <a:chOff x="1234673" y="4051042"/>
            <a:chExt cx="3951183" cy="2626135"/>
          </a:xfrm>
        </p:grpSpPr>
        <p:grpSp>
          <p:nvGrpSpPr>
            <p:cNvPr id="6" name="Gráfico 23">
              <a:extLst>
                <a:ext uri="{FF2B5EF4-FFF2-40B4-BE49-F238E27FC236}">
                  <a16:creationId xmlns:a16="http://schemas.microsoft.com/office/drawing/2014/main" id="{B3BA5BB2-A5C6-822A-C6FC-72A8228B7CCE}"/>
                </a:ext>
              </a:extLst>
            </p:cNvPr>
            <p:cNvGrpSpPr/>
            <p:nvPr/>
          </p:nvGrpSpPr>
          <p:grpSpPr>
            <a:xfrm>
              <a:off x="2485230" y="4051042"/>
              <a:ext cx="2700626" cy="2496827"/>
              <a:chOff x="2238436" y="1693496"/>
              <a:chExt cx="2103924" cy="1945154"/>
            </a:xfrm>
          </p:grpSpPr>
          <p:sp>
            <p:nvSpPr>
              <p:cNvPr id="12" name="Forma Livre 38">
                <a:extLst>
                  <a:ext uri="{FF2B5EF4-FFF2-40B4-BE49-F238E27FC236}">
                    <a16:creationId xmlns:a16="http://schemas.microsoft.com/office/drawing/2014/main" id="{B9288C6B-9206-5B57-0D05-6566C17B1A5F}"/>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F79351F8-912E-CCC8-330B-FCFEA4D77A95}"/>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A2277D86-2815-3F13-C39B-CA60D0445EF9}"/>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5" name="Forma Livre 42">
                <a:extLst>
                  <a:ext uri="{FF2B5EF4-FFF2-40B4-BE49-F238E27FC236}">
                    <a16:creationId xmlns:a16="http://schemas.microsoft.com/office/drawing/2014/main" id="{689DE330-A170-DBD6-B666-A012A4B375E5}"/>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8AB7B174-B655-9278-1903-507C42787A4E}"/>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13021365-4AE4-4EDC-8937-73A0B17CEDE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18" name="Forma Livre 45">
                <a:extLst>
                  <a:ext uri="{FF2B5EF4-FFF2-40B4-BE49-F238E27FC236}">
                    <a16:creationId xmlns:a16="http://schemas.microsoft.com/office/drawing/2014/main" id="{3FFB0BFB-39FB-455E-D719-F4CAC423B45B}"/>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317C4D90-E54A-36A6-7583-0E06AC35B06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E78674AE-6D72-F4D1-3AE5-B2D36262C78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552CF191-B354-D274-0C5C-AE0446E2098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5D1C4D91-CDD9-FB57-1038-3007C0C30AA7}"/>
                </a:ext>
              </a:extLst>
            </p:cNvPr>
            <p:cNvGrpSpPr/>
            <p:nvPr/>
          </p:nvGrpSpPr>
          <p:grpSpPr>
            <a:xfrm>
              <a:off x="1234673" y="4108393"/>
              <a:ext cx="3442634" cy="2568784"/>
              <a:chOff x="3786612" y="1637437"/>
              <a:chExt cx="2681986" cy="2001213"/>
            </a:xfrm>
          </p:grpSpPr>
          <p:sp>
            <p:nvSpPr>
              <p:cNvPr id="8" name="Forma Livre 40">
                <a:extLst>
                  <a:ext uri="{FF2B5EF4-FFF2-40B4-BE49-F238E27FC236}">
                    <a16:creationId xmlns:a16="http://schemas.microsoft.com/office/drawing/2014/main" id="{3C022BEB-EAF7-E114-6974-966E489A0AFD}"/>
                  </a:ext>
                </a:extLst>
              </p:cNvPr>
              <p:cNvSpPr/>
              <p:nvPr/>
            </p:nvSpPr>
            <p:spPr>
              <a:xfrm>
                <a:off x="6178049" y="16374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9" name="Forma Livre 45">
                <a:extLst>
                  <a:ext uri="{FF2B5EF4-FFF2-40B4-BE49-F238E27FC236}">
                    <a16:creationId xmlns:a16="http://schemas.microsoft.com/office/drawing/2014/main" id="{8A2B35FC-C286-85E3-BF94-013C29DBEFA9}"/>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6">
                <a:extLst>
                  <a:ext uri="{FF2B5EF4-FFF2-40B4-BE49-F238E27FC236}">
                    <a16:creationId xmlns:a16="http://schemas.microsoft.com/office/drawing/2014/main" id="{DA1F0CF0-F6F5-421A-36E0-C3F701AD0AF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834425C8-70A2-C611-523D-34D9C42366D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2" name="Agrupar 21">
            <a:extLst>
              <a:ext uri="{FF2B5EF4-FFF2-40B4-BE49-F238E27FC236}">
                <a16:creationId xmlns:a16="http://schemas.microsoft.com/office/drawing/2014/main" id="{C877A810-7941-54CE-9B3F-72EAE10F625E}"/>
              </a:ext>
            </a:extLst>
          </p:cNvPr>
          <p:cNvGrpSpPr/>
          <p:nvPr/>
        </p:nvGrpSpPr>
        <p:grpSpPr>
          <a:xfrm>
            <a:off x="9872015" y="6469399"/>
            <a:ext cx="2190461" cy="261610"/>
            <a:chOff x="9142558" y="6469399"/>
            <a:chExt cx="2190461" cy="261610"/>
          </a:xfrm>
        </p:grpSpPr>
        <p:sp>
          <p:nvSpPr>
            <p:cNvPr id="23" name="CaixaDeTexto 22">
              <a:extLst>
                <a:ext uri="{FF2B5EF4-FFF2-40B4-BE49-F238E27FC236}">
                  <a16:creationId xmlns:a16="http://schemas.microsoft.com/office/drawing/2014/main" id="{4CD642C5-29FF-70AC-1C1F-782B2BE344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4" name="Gráfico 7">
              <a:extLst>
                <a:ext uri="{FF2B5EF4-FFF2-40B4-BE49-F238E27FC236}">
                  <a16:creationId xmlns:a16="http://schemas.microsoft.com/office/drawing/2014/main" id="{CCB72D48-13B9-4C66-E78C-79A3D3CCB1B5}"/>
                </a:ext>
              </a:extLst>
            </p:cNvPr>
            <p:cNvGrpSpPr/>
            <p:nvPr/>
          </p:nvGrpSpPr>
          <p:grpSpPr>
            <a:xfrm>
              <a:off x="9142558" y="6511982"/>
              <a:ext cx="1684398" cy="142155"/>
              <a:chOff x="404711" y="944579"/>
              <a:chExt cx="5743491" cy="484722"/>
            </a:xfrm>
            <a:solidFill>
              <a:srgbClr val="000000"/>
            </a:solidFill>
          </p:grpSpPr>
          <p:sp>
            <p:nvSpPr>
              <p:cNvPr id="25" name="Forma Livre 23">
                <a:extLst>
                  <a:ext uri="{FF2B5EF4-FFF2-40B4-BE49-F238E27FC236}">
                    <a16:creationId xmlns:a16="http://schemas.microsoft.com/office/drawing/2014/main" id="{35F98E3A-5384-36B6-1F56-21CCFAFD174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3C679BFE-BFC8-1908-8AD3-F98E340260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4DB411A0-FC9D-D063-EA28-EB357484067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64DF486A-BA25-B31D-32F5-6B48A9D9E5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0AC6E348-74F0-BC03-87F0-823FF33A25B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28D8B40C-3E99-27E6-A10C-CF760349142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0C8CFE45-683B-05F3-B70C-9AF5277BF7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A4DFE3A-57C0-7003-0CAF-D02595AC3A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635C7444-B7C1-9F66-8772-937C262EFE2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466AFA6-F303-2FB4-8CE1-355B08EF9F8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4C9514D-48A7-C426-DF96-DA7A7FB1BB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6" name="Imagem 35" descr="Texto, Logotipo&#10;&#10;Descrição gerada automaticamente">
            <a:extLst>
              <a:ext uri="{FF2B5EF4-FFF2-40B4-BE49-F238E27FC236}">
                <a16:creationId xmlns:a16="http://schemas.microsoft.com/office/drawing/2014/main" id="{C225AF29-C69A-4CF0-7AE8-CF4FD5FF728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4294878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2"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right)">
                                      <p:cBhvr>
                                        <p:cTn id="13" dur="1250"/>
                                        <p:tgtEl>
                                          <p:spTgt spid="2"/>
                                        </p:tgtEl>
                                      </p:cBhvr>
                                    </p:animEffect>
                                  </p:childTnLst>
                                </p:cTn>
                              </p:par>
                            </p:childTnLst>
                          </p:cTn>
                        </p:par>
                        <p:par>
                          <p:cTn id="14" fill="hold">
                            <p:stCondLst>
                              <p:cond delay="2250"/>
                            </p:stCondLst>
                            <p:childTnLst>
                              <p:par>
                                <p:cTn id="15" presetID="10" presetClass="entr" presetSubtype="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par>
                          <p:cTn id="18" fill="hold">
                            <p:stCondLst>
                              <p:cond delay="2750"/>
                            </p:stCondLst>
                            <p:childTnLst>
                              <p:par>
                                <p:cTn id="19" presetID="42" presetClass="entr" presetSubtype="0" fill="hold"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Lst>
  </p:timing>
</p:sld>
</file>

<file path=ppt/slides/slide83.xml><?xml version="1.0" encoding="utf-8"?>
<p:sld xmlns:a="http://schemas.openxmlformats.org/drawingml/2006/main" xmlns:r="http://schemas.openxmlformats.org/officeDocument/2006/relationships" xmlns:p="http://schemas.openxmlformats.org/presentationml/2006/main" show="0">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BF808B2-5F36-D48F-DF55-A86BB6CFA961}"/>
              </a:ext>
            </a:extLst>
          </p:cNvPr>
          <p:cNvSpPr/>
          <p:nvPr/>
        </p:nvSpPr>
        <p:spPr>
          <a:xfrm>
            <a:off x="-92596" y="1912116"/>
            <a:ext cx="10882484" cy="3143186"/>
          </a:xfrm>
          <a:prstGeom prst="roundRect">
            <a:avLst>
              <a:gd name="adj" fmla="val -17778"/>
            </a:avLst>
          </a:prstGeom>
          <a:solidFill>
            <a:srgbClr val="F90000"/>
          </a:solidFill>
          <a:ln/>
        </p:spPr>
        <p:txBody>
          <a:bodyPr/>
          <a:lstStyle/>
          <a:p>
            <a:endParaRPr lang="pt-BR" sz="3200">
              <a:solidFill>
                <a:schemeClr val="bg1"/>
              </a:solidFill>
            </a:endParaRPr>
          </a:p>
        </p:txBody>
      </p:sp>
      <p:sp>
        <p:nvSpPr>
          <p:cNvPr id="4" name="CaixaDeTexto 3">
            <a:extLst>
              <a:ext uri="{FF2B5EF4-FFF2-40B4-BE49-F238E27FC236}">
                <a16:creationId xmlns:a16="http://schemas.microsoft.com/office/drawing/2014/main" id="{761D6315-DE98-3F6B-CF33-253D76780A8E}"/>
              </a:ext>
            </a:extLst>
          </p:cNvPr>
          <p:cNvSpPr txBox="1"/>
          <p:nvPr/>
        </p:nvSpPr>
        <p:spPr>
          <a:xfrm>
            <a:off x="769268" y="2335502"/>
            <a:ext cx="9314692" cy="2308324"/>
          </a:xfrm>
          <a:prstGeom prst="rect">
            <a:avLst/>
          </a:prstGeom>
          <a:noFill/>
        </p:spPr>
        <p:txBody>
          <a:bodyPr wrap="square">
            <a:spAutoFit/>
          </a:bodyPr>
          <a:lstStyle/>
          <a:p>
            <a:r>
              <a:rPr lang="pt-BR" sz="2400" kern="100">
                <a:solidFill>
                  <a:schemeClr val="bg1"/>
                </a:solidFill>
                <a:ea typeface="Arial" panose="020B0604020202020204" pitchFamily="34" charset="0"/>
                <a:cs typeface="Times New Roman" panose="02020603050405020304" pitchFamily="18" charset="0"/>
              </a:rPr>
              <a:t>Reconhecer talentos não se limita a uma relação direta entre líder </a:t>
            </a:r>
          </a:p>
          <a:p>
            <a:r>
              <a:rPr lang="pt-BR" sz="2400" kern="100">
                <a:solidFill>
                  <a:schemeClr val="bg1"/>
                </a:solidFill>
                <a:ea typeface="Arial" panose="020B0604020202020204" pitchFamily="34" charset="0"/>
                <a:cs typeface="Times New Roman" panose="02020603050405020304" pitchFamily="18" charset="0"/>
              </a:rPr>
              <a:t>e colaborador, mas também envolve incentivar a equipe a reconhecer e apoiar as forças uns dos outros. Um líder eficiente promove uma cultura onde os membros da equipe compartilham conhecimento </a:t>
            </a:r>
          </a:p>
          <a:p>
            <a:r>
              <a:rPr lang="pt-BR" sz="2400" kern="100">
                <a:solidFill>
                  <a:schemeClr val="bg1"/>
                </a:solidFill>
                <a:ea typeface="Arial" panose="020B0604020202020204" pitchFamily="34" charset="0"/>
                <a:cs typeface="Times New Roman" panose="02020603050405020304" pitchFamily="18" charset="0"/>
              </a:rPr>
              <a:t>e valorizam as habilidades dos colegas, criando um ambiente colaborativo que se beneficia das capacidades únicas de cada um.</a:t>
            </a:r>
          </a:p>
        </p:txBody>
      </p:sp>
      <p:sp>
        <p:nvSpPr>
          <p:cNvPr id="5" name="CaixaDeTexto 4">
            <a:extLst>
              <a:ext uri="{FF2B5EF4-FFF2-40B4-BE49-F238E27FC236}">
                <a16:creationId xmlns:a16="http://schemas.microsoft.com/office/drawing/2014/main" id="{0E54D9BB-6D1F-C337-C675-8AF27B97FF07}"/>
              </a:ext>
            </a:extLst>
          </p:cNvPr>
          <p:cNvSpPr txBox="1"/>
          <p:nvPr/>
        </p:nvSpPr>
        <p:spPr>
          <a:xfrm>
            <a:off x="793678" y="853261"/>
            <a:ext cx="4773746" cy="1015663"/>
          </a:xfrm>
          <a:prstGeom prst="rect">
            <a:avLst/>
          </a:prstGeom>
          <a:noFill/>
        </p:spPr>
        <p:txBody>
          <a:bodyPr wrap="square" rtlCol="0">
            <a:spAutoFit/>
          </a:bodyPr>
          <a:lstStyle/>
          <a:p>
            <a:r>
              <a:rPr lang="pt-BR" sz="6000" b="1">
                <a:latin typeface="+mj-lt"/>
              </a:rPr>
              <a:t>Apoio mútuo</a:t>
            </a:r>
          </a:p>
        </p:txBody>
      </p:sp>
      <p:grpSp>
        <p:nvGrpSpPr>
          <p:cNvPr id="3" name="Agrupar 2">
            <a:extLst>
              <a:ext uri="{FF2B5EF4-FFF2-40B4-BE49-F238E27FC236}">
                <a16:creationId xmlns:a16="http://schemas.microsoft.com/office/drawing/2014/main" id="{DEFFA83D-C0CA-410D-D8B9-32E543A013A1}"/>
              </a:ext>
            </a:extLst>
          </p:cNvPr>
          <p:cNvGrpSpPr/>
          <p:nvPr/>
        </p:nvGrpSpPr>
        <p:grpSpPr>
          <a:xfrm>
            <a:off x="7836653" y="3518140"/>
            <a:ext cx="4098729" cy="2724200"/>
            <a:chOff x="1234673" y="4051042"/>
            <a:chExt cx="3951183" cy="2626135"/>
          </a:xfrm>
        </p:grpSpPr>
        <p:grpSp>
          <p:nvGrpSpPr>
            <p:cNvPr id="6" name="Gráfico 23">
              <a:extLst>
                <a:ext uri="{FF2B5EF4-FFF2-40B4-BE49-F238E27FC236}">
                  <a16:creationId xmlns:a16="http://schemas.microsoft.com/office/drawing/2014/main" id="{B3BA5BB2-A5C6-822A-C6FC-72A8228B7CCE}"/>
                </a:ext>
              </a:extLst>
            </p:cNvPr>
            <p:cNvGrpSpPr/>
            <p:nvPr/>
          </p:nvGrpSpPr>
          <p:grpSpPr>
            <a:xfrm>
              <a:off x="2485230" y="4051042"/>
              <a:ext cx="2700626" cy="2496827"/>
              <a:chOff x="2238436" y="1693496"/>
              <a:chExt cx="2103924" cy="1945154"/>
            </a:xfrm>
          </p:grpSpPr>
          <p:sp>
            <p:nvSpPr>
              <p:cNvPr id="12" name="Forma Livre 38">
                <a:extLst>
                  <a:ext uri="{FF2B5EF4-FFF2-40B4-BE49-F238E27FC236}">
                    <a16:creationId xmlns:a16="http://schemas.microsoft.com/office/drawing/2014/main" id="{B9288C6B-9206-5B57-0D05-6566C17B1A5F}"/>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F79351F8-912E-CCC8-330B-FCFEA4D77A95}"/>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A2277D86-2815-3F13-C39B-CA60D0445EF9}"/>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5" name="Forma Livre 42">
                <a:extLst>
                  <a:ext uri="{FF2B5EF4-FFF2-40B4-BE49-F238E27FC236}">
                    <a16:creationId xmlns:a16="http://schemas.microsoft.com/office/drawing/2014/main" id="{689DE330-A170-DBD6-B666-A012A4B375E5}"/>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8AB7B174-B655-9278-1903-507C42787A4E}"/>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13021365-4AE4-4EDC-8937-73A0B17CEDE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18" name="Forma Livre 45">
                <a:extLst>
                  <a:ext uri="{FF2B5EF4-FFF2-40B4-BE49-F238E27FC236}">
                    <a16:creationId xmlns:a16="http://schemas.microsoft.com/office/drawing/2014/main" id="{3FFB0BFB-39FB-455E-D719-F4CAC423B45B}"/>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317C4D90-E54A-36A6-7583-0E06AC35B06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E78674AE-6D72-F4D1-3AE5-B2D36262C78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552CF191-B354-D274-0C5C-AE0446E2098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5D1C4D91-CDD9-FB57-1038-3007C0C30AA7}"/>
                </a:ext>
              </a:extLst>
            </p:cNvPr>
            <p:cNvGrpSpPr/>
            <p:nvPr/>
          </p:nvGrpSpPr>
          <p:grpSpPr>
            <a:xfrm>
              <a:off x="1234673" y="4108393"/>
              <a:ext cx="3442634" cy="2568784"/>
              <a:chOff x="3786612" y="1637437"/>
              <a:chExt cx="2681986" cy="2001213"/>
            </a:xfrm>
          </p:grpSpPr>
          <p:sp>
            <p:nvSpPr>
              <p:cNvPr id="8" name="Forma Livre 40">
                <a:extLst>
                  <a:ext uri="{FF2B5EF4-FFF2-40B4-BE49-F238E27FC236}">
                    <a16:creationId xmlns:a16="http://schemas.microsoft.com/office/drawing/2014/main" id="{3C022BEB-EAF7-E114-6974-966E489A0AFD}"/>
                  </a:ext>
                </a:extLst>
              </p:cNvPr>
              <p:cNvSpPr/>
              <p:nvPr/>
            </p:nvSpPr>
            <p:spPr>
              <a:xfrm>
                <a:off x="6178049" y="16374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9" name="Forma Livre 45">
                <a:extLst>
                  <a:ext uri="{FF2B5EF4-FFF2-40B4-BE49-F238E27FC236}">
                    <a16:creationId xmlns:a16="http://schemas.microsoft.com/office/drawing/2014/main" id="{8A2B35FC-C286-85E3-BF94-013C29DBEFA9}"/>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6">
                <a:extLst>
                  <a:ext uri="{FF2B5EF4-FFF2-40B4-BE49-F238E27FC236}">
                    <a16:creationId xmlns:a16="http://schemas.microsoft.com/office/drawing/2014/main" id="{DA1F0CF0-F6F5-421A-36E0-C3F701AD0AF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834425C8-70A2-C611-523D-34D9C42366D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2" name="Agrupar 21">
            <a:extLst>
              <a:ext uri="{FF2B5EF4-FFF2-40B4-BE49-F238E27FC236}">
                <a16:creationId xmlns:a16="http://schemas.microsoft.com/office/drawing/2014/main" id="{C877A810-7941-54CE-9B3F-72EAE10F625E}"/>
              </a:ext>
            </a:extLst>
          </p:cNvPr>
          <p:cNvGrpSpPr/>
          <p:nvPr/>
        </p:nvGrpSpPr>
        <p:grpSpPr>
          <a:xfrm>
            <a:off x="9872015" y="6469399"/>
            <a:ext cx="2190461" cy="261610"/>
            <a:chOff x="9142558" y="6469399"/>
            <a:chExt cx="2190461" cy="261610"/>
          </a:xfrm>
        </p:grpSpPr>
        <p:sp>
          <p:nvSpPr>
            <p:cNvPr id="23" name="CaixaDeTexto 22">
              <a:extLst>
                <a:ext uri="{FF2B5EF4-FFF2-40B4-BE49-F238E27FC236}">
                  <a16:creationId xmlns:a16="http://schemas.microsoft.com/office/drawing/2014/main" id="{4CD642C5-29FF-70AC-1C1F-782B2BE344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4" name="Gráfico 7">
              <a:extLst>
                <a:ext uri="{FF2B5EF4-FFF2-40B4-BE49-F238E27FC236}">
                  <a16:creationId xmlns:a16="http://schemas.microsoft.com/office/drawing/2014/main" id="{CCB72D48-13B9-4C66-E78C-79A3D3CCB1B5}"/>
                </a:ext>
              </a:extLst>
            </p:cNvPr>
            <p:cNvGrpSpPr/>
            <p:nvPr/>
          </p:nvGrpSpPr>
          <p:grpSpPr>
            <a:xfrm>
              <a:off x="9142558" y="6511982"/>
              <a:ext cx="1684398" cy="142155"/>
              <a:chOff x="404711" y="944579"/>
              <a:chExt cx="5743491" cy="484722"/>
            </a:xfrm>
            <a:solidFill>
              <a:srgbClr val="000000"/>
            </a:solidFill>
          </p:grpSpPr>
          <p:sp>
            <p:nvSpPr>
              <p:cNvPr id="25" name="Forma Livre 23">
                <a:extLst>
                  <a:ext uri="{FF2B5EF4-FFF2-40B4-BE49-F238E27FC236}">
                    <a16:creationId xmlns:a16="http://schemas.microsoft.com/office/drawing/2014/main" id="{35F98E3A-5384-36B6-1F56-21CCFAFD174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3C679BFE-BFC8-1908-8AD3-F98E340260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4DB411A0-FC9D-D063-EA28-EB357484067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64DF486A-BA25-B31D-32F5-6B48A9D9E5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0AC6E348-74F0-BC03-87F0-823FF33A25B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28D8B40C-3E99-27E6-A10C-CF760349142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0C8CFE45-683B-05F3-B70C-9AF5277BF7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A4DFE3A-57C0-7003-0CAF-D02595AC3A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635C7444-B7C1-9F66-8772-937C262EFE2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466AFA6-F303-2FB4-8CE1-355B08EF9F8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4C9514D-48A7-C426-DF96-DA7A7FB1BB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6" name="Imagem 35" descr="Texto, Logotipo&#10;&#10;Descrição gerada automaticamente">
            <a:extLst>
              <a:ext uri="{FF2B5EF4-FFF2-40B4-BE49-F238E27FC236}">
                <a16:creationId xmlns:a16="http://schemas.microsoft.com/office/drawing/2014/main" id="{C225AF29-C69A-4CF0-7AE8-CF4FD5FF728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681090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left)">
                                      <p:cBhvr>
                                        <p:cTn id="13" dur="1250"/>
                                        <p:tgtEl>
                                          <p:spTgt spid="2"/>
                                        </p:tgtEl>
                                      </p:cBhvr>
                                    </p:animEffect>
                                  </p:childTnLst>
                                </p:cTn>
                              </p:par>
                            </p:childTnLst>
                          </p:cTn>
                        </p:par>
                        <p:par>
                          <p:cTn id="14" fill="hold">
                            <p:stCondLst>
                              <p:cond delay="2250"/>
                            </p:stCondLst>
                            <p:childTnLst>
                              <p:par>
                                <p:cTn id="15" presetID="10" presetClass="entr" presetSubtype="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par>
                          <p:cTn id="18" fill="hold">
                            <p:stCondLst>
                              <p:cond delay="2750"/>
                            </p:stCondLst>
                            <p:childTnLst>
                              <p:par>
                                <p:cTn id="19" presetID="42" presetClass="entr" presetSubtype="0" fill="hold"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Lst>
  </p:timing>
</p:sld>
</file>

<file path=ppt/slides/slide84.xml><?xml version="1.0" encoding="utf-8"?>
<p:sld xmlns:a="http://schemas.openxmlformats.org/drawingml/2006/main" xmlns:r="http://schemas.openxmlformats.org/officeDocument/2006/relationships" xmlns:p="http://schemas.openxmlformats.org/presentationml/2006/main" show="0">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BF808B2-5F36-D48F-DF55-A86BB6CFA961}"/>
              </a:ext>
            </a:extLst>
          </p:cNvPr>
          <p:cNvSpPr/>
          <p:nvPr/>
        </p:nvSpPr>
        <p:spPr>
          <a:xfrm>
            <a:off x="1309516" y="2664910"/>
            <a:ext cx="10882484" cy="3143186"/>
          </a:xfrm>
          <a:prstGeom prst="roundRect">
            <a:avLst>
              <a:gd name="adj" fmla="val -17778"/>
            </a:avLst>
          </a:prstGeom>
          <a:solidFill>
            <a:srgbClr val="F90000"/>
          </a:solidFill>
          <a:ln/>
        </p:spPr>
        <p:txBody>
          <a:bodyPr/>
          <a:lstStyle/>
          <a:p>
            <a:endParaRPr lang="pt-BR" sz="3200">
              <a:solidFill>
                <a:schemeClr val="bg1"/>
              </a:solidFill>
            </a:endParaRPr>
          </a:p>
        </p:txBody>
      </p:sp>
      <p:sp>
        <p:nvSpPr>
          <p:cNvPr id="4" name="CaixaDeTexto 3">
            <a:extLst>
              <a:ext uri="{FF2B5EF4-FFF2-40B4-BE49-F238E27FC236}">
                <a16:creationId xmlns:a16="http://schemas.microsoft.com/office/drawing/2014/main" id="{761D6315-DE98-3F6B-CF33-253D76780A8E}"/>
              </a:ext>
            </a:extLst>
          </p:cNvPr>
          <p:cNvSpPr txBox="1"/>
          <p:nvPr/>
        </p:nvSpPr>
        <p:spPr>
          <a:xfrm>
            <a:off x="2146840" y="2947247"/>
            <a:ext cx="9314692" cy="2677656"/>
          </a:xfrm>
          <a:prstGeom prst="rect">
            <a:avLst/>
          </a:prstGeom>
          <a:noFill/>
        </p:spPr>
        <p:txBody>
          <a:bodyPr wrap="square">
            <a:spAutoFit/>
          </a:bodyPr>
          <a:lstStyle/>
          <a:p>
            <a:pPr algn="r"/>
            <a:r>
              <a:rPr lang="pt-BR" sz="2400" kern="100">
                <a:solidFill>
                  <a:schemeClr val="bg1"/>
                </a:solidFill>
                <a:ea typeface="Arial" panose="020B0604020202020204" pitchFamily="34" charset="0"/>
                <a:cs typeface="Times New Roman" panose="02020603050405020304" pitchFamily="18" charset="0"/>
              </a:rPr>
              <a:t>Reconhecer o talento não se trata apenas de observá-lo, mas também de valorizá-lo de maneira tangível. Um líder que sabe dar crédito onde é devido reforça a confiança e o senso de pertencimento da equipe. Esse reconhecimento pode ocorrer por meio de elogios em público, feedbacks construtivos ou oportunidades de crescimento profissional, o que motiva os colaboradores a continuarem aprimorando suas habilidades.</a:t>
            </a:r>
          </a:p>
        </p:txBody>
      </p:sp>
      <p:sp>
        <p:nvSpPr>
          <p:cNvPr id="5" name="CaixaDeTexto 4">
            <a:extLst>
              <a:ext uri="{FF2B5EF4-FFF2-40B4-BE49-F238E27FC236}">
                <a16:creationId xmlns:a16="http://schemas.microsoft.com/office/drawing/2014/main" id="{0E54D9BB-6D1F-C337-C675-8AF27B97FF07}"/>
              </a:ext>
            </a:extLst>
          </p:cNvPr>
          <p:cNvSpPr txBox="1"/>
          <p:nvPr/>
        </p:nvSpPr>
        <p:spPr>
          <a:xfrm>
            <a:off x="4059863" y="544876"/>
            <a:ext cx="7300180" cy="1938992"/>
          </a:xfrm>
          <a:prstGeom prst="rect">
            <a:avLst/>
          </a:prstGeom>
          <a:noFill/>
        </p:spPr>
        <p:txBody>
          <a:bodyPr wrap="square" rtlCol="0">
            <a:spAutoFit/>
          </a:bodyPr>
          <a:lstStyle/>
          <a:p>
            <a:pPr algn="r"/>
            <a:r>
              <a:rPr lang="pt-BR" sz="6000" b="1">
                <a:latin typeface="+mj-lt"/>
              </a:rPr>
              <a:t>Valorização e Reconhecimento</a:t>
            </a:r>
          </a:p>
        </p:txBody>
      </p:sp>
      <p:grpSp>
        <p:nvGrpSpPr>
          <p:cNvPr id="3" name="Agrupar 2">
            <a:extLst>
              <a:ext uri="{FF2B5EF4-FFF2-40B4-BE49-F238E27FC236}">
                <a16:creationId xmlns:a16="http://schemas.microsoft.com/office/drawing/2014/main" id="{DEFFA83D-C0CA-410D-D8B9-32E543A013A1}"/>
              </a:ext>
            </a:extLst>
          </p:cNvPr>
          <p:cNvGrpSpPr/>
          <p:nvPr/>
        </p:nvGrpSpPr>
        <p:grpSpPr>
          <a:xfrm flipH="1">
            <a:off x="-433450" y="3228324"/>
            <a:ext cx="3988696" cy="2724200"/>
            <a:chOff x="1234673" y="4051042"/>
            <a:chExt cx="3951183" cy="2626135"/>
          </a:xfrm>
        </p:grpSpPr>
        <p:grpSp>
          <p:nvGrpSpPr>
            <p:cNvPr id="6" name="Gráfico 23">
              <a:extLst>
                <a:ext uri="{FF2B5EF4-FFF2-40B4-BE49-F238E27FC236}">
                  <a16:creationId xmlns:a16="http://schemas.microsoft.com/office/drawing/2014/main" id="{B3BA5BB2-A5C6-822A-C6FC-72A8228B7CCE}"/>
                </a:ext>
              </a:extLst>
            </p:cNvPr>
            <p:cNvGrpSpPr/>
            <p:nvPr/>
          </p:nvGrpSpPr>
          <p:grpSpPr>
            <a:xfrm>
              <a:off x="2485230" y="4051042"/>
              <a:ext cx="2700626" cy="2496827"/>
              <a:chOff x="2238436" y="1693496"/>
              <a:chExt cx="2103924" cy="1945154"/>
            </a:xfrm>
          </p:grpSpPr>
          <p:sp>
            <p:nvSpPr>
              <p:cNvPr id="12" name="Forma Livre 38">
                <a:extLst>
                  <a:ext uri="{FF2B5EF4-FFF2-40B4-BE49-F238E27FC236}">
                    <a16:creationId xmlns:a16="http://schemas.microsoft.com/office/drawing/2014/main" id="{B9288C6B-9206-5B57-0D05-6566C17B1A5F}"/>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F79351F8-912E-CCC8-330B-FCFEA4D77A95}"/>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A2277D86-2815-3F13-C39B-CA60D0445EF9}"/>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5" name="Forma Livre 42">
                <a:extLst>
                  <a:ext uri="{FF2B5EF4-FFF2-40B4-BE49-F238E27FC236}">
                    <a16:creationId xmlns:a16="http://schemas.microsoft.com/office/drawing/2014/main" id="{689DE330-A170-DBD6-B666-A012A4B375E5}"/>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8AB7B174-B655-9278-1903-507C42787A4E}"/>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13021365-4AE4-4EDC-8937-73A0B17CEDE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18" name="Forma Livre 45">
                <a:extLst>
                  <a:ext uri="{FF2B5EF4-FFF2-40B4-BE49-F238E27FC236}">
                    <a16:creationId xmlns:a16="http://schemas.microsoft.com/office/drawing/2014/main" id="{3FFB0BFB-39FB-455E-D719-F4CAC423B45B}"/>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317C4D90-E54A-36A6-7583-0E06AC35B06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E78674AE-6D72-F4D1-3AE5-B2D36262C78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552CF191-B354-D274-0C5C-AE0446E2098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5D1C4D91-CDD9-FB57-1038-3007C0C30AA7}"/>
                </a:ext>
              </a:extLst>
            </p:cNvPr>
            <p:cNvGrpSpPr/>
            <p:nvPr/>
          </p:nvGrpSpPr>
          <p:grpSpPr>
            <a:xfrm>
              <a:off x="1234673" y="4108393"/>
              <a:ext cx="3442634" cy="2568784"/>
              <a:chOff x="3786612" y="1637437"/>
              <a:chExt cx="2681986" cy="2001213"/>
            </a:xfrm>
          </p:grpSpPr>
          <p:sp>
            <p:nvSpPr>
              <p:cNvPr id="8" name="Forma Livre 40">
                <a:extLst>
                  <a:ext uri="{FF2B5EF4-FFF2-40B4-BE49-F238E27FC236}">
                    <a16:creationId xmlns:a16="http://schemas.microsoft.com/office/drawing/2014/main" id="{3C022BEB-EAF7-E114-6974-966E489A0AFD}"/>
                  </a:ext>
                </a:extLst>
              </p:cNvPr>
              <p:cNvSpPr/>
              <p:nvPr/>
            </p:nvSpPr>
            <p:spPr>
              <a:xfrm>
                <a:off x="6178049" y="16374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9" name="Forma Livre 45">
                <a:extLst>
                  <a:ext uri="{FF2B5EF4-FFF2-40B4-BE49-F238E27FC236}">
                    <a16:creationId xmlns:a16="http://schemas.microsoft.com/office/drawing/2014/main" id="{8A2B35FC-C286-85E3-BF94-013C29DBEFA9}"/>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6">
                <a:extLst>
                  <a:ext uri="{FF2B5EF4-FFF2-40B4-BE49-F238E27FC236}">
                    <a16:creationId xmlns:a16="http://schemas.microsoft.com/office/drawing/2014/main" id="{DA1F0CF0-F6F5-421A-36E0-C3F701AD0AF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834425C8-70A2-C611-523D-34D9C42366D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2" name="Agrupar 21">
            <a:extLst>
              <a:ext uri="{FF2B5EF4-FFF2-40B4-BE49-F238E27FC236}">
                <a16:creationId xmlns:a16="http://schemas.microsoft.com/office/drawing/2014/main" id="{C877A810-7941-54CE-9B3F-72EAE10F625E}"/>
              </a:ext>
            </a:extLst>
          </p:cNvPr>
          <p:cNvGrpSpPr/>
          <p:nvPr/>
        </p:nvGrpSpPr>
        <p:grpSpPr>
          <a:xfrm>
            <a:off x="9872015" y="6469399"/>
            <a:ext cx="2190461" cy="261610"/>
            <a:chOff x="9142558" y="6469399"/>
            <a:chExt cx="2190461" cy="261610"/>
          </a:xfrm>
        </p:grpSpPr>
        <p:sp>
          <p:nvSpPr>
            <p:cNvPr id="23" name="CaixaDeTexto 22">
              <a:extLst>
                <a:ext uri="{FF2B5EF4-FFF2-40B4-BE49-F238E27FC236}">
                  <a16:creationId xmlns:a16="http://schemas.microsoft.com/office/drawing/2014/main" id="{4CD642C5-29FF-70AC-1C1F-782B2BE344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4" name="Gráfico 7">
              <a:extLst>
                <a:ext uri="{FF2B5EF4-FFF2-40B4-BE49-F238E27FC236}">
                  <a16:creationId xmlns:a16="http://schemas.microsoft.com/office/drawing/2014/main" id="{CCB72D48-13B9-4C66-E78C-79A3D3CCB1B5}"/>
                </a:ext>
              </a:extLst>
            </p:cNvPr>
            <p:cNvGrpSpPr/>
            <p:nvPr/>
          </p:nvGrpSpPr>
          <p:grpSpPr>
            <a:xfrm>
              <a:off x="9142558" y="6511982"/>
              <a:ext cx="1684398" cy="142155"/>
              <a:chOff x="404711" y="944579"/>
              <a:chExt cx="5743491" cy="484722"/>
            </a:xfrm>
            <a:solidFill>
              <a:srgbClr val="000000"/>
            </a:solidFill>
          </p:grpSpPr>
          <p:sp>
            <p:nvSpPr>
              <p:cNvPr id="25" name="Forma Livre 23">
                <a:extLst>
                  <a:ext uri="{FF2B5EF4-FFF2-40B4-BE49-F238E27FC236}">
                    <a16:creationId xmlns:a16="http://schemas.microsoft.com/office/drawing/2014/main" id="{35F98E3A-5384-36B6-1F56-21CCFAFD174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3C679BFE-BFC8-1908-8AD3-F98E340260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4DB411A0-FC9D-D063-EA28-EB357484067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64DF486A-BA25-B31D-32F5-6B48A9D9E5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0AC6E348-74F0-BC03-87F0-823FF33A25B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28D8B40C-3E99-27E6-A10C-CF760349142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0C8CFE45-683B-05F3-B70C-9AF5277BF7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A4DFE3A-57C0-7003-0CAF-D02595AC3A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635C7444-B7C1-9F66-8772-937C262EFE2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466AFA6-F303-2FB4-8CE1-355B08EF9F8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4C9514D-48A7-C426-DF96-DA7A7FB1BB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6" name="Imagem 35" descr="Texto, Logotipo&#10;&#10;Descrição gerada automaticamente">
            <a:extLst>
              <a:ext uri="{FF2B5EF4-FFF2-40B4-BE49-F238E27FC236}">
                <a16:creationId xmlns:a16="http://schemas.microsoft.com/office/drawing/2014/main" id="{C225AF29-C69A-4CF0-7AE8-CF4FD5FF728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52783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2"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right)">
                                      <p:cBhvr>
                                        <p:cTn id="13" dur="1250"/>
                                        <p:tgtEl>
                                          <p:spTgt spid="2"/>
                                        </p:tgtEl>
                                      </p:cBhvr>
                                    </p:animEffect>
                                  </p:childTnLst>
                                </p:cTn>
                              </p:par>
                            </p:childTnLst>
                          </p:cTn>
                        </p:par>
                        <p:par>
                          <p:cTn id="14" fill="hold">
                            <p:stCondLst>
                              <p:cond delay="2250"/>
                            </p:stCondLst>
                            <p:childTnLst>
                              <p:par>
                                <p:cTn id="15" presetID="10" presetClass="entr" presetSubtype="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par>
                          <p:cTn id="18" fill="hold">
                            <p:stCondLst>
                              <p:cond delay="2750"/>
                            </p:stCondLst>
                            <p:childTnLst>
                              <p:par>
                                <p:cTn id="19" presetID="42" presetClass="entr" presetSubtype="0" fill="hold"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Lst>
  </p:timing>
</p:sld>
</file>

<file path=ppt/slides/slide85.xml><?xml version="1.0" encoding="utf-8"?>
<p:sld xmlns:a="http://schemas.openxmlformats.org/drawingml/2006/main" xmlns:r="http://schemas.openxmlformats.org/officeDocument/2006/relationships" xmlns:p="http://schemas.openxmlformats.org/presentationml/2006/main" show="0">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BF808B2-5F36-D48F-DF55-A86BB6CFA961}"/>
              </a:ext>
            </a:extLst>
          </p:cNvPr>
          <p:cNvSpPr/>
          <p:nvPr/>
        </p:nvSpPr>
        <p:spPr>
          <a:xfrm>
            <a:off x="-84692" y="2560314"/>
            <a:ext cx="10882484" cy="3143186"/>
          </a:xfrm>
          <a:prstGeom prst="roundRect">
            <a:avLst>
              <a:gd name="adj" fmla="val -17778"/>
            </a:avLst>
          </a:prstGeom>
          <a:solidFill>
            <a:srgbClr val="F90000"/>
          </a:solidFill>
          <a:ln/>
        </p:spPr>
        <p:txBody>
          <a:bodyPr/>
          <a:lstStyle/>
          <a:p>
            <a:endParaRPr lang="pt-BR" sz="3200">
              <a:solidFill>
                <a:schemeClr val="bg1"/>
              </a:solidFill>
            </a:endParaRPr>
          </a:p>
        </p:txBody>
      </p:sp>
      <p:sp>
        <p:nvSpPr>
          <p:cNvPr id="4" name="CaixaDeTexto 3">
            <a:extLst>
              <a:ext uri="{FF2B5EF4-FFF2-40B4-BE49-F238E27FC236}">
                <a16:creationId xmlns:a16="http://schemas.microsoft.com/office/drawing/2014/main" id="{761D6315-DE98-3F6B-CF33-253D76780A8E}"/>
              </a:ext>
            </a:extLst>
          </p:cNvPr>
          <p:cNvSpPr txBox="1"/>
          <p:nvPr/>
        </p:nvSpPr>
        <p:spPr>
          <a:xfrm>
            <a:off x="793676" y="2812296"/>
            <a:ext cx="9314692" cy="2677656"/>
          </a:xfrm>
          <a:prstGeom prst="rect">
            <a:avLst/>
          </a:prstGeom>
          <a:noFill/>
        </p:spPr>
        <p:txBody>
          <a:bodyPr wrap="square">
            <a:spAutoFit/>
          </a:bodyPr>
          <a:lstStyle/>
          <a:p>
            <a:r>
              <a:rPr lang="pt-BR" sz="2400" kern="100">
                <a:solidFill>
                  <a:schemeClr val="bg1"/>
                </a:solidFill>
                <a:ea typeface="Arial" panose="020B0604020202020204" pitchFamily="34" charset="0"/>
                <a:cs typeface="Times New Roman" panose="02020603050405020304" pitchFamily="18" charset="0"/>
              </a:rPr>
              <a:t>Além de reconhecer as forças, o líder também desempenha um papel essencial no desenvolvimento dessas competências. Isso pode ser feito oferecendo oportunidades de treinamento ou designando desafios que ajudem os membros da equipe a expandirem seus talentos. Um líder visionário enxerga não apenas o talento atual, mas também o potencial de crescimento e inovação que cada colaborador pode alcançar com o devido suporte.</a:t>
            </a:r>
          </a:p>
        </p:txBody>
      </p:sp>
      <p:sp>
        <p:nvSpPr>
          <p:cNvPr id="5" name="CaixaDeTexto 4">
            <a:extLst>
              <a:ext uri="{FF2B5EF4-FFF2-40B4-BE49-F238E27FC236}">
                <a16:creationId xmlns:a16="http://schemas.microsoft.com/office/drawing/2014/main" id="{0E54D9BB-6D1F-C337-C675-8AF27B97FF07}"/>
              </a:ext>
            </a:extLst>
          </p:cNvPr>
          <p:cNvSpPr txBox="1"/>
          <p:nvPr/>
        </p:nvSpPr>
        <p:spPr>
          <a:xfrm>
            <a:off x="777172" y="469848"/>
            <a:ext cx="6394200" cy="1938992"/>
          </a:xfrm>
          <a:prstGeom prst="rect">
            <a:avLst/>
          </a:prstGeom>
          <a:noFill/>
        </p:spPr>
        <p:txBody>
          <a:bodyPr wrap="square" rtlCol="0">
            <a:spAutoFit/>
          </a:bodyPr>
          <a:lstStyle/>
          <a:p>
            <a:r>
              <a:rPr lang="pt-BR" sz="6000" b="1">
                <a:latin typeface="+mj-lt"/>
              </a:rPr>
              <a:t>Desenvolvimento de Potencial</a:t>
            </a:r>
          </a:p>
        </p:txBody>
      </p:sp>
      <p:grpSp>
        <p:nvGrpSpPr>
          <p:cNvPr id="3" name="Agrupar 2">
            <a:extLst>
              <a:ext uri="{FF2B5EF4-FFF2-40B4-BE49-F238E27FC236}">
                <a16:creationId xmlns:a16="http://schemas.microsoft.com/office/drawing/2014/main" id="{DEFFA83D-C0CA-410D-D8B9-32E543A013A1}"/>
              </a:ext>
            </a:extLst>
          </p:cNvPr>
          <p:cNvGrpSpPr/>
          <p:nvPr/>
        </p:nvGrpSpPr>
        <p:grpSpPr>
          <a:xfrm>
            <a:off x="7836653" y="2987316"/>
            <a:ext cx="4098729" cy="3379181"/>
            <a:chOff x="1234673" y="3539327"/>
            <a:chExt cx="3951183" cy="3257539"/>
          </a:xfrm>
        </p:grpSpPr>
        <p:grpSp>
          <p:nvGrpSpPr>
            <p:cNvPr id="6" name="Gráfico 23">
              <a:extLst>
                <a:ext uri="{FF2B5EF4-FFF2-40B4-BE49-F238E27FC236}">
                  <a16:creationId xmlns:a16="http://schemas.microsoft.com/office/drawing/2014/main" id="{B3BA5BB2-A5C6-822A-C6FC-72A8228B7CCE}"/>
                </a:ext>
              </a:extLst>
            </p:cNvPr>
            <p:cNvGrpSpPr/>
            <p:nvPr/>
          </p:nvGrpSpPr>
          <p:grpSpPr>
            <a:xfrm>
              <a:off x="2238495" y="3539327"/>
              <a:ext cx="2947361" cy="3257539"/>
              <a:chOff x="2046217" y="1294844"/>
              <a:chExt cx="2296143" cy="2537787"/>
            </a:xfrm>
          </p:grpSpPr>
          <p:sp>
            <p:nvSpPr>
              <p:cNvPr id="12" name="Forma Livre 38">
                <a:extLst>
                  <a:ext uri="{FF2B5EF4-FFF2-40B4-BE49-F238E27FC236}">
                    <a16:creationId xmlns:a16="http://schemas.microsoft.com/office/drawing/2014/main" id="{B9288C6B-9206-5B57-0D05-6566C17B1A5F}"/>
                  </a:ext>
                </a:extLst>
              </p:cNvPr>
              <p:cNvSpPr/>
              <p:nvPr/>
            </p:nvSpPr>
            <p:spPr>
              <a:xfrm>
                <a:off x="3426550" y="129484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F79351F8-912E-CCC8-330B-FCFEA4D77A95}"/>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A2277D86-2815-3F13-C39B-CA60D0445EF9}"/>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5" name="Forma Livre 42">
                <a:extLst>
                  <a:ext uri="{FF2B5EF4-FFF2-40B4-BE49-F238E27FC236}">
                    <a16:creationId xmlns:a16="http://schemas.microsoft.com/office/drawing/2014/main" id="{689DE330-A170-DBD6-B666-A012A4B375E5}"/>
                  </a:ext>
                </a:extLst>
              </p:cNvPr>
              <p:cNvSpPr/>
              <p:nvPr/>
            </p:nvSpPr>
            <p:spPr>
              <a:xfrm>
                <a:off x="2046217" y="35420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8AB7B174-B655-9278-1903-507C42787A4E}"/>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13021365-4AE4-4EDC-8937-73A0B17CEDE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18" name="Forma Livre 45">
                <a:extLst>
                  <a:ext uri="{FF2B5EF4-FFF2-40B4-BE49-F238E27FC236}">
                    <a16:creationId xmlns:a16="http://schemas.microsoft.com/office/drawing/2014/main" id="{3FFB0BFB-39FB-455E-D719-F4CAC423B45B}"/>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317C4D90-E54A-36A6-7583-0E06AC35B06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E78674AE-6D72-F4D1-3AE5-B2D36262C78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552CF191-B354-D274-0C5C-AE0446E2098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5D1C4D91-CDD9-FB57-1038-3007C0C30AA7}"/>
                </a:ext>
              </a:extLst>
            </p:cNvPr>
            <p:cNvGrpSpPr/>
            <p:nvPr/>
          </p:nvGrpSpPr>
          <p:grpSpPr>
            <a:xfrm>
              <a:off x="1234673" y="4108393"/>
              <a:ext cx="3442634" cy="2568784"/>
              <a:chOff x="3786612" y="1637437"/>
              <a:chExt cx="2681986" cy="2001213"/>
            </a:xfrm>
          </p:grpSpPr>
          <p:sp>
            <p:nvSpPr>
              <p:cNvPr id="8" name="Forma Livre 40">
                <a:extLst>
                  <a:ext uri="{FF2B5EF4-FFF2-40B4-BE49-F238E27FC236}">
                    <a16:creationId xmlns:a16="http://schemas.microsoft.com/office/drawing/2014/main" id="{3C022BEB-EAF7-E114-6974-966E489A0AFD}"/>
                  </a:ext>
                </a:extLst>
              </p:cNvPr>
              <p:cNvSpPr/>
              <p:nvPr/>
            </p:nvSpPr>
            <p:spPr>
              <a:xfrm>
                <a:off x="6178049" y="16374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9" name="Forma Livre 45">
                <a:extLst>
                  <a:ext uri="{FF2B5EF4-FFF2-40B4-BE49-F238E27FC236}">
                    <a16:creationId xmlns:a16="http://schemas.microsoft.com/office/drawing/2014/main" id="{8A2B35FC-C286-85E3-BF94-013C29DBEFA9}"/>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6">
                <a:extLst>
                  <a:ext uri="{FF2B5EF4-FFF2-40B4-BE49-F238E27FC236}">
                    <a16:creationId xmlns:a16="http://schemas.microsoft.com/office/drawing/2014/main" id="{DA1F0CF0-F6F5-421A-36E0-C3F701AD0AF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834425C8-70A2-C611-523D-34D9C42366D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2" name="Agrupar 21">
            <a:extLst>
              <a:ext uri="{FF2B5EF4-FFF2-40B4-BE49-F238E27FC236}">
                <a16:creationId xmlns:a16="http://schemas.microsoft.com/office/drawing/2014/main" id="{C877A810-7941-54CE-9B3F-72EAE10F625E}"/>
              </a:ext>
            </a:extLst>
          </p:cNvPr>
          <p:cNvGrpSpPr/>
          <p:nvPr/>
        </p:nvGrpSpPr>
        <p:grpSpPr>
          <a:xfrm>
            <a:off x="9872015" y="6469399"/>
            <a:ext cx="2190461" cy="261610"/>
            <a:chOff x="9142558" y="6469399"/>
            <a:chExt cx="2190461" cy="261610"/>
          </a:xfrm>
        </p:grpSpPr>
        <p:sp>
          <p:nvSpPr>
            <p:cNvPr id="23" name="CaixaDeTexto 22">
              <a:extLst>
                <a:ext uri="{FF2B5EF4-FFF2-40B4-BE49-F238E27FC236}">
                  <a16:creationId xmlns:a16="http://schemas.microsoft.com/office/drawing/2014/main" id="{4CD642C5-29FF-70AC-1C1F-782B2BE344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4" name="Gráfico 7">
              <a:extLst>
                <a:ext uri="{FF2B5EF4-FFF2-40B4-BE49-F238E27FC236}">
                  <a16:creationId xmlns:a16="http://schemas.microsoft.com/office/drawing/2014/main" id="{CCB72D48-13B9-4C66-E78C-79A3D3CCB1B5}"/>
                </a:ext>
              </a:extLst>
            </p:cNvPr>
            <p:cNvGrpSpPr/>
            <p:nvPr/>
          </p:nvGrpSpPr>
          <p:grpSpPr>
            <a:xfrm>
              <a:off x="9142558" y="6511982"/>
              <a:ext cx="1684398" cy="142155"/>
              <a:chOff x="404711" y="944579"/>
              <a:chExt cx="5743491" cy="484722"/>
            </a:xfrm>
            <a:solidFill>
              <a:srgbClr val="000000"/>
            </a:solidFill>
          </p:grpSpPr>
          <p:sp>
            <p:nvSpPr>
              <p:cNvPr id="25" name="Forma Livre 23">
                <a:extLst>
                  <a:ext uri="{FF2B5EF4-FFF2-40B4-BE49-F238E27FC236}">
                    <a16:creationId xmlns:a16="http://schemas.microsoft.com/office/drawing/2014/main" id="{35F98E3A-5384-36B6-1F56-21CCFAFD174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3C679BFE-BFC8-1908-8AD3-F98E340260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4DB411A0-FC9D-D063-EA28-EB357484067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64DF486A-BA25-B31D-32F5-6B48A9D9E5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0AC6E348-74F0-BC03-87F0-823FF33A25B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28D8B40C-3E99-27E6-A10C-CF760349142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0C8CFE45-683B-05F3-B70C-9AF5277BF7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A4DFE3A-57C0-7003-0CAF-D02595AC3A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635C7444-B7C1-9F66-8772-937C262EFE2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466AFA6-F303-2FB4-8CE1-355B08EF9F8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4C9514D-48A7-C426-DF96-DA7A7FB1BB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6" name="Imagem 35" descr="Texto, Logotipo&#10;&#10;Descrição gerada automaticamente">
            <a:extLst>
              <a:ext uri="{FF2B5EF4-FFF2-40B4-BE49-F238E27FC236}">
                <a16:creationId xmlns:a16="http://schemas.microsoft.com/office/drawing/2014/main" id="{C225AF29-C69A-4CF0-7AE8-CF4FD5FF728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4266784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left)">
                                      <p:cBhvr>
                                        <p:cTn id="13" dur="500"/>
                                        <p:tgtEl>
                                          <p:spTgt spid="2"/>
                                        </p:tgtEl>
                                      </p:cBhvr>
                                    </p:animEffect>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par>
                          <p:cTn id="18" fill="hold">
                            <p:stCondLst>
                              <p:cond delay="2000"/>
                            </p:stCondLst>
                            <p:childTnLst>
                              <p:par>
                                <p:cTn id="19" presetID="42" presetClass="entr" presetSubtype="0" fill="hold"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Imagem 21">
            <a:extLst>
              <a:ext uri="{FF2B5EF4-FFF2-40B4-BE49-F238E27FC236}">
                <a16:creationId xmlns:a16="http://schemas.microsoft.com/office/drawing/2014/main" id="{FE0DFFF8-FA22-4F54-A256-66B41650DE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754" y="-44679"/>
            <a:ext cx="12590585" cy="7082204"/>
          </a:xfrm>
          <a:prstGeom prst="rect">
            <a:avLst/>
          </a:prstGeom>
        </p:spPr>
      </p:pic>
      <p:pic>
        <p:nvPicPr>
          <p:cNvPr id="6" name="Imagem 5" descr="Forma&#10;&#10;Descrição gerada automaticamente com confiança média">
            <a:extLst>
              <a:ext uri="{FF2B5EF4-FFF2-40B4-BE49-F238E27FC236}">
                <a16:creationId xmlns:a16="http://schemas.microsoft.com/office/drawing/2014/main" id="{6D61E579-9111-4444-C380-D1560693D0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403205" y="-645569"/>
            <a:ext cx="7086607" cy="8288388"/>
          </a:xfrm>
          <a:prstGeom prst="rect">
            <a:avLst/>
          </a:prstGeom>
        </p:spPr>
      </p:pic>
      <p:sp>
        <p:nvSpPr>
          <p:cNvPr id="2" name="CaixaDeTexto 1">
            <a:extLst>
              <a:ext uri="{FF2B5EF4-FFF2-40B4-BE49-F238E27FC236}">
                <a16:creationId xmlns:a16="http://schemas.microsoft.com/office/drawing/2014/main" id="{DB7DFB8D-AE43-7799-ED75-AD0A4A5F44FC}"/>
              </a:ext>
            </a:extLst>
          </p:cNvPr>
          <p:cNvSpPr txBox="1"/>
          <p:nvPr/>
        </p:nvSpPr>
        <p:spPr>
          <a:xfrm>
            <a:off x="657225" y="2459504"/>
            <a:ext cx="4930775" cy="1938992"/>
          </a:xfrm>
          <a:prstGeom prst="rect">
            <a:avLst/>
          </a:prstGeom>
          <a:noFill/>
        </p:spPr>
        <p:txBody>
          <a:bodyPr wrap="square" rtlCol="0">
            <a:spAutoFit/>
          </a:bodyPr>
          <a:lstStyle/>
          <a:p>
            <a:r>
              <a:rPr lang="pt-BR" sz="6000" b="1">
                <a:solidFill>
                  <a:schemeClr val="bg1"/>
                </a:solidFill>
                <a:latin typeface="+mj-lt"/>
              </a:rPr>
              <a:t>Empodere sua equipe</a:t>
            </a:r>
          </a:p>
        </p:txBody>
      </p:sp>
      <p:pic>
        <p:nvPicPr>
          <p:cNvPr id="7" name="Imagem 6" descr="Texto, Logotipo&#10;&#10;Descrição gerada automaticamente">
            <a:extLst>
              <a:ext uri="{FF2B5EF4-FFF2-40B4-BE49-F238E27FC236}">
                <a16:creationId xmlns:a16="http://schemas.microsoft.com/office/drawing/2014/main" id="{10CEB66F-AC76-2A3F-C26F-B685C1E257DA}"/>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93FC3086-DFBB-91F9-4E14-5DB9B0BB2091}"/>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0469170D-4959-90A4-23BD-51CC86F04FAE}"/>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37723116-B7CD-04E0-C61D-A25D9466327E}"/>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D2E738CC-05EF-151B-5BAE-10A7FA0305A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65A2A47A-84BA-04AB-7824-DB9AB6FA06D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FFF31750-0D9A-EBF4-6D47-BBD959B12CE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E81CE2BF-1A9E-CD4E-1422-E4953884448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DE866FF5-058F-80C8-AD46-8B76F9723DF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5874391A-9CF6-B675-854F-CA879C5FF95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6A6848F8-9651-1ACC-BA63-27AA9BFA761F}"/>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1AE2C6D1-2C0F-D92B-3D7D-99B5B254CB06}"/>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C6D3827D-F039-AB4F-1A63-52D9E617E98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8C1F06AE-FF22-0059-1176-85EBE14A33B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73EDD5FC-86B8-4060-0554-4764AFCACCC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57845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Pessoas sentadas ao redor de uma mesa&#10;&#10;Descrição gerada automaticamente">
            <a:extLst>
              <a:ext uri="{FF2B5EF4-FFF2-40B4-BE49-F238E27FC236}">
                <a16:creationId xmlns:a16="http://schemas.microsoft.com/office/drawing/2014/main" id="{44F9A1EC-E471-C622-C936-7C5FE6B9B9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4A1E70FE-F6F5-D6FE-B167-C244FFDAD6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59719" y="-641151"/>
            <a:ext cx="7034511" cy="8227457"/>
          </a:xfrm>
          <a:prstGeom prst="rect">
            <a:avLst/>
          </a:prstGeom>
        </p:spPr>
      </p:pic>
      <p:sp>
        <p:nvSpPr>
          <p:cNvPr id="2" name="CaixaDeTexto 1">
            <a:extLst>
              <a:ext uri="{FF2B5EF4-FFF2-40B4-BE49-F238E27FC236}">
                <a16:creationId xmlns:a16="http://schemas.microsoft.com/office/drawing/2014/main" id="{4C56D644-D8A0-9977-1AE3-A19741270F9E}"/>
              </a:ext>
            </a:extLst>
          </p:cNvPr>
          <p:cNvSpPr txBox="1"/>
          <p:nvPr/>
        </p:nvSpPr>
        <p:spPr>
          <a:xfrm>
            <a:off x="553575" y="2503081"/>
            <a:ext cx="4562435" cy="1938992"/>
          </a:xfrm>
          <a:prstGeom prst="rect">
            <a:avLst/>
          </a:prstGeom>
          <a:noFill/>
        </p:spPr>
        <p:txBody>
          <a:bodyPr wrap="square" rtlCol="0">
            <a:spAutoFit/>
          </a:bodyPr>
          <a:lstStyle/>
          <a:p>
            <a:r>
              <a:rPr lang="pt-BR" sz="6000" b="1">
                <a:solidFill>
                  <a:schemeClr val="bg1"/>
                </a:solidFill>
                <a:latin typeface="+mj-lt"/>
              </a:rPr>
              <a:t>Construa seu </a:t>
            </a:r>
            <a:r>
              <a:rPr lang="pt-BR" sz="6000" b="1">
                <a:solidFill>
                  <a:srgbClr val="FF0000"/>
                </a:solidFill>
                <a:latin typeface="+mj-lt"/>
              </a:rPr>
              <a:t>Legado</a:t>
            </a:r>
          </a:p>
        </p:txBody>
      </p:sp>
      <p:pic>
        <p:nvPicPr>
          <p:cNvPr id="21" name="Imagem 20" descr="Texto, Logotipo&#10;&#10;Descrição gerada automaticamente">
            <a:extLst>
              <a:ext uri="{FF2B5EF4-FFF2-40B4-BE49-F238E27FC236}">
                <a16:creationId xmlns:a16="http://schemas.microsoft.com/office/drawing/2014/main" id="{FB176E44-5E54-CA81-6675-8275DE009A87}"/>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2" name="Agrupar 21">
            <a:extLst>
              <a:ext uri="{FF2B5EF4-FFF2-40B4-BE49-F238E27FC236}">
                <a16:creationId xmlns:a16="http://schemas.microsoft.com/office/drawing/2014/main" id="{4659CAD0-3A93-21E4-4811-5CD61E5CF9DC}"/>
              </a:ext>
            </a:extLst>
          </p:cNvPr>
          <p:cNvGrpSpPr/>
          <p:nvPr/>
        </p:nvGrpSpPr>
        <p:grpSpPr>
          <a:xfrm>
            <a:off x="9872015" y="6469399"/>
            <a:ext cx="2190461" cy="261610"/>
            <a:chOff x="9142558" y="6469399"/>
            <a:chExt cx="2190461" cy="261610"/>
          </a:xfrm>
          <a:solidFill>
            <a:schemeClr val="bg1"/>
          </a:solidFill>
        </p:grpSpPr>
        <p:sp>
          <p:nvSpPr>
            <p:cNvPr id="23" name="CaixaDeTexto 22">
              <a:extLst>
                <a:ext uri="{FF2B5EF4-FFF2-40B4-BE49-F238E27FC236}">
                  <a16:creationId xmlns:a16="http://schemas.microsoft.com/office/drawing/2014/main" id="{0EE491C3-B7ED-3897-D7A6-DD38CC286120}"/>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24" name="Gráfico 7">
              <a:extLst>
                <a:ext uri="{FF2B5EF4-FFF2-40B4-BE49-F238E27FC236}">
                  <a16:creationId xmlns:a16="http://schemas.microsoft.com/office/drawing/2014/main" id="{A8116810-FB4D-E0FC-ED3F-25E93931ACAD}"/>
                </a:ext>
              </a:extLst>
            </p:cNvPr>
            <p:cNvGrpSpPr/>
            <p:nvPr/>
          </p:nvGrpSpPr>
          <p:grpSpPr>
            <a:xfrm>
              <a:off x="9142558" y="6511982"/>
              <a:ext cx="1684398" cy="142155"/>
              <a:chOff x="404711" y="944579"/>
              <a:chExt cx="5743491" cy="484722"/>
            </a:xfrm>
            <a:grpFill/>
          </p:grpSpPr>
          <p:sp>
            <p:nvSpPr>
              <p:cNvPr id="25" name="Forma Livre 23">
                <a:extLst>
                  <a:ext uri="{FF2B5EF4-FFF2-40B4-BE49-F238E27FC236}">
                    <a16:creationId xmlns:a16="http://schemas.microsoft.com/office/drawing/2014/main" id="{ADDD1C28-0D3E-02FF-E0B1-F98AC0BC922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B41CDBBC-36C5-0FD2-597A-9FB3EFEF4CD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E6A0E258-BD34-9E1C-DB09-6E3A795B5FFC}"/>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11F041FB-C100-C260-F526-7621E64A650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4C10E438-5FF3-0E9D-2B04-3422C3DE8CCF}"/>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01166B86-E82F-355F-58BB-AFDF95A034F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3D1C91B1-B59E-E9B5-51B1-0EB35AADE8E1}"/>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68C87F6-1235-2CEF-A775-504F331D331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929DC8B7-5264-9D21-EE48-E135A5204D9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A4D71B3C-885E-B95F-3006-C4B7161965A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667DD7A-7024-25ED-9B01-E6AA79551962}"/>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4207644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A0D678D1-6363-FEA9-7DD4-4FF20F586249}"/>
              </a:ext>
            </a:extLst>
          </p:cNvPr>
          <p:cNvSpPr/>
          <p:nvPr/>
        </p:nvSpPr>
        <p:spPr>
          <a:xfrm>
            <a:off x="-92596" y="2720051"/>
            <a:ext cx="10882484" cy="2858945"/>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9ACEAFC7-7184-BB00-48A6-749C2D943AE1}"/>
              </a:ext>
            </a:extLst>
          </p:cNvPr>
          <p:cNvSpPr txBox="1"/>
          <p:nvPr/>
        </p:nvSpPr>
        <p:spPr>
          <a:xfrm>
            <a:off x="600999" y="771172"/>
            <a:ext cx="10299700" cy="1015663"/>
          </a:xfrm>
          <a:prstGeom prst="rect">
            <a:avLst/>
          </a:prstGeom>
          <a:noFill/>
        </p:spPr>
        <p:txBody>
          <a:bodyPr wrap="square" rtlCol="0">
            <a:spAutoFit/>
          </a:bodyPr>
          <a:lstStyle/>
          <a:p>
            <a:r>
              <a:rPr lang="pt-BR" sz="6000">
                <a:solidFill>
                  <a:schemeClr val="bg1"/>
                </a:solidFill>
                <a:latin typeface="AMX Black" pitchFamily="2" charset="0"/>
              </a:rPr>
              <a:t>Construa seu </a:t>
            </a:r>
            <a:r>
              <a:rPr lang="pt-BR" sz="6000">
                <a:solidFill>
                  <a:srgbClr val="F90000"/>
                </a:solidFill>
                <a:latin typeface="AMX Black" pitchFamily="2" charset="0"/>
              </a:rPr>
              <a:t>Legado</a:t>
            </a:r>
          </a:p>
        </p:txBody>
      </p:sp>
      <p:sp>
        <p:nvSpPr>
          <p:cNvPr id="3" name="CaixaDeTexto 2">
            <a:extLst>
              <a:ext uri="{FF2B5EF4-FFF2-40B4-BE49-F238E27FC236}">
                <a16:creationId xmlns:a16="http://schemas.microsoft.com/office/drawing/2014/main" id="{1DBAA225-3BC6-C10F-95D1-792B8642192D}"/>
              </a:ext>
            </a:extLst>
          </p:cNvPr>
          <p:cNvSpPr txBox="1"/>
          <p:nvPr/>
        </p:nvSpPr>
        <p:spPr>
          <a:xfrm>
            <a:off x="711200" y="3022600"/>
            <a:ext cx="10934700" cy="2308324"/>
          </a:xfrm>
          <a:prstGeom prst="rect">
            <a:avLst/>
          </a:prstGeom>
          <a:noFill/>
        </p:spPr>
        <p:txBody>
          <a:bodyPr wrap="square" rtlCol="0">
            <a:spAutoFit/>
          </a:bodyPr>
          <a:lstStyle/>
          <a:p>
            <a:pPr marL="285750" indent="-285750">
              <a:buFont typeface="Arial" panose="020B0604020202020204" pitchFamily="34" charset="0"/>
              <a:buChar char="•"/>
            </a:pPr>
            <a:r>
              <a:rPr lang="pt-BR" sz="2400">
                <a:solidFill>
                  <a:schemeClr val="bg1"/>
                </a:solidFill>
              </a:rPr>
              <a:t>Criação de valores que perdurem;</a:t>
            </a:r>
          </a:p>
          <a:p>
            <a:pPr marL="285750" indent="-285750">
              <a:buFont typeface="Arial" panose="020B0604020202020204" pitchFamily="34" charset="0"/>
              <a:buChar char="•"/>
            </a:pPr>
            <a:r>
              <a:rPr lang="pt-BR" sz="2400">
                <a:solidFill>
                  <a:schemeClr val="bg1"/>
                </a:solidFill>
              </a:rPr>
              <a:t>Visão clara e de longo prazo;</a:t>
            </a:r>
          </a:p>
          <a:p>
            <a:pPr marL="285750" indent="-285750">
              <a:buFont typeface="Arial" panose="020B0604020202020204" pitchFamily="34" charset="0"/>
              <a:buChar char="•"/>
            </a:pPr>
            <a:r>
              <a:rPr lang="pt-BR" sz="2400">
                <a:solidFill>
                  <a:schemeClr val="bg1"/>
                </a:solidFill>
              </a:rPr>
              <a:t>Inspirar e motivar a equipe sobre o propósito do trabalho;</a:t>
            </a:r>
          </a:p>
          <a:p>
            <a:pPr marL="285750" indent="-285750">
              <a:buFont typeface="Arial" panose="020B0604020202020204" pitchFamily="34" charset="0"/>
              <a:buChar char="•"/>
            </a:pPr>
            <a:r>
              <a:rPr lang="pt-BR" sz="2400">
                <a:solidFill>
                  <a:schemeClr val="bg1"/>
                </a:solidFill>
              </a:rPr>
              <a:t>Cultura organizacional;</a:t>
            </a:r>
          </a:p>
          <a:p>
            <a:pPr marL="285750" indent="-285750">
              <a:buFont typeface="Arial" panose="020B0604020202020204" pitchFamily="34" charset="0"/>
              <a:buChar char="•"/>
            </a:pPr>
            <a:r>
              <a:rPr lang="pt-BR" sz="2400">
                <a:solidFill>
                  <a:schemeClr val="bg1"/>
                </a:solidFill>
              </a:rPr>
              <a:t>Decisões éticas, com justiça e integridade;</a:t>
            </a:r>
          </a:p>
          <a:p>
            <a:pPr marL="285750" indent="-285750">
              <a:buFont typeface="Arial" panose="020B0604020202020204" pitchFamily="34" charset="0"/>
              <a:buChar char="•"/>
            </a:pPr>
            <a:r>
              <a:rPr lang="pt-BR" sz="2400">
                <a:solidFill>
                  <a:schemeClr val="bg1"/>
                </a:solidFill>
              </a:rPr>
              <a:t>Promover o bem-estar;</a:t>
            </a:r>
          </a:p>
        </p:txBody>
      </p:sp>
      <p:pic>
        <p:nvPicPr>
          <p:cNvPr id="6" name="Gráfico 5">
            <a:extLst>
              <a:ext uri="{FF2B5EF4-FFF2-40B4-BE49-F238E27FC236}">
                <a16:creationId xmlns:a16="http://schemas.microsoft.com/office/drawing/2014/main" id="{A7E5A314-D1AD-B532-A024-72BACD951D2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42712" y="4282856"/>
            <a:ext cx="2183675" cy="1865377"/>
          </a:xfrm>
          <a:prstGeom prst="rect">
            <a:avLst/>
          </a:prstGeom>
        </p:spPr>
      </p:pic>
      <p:pic>
        <p:nvPicPr>
          <p:cNvPr id="7" name="Imagem 6" descr="Texto, Logotipo&#10;&#10;Descrição gerada automaticamente">
            <a:extLst>
              <a:ext uri="{FF2B5EF4-FFF2-40B4-BE49-F238E27FC236}">
                <a16:creationId xmlns:a16="http://schemas.microsoft.com/office/drawing/2014/main" id="{CEBDDEB7-CF45-2A8B-6936-64EB3B0CABF1}"/>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18C472C3-105B-6B33-72CB-F8FAA4F65E89}"/>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D4A7A37F-2921-AE99-89C5-6CF7D174C4D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C6C12188-62F8-CEFF-A381-4B02093EF519}"/>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D20AB242-045C-67BD-2355-7D4546FD88D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8F14967B-A39B-648D-9920-A77D2F829B7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B3EB2331-F5B3-D657-7A04-277544A0D03A}"/>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34453629-CC16-7513-C2AF-828A0CE894E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2258C825-C4F0-403D-06E2-5F2D7D83EE9A}"/>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978B7ECB-9997-B881-77FC-A66F4B3A3B98}"/>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5DC69D55-2CD5-8E43-F3C9-15000566127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7336C426-7B2E-EDC2-1919-D3F8F09A6A1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E1FFCB18-B657-8C59-7C12-AB1D061ECB1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5753F33C-C45D-E627-37C1-D8090FC621F0}"/>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7333DC9F-7382-B959-CD39-836281DF0AC2}"/>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86891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par>
                          <p:cTn id="8" fill="hold">
                            <p:stCondLst>
                              <p:cond delay="1250"/>
                            </p:stCondLst>
                            <p:childTnLst>
                              <p:par>
                                <p:cTn id="9" presetID="42"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anim calcmode="lin" valueType="num">
                                      <p:cBhvr>
                                        <p:cTn id="17" dur="1000" fill="hold"/>
                                        <p:tgtEl>
                                          <p:spTgt spid="3"/>
                                        </p:tgtEl>
                                        <p:attrNameLst>
                                          <p:attrName>ppt_x</p:attrName>
                                        </p:attrNameLst>
                                      </p:cBhvr>
                                      <p:tavLst>
                                        <p:tav tm="0">
                                          <p:val>
                                            <p:strVal val="#ppt_x"/>
                                          </p:val>
                                        </p:tav>
                                        <p:tav tm="100000">
                                          <p:val>
                                            <p:strVal val="#ppt_x"/>
                                          </p:val>
                                        </p:tav>
                                      </p:tavLst>
                                    </p:anim>
                                    <p:anim calcmode="lin" valueType="num">
                                      <p:cBhvr>
                                        <p:cTn id="18" dur="1000" fill="hold"/>
                                        <p:tgtEl>
                                          <p:spTgt spid="3"/>
                                        </p:tgtEl>
                                        <p:attrNameLst>
                                          <p:attrName>ppt_y</p:attrName>
                                        </p:attrNameLst>
                                      </p:cBhvr>
                                      <p:tavLst>
                                        <p:tav tm="0">
                                          <p:val>
                                            <p:strVal val="#ppt_y+.1"/>
                                          </p:val>
                                        </p:tav>
                                        <p:tav tm="100000">
                                          <p:val>
                                            <p:strVal val="#ppt_y"/>
                                          </p:val>
                                        </p:tav>
                                      </p:tavLst>
                                    </p:anim>
                                  </p:childTnLst>
                                </p:cTn>
                              </p:par>
                            </p:childTnLst>
                          </p:cTn>
                        </p:par>
                        <p:par>
                          <p:cTn id="19" fill="hold">
                            <p:stCondLst>
                              <p:cond delay="2250"/>
                            </p:stCondLst>
                            <p:childTnLst>
                              <p:par>
                                <p:cTn id="20" presetID="10" presetClass="entr" presetSubtype="0" fill="hold"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P spid="3"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Imagem 20" descr="Pessoa segurando computador portátil&#10;&#10;Descrição gerada automaticamente">
            <a:extLst>
              <a:ext uri="{FF2B5EF4-FFF2-40B4-BE49-F238E27FC236}">
                <a16:creationId xmlns:a16="http://schemas.microsoft.com/office/drawing/2014/main" id="{4496DB33-132C-70B1-8BB5-489B745B3A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Shape 0">
            <a:extLst>
              <a:ext uri="{FF2B5EF4-FFF2-40B4-BE49-F238E27FC236}">
                <a16:creationId xmlns:a16="http://schemas.microsoft.com/office/drawing/2014/main" id="{D5CDD6DE-3307-2AB6-6BD7-C0AEBF3DBA19}"/>
              </a:ext>
            </a:extLst>
          </p:cNvPr>
          <p:cNvSpPr/>
          <p:nvPr/>
        </p:nvSpPr>
        <p:spPr>
          <a:xfrm>
            <a:off x="-28156" y="2063261"/>
            <a:ext cx="8042275" cy="2520462"/>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8157E136-9DEF-B6E7-759C-2C926E7D831D}"/>
              </a:ext>
            </a:extLst>
          </p:cNvPr>
          <p:cNvSpPr txBox="1"/>
          <p:nvPr/>
        </p:nvSpPr>
        <p:spPr>
          <a:xfrm>
            <a:off x="491078" y="2353996"/>
            <a:ext cx="7164579" cy="1938992"/>
          </a:xfrm>
          <a:prstGeom prst="rect">
            <a:avLst/>
          </a:prstGeom>
          <a:noFill/>
        </p:spPr>
        <p:txBody>
          <a:bodyPr wrap="square" rtlCol="0">
            <a:spAutoFit/>
          </a:bodyPr>
          <a:lstStyle/>
          <a:p>
            <a:r>
              <a:rPr lang="pt-BR" sz="6000" b="1">
                <a:solidFill>
                  <a:schemeClr val="bg1"/>
                </a:solidFill>
                <a:latin typeface="+mj-lt"/>
              </a:rPr>
              <a:t>A importância dos dados na Liderança</a:t>
            </a:r>
          </a:p>
        </p:txBody>
      </p:sp>
      <p:pic>
        <p:nvPicPr>
          <p:cNvPr id="5" name="Imagem 4" descr="Texto, Logotipo&#10;&#10;Descrição gerada automaticamente">
            <a:extLst>
              <a:ext uri="{FF2B5EF4-FFF2-40B4-BE49-F238E27FC236}">
                <a16:creationId xmlns:a16="http://schemas.microsoft.com/office/drawing/2014/main" id="{8028B1EA-443A-BD98-DA11-DA284BD1D3B7}"/>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6" name="Agrupar 5">
            <a:extLst>
              <a:ext uri="{FF2B5EF4-FFF2-40B4-BE49-F238E27FC236}">
                <a16:creationId xmlns:a16="http://schemas.microsoft.com/office/drawing/2014/main" id="{9BCA97F6-F640-0BC9-7600-23BC71A1047C}"/>
              </a:ext>
            </a:extLst>
          </p:cNvPr>
          <p:cNvGrpSpPr/>
          <p:nvPr/>
        </p:nvGrpSpPr>
        <p:grpSpPr>
          <a:xfrm>
            <a:off x="9872015" y="6469399"/>
            <a:ext cx="2190461" cy="261610"/>
            <a:chOff x="9142558" y="6469399"/>
            <a:chExt cx="2190461" cy="261610"/>
          </a:xfrm>
          <a:solidFill>
            <a:schemeClr val="bg1"/>
          </a:solidFill>
        </p:grpSpPr>
        <p:sp>
          <p:nvSpPr>
            <p:cNvPr id="7" name="CaixaDeTexto 6">
              <a:extLst>
                <a:ext uri="{FF2B5EF4-FFF2-40B4-BE49-F238E27FC236}">
                  <a16:creationId xmlns:a16="http://schemas.microsoft.com/office/drawing/2014/main" id="{D8623148-1A15-E902-34DA-0A3AD49C7059}"/>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8" name="Gráfico 7">
              <a:extLst>
                <a:ext uri="{FF2B5EF4-FFF2-40B4-BE49-F238E27FC236}">
                  <a16:creationId xmlns:a16="http://schemas.microsoft.com/office/drawing/2014/main" id="{8FF46A6C-DCF8-6F23-5F9F-4FA44EB37293}"/>
                </a:ext>
              </a:extLst>
            </p:cNvPr>
            <p:cNvGrpSpPr/>
            <p:nvPr/>
          </p:nvGrpSpPr>
          <p:grpSpPr>
            <a:xfrm>
              <a:off x="9142558" y="6511982"/>
              <a:ext cx="1684398" cy="142155"/>
              <a:chOff x="404711" y="944579"/>
              <a:chExt cx="5743491" cy="484722"/>
            </a:xfrm>
            <a:grpFill/>
          </p:grpSpPr>
          <p:sp>
            <p:nvSpPr>
              <p:cNvPr id="9" name="Forma Livre 23">
                <a:extLst>
                  <a:ext uri="{FF2B5EF4-FFF2-40B4-BE49-F238E27FC236}">
                    <a16:creationId xmlns:a16="http://schemas.microsoft.com/office/drawing/2014/main" id="{6398956B-8AAE-910F-9326-D01FEAFB49F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4">
                <a:extLst>
                  <a:ext uri="{FF2B5EF4-FFF2-40B4-BE49-F238E27FC236}">
                    <a16:creationId xmlns:a16="http://schemas.microsoft.com/office/drawing/2014/main" id="{C3999D30-C3BA-8139-5BF0-A5B85E2954F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5">
                <a:extLst>
                  <a:ext uri="{FF2B5EF4-FFF2-40B4-BE49-F238E27FC236}">
                    <a16:creationId xmlns:a16="http://schemas.microsoft.com/office/drawing/2014/main" id="{604121B1-8D5A-4B9D-F7F4-41A084C57ED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6">
                <a:extLst>
                  <a:ext uri="{FF2B5EF4-FFF2-40B4-BE49-F238E27FC236}">
                    <a16:creationId xmlns:a16="http://schemas.microsoft.com/office/drawing/2014/main" id="{D48A8F43-1829-13B3-5650-5E335BC5020A}"/>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7">
                <a:extLst>
                  <a:ext uri="{FF2B5EF4-FFF2-40B4-BE49-F238E27FC236}">
                    <a16:creationId xmlns:a16="http://schemas.microsoft.com/office/drawing/2014/main" id="{70B32799-4329-BE25-79A1-D040061896F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8">
                <a:extLst>
                  <a:ext uri="{FF2B5EF4-FFF2-40B4-BE49-F238E27FC236}">
                    <a16:creationId xmlns:a16="http://schemas.microsoft.com/office/drawing/2014/main" id="{DB4BEFD3-9047-4968-F441-45BE85A962F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9">
                <a:extLst>
                  <a:ext uri="{FF2B5EF4-FFF2-40B4-BE49-F238E27FC236}">
                    <a16:creationId xmlns:a16="http://schemas.microsoft.com/office/drawing/2014/main" id="{DA8D117F-FB51-775E-DBAB-622ED40AB23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0">
                <a:extLst>
                  <a:ext uri="{FF2B5EF4-FFF2-40B4-BE49-F238E27FC236}">
                    <a16:creationId xmlns:a16="http://schemas.microsoft.com/office/drawing/2014/main" id="{486BCCFA-3B07-A6A2-A982-EF1668B9601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1">
                <a:extLst>
                  <a:ext uri="{FF2B5EF4-FFF2-40B4-BE49-F238E27FC236}">
                    <a16:creationId xmlns:a16="http://schemas.microsoft.com/office/drawing/2014/main" id="{59538B48-F931-46D2-79D2-CEDFE86AE2F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2">
                <a:extLst>
                  <a:ext uri="{FF2B5EF4-FFF2-40B4-BE49-F238E27FC236}">
                    <a16:creationId xmlns:a16="http://schemas.microsoft.com/office/drawing/2014/main" id="{F8ACB9CE-C4D5-6225-5C8A-3DBFE065714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3">
                <a:extLst>
                  <a:ext uri="{FF2B5EF4-FFF2-40B4-BE49-F238E27FC236}">
                    <a16:creationId xmlns:a16="http://schemas.microsoft.com/office/drawing/2014/main" id="{C4A903A4-3191-4B12-0DB8-E8A9B151B504}"/>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933694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left)">
                                      <p:cBhvr>
                                        <p:cTn id="7" dur="1250"/>
                                        <p:tgtEl>
                                          <p:spTgt spid="2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left)">
                                      <p:cBhvr>
                                        <p:cTn id="10"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 grpId="0"/>
    </p:bldLst>
  </p:timing>
</p:sld>
</file>

<file path=ppt/slides/slide9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Imagem 4" descr="Tela de computador com imagem de pessoa além de letras e números&#10;&#10;Descrição gerada automaticamente">
            <a:extLst>
              <a:ext uri="{FF2B5EF4-FFF2-40B4-BE49-F238E27FC236}">
                <a16:creationId xmlns:a16="http://schemas.microsoft.com/office/drawing/2014/main" id="{C5911CD2-1C94-05F0-D976-38E523AFC9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7" name="Agrupar 6">
            <a:extLst>
              <a:ext uri="{FF2B5EF4-FFF2-40B4-BE49-F238E27FC236}">
                <a16:creationId xmlns:a16="http://schemas.microsoft.com/office/drawing/2014/main" id="{BFBDC8E0-6FAA-8E7F-CFCB-754F35824D29}"/>
              </a:ext>
            </a:extLst>
          </p:cNvPr>
          <p:cNvGrpSpPr/>
          <p:nvPr/>
        </p:nvGrpSpPr>
        <p:grpSpPr>
          <a:xfrm>
            <a:off x="615461" y="2157046"/>
            <a:ext cx="10961077" cy="2860431"/>
            <a:chOff x="644769" y="1699846"/>
            <a:chExt cx="10961077" cy="2860431"/>
          </a:xfrm>
        </p:grpSpPr>
        <p:sp>
          <p:nvSpPr>
            <p:cNvPr id="6" name="Shape 0">
              <a:extLst>
                <a:ext uri="{FF2B5EF4-FFF2-40B4-BE49-F238E27FC236}">
                  <a16:creationId xmlns:a16="http://schemas.microsoft.com/office/drawing/2014/main" id="{8AB396F0-0C9B-F7AF-781F-9F870FA0C2AE}"/>
                </a:ext>
              </a:extLst>
            </p:cNvPr>
            <p:cNvSpPr/>
            <p:nvPr/>
          </p:nvSpPr>
          <p:spPr>
            <a:xfrm>
              <a:off x="644769" y="1699846"/>
              <a:ext cx="10961077" cy="2860431"/>
            </a:xfrm>
            <a:prstGeom prst="roundRect">
              <a:avLst>
                <a:gd name="adj" fmla="val -17778"/>
              </a:avLst>
            </a:prstGeom>
            <a:solidFill>
              <a:schemeClr val="bg1"/>
            </a:solidFill>
            <a:ln/>
          </p:spPr>
          <p:txBody>
            <a:bodyPr/>
            <a:lstStyle/>
            <a:p>
              <a:endParaRPr lang="pt-BR" sz="3200">
                <a:solidFill>
                  <a:schemeClr val="bg1"/>
                </a:solidFill>
              </a:endParaRPr>
            </a:p>
          </p:txBody>
        </p:sp>
        <p:sp>
          <p:nvSpPr>
            <p:cNvPr id="3" name="CaixaDeTexto 2">
              <a:extLst>
                <a:ext uri="{FF2B5EF4-FFF2-40B4-BE49-F238E27FC236}">
                  <a16:creationId xmlns:a16="http://schemas.microsoft.com/office/drawing/2014/main" id="{6C2E4B9A-4556-0639-422A-9A9707383661}"/>
                </a:ext>
              </a:extLst>
            </p:cNvPr>
            <p:cNvSpPr txBox="1"/>
            <p:nvPr/>
          </p:nvSpPr>
          <p:spPr>
            <a:xfrm>
              <a:off x="1023815" y="2038416"/>
              <a:ext cx="9956800" cy="2183290"/>
            </a:xfrm>
            <a:prstGeom prst="rect">
              <a:avLst/>
            </a:prstGeom>
            <a:noFill/>
          </p:spPr>
          <p:txBody>
            <a:bodyPr wrap="square">
              <a:spAutoFit/>
            </a:bodyPr>
            <a:lstStyle/>
            <a:p>
              <a:pPr algn="ctr">
                <a:lnSpc>
                  <a:spcPct val="115000"/>
                </a:lnSpc>
                <a:spcAft>
                  <a:spcPts val="800"/>
                </a:spcAft>
              </a:pPr>
              <a:r>
                <a:rPr lang="pt-BR" sz="2400" kern="100">
                  <a:solidFill>
                    <a:srgbClr val="252525"/>
                  </a:solidFill>
                  <a:ea typeface="Arial" panose="020B0604020202020204" pitchFamily="34" charset="0"/>
                  <a:cs typeface="Times New Roman" panose="02020603050405020304" pitchFamily="18" charset="0"/>
                </a:rPr>
                <a:t>Em um ambiente tão dinâmico quanto as Lojas Conceito de 2024, os dados desempenham um papel crucial na liderança. A capacidade de </a:t>
              </a:r>
              <a:r>
                <a:rPr lang="pt-BR" sz="2400" b="1" kern="100">
                  <a:solidFill>
                    <a:srgbClr val="252525"/>
                  </a:solidFill>
                  <a:ea typeface="Arial" panose="020B0604020202020204" pitchFamily="34" charset="0"/>
                  <a:cs typeface="Times New Roman" panose="02020603050405020304" pitchFamily="18" charset="0"/>
                </a:rPr>
                <a:t>interpretar</a:t>
              </a:r>
              <a:r>
                <a:rPr lang="pt-BR" sz="2400" kern="100">
                  <a:solidFill>
                    <a:srgbClr val="252525"/>
                  </a:solidFill>
                  <a:ea typeface="Arial" panose="020B0604020202020204" pitchFamily="34" charset="0"/>
                  <a:cs typeface="Times New Roman" panose="02020603050405020304" pitchFamily="18" charset="0"/>
                </a:rPr>
                <a:t> e </a:t>
              </a:r>
              <a:r>
                <a:rPr lang="pt-BR" sz="2400" b="1" kern="100">
                  <a:solidFill>
                    <a:srgbClr val="252525"/>
                  </a:solidFill>
                  <a:ea typeface="Arial" panose="020B0604020202020204" pitchFamily="34" charset="0"/>
                  <a:cs typeface="Times New Roman" panose="02020603050405020304" pitchFamily="18" charset="0"/>
                </a:rPr>
                <a:t>aplicar</a:t>
              </a:r>
              <a:r>
                <a:rPr lang="pt-BR" sz="2400" kern="100">
                  <a:solidFill>
                    <a:srgbClr val="252525"/>
                  </a:solidFill>
                  <a:ea typeface="Arial" panose="020B0604020202020204" pitchFamily="34" charset="0"/>
                  <a:cs typeface="Times New Roman" panose="02020603050405020304" pitchFamily="18" charset="0"/>
                </a:rPr>
                <a:t> esses dados no dia a dia permite que os líderes ganhem a habilidade de </a:t>
              </a:r>
              <a:r>
                <a:rPr lang="pt-BR" sz="2400" b="1" kern="100">
                  <a:solidFill>
                    <a:srgbClr val="252525"/>
                  </a:solidFill>
                  <a:ea typeface="Arial" panose="020B0604020202020204" pitchFamily="34" charset="0"/>
                  <a:cs typeface="Times New Roman" panose="02020603050405020304" pitchFamily="18" charset="0"/>
                </a:rPr>
                <a:t>antecipar demandas</a:t>
              </a:r>
              <a:r>
                <a:rPr lang="pt-BR" sz="2400" kern="100">
                  <a:solidFill>
                    <a:srgbClr val="252525"/>
                  </a:solidFill>
                  <a:ea typeface="Arial" panose="020B0604020202020204" pitchFamily="34" charset="0"/>
                  <a:cs typeface="Times New Roman" panose="02020603050405020304" pitchFamily="18" charset="0"/>
                </a:rPr>
                <a:t>, </a:t>
              </a:r>
              <a:r>
                <a:rPr lang="pt-BR" sz="2400" b="1" kern="100">
                  <a:solidFill>
                    <a:srgbClr val="252525"/>
                  </a:solidFill>
                  <a:ea typeface="Arial" panose="020B0604020202020204" pitchFamily="34" charset="0"/>
                  <a:cs typeface="Times New Roman" panose="02020603050405020304" pitchFamily="18" charset="0"/>
                </a:rPr>
                <a:t>ajustar operações</a:t>
              </a:r>
              <a:r>
                <a:rPr lang="pt-BR" sz="2400" kern="100">
                  <a:solidFill>
                    <a:srgbClr val="252525"/>
                  </a:solidFill>
                  <a:ea typeface="Arial" panose="020B0604020202020204" pitchFamily="34" charset="0"/>
                  <a:cs typeface="Times New Roman" panose="02020603050405020304" pitchFamily="18" charset="0"/>
                </a:rPr>
                <a:t> e </a:t>
              </a:r>
              <a:r>
                <a:rPr lang="pt-BR" sz="2400" b="1" kern="100">
                  <a:solidFill>
                    <a:srgbClr val="252525"/>
                  </a:solidFill>
                  <a:ea typeface="Arial" panose="020B0604020202020204" pitchFamily="34" charset="0"/>
                  <a:cs typeface="Times New Roman" panose="02020603050405020304" pitchFamily="18" charset="0"/>
                </a:rPr>
                <a:t>criar estratégias </a:t>
              </a:r>
              <a:r>
                <a:rPr lang="pt-BR" sz="2400" kern="100">
                  <a:solidFill>
                    <a:srgbClr val="252525"/>
                  </a:solidFill>
                  <a:ea typeface="Arial" panose="020B0604020202020204" pitchFamily="34" charset="0"/>
                  <a:cs typeface="Times New Roman" panose="02020603050405020304" pitchFamily="18" charset="0"/>
                </a:rPr>
                <a:t>de atendimento que realmente </a:t>
              </a:r>
              <a:r>
                <a:rPr lang="pt-BR" sz="2400" b="1" kern="100">
                  <a:solidFill>
                    <a:srgbClr val="252525"/>
                  </a:solidFill>
                  <a:ea typeface="Arial" panose="020B0604020202020204" pitchFamily="34" charset="0"/>
                  <a:cs typeface="Times New Roman" panose="02020603050405020304" pitchFamily="18" charset="0"/>
                </a:rPr>
                <a:t>impactem a experiência do cliente</a:t>
              </a:r>
              <a:r>
                <a:rPr lang="pt-BR" sz="2400" kern="100">
                  <a:solidFill>
                    <a:srgbClr val="252525"/>
                  </a:solidFill>
                  <a:ea typeface="Arial" panose="020B0604020202020204" pitchFamily="34" charset="0"/>
                  <a:cs typeface="Times New Roman" panose="02020603050405020304" pitchFamily="18" charset="0"/>
                </a:rPr>
                <a:t>.</a:t>
              </a:r>
              <a:endParaRPr lang="pt-BR" sz="2400" kern="100">
                <a:ea typeface="Times New Roman" panose="02020603050405020304" pitchFamily="18" charset="0"/>
                <a:cs typeface="Times New Roman" panose="02020603050405020304" pitchFamily="18" charset="0"/>
              </a:endParaRPr>
            </a:p>
          </p:txBody>
        </p:sp>
      </p:grpSp>
      <p:pic>
        <p:nvPicPr>
          <p:cNvPr id="8" name="Imagem 7" descr="Texto, Logotipo&#10;&#10;Descrição gerada automaticamente">
            <a:extLst>
              <a:ext uri="{FF2B5EF4-FFF2-40B4-BE49-F238E27FC236}">
                <a16:creationId xmlns:a16="http://schemas.microsoft.com/office/drawing/2014/main" id="{638D14A1-C692-9F06-B66E-E6F90A3E25FD}"/>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9" name="Agrupar 8">
            <a:extLst>
              <a:ext uri="{FF2B5EF4-FFF2-40B4-BE49-F238E27FC236}">
                <a16:creationId xmlns:a16="http://schemas.microsoft.com/office/drawing/2014/main" id="{AF4763A0-B7B1-C84F-CFED-16791CD3F7A7}"/>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83CA94CD-3FE6-BF0F-0E45-929ACBE0C2BE}"/>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1" name="Gráfico 7">
              <a:extLst>
                <a:ext uri="{FF2B5EF4-FFF2-40B4-BE49-F238E27FC236}">
                  <a16:creationId xmlns:a16="http://schemas.microsoft.com/office/drawing/2014/main" id="{6D6FB2AD-F63E-4EC9-3913-9A35CD6906AE}"/>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31C86E73-C7C4-73F7-A462-6C31B1BCD7E2}"/>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1C5EEE45-39B9-C5BE-511A-5150105B8767}"/>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E73E66F0-409B-A5A7-F9F7-6540148B29D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19F18900-E435-8DC3-CBC9-BA2D6CF64FA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3BFD73E1-844D-EC22-2E98-424923F174A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8">
                <a:extLst>
                  <a:ext uri="{FF2B5EF4-FFF2-40B4-BE49-F238E27FC236}">
                    <a16:creationId xmlns:a16="http://schemas.microsoft.com/office/drawing/2014/main" id="{E2869018-F6D9-75F5-C7F2-223CD306022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B82AD8D3-6055-A07C-ED29-829920DA99B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C4A57D4B-46C6-8838-4C91-9FABCFC8CA67}"/>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F510A8F3-A24B-83C1-B4DF-1E7A73D69D2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824D2B7B-BADC-A125-B6AA-0FCBBAB0688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027134A4-40AF-611D-005F-A963526E5C5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3" name="Gráfico 22">
            <a:extLst>
              <a:ext uri="{FF2B5EF4-FFF2-40B4-BE49-F238E27FC236}">
                <a16:creationId xmlns:a16="http://schemas.microsoft.com/office/drawing/2014/main" id="{279D4F1B-6780-0C62-B313-1F683386124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120250" y="662541"/>
            <a:ext cx="3060970" cy="1785566"/>
          </a:xfrm>
          <a:prstGeom prst="rect">
            <a:avLst/>
          </a:prstGeom>
        </p:spPr>
      </p:pic>
    </p:spTree>
    <p:extLst>
      <p:ext uri="{BB962C8B-B14F-4D97-AF65-F5344CB8AC3E}">
        <p14:creationId xmlns:p14="http://schemas.microsoft.com/office/powerpoint/2010/main" val="444272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16" fill="hold" nodeType="after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circle(in)">
                                      <p:cBhvr>
                                        <p:cTn id="13"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show="0">
  <p:cSld>
    <p:bg>
      <p:bgPr>
        <a:solidFill>
          <a:srgbClr val="F90000"/>
        </a:solidFill>
        <a:effectLst/>
      </p:bgPr>
    </p:bg>
    <p:spTree>
      <p:nvGrpSpPr>
        <p:cNvPr id="1" name=""/>
        <p:cNvGrpSpPr/>
        <p:nvPr/>
      </p:nvGrpSpPr>
      <p:grpSpPr>
        <a:xfrm>
          <a:off x="0" y="0"/>
          <a:ext cx="0" cy="0"/>
          <a:chOff x="0" y="0"/>
          <a:chExt cx="0" cy="0"/>
        </a:xfrm>
      </p:grpSpPr>
      <p:sp>
        <p:nvSpPr>
          <p:cNvPr id="8" name="Shape 0">
            <a:extLst>
              <a:ext uri="{FF2B5EF4-FFF2-40B4-BE49-F238E27FC236}">
                <a16:creationId xmlns:a16="http://schemas.microsoft.com/office/drawing/2014/main" id="{CF9909D0-6EE9-E800-A305-AB96564E0E4A}"/>
              </a:ext>
            </a:extLst>
          </p:cNvPr>
          <p:cNvSpPr/>
          <p:nvPr/>
        </p:nvSpPr>
        <p:spPr>
          <a:xfrm>
            <a:off x="563880" y="4391074"/>
            <a:ext cx="8473440" cy="1186766"/>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836EDEA4-37E2-357A-63F6-94BD570922FA}"/>
              </a:ext>
            </a:extLst>
          </p:cNvPr>
          <p:cNvSpPr txBox="1"/>
          <p:nvPr/>
        </p:nvSpPr>
        <p:spPr>
          <a:xfrm>
            <a:off x="695325" y="2028208"/>
            <a:ext cx="8042275" cy="1015663"/>
          </a:xfrm>
          <a:prstGeom prst="rect">
            <a:avLst/>
          </a:prstGeom>
          <a:noFill/>
        </p:spPr>
        <p:txBody>
          <a:bodyPr wrap="square" rtlCol="0">
            <a:spAutoFit/>
          </a:bodyPr>
          <a:lstStyle/>
          <a:p>
            <a:r>
              <a:rPr lang="pt-BR" sz="6000" b="1">
                <a:latin typeface="+mj-lt"/>
              </a:rPr>
              <a:t>Data </a:t>
            </a:r>
            <a:r>
              <a:rPr lang="pt-BR" sz="6000" b="1" err="1">
                <a:latin typeface="+mj-lt"/>
              </a:rPr>
              <a:t>Driven</a:t>
            </a:r>
            <a:endParaRPr lang="pt-BR" sz="6000" b="1">
              <a:latin typeface="+mj-lt"/>
            </a:endParaRPr>
          </a:p>
        </p:txBody>
      </p:sp>
      <p:sp>
        <p:nvSpPr>
          <p:cNvPr id="4" name="CaixaDeTexto 3">
            <a:extLst>
              <a:ext uri="{FF2B5EF4-FFF2-40B4-BE49-F238E27FC236}">
                <a16:creationId xmlns:a16="http://schemas.microsoft.com/office/drawing/2014/main" id="{97758D3C-36B6-AF8C-1EF3-EA81EEC6B587}"/>
              </a:ext>
            </a:extLst>
          </p:cNvPr>
          <p:cNvSpPr txBox="1"/>
          <p:nvPr/>
        </p:nvSpPr>
        <p:spPr>
          <a:xfrm>
            <a:off x="695325" y="3043871"/>
            <a:ext cx="9855200" cy="461665"/>
          </a:xfrm>
          <a:prstGeom prst="rect">
            <a:avLst/>
          </a:prstGeom>
          <a:noFill/>
        </p:spPr>
        <p:txBody>
          <a:bodyPr wrap="square">
            <a:spAutoFit/>
          </a:bodyPr>
          <a:lstStyle/>
          <a:p>
            <a:r>
              <a:rPr lang="pt-BR" sz="2400" kern="100">
                <a:solidFill>
                  <a:schemeClr val="bg1"/>
                </a:solidFill>
                <a:ea typeface="Arial" panose="020B0604020202020204" pitchFamily="34" charset="0"/>
                <a:cs typeface="Times New Roman" panose="02020603050405020304" pitchFamily="18" charset="0"/>
              </a:rPr>
              <a:t>“Muito além de um sensor de fluxo muito além de um sensor de fluxo.”</a:t>
            </a:r>
            <a:endParaRPr lang="pt-BR" sz="2400">
              <a:solidFill>
                <a:schemeClr val="bg1"/>
              </a:solidFill>
            </a:endParaRPr>
          </a:p>
        </p:txBody>
      </p:sp>
      <p:sp>
        <p:nvSpPr>
          <p:cNvPr id="6" name="CaixaDeTexto 5">
            <a:extLst>
              <a:ext uri="{FF2B5EF4-FFF2-40B4-BE49-F238E27FC236}">
                <a16:creationId xmlns:a16="http://schemas.microsoft.com/office/drawing/2014/main" id="{505F0894-75A5-C819-082D-C777FF49A2B1}"/>
              </a:ext>
            </a:extLst>
          </p:cNvPr>
          <p:cNvSpPr txBox="1"/>
          <p:nvPr/>
        </p:nvSpPr>
        <p:spPr>
          <a:xfrm>
            <a:off x="695325" y="4528067"/>
            <a:ext cx="9855200" cy="830997"/>
          </a:xfrm>
          <a:prstGeom prst="rect">
            <a:avLst/>
          </a:prstGeom>
          <a:noFill/>
        </p:spPr>
        <p:txBody>
          <a:bodyPr wrap="square">
            <a:spAutoFit/>
          </a:bodyPr>
          <a:lstStyle/>
          <a:p>
            <a:r>
              <a:rPr lang="pt-BR" sz="2400" kern="100">
                <a:ea typeface="Arial" panose="020B0604020202020204" pitchFamily="34" charset="0"/>
                <a:cs typeface="Times New Roman" panose="02020603050405020304" pitchFamily="18" charset="0"/>
              </a:rPr>
              <a:t>Tomada de decisões baseada em dados concretos e precisos, complementados pela experiência e intuição dos gestores.</a:t>
            </a:r>
            <a:endParaRPr lang="pt-BR" sz="2400"/>
          </a:p>
        </p:txBody>
      </p:sp>
      <p:pic>
        <p:nvPicPr>
          <p:cNvPr id="9" name="Gráfico 8">
            <a:extLst>
              <a:ext uri="{FF2B5EF4-FFF2-40B4-BE49-F238E27FC236}">
                <a16:creationId xmlns:a16="http://schemas.microsoft.com/office/drawing/2014/main" id="{DA714A65-648E-AD1F-DA7B-5ECBAEA1EC1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351521" y="-525551"/>
            <a:ext cx="3007360" cy="2568999"/>
          </a:xfrm>
          <a:prstGeom prst="rect">
            <a:avLst/>
          </a:prstGeom>
        </p:spPr>
      </p:pic>
      <p:pic>
        <p:nvPicPr>
          <p:cNvPr id="10" name="Imagem 9" descr="Texto, Logotipo&#10;&#10;Descrição gerada automaticamente">
            <a:extLst>
              <a:ext uri="{FF2B5EF4-FFF2-40B4-BE49-F238E27FC236}">
                <a16:creationId xmlns:a16="http://schemas.microsoft.com/office/drawing/2014/main" id="{518F4C24-EF6F-EF2C-1B39-6224F89148F3}"/>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1" name="Agrupar 10">
            <a:extLst>
              <a:ext uri="{FF2B5EF4-FFF2-40B4-BE49-F238E27FC236}">
                <a16:creationId xmlns:a16="http://schemas.microsoft.com/office/drawing/2014/main" id="{21F37BA8-65BE-09AF-5CB2-A900D8BF6A8D}"/>
              </a:ext>
            </a:extLst>
          </p:cNvPr>
          <p:cNvGrpSpPr/>
          <p:nvPr/>
        </p:nvGrpSpPr>
        <p:grpSpPr>
          <a:xfrm>
            <a:off x="9872015" y="6469399"/>
            <a:ext cx="2190461" cy="261610"/>
            <a:chOff x="9142558" y="6469399"/>
            <a:chExt cx="2190461" cy="261610"/>
          </a:xfrm>
          <a:solidFill>
            <a:schemeClr val="bg1"/>
          </a:solidFill>
        </p:grpSpPr>
        <p:sp>
          <p:nvSpPr>
            <p:cNvPr id="12" name="CaixaDeTexto 11">
              <a:extLst>
                <a:ext uri="{FF2B5EF4-FFF2-40B4-BE49-F238E27FC236}">
                  <a16:creationId xmlns:a16="http://schemas.microsoft.com/office/drawing/2014/main" id="{BE04AC1B-C053-007D-39CE-51D052AE0918}"/>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3" name="Gráfico 7">
              <a:extLst>
                <a:ext uri="{FF2B5EF4-FFF2-40B4-BE49-F238E27FC236}">
                  <a16:creationId xmlns:a16="http://schemas.microsoft.com/office/drawing/2014/main" id="{9144C912-6FC2-0125-7A9A-C16F709D6FB7}"/>
                </a:ext>
              </a:extLst>
            </p:cNvPr>
            <p:cNvGrpSpPr/>
            <p:nvPr/>
          </p:nvGrpSpPr>
          <p:grpSpPr>
            <a:xfrm>
              <a:off x="9142558" y="6511982"/>
              <a:ext cx="1684398" cy="142155"/>
              <a:chOff x="404711" y="944579"/>
              <a:chExt cx="5743491" cy="484722"/>
            </a:xfrm>
            <a:grpFill/>
          </p:grpSpPr>
          <p:sp>
            <p:nvSpPr>
              <p:cNvPr id="14" name="Forma Livre 23">
                <a:extLst>
                  <a:ext uri="{FF2B5EF4-FFF2-40B4-BE49-F238E27FC236}">
                    <a16:creationId xmlns:a16="http://schemas.microsoft.com/office/drawing/2014/main" id="{76E914D3-42B0-0681-809D-5FEF0A3E0D2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4">
                <a:extLst>
                  <a:ext uri="{FF2B5EF4-FFF2-40B4-BE49-F238E27FC236}">
                    <a16:creationId xmlns:a16="http://schemas.microsoft.com/office/drawing/2014/main" id="{02BF03AA-A628-0E12-4718-FE08DB606032}"/>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5">
                <a:extLst>
                  <a:ext uri="{FF2B5EF4-FFF2-40B4-BE49-F238E27FC236}">
                    <a16:creationId xmlns:a16="http://schemas.microsoft.com/office/drawing/2014/main" id="{EF8A0002-FB36-3D38-7C60-C8E255D620E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6">
                <a:extLst>
                  <a:ext uri="{FF2B5EF4-FFF2-40B4-BE49-F238E27FC236}">
                    <a16:creationId xmlns:a16="http://schemas.microsoft.com/office/drawing/2014/main" id="{3FBC06A4-49A0-8FA3-97DD-5859A2FEFBF0}"/>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7">
                <a:extLst>
                  <a:ext uri="{FF2B5EF4-FFF2-40B4-BE49-F238E27FC236}">
                    <a16:creationId xmlns:a16="http://schemas.microsoft.com/office/drawing/2014/main" id="{5B4A95F5-E538-1866-3F4D-137010CEF6B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8">
                <a:extLst>
                  <a:ext uri="{FF2B5EF4-FFF2-40B4-BE49-F238E27FC236}">
                    <a16:creationId xmlns:a16="http://schemas.microsoft.com/office/drawing/2014/main" id="{4147F7A4-FC74-A81F-72D1-070C93E0B60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9">
                <a:extLst>
                  <a:ext uri="{FF2B5EF4-FFF2-40B4-BE49-F238E27FC236}">
                    <a16:creationId xmlns:a16="http://schemas.microsoft.com/office/drawing/2014/main" id="{0F251140-480F-A65C-8211-285EFBFF11E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0">
                <a:extLst>
                  <a:ext uri="{FF2B5EF4-FFF2-40B4-BE49-F238E27FC236}">
                    <a16:creationId xmlns:a16="http://schemas.microsoft.com/office/drawing/2014/main" id="{D8CC5603-4222-7C24-73DC-CDDA8CDF6D8C}"/>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1">
                <a:extLst>
                  <a:ext uri="{FF2B5EF4-FFF2-40B4-BE49-F238E27FC236}">
                    <a16:creationId xmlns:a16="http://schemas.microsoft.com/office/drawing/2014/main" id="{CABC9400-A85B-C060-E878-E80566EB93D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2">
                <a:extLst>
                  <a:ext uri="{FF2B5EF4-FFF2-40B4-BE49-F238E27FC236}">
                    <a16:creationId xmlns:a16="http://schemas.microsoft.com/office/drawing/2014/main" id="{A8BBBCFE-CD10-B196-0A07-5287A2138AE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3">
                <a:extLst>
                  <a:ext uri="{FF2B5EF4-FFF2-40B4-BE49-F238E27FC236}">
                    <a16:creationId xmlns:a16="http://schemas.microsoft.com/office/drawing/2014/main" id="{B9D95E3F-BB65-BA2E-FF78-CC52B3ABE09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125154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22" presetClass="entr" presetSubtype="8"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1250"/>
                                        <p:tgtEl>
                                          <p:spTgt spid="8"/>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left)">
                                      <p:cBhvr>
                                        <p:cTn id="20" dur="1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4" grpId="0"/>
      <p:bldP spid="6" grpId="0"/>
    </p:bldLst>
  </p:timing>
</p:sld>
</file>

<file path=ppt/slides/slide92.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pic>
        <p:nvPicPr>
          <p:cNvPr id="7" name="Imagem 6" descr="Uma imagem contendo rua, escuro, grande, vara&#10;&#10;Descrição gerada automaticamente">
            <a:extLst>
              <a:ext uri="{FF2B5EF4-FFF2-40B4-BE49-F238E27FC236}">
                <a16:creationId xmlns:a16="http://schemas.microsoft.com/office/drawing/2014/main" id="{3EA89685-F4D8-14A3-0286-7A3305211C00}"/>
              </a:ext>
            </a:extLst>
          </p:cNvPr>
          <p:cNvPicPr>
            <a:picLocks noChangeAspect="1"/>
          </p:cNvPicPr>
          <p:nvPr/>
        </p:nvPicPr>
        <p:blipFill>
          <a:blip r:embed="rId3">
            <a:alphaModFix amt="56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E55730C5-31B2-5304-6C8F-D22BB19382E7}"/>
              </a:ext>
            </a:extLst>
          </p:cNvPr>
          <p:cNvSpPr txBox="1"/>
          <p:nvPr/>
        </p:nvSpPr>
        <p:spPr>
          <a:xfrm>
            <a:off x="695325" y="2028208"/>
            <a:ext cx="8042275" cy="2862322"/>
          </a:xfrm>
          <a:prstGeom prst="rect">
            <a:avLst/>
          </a:prstGeom>
          <a:noFill/>
        </p:spPr>
        <p:txBody>
          <a:bodyPr wrap="square" rtlCol="0">
            <a:spAutoFit/>
          </a:bodyPr>
          <a:lstStyle/>
          <a:p>
            <a:r>
              <a:rPr lang="pt-BR" sz="6000" b="1">
                <a:solidFill>
                  <a:schemeClr val="bg2"/>
                </a:solidFill>
                <a:latin typeface="+mj-lt"/>
              </a:rPr>
              <a:t>Uma nova ferramenta para mudar a cultura de gestão na loja.</a:t>
            </a:r>
          </a:p>
        </p:txBody>
      </p:sp>
      <p:sp>
        <p:nvSpPr>
          <p:cNvPr id="4" name="CaixaDeTexto 3">
            <a:extLst>
              <a:ext uri="{FF2B5EF4-FFF2-40B4-BE49-F238E27FC236}">
                <a16:creationId xmlns:a16="http://schemas.microsoft.com/office/drawing/2014/main" id="{6C4638B3-E207-AC3F-1FB5-1AC9DFA2632D}"/>
              </a:ext>
            </a:extLst>
          </p:cNvPr>
          <p:cNvSpPr txBox="1"/>
          <p:nvPr/>
        </p:nvSpPr>
        <p:spPr>
          <a:xfrm>
            <a:off x="695325" y="5286609"/>
            <a:ext cx="6400800" cy="461665"/>
          </a:xfrm>
          <a:prstGeom prst="rect">
            <a:avLst/>
          </a:prstGeom>
          <a:noFill/>
        </p:spPr>
        <p:txBody>
          <a:bodyPr wrap="square" rtlCol="0">
            <a:spAutoFit/>
          </a:bodyPr>
          <a:lstStyle/>
          <a:p>
            <a:r>
              <a:rPr lang="pt-BR" sz="2400">
                <a:solidFill>
                  <a:schemeClr val="bg2"/>
                </a:solidFill>
              </a:rPr>
              <a:t>Cultura Data </a:t>
            </a:r>
            <a:r>
              <a:rPr lang="pt-BR" sz="2400" err="1">
                <a:solidFill>
                  <a:schemeClr val="bg2"/>
                </a:solidFill>
              </a:rPr>
              <a:t>Driven</a:t>
            </a:r>
            <a:endParaRPr lang="pt-BR" sz="2400">
              <a:solidFill>
                <a:schemeClr val="bg2"/>
              </a:solidFill>
            </a:endParaRPr>
          </a:p>
        </p:txBody>
      </p:sp>
      <p:pic>
        <p:nvPicPr>
          <p:cNvPr id="8" name="Imagem 7" descr="Texto, Logotipo&#10;&#10;Descrição gerada automaticamente">
            <a:extLst>
              <a:ext uri="{FF2B5EF4-FFF2-40B4-BE49-F238E27FC236}">
                <a16:creationId xmlns:a16="http://schemas.microsoft.com/office/drawing/2014/main" id="{5982525A-B8A1-B007-0613-3CDE4EF30A34}"/>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9" name="Agrupar 8">
            <a:extLst>
              <a:ext uri="{FF2B5EF4-FFF2-40B4-BE49-F238E27FC236}">
                <a16:creationId xmlns:a16="http://schemas.microsoft.com/office/drawing/2014/main" id="{590AC7A0-4D02-F876-3842-5D4CCC6DDC62}"/>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AABEF3E1-A227-B548-F593-8A5F2D7CE68C}"/>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1" name="Gráfico 7">
              <a:extLst>
                <a:ext uri="{FF2B5EF4-FFF2-40B4-BE49-F238E27FC236}">
                  <a16:creationId xmlns:a16="http://schemas.microsoft.com/office/drawing/2014/main" id="{A7A189EE-DF43-560A-64F2-4EF681F3341E}"/>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75E8F63E-641D-F3C6-6BFB-E1F94B6554C8}"/>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221B088F-A148-962C-747C-7038161156A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E128B979-68E5-6810-8B83-2A0D706804C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08170D6F-554B-291B-D20B-C5B964B72BF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91FE4059-DCEF-B488-64CE-ACD0215CB57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8">
                <a:extLst>
                  <a:ext uri="{FF2B5EF4-FFF2-40B4-BE49-F238E27FC236}">
                    <a16:creationId xmlns:a16="http://schemas.microsoft.com/office/drawing/2014/main" id="{B74160D1-00C2-4F8C-5303-0AB24D6276E8}"/>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BE89DC0F-D162-3892-B6E8-ED3588086AF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D9D668D8-2D5A-52C0-C3A4-6B0841DC2E5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2CE2C33D-692D-38E6-8F2D-D5EEB3EBF31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66A008B0-FB52-20AD-AC83-27A5E2DADBEE}"/>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A7ECC276-1CDE-1BA4-B4C3-BE8B2F383EB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945417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93.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6" name="CaixaDeTexto 5">
            <a:extLst>
              <a:ext uri="{FF2B5EF4-FFF2-40B4-BE49-F238E27FC236}">
                <a16:creationId xmlns:a16="http://schemas.microsoft.com/office/drawing/2014/main" id="{7296E839-575A-30F4-7D8B-19F16A45A4DA}"/>
              </a:ext>
            </a:extLst>
          </p:cNvPr>
          <p:cNvSpPr txBox="1"/>
          <p:nvPr/>
        </p:nvSpPr>
        <p:spPr>
          <a:xfrm>
            <a:off x="550863" y="764347"/>
            <a:ext cx="8042275" cy="1015663"/>
          </a:xfrm>
          <a:prstGeom prst="rect">
            <a:avLst/>
          </a:prstGeom>
          <a:noFill/>
        </p:spPr>
        <p:txBody>
          <a:bodyPr wrap="square" rtlCol="0">
            <a:spAutoFit/>
          </a:bodyPr>
          <a:lstStyle/>
          <a:p>
            <a:r>
              <a:rPr lang="pt-BR" sz="6000" b="1">
                <a:solidFill>
                  <a:schemeClr val="bg1"/>
                </a:solidFill>
                <a:latin typeface="+mj-lt"/>
              </a:rPr>
              <a:t>Ferramenta Seed</a:t>
            </a:r>
          </a:p>
        </p:txBody>
      </p:sp>
      <p:sp>
        <p:nvSpPr>
          <p:cNvPr id="7" name="CaixaDeTexto 6">
            <a:extLst>
              <a:ext uri="{FF2B5EF4-FFF2-40B4-BE49-F238E27FC236}">
                <a16:creationId xmlns:a16="http://schemas.microsoft.com/office/drawing/2014/main" id="{8A4802D9-6284-CFCB-1E76-5F1EB0D114CC}"/>
              </a:ext>
            </a:extLst>
          </p:cNvPr>
          <p:cNvSpPr txBox="1"/>
          <p:nvPr/>
        </p:nvSpPr>
        <p:spPr>
          <a:xfrm>
            <a:off x="550863" y="2368916"/>
            <a:ext cx="7480098" cy="1938992"/>
          </a:xfrm>
          <a:prstGeom prst="rect">
            <a:avLst/>
          </a:prstGeom>
          <a:noFill/>
        </p:spPr>
        <p:txBody>
          <a:bodyPr wrap="square">
            <a:spAutoFit/>
          </a:bodyPr>
          <a:lstStyle/>
          <a:p>
            <a:pPr marL="342900" indent="-342900">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Machine Learning;</a:t>
            </a:r>
          </a:p>
          <a:p>
            <a:pPr marL="342900" indent="-342900">
              <a:buFont typeface="Arial" panose="020B0604020202020204" pitchFamily="34" charset="0"/>
              <a:buChar char="•"/>
            </a:pPr>
            <a:r>
              <a:rPr lang="pt-BR" sz="2400" kern="100">
                <a:solidFill>
                  <a:schemeClr val="bg1"/>
                </a:solidFill>
                <a:cs typeface="Times New Roman" panose="02020603050405020304" pitchFamily="18" charset="0"/>
              </a:rPr>
              <a:t>Inteligência Artificial;</a:t>
            </a:r>
          </a:p>
          <a:p>
            <a:pPr marL="342900" indent="-342900">
              <a:buFont typeface="Arial" panose="020B0604020202020204" pitchFamily="34" charset="0"/>
              <a:buChar char="•"/>
            </a:pPr>
            <a:r>
              <a:rPr lang="pt-BR" sz="2400" kern="100">
                <a:solidFill>
                  <a:schemeClr val="bg1"/>
                </a:solidFill>
                <a:cs typeface="Times New Roman" panose="02020603050405020304" pitchFamily="18" charset="0"/>
              </a:rPr>
              <a:t>Análise de grandes volumes de dados e informações;</a:t>
            </a:r>
          </a:p>
          <a:p>
            <a:pPr marL="342900" indent="-342900">
              <a:buFont typeface="Arial" panose="020B0604020202020204" pitchFamily="34" charset="0"/>
              <a:buChar char="•"/>
            </a:pPr>
            <a:r>
              <a:rPr lang="pt-BR" sz="2400" kern="100">
                <a:solidFill>
                  <a:schemeClr val="bg1"/>
                </a:solidFill>
                <a:cs typeface="Times New Roman" panose="02020603050405020304" pitchFamily="18" charset="0"/>
              </a:rPr>
              <a:t>Implementação estratégica nas lojas e em fases;</a:t>
            </a:r>
          </a:p>
          <a:p>
            <a:pPr marL="342900" indent="-342900">
              <a:buFont typeface="Arial" panose="020B0604020202020204" pitchFamily="34" charset="0"/>
              <a:buChar char="•"/>
            </a:pPr>
            <a:r>
              <a:rPr lang="pt-BR" sz="2400" kern="100">
                <a:solidFill>
                  <a:schemeClr val="bg1"/>
                </a:solidFill>
                <a:cs typeface="Times New Roman" panose="02020603050405020304" pitchFamily="18" charset="0"/>
              </a:rPr>
              <a:t>Resultados precisos.</a:t>
            </a:r>
            <a:endParaRPr lang="pt-BR" sz="2400">
              <a:solidFill>
                <a:schemeClr val="bg1"/>
              </a:solidFill>
            </a:endParaRPr>
          </a:p>
        </p:txBody>
      </p:sp>
      <p:sp>
        <p:nvSpPr>
          <p:cNvPr id="8" name="CaixaDeTexto 7">
            <a:extLst>
              <a:ext uri="{FF2B5EF4-FFF2-40B4-BE49-F238E27FC236}">
                <a16:creationId xmlns:a16="http://schemas.microsoft.com/office/drawing/2014/main" id="{E0E208BA-3067-CA12-88AA-778419DCD220}"/>
              </a:ext>
            </a:extLst>
          </p:cNvPr>
          <p:cNvSpPr txBox="1"/>
          <p:nvPr/>
        </p:nvSpPr>
        <p:spPr>
          <a:xfrm>
            <a:off x="5066431" y="5170588"/>
            <a:ext cx="2870200" cy="1015663"/>
          </a:xfrm>
          <a:prstGeom prst="rect">
            <a:avLst/>
          </a:prstGeom>
          <a:noFill/>
        </p:spPr>
        <p:txBody>
          <a:bodyPr wrap="square" rtlCol="0">
            <a:spAutoFit/>
          </a:bodyPr>
          <a:lstStyle/>
          <a:p>
            <a:pPr algn="ctr"/>
            <a:r>
              <a:rPr lang="pt-BR" sz="6000">
                <a:solidFill>
                  <a:schemeClr val="bg1"/>
                </a:solidFill>
                <a:latin typeface="AMX Black" pitchFamily="2" charset="0"/>
              </a:rPr>
              <a:t>98,9%</a:t>
            </a:r>
          </a:p>
        </p:txBody>
      </p:sp>
      <p:sp>
        <p:nvSpPr>
          <p:cNvPr id="9" name="CaixaDeTexto 8">
            <a:extLst>
              <a:ext uri="{FF2B5EF4-FFF2-40B4-BE49-F238E27FC236}">
                <a16:creationId xmlns:a16="http://schemas.microsoft.com/office/drawing/2014/main" id="{21030640-CF42-C7BC-8C7B-D95EF499AD85}"/>
              </a:ext>
            </a:extLst>
          </p:cNvPr>
          <p:cNvSpPr txBox="1"/>
          <p:nvPr/>
        </p:nvSpPr>
        <p:spPr>
          <a:xfrm>
            <a:off x="4931494" y="4708923"/>
            <a:ext cx="3140075" cy="461665"/>
          </a:xfrm>
          <a:prstGeom prst="rect">
            <a:avLst/>
          </a:prstGeom>
          <a:noFill/>
        </p:spPr>
        <p:txBody>
          <a:bodyPr wrap="square">
            <a:spAutoFit/>
          </a:bodyPr>
          <a:lstStyle/>
          <a:p>
            <a:pPr algn="ctr"/>
            <a:r>
              <a:rPr lang="pt-BR" sz="2400" kern="100">
                <a:solidFill>
                  <a:schemeClr val="bg1"/>
                </a:solidFill>
                <a:ea typeface="Arial" panose="020B0604020202020204" pitchFamily="34" charset="0"/>
                <a:cs typeface="Times New Roman" panose="02020603050405020304" pitchFamily="18" charset="0"/>
              </a:rPr>
              <a:t>Precisão garantida de</a:t>
            </a:r>
            <a:endParaRPr lang="pt-BR" sz="2400">
              <a:solidFill>
                <a:schemeClr val="bg1"/>
              </a:solidFill>
            </a:endParaRPr>
          </a:p>
        </p:txBody>
      </p:sp>
      <p:pic>
        <p:nvPicPr>
          <p:cNvPr id="5" name="Imagem 4" descr="Tela de vídeo game&#10;&#10;Descrição gerada automaticamente com confiança baixa">
            <a:extLst>
              <a:ext uri="{FF2B5EF4-FFF2-40B4-BE49-F238E27FC236}">
                <a16:creationId xmlns:a16="http://schemas.microsoft.com/office/drawing/2014/main" id="{8D147536-1B4F-9B49-BDD7-A3EC15FD3040}"/>
              </a:ext>
            </a:extLst>
          </p:cNvPr>
          <p:cNvPicPr>
            <a:picLocks noChangeAspect="1"/>
          </p:cNvPicPr>
          <p:nvPr/>
        </p:nvPicPr>
        <p:blipFill>
          <a:blip r:embed="rId3">
            <a:extLst>
              <a:ext uri="{28A0092B-C50C-407E-A947-70E740481C1C}">
                <a14:useLocalDpi xmlns:a14="http://schemas.microsoft.com/office/drawing/2010/main" val="0"/>
              </a:ext>
            </a:extLst>
          </a:blip>
          <a:srcRect l="29810" t="5570" r="29063"/>
          <a:stretch/>
        </p:blipFill>
        <p:spPr>
          <a:xfrm>
            <a:off x="8112175" y="1118145"/>
            <a:ext cx="3578486" cy="4621710"/>
          </a:xfrm>
          <a:prstGeom prst="rect">
            <a:avLst/>
          </a:prstGeom>
        </p:spPr>
      </p:pic>
      <p:pic>
        <p:nvPicPr>
          <p:cNvPr id="10" name="Imagem 9" descr="Texto, Logotipo&#10;&#10;Descrição gerada automaticamente">
            <a:extLst>
              <a:ext uri="{FF2B5EF4-FFF2-40B4-BE49-F238E27FC236}">
                <a16:creationId xmlns:a16="http://schemas.microsoft.com/office/drawing/2014/main" id="{0B49AD2B-08CF-0447-0E1A-B8D664EACB5F}"/>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1" name="Agrupar 10">
            <a:extLst>
              <a:ext uri="{FF2B5EF4-FFF2-40B4-BE49-F238E27FC236}">
                <a16:creationId xmlns:a16="http://schemas.microsoft.com/office/drawing/2014/main" id="{D06642F2-6C8B-117A-DAC2-4CDBC16936B4}"/>
              </a:ext>
            </a:extLst>
          </p:cNvPr>
          <p:cNvGrpSpPr/>
          <p:nvPr/>
        </p:nvGrpSpPr>
        <p:grpSpPr>
          <a:xfrm>
            <a:off x="9872015" y="6469399"/>
            <a:ext cx="2190461" cy="261610"/>
            <a:chOff x="9142558" y="6469399"/>
            <a:chExt cx="2190461" cy="261610"/>
          </a:xfrm>
          <a:solidFill>
            <a:schemeClr val="bg1"/>
          </a:solidFill>
        </p:grpSpPr>
        <p:sp>
          <p:nvSpPr>
            <p:cNvPr id="12" name="CaixaDeTexto 11">
              <a:extLst>
                <a:ext uri="{FF2B5EF4-FFF2-40B4-BE49-F238E27FC236}">
                  <a16:creationId xmlns:a16="http://schemas.microsoft.com/office/drawing/2014/main" id="{36D1D844-BFB9-32BD-55D9-C81DEA7B52B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3" name="Gráfico 7">
              <a:extLst>
                <a:ext uri="{FF2B5EF4-FFF2-40B4-BE49-F238E27FC236}">
                  <a16:creationId xmlns:a16="http://schemas.microsoft.com/office/drawing/2014/main" id="{BE67CA45-973E-E645-30E2-FC2945118478}"/>
                </a:ext>
              </a:extLst>
            </p:cNvPr>
            <p:cNvGrpSpPr/>
            <p:nvPr/>
          </p:nvGrpSpPr>
          <p:grpSpPr>
            <a:xfrm>
              <a:off x="9142558" y="6511982"/>
              <a:ext cx="1684398" cy="142155"/>
              <a:chOff x="404711" y="944579"/>
              <a:chExt cx="5743491" cy="484722"/>
            </a:xfrm>
            <a:grpFill/>
          </p:grpSpPr>
          <p:sp>
            <p:nvSpPr>
              <p:cNvPr id="14" name="Forma Livre 23">
                <a:extLst>
                  <a:ext uri="{FF2B5EF4-FFF2-40B4-BE49-F238E27FC236}">
                    <a16:creationId xmlns:a16="http://schemas.microsoft.com/office/drawing/2014/main" id="{28551D55-530F-F675-1760-64855FD307D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4">
                <a:extLst>
                  <a:ext uri="{FF2B5EF4-FFF2-40B4-BE49-F238E27FC236}">
                    <a16:creationId xmlns:a16="http://schemas.microsoft.com/office/drawing/2014/main" id="{58575D01-9CD1-1C34-6C2A-3C016594C9B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5">
                <a:extLst>
                  <a:ext uri="{FF2B5EF4-FFF2-40B4-BE49-F238E27FC236}">
                    <a16:creationId xmlns:a16="http://schemas.microsoft.com/office/drawing/2014/main" id="{0D976D40-29B8-6374-1A32-F2BCC7056203}"/>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6">
                <a:extLst>
                  <a:ext uri="{FF2B5EF4-FFF2-40B4-BE49-F238E27FC236}">
                    <a16:creationId xmlns:a16="http://schemas.microsoft.com/office/drawing/2014/main" id="{1EF80233-666F-04B8-B877-6BD2EC6DEE3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7">
                <a:extLst>
                  <a:ext uri="{FF2B5EF4-FFF2-40B4-BE49-F238E27FC236}">
                    <a16:creationId xmlns:a16="http://schemas.microsoft.com/office/drawing/2014/main" id="{0199E5CA-9DEA-1D69-9CBC-6321D58767A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8">
                <a:extLst>
                  <a:ext uri="{FF2B5EF4-FFF2-40B4-BE49-F238E27FC236}">
                    <a16:creationId xmlns:a16="http://schemas.microsoft.com/office/drawing/2014/main" id="{9FB73D8B-AA29-A4CF-D6BA-17BD5181F6F2}"/>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9">
                <a:extLst>
                  <a:ext uri="{FF2B5EF4-FFF2-40B4-BE49-F238E27FC236}">
                    <a16:creationId xmlns:a16="http://schemas.microsoft.com/office/drawing/2014/main" id="{9317F4E7-CD48-DBB8-3B25-DF63782CBF9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0">
                <a:extLst>
                  <a:ext uri="{FF2B5EF4-FFF2-40B4-BE49-F238E27FC236}">
                    <a16:creationId xmlns:a16="http://schemas.microsoft.com/office/drawing/2014/main" id="{95EA82C1-1612-F804-C7B8-27C1FCD5F38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1">
                <a:extLst>
                  <a:ext uri="{FF2B5EF4-FFF2-40B4-BE49-F238E27FC236}">
                    <a16:creationId xmlns:a16="http://schemas.microsoft.com/office/drawing/2014/main" id="{18F6FAF9-987F-5336-C584-586EEC06111E}"/>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2">
                <a:extLst>
                  <a:ext uri="{FF2B5EF4-FFF2-40B4-BE49-F238E27FC236}">
                    <a16:creationId xmlns:a16="http://schemas.microsoft.com/office/drawing/2014/main" id="{F13CBE31-A5EC-C3F7-E2DE-D1EC414A56F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3">
                <a:extLst>
                  <a:ext uri="{FF2B5EF4-FFF2-40B4-BE49-F238E27FC236}">
                    <a16:creationId xmlns:a16="http://schemas.microsoft.com/office/drawing/2014/main" id="{9514CF1E-159D-BF0A-4265-F58D7F1FE22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357881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500"/>
                                        <p:tgtEl>
                                          <p:spTgt spid="7">
                                            <p:txEl>
                                              <p:pRg st="0" end="0"/>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Effect transition="in" filter="fade">
                                      <p:cBhvr>
                                        <p:cTn id="16" dur="500"/>
                                        <p:tgtEl>
                                          <p:spTgt spid="7">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500"/>
                                        <p:tgtEl>
                                          <p:spTgt spid="7">
                                            <p:txEl>
                                              <p:pRg st="2" end="2"/>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Effect transition="in" filter="fade">
                                      <p:cBhvr>
                                        <p:cTn id="25" dur="500"/>
                                        <p:tgtEl>
                                          <p:spTgt spid="7">
                                            <p:txEl>
                                              <p:pRg st="4" end="4"/>
                                            </p:txEl>
                                          </p:spTgt>
                                        </p:tgtEl>
                                      </p:cBhvr>
                                    </p:animEffect>
                                  </p:childTnLst>
                                </p:cTn>
                              </p:par>
                            </p:childTnLst>
                          </p:cTn>
                        </p:par>
                        <p:par>
                          <p:cTn id="26" fill="hold">
                            <p:stCondLst>
                              <p:cond delay="1500"/>
                            </p:stCondLst>
                            <p:childTnLst>
                              <p:par>
                                <p:cTn id="27" presetID="10" presetClass="entr" presetSubtype="0" fill="hold" nodeType="after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500"/>
                                        <p:tgtEl>
                                          <p:spTgt spid="5"/>
                                        </p:tgtEl>
                                      </p:cBhvr>
                                    </p:animEffect>
                                  </p:childTnLst>
                                </p:cTn>
                              </p:par>
                            </p:childTnLst>
                          </p:cTn>
                        </p:par>
                        <p:par>
                          <p:cTn id="30" fill="hold">
                            <p:stCondLst>
                              <p:cond delay="2000"/>
                            </p:stCondLst>
                            <p:childTnLst>
                              <p:par>
                                <p:cTn id="31" presetID="2" presetClass="entr" presetSubtype="4" fill="hold" grpId="0" nodeType="after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additive="base">
                                        <p:cTn id="33" dur="500" fill="hold"/>
                                        <p:tgtEl>
                                          <p:spTgt spid="9"/>
                                        </p:tgtEl>
                                        <p:attrNameLst>
                                          <p:attrName>ppt_x</p:attrName>
                                        </p:attrNameLst>
                                      </p:cBhvr>
                                      <p:tavLst>
                                        <p:tav tm="0">
                                          <p:val>
                                            <p:strVal val="#ppt_x"/>
                                          </p:val>
                                        </p:tav>
                                        <p:tav tm="100000">
                                          <p:val>
                                            <p:strVal val="#ppt_x"/>
                                          </p:val>
                                        </p:tav>
                                      </p:tavLst>
                                    </p:anim>
                                    <p:anim calcmode="lin" valueType="num">
                                      <p:cBhvr additive="base">
                                        <p:cTn id="34" dur="500" fill="hold"/>
                                        <p:tgtEl>
                                          <p:spTgt spid="9"/>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94.xml><?xml version="1.0" encoding="utf-8"?>
<p:sld xmlns:a="http://schemas.openxmlformats.org/drawingml/2006/main" xmlns:r="http://schemas.openxmlformats.org/officeDocument/2006/relationships" xmlns:p="http://schemas.openxmlformats.org/presentationml/2006/main" show="0">
  <p:cSld>
    <p:bg>
      <p:bgPr>
        <a:solidFill>
          <a:schemeClr val="bg1">
            <a:lumMod val="8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33B830FF-61EF-F1E3-6743-820CEFA3D061}"/>
              </a:ext>
            </a:extLst>
          </p:cNvPr>
          <p:cNvSpPr/>
          <p:nvPr/>
        </p:nvSpPr>
        <p:spPr>
          <a:xfrm>
            <a:off x="725924" y="2043419"/>
            <a:ext cx="10767735" cy="3957197"/>
          </a:xfrm>
          <a:prstGeom prst="roundRect">
            <a:avLst>
              <a:gd name="adj" fmla="val -17778"/>
            </a:avLst>
          </a:prstGeom>
          <a:solidFill>
            <a:srgbClr val="F90000"/>
          </a:solidFill>
          <a:ln/>
        </p:spPr>
        <p:txBody>
          <a:bodyPr/>
          <a:lstStyle/>
          <a:p>
            <a:endParaRPr lang="pt-BR" sz="3200">
              <a:solidFill>
                <a:schemeClr val="bg1"/>
              </a:solidFill>
            </a:endParaRPr>
          </a:p>
        </p:txBody>
      </p:sp>
      <p:sp>
        <p:nvSpPr>
          <p:cNvPr id="3" name="CaixaDeTexto 2">
            <a:extLst>
              <a:ext uri="{FF2B5EF4-FFF2-40B4-BE49-F238E27FC236}">
                <a16:creationId xmlns:a16="http://schemas.microsoft.com/office/drawing/2014/main" id="{E115B481-B062-4D1A-22B7-3382E148219F}"/>
              </a:ext>
            </a:extLst>
          </p:cNvPr>
          <p:cNvSpPr txBox="1"/>
          <p:nvPr/>
        </p:nvSpPr>
        <p:spPr>
          <a:xfrm>
            <a:off x="756790" y="822015"/>
            <a:ext cx="9744075" cy="1015663"/>
          </a:xfrm>
          <a:prstGeom prst="rect">
            <a:avLst/>
          </a:prstGeom>
          <a:noFill/>
        </p:spPr>
        <p:txBody>
          <a:bodyPr wrap="square" rtlCol="0">
            <a:spAutoFit/>
          </a:bodyPr>
          <a:lstStyle/>
          <a:p>
            <a:r>
              <a:rPr lang="pt-BR" sz="6000" b="1">
                <a:latin typeface="+mj-lt"/>
              </a:rPr>
              <a:t>Benefícios do Data </a:t>
            </a:r>
            <a:r>
              <a:rPr lang="pt-BR" sz="6000" b="1" err="1">
                <a:latin typeface="+mj-lt"/>
              </a:rPr>
              <a:t>Driven</a:t>
            </a:r>
            <a:endParaRPr lang="pt-BR" sz="6000" b="1">
              <a:latin typeface="+mj-lt"/>
            </a:endParaRPr>
          </a:p>
        </p:txBody>
      </p:sp>
      <p:sp>
        <p:nvSpPr>
          <p:cNvPr id="5" name="CaixaDeTexto 4">
            <a:extLst>
              <a:ext uri="{FF2B5EF4-FFF2-40B4-BE49-F238E27FC236}">
                <a16:creationId xmlns:a16="http://schemas.microsoft.com/office/drawing/2014/main" id="{BAE73164-1843-C407-E874-B81464EC406A}"/>
              </a:ext>
            </a:extLst>
          </p:cNvPr>
          <p:cNvSpPr txBox="1"/>
          <p:nvPr/>
        </p:nvSpPr>
        <p:spPr>
          <a:xfrm>
            <a:off x="814769" y="2249161"/>
            <a:ext cx="10248900" cy="3545714"/>
          </a:xfrm>
          <a:prstGeom prst="rect">
            <a:avLst/>
          </a:prstGeom>
          <a:noFill/>
        </p:spPr>
        <p:txBody>
          <a:bodyPr wrap="square">
            <a:spAutoFit/>
          </a:bodyPr>
          <a:lstStyle/>
          <a:p>
            <a:pPr>
              <a:lnSpc>
                <a:spcPct val="115000"/>
              </a:lnSpc>
              <a:spcAft>
                <a:spcPts val="800"/>
              </a:spcAft>
            </a:pPr>
            <a:r>
              <a:rPr lang="pt-BR" sz="2400" kern="100">
                <a:solidFill>
                  <a:schemeClr val="bg1"/>
                </a:solidFill>
                <a:ea typeface="Arial" panose="020B0604020202020204" pitchFamily="34" charset="0"/>
                <a:cs typeface="Times New Roman" panose="02020603050405020304" pitchFamily="18" charset="0"/>
              </a:rPr>
              <a:t>Para os líderes das Lojas Conceito, o Data </a:t>
            </a:r>
            <a:r>
              <a:rPr lang="pt-BR" sz="2400" kern="100" err="1">
                <a:solidFill>
                  <a:schemeClr val="bg1"/>
                </a:solidFill>
                <a:ea typeface="Arial" panose="020B0604020202020204" pitchFamily="34" charset="0"/>
                <a:cs typeface="Times New Roman" panose="02020603050405020304" pitchFamily="18" charset="0"/>
              </a:rPr>
              <a:t>Driven</a:t>
            </a:r>
            <a:r>
              <a:rPr lang="pt-BR" sz="2400" kern="100">
                <a:solidFill>
                  <a:schemeClr val="bg1"/>
                </a:solidFill>
                <a:ea typeface="Arial" panose="020B0604020202020204" pitchFamily="34" charset="0"/>
                <a:cs typeface="Times New Roman" panose="02020603050405020304" pitchFamily="18" charset="0"/>
              </a:rPr>
              <a:t> traz uma série de benefícios que impactam diretamente a gestão da loja e a experiência do cliente:</a:t>
            </a:r>
          </a:p>
          <a:p>
            <a:pPr>
              <a:lnSpc>
                <a:spcPct val="115000"/>
              </a:lnSpc>
              <a:spcAft>
                <a:spcPts val="800"/>
              </a:spcAft>
            </a:pPr>
            <a:endParaRPr lang="pt-BR" sz="2400" kern="100">
              <a:solidFill>
                <a:schemeClr val="bg1"/>
              </a:solidFill>
              <a:ea typeface="Times New Roman" panose="02020603050405020304" pitchFamily="18" charset="0"/>
              <a:cs typeface="Times New Roman" panose="02020603050405020304" pitchFamily="18" charset="0"/>
            </a:endParaRPr>
          </a:p>
          <a:p>
            <a:pPr marL="457200" indent="-457200">
              <a:lnSpc>
                <a:spcPct val="115000"/>
              </a:lnSpc>
              <a:spcAft>
                <a:spcPts val="800"/>
              </a:spcAft>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Dimensionar melhor suas equipes.</a:t>
            </a:r>
          </a:p>
          <a:p>
            <a:pPr marL="457200" indent="-457200">
              <a:lnSpc>
                <a:spcPct val="115000"/>
              </a:lnSpc>
              <a:spcAft>
                <a:spcPts val="800"/>
              </a:spcAft>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Planejar ações de marketing mais eficazes.</a:t>
            </a:r>
          </a:p>
          <a:p>
            <a:pPr marL="457200" indent="-457200">
              <a:lnSpc>
                <a:spcPct val="115000"/>
              </a:lnSpc>
              <a:spcAft>
                <a:spcPts val="800"/>
              </a:spcAft>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Ajustar o mix de produtos.</a:t>
            </a:r>
          </a:p>
          <a:p>
            <a:pPr marL="457200" indent="-457200">
              <a:lnSpc>
                <a:spcPct val="115000"/>
              </a:lnSpc>
              <a:spcAft>
                <a:spcPts val="800"/>
              </a:spcAft>
              <a:buFont typeface="Arial" panose="020B0604020202020204" pitchFamily="34" charset="0"/>
              <a:buChar char="•"/>
            </a:pPr>
            <a:r>
              <a:rPr lang="pt-BR" sz="2400" kern="100">
                <a:solidFill>
                  <a:schemeClr val="bg1"/>
                </a:solidFill>
                <a:ea typeface="Arial" panose="020B0604020202020204" pitchFamily="34" charset="0"/>
                <a:cs typeface="Times New Roman" panose="02020603050405020304" pitchFamily="18" charset="0"/>
              </a:rPr>
              <a:t>Tomada de decisões mais precisas e estratégicas.</a:t>
            </a:r>
            <a:endParaRPr lang="pt-BR" sz="2400" kern="100">
              <a:solidFill>
                <a:schemeClr val="bg1"/>
              </a:solidFill>
              <a:ea typeface="Times New Roman" panose="02020603050405020304" pitchFamily="18" charset="0"/>
              <a:cs typeface="Times New Roman" panose="02020603050405020304" pitchFamily="18" charset="0"/>
            </a:endParaRPr>
          </a:p>
        </p:txBody>
      </p:sp>
      <p:grpSp>
        <p:nvGrpSpPr>
          <p:cNvPr id="4" name="Agrupar 3">
            <a:extLst>
              <a:ext uri="{FF2B5EF4-FFF2-40B4-BE49-F238E27FC236}">
                <a16:creationId xmlns:a16="http://schemas.microsoft.com/office/drawing/2014/main" id="{C28093A5-F2C4-DD50-CADA-BBAC6CCC925C}"/>
              </a:ext>
            </a:extLst>
          </p:cNvPr>
          <p:cNvGrpSpPr/>
          <p:nvPr/>
        </p:nvGrpSpPr>
        <p:grpSpPr>
          <a:xfrm>
            <a:off x="8353933" y="3542229"/>
            <a:ext cx="3696202" cy="2033751"/>
            <a:chOff x="851034" y="4051042"/>
            <a:chExt cx="4772822" cy="2626137"/>
          </a:xfrm>
        </p:grpSpPr>
        <p:grpSp>
          <p:nvGrpSpPr>
            <p:cNvPr id="6" name="Gráfico 23">
              <a:extLst>
                <a:ext uri="{FF2B5EF4-FFF2-40B4-BE49-F238E27FC236}">
                  <a16:creationId xmlns:a16="http://schemas.microsoft.com/office/drawing/2014/main" id="{9F085690-1E3C-B698-7A2D-3D32FA0BDE8D}"/>
                </a:ext>
              </a:extLst>
            </p:cNvPr>
            <p:cNvGrpSpPr/>
            <p:nvPr/>
          </p:nvGrpSpPr>
          <p:grpSpPr>
            <a:xfrm>
              <a:off x="2485230" y="4051042"/>
              <a:ext cx="3138626" cy="2496827"/>
              <a:chOff x="2238436" y="1693496"/>
              <a:chExt cx="2445148" cy="1945154"/>
            </a:xfrm>
          </p:grpSpPr>
          <p:sp>
            <p:nvSpPr>
              <p:cNvPr id="12" name="Forma Livre 38">
                <a:extLst>
                  <a:ext uri="{FF2B5EF4-FFF2-40B4-BE49-F238E27FC236}">
                    <a16:creationId xmlns:a16="http://schemas.microsoft.com/office/drawing/2014/main" id="{2598DF24-C8C4-76AF-D6F1-11A24122664B}"/>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28715E04-0D78-CD92-3350-7EE8868D0E36}"/>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1DF1BD44-699B-EF0F-5A55-0C1C21DC0C6D}"/>
                  </a:ext>
                </a:extLst>
              </p:cNvPr>
              <p:cNvSpPr/>
              <p:nvPr/>
            </p:nvSpPr>
            <p:spPr>
              <a:xfrm>
                <a:off x="4393035" y="21857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5" name="Forma Livre 42">
                <a:extLst>
                  <a:ext uri="{FF2B5EF4-FFF2-40B4-BE49-F238E27FC236}">
                    <a16:creationId xmlns:a16="http://schemas.microsoft.com/office/drawing/2014/main" id="{65656143-9616-299C-EF7D-216F24E291E7}"/>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C10E53F6-A10B-16E1-D9D5-EAE4F78A60A1}"/>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62B91E70-32FC-6684-BFF9-79B46426DB77}"/>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18" name="Forma Livre 45">
                <a:extLst>
                  <a:ext uri="{FF2B5EF4-FFF2-40B4-BE49-F238E27FC236}">
                    <a16:creationId xmlns:a16="http://schemas.microsoft.com/office/drawing/2014/main" id="{FD72783C-EF7C-9523-27FB-F7A688A02525}"/>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D8AE06BA-D569-604D-B382-8C6F0FF7D53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643C19C0-6F5B-352B-A308-ED111F3D2D39}"/>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EC01B5CD-0F7A-FA9F-2C43-4E13200EF954}"/>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2" name="Forma Livre 49">
                <a:extLst>
                  <a:ext uri="{FF2B5EF4-FFF2-40B4-BE49-F238E27FC236}">
                    <a16:creationId xmlns:a16="http://schemas.microsoft.com/office/drawing/2014/main" id="{87CC91CD-6103-D412-FD62-23AECE1A3C05}"/>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F53EC91F-593C-C62D-A0B0-19CF52AC8066}"/>
                </a:ext>
              </a:extLst>
            </p:cNvPr>
            <p:cNvGrpSpPr/>
            <p:nvPr/>
          </p:nvGrpSpPr>
          <p:grpSpPr>
            <a:xfrm>
              <a:off x="851034" y="4611309"/>
              <a:ext cx="1422796" cy="2065870"/>
              <a:chOff x="3487738" y="2029233"/>
              <a:chExt cx="1108430" cy="1609417"/>
            </a:xfrm>
          </p:grpSpPr>
          <p:sp>
            <p:nvSpPr>
              <p:cNvPr id="8" name="Forma Livre 40">
                <a:extLst>
                  <a:ext uri="{FF2B5EF4-FFF2-40B4-BE49-F238E27FC236}">
                    <a16:creationId xmlns:a16="http://schemas.microsoft.com/office/drawing/2014/main" id="{5BBC0911-D72F-CDA0-F112-E08E70E28659}"/>
                  </a:ext>
                </a:extLst>
              </p:cNvPr>
              <p:cNvSpPr/>
              <p:nvPr/>
            </p:nvSpPr>
            <p:spPr>
              <a:xfrm>
                <a:off x="4305619" y="20292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9" name="Forma Livre 45">
                <a:extLst>
                  <a:ext uri="{FF2B5EF4-FFF2-40B4-BE49-F238E27FC236}">
                    <a16:creationId xmlns:a16="http://schemas.microsoft.com/office/drawing/2014/main" id="{562AEE35-BB1D-E702-F1F8-E6CECEC47AD6}"/>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0" name="Forma Livre 46">
                <a:extLst>
                  <a:ext uri="{FF2B5EF4-FFF2-40B4-BE49-F238E27FC236}">
                    <a16:creationId xmlns:a16="http://schemas.microsoft.com/office/drawing/2014/main" id="{EB45CFC5-665E-C9BD-7E34-02303A123968}"/>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4982F6FE-032D-7846-30A0-2F0ED5D76116}"/>
                  </a:ext>
                </a:extLst>
              </p:cNvPr>
              <p:cNvSpPr/>
              <p:nvPr/>
            </p:nvSpPr>
            <p:spPr>
              <a:xfrm>
                <a:off x="3487738" y="24143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3" name="Agrupar 22">
            <a:extLst>
              <a:ext uri="{FF2B5EF4-FFF2-40B4-BE49-F238E27FC236}">
                <a16:creationId xmlns:a16="http://schemas.microsoft.com/office/drawing/2014/main" id="{64275EFB-728A-5F7B-DB7C-116074E97ED8}"/>
              </a:ext>
            </a:extLst>
          </p:cNvPr>
          <p:cNvGrpSpPr/>
          <p:nvPr/>
        </p:nvGrpSpPr>
        <p:grpSpPr>
          <a:xfrm>
            <a:off x="9872015" y="6469399"/>
            <a:ext cx="2190461" cy="261610"/>
            <a:chOff x="9142558" y="6469399"/>
            <a:chExt cx="2190461" cy="261610"/>
          </a:xfrm>
        </p:grpSpPr>
        <p:sp>
          <p:nvSpPr>
            <p:cNvPr id="24" name="CaixaDeTexto 23">
              <a:extLst>
                <a:ext uri="{FF2B5EF4-FFF2-40B4-BE49-F238E27FC236}">
                  <a16:creationId xmlns:a16="http://schemas.microsoft.com/office/drawing/2014/main" id="{30F6A9E8-8652-CB2E-D175-6AF7BB49064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25" name="Gráfico 7">
              <a:extLst>
                <a:ext uri="{FF2B5EF4-FFF2-40B4-BE49-F238E27FC236}">
                  <a16:creationId xmlns:a16="http://schemas.microsoft.com/office/drawing/2014/main" id="{84B50325-25A6-4014-B52A-213711F76849}"/>
                </a:ext>
              </a:extLst>
            </p:cNvPr>
            <p:cNvGrpSpPr/>
            <p:nvPr/>
          </p:nvGrpSpPr>
          <p:grpSpPr>
            <a:xfrm>
              <a:off x="9142558" y="6511982"/>
              <a:ext cx="1684398" cy="142155"/>
              <a:chOff x="404711" y="944579"/>
              <a:chExt cx="5743491" cy="484722"/>
            </a:xfrm>
            <a:solidFill>
              <a:srgbClr val="000000"/>
            </a:solidFill>
          </p:grpSpPr>
          <p:sp>
            <p:nvSpPr>
              <p:cNvPr id="26" name="Forma Livre 23">
                <a:extLst>
                  <a:ext uri="{FF2B5EF4-FFF2-40B4-BE49-F238E27FC236}">
                    <a16:creationId xmlns:a16="http://schemas.microsoft.com/office/drawing/2014/main" id="{415AA048-5D1F-546C-D5F3-37AEC2636984}"/>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4">
                <a:extLst>
                  <a:ext uri="{FF2B5EF4-FFF2-40B4-BE49-F238E27FC236}">
                    <a16:creationId xmlns:a16="http://schemas.microsoft.com/office/drawing/2014/main" id="{49382560-B3F3-5D40-2395-944959E37FC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5">
                <a:extLst>
                  <a:ext uri="{FF2B5EF4-FFF2-40B4-BE49-F238E27FC236}">
                    <a16:creationId xmlns:a16="http://schemas.microsoft.com/office/drawing/2014/main" id="{B172FB4E-54F6-FA32-9BDB-D6FEF7EF711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6">
                <a:extLst>
                  <a:ext uri="{FF2B5EF4-FFF2-40B4-BE49-F238E27FC236}">
                    <a16:creationId xmlns:a16="http://schemas.microsoft.com/office/drawing/2014/main" id="{2D906F60-4CCC-A941-C773-92EF8FA85665}"/>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7">
                <a:extLst>
                  <a:ext uri="{FF2B5EF4-FFF2-40B4-BE49-F238E27FC236}">
                    <a16:creationId xmlns:a16="http://schemas.microsoft.com/office/drawing/2014/main" id="{7F4DB296-1A8E-D987-4120-713AA9846FD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8">
                <a:extLst>
                  <a:ext uri="{FF2B5EF4-FFF2-40B4-BE49-F238E27FC236}">
                    <a16:creationId xmlns:a16="http://schemas.microsoft.com/office/drawing/2014/main" id="{C018E751-B4D9-4982-003A-934E3B8773F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9">
                <a:extLst>
                  <a:ext uri="{FF2B5EF4-FFF2-40B4-BE49-F238E27FC236}">
                    <a16:creationId xmlns:a16="http://schemas.microsoft.com/office/drawing/2014/main" id="{16E693CE-DDD6-912D-370B-E773BC8EF012}"/>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0">
                <a:extLst>
                  <a:ext uri="{FF2B5EF4-FFF2-40B4-BE49-F238E27FC236}">
                    <a16:creationId xmlns:a16="http://schemas.microsoft.com/office/drawing/2014/main" id="{43875831-5527-CF17-4A13-118B5CB8419D}"/>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1">
                <a:extLst>
                  <a:ext uri="{FF2B5EF4-FFF2-40B4-BE49-F238E27FC236}">
                    <a16:creationId xmlns:a16="http://schemas.microsoft.com/office/drawing/2014/main" id="{5121FA53-E9AB-AD79-64C6-B054B563E0F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2">
                <a:extLst>
                  <a:ext uri="{FF2B5EF4-FFF2-40B4-BE49-F238E27FC236}">
                    <a16:creationId xmlns:a16="http://schemas.microsoft.com/office/drawing/2014/main" id="{E3215BE3-6BAD-E67F-CD92-09CECA088C9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3">
                <a:extLst>
                  <a:ext uri="{FF2B5EF4-FFF2-40B4-BE49-F238E27FC236}">
                    <a16:creationId xmlns:a16="http://schemas.microsoft.com/office/drawing/2014/main" id="{8D82108C-175A-2ED4-1817-24908A5B3F8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7" name="Imagem 36" descr="Texto, Logotipo&#10;&#10;Descrição gerada automaticamente">
            <a:extLst>
              <a:ext uri="{FF2B5EF4-FFF2-40B4-BE49-F238E27FC236}">
                <a16:creationId xmlns:a16="http://schemas.microsoft.com/office/drawing/2014/main" id="{78CA7840-4019-BABC-166C-B0ECBBDEBF9A}"/>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2633167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left)">
                                      <p:cBhvr>
                                        <p:cTn id="13" dur="1250"/>
                                        <p:tgtEl>
                                          <p:spTgt spid="2"/>
                                        </p:tgtEl>
                                      </p:cBhvr>
                                    </p:animEffect>
                                  </p:childTnLst>
                                </p:cTn>
                              </p:par>
                            </p:childTnLst>
                          </p:cTn>
                        </p:par>
                        <p:par>
                          <p:cTn id="14" fill="hold">
                            <p:stCondLst>
                              <p:cond delay="2250"/>
                            </p:stCondLst>
                            <p:childTnLst>
                              <p:par>
                                <p:cTn id="15" presetID="10" presetClass="entr" presetSubtype="0"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par>
                                <p:cTn id="18" presetID="4" presetClass="entr" presetSubtype="16" fill="hold" nodeType="with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box(in)">
                                      <p:cBhvr>
                                        <p:cTn id="2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5" grpId="0"/>
    </p:bldLst>
  </p:timing>
</p:sld>
</file>

<file path=ppt/slides/slide95.xml><?xml version="1.0" encoding="utf-8"?>
<p:sld xmlns:a="http://schemas.openxmlformats.org/drawingml/2006/main" xmlns:r="http://schemas.openxmlformats.org/officeDocument/2006/relationships" xmlns:p="http://schemas.openxmlformats.org/presentationml/2006/main" show="0">
  <p:cSld>
    <p:bg>
      <p:bgPr>
        <a:solidFill>
          <a:schemeClr val="bg1">
            <a:lumMod val="75000"/>
          </a:schemeClr>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07B33290-8758-5BB2-7058-3FF6F436E1A5}"/>
              </a:ext>
            </a:extLst>
          </p:cNvPr>
          <p:cNvSpPr/>
          <p:nvPr/>
        </p:nvSpPr>
        <p:spPr>
          <a:xfrm>
            <a:off x="763929" y="4316564"/>
            <a:ext cx="11428071" cy="1880400"/>
          </a:xfrm>
          <a:prstGeom prst="roundRect">
            <a:avLst>
              <a:gd name="adj" fmla="val -17778"/>
            </a:avLst>
          </a:prstGeom>
          <a:solidFill>
            <a:schemeClr val="tx1"/>
          </a:solidFill>
          <a:ln/>
        </p:spPr>
        <p:txBody>
          <a:bodyPr/>
          <a:lstStyle/>
          <a:p>
            <a:endParaRPr lang="pt-BR" sz="3200">
              <a:solidFill>
                <a:schemeClr val="bg1"/>
              </a:solidFill>
            </a:endParaRPr>
          </a:p>
        </p:txBody>
      </p:sp>
      <p:sp>
        <p:nvSpPr>
          <p:cNvPr id="3" name="Shape 0">
            <a:extLst>
              <a:ext uri="{FF2B5EF4-FFF2-40B4-BE49-F238E27FC236}">
                <a16:creationId xmlns:a16="http://schemas.microsoft.com/office/drawing/2014/main" id="{98FEAEAE-8237-859D-7AD2-13B46728C6A9}"/>
              </a:ext>
            </a:extLst>
          </p:cNvPr>
          <p:cNvSpPr/>
          <p:nvPr/>
        </p:nvSpPr>
        <p:spPr>
          <a:xfrm>
            <a:off x="0" y="1476232"/>
            <a:ext cx="10858500" cy="1880399"/>
          </a:xfrm>
          <a:prstGeom prst="roundRect">
            <a:avLst>
              <a:gd name="adj" fmla="val -17778"/>
            </a:avLst>
          </a:prstGeom>
          <a:solidFill>
            <a:srgbClr val="F90000"/>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A75691C1-719E-6995-05A4-B6EB20C1FAC4}"/>
              </a:ext>
            </a:extLst>
          </p:cNvPr>
          <p:cNvSpPr txBox="1"/>
          <p:nvPr/>
        </p:nvSpPr>
        <p:spPr>
          <a:xfrm>
            <a:off x="977900" y="771832"/>
            <a:ext cx="10655300" cy="2431435"/>
          </a:xfrm>
          <a:prstGeom prst="rect">
            <a:avLst/>
          </a:prstGeom>
          <a:noFill/>
        </p:spPr>
        <p:txBody>
          <a:bodyPr wrap="square" rtlCol="0">
            <a:spAutoFit/>
          </a:bodyPr>
          <a:lstStyle/>
          <a:p>
            <a:r>
              <a:rPr lang="pt-BR" sz="3200">
                <a:latin typeface="AMX Black" pitchFamily="2" charset="0"/>
              </a:rPr>
              <a:t>Principais Índices coletados:</a:t>
            </a:r>
          </a:p>
          <a:p>
            <a:endParaRPr lang="pt-BR" sz="2400"/>
          </a:p>
          <a:p>
            <a:pPr marL="342900" indent="-342900">
              <a:buFont typeface="Arial" panose="020B0604020202020204" pitchFamily="34" charset="0"/>
              <a:buChar char="•"/>
            </a:pPr>
            <a:r>
              <a:rPr lang="pt-BR" sz="2400">
                <a:solidFill>
                  <a:schemeClr val="bg1"/>
                </a:solidFill>
              </a:rPr>
              <a:t>Vendas;</a:t>
            </a:r>
          </a:p>
          <a:p>
            <a:pPr marL="285750" indent="-285750">
              <a:buFont typeface="Arial" panose="020B0604020202020204" pitchFamily="34" charset="0"/>
              <a:buChar char="•"/>
            </a:pPr>
            <a:r>
              <a:rPr lang="pt-BR" sz="2400">
                <a:solidFill>
                  <a:schemeClr val="bg1"/>
                </a:solidFill>
              </a:rPr>
              <a:t>Conversão;</a:t>
            </a:r>
          </a:p>
          <a:p>
            <a:pPr marL="285750" indent="-285750">
              <a:buFont typeface="Arial" panose="020B0604020202020204" pitchFamily="34" charset="0"/>
              <a:buChar char="•"/>
            </a:pPr>
            <a:r>
              <a:rPr lang="pt-BR" sz="2400">
                <a:solidFill>
                  <a:schemeClr val="bg1"/>
                </a:solidFill>
              </a:rPr>
              <a:t>Ticket médio;</a:t>
            </a:r>
          </a:p>
          <a:p>
            <a:pPr marL="285750" indent="-285750">
              <a:buFont typeface="Arial" panose="020B0604020202020204" pitchFamily="34" charset="0"/>
              <a:buChar char="•"/>
            </a:pPr>
            <a:r>
              <a:rPr lang="pt-BR" sz="2400">
                <a:solidFill>
                  <a:schemeClr val="bg1"/>
                </a:solidFill>
              </a:rPr>
              <a:t>Fluxo atualizado de hora em hora, semanal e mensal.</a:t>
            </a:r>
          </a:p>
        </p:txBody>
      </p:sp>
      <p:sp>
        <p:nvSpPr>
          <p:cNvPr id="8" name="CaixaDeTexto 7">
            <a:extLst>
              <a:ext uri="{FF2B5EF4-FFF2-40B4-BE49-F238E27FC236}">
                <a16:creationId xmlns:a16="http://schemas.microsoft.com/office/drawing/2014/main" id="{C741B9AD-87DC-1A47-22AE-67DF948D8E57}"/>
              </a:ext>
            </a:extLst>
          </p:cNvPr>
          <p:cNvSpPr txBox="1"/>
          <p:nvPr/>
        </p:nvSpPr>
        <p:spPr>
          <a:xfrm>
            <a:off x="977900" y="3654734"/>
            <a:ext cx="9880600" cy="2431435"/>
          </a:xfrm>
          <a:prstGeom prst="rect">
            <a:avLst/>
          </a:prstGeom>
          <a:noFill/>
        </p:spPr>
        <p:txBody>
          <a:bodyPr wrap="square">
            <a:spAutoFit/>
          </a:bodyPr>
          <a:lstStyle/>
          <a:p>
            <a:r>
              <a:rPr lang="pt-BR" sz="3200">
                <a:latin typeface="AMX Black" pitchFamily="2" charset="0"/>
              </a:rPr>
              <a:t>Visualização na Ferramenta Seed</a:t>
            </a:r>
          </a:p>
          <a:p>
            <a:endParaRPr lang="pt-BR" sz="2400"/>
          </a:p>
          <a:p>
            <a:pPr marL="342900" indent="-342900">
              <a:buFont typeface="Arial" panose="020B0604020202020204" pitchFamily="34" charset="0"/>
              <a:buChar char="•"/>
            </a:pPr>
            <a:r>
              <a:rPr lang="pt-BR" sz="2400" b="1">
                <a:solidFill>
                  <a:schemeClr val="bg1"/>
                </a:solidFill>
              </a:rPr>
              <a:t>Gestor: </a:t>
            </a:r>
            <a:r>
              <a:rPr lang="pt-BR" sz="2400">
                <a:solidFill>
                  <a:schemeClr val="bg1"/>
                </a:solidFill>
              </a:rPr>
              <a:t>tem acesso a loja dele.</a:t>
            </a:r>
          </a:p>
          <a:p>
            <a:pPr marL="342900" indent="-342900">
              <a:buFont typeface="Arial" panose="020B0604020202020204" pitchFamily="34" charset="0"/>
              <a:buChar char="•"/>
            </a:pPr>
            <a:r>
              <a:rPr lang="pt-BR" sz="2400" b="1">
                <a:solidFill>
                  <a:schemeClr val="bg1"/>
                </a:solidFill>
              </a:rPr>
              <a:t>Coordenador: </a:t>
            </a:r>
            <a:r>
              <a:rPr lang="pt-BR" sz="2400">
                <a:solidFill>
                  <a:schemeClr val="bg1"/>
                </a:solidFill>
              </a:rPr>
              <a:t>lojas da carteira de lojas dele.</a:t>
            </a:r>
          </a:p>
          <a:p>
            <a:pPr marL="342900" indent="-342900">
              <a:buFont typeface="Arial" panose="020B0604020202020204" pitchFamily="34" charset="0"/>
              <a:buChar char="•"/>
            </a:pPr>
            <a:r>
              <a:rPr lang="pt-BR" sz="2400" b="1">
                <a:solidFill>
                  <a:schemeClr val="bg1"/>
                </a:solidFill>
              </a:rPr>
              <a:t>Gerente regional: </a:t>
            </a:r>
            <a:r>
              <a:rPr lang="pt-BR" sz="2400">
                <a:solidFill>
                  <a:schemeClr val="bg1"/>
                </a:solidFill>
              </a:rPr>
              <a:t>lojas da regional dele.</a:t>
            </a:r>
          </a:p>
          <a:p>
            <a:pPr marL="342900" indent="-342900">
              <a:buFont typeface="Arial" panose="020B0604020202020204" pitchFamily="34" charset="0"/>
              <a:buChar char="•"/>
            </a:pPr>
            <a:r>
              <a:rPr lang="pt-BR" sz="2400" b="1">
                <a:solidFill>
                  <a:schemeClr val="bg1"/>
                </a:solidFill>
              </a:rPr>
              <a:t>Matriz: </a:t>
            </a:r>
            <a:r>
              <a:rPr lang="pt-BR" sz="2400">
                <a:solidFill>
                  <a:schemeClr val="bg1"/>
                </a:solidFill>
              </a:rPr>
              <a:t>acesso a todas as lojas.</a:t>
            </a:r>
          </a:p>
        </p:txBody>
      </p:sp>
      <p:pic>
        <p:nvPicPr>
          <p:cNvPr id="26" name="Gráfico 25">
            <a:extLst>
              <a:ext uri="{FF2B5EF4-FFF2-40B4-BE49-F238E27FC236}">
                <a16:creationId xmlns:a16="http://schemas.microsoft.com/office/drawing/2014/main" id="{ED273C66-1AF5-7769-BFAE-93726735C7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23541" y="3711760"/>
            <a:ext cx="3101709" cy="1809330"/>
          </a:xfrm>
          <a:prstGeom prst="rect">
            <a:avLst/>
          </a:prstGeom>
        </p:spPr>
      </p:pic>
      <p:grpSp>
        <p:nvGrpSpPr>
          <p:cNvPr id="28" name="Agrupar 27">
            <a:extLst>
              <a:ext uri="{FF2B5EF4-FFF2-40B4-BE49-F238E27FC236}">
                <a16:creationId xmlns:a16="http://schemas.microsoft.com/office/drawing/2014/main" id="{22DC777E-533D-D029-C68D-F228B40E8BAE}"/>
              </a:ext>
            </a:extLst>
          </p:cNvPr>
          <p:cNvGrpSpPr/>
          <p:nvPr/>
        </p:nvGrpSpPr>
        <p:grpSpPr>
          <a:xfrm>
            <a:off x="9872015" y="6469399"/>
            <a:ext cx="2190461" cy="261610"/>
            <a:chOff x="9142558" y="6469399"/>
            <a:chExt cx="2190461" cy="261610"/>
          </a:xfrm>
        </p:grpSpPr>
        <p:sp>
          <p:nvSpPr>
            <p:cNvPr id="29" name="CaixaDeTexto 28">
              <a:extLst>
                <a:ext uri="{FF2B5EF4-FFF2-40B4-BE49-F238E27FC236}">
                  <a16:creationId xmlns:a16="http://schemas.microsoft.com/office/drawing/2014/main" id="{89443735-C216-960B-2533-99D799859E39}"/>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r>
                <a:rPr lang="pt-BR" sz="1100">
                  <a:solidFill>
                    <a:srgbClr val="000000"/>
                  </a:solidFill>
                  <a:latin typeface="AMX" pitchFamily="2" charset="77"/>
                </a:rPr>
                <a:t> .</a:t>
              </a:r>
              <a:endParaRPr lang="pt-BR" sz="1100">
                <a:solidFill>
                  <a:srgbClr val="000000"/>
                </a:solidFill>
                <a:latin typeface="AMX Black" pitchFamily="2" charset="0"/>
              </a:endParaRPr>
            </a:p>
          </p:txBody>
        </p:sp>
        <p:grpSp>
          <p:nvGrpSpPr>
            <p:cNvPr id="30" name="Gráfico 7">
              <a:extLst>
                <a:ext uri="{FF2B5EF4-FFF2-40B4-BE49-F238E27FC236}">
                  <a16:creationId xmlns:a16="http://schemas.microsoft.com/office/drawing/2014/main" id="{9C057194-DDF9-B1BA-8F9B-A3378A1197FC}"/>
                </a:ext>
              </a:extLst>
            </p:cNvPr>
            <p:cNvGrpSpPr/>
            <p:nvPr/>
          </p:nvGrpSpPr>
          <p:grpSpPr>
            <a:xfrm>
              <a:off x="9142558" y="6511982"/>
              <a:ext cx="1684398" cy="142155"/>
              <a:chOff x="404711" y="944579"/>
              <a:chExt cx="5743491" cy="484722"/>
            </a:xfrm>
            <a:solidFill>
              <a:srgbClr val="000000"/>
            </a:solidFill>
          </p:grpSpPr>
          <p:sp>
            <p:nvSpPr>
              <p:cNvPr id="31" name="Forma Livre 23">
                <a:extLst>
                  <a:ext uri="{FF2B5EF4-FFF2-40B4-BE49-F238E27FC236}">
                    <a16:creationId xmlns:a16="http://schemas.microsoft.com/office/drawing/2014/main" id="{6B4820A0-3FB5-D787-4F1A-868CE5A7EDC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4">
                <a:extLst>
                  <a:ext uri="{FF2B5EF4-FFF2-40B4-BE49-F238E27FC236}">
                    <a16:creationId xmlns:a16="http://schemas.microsoft.com/office/drawing/2014/main" id="{7FBAD4E8-CAF7-F235-E462-4BF16062D44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5">
                <a:extLst>
                  <a:ext uri="{FF2B5EF4-FFF2-40B4-BE49-F238E27FC236}">
                    <a16:creationId xmlns:a16="http://schemas.microsoft.com/office/drawing/2014/main" id="{A59D5C0F-1E38-A229-77AB-7DE6340CC04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26">
                <a:extLst>
                  <a:ext uri="{FF2B5EF4-FFF2-40B4-BE49-F238E27FC236}">
                    <a16:creationId xmlns:a16="http://schemas.microsoft.com/office/drawing/2014/main" id="{BAF19A02-7BB3-9FBB-FFCD-9422849B637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27">
                <a:extLst>
                  <a:ext uri="{FF2B5EF4-FFF2-40B4-BE49-F238E27FC236}">
                    <a16:creationId xmlns:a16="http://schemas.microsoft.com/office/drawing/2014/main" id="{C2EA8C71-E191-7E0B-4A8F-7B8B593E99D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28">
                <a:extLst>
                  <a:ext uri="{FF2B5EF4-FFF2-40B4-BE49-F238E27FC236}">
                    <a16:creationId xmlns:a16="http://schemas.microsoft.com/office/drawing/2014/main" id="{32EEE3D4-5ED9-B4A8-1A9A-6F91B13716A8}"/>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29">
                <a:extLst>
                  <a:ext uri="{FF2B5EF4-FFF2-40B4-BE49-F238E27FC236}">
                    <a16:creationId xmlns:a16="http://schemas.microsoft.com/office/drawing/2014/main" id="{A165579B-32C9-AE18-B004-AC58D3D98F8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30">
                <a:extLst>
                  <a:ext uri="{FF2B5EF4-FFF2-40B4-BE49-F238E27FC236}">
                    <a16:creationId xmlns:a16="http://schemas.microsoft.com/office/drawing/2014/main" id="{607E6A54-8FFD-A3E4-C037-06F513D60EDC}"/>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31">
                <a:extLst>
                  <a:ext uri="{FF2B5EF4-FFF2-40B4-BE49-F238E27FC236}">
                    <a16:creationId xmlns:a16="http://schemas.microsoft.com/office/drawing/2014/main" id="{E657D035-037D-EBFE-1224-C5D5162BA85E}"/>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32">
                <a:extLst>
                  <a:ext uri="{FF2B5EF4-FFF2-40B4-BE49-F238E27FC236}">
                    <a16:creationId xmlns:a16="http://schemas.microsoft.com/office/drawing/2014/main" id="{2D8A6315-0F0E-204C-E1AD-BC47F53F88B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33">
                <a:extLst>
                  <a:ext uri="{FF2B5EF4-FFF2-40B4-BE49-F238E27FC236}">
                    <a16:creationId xmlns:a16="http://schemas.microsoft.com/office/drawing/2014/main" id="{127DF080-A396-A89A-12BA-781AAA4F25B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2" name="Imagem 41" descr="Texto, Logotipo&#10;&#10;Descrição gerada automaticamente">
            <a:extLst>
              <a:ext uri="{FF2B5EF4-FFF2-40B4-BE49-F238E27FC236}">
                <a16:creationId xmlns:a16="http://schemas.microsoft.com/office/drawing/2014/main" id="{FB11DC3D-E8A2-B01E-9539-3C26F36EA451}"/>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630989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left)">
                                      <p:cBhvr>
                                        <p:cTn id="13" dur="1250"/>
                                        <p:tgtEl>
                                          <p:spTgt spid="3"/>
                                        </p:tgtEl>
                                      </p:cBhvr>
                                    </p:animEffect>
                                  </p:childTnLst>
                                </p:cTn>
                              </p:par>
                            </p:childTnLst>
                          </p:cTn>
                        </p:par>
                        <p:par>
                          <p:cTn id="14" fill="hold">
                            <p:stCondLst>
                              <p:cond delay="2250"/>
                            </p:stCondLst>
                            <p:childTnLst>
                              <p:par>
                                <p:cTn id="15" presetID="10" presetClass="entr" presetSubtype="0" fill="hold" nodeType="after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fade">
                                      <p:cBhvr>
                                        <p:cTn id="20" dur="500"/>
                                        <p:tgtEl>
                                          <p:spTgt spid="2">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fade">
                                      <p:cBhvr>
                                        <p:cTn id="23" dur="500"/>
                                        <p:tgtEl>
                                          <p:spTgt spid="2">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2">
                                            <p:txEl>
                                              <p:pRg st="5" end="5"/>
                                            </p:txEl>
                                          </p:spTgt>
                                        </p:tgtEl>
                                        <p:attrNameLst>
                                          <p:attrName>style.visibility</p:attrName>
                                        </p:attrNameLst>
                                      </p:cBhvr>
                                      <p:to>
                                        <p:strVal val="visible"/>
                                      </p:to>
                                    </p:set>
                                    <p:animEffect transition="in" filter="fade">
                                      <p:cBhvr>
                                        <p:cTn id="26" dur="500"/>
                                        <p:tgtEl>
                                          <p:spTgt spid="2">
                                            <p:txEl>
                                              <p:pRg st="5" end="5"/>
                                            </p:txEl>
                                          </p:spTgt>
                                        </p:tgtEl>
                                      </p:cBhvr>
                                    </p:animEffect>
                                  </p:childTnLst>
                                </p:cTn>
                              </p:par>
                            </p:childTnLst>
                          </p:cTn>
                        </p:par>
                        <p:par>
                          <p:cTn id="27" fill="hold">
                            <p:stCondLst>
                              <p:cond delay="2750"/>
                            </p:stCondLst>
                            <p:childTnLst>
                              <p:par>
                                <p:cTn id="28" presetID="42" presetClass="entr" presetSubtype="0" fill="hold" nodeType="afterEffect">
                                  <p:stCondLst>
                                    <p:cond delay="0"/>
                                  </p:stCondLst>
                                  <p:childTnLst>
                                    <p:set>
                                      <p:cBhvr>
                                        <p:cTn id="29" dur="1" fill="hold">
                                          <p:stCondLst>
                                            <p:cond delay="0"/>
                                          </p:stCondLst>
                                        </p:cTn>
                                        <p:tgtEl>
                                          <p:spTgt spid="8">
                                            <p:txEl>
                                              <p:pRg st="0" end="0"/>
                                            </p:txEl>
                                          </p:spTgt>
                                        </p:tgtEl>
                                        <p:attrNameLst>
                                          <p:attrName>style.visibility</p:attrName>
                                        </p:attrNameLst>
                                      </p:cBhvr>
                                      <p:to>
                                        <p:strVal val="visible"/>
                                      </p:to>
                                    </p:set>
                                    <p:animEffect transition="in" filter="fade">
                                      <p:cBhvr>
                                        <p:cTn id="30" dur="1000"/>
                                        <p:tgtEl>
                                          <p:spTgt spid="8">
                                            <p:txEl>
                                              <p:pRg st="0" end="0"/>
                                            </p:txEl>
                                          </p:spTgt>
                                        </p:tgtEl>
                                      </p:cBhvr>
                                    </p:animEffect>
                                    <p:anim calcmode="lin" valueType="num">
                                      <p:cBhvr>
                                        <p:cTn id="31"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2"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par>
                          <p:cTn id="33" fill="hold">
                            <p:stCondLst>
                              <p:cond delay="3750"/>
                            </p:stCondLst>
                            <p:childTnLst>
                              <p:par>
                                <p:cTn id="34" presetID="22" presetClass="entr" presetSubtype="2" fill="hold" grpId="0" nodeType="after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wipe(right)">
                                      <p:cBhvr>
                                        <p:cTn id="36" dur="1250"/>
                                        <p:tgtEl>
                                          <p:spTgt spid="4"/>
                                        </p:tgtEl>
                                      </p:cBhvr>
                                    </p:animEffect>
                                  </p:childTnLst>
                                </p:cTn>
                              </p:par>
                            </p:childTnLst>
                          </p:cTn>
                        </p:par>
                        <p:par>
                          <p:cTn id="37" fill="hold">
                            <p:stCondLst>
                              <p:cond delay="5000"/>
                            </p:stCondLst>
                            <p:childTnLst>
                              <p:par>
                                <p:cTn id="38" presetID="10" presetClass="entr" presetSubtype="0" fill="hold" nodeType="afterEffect">
                                  <p:stCondLst>
                                    <p:cond delay="0"/>
                                  </p:stCondLst>
                                  <p:childTnLst>
                                    <p:set>
                                      <p:cBhvr>
                                        <p:cTn id="39" dur="1" fill="hold">
                                          <p:stCondLst>
                                            <p:cond delay="0"/>
                                          </p:stCondLst>
                                        </p:cTn>
                                        <p:tgtEl>
                                          <p:spTgt spid="8">
                                            <p:txEl>
                                              <p:pRg st="2" end="2"/>
                                            </p:txEl>
                                          </p:spTgt>
                                        </p:tgtEl>
                                        <p:attrNameLst>
                                          <p:attrName>style.visibility</p:attrName>
                                        </p:attrNameLst>
                                      </p:cBhvr>
                                      <p:to>
                                        <p:strVal val="visible"/>
                                      </p:to>
                                    </p:set>
                                    <p:animEffect transition="in" filter="fade">
                                      <p:cBhvr>
                                        <p:cTn id="40" dur="500"/>
                                        <p:tgtEl>
                                          <p:spTgt spid="8">
                                            <p:txEl>
                                              <p:pRg st="2" end="2"/>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8">
                                            <p:txEl>
                                              <p:pRg st="3" end="3"/>
                                            </p:txEl>
                                          </p:spTgt>
                                        </p:tgtEl>
                                        <p:attrNameLst>
                                          <p:attrName>style.visibility</p:attrName>
                                        </p:attrNameLst>
                                      </p:cBhvr>
                                      <p:to>
                                        <p:strVal val="visible"/>
                                      </p:to>
                                    </p:set>
                                    <p:animEffect transition="in" filter="fade">
                                      <p:cBhvr>
                                        <p:cTn id="43" dur="500"/>
                                        <p:tgtEl>
                                          <p:spTgt spid="8">
                                            <p:txEl>
                                              <p:pRg st="3" end="3"/>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8">
                                            <p:txEl>
                                              <p:pRg st="4" end="4"/>
                                            </p:txEl>
                                          </p:spTgt>
                                        </p:tgtEl>
                                        <p:attrNameLst>
                                          <p:attrName>style.visibility</p:attrName>
                                        </p:attrNameLst>
                                      </p:cBhvr>
                                      <p:to>
                                        <p:strVal val="visible"/>
                                      </p:to>
                                    </p:set>
                                    <p:animEffect transition="in" filter="fade">
                                      <p:cBhvr>
                                        <p:cTn id="46" dur="500"/>
                                        <p:tgtEl>
                                          <p:spTgt spid="8">
                                            <p:txEl>
                                              <p:pRg st="4" end="4"/>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8">
                                            <p:txEl>
                                              <p:pRg st="5" end="5"/>
                                            </p:txEl>
                                          </p:spTgt>
                                        </p:tgtEl>
                                        <p:attrNameLst>
                                          <p:attrName>style.visibility</p:attrName>
                                        </p:attrNameLst>
                                      </p:cBhvr>
                                      <p:to>
                                        <p:strVal val="visible"/>
                                      </p:to>
                                    </p:set>
                                    <p:animEffect transition="in" filter="fade">
                                      <p:cBhvr>
                                        <p:cTn id="49" dur="500"/>
                                        <p:tgtEl>
                                          <p:spTgt spid="8">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6"/>
                                        </p:tgtEl>
                                        <p:attrNameLst>
                                          <p:attrName>style.visibility</p:attrName>
                                        </p:attrNameLst>
                                      </p:cBhvr>
                                      <p:to>
                                        <p:strVal val="visible"/>
                                      </p:to>
                                    </p:set>
                                    <p:animEffect transition="in" filter="fade">
                                      <p:cBhvr>
                                        <p:cTn id="54"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Lst>
  </p:timing>
</p:sld>
</file>

<file path=ppt/slides/slide96.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pic>
        <p:nvPicPr>
          <p:cNvPr id="12" name="Gráfico 11">
            <a:extLst>
              <a:ext uri="{FF2B5EF4-FFF2-40B4-BE49-F238E27FC236}">
                <a16:creationId xmlns:a16="http://schemas.microsoft.com/office/drawing/2014/main" id="{C1F790D8-516C-FAFC-83F7-97245958CE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631804" y="188369"/>
            <a:ext cx="3993264" cy="2329404"/>
          </a:xfrm>
          <a:prstGeom prst="rect">
            <a:avLst/>
          </a:prstGeom>
        </p:spPr>
      </p:pic>
      <p:pic>
        <p:nvPicPr>
          <p:cNvPr id="11" name="Gráfico 10">
            <a:extLst>
              <a:ext uri="{FF2B5EF4-FFF2-40B4-BE49-F238E27FC236}">
                <a16:creationId xmlns:a16="http://schemas.microsoft.com/office/drawing/2014/main" id="{C6EC8EE6-D075-F870-1C33-FE2E2D26561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20070437">
            <a:off x="1540661" y="3814426"/>
            <a:ext cx="4853659" cy="2831301"/>
          </a:xfrm>
          <a:prstGeom prst="rect">
            <a:avLst/>
          </a:prstGeom>
        </p:spPr>
      </p:pic>
      <p:pic>
        <p:nvPicPr>
          <p:cNvPr id="10" name="Gráfico 9">
            <a:extLst>
              <a:ext uri="{FF2B5EF4-FFF2-40B4-BE49-F238E27FC236}">
                <a16:creationId xmlns:a16="http://schemas.microsoft.com/office/drawing/2014/main" id="{0A81BFD9-4829-9CAC-9539-12809B79AC9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222604" y="3558069"/>
            <a:ext cx="3993264" cy="2329404"/>
          </a:xfrm>
          <a:prstGeom prst="rect">
            <a:avLst/>
          </a:prstGeom>
        </p:spPr>
      </p:pic>
      <p:sp>
        <p:nvSpPr>
          <p:cNvPr id="7" name="Shape 0">
            <a:extLst>
              <a:ext uri="{FF2B5EF4-FFF2-40B4-BE49-F238E27FC236}">
                <a16:creationId xmlns:a16="http://schemas.microsoft.com/office/drawing/2014/main" id="{0F18F960-CDD7-1BD5-9B99-150CE366B0D2}"/>
              </a:ext>
            </a:extLst>
          </p:cNvPr>
          <p:cNvSpPr/>
          <p:nvPr/>
        </p:nvSpPr>
        <p:spPr>
          <a:xfrm>
            <a:off x="381964" y="970527"/>
            <a:ext cx="11428071" cy="4620044"/>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08364B3E-43A1-6450-89A3-3D6C8AA31DAF}"/>
              </a:ext>
            </a:extLst>
          </p:cNvPr>
          <p:cNvSpPr txBox="1"/>
          <p:nvPr/>
        </p:nvSpPr>
        <p:spPr>
          <a:xfrm>
            <a:off x="606425" y="1986190"/>
            <a:ext cx="10910385" cy="1569660"/>
          </a:xfrm>
          <a:prstGeom prst="rect">
            <a:avLst/>
          </a:prstGeom>
          <a:noFill/>
        </p:spPr>
        <p:txBody>
          <a:bodyPr wrap="square">
            <a:spAutoFit/>
          </a:bodyPr>
          <a:lstStyle/>
          <a:p>
            <a:r>
              <a:rPr lang="pt-BR" sz="2400"/>
              <a:t>É imprescindível que o líder acesse a ferramenta </a:t>
            </a:r>
            <a:r>
              <a:rPr lang="pt-BR" sz="2400" b="1"/>
              <a:t>diariamente</a:t>
            </a:r>
            <a:r>
              <a:rPr lang="pt-BR" sz="2400"/>
              <a:t>, e além disso </a:t>
            </a:r>
            <a:r>
              <a:rPr lang="pt-BR" sz="2400" b="1"/>
              <a:t>saber interpretar </a:t>
            </a:r>
            <a:r>
              <a:rPr lang="pt-BR" sz="2400"/>
              <a:t>os dados coletados, afinal sem essa interpretação a ferramenta perde a sua eficácia, afinal, a ideia é </a:t>
            </a:r>
            <a:r>
              <a:rPr lang="pt-BR" sz="2400" b="1"/>
              <a:t>aproveitar os insights</a:t>
            </a:r>
            <a:r>
              <a:rPr lang="pt-BR" sz="2400"/>
              <a:t> para executar </a:t>
            </a:r>
            <a:r>
              <a:rPr lang="pt-BR" sz="2400" b="1"/>
              <a:t>planos de ação </a:t>
            </a:r>
            <a:r>
              <a:rPr lang="pt-BR" sz="2400"/>
              <a:t>para melhorar os parâmetros.</a:t>
            </a:r>
          </a:p>
        </p:txBody>
      </p:sp>
      <p:sp>
        <p:nvSpPr>
          <p:cNvPr id="3" name="CaixaDeTexto 2">
            <a:extLst>
              <a:ext uri="{FF2B5EF4-FFF2-40B4-BE49-F238E27FC236}">
                <a16:creationId xmlns:a16="http://schemas.microsoft.com/office/drawing/2014/main" id="{290DC94C-6850-C784-9A18-96B792ACD8F5}"/>
              </a:ext>
            </a:extLst>
          </p:cNvPr>
          <p:cNvSpPr txBox="1"/>
          <p:nvPr/>
        </p:nvSpPr>
        <p:spPr>
          <a:xfrm>
            <a:off x="606425" y="3767661"/>
            <a:ext cx="10748341" cy="1569660"/>
          </a:xfrm>
          <a:prstGeom prst="rect">
            <a:avLst/>
          </a:prstGeom>
          <a:noFill/>
        </p:spPr>
        <p:txBody>
          <a:bodyPr wrap="square" rtlCol="0">
            <a:spAutoFit/>
          </a:bodyPr>
          <a:lstStyle/>
          <a:p>
            <a:r>
              <a:rPr lang="pt-BR" sz="2400"/>
              <a:t>Assim como o líder, o coordenador também precisa acessar com grande frequência a ferramenta, </a:t>
            </a:r>
            <a:r>
              <a:rPr lang="pt-BR" sz="2400" b="1"/>
              <a:t>analisando a sua carteira de lojas </a:t>
            </a:r>
            <a:r>
              <a:rPr lang="pt-BR" sz="2400"/>
              <a:t>e </a:t>
            </a:r>
            <a:r>
              <a:rPr lang="pt-BR" sz="2400" b="1"/>
              <a:t>interpretando </a:t>
            </a:r>
          </a:p>
          <a:p>
            <a:r>
              <a:rPr lang="pt-BR" sz="2400" b="1"/>
              <a:t>os dados</a:t>
            </a:r>
            <a:r>
              <a:rPr lang="pt-BR" sz="2400"/>
              <a:t>, para que ele possa perceber qual loja precisa de mais atenção para </a:t>
            </a:r>
            <a:r>
              <a:rPr lang="pt-BR" sz="2400" b="1"/>
              <a:t>compartilhar boas práticas</a:t>
            </a:r>
            <a:r>
              <a:rPr lang="pt-BR" sz="2400"/>
              <a:t>, com o intuito de </a:t>
            </a:r>
            <a:r>
              <a:rPr lang="pt-BR" sz="2400" b="1"/>
              <a:t>elevar a qualidade das entregas</a:t>
            </a:r>
            <a:r>
              <a:rPr lang="pt-BR" sz="2400"/>
              <a:t>.</a:t>
            </a:r>
          </a:p>
        </p:txBody>
      </p:sp>
      <p:sp>
        <p:nvSpPr>
          <p:cNvPr id="5" name="CaixaDeTexto 4">
            <a:extLst>
              <a:ext uri="{FF2B5EF4-FFF2-40B4-BE49-F238E27FC236}">
                <a16:creationId xmlns:a16="http://schemas.microsoft.com/office/drawing/2014/main" id="{75564237-B618-598D-47A7-72317A08CF84}"/>
              </a:ext>
            </a:extLst>
          </p:cNvPr>
          <p:cNvSpPr txBox="1"/>
          <p:nvPr/>
        </p:nvSpPr>
        <p:spPr>
          <a:xfrm>
            <a:off x="606425" y="970527"/>
            <a:ext cx="9744075" cy="1015663"/>
          </a:xfrm>
          <a:prstGeom prst="rect">
            <a:avLst/>
          </a:prstGeom>
          <a:noFill/>
        </p:spPr>
        <p:txBody>
          <a:bodyPr wrap="square" rtlCol="0">
            <a:spAutoFit/>
          </a:bodyPr>
          <a:lstStyle/>
          <a:p>
            <a:r>
              <a:rPr lang="pt-BR" sz="6000" b="1">
                <a:solidFill>
                  <a:srgbClr val="F90000"/>
                </a:solidFill>
                <a:latin typeface="AMX "/>
              </a:rPr>
              <a:t>Atenção!</a:t>
            </a:r>
          </a:p>
        </p:txBody>
      </p:sp>
      <p:pic>
        <p:nvPicPr>
          <p:cNvPr id="13" name="Imagem 12" descr="Texto, Logotipo&#10;&#10;Descrição gerada automaticamente">
            <a:extLst>
              <a:ext uri="{FF2B5EF4-FFF2-40B4-BE49-F238E27FC236}">
                <a16:creationId xmlns:a16="http://schemas.microsoft.com/office/drawing/2014/main" id="{52A95203-018E-928C-01B4-AA0A38F41853}"/>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14" name="Agrupar 13">
            <a:extLst>
              <a:ext uri="{FF2B5EF4-FFF2-40B4-BE49-F238E27FC236}">
                <a16:creationId xmlns:a16="http://schemas.microsoft.com/office/drawing/2014/main" id="{FA66A865-FA3D-A1E2-C419-A315EB9D7078}"/>
              </a:ext>
            </a:extLst>
          </p:cNvPr>
          <p:cNvGrpSpPr/>
          <p:nvPr/>
        </p:nvGrpSpPr>
        <p:grpSpPr>
          <a:xfrm>
            <a:off x="9872015" y="6469399"/>
            <a:ext cx="2190461" cy="261610"/>
            <a:chOff x="9142558" y="6469399"/>
            <a:chExt cx="2190461" cy="261610"/>
          </a:xfrm>
          <a:solidFill>
            <a:schemeClr val="bg1"/>
          </a:solidFill>
        </p:grpSpPr>
        <p:sp>
          <p:nvSpPr>
            <p:cNvPr id="15" name="CaixaDeTexto 14">
              <a:extLst>
                <a:ext uri="{FF2B5EF4-FFF2-40B4-BE49-F238E27FC236}">
                  <a16:creationId xmlns:a16="http://schemas.microsoft.com/office/drawing/2014/main" id="{9E9E8DEB-6AB4-2AF3-B0AE-59AF5323583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6" name="Gráfico 7">
              <a:extLst>
                <a:ext uri="{FF2B5EF4-FFF2-40B4-BE49-F238E27FC236}">
                  <a16:creationId xmlns:a16="http://schemas.microsoft.com/office/drawing/2014/main" id="{57DC49B4-CDC6-0EDB-99A0-6147633D654F}"/>
                </a:ext>
              </a:extLst>
            </p:cNvPr>
            <p:cNvGrpSpPr/>
            <p:nvPr/>
          </p:nvGrpSpPr>
          <p:grpSpPr>
            <a:xfrm>
              <a:off x="9142558" y="6511982"/>
              <a:ext cx="1684398" cy="142155"/>
              <a:chOff x="404711" y="944579"/>
              <a:chExt cx="5743491" cy="484722"/>
            </a:xfrm>
            <a:grpFill/>
          </p:grpSpPr>
          <p:sp>
            <p:nvSpPr>
              <p:cNvPr id="17" name="Forma Livre 23">
                <a:extLst>
                  <a:ext uri="{FF2B5EF4-FFF2-40B4-BE49-F238E27FC236}">
                    <a16:creationId xmlns:a16="http://schemas.microsoft.com/office/drawing/2014/main" id="{5D1917C0-1E6E-8F56-174E-0547B4E436A8}"/>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4">
                <a:extLst>
                  <a:ext uri="{FF2B5EF4-FFF2-40B4-BE49-F238E27FC236}">
                    <a16:creationId xmlns:a16="http://schemas.microsoft.com/office/drawing/2014/main" id="{EA6738C2-A46D-C667-B3B9-B23B5B3DF8A8}"/>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5">
                <a:extLst>
                  <a:ext uri="{FF2B5EF4-FFF2-40B4-BE49-F238E27FC236}">
                    <a16:creationId xmlns:a16="http://schemas.microsoft.com/office/drawing/2014/main" id="{A442BF0F-C9A4-F5F2-0282-C43F330AEFE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6">
                <a:extLst>
                  <a:ext uri="{FF2B5EF4-FFF2-40B4-BE49-F238E27FC236}">
                    <a16:creationId xmlns:a16="http://schemas.microsoft.com/office/drawing/2014/main" id="{5D99EC40-B7C3-0911-53E5-225F314D2A8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7">
                <a:extLst>
                  <a:ext uri="{FF2B5EF4-FFF2-40B4-BE49-F238E27FC236}">
                    <a16:creationId xmlns:a16="http://schemas.microsoft.com/office/drawing/2014/main" id="{44B6AEBD-0A9F-5F9F-0547-B0AFC8EA318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8">
                <a:extLst>
                  <a:ext uri="{FF2B5EF4-FFF2-40B4-BE49-F238E27FC236}">
                    <a16:creationId xmlns:a16="http://schemas.microsoft.com/office/drawing/2014/main" id="{865CF867-CFCC-AD4E-D784-4D3B604B502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9">
                <a:extLst>
                  <a:ext uri="{FF2B5EF4-FFF2-40B4-BE49-F238E27FC236}">
                    <a16:creationId xmlns:a16="http://schemas.microsoft.com/office/drawing/2014/main" id="{ED99380C-CC31-9F4E-B868-30035519FFB6}"/>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0">
                <a:extLst>
                  <a:ext uri="{FF2B5EF4-FFF2-40B4-BE49-F238E27FC236}">
                    <a16:creationId xmlns:a16="http://schemas.microsoft.com/office/drawing/2014/main" id="{D137A154-4426-7CA9-CD54-5ABDBF850693}"/>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31">
                <a:extLst>
                  <a:ext uri="{FF2B5EF4-FFF2-40B4-BE49-F238E27FC236}">
                    <a16:creationId xmlns:a16="http://schemas.microsoft.com/office/drawing/2014/main" id="{D090FEE6-CA84-74F8-1812-3B8E93F0219E}"/>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32">
                <a:extLst>
                  <a:ext uri="{FF2B5EF4-FFF2-40B4-BE49-F238E27FC236}">
                    <a16:creationId xmlns:a16="http://schemas.microsoft.com/office/drawing/2014/main" id="{1071AF18-E434-4227-C275-C08C5AD8371A}"/>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33">
                <a:extLst>
                  <a:ext uri="{FF2B5EF4-FFF2-40B4-BE49-F238E27FC236}">
                    <a16:creationId xmlns:a16="http://schemas.microsoft.com/office/drawing/2014/main" id="{53B19147-3A31-6BCB-490A-6B1BD7D38A9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0869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1000"/>
                                        <p:tgtEl>
                                          <p:spTgt spid="5">
                                            <p:txEl>
                                              <p:pRg st="0" end="0"/>
                                            </p:txEl>
                                          </p:spTgt>
                                        </p:tgtEl>
                                      </p:cBhvr>
                                    </p:animEffect>
                                    <p:anim calcmode="lin" valueType="num">
                                      <p:cBhvr>
                                        <p:cTn id="1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par>
                                <p:cTn id="22" presetID="10" presetClass="entr" presetSubtype="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p:bldP spid="3" grpId="0"/>
    </p:bldLst>
  </p:timing>
</p:sld>
</file>

<file path=ppt/slides/slide97.xml><?xml version="1.0" encoding="utf-8"?>
<p:sld xmlns:a="http://schemas.openxmlformats.org/drawingml/2006/main" xmlns:r="http://schemas.openxmlformats.org/officeDocument/2006/relationships" xmlns:p="http://schemas.openxmlformats.org/presentationml/2006/main" show="0">
  <p:cSld>
    <p:bg>
      <p:bgPr>
        <a:solidFill>
          <a:srgbClr val="F90000"/>
        </a:solidFill>
        <a:effectLst/>
      </p:bgPr>
    </p:bg>
    <p:spTree>
      <p:nvGrpSpPr>
        <p:cNvPr id="1" name=""/>
        <p:cNvGrpSpPr/>
        <p:nvPr/>
      </p:nvGrpSpPr>
      <p:grpSpPr>
        <a:xfrm>
          <a:off x="0" y="0"/>
          <a:ext cx="0" cy="0"/>
          <a:chOff x="0" y="0"/>
          <a:chExt cx="0" cy="0"/>
        </a:xfrm>
      </p:grpSpPr>
      <p:sp>
        <p:nvSpPr>
          <p:cNvPr id="3" name="CaixaDeTexto 2">
            <a:extLst>
              <a:ext uri="{FF2B5EF4-FFF2-40B4-BE49-F238E27FC236}">
                <a16:creationId xmlns:a16="http://schemas.microsoft.com/office/drawing/2014/main" id="{07F0A635-E8E8-A137-8C62-A6A59CDDBF10}"/>
              </a:ext>
            </a:extLst>
          </p:cNvPr>
          <p:cNvSpPr txBox="1"/>
          <p:nvPr/>
        </p:nvSpPr>
        <p:spPr>
          <a:xfrm>
            <a:off x="1180318" y="1383999"/>
            <a:ext cx="10299700" cy="1015663"/>
          </a:xfrm>
          <a:prstGeom prst="rect">
            <a:avLst/>
          </a:prstGeom>
          <a:noFill/>
        </p:spPr>
        <p:txBody>
          <a:bodyPr wrap="square" rtlCol="0">
            <a:spAutoFit/>
          </a:bodyPr>
          <a:lstStyle/>
          <a:p>
            <a:r>
              <a:rPr lang="pt-BR" sz="6000">
                <a:solidFill>
                  <a:schemeClr val="bg1"/>
                </a:solidFill>
                <a:latin typeface="AMX Black" pitchFamily="2" charset="0"/>
              </a:rPr>
              <a:t>Com a palavra...</a:t>
            </a:r>
          </a:p>
        </p:txBody>
      </p:sp>
      <p:pic>
        <p:nvPicPr>
          <p:cNvPr id="21" name="Imagem 20" descr="Texto, Logotipo&#10;&#10;Descrição gerada automaticamente">
            <a:extLst>
              <a:ext uri="{FF2B5EF4-FFF2-40B4-BE49-F238E27FC236}">
                <a16:creationId xmlns:a16="http://schemas.microsoft.com/office/drawing/2014/main" id="{DACAB5D0-6C6B-2BD2-325B-A31E62684193}"/>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22" name="Agrupar 21">
            <a:extLst>
              <a:ext uri="{FF2B5EF4-FFF2-40B4-BE49-F238E27FC236}">
                <a16:creationId xmlns:a16="http://schemas.microsoft.com/office/drawing/2014/main" id="{92DA4003-F108-6FCB-61C7-C10907E7D757}"/>
              </a:ext>
            </a:extLst>
          </p:cNvPr>
          <p:cNvGrpSpPr/>
          <p:nvPr/>
        </p:nvGrpSpPr>
        <p:grpSpPr>
          <a:xfrm>
            <a:off x="9872015" y="6469399"/>
            <a:ext cx="2190461" cy="261610"/>
            <a:chOff x="9142558" y="6469399"/>
            <a:chExt cx="2190461" cy="261610"/>
          </a:xfrm>
          <a:solidFill>
            <a:schemeClr val="bg1"/>
          </a:solidFill>
        </p:grpSpPr>
        <p:sp>
          <p:nvSpPr>
            <p:cNvPr id="23" name="CaixaDeTexto 22">
              <a:extLst>
                <a:ext uri="{FF2B5EF4-FFF2-40B4-BE49-F238E27FC236}">
                  <a16:creationId xmlns:a16="http://schemas.microsoft.com/office/drawing/2014/main" id="{DE2F5DA2-0B4F-24B6-0912-124674DDD17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24" name="Gráfico 7">
              <a:extLst>
                <a:ext uri="{FF2B5EF4-FFF2-40B4-BE49-F238E27FC236}">
                  <a16:creationId xmlns:a16="http://schemas.microsoft.com/office/drawing/2014/main" id="{3FC412BD-5C37-BB5E-B59F-FA6D4679EAC5}"/>
                </a:ext>
              </a:extLst>
            </p:cNvPr>
            <p:cNvGrpSpPr/>
            <p:nvPr/>
          </p:nvGrpSpPr>
          <p:grpSpPr>
            <a:xfrm>
              <a:off x="9142558" y="6511982"/>
              <a:ext cx="1684398" cy="142155"/>
              <a:chOff x="404711" y="944579"/>
              <a:chExt cx="5743491" cy="484722"/>
            </a:xfrm>
            <a:grpFill/>
          </p:grpSpPr>
          <p:sp>
            <p:nvSpPr>
              <p:cNvPr id="25" name="Forma Livre 23">
                <a:extLst>
                  <a:ext uri="{FF2B5EF4-FFF2-40B4-BE49-F238E27FC236}">
                    <a16:creationId xmlns:a16="http://schemas.microsoft.com/office/drawing/2014/main" id="{A14F38EB-4BD8-23B0-B52C-66FD340336E4}"/>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BB8C4FBB-7022-5874-DDE6-F436D97ED4E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6D89E491-B90F-97C9-521F-E8ED3DD5D1FC}"/>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4A6AF787-83D8-3D51-22C4-3071B24376F0}"/>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E4433B8B-51D5-9A74-CD90-9EDF77FE6518}"/>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BACD035E-BED5-5456-5042-400CBBC0E12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EDCD0C41-0703-17E8-0510-15618FD8EC5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11C0C155-3697-00F4-FE49-70C22F07427C}"/>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2E7E3E67-BE58-A6B2-17B5-7EE91592F13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F0B7703-98F2-FF4F-FE64-58EA52735F1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8B21781E-D11A-BCFB-32D8-67803AE940B6}"/>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grpSp>
        <p:nvGrpSpPr>
          <p:cNvPr id="36" name="Agrupar 35">
            <a:extLst>
              <a:ext uri="{FF2B5EF4-FFF2-40B4-BE49-F238E27FC236}">
                <a16:creationId xmlns:a16="http://schemas.microsoft.com/office/drawing/2014/main" id="{68E9636B-0015-F5D7-FF68-F67A5535BA8A}"/>
              </a:ext>
            </a:extLst>
          </p:cNvPr>
          <p:cNvGrpSpPr/>
          <p:nvPr/>
        </p:nvGrpSpPr>
        <p:grpSpPr>
          <a:xfrm>
            <a:off x="-107161" y="3310735"/>
            <a:ext cx="3696202" cy="2033751"/>
            <a:chOff x="851034" y="4051042"/>
            <a:chExt cx="4772822" cy="2626137"/>
          </a:xfrm>
        </p:grpSpPr>
        <p:grpSp>
          <p:nvGrpSpPr>
            <p:cNvPr id="37" name="Gráfico 23">
              <a:extLst>
                <a:ext uri="{FF2B5EF4-FFF2-40B4-BE49-F238E27FC236}">
                  <a16:creationId xmlns:a16="http://schemas.microsoft.com/office/drawing/2014/main" id="{18BFBE41-D2F0-A1C6-0B01-831A50DC9EDE}"/>
                </a:ext>
              </a:extLst>
            </p:cNvPr>
            <p:cNvGrpSpPr/>
            <p:nvPr/>
          </p:nvGrpSpPr>
          <p:grpSpPr>
            <a:xfrm>
              <a:off x="2485230" y="4051042"/>
              <a:ext cx="3138626" cy="2496827"/>
              <a:chOff x="2238436" y="1693496"/>
              <a:chExt cx="2445148" cy="1945154"/>
            </a:xfrm>
          </p:grpSpPr>
          <p:sp>
            <p:nvSpPr>
              <p:cNvPr id="43" name="Forma Livre 38">
                <a:extLst>
                  <a:ext uri="{FF2B5EF4-FFF2-40B4-BE49-F238E27FC236}">
                    <a16:creationId xmlns:a16="http://schemas.microsoft.com/office/drawing/2014/main" id="{43F82AC1-C164-2924-73E0-BE713039F7A0}"/>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4" name="Forma Livre 39">
                <a:extLst>
                  <a:ext uri="{FF2B5EF4-FFF2-40B4-BE49-F238E27FC236}">
                    <a16:creationId xmlns:a16="http://schemas.microsoft.com/office/drawing/2014/main" id="{C0CC0AB9-D910-243D-F60F-07532B6D319E}"/>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5" name="Forma Livre 40">
                <a:extLst>
                  <a:ext uri="{FF2B5EF4-FFF2-40B4-BE49-F238E27FC236}">
                    <a16:creationId xmlns:a16="http://schemas.microsoft.com/office/drawing/2014/main" id="{CA9ADA25-BEA6-575C-D008-1762D634F3A7}"/>
                  </a:ext>
                </a:extLst>
              </p:cNvPr>
              <p:cNvSpPr/>
              <p:nvPr/>
            </p:nvSpPr>
            <p:spPr>
              <a:xfrm>
                <a:off x="4393035" y="21857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46" name="Forma Livre 42">
                <a:extLst>
                  <a:ext uri="{FF2B5EF4-FFF2-40B4-BE49-F238E27FC236}">
                    <a16:creationId xmlns:a16="http://schemas.microsoft.com/office/drawing/2014/main" id="{ADCF874F-79DA-CE4C-81DF-9FCCA2DFCD0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7" name="Forma Livre 43">
                <a:extLst>
                  <a:ext uri="{FF2B5EF4-FFF2-40B4-BE49-F238E27FC236}">
                    <a16:creationId xmlns:a16="http://schemas.microsoft.com/office/drawing/2014/main" id="{FF4475B9-63A9-E9CE-AEF6-6C20F21B1B13}"/>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8" name="Forma Livre 44">
                <a:extLst>
                  <a:ext uri="{FF2B5EF4-FFF2-40B4-BE49-F238E27FC236}">
                    <a16:creationId xmlns:a16="http://schemas.microsoft.com/office/drawing/2014/main" id="{F2886E5B-B2A3-7B51-A8BE-2AE460D04B8F}"/>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49" name="Forma Livre 45">
                <a:extLst>
                  <a:ext uri="{FF2B5EF4-FFF2-40B4-BE49-F238E27FC236}">
                    <a16:creationId xmlns:a16="http://schemas.microsoft.com/office/drawing/2014/main" id="{F41419DA-B6F2-1450-8D2D-9EECFD4D5DEF}"/>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50" name="Forma Livre 46">
                <a:extLst>
                  <a:ext uri="{FF2B5EF4-FFF2-40B4-BE49-F238E27FC236}">
                    <a16:creationId xmlns:a16="http://schemas.microsoft.com/office/drawing/2014/main" id="{29F7CB95-F9C4-98B7-21C6-60CA4155499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51" name="Forma Livre 47">
                <a:extLst>
                  <a:ext uri="{FF2B5EF4-FFF2-40B4-BE49-F238E27FC236}">
                    <a16:creationId xmlns:a16="http://schemas.microsoft.com/office/drawing/2014/main" id="{9D8D2EBF-42B6-AAE9-4AA4-0DAA20E364FD}"/>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2" name="Forma Livre 48">
                <a:extLst>
                  <a:ext uri="{FF2B5EF4-FFF2-40B4-BE49-F238E27FC236}">
                    <a16:creationId xmlns:a16="http://schemas.microsoft.com/office/drawing/2014/main" id="{4F790529-548C-60AF-FBED-3ABBB22E3064}"/>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53" name="Forma Livre 49">
                <a:extLst>
                  <a:ext uri="{FF2B5EF4-FFF2-40B4-BE49-F238E27FC236}">
                    <a16:creationId xmlns:a16="http://schemas.microsoft.com/office/drawing/2014/main" id="{84F70C4D-D3D8-9CBB-02C0-1C2F75F357E3}"/>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8" name="Gráfico 23">
              <a:extLst>
                <a:ext uri="{FF2B5EF4-FFF2-40B4-BE49-F238E27FC236}">
                  <a16:creationId xmlns:a16="http://schemas.microsoft.com/office/drawing/2014/main" id="{EA5BC4FB-FA6C-AB35-3519-EB254BED62B6}"/>
                </a:ext>
              </a:extLst>
            </p:cNvPr>
            <p:cNvGrpSpPr/>
            <p:nvPr/>
          </p:nvGrpSpPr>
          <p:grpSpPr>
            <a:xfrm>
              <a:off x="851034" y="4611309"/>
              <a:ext cx="1422796" cy="2065870"/>
              <a:chOff x="3487738" y="2029233"/>
              <a:chExt cx="1108430" cy="1609417"/>
            </a:xfrm>
          </p:grpSpPr>
          <p:sp>
            <p:nvSpPr>
              <p:cNvPr id="39" name="Forma Livre 40">
                <a:extLst>
                  <a:ext uri="{FF2B5EF4-FFF2-40B4-BE49-F238E27FC236}">
                    <a16:creationId xmlns:a16="http://schemas.microsoft.com/office/drawing/2014/main" id="{354BD5F9-83BA-0063-402D-1A64C3EAD8E1}"/>
                  </a:ext>
                </a:extLst>
              </p:cNvPr>
              <p:cNvSpPr/>
              <p:nvPr/>
            </p:nvSpPr>
            <p:spPr>
              <a:xfrm>
                <a:off x="4305619" y="20292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0" name="Forma Livre 45">
                <a:extLst>
                  <a:ext uri="{FF2B5EF4-FFF2-40B4-BE49-F238E27FC236}">
                    <a16:creationId xmlns:a16="http://schemas.microsoft.com/office/drawing/2014/main" id="{D467B351-E638-C4D4-7C03-5CDEDB2AE5B4}"/>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41" name="Forma Livre 46">
                <a:extLst>
                  <a:ext uri="{FF2B5EF4-FFF2-40B4-BE49-F238E27FC236}">
                    <a16:creationId xmlns:a16="http://schemas.microsoft.com/office/drawing/2014/main" id="{7C67B1A4-11B9-4B5F-C376-0B951F7FD9E2}"/>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2" name="Forma Livre 48">
                <a:extLst>
                  <a:ext uri="{FF2B5EF4-FFF2-40B4-BE49-F238E27FC236}">
                    <a16:creationId xmlns:a16="http://schemas.microsoft.com/office/drawing/2014/main" id="{8F51FC9B-BA41-9C8D-0087-05B792F27E5A}"/>
                  </a:ext>
                </a:extLst>
              </p:cNvPr>
              <p:cNvSpPr/>
              <p:nvPr/>
            </p:nvSpPr>
            <p:spPr>
              <a:xfrm>
                <a:off x="3487738" y="24143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sp>
        <p:nvSpPr>
          <p:cNvPr id="2" name="CaixaDeTexto 1">
            <a:extLst>
              <a:ext uri="{FF2B5EF4-FFF2-40B4-BE49-F238E27FC236}">
                <a16:creationId xmlns:a16="http://schemas.microsoft.com/office/drawing/2014/main" id="{E4426731-5D1B-D506-5557-7246E0C4B8C9}"/>
              </a:ext>
            </a:extLst>
          </p:cNvPr>
          <p:cNvSpPr txBox="1"/>
          <p:nvPr/>
        </p:nvSpPr>
        <p:spPr>
          <a:xfrm>
            <a:off x="6096000" y="3091682"/>
            <a:ext cx="2775180" cy="1862048"/>
          </a:xfrm>
          <a:prstGeom prst="rect">
            <a:avLst/>
          </a:prstGeom>
          <a:noFill/>
        </p:spPr>
        <p:txBody>
          <a:bodyPr wrap="square" rtlCol="0">
            <a:spAutoFit/>
          </a:bodyPr>
          <a:lstStyle/>
          <a:p>
            <a:r>
              <a:rPr lang="pt-BR" sz="11500">
                <a:solidFill>
                  <a:schemeClr val="bg1"/>
                </a:solidFill>
                <a:latin typeface="AMX Black" pitchFamily="2" charset="0"/>
              </a:rPr>
              <a:t>Ed</a:t>
            </a:r>
          </a:p>
        </p:txBody>
      </p:sp>
    </p:spTree>
    <p:extLst>
      <p:ext uri="{BB962C8B-B14F-4D97-AF65-F5344CB8AC3E}">
        <p14:creationId xmlns:p14="http://schemas.microsoft.com/office/powerpoint/2010/main" val="388409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1000"/>
                                        <p:tgtEl>
                                          <p:spTgt spid="36"/>
                                        </p:tgtEl>
                                      </p:cBhvr>
                                    </p:animEffect>
                                    <p:anim calcmode="lin" valueType="num">
                                      <p:cBhvr>
                                        <p:cTn id="8" dur="1000" fill="hold"/>
                                        <p:tgtEl>
                                          <p:spTgt spid="36"/>
                                        </p:tgtEl>
                                        <p:attrNameLst>
                                          <p:attrName>ppt_x</p:attrName>
                                        </p:attrNameLst>
                                      </p:cBhvr>
                                      <p:tavLst>
                                        <p:tav tm="0">
                                          <p:val>
                                            <p:strVal val="#ppt_x"/>
                                          </p:val>
                                        </p:tav>
                                        <p:tav tm="100000">
                                          <p:val>
                                            <p:strVal val="#ppt_x"/>
                                          </p:val>
                                        </p:tav>
                                      </p:tavLst>
                                    </p:anim>
                                    <p:anim calcmode="lin" valueType="num">
                                      <p:cBhvr>
                                        <p:cTn id="9" dur="1000" fill="hold"/>
                                        <p:tgtEl>
                                          <p:spTgt spid="3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left)">
                                      <p:cBhvr>
                                        <p:cTn id="13" dur="1250"/>
                                        <p:tgtEl>
                                          <p:spTgt spid="3"/>
                                        </p:tgtEl>
                                      </p:cBhvr>
                                    </p:animEffect>
                                  </p:childTnLst>
                                </p:cTn>
                              </p:par>
                            </p:childTnLst>
                          </p:cTn>
                        </p:par>
                        <p:par>
                          <p:cTn id="14" fill="hold">
                            <p:stCondLst>
                              <p:cond delay="2250"/>
                            </p:stCondLst>
                            <p:childTnLst>
                              <p:par>
                                <p:cTn id="15" presetID="10" presetClass="entr" presetSubtype="0" fill="hold" grpId="0" nodeType="after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9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1" name="Imagem 20" descr="Pessoas sentadas ao redor de um computador&#10;&#10;Descrição gerada automaticamente">
            <a:extLst>
              <a:ext uri="{FF2B5EF4-FFF2-40B4-BE49-F238E27FC236}">
                <a16:creationId xmlns:a16="http://schemas.microsoft.com/office/drawing/2014/main" id="{D30EB16D-B58C-A8D5-42AA-2FA49C2342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B4D1C9AE-2402-08E9-15AB-15CD7D3FBF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021092" y="-1202524"/>
            <a:ext cx="7034511" cy="9350205"/>
          </a:xfrm>
          <a:prstGeom prst="rect">
            <a:avLst/>
          </a:prstGeom>
        </p:spPr>
      </p:pic>
      <p:sp>
        <p:nvSpPr>
          <p:cNvPr id="2" name="CaixaDeTexto 1">
            <a:extLst>
              <a:ext uri="{FF2B5EF4-FFF2-40B4-BE49-F238E27FC236}">
                <a16:creationId xmlns:a16="http://schemas.microsoft.com/office/drawing/2014/main" id="{78D72062-5688-DE41-27AA-913CE479A33E}"/>
              </a:ext>
            </a:extLst>
          </p:cNvPr>
          <p:cNvSpPr txBox="1"/>
          <p:nvPr/>
        </p:nvSpPr>
        <p:spPr>
          <a:xfrm>
            <a:off x="456557" y="2914569"/>
            <a:ext cx="6223000" cy="1384995"/>
          </a:xfrm>
          <a:prstGeom prst="rect">
            <a:avLst/>
          </a:prstGeom>
          <a:noFill/>
        </p:spPr>
        <p:txBody>
          <a:bodyPr wrap="square" rtlCol="0">
            <a:spAutoFit/>
          </a:bodyPr>
          <a:lstStyle/>
          <a:p>
            <a:r>
              <a:rPr lang="pt-BR" sz="2800">
                <a:solidFill>
                  <a:schemeClr val="bg1"/>
                </a:solidFill>
              </a:rPr>
              <a:t>Agora que você conheceu a ferramenta vamos colocar em prática o que aprendemos com uma atividade!</a:t>
            </a:r>
          </a:p>
        </p:txBody>
      </p:sp>
      <p:pic>
        <p:nvPicPr>
          <p:cNvPr id="6" name="Imagem 5" descr="Texto, Logotipo&#10;&#10;Descrição gerada automaticamente">
            <a:extLst>
              <a:ext uri="{FF2B5EF4-FFF2-40B4-BE49-F238E27FC236}">
                <a16:creationId xmlns:a16="http://schemas.microsoft.com/office/drawing/2014/main" id="{84863AE2-8B15-E889-1774-79A7E77C7518}"/>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7" name="Agrupar 6">
            <a:extLst>
              <a:ext uri="{FF2B5EF4-FFF2-40B4-BE49-F238E27FC236}">
                <a16:creationId xmlns:a16="http://schemas.microsoft.com/office/drawing/2014/main" id="{7883F103-A84E-196D-A971-BBB9469AE757}"/>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D36413FF-E35B-E192-BC7C-1A8066B6B3A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9" name="Gráfico 7">
              <a:extLst>
                <a:ext uri="{FF2B5EF4-FFF2-40B4-BE49-F238E27FC236}">
                  <a16:creationId xmlns:a16="http://schemas.microsoft.com/office/drawing/2014/main" id="{9CF2AE2F-8938-2FCE-F704-E0189A6F6528}"/>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E7C53FEB-AE80-E86F-352D-1B7459FD1C13}"/>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FEF5587F-5590-6459-8543-B9244252D552}"/>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61D1887A-F4BD-A75F-C562-69A40EC82FA2}"/>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F282B1E6-4220-C21D-3CCE-424A6FD02F34}"/>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7261D8B5-FE36-C5B6-0D80-730C5B832FC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FEE1E450-55E9-8C2B-8B60-96259EC4DC3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923884D3-BED1-4855-1D81-16E1A4C3A36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8C2AC236-30BE-70B0-D2E4-963D8FD88CF7}"/>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7435BA6D-6CED-E2CF-0647-ED04CE31271F}"/>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7BD4583B-3191-D736-7D28-0C75F1718CF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9F224CCD-505D-5BC7-F0B2-D72755A94D3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747986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9" name="Imagem 8" descr="Mouse de computador&#10;&#10;Descrição gerada automaticamente">
            <a:extLst>
              <a:ext uri="{FF2B5EF4-FFF2-40B4-BE49-F238E27FC236}">
                <a16:creationId xmlns:a16="http://schemas.microsoft.com/office/drawing/2014/main" id="{636F46A4-1268-3C38-B289-B09B2F85F8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36755" y="0"/>
            <a:ext cx="12328754" cy="6858000"/>
          </a:xfrm>
          <a:prstGeom prst="rect">
            <a:avLst/>
          </a:prstGeom>
        </p:spPr>
      </p:pic>
      <p:pic>
        <p:nvPicPr>
          <p:cNvPr id="10" name="Imagem 9" descr="Forma&#10;&#10;Descrição gerada automaticamente com confiança média">
            <a:extLst>
              <a:ext uri="{FF2B5EF4-FFF2-40B4-BE49-F238E27FC236}">
                <a16:creationId xmlns:a16="http://schemas.microsoft.com/office/drawing/2014/main" id="{B64D355C-864D-28FB-E40D-B425F3C2B4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021092" y="-1202524"/>
            <a:ext cx="7034511" cy="9350205"/>
          </a:xfrm>
          <a:prstGeom prst="rect">
            <a:avLst/>
          </a:prstGeom>
        </p:spPr>
      </p:pic>
      <p:sp>
        <p:nvSpPr>
          <p:cNvPr id="2" name="CaixaDeTexto 1">
            <a:extLst>
              <a:ext uri="{FF2B5EF4-FFF2-40B4-BE49-F238E27FC236}">
                <a16:creationId xmlns:a16="http://schemas.microsoft.com/office/drawing/2014/main" id="{A4B6DF98-E147-C34C-2742-CE0F774C7195}"/>
              </a:ext>
            </a:extLst>
          </p:cNvPr>
          <p:cNvSpPr txBox="1"/>
          <p:nvPr/>
        </p:nvSpPr>
        <p:spPr>
          <a:xfrm>
            <a:off x="542925" y="2590968"/>
            <a:ext cx="9744075" cy="1015663"/>
          </a:xfrm>
          <a:prstGeom prst="rect">
            <a:avLst/>
          </a:prstGeom>
          <a:noFill/>
        </p:spPr>
        <p:txBody>
          <a:bodyPr wrap="square" rtlCol="0">
            <a:spAutoFit/>
          </a:bodyPr>
          <a:lstStyle/>
          <a:p>
            <a:r>
              <a:rPr lang="pt-BR" sz="6000">
                <a:solidFill>
                  <a:schemeClr val="bg1"/>
                </a:solidFill>
                <a:latin typeface="AMX Black" pitchFamily="2" charset="0"/>
              </a:rPr>
              <a:t>Atividade</a:t>
            </a:r>
          </a:p>
        </p:txBody>
      </p:sp>
      <p:sp>
        <p:nvSpPr>
          <p:cNvPr id="4" name="CaixaDeTexto 3">
            <a:extLst>
              <a:ext uri="{FF2B5EF4-FFF2-40B4-BE49-F238E27FC236}">
                <a16:creationId xmlns:a16="http://schemas.microsoft.com/office/drawing/2014/main" id="{A8E89C5E-0913-C289-BAF0-1AAD37D39A46}"/>
              </a:ext>
            </a:extLst>
          </p:cNvPr>
          <p:cNvSpPr txBox="1"/>
          <p:nvPr/>
        </p:nvSpPr>
        <p:spPr>
          <a:xfrm>
            <a:off x="542925" y="3606631"/>
            <a:ext cx="7127875" cy="461665"/>
          </a:xfrm>
          <a:prstGeom prst="rect">
            <a:avLst/>
          </a:prstGeom>
          <a:noFill/>
        </p:spPr>
        <p:txBody>
          <a:bodyPr wrap="square" rtlCol="0">
            <a:spAutoFit/>
          </a:bodyPr>
          <a:lstStyle/>
          <a:p>
            <a:r>
              <a:rPr lang="pt-BR" sz="2400">
                <a:solidFill>
                  <a:schemeClr val="bg1"/>
                </a:solidFill>
              </a:rPr>
              <a:t>Analisando cenários</a:t>
            </a:r>
          </a:p>
        </p:txBody>
      </p:sp>
      <p:pic>
        <p:nvPicPr>
          <p:cNvPr id="11" name="Imagem 10" descr="Texto, Logotipo&#10;&#10;Descrição gerada automaticamente">
            <a:extLst>
              <a:ext uri="{FF2B5EF4-FFF2-40B4-BE49-F238E27FC236}">
                <a16:creationId xmlns:a16="http://schemas.microsoft.com/office/drawing/2014/main" id="{812AE3AB-FC8D-05A1-6EF0-0A6BF141C8C7}"/>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2" name="Agrupar 11">
            <a:extLst>
              <a:ext uri="{FF2B5EF4-FFF2-40B4-BE49-F238E27FC236}">
                <a16:creationId xmlns:a16="http://schemas.microsoft.com/office/drawing/2014/main" id="{920E16EA-3B8F-DA7B-F965-F71AF7B5BB1B}"/>
              </a:ext>
            </a:extLst>
          </p:cNvPr>
          <p:cNvGrpSpPr/>
          <p:nvPr/>
        </p:nvGrpSpPr>
        <p:grpSpPr>
          <a:xfrm>
            <a:off x="9872015" y="6469399"/>
            <a:ext cx="2190461" cy="261610"/>
            <a:chOff x="9142558" y="6469399"/>
            <a:chExt cx="2190461" cy="261610"/>
          </a:xfrm>
          <a:solidFill>
            <a:schemeClr val="bg1"/>
          </a:solidFill>
        </p:grpSpPr>
        <p:sp>
          <p:nvSpPr>
            <p:cNvPr id="13" name="CaixaDeTexto 12">
              <a:extLst>
                <a:ext uri="{FF2B5EF4-FFF2-40B4-BE49-F238E27FC236}">
                  <a16:creationId xmlns:a16="http://schemas.microsoft.com/office/drawing/2014/main" id="{E63CE88C-133F-CE0B-3B87-B77D92DB11A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4" name="Gráfico 7">
              <a:extLst>
                <a:ext uri="{FF2B5EF4-FFF2-40B4-BE49-F238E27FC236}">
                  <a16:creationId xmlns:a16="http://schemas.microsoft.com/office/drawing/2014/main" id="{7F76B83A-2E41-8B01-3D78-639D338475E3}"/>
                </a:ext>
              </a:extLst>
            </p:cNvPr>
            <p:cNvGrpSpPr/>
            <p:nvPr/>
          </p:nvGrpSpPr>
          <p:grpSpPr>
            <a:xfrm>
              <a:off x="9142558" y="6511982"/>
              <a:ext cx="1684398" cy="142155"/>
              <a:chOff x="404711" y="944579"/>
              <a:chExt cx="5743491" cy="484722"/>
            </a:xfrm>
            <a:grpFill/>
          </p:grpSpPr>
          <p:sp>
            <p:nvSpPr>
              <p:cNvPr id="15" name="Forma Livre 23">
                <a:extLst>
                  <a:ext uri="{FF2B5EF4-FFF2-40B4-BE49-F238E27FC236}">
                    <a16:creationId xmlns:a16="http://schemas.microsoft.com/office/drawing/2014/main" id="{FA4F31E9-1CCB-626F-6FCF-2C2B7D1AA07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4">
                <a:extLst>
                  <a:ext uri="{FF2B5EF4-FFF2-40B4-BE49-F238E27FC236}">
                    <a16:creationId xmlns:a16="http://schemas.microsoft.com/office/drawing/2014/main" id="{A983E56C-179D-A9DE-D548-DBB9DBBB8B57}"/>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5">
                <a:extLst>
                  <a:ext uri="{FF2B5EF4-FFF2-40B4-BE49-F238E27FC236}">
                    <a16:creationId xmlns:a16="http://schemas.microsoft.com/office/drawing/2014/main" id="{D637FAEC-425D-3B0F-5D9E-E546F052EF4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6">
                <a:extLst>
                  <a:ext uri="{FF2B5EF4-FFF2-40B4-BE49-F238E27FC236}">
                    <a16:creationId xmlns:a16="http://schemas.microsoft.com/office/drawing/2014/main" id="{0B0867C5-96EF-6716-58BD-07E3066223B5}"/>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7">
                <a:extLst>
                  <a:ext uri="{FF2B5EF4-FFF2-40B4-BE49-F238E27FC236}">
                    <a16:creationId xmlns:a16="http://schemas.microsoft.com/office/drawing/2014/main" id="{576B1293-4E06-2D69-5C12-FC621DD69CE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8">
                <a:extLst>
                  <a:ext uri="{FF2B5EF4-FFF2-40B4-BE49-F238E27FC236}">
                    <a16:creationId xmlns:a16="http://schemas.microsoft.com/office/drawing/2014/main" id="{38467643-C1FD-F828-8ED0-6BA9680415F8}"/>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9">
                <a:extLst>
                  <a:ext uri="{FF2B5EF4-FFF2-40B4-BE49-F238E27FC236}">
                    <a16:creationId xmlns:a16="http://schemas.microsoft.com/office/drawing/2014/main" id="{1CC90FE5-A76C-FBF8-664D-01C43BB01B4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0">
                <a:extLst>
                  <a:ext uri="{FF2B5EF4-FFF2-40B4-BE49-F238E27FC236}">
                    <a16:creationId xmlns:a16="http://schemas.microsoft.com/office/drawing/2014/main" id="{F6C5A612-9334-D761-6328-FBAC67093E0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1">
                <a:extLst>
                  <a:ext uri="{FF2B5EF4-FFF2-40B4-BE49-F238E27FC236}">
                    <a16:creationId xmlns:a16="http://schemas.microsoft.com/office/drawing/2014/main" id="{28EF92C6-91FA-62D6-CB0D-E5106A30FA8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2">
                <a:extLst>
                  <a:ext uri="{FF2B5EF4-FFF2-40B4-BE49-F238E27FC236}">
                    <a16:creationId xmlns:a16="http://schemas.microsoft.com/office/drawing/2014/main" id="{A379A2D4-75B9-9434-DAB4-366AC8838AD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33">
                <a:extLst>
                  <a:ext uri="{FF2B5EF4-FFF2-40B4-BE49-F238E27FC236}">
                    <a16:creationId xmlns:a16="http://schemas.microsoft.com/office/drawing/2014/main" id="{9BB3ABCA-2495-3946-9E4F-35150EDEC8D2}"/>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058680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00.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pic>
        <p:nvPicPr>
          <p:cNvPr id="5" name="Imagem 4" descr="Mouse de computador&#10;&#10;Descrição gerada automaticamente">
            <a:extLst>
              <a:ext uri="{FF2B5EF4-FFF2-40B4-BE49-F238E27FC236}">
                <a16:creationId xmlns:a16="http://schemas.microsoft.com/office/drawing/2014/main" id="{E4D53720-6DFC-689E-946C-252A311D24D6}"/>
              </a:ext>
            </a:extLst>
          </p:cNvPr>
          <p:cNvPicPr>
            <a:picLocks noChangeAspect="1"/>
          </p:cNvPicPr>
          <p:nvPr/>
        </p:nvPicPr>
        <p:blipFill>
          <a:blip r:embed="rId3">
            <a:alphaModFix amt="40000"/>
            <a:extLst>
              <a:ext uri="{28A0092B-C50C-407E-A947-70E740481C1C}">
                <a14:useLocalDpi xmlns:a14="http://schemas.microsoft.com/office/drawing/2010/main" val="0"/>
              </a:ext>
            </a:extLst>
          </a:blip>
          <a:stretch>
            <a:fillRect/>
          </a:stretch>
        </p:blipFill>
        <p:spPr>
          <a:xfrm flipH="1">
            <a:off x="0" y="0"/>
            <a:ext cx="12328754" cy="6858000"/>
          </a:xfrm>
          <a:prstGeom prst="rect">
            <a:avLst/>
          </a:prstGeom>
        </p:spPr>
      </p:pic>
      <p:sp>
        <p:nvSpPr>
          <p:cNvPr id="2" name="CaixaDeTexto 1">
            <a:extLst>
              <a:ext uri="{FF2B5EF4-FFF2-40B4-BE49-F238E27FC236}">
                <a16:creationId xmlns:a16="http://schemas.microsoft.com/office/drawing/2014/main" id="{A4B6DF98-E147-C34C-2742-CE0F774C7195}"/>
              </a:ext>
            </a:extLst>
          </p:cNvPr>
          <p:cNvSpPr txBox="1"/>
          <p:nvPr/>
        </p:nvSpPr>
        <p:spPr>
          <a:xfrm>
            <a:off x="467850" y="721542"/>
            <a:ext cx="9744075" cy="1015663"/>
          </a:xfrm>
          <a:prstGeom prst="rect">
            <a:avLst/>
          </a:prstGeom>
          <a:noFill/>
        </p:spPr>
        <p:txBody>
          <a:bodyPr wrap="square" rtlCol="0">
            <a:spAutoFit/>
          </a:bodyPr>
          <a:lstStyle/>
          <a:p>
            <a:r>
              <a:rPr lang="pt-BR" sz="6000">
                <a:solidFill>
                  <a:schemeClr val="bg1"/>
                </a:solidFill>
                <a:latin typeface="AMX Black" pitchFamily="2" charset="0"/>
              </a:rPr>
              <a:t>Cenário 1</a:t>
            </a:r>
          </a:p>
        </p:txBody>
      </p:sp>
      <p:sp>
        <p:nvSpPr>
          <p:cNvPr id="4" name="CaixaDeTexto 3">
            <a:extLst>
              <a:ext uri="{FF2B5EF4-FFF2-40B4-BE49-F238E27FC236}">
                <a16:creationId xmlns:a16="http://schemas.microsoft.com/office/drawing/2014/main" id="{AF5C3C70-1AB9-05FD-F3CE-09DF6120F329}"/>
              </a:ext>
            </a:extLst>
          </p:cNvPr>
          <p:cNvSpPr txBox="1"/>
          <p:nvPr/>
        </p:nvSpPr>
        <p:spPr>
          <a:xfrm>
            <a:off x="467849" y="1873988"/>
            <a:ext cx="7127875" cy="461665"/>
          </a:xfrm>
          <a:prstGeom prst="rect">
            <a:avLst/>
          </a:prstGeom>
          <a:noFill/>
        </p:spPr>
        <p:txBody>
          <a:bodyPr wrap="square" rtlCol="0">
            <a:spAutoFit/>
          </a:bodyPr>
          <a:lstStyle/>
          <a:p>
            <a:r>
              <a:rPr lang="pt-BR" sz="2400">
                <a:solidFill>
                  <a:schemeClr val="bg1"/>
                </a:solidFill>
              </a:rPr>
              <a:t>O que é possível identificar a partir desse cenário?</a:t>
            </a:r>
          </a:p>
        </p:txBody>
      </p:sp>
      <p:grpSp>
        <p:nvGrpSpPr>
          <p:cNvPr id="9" name="Agrupar 8">
            <a:extLst>
              <a:ext uri="{FF2B5EF4-FFF2-40B4-BE49-F238E27FC236}">
                <a16:creationId xmlns:a16="http://schemas.microsoft.com/office/drawing/2014/main" id="{5042944D-A608-662E-6C9F-FD36B395C8EB}"/>
              </a:ext>
            </a:extLst>
          </p:cNvPr>
          <p:cNvGrpSpPr/>
          <p:nvPr/>
        </p:nvGrpSpPr>
        <p:grpSpPr>
          <a:xfrm>
            <a:off x="6239805" y="1157071"/>
            <a:ext cx="5571605" cy="3065649"/>
            <a:chOff x="851034" y="4051042"/>
            <a:chExt cx="4772822" cy="2626137"/>
          </a:xfrm>
        </p:grpSpPr>
        <p:grpSp>
          <p:nvGrpSpPr>
            <p:cNvPr id="10" name="Gráfico 23">
              <a:extLst>
                <a:ext uri="{FF2B5EF4-FFF2-40B4-BE49-F238E27FC236}">
                  <a16:creationId xmlns:a16="http://schemas.microsoft.com/office/drawing/2014/main" id="{59050EDC-029F-9FA1-8473-843BCB8EF912}"/>
                </a:ext>
              </a:extLst>
            </p:cNvPr>
            <p:cNvGrpSpPr/>
            <p:nvPr/>
          </p:nvGrpSpPr>
          <p:grpSpPr>
            <a:xfrm>
              <a:off x="2485230" y="4051042"/>
              <a:ext cx="3138626" cy="2496827"/>
              <a:chOff x="2238436" y="1693496"/>
              <a:chExt cx="2445148" cy="1945154"/>
            </a:xfrm>
          </p:grpSpPr>
          <p:sp>
            <p:nvSpPr>
              <p:cNvPr id="16" name="Forma Livre 38">
                <a:extLst>
                  <a:ext uri="{FF2B5EF4-FFF2-40B4-BE49-F238E27FC236}">
                    <a16:creationId xmlns:a16="http://schemas.microsoft.com/office/drawing/2014/main" id="{5C690A1A-C0DA-DC02-93BD-6AA9D50F592F}"/>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7" name="Forma Livre 39">
                <a:extLst>
                  <a:ext uri="{FF2B5EF4-FFF2-40B4-BE49-F238E27FC236}">
                    <a16:creationId xmlns:a16="http://schemas.microsoft.com/office/drawing/2014/main" id="{4943950C-9FDB-36D2-1E04-151F4F68CDAE}"/>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8" name="Forma Livre 40">
                <a:extLst>
                  <a:ext uri="{FF2B5EF4-FFF2-40B4-BE49-F238E27FC236}">
                    <a16:creationId xmlns:a16="http://schemas.microsoft.com/office/drawing/2014/main" id="{4BF4C55F-5D33-9A0E-9567-E9CA178898BC}"/>
                  </a:ext>
                </a:extLst>
              </p:cNvPr>
              <p:cNvSpPr/>
              <p:nvPr/>
            </p:nvSpPr>
            <p:spPr>
              <a:xfrm>
                <a:off x="4393035" y="21857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2">
                <a:extLst>
                  <a:ext uri="{FF2B5EF4-FFF2-40B4-BE49-F238E27FC236}">
                    <a16:creationId xmlns:a16="http://schemas.microsoft.com/office/drawing/2014/main" id="{D37F230E-BDCA-36D1-374A-9D1D1F406FE2}"/>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0" name="Forma Livre 43">
                <a:extLst>
                  <a:ext uri="{FF2B5EF4-FFF2-40B4-BE49-F238E27FC236}">
                    <a16:creationId xmlns:a16="http://schemas.microsoft.com/office/drawing/2014/main" id="{4D846CF6-5F93-5C65-5062-A93235B5F3D6}"/>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1" name="Forma Livre 44">
                <a:extLst>
                  <a:ext uri="{FF2B5EF4-FFF2-40B4-BE49-F238E27FC236}">
                    <a16:creationId xmlns:a16="http://schemas.microsoft.com/office/drawing/2014/main" id="{023B30BE-25F9-904C-F13B-0BB2E0817818}"/>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22" name="Forma Livre 45">
                <a:extLst>
                  <a:ext uri="{FF2B5EF4-FFF2-40B4-BE49-F238E27FC236}">
                    <a16:creationId xmlns:a16="http://schemas.microsoft.com/office/drawing/2014/main" id="{B67F26B4-D935-9D0F-B5A2-C58E27E7CDBD}"/>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3" name="Forma Livre 46">
                <a:extLst>
                  <a:ext uri="{FF2B5EF4-FFF2-40B4-BE49-F238E27FC236}">
                    <a16:creationId xmlns:a16="http://schemas.microsoft.com/office/drawing/2014/main" id="{EAAC58B2-18E0-3665-F61D-CDB670DEA9D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4" name="Forma Livre 47">
                <a:extLst>
                  <a:ext uri="{FF2B5EF4-FFF2-40B4-BE49-F238E27FC236}">
                    <a16:creationId xmlns:a16="http://schemas.microsoft.com/office/drawing/2014/main" id="{259B0D22-9904-DF59-F3CA-A04331246D2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8">
                <a:extLst>
                  <a:ext uri="{FF2B5EF4-FFF2-40B4-BE49-F238E27FC236}">
                    <a16:creationId xmlns:a16="http://schemas.microsoft.com/office/drawing/2014/main" id="{4BA9EC67-EEBA-61F0-4839-9674BC7A716C}"/>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6" name="Forma Livre 49">
                <a:extLst>
                  <a:ext uri="{FF2B5EF4-FFF2-40B4-BE49-F238E27FC236}">
                    <a16:creationId xmlns:a16="http://schemas.microsoft.com/office/drawing/2014/main" id="{D060D0AD-4D97-D0BC-C037-94BF2B0B004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11" name="Gráfico 23">
              <a:extLst>
                <a:ext uri="{FF2B5EF4-FFF2-40B4-BE49-F238E27FC236}">
                  <a16:creationId xmlns:a16="http://schemas.microsoft.com/office/drawing/2014/main" id="{F04FC80D-D0A5-C30E-94BB-8283B5AEB695}"/>
                </a:ext>
              </a:extLst>
            </p:cNvPr>
            <p:cNvGrpSpPr/>
            <p:nvPr/>
          </p:nvGrpSpPr>
          <p:grpSpPr>
            <a:xfrm>
              <a:off x="851034" y="4611309"/>
              <a:ext cx="1422796" cy="2065870"/>
              <a:chOff x="3487738" y="2029233"/>
              <a:chExt cx="1108430" cy="1609417"/>
            </a:xfrm>
          </p:grpSpPr>
          <p:sp>
            <p:nvSpPr>
              <p:cNvPr id="12" name="Forma Livre 40">
                <a:extLst>
                  <a:ext uri="{FF2B5EF4-FFF2-40B4-BE49-F238E27FC236}">
                    <a16:creationId xmlns:a16="http://schemas.microsoft.com/office/drawing/2014/main" id="{18A7C523-9FE7-80E4-5DE7-C9394206E3CB}"/>
                  </a:ext>
                </a:extLst>
              </p:cNvPr>
              <p:cNvSpPr/>
              <p:nvPr/>
            </p:nvSpPr>
            <p:spPr>
              <a:xfrm>
                <a:off x="4305619" y="20292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3" name="Forma Livre 45">
                <a:extLst>
                  <a:ext uri="{FF2B5EF4-FFF2-40B4-BE49-F238E27FC236}">
                    <a16:creationId xmlns:a16="http://schemas.microsoft.com/office/drawing/2014/main" id="{5EDBF337-4744-D81C-9732-B6048656F042}"/>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4" name="Forma Livre 46">
                <a:extLst>
                  <a:ext uri="{FF2B5EF4-FFF2-40B4-BE49-F238E27FC236}">
                    <a16:creationId xmlns:a16="http://schemas.microsoft.com/office/drawing/2014/main" id="{49D91E79-7D0A-CE98-ABCB-3EDBE9E5213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5" name="Forma Livre 48">
                <a:extLst>
                  <a:ext uri="{FF2B5EF4-FFF2-40B4-BE49-F238E27FC236}">
                    <a16:creationId xmlns:a16="http://schemas.microsoft.com/office/drawing/2014/main" id="{ECD24359-1D00-7E87-1A55-31529E5A0983}"/>
                  </a:ext>
                </a:extLst>
              </p:cNvPr>
              <p:cNvSpPr/>
              <p:nvPr/>
            </p:nvSpPr>
            <p:spPr>
              <a:xfrm>
                <a:off x="3487738" y="24143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sp>
        <p:nvSpPr>
          <p:cNvPr id="3" name="Retângulo 2">
            <a:extLst>
              <a:ext uri="{FF2B5EF4-FFF2-40B4-BE49-F238E27FC236}">
                <a16:creationId xmlns:a16="http://schemas.microsoft.com/office/drawing/2014/main" id="{7DBC5DB2-CBFD-D84B-E748-565BC9E2DEC8}"/>
              </a:ext>
            </a:extLst>
          </p:cNvPr>
          <p:cNvSpPr/>
          <p:nvPr/>
        </p:nvSpPr>
        <p:spPr>
          <a:xfrm>
            <a:off x="581521" y="2740765"/>
            <a:ext cx="10820613" cy="3150747"/>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7" name="Fluxograma: Processo 6">
            <a:extLst>
              <a:ext uri="{FF2B5EF4-FFF2-40B4-BE49-F238E27FC236}">
                <a16:creationId xmlns:a16="http://schemas.microsoft.com/office/drawing/2014/main" id="{AA00D355-5CBB-EBE5-6754-C1A6E97C9C79}"/>
              </a:ext>
            </a:extLst>
          </p:cNvPr>
          <p:cNvSpPr/>
          <p:nvPr/>
        </p:nvSpPr>
        <p:spPr>
          <a:xfrm>
            <a:off x="865933" y="2952608"/>
            <a:ext cx="10216488" cy="2738632"/>
          </a:xfrm>
          <a:prstGeom prst="flowChartProcess">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pic>
        <p:nvPicPr>
          <p:cNvPr id="27" name="Imagem 26" descr="Texto, Logotipo&#10;&#10;Descrição gerada automaticamente">
            <a:extLst>
              <a:ext uri="{FF2B5EF4-FFF2-40B4-BE49-F238E27FC236}">
                <a16:creationId xmlns:a16="http://schemas.microsoft.com/office/drawing/2014/main" id="{FE97D5A1-85CA-0A05-2BED-05607D7594A8}"/>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8" name="Agrupar 27">
            <a:extLst>
              <a:ext uri="{FF2B5EF4-FFF2-40B4-BE49-F238E27FC236}">
                <a16:creationId xmlns:a16="http://schemas.microsoft.com/office/drawing/2014/main" id="{3CE55D00-3D3C-B175-84D8-E82DA9E37D5D}"/>
              </a:ext>
            </a:extLst>
          </p:cNvPr>
          <p:cNvGrpSpPr/>
          <p:nvPr/>
        </p:nvGrpSpPr>
        <p:grpSpPr>
          <a:xfrm>
            <a:off x="9872015" y="6469399"/>
            <a:ext cx="2190461" cy="261610"/>
            <a:chOff x="9142558" y="6469399"/>
            <a:chExt cx="2190461" cy="261610"/>
          </a:xfrm>
          <a:solidFill>
            <a:schemeClr val="bg1"/>
          </a:solidFill>
        </p:grpSpPr>
        <p:sp>
          <p:nvSpPr>
            <p:cNvPr id="29" name="CaixaDeTexto 28">
              <a:extLst>
                <a:ext uri="{FF2B5EF4-FFF2-40B4-BE49-F238E27FC236}">
                  <a16:creationId xmlns:a16="http://schemas.microsoft.com/office/drawing/2014/main" id="{5355292A-C4DB-374F-B2DD-3ABE470F783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30" name="Gráfico 7">
              <a:extLst>
                <a:ext uri="{FF2B5EF4-FFF2-40B4-BE49-F238E27FC236}">
                  <a16:creationId xmlns:a16="http://schemas.microsoft.com/office/drawing/2014/main" id="{DFB87DD2-8070-06B7-872F-D5322F068BB0}"/>
                </a:ext>
              </a:extLst>
            </p:cNvPr>
            <p:cNvGrpSpPr/>
            <p:nvPr/>
          </p:nvGrpSpPr>
          <p:grpSpPr>
            <a:xfrm>
              <a:off x="9142558" y="6511982"/>
              <a:ext cx="1684398" cy="142155"/>
              <a:chOff x="404711" y="944579"/>
              <a:chExt cx="5743491" cy="484722"/>
            </a:xfrm>
            <a:grpFill/>
          </p:grpSpPr>
          <p:sp>
            <p:nvSpPr>
              <p:cNvPr id="31" name="Forma Livre 23">
                <a:extLst>
                  <a:ext uri="{FF2B5EF4-FFF2-40B4-BE49-F238E27FC236}">
                    <a16:creationId xmlns:a16="http://schemas.microsoft.com/office/drawing/2014/main" id="{D1331BD1-E12E-973A-8604-4589D603B92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4">
                <a:extLst>
                  <a:ext uri="{FF2B5EF4-FFF2-40B4-BE49-F238E27FC236}">
                    <a16:creationId xmlns:a16="http://schemas.microsoft.com/office/drawing/2014/main" id="{A44E99FE-D220-4C14-9E13-AC2BFE5A769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5">
                <a:extLst>
                  <a:ext uri="{FF2B5EF4-FFF2-40B4-BE49-F238E27FC236}">
                    <a16:creationId xmlns:a16="http://schemas.microsoft.com/office/drawing/2014/main" id="{D3F768E9-D2A8-EBA7-95FA-69DB7F34DBB6}"/>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26">
                <a:extLst>
                  <a:ext uri="{FF2B5EF4-FFF2-40B4-BE49-F238E27FC236}">
                    <a16:creationId xmlns:a16="http://schemas.microsoft.com/office/drawing/2014/main" id="{DF55F5D2-4E64-F9F4-AEDC-DCB1A0DCA3F0}"/>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27">
                <a:extLst>
                  <a:ext uri="{FF2B5EF4-FFF2-40B4-BE49-F238E27FC236}">
                    <a16:creationId xmlns:a16="http://schemas.microsoft.com/office/drawing/2014/main" id="{6EFD8AEB-2762-8A3C-93E9-E7F3173975B5}"/>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28">
                <a:extLst>
                  <a:ext uri="{FF2B5EF4-FFF2-40B4-BE49-F238E27FC236}">
                    <a16:creationId xmlns:a16="http://schemas.microsoft.com/office/drawing/2014/main" id="{2CA789C1-A98D-325B-9791-E155A21EE20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29">
                <a:extLst>
                  <a:ext uri="{FF2B5EF4-FFF2-40B4-BE49-F238E27FC236}">
                    <a16:creationId xmlns:a16="http://schemas.microsoft.com/office/drawing/2014/main" id="{77E5BF72-8618-60C8-A58A-79B018BA3C2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30">
                <a:extLst>
                  <a:ext uri="{FF2B5EF4-FFF2-40B4-BE49-F238E27FC236}">
                    <a16:creationId xmlns:a16="http://schemas.microsoft.com/office/drawing/2014/main" id="{8AD400FD-4A4F-CEE2-2F02-5F65A4043AE7}"/>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31">
                <a:extLst>
                  <a:ext uri="{FF2B5EF4-FFF2-40B4-BE49-F238E27FC236}">
                    <a16:creationId xmlns:a16="http://schemas.microsoft.com/office/drawing/2014/main" id="{2EA819B1-F4AE-EC7F-B83A-18DFA5AD473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32">
                <a:extLst>
                  <a:ext uri="{FF2B5EF4-FFF2-40B4-BE49-F238E27FC236}">
                    <a16:creationId xmlns:a16="http://schemas.microsoft.com/office/drawing/2014/main" id="{3F97C57C-B559-CCA1-5677-7B063749D3E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33">
                <a:extLst>
                  <a:ext uri="{FF2B5EF4-FFF2-40B4-BE49-F238E27FC236}">
                    <a16:creationId xmlns:a16="http://schemas.microsoft.com/office/drawing/2014/main" id="{BF5E35F1-1738-032A-471C-0A929EC7F21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153006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3" grpId="0" animBg="1"/>
      <p:bldP spid="7" grpId="0" animBg="1"/>
    </p:bldLst>
  </p:timing>
</p:sld>
</file>

<file path=ppt/slides/slide101.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6" name="CaixaDeTexto 5">
            <a:extLst>
              <a:ext uri="{FF2B5EF4-FFF2-40B4-BE49-F238E27FC236}">
                <a16:creationId xmlns:a16="http://schemas.microsoft.com/office/drawing/2014/main" id="{6DF653BF-B203-07C5-A395-6F0D3CA511D1}"/>
              </a:ext>
            </a:extLst>
          </p:cNvPr>
          <p:cNvSpPr txBox="1"/>
          <p:nvPr/>
        </p:nvSpPr>
        <p:spPr>
          <a:xfrm>
            <a:off x="479425" y="2183884"/>
            <a:ext cx="9855200" cy="2308324"/>
          </a:xfrm>
          <a:prstGeom prst="rect">
            <a:avLst/>
          </a:prstGeom>
          <a:noFill/>
        </p:spPr>
        <p:txBody>
          <a:bodyPr wrap="square">
            <a:spAutoFit/>
          </a:bodyPr>
          <a:lstStyle/>
          <a:p>
            <a:r>
              <a:rPr lang="pt-BR" sz="2400">
                <a:solidFill>
                  <a:schemeClr val="bg1"/>
                </a:solidFill>
              </a:rPr>
              <a:t>Passaram pela loja uma boa quantidade de pessoas, mas pouquíssimas realizaram a retirada da senha e fizeram uma compra.</a:t>
            </a:r>
          </a:p>
          <a:p>
            <a:endParaRPr lang="pt-BR" sz="2400">
              <a:solidFill>
                <a:schemeClr val="bg1"/>
              </a:solidFill>
            </a:endParaRPr>
          </a:p>
          <a:p>
            <a:r>
              <a:rPr lang="pt-BR" sz="2400">
                <a:solidFill>
                  <a:schemeClr val="bg1"/>
                </a:solidFill>
              </a:rPr>
              <a:t>O que podemos compreender com essa análise é:</a:t>
            </a:r>
          </a:p>
          <a:p>
            <a:endParaRPr lang="pt-BR" sz="2400">
              <a:solidFill>
                <a:schemeClr val="bg1"/>
              </a:solidFill>
            </a:endParaRPr>
          </a:p>
          <a:p>
            <a:pPr marL="342900" indent="-342900">
              <a:buFont typeface="Arial" panose="020B0604020202020204" pitchFamily="34" charset="0"/>
              <a:buChar char="•"/>
            </a:pPr>
            <a:r>
              <a:rPr lang="pt-BR" sz="2400">
                <a:solidFill>
                  <a:schemeClr val="bg1"/>
                </a:solidFill>
              </a:rPr>
              <a:t>Há necessidade de uma recepção mais focada na loja;</a:t>
            </a:r>
          </a:p>
        </p:txBody>
      </p:sp>
      <p:sp>
        <p:nvSpPr>
          <p:cNvPr id="7" name="CaixaDeTexto 6">
            <a:extLst>
              <a:ext uri="{FF2B5EF4-FFF2-40B4-BE49-F238E27FC236}">
                <a16:creationId xmlns:a16="http://schemas.microsoft.com/office/drawing/2014/main" id="{C79EE6BF-4BD1-8B9C-5559-49197266BBE7}"/>
              </a:ext>
            </a:extLst>
          </p:cNvPr>
          <p:cNvSpPr txBox="1"/>
          <p:nvPr/>
        </p:nvSpPr>
        <p:spPr>
          <a:xfrm>
            <a:off x="479425" y="587599"/>
            <a:ext cx="9744075" cy="1015663"/>
          </a:xfrm>
          <a:prstGeom prst="rect">
            <a:avLst/>
          </a:prstGeom>
          <a:noFill/>
        </p:spPr>
        <p:txBody>
          <a:bodyPr wrap="square" rtlCol="0">
            <a:spAutoFit/>
          </a:bodyPr>
          <a:lstStyle/>
          <a:p>
            <a:r>
              <a:rPr lang="pt-BR" sz="6000">
                <a:solidFill>
                  <a:schemeClr val="bg1"/>
                </a:solidFill>
                <a:latin typeface="AMX Black" pitchFamily="2" charset="0"/>
              </a:rPr>
              <a:t>Análise - Cenário 1</a:t>
            </a:r>
          </a:p>
        </p:txBody>
      </p:sp>
      <p:pic>
        <p:nvPicPr>
          <p:cNvPr id="2" name="Imagem 1" descr="Texto, Logotipo&#10;&#10;Descrição gerada automaticamente">
            <a:extLst>
              <a:ext uri="{FF2B5EF4-FFF2-40B4-BE49-F238E27FC236}">
                <a16:creationId xmlns:a16="http://schemas.microsoft.com/office/drawing/2014/main" id="{74500F6B-ED5B-1962-67B8-A5CAE657F21D}"/>
              </a:ext>
            </a:extLst>
          </p:cNvPr>
          <p:cNvPicPr>
            <a:picLocks noChangeAspect="1"/>
          </p:cNvPicPr>
          <p:nvPr/>
        </p:nvPicPr>
        <p:blipFill>
          <a:blip r:embed="rId2"/>
          <a:stretch>
            <a:fillRect/>
          </a:stretch>
        </p:blipFill>
        <p:spPr>
          <a:xfrm>
            <a:off x="617981" y="6266055"/>
            <a:ext cx="942717" cy="334149"/>
          </a:xfrm>
          <a:prstGeom prst="rect">
            <a:avLst/>
          </a:prstGeom>
        </p:spPr>
      </p:pic>
      <p:grpSp>
        <p:nvGrpSpPr>
          <p:cNvPr id="3" name="Agrupar 2">
            <a:extLst>
              <a:ext uri="{FF2B5EF4-FFF2-40B4-BE49-F238E27FC236}">
                <a16:creationId xmlns:a16="http://schemas.microsoft.com/office/drawing/2014/main" id="{A58CF5E5-CBB5-43C4-781C-B9859A7A65BC}"/>
              </a:ext>
            </a:extLst>
          </p:cNvPr>
          <p:cNvGrpSpPr/>
          <p:nvPr/>
        </p:nvGrpSpPr>
        <p:grpSpPr>
          <a:xfrm>
            <a:off x="9872015" y="6469399"/>
            <a:ext cx="2190461" cy="261610"/>
            <a:chOff x="9142558" y="6469399"/>
            <a:chExt cx="2190461" cy="261610"/>
          </a:xfrm>
          <a:solidFill>
            <a:schemeClr val="bg1"/>
          </a:solidFill>
        </p:grpSpPr>
        <p:sp>
          <p:nvSpPr>
            <p:cNvPr id="4" name="CaixaDeTexto 3">
              <a:extLst>
                <a:ext uri="{FF2B5EF4-FFF2-40B4-BE49-F238E27FC236}">
                  <a16:creationId xmlns:a16="http://schemas.microsoft.com/office/drawing/2014/main" id="{E8F8C2F9-5E0C-F991-18E5-EFACB9993386}"/>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5" name="Gráfico 7">
              <a:extLst>
                <a:ext uri="{FF2B5EF4-FFF2-40B4-BE49-F238E27FC236}">
                  <a16:creationId xmlns:a16="http://schemas.microsoft.com/office/drawing/2014/main" id="{358D69C9-D4EB-2144-3EB2-78A44A45C12F}"/>
                </a:ext>
              </a:extLst>
            </p:cNvPr>
            <p:cNvGrpSpPr/>
            <p:nvPr/>
          </p:nvGrpSpPr>
          <p:grpSpPr>
            <a:xfrm>
              <a:off x="9142558" y="6511982"/>
              <a:ext cx="1684398" cy="142155"/>
              <a:chOff x="404711" y="944579"/>
              <a:chExt cx="5743491" cy="484722"/>
            </a:xfrm>
            <a:grpFill/>
          </p:grpSpPr>
          <p:sp>
            <p:nvSpPr>
              <p:cNvPr id="9" name="Forma Livre 23">
                <a:extLst>
                  <a:ext uri="{FF2B5EF4-FFF2-40B4-BE49-F238E27FC236}">
                    <a16:creationId xmlns:a16="http://schemas.microsoft.com/office/drawing/2014/main" id="{A874DB48-57E4-79B1-2F1D-1ACA08FDBD3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4">
                <a:extLst>
                  <a:ext uri="{FF2B5EF4-FFF2-40B4-BE49-F238E27FC236}">
                    <a16:creationId xmlns:a16="http://schemas.microsoft.com/office/drawing/2014/main" id="{4444FEAC-D765-85F0-988A-12ED5D4C61C9}"/>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5">
                <a:extLst>
                  <a:ext uri="{FF2B5EF4-FFF2-40B4-BE49-F238E27FC236}">
                    <a16:creationId xmlns:a16="http://schemas.microsoft.com/office/drawing/2014/main" id="{62A3E118-661E-AE39-3C26-1937122B0B2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6">
                <a:extLst>
                  <a:ext uri="{FF2B5EF4-FFF2-40B4-BE49-F238E27FC236}">
                    <a16:creationId xmlns:a16="http://schemas.microsoft.com/office/drawing/2014/main" id="{4509EAEE-A39E-303C-8964-36A8D97ACE9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7">
                <a:extLst>
                  <a:ext uri="{FF2B5EF4-FFF2-40B4-BE49-F238E27FC236}">
                    <a16:creationId xmlns:a16="http://schemas.microsoft.com/office/drawing/2014/main" id="{0B3FA1FC-0527-E05D-9D98-CDB8CE3D4B0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8">
                <a:extLst>
                  <a:ext uri="{FF2B5EF4-FFF2-40B4-BE49-F238E27FC236}">
                    <a16:creationId xmlns:a16="http://schemas.microsoft.com/office/drawing/2014/main" id="{3C737947-0EA0-D083-A99B-9C697F94DEA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9">
                <a:extLst>
                  <a:ext uri="{FF2B5EF4-FFF2-40B4-BE49-F238E27FC236}">
                    <a16:creationId xmlns:a16="http://schemas.microsoft.com/office/drawing/2014/main" id="{F7394D44-F80C-B8C3-37DB-79ADA130952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0">
                <a:extLst>
                  <a:ext uri="{FF2B5EF4-FFF2-40B4-BE49-F238E27FC236}">
                    <a16:creationId xmlns:a16="http://schemas.microsoft.com/office/drawing/2014/main" id="{D8FFE929-D8AA-633A-9C41-8ABEC9BAE40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1">
                <a:extLst>
                  <a:ext uri="{FF2B5EF4-FFF2-40B4-BE49-F238E27FC236}">
                    <a16:creationId xmlns:a16="http://schemas.microsoft.com/office/drawing/2014/main" id="{A7DBF09E-51A4-3AD5-56D8-5A576AEA574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2">
                <a:extLst>
                  <a:ext uri="{FF2B5EF4-FFF2-40B4-BE49-F238E27FC236}">
                    <a16:creationId xmlns:a16="http://schemas.microsoft.com/office/drawing/2014/main" id="{1C7ABEB7-32DC-7C17-7861-76A6F6FF245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3">
                <a:extLst>
                  <a:ext uri="{FF2B5EF4-FFF2-40B4-BE49-F238E27FC236}">
                    <a16:creationId xmlns:a16="http://schemas.microsoft.com/office/drawing/2014/main" id="{459E5D9F-0BED-2D3E-CB7F-C80032157975}"/>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grpSp>
        <p:nvGrpSpPr>
          <p:cNvPr id="20" name="Agrupar 19">
            <a:extLst>
              <a:ext uri="{FF2B5EF4-FFF2-40B4-BE49-F238E27FC236}">
                <a16:creationId xmlns:a16="http://schemas.microsoft.com/office/drawing/2014/main" id="{CF5C4E2C-2954-8157-C94B-297CBE6CA1D8}"/>
              </a:ext>
            </a:extLst>
          </p:cNvPr>
          <p:cNvGrpSpPr/>
          <p:nvPr/>
        </p:nvGrpSpPr>
        <p:grpSpPr>
          <a:xfrm>
            <a:off x="7524020" y="3478417"/>
            <a:ext cx="4553084" cy="2724201"/>
            <a:chOff x="1234673" y="4051042"/>
            <a:chExt cx="4389182" cy="2626136"/>
          </a:xfrm>
        </p:grpSpPr>
        <p:grpSp>
          <p:nvGrpSpPr>
            <p:cNvPr id="21" name="Gráfico 23">
              <a:extLst>
                <a:ext uri="{FF2B5EF4-FFF2-40B4-BE49-F238E27FC236}">
                  <a16:creationId xmlns:a16="http://schemas.microsoft.com/office/drawing/2014/main" id="{F678567F-00CA-C416-470F-77A55477826D}"/>
                </a:ext>
              </a:extLst>
            </p:cNvPr>
            <p:cNvGrpSpPr/>
            <p:nvPr/>
          </p:nvGrpSpPr>
          <p:grpSpPr>
            <a:xfrm>
              <a:off x="1616667" y="4051042"/>
              <a:ext cx="4007188" cy="2496827"/>
              <a:chOff x="1561782" y="1693496"/>
              <a:chExt cx="3121802" cy="1945154"/>
            </a:xfrm>
          </p:grpSpPr>
          <p:sp>
            <p:nvSpPr>
              <p:cNvPr id="27" name="Forma Livre 38">
                <a:extLst>
                  <a:ext uri="{FF2B5EF4-FFF2-40B4-BE49-F238E27FC236}">
                    <a16:creationId xmlns:a16="http://schemas.microsoft.com/office/drawing/2014/main" id="{6E8C7DF3-EE17-1D96-DA19-3558B266505A}"/>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39">
                <a:extLst>
                  <a:ext uri="{FF2B5EF4-FFF2-40B4-BE49-F238E27FC236}">
                    <a16:creationId xmlns:a16="http://schemas.microsoft.com/office/drawing/2014/main" id="{7FBF41EB-03D5-03FA-43A6-D506206BAE49}"/>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9" name="Forma Livre 40">
                <a:extLst>
                  <a:ext uri="{FF2B5EF4-FFF2-40B4-BE49-F238E27FC236}">
                    <a16:creationId xmlns:a16="http://schemas.microsoft.com/office/drawing/2014/main" id="{C8550731-868B-CA0F-BDB6-A5441EF011D0}"/>
                  </a:ext>
                </a:extLst>
              </p:cNvPr>
              <p:cNvSpPr/>
              <p:nvPr/>
            </p:nvSpPr>
            <p:spPr>
              <a:xfrm>
                <a:off x="4393035" y="21857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0" name="Forma Livre 42">
                <a:extLst>
                  <a:ext uri="{FF2B5EF4-FFF2-40B4-BE49-F238E27FC236}">
                    <a16:creationId xmlns:a16="http://schemas.microsoft.com/office/drawing/2014/main" id="{8B7321A3-0C8B-A966-5743-A9E7C30DFCA0}"/>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1" name="Forma Livre 43">
                <a:extLst>
                  <a:ext uri="{FF2B5EF4-FFF2-40B4-BE49-F238E27FC236}">
                    <a16:creationId xmlns:a16="http://schemas.microsoft.com/office/drawing/2014/main" id="{A90FCC43-E510-D7F7-FCBA-9430158A5F3A}"/>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2" name="Forma Livre 44">
                <a:extLst>
                  <a:ext uri="{FF2B5EF4-FFF2-40B4-BE49-F238E27FC236}">
                    <a16:creationId xmlns:a16="http://schemas.microsoft.com/office/drawing/2014/main" id="{BA49678A-249B-0867-9A55-B469108F0F1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33" name="Forma Livre 45">
                <a:extLst>
                  <a:ext uri="{FF2B5EF4-FFF2-40B4-BE49-F238E27FC236}">
                    <a16:creationId xmlns:a16="http://schemas.microsoft.com/office/drawing/2014/main" id="{4A336734-0222-9D0A-2535-182F4916A6D9}"/>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4" name="Forma Livre 46">
                <a:extLst>
                  <a:ext uri="{FF2B5EF4-FFF2-40B4-BE49-F238E27FC236}">
                    <a16:creationId xmlns:a16="http://schemas.microsoft.com/office/drawing/2014/main" id="{AC0EE9E4-1BA3-E3DC-7AFF-C164FA716190}"/>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5" name="Forma Livre 47">
                <a:extLst>
                  <a:ext uri="{FF2B5EF4-FFF2-40B4-BE49-F238E27FC236}">
                    <a16:creationId xmlns:a16="http://schemas.microsoft.com/office/drawing/2014/main" id="{CD121131-9B52-2134-0E6C-7427A4C5F55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48">
                <a:extLst>
                  <a:ext uri="{FF2B5EF4-FFF2-40B4-BE49-F238E27FC236}">
                    <a16:creationId xmlns:a16="http://schemas.microsoft.com/office/drawing/2014/main" id="{42ECF995-6DD9-C363-0081-21A390F2A38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7" name="Forma Livre 49">
                <a:extLst>
                  <a:ext uri="{FF2B5EF4-FFF2-40B4-BE49-F238E27FC236}">
                    <a16:creationId xmlns:a16="http://schemas.microsoft.com/office/drawing/2014/main" id="{114B70CF-1098-E4BE-429F-30806AD2E71A}"/>
                  </a:ext>
                </a:extLst>
              </p:cNvPr>
              <p:cNvSpPr/>
              <p:nvPr/>
            </p:nvSpPr>
            <p:spPr>
              <a:xfrm>
                <a:off x="1561782"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22" name="Gráfico 23">
              <a:extLst>
                <a:ext uri="{FF2B5EF4-FFF2-40B4-BE49-F238E27FC236}">
                  <a16:creationId xmlns:a16="http://schemas.microsoft.com/office/drawing/2014/main" id="{DE505368-D163-575B-F705-A47E203CECCC}"/>
                </a:ext>
              </a:extLst>
            </p:cNvPr>
            <p:cNvGrpSpPr/>
            <p:nvPr/>
          </p:nvGrpSpPr>
          <p:grpSpPr>
            <a:xfrm>
              <a:off x="1234673" y="4757919"/>
              <a:ext cx="2214058" cy="1919259"/>
              <a:chOff x="3786612" y="2143450"/>
              <a:chExt cx="1724863" cy="1495200"/>
            </a:xfrm>
          </p:grpSpPr>
          <p:sp>
            <p:nvSpPr>
              <p:cNvPr id="23" name="Forma Livre 40">
                <a:extLst>
                  <a:ext uri="{FF2B5EF4-FFF2-40B4-BE49-F238E27FC236}">
                    <a16:creationId xmlns:a16="http://schemas.microsoft.com/office/drawing/2014/main" id="{A06EE921-AA8E-6EB7-2557-E2B1FF4B926B}"/>
                  </a:ext>
                </a:extLst>
              </p:cNvPr>
              <p:cNvSpPr/>
              <p:nvPr/>
            </p:nvSpPr>
            <p:spPr>
              <a:xfrm>
                <a:off x="4448713" y="214345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4" name="Forma Livre 45">
                <a:extLst>
                  <a:ext uri="{FF2B5EF4-FFF2-40B4-BE49-F238E27FC236}">
                    <a16:creationId xmlns:a16="http://schemas.microsoft.com/office/drawing/2014/main" id="{B3F81F45-7920-C539-E863-FC09BC032E06}"/>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5" name="Forma Livre 46">
                <a:extLst>
                  <a:ext uri="{FF2B5EF4-FFF2-40B4-BE49-F238E27FC236}">
                    <a16:creationId xmlns:a16="http://schemas.microsoft.com/office/drawing/2014/main" id="{68283281-347F-004B-4094-544A5F9BEA2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6" name="Forma Livre 48">
                <a:extLst>
                  <a:ext uri="{FF2B5EF4-FFF2-40B4-BE49-F238E27FC236}">
                    <a16:creationId xmlns:a16="http://schemas.microsoft.com/office/drawing/2014/main" id="{C10564BF-9AD3-E1B1-C05D-DFF5418EFD4A}"/>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spTree>
    <p:extLst>
      <p:ext uri="{BB962C8B-B14F-4D97-AF65-F5344CB8AC3E}">
        <p14:creationId xmlns:p14="http://schemas.microsoft.com/office/powerpoint/2010/main" val="99796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4" presetClass="entr" presetSubtype="16" fill="hold" nodeType="with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box(in)">
                                      <p:cBhvr>
                                        <p:cTn id="16"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02.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pic>
        <p:nvPicPr>
          <p:cNvPr id="5" name="Imagem 4" descr="Mouse de computador&#10;&#10;Descrição gerada automaticamente">
            <a:extLst>
              <a:ext uri="{FF2B5EF4-FFF2-40B4-BE49-F238E27FC236}">
                <a16:creationId xmlns:a16="http://schemas.microsoft.com/office/drawing/2014/main" id="{E4D53720-6DFC-689E-946C-252A311D24D6}"/>
              </a:ext>
            </a:extLst>
          </p:cNvPr>
          <p:cNvPicPr>
            <a:picLocks noChangeAspect="1"/>
          </p:cNvPicPr>
          <p:nvPr/>
        </p:nvPicPr>
        <p:blipFill>
          <a:blip r:embed="rId3">
            <a:alphaModFix amt="40000"/>
            <a:extLst>
              <a:ext uri="{28A0092B-C50C-407E-A947-70E740481C1C}">
                <a14:useLocalDpi xmlns:a14="http://schemas.microsoft.com/office/drawing/2010/main" val="0"/>
              </a:ext>
            </a:extLst>
          </a:blip>
          <a:stretch>
            <a:fillRect/>
          </a:stretch>
        </p:blipFill>
        <p:spPr>
          <a:xfrm flipH="1">
            <a:off x="0" y="0"/>
            <a:ext cx="12328754" cy="6858000"/>
          </a:xfrm>
          <a:prstGeom prst="rect">
            <a:avLst/>
          </a:prstGeom>
        </p:spPr>
      </p:pic>
      <p:sp>
        <p:nvSpPr>
          <p:cNvPr id="2" name="CaixaDeTexto 1">
            <a:extLst>
              <a:ext uri="{FF2B5EF4-FFF2-40B4-BE49-F238E27FC236}">
                <a16:creationId xmlns:a16="http://schemas.microsoft.com/office/drawing/2014/main" id="{A4B6DF98-E147-C34C-2742-CE0F774C7195}"/>
              </a:ext>
            </a:extLst>
          </p:cNvPr>
          <p:cNvSpPr txBox="1"/>
          <p:nvPr/>
        </p:nvSpPr>
        <p:spPr>
          <a:xfrm>
            <a:off x="467850" y="721542"/>
            <a:ext cx="9744075" cy="1015663"/>
          </a:xfrm>
          <a:prstGeom prst="rect">
            <a:avLst/>
          </a:prstGeom>
          <a:noFill/>
        </p:spPr>
        <p:txBody>
          <a:bodyPr wrap="square" rtlCol="0">
            <a:spAutoFit/>
          </a:bodyPr>
          <a:lstStyle/>
          <a:p>
            <a:r>
              <a:rPr lang="pt-BR" sz="6000">
                <a:solidFill>
                  <a:schemeClr val="bg1"/>
                </a:solidFill>
                <a:latin typeface="AMX Black" pitchFamily="2" charset="0"/>
              </a:rPr>
              <a:t>Cenário 2</a:t>
            </a:r>
          </a:p>
        </p:txBody>
      </p:sp>
      <p:sp>
        <p:nvSpPr>
          <p:cNvPr id="4" name="CaixaDeTexto 3">
            <a:extLst>
              <a:ext uri="{FF2B5EF4-FFF2-40B4-BE49-F238E27FC236}">
                <a16:creationId xmlns:a16="http://schemas.microsoft.com/office/drawing/2014/main" id="{AF5C3C70-1AB9-05FD-F3CE-09DF6120F329}"/>
              </a:ext>
            </a:extLst>
          </p:cNvPr>
          <p:cNvSpPr txBox="1"/>
          <p:nvPr/>
        </p:nvSpPr>
        <p:spPr>
          <a:xfrm>
            <a:off x="467849" y="1873988"/>
            <a:ext cx="7127875" cy="461665"/>
          </a:xfrm>
          <a:prstGeom prst="rect">
            <a:avLst/>
          </a:prstGeom>
          <a:noFill/>
        </p:spPr>
        <p:txBody>
          <a:bodyPr wrap="square" rtlCol="0">
            <a:spAutoFit/>
          </a:bodyPr>
          <a:lstStyle/>
          <a:p>
            <a:r>
              <a:rPr lang="pt-BR" sz="2400">
                <a:solidFill>
                  <a:schemeClr val="bg1"/>
                </a:solidFill>
              </a:rPr>
              <a:t>O que é possível identificar a partir desse cenário?</a:t>
            </a:r>
          </a:p>
        </p:txBody>
      </p:sp>
      <p:grpSp>
        <p:nvGrpSpPr>
          <p:cNvPr id="9" name="Agrupar 8">
            <a:extLst>
              <a:ext uri="{FF2B5EF4-FFF2-40B4-BE49-F238E27FC236}">
                <a16:creationId xmlns:a16="http://schemas.microsoft.com/office/drawing/2014/main" id="{5042944D-A608-662E-6C9F-FD36B395C8EB}"/>
              </a:ext>
            </a:extLst>
          </p:cNvPr>
          <p:cNvGrpSpPr/>
          <p:nvPr/>
        </p:nvGrpSpPr>
        <p:grpSpPr>
          <a:xfrm>
            <a:off x="6239805" y="1157071"/>
            <a:ext cx="5571605" cy="3065649"/>
            <a:chOff x="851034" y="4051042"/>
            <a:chExt cx="4772822" cy="2626137"/>
          </a:xfrm>
        </p:grpSpPr>
        <p:grpSp>
          <p:nvGrpSpPr>
            <p:cNvPr id="10" name="Gráfico 23">
              <a:extLst>
                <a:ext uri="{FF2B5EF4-FFF2-40B4-BE49-F238E27FC236}">
                  <a16:creationId xmlns:a16="http://schemas.microsoft.com/office/drawing/2014/main" id="{59050EDC-029F-9FA1-8473-843BCB8EF912}"/>
                </a:ext>
              </a:extLst>
            </p:cNvPr>
            <p:cNvGrpSpPr/>
            <p:nvPr/>
          </p:nvGrpSpPr>
          <p:grpSpPr>
            <a:xfrm>
              <a:off x="2485230" y="4051042"/>
              <a:ext cx="3138626" cy="2496827"/>
              <a:chOff x="2238436" y="1693496"/>
              <a:chExt cx="2445148" cy="1945154"/>
            </a:xfrm>
          </p:grpSpPr>
          <p:sp>
            <p:nvSpPr>
              <p:cNvPr id="16" name="Forma Livre 38">
                <a:extLst>
                  <a:ext uri="{FF2B5EF4-FFF2-40B4-BE49-F238E27FC236}">
                    <a16:creationId xmlns:a16="http://schemas.microsoft.com/office/drawing/2014/main" id="{5C690A1A-C0DA-DC02-93BD-6AA9D50F592F}"/>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7" name="Forma Livre 39">
                <a:extLst>
                  <a:ext uri="{FF2B5EF4-FFF2-40B4-BE49-F238E27FC236}">
                    <a16:creationId xmlns:a16="http://schemas.microsoft.com/office/drawing/2014/main" id="{4943950C-9FDB-36D2-1E04-151F4F68CDAE}"/>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8" name="Forma Livre 40">
                <a:extLst>
                  <a:ext uri="{FF2B5EF4-FFF2-40B4-BE49-F238E27FC236}">
                    <a16:creationId xmlns:a16="http://schemas.microsoft.com/office/drawing/2014/main" id="{4BF4C55F-5D33-9A0E-9567-E9CA178898BC}"/>
                  </a:ext>
                </a:extLst>
              </p:cNvPr>
              <p:cNvSpPr/>
              <p:nvPr/>
            </p:nvSpPr>
            <p:spPr>
              <a:xfrm>
                <a:off x="4393035" y="21857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2">
                <a:extLst>
                  <a:ext uri="{FF2B5EF4-FFF2-40B4-BE49-F238E27FC236}">
                    <a16:creationId xmlns:a16="http://schemas.microsoft.com/office/drawing/2014/main" id="{D37F230E-BDCA-36D1-374A-9D1D1F406FE2}"/>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0" name="Forma Livre 43">
                <a:extLst>
                  <a:ext uri="{FF2B5EF4-FFF2-40B4-BE49-F238E27FC236}">
                    <a16:creationId xmlns:a16="http://schemas.microsoft.com/office/drawing/2014/main" id="{4D846CF6-5F93-5C65-5062-A93235B5F3D6}"/>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1" name="Forma Livre 44">
                <a:extLst>
                  <a:ext uri="{FF2B5EF4-FFF2-40B4-BE49-F238E27FC236}">
                    <a16:creationId xmlns:a16="http://schemas.microsoft.com/office/drawing/2014/main" id="{023B30BE-25F9-904C-F13B-0BB2E0817818}"/>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22" name="Forma Livre 45">
                <a:extLst>
                  <a:ext uri="{FF2B5EF4-FFF2-40B4-BE49-F238E27FC236}">
                    <a16:creationId xmlns:a16="http://schemas.microsoft.com/office/drawing/2014/main" id="{B67F26B4-D935-9D0F-B5A2-C58E27E7CDBD}"/>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3" name="Forma Livre 46">
                <a:extLst>
                  <a:ext uri="{FF2B5EF4-FFF2-40B4-BE49-F238E27FC236}">
                    <a16:creationId xmlns:a16="http://schemas.microsoft.com/office/drawing/2014/main" id="{EAAC58B2-18E0-3665-F61D-CDB670DEA9D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4" name="Forma Livre 47">
                <a:extLst>
                  <a:ext uri="{FF2B5EF4-FFF2-40B4-BE49-F238E27FC236}">
                    <a16:creationId xmlns:a16="http://schemas.microsoft.com/office/drawing/2014/main" id="{259B0D22-9904-DF59-F3CA-A04331246D2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8">
                <a:extLst>
                  <a:ext uri="{FF2B5EF4-FFF2-40B4-BE49-F238E27FC236}">
                    <a16:creationId xmlns:a16="http://schemas.microsoft.com/office/drawing/2014/main" id="{4BA9EC67-EEBA-61F0-4839-9674BC7A716C}"/>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6" name="Forma Livre 49">
                <a:extLst>
                  <a:ext uri="{FF2B5EF4-FFF2-40B4-BE49-F238E27FC236}">
                    <a16:creationId xmlns:a16="http://schemas.microsoft.com/office/drawing/2014/main" id="{D060D0AD-4D97-D0BC-C037-94BF2B0B004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11" name="Gráfico 23">
              <a:extLst>
                <a:ext uri="{FF2B5EF4-FFF2-40B4-BE49-F238E27FC236}">
                  <a16:creationId xmlns:a16="http://schemas.microsoft.com/office/drawing/2014/main" id="{F04FC80D-D0A5-C30E-94BB-8283B5AEB695}"/>
                </a:ext>
              </a:extLst>
            </p:cNvPr>
            <p:cNvGrpSpPr/>
            <p:nvPr/>
          </p:nvGrpSpPr>
          <p:grpSpPr>
            <a:xfrm>
              <a:off x="851034" y="4611309"/>
              <a:ext cx="1422796" cy="2065870"/>
              <a:chOff x="3487738" y="2029233"/>
              <a:chExt cx="1108430" cy="1609417"/>
            </a:xfrm>
          </p:grpSpPr>
          <p:sp>
            <p:nvSpPr>
              <p:cNvPr id="12" name="Forma Livre 40">
                <a:extLst>
                  <a:ext uri="{FF2B5EF4-FFF2-40B4-BE49-F238E27FC236}">
                    <a16:creationId xmlns:a16="http://schemas.microsoft.com/office/drawing/2014/main" id="{18A7C523-9FE7-80E4-5DE7-C9394206E3CB}"/>
                  </a:ext>
                </a:extLst>
              </p:cNvPr>
              <p:cNvSpPr/>
              <p:nvPr/>
            </p:nvSpPr>
            <p:spPr>
              <a:xfrm>
                <a:off x="4305619" y="20292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3" name="Forma Livre 45">
                <a:extLst>
                  <a:ext uri="{FF2B5EF4-FFF2-40B4-BE49-F238E27FC236}">
                    <a16:creationId xmlns:a16="http://schemas.microsoft.com/office/drawing/2014/main" id="{5EDBF337-4744-D81C-9732-B6048656F042}"/>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4" name="Forma Livre 46">
                <a:extLst>
                  <a:ext uri="{FF2B5EF4-FFF2-40B4-BE49-F238E27FC236}">
                    <a16:creationId xmlns:a16="http://schemas.microsoft.com/office/drawing/2014/main" id="{49D91E79-7D0A-CE98-ABCB-3EDBE9E5213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5" name="Forma Livre 48">
                <a:extLst>
                  <a:ext uri="{FF2B5EF4-FFF2-40B4-BE49-F238E27FC236}">
                    <a16:creationId xmlns:a16="http://schemas.microsoft.com/office/drawing/2014/main" id="{ECD24359-1D00-7E87-1A55-31529E5A0983}"/>
                  </a:ext>
                </a:extLst>
              </p:cNvPr>
              <p:cNvSpPr/>
              <p:nvPr/>
            </p:nvSpPr>
            <p:spPr>
              <a:xfrm>
                <a:off x="3487738" y="24143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sp>
        <p:nvSpPr>
          <p:cNvPr id="3" name="Retângulo 2">
            <a:extLst>
              <a:ext uri="{FF2B5EF4-FFF2-40B4-BE49-F238E27FC236}">
                <a16:creationId xmlns:a16="http://schemas.microsoft.com/office/drawing/2014/main" id="{7DBC5DB2-CBFD-D84B-E748-565BC9E2DEC8}"/>
              </a:ext>
            </a:extLst>
          </p:cNvPr>
          <p:cNvSpPr/>
          <p:nvPr/>
        </p:nvSpPr>
        <p:spPr>
          <a:xfrm>
            <a:off x="581521" y="2740765"/>
            <a:ext cx="10820613" cy="3150747"/>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7" name="Fluxograma: Processo 6">
            <a:extLst>
              <a:ext uri="{FF2B5EF4-FFF2-40B4-BE49-F238E27FC236}">
                <a16:creationId xmlns:a16="http://schemas.microsoft.com/office/drawing/2014/main" id="{AA00D355-5CBB-EBE5-6754-C1A6E97C9C79}"/>
              </a:ext>
            </a:extLst>
          </p:cNvPr>
          <p:cNvSpPr/>
          <p:nvPr/>
        </p:nvSpPr>
        <p:spPr>
          <a:xfrm>
            <a:off x="865933" y="2952608"/>
            <a:ext cx="10216488" cy="2738632"/>
          </a:xfrm>
          <a:prstGeom prst="flowChartProcess">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pic>
        <p:nvPicPr>
          <p:cNvPr id="27" name="Imagem 26" descr="Texto, Logotipo&#10;&#10;Descrição gerada automaticamente">
            <a:extLst>
              <a:ext uri="{FF2B5EF4-FFF2-40B4-BE49-F238E27FC236}">
                <a16:creationId xmlns:a16="http://schemas.microsoft.com/office/drawing/2014/main" id="{FE97D5A1-85CA-0A05-2BED-05607D7594A8}"/>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8" name="Agrupar 27">
            <a:extLst>
              <a:ext uri="{FF2B5EF4-FFF2-40B4-BE49-F238E27FC236}">
                <a16:creationId xmlns:a16="http://schemas.microsoft.com/office/drawing/2014/main" id="{3CE55D00-3D3C-B175-84D8-E82DA9E37D5D}"/>
              </a:ext>
            </a:extLst>
          </p:cNvPr>
          <p:cNvGrpSpPr/>
          <p:nvPr/>
        </p:nvGrpSpPr>
        <p:grpSpPr>
          <a:xfrm>
            <a:off x="9872015" y="6469399"/>
            <a:ext cx="2190461" cy="261610"/>
            <a:chOff x="9142558" y="6469399"/>
            <a:chExt cx="2190461" cy="261610"/>
          </a:xfrm>
          <a:solidFill>
            <a:schemeClr val="bg1"/>
          </a:solidFill>
        </p:grpSpPr>
        <p:sp>
          <p:nvSpPr>
            <p:cNvPr id="29" name="CaixaDeTexto 28">
              <a:extLst>
                <a:ext uri="{FF2B5EF4-FFF2-40B4-BE49-F238E27FC236}">
                  <a16:creationId xmlns:a16="http://schemas.microsoft.com/office/drawing/2014/main" id="{5355292A-C4DB-374F-B2DD-3ABE470F783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30" name="Gráfico 7">
              <a:extLst>
                <a:ext uri="{FF2B5EF4-FFF2-40B4-BE49-F238E27FC236}">
                  <a16:creationId xmlns:a16="http://schemas.microsoft.com/office/drawing/2014/main" id="{DFB87DD2-8070-06B7-872F-D5322F068BB0}"/>
                </a:ext>
              </a:extLst>
            </p:cNvPr>
            <p:cNvGrpSpPr/>
            <p:nvPr/>
          </p:nvGrpSpPr>
          <p:grpSpPr>
            <a:xfrm>
              <a:off x="9142558" y="6511982"/>
              <a:ext cx="1684398" cy="142155"/>
              <a:chOff x="404711" y="944579"/>
              <a:chExt cx="5743491" cy="484722"/>
            </a:xfrm>
            <a:grpFill/>
          </p:grpSpPr>
          <p:sp>
            <p:nvSpPr>
              <p:cNvPr id="31" name="Forma Livre 23">
                <a:extLst>
                  <a:ext uri="{FF2B5EF4-FFF2-40B4-BE49-F238E27FC236}">
                    <a16:creationId xmlns:a16="http://schemas.microsoft.com/office/drawing/2014/main" id="{D1331BD1-E12E-973A-8604-4589D603B92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4">
                <a:extLst>
                  <a:ext uri="{FF2B5EF4-FFF2-40B4-BE49-F238E27FC236}">
                    <a16:creationId xmlns:a16="http://schemas.microsoft.com/office/drawing/2014/main" id="{A44E99FE-D220-4C14-9E13-AC2BFE5A769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5">
                <a:extLst>
                  <a:ext uri="{FF2B5EF4-FFF2-40B4-BE49-F238E27FC236}">
                    <a16:creationId xmlns:a16="http://schemas.microsoft.com/office/drawing/2014/main" id="{D3F768E9-D2A8-EBA7-95FA-69DB7F34DBB6}"/>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26">
                <a:extLst>
                  <a:ext uri="{FF2B5EF4-FFF2-40B4-BE49-F238E27FC236}">
                    <a16:creationId xmlns:a16="http://schemas.microsoft.com/office/drawing/2014/main" id="{DF55F5D2-4E64-F9F4-AEDC-DCB1A0DCA3F0}"/>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27">
                <a:extLst>
                  <a:ext uri="{FF2B5EF4-FFF2-40B4-BE49-F238E27FC236}">
                    <a16:creationId xmlns:a16="http://schemas.microsoft.com/office/drawing/2014/main" id="{6EFD8AEB-2762-8A3C-93E9-E7F3173975B5}"/>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28">
                <a:extLst>
                  <a:ext uri="{FF2B5EF4-FFF2-40B4-BE49-F238E27FC236}">
                    <a16:creationId xmlns:a16="http://schemas.microsoft.com/office/drawing/2014/main" id="{2CA789C1-A98D-325B-9791-E155A21EE20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29">
                <a:extLst>
                  <a:ext uri="{FF2B5EF4-FFF2-40B4-BE49-F238E27FC236}">
                    <a16:creationId xmlns:a16="http://schemas.microsoft.com/office/drawing/2014/main" id="{77E5BF72-8618-60C8-A58A-79B018BA3C2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30">
                <a:extLst>
                  <a:ext uri="{FF2B5EF4-FFF2-40B4-BE49-F238E27FC236}">
                    <a16:creationId xmlns:a16="http://schemas.microsoft.com/office/drawing/2014/main" id="{8AD400FD-4A4F-CEE2-2F02-5F65A4043AE7}"/>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31">
                <a:extLst>
                  <a:ext uri="{FF2B5EF4-FFF2-40B4-BE49-F238E27FC236}">
                    <a16:creationId xmlns:a16="http://schemas.microsoft.com/office/drawing/2014/main" id="{2EA819B1-F4AE-EC7F-B83A-18DFA5AD473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32">
                <a:extLst>
                  <a:ext uri="{FF2B5EF4-FFF2-40B4-BE49-F238E27FC236}">
                    <a16:creationId xmlns:a16="http://schemas.microsoft.com/office/drawing/2014/main" id="{3F97C57C-B559-CCA1-5677-7B063749D3E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33">
                <a:extLst>
                  <a:ext uri="{FF2B5EF4-FFF2-40B4-BE49-F238E27FC236}">
                    <a16:creationId xmlns:a16="http://schemas.microsoft.com/office/drawing/2014/main" id="{BF5E35F1-1738-032A-471C-0A929EC7F21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962692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3" grpId="0" animBg="1"/>
      <p:bldP spid="7" grpId="0" animBg="1"/>
    </p:bldLst>
  </p:timing>
</p:sld>
</file>

<file path=ppt/slides/slide103.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6" name="CaixaDeTexto 5">
            <a:extLst>
              <a:ext uri="{FF2B5EF4-FFF2-40B4-BE49-F238E27FC236}">
                <a16:creationId xmlns:a16="http://schemas.microsoft.com/office/drawing/2014/main" id="{6DF653BF-B203-07C5-A395-6F0D3CA511D1}"/>
              </a:ext>
            </a:extLst>
          </p:cNvPr>
          <p:cNvSpPr txBox="1"/>
          <p:nvPr/>
        </p:nvSpPr>
        <p:spPr>
          <a:xfrm>
            <a:off x="479425" y="2183884"/>
            <a:ext cx="9855200" cy="2677656"/>
          </a:xfrm>
          <a:prstGeom prst="rect">
            <a:avLst/>
          </a:prstGeom>
          <a:noFill/>
        </p:spPr>
        <p:txBody>
          <a:bodyPr wrap="square">
            <a:spAutoFit/>
          </a:bodyPr>
          <a:lstStyle/>
          <a:p>
            <a:r>
              <a:rPr lang="pt-BR" sz="2400">
                <a:solidFill>
                  <a:schemeClr val="bg1"/>
                </a:solidFill>
              </a:rPr>
              <a:t>A quantidade de pessoas passando pela loja foi mais baixa em comparação ao mês anterior.</a:t>
            </a:r>
          </a:p>
          <a:p>
            <a:endParaRPr lang="pt-BR" sz="2400">
              <a:solidFill>
                <a:schemeClr val="bg1"/>
              </a:solidFill>
            </a:endParaRPr>
          </a:p>
          <a:p>
            <a:r>
              <a:rPr lang="pt-BR" sz="2400">
                <a:solidFill>
                  <a:schemeClr val="bg1"/>
                </a:solidFill>
              </a:rPr>
              <a:t>O que podemos compreender com essa análise é:</a:t>
            </a:r>
          </a:p>
          <a:p>
            <a:endParaRPr lang="pt-BR" sz="2400">
              <a:solidFill>
                <a:schemeClr val="bg1"/>
              </a:solidFill>
            </a:endParaRPr>
          </a:p>
          <a:p>
            <a:r>
              <a:rPr lang="pt-BR" sz="2400">
                <a:solidFill>
                  <a:schemeClr val="bg1"/>
                </a:solidFill>
              </a:rPr>
              <a:t>Houve alguma ação de marketing, campanha ou lançamento no mês anterior? Se sim, esse pode ser o motivo da variação de fluxo.</a:t>
            </a:r>
          </a:p>
        </p:txBody>
      </p:sp>
      <p:sp>
        <p:nvSpPr>
          <p:cNvPr id="7" name="CaixaDeTexto 6">
            <a:extLst>
              <a:ext uri="{FF2B5EF4-FFF2-40B4-BE49-F238E27FC236}">
                <a16:creationId xmlns:a16="http://schemas.microsoft.com/office/drawing/2014/main" id="{C79EE6BF-4BD1-8B9C-5559-49197266BBE7}"/>
              </a:ext>
            </a:extLst>
          </p:cNvPr>
          <p:cNvSpPr txBox="1"/>
          <p:nvPr/>
        </p:nvSpPr>
        <p:spPr>
          <a:xfrm>
            <a:off x="479425" y="587599"/>
            <a:ext cx="9744075" cy="1015663"/>
          </a:xfrm>
          <a:prstGeom prst="rect">
            <a:avLst/>
          </a:prstGeom>
          <a:noFill/>
        </p:spPr>
        <p:txBody>
          <a:bodyPr wrap="square" rtlCol="0">
            <a:spAutoFit/>
          </a:bodyPr>
          <a:lstStyle/>
          <a:p>
            <a:r>
              <a:rPr lang="pt-BR" sz="6000">
                <a:solidFill>
                  <a:schemeClr val="bg1"/>
                </a:solidFill>
                <a:latin typeface="AMX Black" pitchFamily="2" charset="0"/>
              </a:rPr>
              <a:t>Análise - Cenário 2</a:t>
            </a:r>
          </a:p>
        </p:txBody>
      </p:sp>
      <p:pic>
        <p:nvPicPr>
          <p:cNvPr id="2" name="Imagem 1" descr="Texto, Logotipo&#10;&#10;Descrição gerada automaticamente">
            <a:extLst>
              <a:ext uri="{FF2B5EF4-FFF2-40B4-BE49-F238E27FC236}">
                <a16:creationId xmlns:a16="http://schemas.microsoft.com/office/drawing/2014/main" id="{74500F6B-ED5B-1962-67B8-A5CAE657F21D}"/>
              </a:ext>
            </a:extLst>
          </p:cNvPr>
          <p:cNvPicPr>
            <a:picLocks noChangeAspect="1"/>
          </p:cNvPicPr>
          <p:nvPr/>
        </p:nvPicPr>
        <p:blipFill>
          <a:blip r:embed="rId2"/>
          <a:stretch>
            <a:fillRect/>
          </a:stretch>
        </p:blipFill>
        <p:spPr>
          <a:xfrm>
            <a:off x="617981" y="6266055"/>
            <a:ext cx="942717" cy="334149"/>
          </a:xfrm>
          <a:prstGeom prst="rect">
            <a:avLst/>
          </a:prstGeom>
        </p:spPr>
      </p:pic>
      <p:grpSp>
        <p:nvGrpSpPr>
          <p:cNvPr id="3" name="Agrupar 2">
            <a:extLst>
              <a:ext uri="{FF2B5EF4-FFF2-40B4-BE49-F238E27FC236}">
                <a16:creationId xmlns:a16="http://schemas.microsoft.com/office/drawing/2014/main" id="{A58CF5E5-CBB5-43C4-781C-B9859A7A65BC}"/>
              </a:ext>
            </a:extLst>
          </p:cNvPr>
          <p:cNvGrpSpPr/>
          <p:nvPr/>
        </p:nvGrpSpPr>
        <p:grpSpPr>
          <a:xfrm>
            <a:off x="9872015" y="6469399"/>
            <a:ext cx="2190461" cy="261610"/>
            <a:chOff x="9142558" y="6469399"/>
            <a:chExt cx="2190461" cy="261610"/>
          </a:xfrm>
          <a:solidFill>
            <a:schemeClr val="bg1"/>
          </a:solidFill>
        </p:grpSpPr>
        <p:sp>
          <p:nvSpPr>
            <p:cNvPr id="4" name="CaixaDeTexto 3">
              <a:extLst>
                <a:ext uri="{FF2B5EF4-FFF2-40B4-BE49-F238E27FC236}">
                  <a16:creationId xmlns:a16="http://schemas.microsoft.com/office/drawing/2014/main" id="{E8F8C2F9-5E0C-F991-18E5-EFACB9993386}"/>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5" name="Gráfico 7">
              <a:extLst>
                <a:ext uri="{FF2B5EF4-FFF2-40B4-BE49-F238E27FC236}">
                  <a16:creationId xmlns:a16="http://schemas.microsoft.com/office/drawing/2014/main" id="{358D69C9-D4EB-2144-3EB2-78A44A45C12F}"/>
                </a:ext>
              </a:extLst>
            </p:cNvPr>
            <p:cNvGrpSpPr/>
            <p:nvPr/>
          </p:nvGrpSpPr>
          <p:grpSpPr>
            <a:xfrm>
              <a:off x="9142558" y="6511982"/>
              <a:ext cx="1684398" cy="142155"/>
              <a:chOff x="404711" y="944579"/>
              <a:chExt cx="5743491" cy="484722"/>
            </a:xfrm>
            <a:grpFill/>
          </p:grpSpPr>
          <p:sp>
            <p:nvSpPr>
              <p:cNvPr id="9" name="Forma Livre 23">
                <a:extLst>
                  <a:ext uri="{FF2B5EF4-FFF2-40B4-BE49-F238E27FC236}">
                    <a16:creationId xmlns:a16="http://schemas.microsoft.com/office/drawing/2014/main" id="{A874DB48-57E4-79B1-2F1D-1ACA08FDBD3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4">
                <a:extLst>
                  <a:ext uri="{FF2B5EF4-FFF2-40B4-BE49-F238E27FC236}">
                    <a16:creationId xmlns:a16="http://schemas.microsoft.com/office/drawing/2014/main" id="{4444FEAC-D765-85F0-988A-12ED5D4C61C9}"/>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5">
                <a:extLst>
                  <a:ext uri="{FF2B5EF4-FFF2-40B4-BE49-F238E27FC236}">
                    <a16:creationId xmlns:a16="http://schemas.microsoft.com/office/drawing/2014/main" id="{62A3E118-661E-AE39-3C26-1937122B0B2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6">
                <a:extLst>
                  <a:ext uri="{FF2B5EF4-FFF2-40B4-BE49-F238E27FC236}">
                    <a16:creationId xmlns:a16="http://schemas.microsoft.com/office/drawing/2014/main" id="{4509EAEE-A39E-303C-8964-36A8D97ACE9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7">
                <a:extLst>
                  <a:ext uri="{FF2B5EF4-FFF2-40B4-BE49-F238E27FC236}">
                    <a16:creationId xmlns:a16="http://schemas.microsoft.com/office/drawing/2014/main" id="{0B3FA1FC-0527-E05D-9D98-CDB8CE3D4B0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8">
                <a:extLst>
                  <a:ext uri="{FF2B5EF4-FFF2-40B4-BE49-F238E27FC236}">
                    <a16:creationId xmlns:a16="http://schemas.microsoft.com/office/drawing/2014/main" id="{3C737947-0EA0-D083-A99B-9C697F94DEA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9">
                <a:extLst>
                  <a:ext uri="{FF2B5EF4-FFF2-40B4-BE49-F238E27FC236}">
                    <a16:creationId xmlns:a16="http://schemas.microsoft.com/office/drawing/2014/main" id="{F7394D44-F80C-B8C3-37DB-79ADA130952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0">
                <a:extLst>
                  <a:ext uri="{FF2B5EF4-FFF2-40B4-BE49-F238E27FC236}">
                    <a16:creationId xmlns:a16="http://schemas.microsoft.com/office/drawing/2014/main" id="{D8FFE929-D8AA-633A-9C41-8ABEC9BAE40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1">
                <a:extLst>
                  <a:ext uri="{FF2B5EF4-FFF2-40B4-BE49-F238E27FC236}">
                    <a16:creationId xmlns:a16="http://schemas.microsoft.com/office/drawing/2014/main" id="{A7DBF09E-51A4-3AD5-56D8-5A576AEA574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2">
                <a:extLst>
                  <a:ext uri="{FF2B5EF4-FFF2-40B4-BE49-F238E27FC236}">
                    <a16:creationId xmlns:a16="http://schemas.microsoft.com/office/drawing/2014/main" id="{1C7ABEB7-32DC-7C17-7861-76A6F6FF245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3">
                <a:extLst>
                  <a:ext uri="{FF2B5EF4-FFF2-40B4-BE49-F238E27FC236}">
                    <a16:creationId xmlns:a16="http://schemas.microsoft.com/office/drawing/2014/main" id="{459E5D9F-0BED-2D3E-CB7F-C80032157975}"/>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grpSp>
        <p:nvGrpSpPr>
          <p:cNvPr id="20" name="Agrupar 19">
            <a:extLst>
              <a:ext uri="{FF2B5EF4-FFF2-40B4-BE49-F238E27FC236}">
                <a16:creationId xmlns:a16="http://schemas.microsoft.com/office/drawing/2014/main" id="{CF5C4E2C-2954-8157-C94B-297CBE6CA1D8}"/>
              </a:ext>
            </a:extLst>
          </p:cNvPr>
          <p:cNvGrpSpPr/>
          <p:nvPr/>
        </p:nvGrpSpPr>
        <p:grpSpPr>
          <a:xfrm>
            <a:off x="7782753" y="3042037"/>
            <a:ext cx="4098729" cy="2813342"/>
            <a:chOff x="1234673" y="3965111"/>
            <a:chExt cx="3951183" cy="2712068"/>
          </a:xfrm>
        </p:grpSpPr>
        <p:grpSp>
          <p:nvGrpSpPr>
            <p:cNvPr id="21" name="Gráfico 23">
              <a:extLst>
                <a:ext uri="{FF2B5EF4-FFF2-40B4-BE49-F238E27FC236}">
                  <a16:creationId xmlns:a16="http://schemas.microsoft.com/office/drawing/2014/main" id="{F678567F-00CA-C416-470F-77A55477826D}"/>
                </a:ext>
              </a:extLst>
            </p:cNvPr>
            <p:cNvGrpSpPr/>
            <p:nvPr/>
          </p:nvGrpSpPr>
          <p:grpSpPr>
            <a:xfrm>
              <a:off x="2485230" y="4051042"/>
              <a:ext cx="2700626" cy="2496827"/>
              <a:chOff x="2238436" y="1693496"/>
              <a:chExt cx="2103924" cy="1945154"/>
            </a:xfrm>
          </p:grpSpPr>
          <p:sp>
            <p:nvSpPr>
              <p:cNvPr id="27" name="Forma Livre 38">
                <a:extLst>
                  <a:ext uri="{FF2B5EF4-FFF2-40B4-BE49-F238E27FC236}">
                    <a16:creationId xmlns:a16="http://schemas.microsoft.com/office/drawing/2014/main" id="{6E8C7DF3-EE17-1D96-DA19-3558B266505A}"/>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39">
                <a:extLst>
                  <a:ext uri="{FF2B5EF4-FFF2-40B4-BE49-F238E27FC236}">
                    <a16:creationId xmlns:a16="http://schemas.microsoft.com/office/drawing/2014/main" id="{7FBF41EB-03D5-03FA-43A6-D506206BAE49}"/>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9" name="Forma Livre 40">
                <a:extLst>
                  <a:ext uri="{FF2B5EF4-FFF2-40B4-BE49-F238E27FC236}">
                    <a16:creationId xmlns:a16="http://schemas.microsoft.com/office/drawing/2014/main" id="{C8550731-868B-CA0F-BDB6-A5441EF011D0}"/>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0" name="Forma Livre 42">
                <a:extLst>
                  <a:ext uri="{FF2B5EF4-FFF2-40B4-BE49-F238E27FC236}">
                    <a16:creationId xmlns:a16="http://schemas.microsoft.com/office/drawing/2014/main" id="{8B7321A3-0C8B-A966-5743-A9E7C30DFCA0}"/>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1" name="Forma Livre 43">
                <a:extLst>
                  <a:ext uri="{FF2B5EF4-FFF2-40B4-BE49-F238E27FC236}">
                    <a16:creationId xmlns:a16="http://schemas.microsoft.com/office/drawing/2014/main" id="{A90FCC43-E510-D7F7-FCBA-9430158A5F3A}"/>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2" name="Forma Livre 44">
                <a:extLst>
                  <a:ext uri="{FF2B5EF4-FFF2-40B4-BE49-F238E27FC236}">
                    <a16:creationId xmlns:a16="http://schemas.microsoft.com/office/drawing/2014/main" id="{BA49678A-249B-0867-9A55-B469108F0F1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33" name="Forma Livre 45">
                <a:extLst>
                  <a:ext uri="{FF2B5EF4-FFF2-40B4-BE49-F238E27FC236}">
                    <a16:creationId xmlns:a16="http://schemas.microsoft.com/office/drawing/2014/main" id="{4A336734-0222-9D0A-2535-182F4916A6D9}"/>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4" name="Forma Livre 46">
                <a:extLst>
                  <a:ext uri="{FF2B5EF4-FFF2-40B4-BE49-F238E27FC236}">
                    <a16:creationId xmlns:a16="http://schemas.microsoft.com/office/drawing/2014/main" id="{AC0EE9E4-1BA3-E3DC-7AFF-C164FA716190}"/>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5" name="Forma Livre 47">
                <a:extLst>
                  <a:ext uri="{FF2B5EF4-FFF2-40B4-BE49-F238E27FC236}">
                    <a16:creationId xmlns:a16="http://schemas.microsoft.com/office/drawing/2014/main" id="{CD121131-9B52-2134-0E6C-7427A4C5F55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48">
                <a:extLst>
                  <a:ext uri="{FF2B5EF4-FFF2-40B4-BE49-F238E27FC236}">
                    <a16:creationId xmlns:a16="http://schemas.microsoft.com/office/drawing/2014/main" id="{42ECF995-6DD9-C363-0081-21A390F2A38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22" name="Gráfico 23">
              <a:extLst>
                <a:ext uri="{FF2B5EF4-FFF2-40B4-BE49-F238E27FC236}">
                  <a16:creationId xmlns:a16="http://schemas.microsoft.com/office/drawing/2014/main" id="{DE505368-D163-575B-F705-A47E203CECCC}"/>
                </a:ext>
              </a:extLst>
            </p:cNvPr>
            <p:cNvGrpSpPr/>
            <p:nvPr/>
          </p:nvGrpSpPr>
          <p:grpSpPr>
            <a:xfrm>
              <a:off x="1234673" y="3965111"/>
              <a:ext cx="2214058" cy="2712068"/>
              <a:chOff x="3786612" y="1525812"/>
              <a:chExt cx="1724863" cy="2112838"/>
            </a:xfrm>
          </p:grpSpPr>
          <p:sp>
            <p:nvSpPr>
              <p:cNvPr id="23" name="Forma Livre 40">
                <a:extLst>
                  <a:ext uri="{FF2B5EF4-FFF2-40B4-BE49-F238E27FC236}">
                    <a16:creationId xmlns:a16="http://schemas.microsoft.com/office/drawing/2014/main" id="{A06EE921-AA8E-6EB7-2557-E2B1FF4B926B}"/>
                  </a:ext>
                </a:extLst>
              </p:cNvPr>
              <p:cNvSpPr/>
              <p:nvPr/>
            </p:nvSpPr>
            <p:spPr>
              <a:xfrm>
                <a:off x="4351055" y="152581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4" name="Forma Livre 45">
                <a:extLst>
                  <a:ext uri="{FF2B5EF4-FFF2-40B4-BE49-F238E27FC236}">
                    <a16:creationId xmlns:a16="http://schemas.microsoft.com/office/drawing/2014/main" id="{B3F81F45-7920-C539-E863-FC09BC032E06}"/>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5" name="Forma Livre 46">
                <a:extLst>
                  <a:ext uri="{FF2B5EF4-FFF2-40B4-BE49-F238E27FC236}">
                    <a16:creationId xmlns:a16="http://schemas.microsoft.com/office/drawing/2014/main" id="{68283281-347F-004B-4094-544A5F9BEA2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6" name="Forma Livre 48">
                <a:extLst>
                  <a:ext uri="{FF2B5EF4-FFF2-40B4-BE49-F238E27FC236}">
                    <a16:creationId xmlns:a16="http://schemas.microsoft.com/office/drawing/2014/main" id="{C10564BF-9AD3-E1B1-C05D-DFF5418EFD4A}"/>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spTree>
    <p:extLst>
      <p:ext uri="{BB962C8B-B14F-4D97-AF65-F5344CB8AC3E}">
        <p14:creationId xmlns:p14="http://schemas.microsoft.com/office/powerpoint/2010/main" val="609308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4" presetClass="entr" presetSubtype="16" fill="hold" nodeType="with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box(in)">
                                      <p:cBhvr>
                                        <p:cTn id="16"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04.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pic>
        <p:nvPicPr>
          <p:cNvPr id="3" name="Imagem 2" descr="Homem ao lado de tela de jogo de vídeo game&#10;&#10;Descrição gerada automaticamente com confiança média">
            <a:extLst>
              <a:ext uri="{FF2B5EF4-FFF2-40B4-BE49-F238E27FC236}">
                <a16:creationId xmlns:a16="http://schemas.microsoft.com/office/drawing/2014/main" id="{3EE82BC6-9F24-F9E1-2B93-77C3E955B11C}"/>
              </a:ext>
            </a:extLst>
          </p:cNvPr>
          <p:cNvPicPr>
            <a:picLocks noChangeAspect="1"/>
          </p:cNvPicPr>
          <p:nvPr/>
        </p:nvPicPr>
        <p:blipFill>
          <a:blip r:embed="rId3">
            <a:alphaModFix amt="53000"/>
            <a:extLst>
              <a:ext uri="{28A0092B-C50C-407E-A947-70E740481C1C}">
                <a14:useLocalDpi xmlns:a14="http://schemas.microsoft.com/office/drawing/2010/main" val="0"/>
              </a:ext>
            </a:extLst>
          </a:blip>
          <a:stretch>
            <a:fillRect/>
          </a:stretch>
        </p:blipFill>
        <p:spPr>
          <a:xfrm>
            <a:off x="-154329" y="0"/>
            <a:ext cx="12346329" cy="6944810"/>
          </a:xfrm>
          <a:prstGeom prst="rect">
            <a:avLst/>
          </a:prstGeom>
        </p:spPr>
      </p:pic>
      <p:grpSp>
        <p:nvGrpSpPr>
          <p:cNvPr id="12" name="Agrupar 11">
            <a:extLst>
              <a:ext uri="{FF2B5EF4-FFF2-40B4-BE49-F238E27FC236}">
                <a16:creationId xmlns:a16="http://schemas.microsoft.com/office/drawing/2014/main" id="{364C31DC-F972-BAAC-DD55-357470718668}"/>
              </a:ext>
            </a:extLst>
          </p:cNvPr>
          <p:cNvGrpSpPr/>
          <p:nvPr/>
        </p:nvGrpSpPr>
        <p:grpSpPr>
          <a:xfrm>
            <a:off x="1011708" y="1934450"/>
            <a:ext cx="10168583" cy="3262581"/>
            <a:chOff x="394441" y="1841853"/>
            <a:chExt cx="10168583" cy="3262581"/>
          </a:xfrm>
        </p:grpSpPr>
        <p:sp>
          <p:nvSpPr>
            <p:cNvPr id="11" name="Shape 0">
              <a:extLst>
                <a:ext uri="{FF2B5EF4-FFF2-40B4-BE49-F238E27FC236}">
                  <a16:creationId xmlns:a16="http://schemas.microsoft.com/office/drawing/2014/main" id="{BA8127CC-9837-CBD6-950C-F320E1678A37}"/>
                </a:ext>
              </a:extLst>
            </p:cNvPr>
            <p:cNvSpPr/>
            <p:nvPr/>
          </p:nvSpPr>
          <p:spPr>
            <a:xfrm>
              <a:off x="394441" y="1841853"/>
              <a:ext cx="10168583" cy="3262581"/>
            </a:xfrm>
            <a:prstGeom prst="roundRect">
              <a:avLst>
                <a:gd name="adj" fmla="val -17778"/>
              </a:avLst>
            </a:prstGeom>
            <a:solidFill>
              <a:schemeClr val="bg1"/>
            </a:solidFill>
            <a:ln/>
          </p:spPr>
          <p:txBody>
            <a:bodyPr/>
            <a:lstStyle/>
            <a:p>
              <a:endParaRPr lang="pt-BR" sz="3200">
                <a:solidFill>
                  <a:schemeClr val="bg1"/>
                </a:solidFill>
              </a:endParaRPr>
            </a:p>
          </p:txBody>
        </p:sp>
        <p:sp>
          <p:nvSpPr>
            <p:cNvPr id="5" name="CaixaDeTexto 4">
              <a:extLst>
                <a:ext uri="{FF2B5EF4-FFF2-40B4-BE49-F238E27FC236}">
                  <a16:creationId xmlns:a16="http://schemas.microsoft.com/office/drawing/2014/main" id="{7050694D-DA45-23A3-B3C7-2A3258B8B138}"/>
                </a:ext>
              </a:extLst>
            </p:cNvPr>
            <p:cNvSpPr txBox="1"/>
            <p:nvPr/>
          </p:nvSpPr>
          <p:spPr>
            <a:xfrm>
              <a:off x="551132" y="2066540"/>
              <a:ext cx="9855200" cy="2813206"/>
            </a:xfrm>
            <a:prstGeom prst="rect">
              <a:avLst/>
            </a:prstGeom>
            <a:noFill/>
          </p:spPr>
          <p:txBody>
            <a:bodyPr wrap="square">
              <a:spAutoFit/>
            </a:bodyPr>
            <a:lstStyle/>
            <a:p>
              <a:pPr>
                <a:lnSpc>
                  <a:spcPct val="115000"/>
                </a:lnSpc>
                <a:spcAft>
                  <a:spcPts val="800"/>
                </a:spcAft>
              </a:pPr>
              <a:r>
                <a:rPr lang="pt-BR" sz="2400" kern="100">
                  <a:solidFill>
                    <a:srgbClr val="252525"/>
                  </a:solidFill>
                  <a:ea typeface="Arial" panose="020B0604020202020204" pitchFamily="34" charset="0"/>
                  <a:cs typeface="Times New Roman" panose="02020603050405020304" pitchFamily="18" charset="0"/>
                </a:rPr>
                <a:t>O projeto Data </a:t>
              </a:r>
              <a:r>
                <a:rPr lang="pt-BR" sz="2400" kern="100" err="1">
                  <a:solidFill>
                    <a:srgbClr val="252525"/>
                  </a:solidFill>
                  <a:ea typeface="Arial" panose="020B0604020202020204" pitchFamily="34" charset="0"/>
                  <a:cs typeface="Times New Roman" panose="02020603050405020304" pitchFamily="18" charset="0"/>
                </a:rPr>
                <a:t>Driven</a:t>
              </a:r>
              <a:r>
                <a:rPr lang="pt-BR" sz="2400" kern="100">
                  <a:solidFill>
                    <a:srgbClr val="252525"/>
                  </a:solidFill>
                  <a:ea typeface="Arial" panose="020B0604020202020204" pitchFamily="34" charset="0"/>
                  <a:cs typeface="Times New Roman" panose="02020603050405020304" pitchFamily="18" charset="0"/>
                </a:rPr>
                <a:t>, aliado ao conceito de evolução e inovação das Lojas Conceito Claro de 2024, é um passo fundamental para transformar a maneira como as lojas operam e se relacionam com seus clientes. </a:t>
              </a:r>
            </a:p>
            <a:p>
              <a:pPr>
                <a:lnSpc>
                  <a:spcPct val="115000"/>
                </a:lnSpc>
                <a:spcAft>
                  <a:spcPts val="800"/>
                </a:spcAft>
              </a:pPr>
              <a:endParaRPr lang="pt-BR" sz="2400" kern="100">
                <a:solidFill>
                  <a:srgbClr val="252525"/>
                </a:solidFill>
                <a:ea typeface="Arial" panose="020B0604020202020204" pitchFamily="34" charset="0"/>
                <a:cs typeface="Times New Roman" panose="02020603050405020304" pitchFamily="18" charset="0"/>
              </a:endParaRPr>
            </a:p>
            <a:p>
              <a:pPr>
                <a:lnSpc>
                  <a:spcPct val="115000"/>
                </a:lnSpc>
                <a:spcAft>
                  <a:spcPts val="800"/>
                </a:spcAft>
              </a:pPr>
              <a:r>
                <a:rPr lang="pt-BR" sz="2400" kern="100">
                  <a:solidFill>
                    <a:srgbClr val="252525"/>
                  </a:solidFill>
                  <a:ea typeface="Arial" panose="020B0604020202020204" pitchFamily="34" charset="0"/>
                  <a:cs typeface="Times New Roman" panose="02020603050405020304" pitchFamily="18" charset="0"/>
                </a:rPr>
                <a:t>Para os líderes, esse projeto oferece ferramentas que possibilitam uma gestão mais eficiente, com base em dados concretos e insights valiosos.</a:t>
              </a:r>
              <a:endParaRPr lang="pt-BR" sz="2400" kern="100">
                <a:ea typeface="Times New Roman" panose="02020603050405020304" pitchFamily="18" charset="0"/>
                <a:cs typeface="Times New Roman" panose="02020603050405020304" pitchFamily="18" charset="0"/>
              </a:endParaRPr>
            </a:p>
          </p:txBody>
        </p:sp>
      </p:grpSp>
      <p:pic>
        <p:nvPicPr>
          <p:cNvPr id="13" name="Imagem 12" descr="Texto, Logotipo&#10;&#10;Descrição gerada automaticamente">
            <a:extLst>
              <a:ext uri="{FF2B5EF4-FFF2-40B4-BE49-F238E27FC236}">
                <a16:creationId xmlns:a16="http://schemas.microsoft.com/office/drawing/2014/main" id="{E399EE95-1724-9296-2143-57F40FAA88CA}"/>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4" name="Agrupar 13">
            <a:extLst>
              <a:ext uri="{FF2B5EF4-FFF2-40B4-BE49-F238E27FC236}">
                <a16:creationId xmlns:a16="http://schemas.microsoft.com/office/drawing/2014/main" id="{689E0316-94C8-205D-DD63-06199FDE3731}"/>
              </a:ext>
            </a:extLst>
          </p:cNvPr>
          <p:cNvGrpSpPr/>
          <p:nvPr/>
        </p:nvGrpSpPr>
        <p:grpSpPr>
          <a:xfrm>
            <a:off x="9872015" y="6469399"/>
            <a:ext cx="2190461" cy="261610"/>
            <a:chOff x="9142558" y="6469399"/>
            <a:chExt cx="2190461" cy="261610"/>
          </a:xfrm>
          <a:solidFill>
            <a:schemeClr val="bg1"/>
          </a:solidFill>
        </p:grpSpPr>
        <p:sp>
          <p:nvSpPr>
            <p:cNvPr id="15" name="CaixaDeTexto 14">
              <a:extLst>
                <a:ext uri="{FF2B5EF4-FFF2-40B4-BE49-F238E27FC236}">
                  <a16:creationId xmlns:a16="http://schemas.microsoft.com/office/drawing/2014/main" id="{7258D167-1B73-5B4A-5D02-0C8B33370A28}"/>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6" name="Gráfico 7">
              <a:extLst>
                <a:ext uri="{FF2B5EF4-FFF2-40B4-BE49-F238E27FC236}">
                  <a16:creationId xmlns:a16="http://schemas.microsoft.com/office/drawing/2014/main" id="{AFD43AFE-F232-8C15-9FCA-384DEDFFEF79}"/>
                </a:ext>
              </a:extLst>
            </p:cNvPr>
            <p:cNvGrpSpPr/>
            <p:nvPr/>
          </p:nvGrpSpPr>
          <p:grpSpPr>
            <a:xfrm>
              <a:off x="9142558" y="6511982"/>
              <a:ext cx="1684398" cy="142155"/>
              <a:chOff x="404711" y="944579"/>
              <a:chExt cx="5743491" cy="484722"/>
            </a:xfrm>
            <a:grpFill/>
          </p:grpSpPr>
          <p:sp>
            <p:nvSpPr>
              <p:cNvPr id="17" name="Forma Livre 23">
                <a:extLst>
                  <a:ext uri="{FF2B5EF4-FFF2-40B4-BE49-F238E27FC236}">
                    <a16:creationId xmlns:a16="http://schemas.microsoft.com/office/drawing/2014/main" id="{F233B8E4-D3EF-32D8-6237-940C7A61EBC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4">
                <a:extLst>
                  <a:ext uri="{FF2B5EF4-FFF2-40B4-BE49-F238E27FC236}">
                    <a16:creationId xmlns:a16="http://schemas.microsoft.com/office/drawing/2014/main" id="{808E7180-12C0-ED1C-8319-CE208317F2E5}"/>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5">
                <a:extLst>
                  <a:ext uri="{FF2B5EF4-FFF2-40B4-BE49-F238E27FC236}">
                    <a16:creationId xmlns:a16="http://schemas.microsoft.com/office/drawing/2014/main" id="{8517B426-D66D-3ACB-57E2-4D89E218AC3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6">
                <a:extLst>
                  <a:ext uri="{FF2B5EF4-FFF2-40B4-BE49-F238E27FC236}">
                    <a16:creationId xmlns:a16="http://schemas.microsoft.com/office/drawing/2014/main" id="{64A6BB9C-863A-3A15-0983-2B03540555B5}"/>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7">
                <a:extLst>
                  <a:ext uri="{FF2B5EF4-FFF2-40B4-BE49-F238E27FC236}">
                    <a16:creationId xmlns:a16="http://schemas.microsoft.com/office/drawing/2014/main" id="{2EAB9F8C-3CFA-C50B-0CE9-8C7C0873365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8">
                <a:extLst>
                  <a:ext uri="{FF2B5EF4-FFF2-40B4-BE49-F238E27FC236}">
                    <a16:creationId xmlns:a16="http://schemas.microsoft.com/office/drawing/2014/main" id="{59F75388-8042-4BDB-4D64-A18EC575C67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9">
                <a:extLst>
                  <a:ext uri="{FF2B5EF4-FFF2-40B4-BE49-F238E27FC236}">
                    <a16:creationId xmlns:a16="http://schemas.microsoft.com/office/drawing/2014/main" id="{4D8B14F8-80CB-91A3-63C8-21D34B530ED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0">
                <a:extLst>
                  <a:ext uri="{FF2B5EF4-FFF2-40B4-BE49-F238E27FC236}">
                    <a16:creationId xmlns:a16="http://schemas.microsoft.com/office/drawing/2014/main" id="{6F15F9F7-CDB6-30DF-6A93-748B2E8EAE2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31">
                <a:extLst>
                  <a:ext uri="{FF2B5EF4-FFF2-40B4-BE49-F238E27FC236}">
                    <a16:creationId xmlns:a16="http://schemas.microsoft.com/office/drawing/2014/main" id="{74C7B288-6564-C987-A92F-E13D81A9914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32">
                <a:extLst>
                  <a:ext uri="{FF2B5EF4-FFF2-40B4-BE49-F238E27FC236}">
                    <a16:creationId xmlns:a16="http://schemas.microsoft.com/office/drawing/2014/main" id="{6BA22838-720E-36EF-AD94-60E4EDE168A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33">
                <a:extLst>
                  <a:ext uri="{FF2B5EF4-FFF2-40B4-BE49-F238E27FC236}">
                    <a16:creationId xmlns:a16="http://schemas.microsoft.com/office/drawing/2014/main" id="{1BE0C8BE-090F-130B-867E-339B2FF25AA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969276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4C56D644-D8A0-9977-1AE3-A19741270F9E}"/>
              </a:ext>
            </a:extLst>
          </p:cNvPr>
          <p:cNvSpPr txBox="1"/>
          <p:nvPr/>
        </p:nvSpPr>
        <p:spPr>
          <a:xfrm>
            <a:off x="679450" y="1053574"/>
            <a:ext cx="10299700" cy="1015663"/>
          </a:xfrm>
          <a:prstGeom prst="rect">
            <a:avLst/>
          </a:prstGeom>
          <a:noFill/>
        </p:spPr>
        <p:txBody>
          <a:bodyPr wrap="square" rtlCol="0">
            <a:spAutoFit/>
          </a:bodyPr>
          <a:lstStyle/>
          <a:p>
            <a:r>
              <a:rPr lang="pt-BR" sz="6000" b="1">
                <a:solidFill>
                  <a:schemeClr val="bg1"/>
                </a:solidFill>
                <a:latin typeface="+mj-lt"/>
              </a:rPr>
              <a:t>Material Complementar</a:t>
            </a:r>
          </a:p>
        </p:txBody>
      </p:sp>
      <p:sp>
        <p:nvSpPr>
          <p:cNvPr id="3" name="Retângulo 2">
            <a:extLst>
              <a:ext uri="{FF2B5EF4-FFF2-40B4-BE49-F238E27FC236}">
                <a16:creationId xmlns:a16="http://schemas.microsoft.com/office/drawing/2014/main" id="{0CCE5AE5-9316-C3BB-469A-08F15C59C349}"/>
              </a:ext>
            </a:extLst>
          </p:cNvPr>
          <p:cNvSpPr/>
          <p:nvPr/>
        </p:nvSpPr>
        <p:spPr>
          <a:xfrm>
            <a:off x="7034108" y="2426382"/>
            <a:ext cx="5495020" cy="3725529"/>
          </a:xfrm>
          <a:prstGeom prst="rect">
            <a:avLst/>
          </a:prstGeom>
          <a:solidFill>
            <a:srgbClr val="F9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 name="CaixaDeTexto 3">
            <a:extLst>
              <a:ext uri="{FF2B5EF4-FFF2-40B4-BE49-F238E27FC236}">
                <a16:creationId xmlns:a16="http://schemas.microsoft.com/office/drawing/2014/main" id="{B9D2266C-F3C3-7F4B-2FA7-6A927B9102C0}"/>
              </a:ext>
            </a:extLst>
          </p:cNvPr>
          <p:cNvSpPr txBox="1"/>
          <p:nvPr/>
        </p:nvSpPr>
        <p:spPr>
          <a:xfrm>
            <a:off x="679450" y="2661486"/>
            <a:ext cx="6083300" cy="1938992"/>
          </a:xfrm>
          <a:prstGeom prst="rect">
            <a:avLst/>
          </a:prstGeom>
          <a:noFill/>
        </p:spPr>
        <p:txBody>
          <a:bodyPr wrap="square" rtlCol="0">
            <a:spAutoFit/>
          </a:bodyPr>
          <a:lstStyle/>
          <a:p>
            <a:r>
              <a:rPr lang="pt-BR" sz="2400">
                <a:solidFill>
                  <a:schemeClr val="bg1"/>
                </a:solidFill>
              </a:rPr>
              <a:t>E, para enriquecer ainda mais o seu repertório sobre a Liderança nós disponibilizamos um Material Complementar, para acessar realize a leitura do QR </a:t>
            </a:r>
            <a:r>
              <a:rPr lang="pt-BR" sz="2400" err="1">
                <a:solidFill>
                  <a:schemeClr val="bg1"/>
                </a:solidFill>
              </a:rPr>
              <a:t>Code</a:t>
            </a:r>
            <a:r>
              <a:rPr lang="pt-BR" sz="2400">
                <a:solidFill>
                  <a:schemeClr val="bg1"/>
                </a:solidFill>
              </a:rPr>
              <a:t> com seu smartphone.</a:t>
            </a:r>
          </a:p>
        </p:txBody>
      </p:sp>
      <p:pic>
        <p:nvPicPr>
          <p:cNvPr id="5" name="Gráfico 4">
            <a:extLst>
              <a:ext uri="{FF2B5EF4-FFF2-40B4-BE49-F238E27FC236}">
                <a16:creationId xmlns:a16="http://schemas.microsoft.com/office/drawing/2014/main" id="{0F97C612-AE24-6652-85E4-452E3596566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575158" y="5192728"/>
            <a:ext cx="2950500" cy="1719400"/>
          </a:xfrm>
          <a:prstGeom prst="rect">
            <a:avLst/>
          </a:prstGeom>
        </p:spPr>
      </p:pic>
      <p:pic>
        <p:nvPicPr>
          <p:cNvPr id="6" name="Imagem 5" descr="Texto, Logotipo&#10;&#10;Descrição gerada automaticamente">
            <a:extLst>
              <a:ext uri="{FF2B5EF4-FFF2-40B4-BE49-F238E27FC236}">
                <a16:creationId xmlns:a16="http://schemas.microsoft.com/office/drawing/2014/main" id="{9136A2F1-AC48-0C01-8C44-F64E52268F0D}"/>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7" name="Agrupar 6">
            <a:extLst>
              <a:ext uri="{FF2B5EF4-FFF2-40B4-BE49-F238E27FC236}">
                <a16:creationId xmlns:a16="http://schemas.microsoft.com/office/drawing/2014/main" id="{30FF2230-B90A-0865-DB09-6BBFEDFA0639}"/>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D51E8DDE-833D-153B-AC80-C3EF0C96CAA7}"/>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9" name="Gráfico 7">
              <a:extLst>
                <a:ext uri="{FF2B5EF4-FFF2-40B4-BE49-F238E27FC236}">
                  <a16:creationId xmlns:a16="http://schemas.microsoft.com/office/drawing/2014/main" id="{B9D23C32-13B7-C047-EEFF-90CF8C780308}"/>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AFFD9C8C-56C6-6AA3-020E-B98C1C30B9C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CDBB9A2E-99A4-FC21-4989-7E807D1323F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9D2D0E79-0ED6-5F98-E12A-7ACCED4698AA}"/>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D4089A85-05F6-7139-E5A7-7A7FFBE5F5A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39B84F4A-F79A-278A-DF56-3E721F04CEFF}"/>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3EBA884D-9AA1-98F8-2422-00EA1D42A143}"/>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70F19201-6927-F68E-6EBA-73F535C5F12C}"/>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0AF37550-1600-01B0-9E47-E3E561CF053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D35D19FA-361B-F84D-EA33-5F5D6C4256A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B0DA75FD-D4D7-CC89-6F33-3468A460925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EB187BD8-4FDD-1B65-1043-97FBE887F344}"/>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Código QR&#10;&#10;Descrição gerada automaticamente">
            <a:hlinkClick r:id="rId5"/>
            <a:extLst>
              <a:ext uri="{FF2B5EF4-FFF2-40B4-BE49-F238E27FC236}">
                <a16:creationId xmlns:a16="http://schemas.microsoft.com/office/drawing/2014/main" id="{237D0460-4F59-FB21-055C-8397D1FCBF5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565445" y="2649696"/>
            <a:ext cx="2914577" cy="3278899"/>
          </a:xfrm>
          <a:prstGeom prst="rect">
            <a:avLst/>
          </a:prstGeom>
        </p:spPr>
      </p:pic>
    </p:spTree>
    <p:extLst>
      <p:ext uri="{BB962C8B-B14F-4D97-AF65-F5344CB8AC3E}">
        <p14:creationId xmlns:p14="http://schemas.microsoft.com/office/powerpoint/2010/main" val="3008510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42" presetClass="entr" presetSubtype="0" fill="hold" grpId="0"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par>
                                <p:cTn id="20" presetID="10" presetClass="entr" presetSubtype="0" fill="hold"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par>
                          <p:cTn id="23" fill="hold">
                            <p:stCondLst>
                              <p:cond delay="2500"/>
                            </p:stCondLst>
                            <p:childTnLst>
                              <p:par>
                                <p:cTn id="24" presetID="10" presetClass="entr" presetSubtype="0" fill="hold" nodeType="afterEffect">
                                  <p:stCondLst>
                                    <p:cond delay="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m 5" descr="Mulher jogando vídeo game&#10;&#10;Descrição gerada automaticamente">
            <a:extLst>
              <a:ext uri="{FF2B5EF4-FFF2-40B4-BE49-F238E27FC236}">
                <a16:creationId xmlns:a16="http://schemas.microsoft.com/office/drawing/2014/main" id="{1AB47AFF-1856-1D4C-E0F5-B931BA2FCC3A}"/>
              </a:ext>
            </a:extLst>
          </p:cNvPr>
          <p:cNvPicPr>
            <a:picLocks noChangeAspect="1"/>
          </p:cNvPicPr>
          <p:nvPr/>
        </p:nvPicPr>
        <p:blipFill>
          <a:blip r:embed="rId3"/>
          <a:srcRect t="4993" b="10744"/>
          <a:stretch/>
        </p:blipFill>
        <p:spPr>
          <a:xfrm>
            <a:off x="0" y="447"/>
            <a:ext cx="12192000" cy="6955938"/>
          </a:xfrm>
          <a:prstGeom prst="rect">
            <a:avLst/>
          </a:prstGeom>
        </p:spPr>
      </p:pic>
      <p:sp>
        <p:nvSpPr>
          <p:cNvPr id="13" name="Shape 0">
            <a:extLst>
              <a:ext uri="{FF2B5EF4-FFF2-40B4-BE49-F238E27FC236}">
                <a16:creationId xmlns:a16="http://schemas.microsoft.com/office/drawing/2014/main" id="{8694FE39-8122-2CC6-35F0-6808EC441417}"/>
              </a:ext>
            </a:extLst>
          </p:cNvPr>
          <p:cNvSpPr/>
          <p:nvPr/>
        </p:nvSpPr>
        <p:spPr>
          <a:xfrm>
            <a:off x="7195730" y="2426090"/>
            <a:ext cx="4995892" cy="2547153"/>
          </a:xfrm>
          <a:prstGeom prst="roundRect">
            <a:avLst>
              <a:gd name="adj" fmla="val 0"/>
            </a:avLst>
          </a:prstGeom>
          <a:solidFill>
            <a:schemeClr val="tx1"/>
          </a:solidFill>
          <a:ln/>
        </p:spPr>
        <p:txBody>
          <a:bodyPr/>
          <a:lstStyle/>
          <a:p>
            <a:endParaRPr lang="pt-BR" sz="3200"/>
          </a:p>
        </p:txBody>
      </p:sp>
      <p:grpSp>
        <p:nvGrpSpPr>
          <p:cNvPr id="14" name="Gráfico 23">
            <a:extLst>
              <a:ext uri="{FF2B5EF4-FFF2-40B4-BE49-F238E27FC236}">
                <a16:creationId xmlns:a16="http://schemas.microsoft.com/office/drawing/2014/main" id="{F6FA012C-0773-A8EE-9A90-537FE5B6F21F}"/>
              </a:ext>
            </a:extLst>
          </p:cNvPr>
          <p:cNvGrpSpPr/>
          <p:nvPr/>
        </p:nvGrpSpPr>
        <p:grpSpPr>
          <a:xfrm>
            <a:off x="7925715" y="1661519"/>
            <a:ext cx="2001993" cy="1384367"/>
            <a:chOff x="2238436" y="1693496"/>
            <a:chExt cx="2812973" cy="1945154"/>
          </a:xfrm>
        </p:grpSpPr>
        <p:sp>
          <p:nvSpPr>
            <p:cNvPr id="15" name="Forma Livre 14">
              <a:extLst>
                <a:ext uri="{FF2B5EF4-FFF2-40B4-BE49-F238E27FC236}">
                  <a16:creationId xmlns:a16="http://schemas.microsoft.com/office/drawing/2014/main" id="{6BF48DE5-F986-E2B1-1608-E66390288C7E}"/>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7" name="Forma Livre 16">
              <a:extLst>
                <a:ext uri="{FF2B5EF4-FFF2-40B4-BE49-F238E27FC236}">
                  <a16:creationId xmlns:a16="http://schemas.microsoft.com/office/drawing/2014/main" id="{060BAF5F-AC06-9568-06D1-50C84169263E}"/>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8" name="Forma Livre 17">
              <a:extLst>
                <a:ext uri="{FF2B5EF4-FFF2-40B4-BE49-F238E27FC236}">
                  <a16:creationId xmlns:a16="http://schemas.microsoft.com/office/drawing/2014/main" id="{EF59D2BC-CC2B-6183-522F-4F8D4E2EFE74}"/>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000000"/>
            </a:solidFill>
            <a:ln w="17030" cap="flat">
              <a:noFill/>
              <a:prstDash val="solid"/>
              <a:miter/>
            </a:ln>
          </p:spPr>
          <p:txBody>
            <a:bodyPr rtlCol="0" anchor="ctr"/>
            <a:lstStyle/>
            <a:p>
              <a:endParaRPr lang="pt-BR"/>
            </a:p>
          </p:txBody>
        </p:sp>
        <p:sp>
          <p:nvSpPr>
            <p:cNvPr id="19" name="Forma Livre 18">
              <a:extLst>
                <a:ext uri="{FF2B5EF4-FFF2-40B4-BE49-F238E27FC236}">
                  <a16:creationId xmlns:a16="http://schemas.microsoft.com/office/drawing/2014/main" id="{0755650A-DC17-D634-9C40-120EE6E4C260}"/>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2" name="Forma Livre 31">
              <a:extLst>
                <a:ext uri="{FF2B5EF4-FFF2-40B4-BE49-F238E27FC236}">
                  <a16:creationId xmlns:a16="http://schemas.microsoft.com/office/drawing/2014/main" id="{4000ECDE-7708-7EFE-774C-41B2F34EA3C0}"/>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000000"/>
            </a:solidFill>
            <a:ln w="17030" cap="flat">
              <a:noFill/>
              <a:prstDash val="solid"/>
              <a:miter/>
            </a:ln>
          </p:spPr>
          <p:txBody>
            <a:bodyPr rtlCol="0" anchor="ctr"/>
            <a:lstStyle/>
            <a:p>
              <a:endParaRPr lang="pt-BR"/>
            </a:p>
          </p:txBody>
        </p:sp>
        <p:sp>
          <p:nvSpPr>
            <p:cNvPr id="33" name="Forma Livre 32">
              <a:extLst>
                <a:ext uri="{FF2B5EF4-FFF2-40B4-BE49-F238E27FC236}">
                  <a16:creationId xmlns:a16="http://schemas.microsoft.com/office/drawing/2014/main" id="{3D3A415E-EFF9-0793-44AA-10E6F17B674C}"/>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4" name="Forma Livre 33">
              <a:extLst>
                <a:ext uri="{FF2B5EF4-FFF2-40B4-BE49-F238E27FC236}">
                  <a16:creationId xmlns:a16="http://schemas.microsoft.com/office/drawing/2014/main" id="{0FC6EBA3-04BA-7BA9-27BC-B3FCD0E2EFC7}"/>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5" name="Forma Livre 34">
              <a:extLst>
                <a:ext uri="{FF2B5EF4-FFF2-40B4-BE49-F238E27FC236}">
                  <a16:creationId xmlns:a16="http://schemas.microsoft.com/office/drawing/2014/main" id="{6591DD98-6E20-03CB-8CE1-D96A234EA119}"/>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6" name="Forma Livre 35">
              <a:extLst>
                <a:ext uri="{FF2B5EF4-FFF2-40B4-BE49-F238E27FC236}">
                  <a16:creationId xmlns:a16="http://schemas.microsoft.com/office/drawing/2014/main" id="{223EB1DE-9B38-F0C5-BE56-276CB2CFD51E}"/>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000000"/>
            </a:solidFill>
            <a:ln w="17030" cap="flat">
              <a:noFill/>
              <a:prstDash val="solid"/>
              <a:miter/>
            </a:ln>
          </p:spPr>
          <p:txBody>
            <a:bodyPr rtlCol="0" anchor="ctr"/>
            <a:lstStyle/>
            <a:p>
              <a:endParaRPr lang="pt-BR"/>
            </a:p>
          </p:txBody>
        </p:sp>
        <p:sp>
          <p:nvSpPr>
            <p:cNvPr id="37" name="Forma Livre 36">
              <a:extLst>
                <a:ext uri="{FF2B5EF4-FFF2-40B4-BE49-F238E27FC236}">
                  <a16:creationId xmlns:a16="http://schemas.microsoft.com/office/drawing/2014/main" id="{103CE8E7-C5A6-430F-17AD-0D08384AA525}"/>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8" name="Forma Livre 37">
              <a:extLst>
                <a:ext uri="{FF2B5EF4-FFF2-40B4-BE49-F238E27FC236}">
                  <a16:creationId xmlns:a16="http://schemas.microsoft.com/office/drawing/2014/main" id="{FB4D1D85-D87B-E42B-53DD-89553AAFE7E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9" name="Forma Livre 38">
              <a:extLst>
                <a:ext uri="{FF2B5EF4-FFF2-40B4-BE49-F238E27FC236}">
                  <a16:creationId xmlns:a16="http://schemas.microsoft.com/office/drawing/2014/main" id="{6F54B84B-6D63-48DF-D39F-D258B4843C96}"/>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grpSp>
      <p:pic>
        <p:nvPicPr>
          <p:cNvPr id="16" name="Gráfico 15">
            <a:extLst>
              <a:ext uri="{FF2B5EF4-FFF2-40B4-BE49-F238E27FC236}">
                <a16:creationId xmlns:a16="http://schemas.microsoft.com/office/drawing/2014/main" id="{32E95B63-5EFF-89FC-CCA4-68B767110AF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2426" y="701600"/>
            <a:ext cx="972313" cy="336570"/>
          </a:xfrm>
          <a:prstGeom prst="rect">
            <a:avLst/>
          </a:prstGeom>
        </p:spPr>
      </p:pic>
      <p:sp>
        <p:nvSpPr>
          <p:cNvPr id="7" name="CaixaDeTexto 6">
            <a:extLst>
              <a:ext uri="{FF2B5EF4-FFF2-40B4-BE49-F238E27FC236}">
                <a16:creationId xmlns:a16="http://schemas.microsoft.com/office/drawing/2014/main" id="{0D08A257-BD8A-0E6F-8604-E4A2EB3D0AB6}"/>
              </a:ext>
            </a:extLst>
          </p:cNvPr>
          <p:cNvSpPr txBox="1"/>
          <p:nvPr/>
        </p:nvSpPr>
        <p:spPr>
          <a:xfrm>
            <a:off x="7752201" y="3538882"/>
            <a:ext cx="4439420" cy="989886"/>
          </a:xfrm>
          <a:prstGeom prst="rect">
            <a:avLst/>
          </a:prstGeom>
          <a:noFill/>
        </p:spPr>
        <p:txBody>
          <a:bodyPr wrap="square" anchor="ctr">
            <a:spAutoFit/>
          </a:bodyPr>
          <a:lstStyle/>
          <a:p>
            <a:pPr>
              <a:lnSpc>
                <a:spcPts val="7039"/>
              </a:lnSpc>
            </a:pPr>
            <a:r>
              <a:rPr lang="pt-BR" sz="7199" i="1">
                <a:solidFill>
                  <a:schemeClr val="bg1"/>
                </a:solidFill>
                <a:latin typeface="AMX" pitchFamily="2" charset="77"/>
              </a:rPr>
              <a:t>Dúvidas?</a:t>
            </a:r>
          </a:p>
        </p:txBody>
      </p:sp>
      <p:grpSp>
        <p:nvGrpSpPr>
          <p:cNvPr id="3" name="Agrupar 2">
            <a:extLst>
              <a:ext uri="{FF2B5EF4-FFF2-40B4-BE49-F238E27FC236}">
                <a16:creationId xmlns:a16="http://schemas.microsoft.com/office/drawing/2014/main" id="{353C6610-4CE9-686F-845A-161E3210C08C}"/>
              </a:ext>
            </a:extLst>
          </p:cNvPr>
          <p:cNvGrpSpPr/>
          <p:nvPr/>
        </p:nvGrpSpPr>
        <p:grpSpPr>
          <a:xfrm>
            <a:off x="9870730" y="6469003"/>
            <a:ext cx="2190176" cy="261576"/>
            <a:chOff x="9142558" y="6469399"/>
            <a:chExt cx="2190461" cy="261610"/>
          </a:xfrm>
        </p:grpSpPr>
        <p:sp>
          <p:nvSpPr>
            <p:cNvPr id="4" name="CaixaDeTexto 3">
              <a:extLst>
                <a:ext uri="{FF2B5EF4-FFF2-40B4-BE49-F238E27FC236}">
                  <a16:creationId xmlns:a16="http://schemas.microsoft.com/office/drawing/2014/main" id="{2B22B19B-43A6-D3E9-B171-347C56166E2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rgbClr val="000000"/>
                  </a:solidFill>
                  <a:latin typeface="AMX" pitchFamily="2" charset="77"/>
                </a:rPr>
                <a:t>C24</a:t>
              </a:r>
              <a:endParaRPr lang="pt-BR" sz="1100">
                <a:solidFill>
                  <a:srgbClr val="000000"/>
                </a:solidFill>
                <a:latin typeface="AMX Black" pitchFamily="2" charset="0"/>
              </a:endParaRPr>
            </a:p>
          </p:txBody>
        </p:sp>
        <p:grpSp>
          <p:nvGrpSpPr>
            <p:cNvPr id="5" name="Gráfico 7">
              <a:extLst>
                <a:ext uri="{FF2B5EF4-FFF2-40B4-BE49-F238E27FC236}">
                  <a16:creationId xmlns:a16="http://schemas.microsoft.com/office/drawing/2014/main" id="{1B252691-3BE8-C5CE-21B5-A722E51EF357}"/>
                </a:ext>
              </a:extLst>
            </p:cNvPr>
            <p:cNvGrpSpPr/>
            <p:nvPr/>
          </p:nvGrpSpPr>
          <p:grpSpPr>
            <a:xfrm>
              <a:off x="9142558" y="6511982"/>
              <a:ext cx="1684398" cy="142155"/>
              <a:chOff x="404711" y="944579"/>
              <a:chExt cx="5743491" cy="484722"/>
            </a:xfrm>
            <a:solidFill>
              <a:srgbClr val="000000"/>
            </a:solidFill>
          </p:grpSpPr>
          <p:sp>
            <p:nvSpPr>
              <p:cNvPr id="8" name="Forma Livre 7">
                <a:extLst>
                  <a:ext uri="{FF2B5EF4-FFF2-40B4-BE49-F238E27FC236}">
                    <a16:creationId xmlns:a16="http://schemas.microsoft.com/office/drawing/2014/main" id="{7041ABCD-7FE1-135B-331C-D8A811A3FAF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8">
                <a:extLst>
                  <a:ext uri="{FF2B5EF4-FFF2-40B4-BE49-F238E27FC236}">
                    <a16:creationId xmlns:a16="http://schemas.microsoft.com/office/drawing/2014/main" id="{3009B8A7-E17F-287E-295A-E589434F22E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9">
                <a:extLst>
                  <a:ext uri="{FF2B5EF4-FFF2-40B4-BE49-F238E27FC236}">
                    <a16:creationId xmlns:a16="http://schemas.microsoft.com/office/drawing/2014/main" id="{40DE1C8C-44F2-6573-0B4F-355DA2FB243B}"/>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10">
                <a:extLst>
                  <a:ext uri="{FF2B5EF4-FFF2-40B4-BE49-F238E27FC236}">
                    <a16:creationId xmlns:a16="http://schemas.microsoft.com/office/drawing/2014/main" id="{6C86C40F-8F51-6436-044F-8D17BC82F9AD}"/>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11">
                <a:extLst>
                  <a:ext uri="{FF2B5EF4-FFF2-40B4-BE49-F238E27FC236}">
                    <a16:creationId xmlns:a16="http://schemas.microsoft.com/office/drawing/2014/main" id="{461890BB-EB75-CD96-881E-0F770F643A2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40">
                <a:extLst>
                  <a:ext uri="{FF2B5EF4-FFF2-40B4-BE49-F238E27FC236}">
                    <a16:creationId xmlns:a16="http://schemas.microsoft.com/office/drawing/2014/main" id="{D9D7A244-D986-D3BE-868E-3560852A35C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41">
                <a:extLst>
                  <a:ext uri="{FF2B5EF4-FFF2-40B4-BE49-F238E27FC236}">
                    <a16:creationId xmlns:a16="http://schemas.microsoft.com/office/drawing/2014/main" id="{9A95455A-9205-3B9D-7F30-0B2CDA05C98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42">
                <a:extLst>
                  <a:ext uri="{FF2B5EF4-FFF2-40B4-BE49-F238E27FC236}">
                    <a16:creationId xmlns:a16="http://schemas.microsoft.com/office/drawing/2014/main" id="{92584337-3A04-626D-A5A6-86B7082CECC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43">
                <a:extLst>
                  <a:ext uri="{FF2B5EF4-FFF2-40B4-BE49-F238E27FC236}">
                    <a16:creationId xmlns:a16="http://schemas.microsoft.com/office/drawing/2014/main" id="{56071D28-641C-AB0A-2CA1-9FA865FC84E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44">
                <a:extLst>
                  <a:ext uri="{FF2B5EF4-FFF2-40B4-BE49-F238E27FC236}">
                    <a16:creationId xmlns:a16="http://schemas.microsoft.com/office/drawing/2014/main" id="{D3B17132-2AFC-2BD8-224E-E28AD632F55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46">
                <a:extLst>
                  <a:ext uri="{FF2B5EF4-FFF2-40B4-BE49-F238E27FC236}">
                    <a16:creationId xmlns:a16="http://schemas.microsoft.com/office/drawing/2014/main" id="{29A4A00A-07BC-6412-62E3-64B2E36FB74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0" name="Imagem 19" descr="Texto, Logotipo&#10;&#10;Descrição gerada automaticamente">
            <a:extLst>
              <a:ext uri="{FF2B5EF4-FFF2-40B4-BE49-F238E27FC236}">
                <a16:creationId xmlns:a16="http://schemas.microsoft.com/office/drawing/2014/main" id="{DE2DA3A0-5560-92CC-D888-085CA2363B69}"/>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340205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par>
                          <p:cTn id="11" fill="hold">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left)">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7" grpId="0"/>
    </p:bldLst>
  </p:timing>
</p:sld>
</file>

<file path=ppt/slides/slide10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AutoShape 2" descr="pessoa na camisa listrada segurando o espelho redondo">
            <a:extLst>
              <a:ext uri="{FF2B5EF4-FFF2-40B4-BE49-F238E27FC236}">
                <a16:creationId xmlns:a16="http://schemas.microsoft.com/office/drawing/2014/main" id="{AAA57AC7-D5F7-2B68-6378-C62A017DD59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pt-BR"/>
          </a:p>
        </p:txBody>
      </p:sp>
      <p:pic>
        <p:nvPicPr>
          <p:cNvPr id="5" name="Imagem 4" descr="Foto em balanço&#10;&#10;Descrição gerada automaticamente com confiança baixa">
            <a:extLst>
              <a:ext uri="{FF2B5EF4-FFF2-40B4-BE49-F238E27FC236}">
                <a16:creationId xmlns:a16="http://schemas.microsoft.com/office/drawing/2014/main" id="{D08608C7-7835-6B6B-D9B7-BC4068DDF0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31181" y="-81022"/>
            <a:ext cx="12600816" cy="6971040"/>
          </a:xfrm>
          <a:prstGeom prst="rect">
            <a:avLst/>
          </a:prstGeom>
        </p:spPr>
      </p:pic>
      <p:sp>
        <p:nvSpPr>
          <p:cNvPr id="7" name="CaixaDeTexto 6">
            <a:extLst>
              <a:ext uri="{FF2B5EF4-FFF2-40B4-BE49-F238E27FC236}">
                <a16:creationId xmlns:a16="http://schemas.microsoft.com/office/drawing/2014/main" id="{C85F3ABD-B09C-9C41-10DB-3B6B007393C0}"/>
              </a:ext>
            </a:extLst>
          </p:cNvPr>
          <p:cNvSpPr txBox="1"/>
          <p:nvPr/>
        </p:nvSpPr>
        <p:spPr>
          <a:xfrm>
            <a:off x="552691" y="2153215"/>
            <a:ext cx="6380544" cy="2246769"/>
          </a:xfrm>
          <a:prstGeom prst="rect">
            <a:avLst/>
          </a:prstGeom>
          <a:noFill/>
        </p:spPr>
        <p:txBody>
          <a:bodyPr wrap="square">
            <a:spAutoFit/>
          </a:bodyPr>
          <a:lstStyle/>
          <a:p>
            <a:r>
              <a:rPr lang="pt-BR" sz="7000" b="1">
                <a:latin typeface="+mj-lt"/>
              </a:rPr>
              <a:t>Espelho, espelho meu...</a:t>
            </a:r>
          </a:p>
        </p:txBody>
      </p:sp>
    </p:spTree>
    <p:extLst>
      <p:ext uri="{BB962C8B-B14F-4D97-AF65-F5344CB8AC3E}">
        <p14:creationId xmlns:p14="http://schemas.microsoft.com/office/powerpoint/2010/main" val="2949444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125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pic>
        <p:nvPicPr>
          <p:cNvPr id="5" name="Imagem 4" descr="Pessoas sentadas ao redor de uma mesa&#10;&#10;Descrição gerada automaticamente">
            <a:extLst>
              <a:ext uri="{FF2B5EF4-FFF2-40B4-BE49-F238E27FC236}">
                <a16:creationId xmlns:a16="http://schemas.microsoft.com/office/drawing/2014/main" id="{21785E0E-D15A-4742-97BF-196CE5958C32}"/>
              </a:ext>
            </a:extLst>
          </p:cNvPr>
          <p:cNvPicPr>
            <a:picLocks noChangeAspect="1"/>
          </p:cNvPicPr>
          <p:nvPr/>
        </p:nvPicPr>
        <p:blipFill>
          <a:blip r:embed="rId3">
            <a:alphaModFix amt="62000"/>
            <a:extLst>
              <a:ext uri="{28A0092B-C50C-407E-A947-70E740481C1C}">
                <a14:useLocalDpi xmlns:a14="http://schemas.microsoft.com/office/drawing/2010/main" val="0"/>
              </a:ext>
            </a:extLst>
          </a:blip>
          <a:stretch>
            <a:fillRect/>
          </a:stretch>
        </p:blipFill>
        <p:spPr>
          <a:xfrm>
            <a:off x="-266497" y="-149906"/>
            <a:ext cx="12724994" cy="7157809"/>
          </a:xfrm>
          <a:prstGeom prst="rect">
            <a:avLst/>
          </a:prstGeom>
        </p:spPr>
      </p:pic>
      <p:pic>
        <p:nvPicPr>
          <p:cNvPr id="6" name="Imagem 5" descr="Forma&#10;&#10;Descrição gerada automaticamente com confiança média">
            <a:extLst>
              <a:ext uri="{FF2B5EF4-FFF2-40B4-BE49-F238E27FC236}">
                <a16:creationId xmlns:a16="http://schemas.microsoft.com/office/drawing/2014/main" id="{06978F0A-5F21-25A0-7A99-DFBC4AD56E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sp>
        <p:nvSpPr>
          <p:cNvPr id="2" name="CaixaDeTexto 1">
            <a:extLst>
              <a:ext uri="{FF2B5EF4-FFF2-40B4-BE49-F238E27FC236}">
                <a16:creationId xmlns:a16="http://schemas.microsoft.com/office/drawing/2014/main" id="{62DDDFDA-5B3D-880C-0F88-B6E047F8D702}"/>
              </a:ext>
            </a:extLst>
          </p:cNvPr>
          <p:cNvSpPr txBox="1"/>
          <p:nvPr/>
        </p:nvSpPr>
        <p:spPr>
          <a:xfrm>
            <a:off x="365616" y="2585888"/>
            <a:ext cx="10299700" cy="1938992"/>
          </a:xfrm>
          <a:prstGeom prst="rect">
            <a:avLst/>
          </a:prstGeom>
          <a:noFill/>
        </p:spPr>
        <p:txBody>
          <a:bodyPr wrap="square" rtlCol="0">
            <a:spAutoFit/>
          </a:bodyPr>
          <a:lstStyle/>
          <a:p>
            <a:r>
              <a:rPr lang="pt-BR" sz="6000" b="1">
                <a:solidFill>
                  <a:schemeClr val="bg1"/>
                </a:solidFill>
                <a:latin typeface="+mj-lt"/>
              </a:rPr>
              <a:t>Líderes </a:t>
            </a:r>
          </a:p>
          <a:p>
            <a:r>
              <a:rPr lang="pt-BR" sz="6000" b="1">
                <a:solidFill>
                  <a:schemeClr val="bg1"/>
                </a:solidFill>
                <a:latin typeface="+mj-lt"/>
              </a:rPr>
              <a:t>são exemplos.</a:t>
            </a:r>
          </a:p>
        </p:txBody>
      </p:sp>
      <p:pic>
        <p:nvPicPr>
          <p:cNvPr id="7" name="Imagem 6" descr="Texto, Logotipo&#10;&#10;Descrição gerada automaticamente">
            <a:extLst>
              <a:ext uri="{FF2B5EF4-FFF2-40B4-BE49-F238E27FC236}">
                <a16:creationId xmlns:a16="http://schemas.microsoft.com/office/drawing/2014/main" id="{44B59343-F246-334B-12B3-86F82E27FDD3}"/>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B4048A66-9C0B-0002-1CF8-B13A8A9D2382}"/>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CBF22CE5-9DA4-EA77-15DE-E70339326D4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FFCC90E1-393C-9684-DE1A-E811363E1FE1}"/>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475D4172-77AF-17F9-F4B6-10BBCC058FB4}"/>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0347A327-C93B-21A2-80F7-182879D3A47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DFCDD6B2-045F-8F3E-5134-1EFF2716C3F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29FD4871-E0D0-8FB8-6A23-9F7C98883BA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FA4150DC-8DC5-5E79-4A40-E0F13453D2D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003157CB-7165-3932-2BE6-50F4AF5AEBA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48B8D6FB-48BB-B1EC-D620-D97F6C1779F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BE6DB0ED-F591-72A9-6845-74DEFC0353AC}"/>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D14A9F76-5EB2-393F-878A-4CD97D74768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FA720874-E834-9E7E-11AC-F4CD31381CB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2E42F57F-ED5F-84FF-3ECD-C5AEAD7D32E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296270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Imagem 4" descr="Homem de terno e gravata&#10;&#10;Descrição gerada automaticamente">
            <a:extLst>
              <a:ext uri="{FF2B5EF4-FFF2-40B4-BE49-F238E27FC236}">
                <a16:creationId xmlns:a16="http://schemas.microsoft.com/office/drawing/2014/main" id="{ACAE739B-1386-4DE4-52EE-B1DF4E0D57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5150" y="-1"/>
            <a:ext cx="12282170" cy="6908721"/>
          </a:xfrm>
          <a:prstGeom prst="rect">
            <a:avLst/>
          </a:prstGeom>
        </p:spPr>
      </p:pic>
      <p:grpSp>
        <p:nvGrpSpPr>
          <p:cNvPr id="8" name="Agrupar 7">
            <a:extLst>
              <a:ext uri="{FF2B5EF4-FFF2-40B4-BE49-F238E27FC236}">
                <a16:creationId xmlns:a16="http://schemas.microsoft.com/office/drawing/2014/main" id="{32A16C14-C8AD-34A5-077D-78D910C94B71}"/>
              </a:ext>
            </a:extLst>
          </p:cNvPr>
          <p:cNvGrpSpPr/>
          <p:nvPr/>
        </p:nvGrpSpPr>
        <p:grpSpPr>
          <a:xfrm>
            <a:off x="-243434" y="-88256"/>
            <a:ext cx="8227457" cy="7034511"/>
            <a:chOff x="-243434" y="-88256"/>
            <a:chExt cx="8227457" cy="7034511"/>
          </a:xfrm>
        </p:grpSpPr>
        <p:pic>
          <p:nvPicPr>
            <p:cNvPr id="6" name="Imagem 5" descr="Forma&#10;&#10;Descrição gerada automaticamente com confiança média">
              <a:extLst>
                <a:ext uri="{FF2B5EF4-FFF2-40B4-BE49-F238E27FC236}">
                  <a16:creationId xmlns:a16="http://schemas.microsoft.com/office/drawing/2014/main" id="{8F72DE3A-88A8-D014-76DC-E3F5248DA7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7" name="Imagem 6" descr="Forma&#10;&#10;Descrição gerada automaticamente com confiança média">
              <a:extLst>
                <a:ext uri="{FF2B5EF4-FFF2-40B4-BE49-F238E27FC236}">
                  <a16:creationId xmlns:a16="http://schemas.microsoft.com/office/drawing/2014/main" id="{C6ADCA42-3934-4FEC-A613-D45B292FF9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2" name="CaixaDeTexto 1">
            <a:extLst>
              <a:ext uri="{FF2B5EF4-FFF2-40B4-BE49-F238E27FC236}">
                <a16:creationId xmlns:a16="http://schemas.microsoft.com/office/drawing/2014/main" id="{62DDDFDA-5B3D-880C-0F88-B6E047F8D702}"/>
              </a:ext>
            </a:extLst>
          </p:cNvPr>
          <p:cNvSpPr txBox="1"/>
          <p:nvPr/>
        </p:nvSpPr>
        <p:spPr>
          <a:xfrm>
            <a:off x="699135" y="2459503"/>
            <a:ext cx="6007100" cy="1938992"/>
          </a:xfrm>
          <a:prstGeom prst="rect">
            <a:avLst/>
          </a:prstGeom>
          <a:noFill/>
        </p:spPr>
        <p:txBody>
          <a:bodyPr wrap="square" rtlCol="0">
            <a:spAutoFit/>
          </a:bodyPr>
          <a:lstStyle/>
          <a:p>
            <a:r>
              <a:rPr lang="pt-BR" sz="6000" b="1">
                <a:solidFill>
                  <a:schemeClr val="bg1"/>
                </a:solidFill>
                <a:latin typeface="+mj-lt"/>
              </a:rPr>
              <a:t>Ouvem </a:t>
            </a:r>
          </a:p>
          <a:p>
            <a:r>
              <a:rPr lang="pt-BR" sz="6000" b="1">
                <a:solidFill>
                  <a:schemeClr val="bg1"/>
                </a:solidFill>
                <a:latin typeface="+mj-lt"/>
              </a:rPr>
              <a:t>generosamente.</a:t>
            </a:r>
          </a:p>
        </p:txBody>
      </p:sp>
      <p:pic>
        <p:nvPicPr>
          <p:cNvPr id="9" name="Imagem 8" descr="Texto, Logotipo&#10;&#10;Descrição gerada automaticamente">
            <a:extLst>
              <a:ext uri="{FF2B5EF4-FFF2-40B4-BE49-F238E27FC236}">
                <a16:creationId xmlns:a16="http://schemas.microsoft.com/office/drawing/2014/main" id="{92F49972-1E8C-EE17-59E8-1EA9A854A61A}"/>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10" name="Agrupar 9">
            <a:extLst>
              <a:ext uri="{FF2B5EF4-FFF2-40B4-BE49-F238E27FC236}">
                <a16:creationId xmlns:a16="http://schemas.microsoft.com/office/drawing/2014/main" id="{0C08D94B-1455-D7C1-EFBD-F94A1CCA821C}"/>
              </a:ext>
            </a:extLst>
          </p:cNvPr>
          <p:cNvGrpSpPr/>
          <p:nvPr/>
        </p:nvGrpSpPr>
        <p:grpSpPr>
          <a:xfrm>
            <a:off x="9872015" y="6469399"/>
            <a:ext cx="2190461" cy="261610"/>
            <a:chOff x="9142558" y="6469399"/>
            <a:chExt cx="2190461" cy="261610"/>
          </a:xfrm>
          <a:solidFill>
            <a:schemeClr val="bg1"/>
          </a:solidFill>
        </p:grpSpPr>
        <p:sp>
          <p:nvSpPr>
            <p:cNvPr id="11" name="CaixaDeTexto 10">
              <a:extLst>
                <a:ext uri="{FF2B5EF4-FFF2-40B4-BE49-F238E27FC236}">
                  <a16:creationId xmlns:a16="http://schemas.microsoft.com/office/drawing/2014/main" id="{4E0657F1-03FF-8760-1904-5EEFCAE6A6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2" name="Gráfico 7">
              <a:extLst>
                <a:ext uri="{FF2B5EF4-FFF2-40B4-BE49-F238E27FC236}">
                  <a16:creationId xmlns:a16="http://schemas.microsoft.com/office/drawing/2014/main" id="{847AB3A4-0295-BF09-6330-FCA63449DB8D}"/>
                </a:ext>
              </a:extLst>
            </p:cNvPr>
            <p:cNvGrpSpPr/>
            <p:nvPr/>
          </p:nvGrpSpPr>
          <p:grpSpPr>
            <a:xfrm>
              <a:off x="9142558" y="6511982"/>
              <a:ext cx="1684398" cy="142155"/>
              <a:chOff x="404711" y="944579"/>
              <a:chExt cx="5743491" cy="484722"/>
            </a:xfrm>
            <a:grpFill/>
          </p:grpSpPr>
          <p:sp>
            <p:nvSpPr>
              <p:cNvPr id="13" name="Forma Livre 23">
                <a:extLst>
                  <a:ext uri="{FF2B5EF4-FFF2-40B4-BE49-F238E27FC236}">
                    <a16:creationId xmlns:a16="http://schemas.microsoft.com/office/drawing/2014/main" id="{C41E3B24-BEEF-1FA2-D86D-723FBD60884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631AF1CC-8CD2-8BB2-32B3-B3BA2B1BB57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41B08322-7B3B-F00E-A79A-2A37382CF9F9}"/>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445B4DBA-E8E0-33C9-6140-8E311E737F6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548F0D55-34B8-7FBE-B9B7-CFD9E0CE26C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8">
                <a:extLst>
                  <a:ext uri="{FF2B5EF4-FFF2-40B4-BE49-F238E27FC236}">
                    <a16:creationId xmlns:a16="http://schemas.microsoft.com/office/drawing/2014/main" id="{B923D731-FEB0-08F0-A721-9F773A35BA8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9">
                <a:extLst>
                  <a:ext uri="{FF2B5EF4-FFF2-40B4-BE49-F238E27FC236}">
                    <a16:creationId xmlns:a16="http://schemas.microsoft.com/office/drawing/2014/main" id="{9D54AF45-AA8B-C8F7-FA1C-7C7331FBB87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EC8540A7-797B-AE5C-28AF-7CD3317CCD3C}"/>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DCA7F66F-31DA-C29C-DD39-55EB46EC5C1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ABE5B647-6472-20FB-55D5-00301E6436F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B93AAC30-7E44-7F13-2E7C-A5C48F5C1473}"/>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716712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Imagem 4" descr="Homem de terno e gravata com a mão&#10;&#10;Descrição gerada automaticamente">
            <a:extLst>
              <a:ext uri="{FF2B5EF4-FFF2-40B4-BE49-F238E27FC236}">
                <a16:creationId xmlns:a16="http://schemas.microsoft.com/office/drawing/2014/main" id="{E9CD8D08-EB68-FCD3-F3BC-F881EFE89A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9" name="Imagem 8" descr="Forma&#10;&#10;Descrição gerada automaticamente com confiança média">
            <a:extLst>
              <a:ext uri="{FF2B5EF4-FFF2-40B4-BE49-F238E27FC236}">
                <a16:creationId xmlns:a16="http://schemas.microsoft.com/office/drawing/2014/main" id="{E9061993-E912-5BDD-5FC0-5DD5CFCCF2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sp>
        <p:nvSpPr>
          <p:cNvPr id="3" name="CaixaDeTexto 2">
            <a:extLst>
              <a:ext uri="{FF2B5EF4-FFF2-40B4-BE49-F238E27FC236}">
                <a16:creationId xmlns:a16="http://schemas.microsoft.com/office/drawing/2014/main" id="{F3820496-4D16-FAA3-BC92-97386B65F9B9}"/>
              </a:ext>
            </a:extLst>
          </p:cNvPr>
          <p:cNvSpPr txBox="1"/>
          <p:nvPr/>
        </p:nvSpPr>
        <p:spPr>
          <a:xfrm>
            <a:off x="565150" y="2729974"/>
            <a:ext cx="4635500" cy="1938992"/>
          </a:xfrm>
          <a:prstGeom prst="rect">
            <a:avLst/>
          </a:prstGeom>
          <a:noFill/>
        </p:spPr>
        <p:txBody>
          <a:bodyPr wrap="square" rtlCol="0">
            <a:spAutoFit/>
          </a:bodyPr>
          <a:lstStyle/>
          <a:p>
            <a:r>
              <a:rPr lang="pt-BR" sz="6000" b="1">
                <a:solidFill>
                  <a:schemeClr val="bg1"/>
                </a:solidFill>
                <a:latin typeface="+mj-lt"/>
              </a:rPr>
              <a:t>Patrocinam </a:t>
            </a:r>
          </a:p>
          <a:p>
            <a:r>
              <a:rPr lang="pt-BR" sz="6000" b="1">
                <a:solidFill>
                  <a:schemeClr val="bg1"/>
                </a:solidFill>
                <a:latin typeface="+mj-lt"/>
              </a:rPr>
              <a:t>a inovação.</a:t>
            </a:r>
          </a:p>
        </p:txBody>
      </p:sp>
      <p:pic>
        <p:nvPicPr>
          <p:cNvPr id="10" name="Imagem 9" descr="Texto, Logotipo&#10;&#10;Descrição gerada automaticamente">
            <a:extLst>
              <a:ext uri="{FF2B5EF4-FFF2-40B4-BE49-F238E27FC236}">
                <a16:creationId xmlns:a16="http://schemas.microsoft.com/office/drawing/2014/main" id="{2C077F18-9341-9864-4DFA-ECF3CD836A39}"/>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1" name="Agrupar 10">
            <a:extLst>
              <a:ext uri="{FF2B5EF4-FFF2-40B4-BE49-F238E27FC236}">
                <a16:creationId xmlns:a16="http://schemas.microsoft.com/office/drawing/2014/main" id="{AC4610B3-DF7F-441D-BE61-5ABD5E2BBFC0}"/>
              </a:ext>
            </a:extLst>
          </p:cNvPr>
          <p:cNvGrpSpPr/>
          <p:nvPr/>
        </p:nvGrpSpPr>
        <p:grpSpPr>
          <a:xfrm>
            <a:off x="9872015" y="6469399"/>
            <a:ext cx="2190461" cy="261610"/>
            <a:chOff x="9142558" y="6469399"/>
            <a:chExt cx="2190461" cy="261610"/>
          </a:xfrm>
          <a:solidFill>
            <a:schemeClr val="bg1"/>
          </a:solidFill>
        </p:grpSpPr>
        <p:sp>
          <p:nvSpPr>
            <p:cNvPr id="12" name="CaixaDeTexto 11">
              <a:extLst>
                <a:ext uri="{FF2B5EF4-FFF2-40B4-BE49-F238E27FC236}">
                  <a16:creationId xmlns:a16="http://schemas.microsoft.com/office/drawing/2014/main" id="{802592E7-72EB-1851-9C19-24FEDE59A75C}"/>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3" name="Gráfico 7">
              <a:extLst>
                <a:ext uri="{FF2B5EF4-FFF2-40B4-BE49-F238E27FC236}">
                  <a16:creationId xmlns:a16="http://schemas.microsoft.com/office/drawing/2014/main" id="{D4E4B3F2-C381-6248-80A4-ED7623C9561E}"/>
                </a:ext>
              </a:extLst>
            </p:cNvPr>
            <p:cNvGrpSpPr/>
            <p:nvPr/>
          </p:nvGrpSpPr>
          <p:grpSpPr>
            <a:xfrm>
              <a:off x="9142558" y="6511982"/>
              <a:ext cx="1684398" cy="142155"/>
              <a:chOff x="404711" y="944579"/>
              <a:chExt cx="5743491" cy="484722"/>
            </a:xfrm>
            <a:grpFill/>
          </p:grpSpPr>
          <p:sp>
            <p:nvSpPr>
              <p:cNvPr id="14" name="Forma Livre 23">
                <a:extLst>
                  <a:ext uri="{FF2B5EF4-FFF2-40B4-BE49-F238E27FC236}">
                    <a16:creationId xmlns:a16="http://schemas.microsoft.com/office/drawing/2014/main" id="{C9DB261D-F0FD-4E5C-8920-7D8DF841FD4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4">
                <a:extLst>
                  <a:ext uri="{FF2B5EF4-FFF2-40B4-BE49-F238E27FC236}">
                    <a16:creationId xmlns:a16="http://schemas.microsoft.com/office/drawing/2014/main" id="{88934806-D919-979F-2EED-08F34CB8B989}"/>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5">
                <a:extLst>
                  <a:ext uri="{FF2B5EF4-FFF2-40B4-BE49-F238E27FC236}">
                    <a16:creationId xmlns:a16="http://schemas.microsoft.com/office/drawing/2014/main" id="{99A0D0FF-7952-26CD-04F7-8D33B12F3BBB}"/>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6">
                <a:extLst>
                  <a:ext uri="{FF2B5EF4-FFF2-40B4-BE49-F238E27FC236}">
                    <a16:creationId xmlns:a16="http://schemas.microsoft.com/office/drawing/2014/main" id="{8AF92934-AE09-E4D5-9301-2186A8BE3F2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7">
                <a:extLst>
                  <a:ext uri="{FF2B5EF4-FFF2-40B4-BE49-F238E27FC236}">
                    <a16:creationId xmlns:a16="http://schemas.microsoft.com/office/drawing/2014/main" id="{012F3580-115D-A044-FC5E-A0DF0010B8D4}"/>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8">
                <a:extLst>
                  <a:ext uri="{FF2B5EF4-FFF2-40B4-BE49-F238E27FC236}">
                    <a16:creationId xmlns:a16="http://schemas.microsoft.com/office/drawing/2014/main" id="{61173D15-CBA5-E1C9-0513-5BFE0F6156A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9">
                <a:extLst>
                  <a:ext uri="{FF2B5EF4-FFF2-40B4-BE49-F238E27FC236}">
                    <a16:creationId xmlns:a16="http://schemas.microsoft.com/office/drawing/2014/main" id="{4F5ACE3F-3285-D4D3-84D9-E632F47226F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0">
                <a:extLst>
                  <a:ext uri="{FF2B5EF4-FFF2-40B4-BE49-F238E27FC236}">
                    <a16:creationId xmlns:a16="http://schemas.microsoft.com/office/drawing/2014/main" id="{F7934EFB-CED2-9CDC-4C53-DE08E5F8DC7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1">
                <a:extLst>
                  <a:ext uri="{FF2B5EF4-FFF2-40B4-BE49-F238E27FC236}">
                    <a16:creationId xmlns:a16="http://schemas.microsoft.com/office/drawing/2014/main" id="{F5295E9B-03D9-32A0-1BF4-FB3A5BFEAA5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2">
                <a:extLst>
                  <a:ext uri="{FF2B5EF4-FFF2-40B4-BE49-F238E27FC236}">
                    <a16:creationId xmlns:a16="http://schemas.microsoft.com/office/drawing/2014/main" id="{9E49BF29-05A7-3FD7-1739-16E536055EB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3">
                <a:extLst>
                  <a:ext uri="{FF2B5EF4-FFF2-40B4-BE49-F238E27FC236}">
                    <a16:creationId xmlns:a16="http://schemas.microsoft.com/office/drawing/2014/main" id="{9CFAB42F-185A-316B-DD10-F351AB55D04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58731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6" name="Imagem 25" descr="Pessoas na frente de um computador com a imagem de uma pessoa&#10;&#10;Descrição gerada automaticamente">
            <a:extLst>
              <a:ext uri="{FF2B5EF4-FFF2-40B4-BE49-F238E27FC236}">
                <a16:creationId xmlns:a16="http://schemas.microsoft.com/office/drawing/2014/main" id="{91F91016-94FC-02A8-9F9F-D916F769DE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00" y="-64294"/>
            <a:ext cx="12420600" cy="6986588"/>
          </a:xfrm>
          <a:prstGeom prst="rect">
            <a:avLst/>
          </a:prstGeom>
        </p:spPr>
      </p:pic>
      <p:grpSp>
        <p:nvGrpSpPr>
          <p:cNvPr id="5" name="Agrupar 4">
            <a:extLst>
              <a:ext uri="{FF2B5EF4-FFF2-40B4-BE49-F238E27FC236}">
                <a16:creationId xmlns:a16="http://schemas.microsoft.com/office/drawing/2014/main" id="{65D67294-3489-24F3-79B0-16079F1E99AF}"/>
              </a:ext>
            </a:extLst>
          </p:cNvPr>
          <p:cNvGrpSpPr/>
          <p:nvPr/>
        </p:nvGrpSpPr>
        <p:grpSpPr>
          <a:xfrm>
            <a:off x="-243434" y="-88256"/>
            <a:ext cx="8227457" cy="7034511"/>
            <a:chOff x="-243434" y="-88256"/>
            <a:chExt cx="8227457" cy="7034511"/>
          </a:xfrm>
        </p:grpSpPr>
        <p:pic>
          <p:nvPicPr>
            <p:cNvPr id="6" name="Imagem 5" descr="Forma&#10;&#10;Descrição gerada automaticamente com confiança média">
              <a:extLst>
                <a:ext uri="{FF2B5EF4-FFF2-40B4-BE49-F238E27FC236}">
                  <a16:creationId xmlns:a16="http://schemas.microsoft.com/office/drawing/2014/main" id="{7AFB4476-62A6-7C0D-4DC4-9797917559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7" name="Imagem 6" descr="Forma&#10;&#10;Descrição gerada automaticamente com confiança média">
              <a:extLst>
                <a:ext uri="{FF2B5EF4-FFF2-40B4-BE49-F238E27FC236}">
                  <a16:creationId xmlns:a16="http://schemas.microsoft.com/office/drawing/2014/main" id="{2CDB6571-78B3-88C9-78FF-CA287DD191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565150" y="2729974"/>
            <a:ext cx="7486650" cy="1938992"/>
          </a:xfrm>
          <a:prstGeom prst="rect">
            <a:avLst/>
          </a:prstGeom>
          <a:noFill/>
        </p:spPr>
        <p:txBody>
          <a:bodyPr wrap="square" rtlCol="0">
            <a:spAutoFit/>
          </a:bodyPr>
          <a:lstStyle/>
          <a:p>
            <a:r>
              <a:rPr lang="pt-BR" sz="6000" b="1">
                <a:solidFill>
                  <a:schemeClr val="bg1"/>
                </a:solidFill>
                <a:latin typeface="+mj-lt"/>
              </a:rPr>
              <a:t>Educam e formam seu pessoal.</a:t>
            </a:r>
          </a:p>
        </p:txBody>
      </p:sp>
      <p:pic>
        <p:nvPicPr>
          <p:cNvPr id="8" name="Imagem 7" descr="Texto, Logotipo&#10;&#10;Descrição gerada automaticamente">
            <a:extLst>
              <a:ext uri="{FF2B5EF4-FFF2-40B4-BE49-F238E27FC236}">
                <a16:creationId xmlns:a16="http://schemas.microsoft.com/office/drawing/2014/main" id="{966DA62B-62D7-9DEA-D796-FE2375EFBE44}"/>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9" name="Agrupar 8">
            <a:extLst>
              <a:ext uri="{FF2B5EF4-FFF2-40B4-BE49-F238E27FC236}">
                <a16:creationId xmlns:a16="http://schemas.microsoft.com/office/drawing/2014/main" id="{8FA4CF20-91E3-F7CA-F25F-D079D3F1C8F0}"/>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943B484B-C1C2-8263-767D-F19879C32698}"/>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1" name="Gráfico 7">
              <a:extLst>
                <a:ext uri="{FF2B5EF4-FFF2-40B4-BE49-F238E27FC236}">
                  <a16:creationId xmlns:a16="http://schemas.microsoft.com/office/drawing/2014/main" id="{794C9BB7-3F81-9C3C-745F-A8115356322A}"/>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A3D606A9-2D77-C317-4D56-AD9C74AB057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0413AE66-C5CF-AE72-ED57-D962AA466A9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C6D9898C-EBDF-DA30-3488-A44FAA44327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4BF29162-6058-9128-722D-5B37D3042D8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550A02F1-1DC6-00C7-AC14-D10B22B8775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8">
                <a:extLst>
                  <a:ext uri="{FF2B5EF4-FFF2-40B4-BE49-F238E27FC236}">
                    <a16:creationId xmlns:a16="http://schemas.microsoft.com/office/drawing/2014/main" id="{EC3A376E-59F3-A81B-D32C-58BCC15F9C9E}"/>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E734A920-EE8C-0ADE-CA3B-B10F07119B26}"/>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493B2222-7BF7-271A-FB96-7A564A3F8E11}"/>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265E250C-25CC-626A-C744-AABA057AB39D}"/>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746891BB-CF09-365C-BD04-A618B3AFE5F3}"/>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57E4D89B-CC11-682C-500D-47CA9101269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23869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Imagem 4" descr="Homem falando no microfone&#10;&#10;Descrição gerada automaticamente com confiança média">
            <a:extLst>
              <a:ext uri="{FF2B5EF4-FFF2-40B4-BE49-F238E27FC236}">
                <a16:creationId xmlns:a16="http://schemas.microsoft.com/office/drawing/2014/main" id="{53D47ADC-7FFD-863B-4BD0-4C37D5C26E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8950" y="-1"/>
            <a:ext cx="12348900" cy="6946256"/>
          </a:xfrm>
          <a:prstGeom prst="rect">
            <a:avLst/>
          </a:prstGeom>
        </p:spPr>
      </p:pic>
      <p:grpSp>
        <p:nvGrpSpPr>
          <p:cNvPr id="6" name="Agrupar 5">
            <a:extLst>
              <a:ext uri="{FF2B5EF4-FFF2-40B4-BE49-F238E27FC236}">
                <a16:creationId xmlns:a16="http://schemas.microsoft.com/office/drawing/2014/main" id="{4FA86206-DB6F-4E51-AA3C-92D7B9AF5F89}"/>
              </a:ext>
            </a:extLst>
          </p:cNvPr>
          <p:cNvGrpSpPr/>
          <p:nvPr/>
        </p:nvGrpSpPr>
        <p:grpSpPr>
          <a:xfrm>
            <a:off x="-117704" y="-88256"/>
            <a:ext cx="8227457" cy="7034511"/>
            <a:chOff x="-243434" y="-88256"/>
            <a:chExt cx="8227457" cy="7034511"/>
          </a:xfrm>
        </p:grpSpPr>
        <p:pic>
          <p:nvPicPr>
            <p:cNvPr id="7" name="Imagem 6" descr="Forma&#10;&#10;Descrição gerada automaticamente com confiança média">
              <a:extLst>
                <a:ext uri="{FF2B5EF4-FFF2-40B4-BE49-F238E27FC236}">
                  <a16:creationId xmlns:a16="http://schemas.microsoft.com/office/drawing/2014/main" id="{A2428315-3A0A-42C7-8233-810208E15D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8" name="Imagem 7" descr="Forma&#10;&#10;Descrição gerada automaticamente com confiança média">
              <a:extLst>
                <a:ext uri="{FF2B5EF4-FFF2-40B4-BE49-F238E27FC236}">
                  <a16:creationId xmlns:a16="http://schemas.microsoft.com/office/drawing/2014/main" id="{FB63BB4B-7332-2109-D726-F4CA7C1F77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560039" y="1928444"/>
            <a:ext cx="6871970" cy="2862322"/>
          </a:xfrm>
          <a:prstGeom prst="rect">
            <a:avLst/>
          </a:prstGeom>
          <a:noFill/>
        </p:spPr>
        <p:txBody>
          <a:bodyPr wrap="square" rtlCol="0">
            <a:spAutoFit/>
          </a:bodyPr>
          <a:lstStyle/>
          <a:p>
            <a:r>
              <a:rPr lang="pt-BR" sz="6000" b="1">
                <a:solidFill>
                  <a:schemeClr val="bg1"/>
                </a:solidFill>
                <a:latin typeface="+mj-lt"/>
              </a:rPr>
              <a:t>Informam tudo </a:t>
            </a:r>
          </a:p>
          <a:p>
            <a:r>
              <a:rPr lang="pt-BR" sz="6000" b="1">
                <a:solidFill>
                  <a:schemeClr val="bg1"/>
                </a:solidFill>
                <a:latin typeface="+mj-lt"/>
              </a:rPr>
              <a:t>o que sabem </a:t>
            </a:r>
          </a:p>
          <a:p>
            <a:r>
              <a:rPr lang="pt-BR" sz="6000" b="1">
                <a:solidFill>
                  <a:schemeClr val="bg1"/>
                </a:solidFill>
                <a:latin typeface="+mj-lt"/>
              </a:rPr>
              <a:t>ao seu pessoal.</a:t>
            </a:r>
          </a:p>
        </p:txBody>
      </p:sp>
      <p:pic>
        <p:nvPicPr>
          <p:cNvPr id="9" name="Imagem 8" descr="Texto, Logotipo&#10;&#10;Descrição gerada automaticamente">
            <a:extLst>
              <a:ext uri="{FF2B5EF4-FFF2-40B4-BE49-F238E27FC236}">
                <a16:creationId xmlns:a16="http://schemas.microsoft.com/office/drawing/2014/main" id="{14611EF2-0949-05B5-2B7A-6B6A8C2CBD0D}"/>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0" name="Agrupar 9">
            <a:extLst>
              <a:ext uri="{FF2B5EF4-FFF2-40B4-BE49-F238E27FC236}">
                <a16:creationId xmlns:a16="http://schemas.microsoft.com/office/drawing/2014/main" id="{AB3E1DD9-64D3-6B8D-EA94-23E717873561}"/>
              </a:ext>
            </a:extLst>
          </p:cNvPr>
          <p:cNvGrpSpPr/>
          <p:nvPr/>
        </p:nvGrpSpPr>
        <p:grpSpPr>
          <a:xfrm>
            <a:off x="9872015" y="6469399"/>
            <a:ext cx="2190461" cy="261610"/>
            <a:chOff x="9142558" y="6469399"/>
            <a:chExt cx="2190461" cy="261610"/>
          </a:xfrm>
          <a:solidFill>
            <a:schemeClr val="bg1"/>
          </a:solidFill>
        </p:grpSpPr>
        <p:sp>
          <p:nvSpPr>
            <p:cNvPr id="11" name="CaixaDeTexto 10">
              <a:extLst>
                <a:ext uri="{FF2B5EF4-FFF2-40B4-BE49-F238E27FC236}">
                  <a16:creationId xmlns:a16="http://schemas.microsoft.com/office/drawing/2014/main" id="{13F8366B-BAF4-93E1-D557-0C1D468A63C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2" name="Gráfico 7">
              <a:extLst>
                <a:ext uri="{FF2B5EF4-FFF2-40B4-BE49-F238E27FC236}">
                  <a16:creationId xmlns:a16="http://schemas.microsoft.com/office/drawing/2014/main" id="{924B73ED-3FD9-73A1-2CCD-16063821DF24}"/>
                </a:ext>
              </a:extLst>
            </p:cNvPr>
            <p:cNvGrpSpPr/>
            <p:nvPr/>
          </p:nvGrpSpPr>
          <p:grpSpPr>
            <a:xfrm>
              <a:off x="9142558" y="6511982"/>
              <a:ext cx="1684398" cy="142155"/>
              <a:chOff x="404711" y="944579"/>
              <a:chExt cx="5743491" cy="484722"/>
            </a:xfrm>
            <a:grpFill/>
          </p:grpSpPr>
          <p:sp>
            <p:nvSpPr>
              <p:cNvPr id="13" name="Forma Livre 23">
                <a:extLst>
                  <a:ext uri="{FF2B5EF4-FFF2-40B4-BE49-F238E27FC236}">
                    <a16:creationId xmlns:a16="http://schemas.microsoft.com/office/drawing/2014/main" id="{500CAC9D-AE77-2B01-C24F-DD4B3D13F0E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249046B9-E7B7-FF43-17CC-405E0838B77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1C7CEFC2-7756-B2DF-0820-658115EA67A8}"/>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F04A78D6-1AF9-E78D-0D3C-45DC36C3EE1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4CFF1F2F-12EB-5DB3-C49E-4FD84EBF13B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8">
                <a:extLst>
                  <a:ext uri="{FF2B5EF4-FFF2-40B4-BE49-F238E27FC236}">
                    <a16:creationId xmlns:a16="http://schemas.microsoft.com/office/drawing/2014/main" id="{0AD0CEA5-A2FA-1342-D3D9-FCFEE4F523D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9">
                <a:extLst>
                  <a:ext uri="{FF2B5EF4-FFF2-40B4-BE49-F238E27FC236}">
                    <a16:creationId xmlns:a16="http://schemas.microsoft.com/office/drawing/2014/main" id="{EEFE06F4-BA1F-F5BC-AD63-604355FDB1A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D7D77ED1-F626-81D0-91BE-50A5E8EB164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C8756462-EF50-DF0E-2B84-6DB4BC2378A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A268BA4F-20E0-540D-A506-11F2A6071FB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66060377-7BB1-C928-062A-375E0E32292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458634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Imagem 4" descr="Desenho de uma pessoa&#10;&#10;Descrição gerada automaticamente">
            <a:extLst>
              <a:ext uri="{FF2B5EF4-FFF2-40B4-BE49-F238E27FC236}">
                <a16:creationId xmlns:a16="http://schemas.microsoft.com/office/drawing/2014/main" id="{5DE44BB8-D566-70E5-E2B5-1B8EDC4E84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6" name="Agrupar 5">
            <a:extLst>
              <a:ext uri="{FF2B5EF4-FFF2-40B4-BE49-F238E27FC236}">
                <a16:creationId xmlns:a16="http://schemas.microsoft.com/office/drawing/2014/main" id="{EC4C2537-A317-43EE-BA91-C69A9EAF4BBF}"/>
              </a:ext>
            </a:extLst>
          </p:cNvPr>
          <p:cNvGrpSpPr/>
          <p:nvPr/>
        </p:nvGrpSpPr>
        <p:grpSpPr>
          <a:xfrm>
            <a:off x="-117704" y="-88256"/>
            <a:ext cx="9547454" cy="7034511"/>
            <a:chOff x="-243434" y="-88256"/>
            <a:chExt cx="8227457" cy="7034511"/>
          </a:xfrm>
        </p:grpSpPr>
        <p:pic>
          <p:nvPicPr>
            <p:cNvPr id="7" name="Imagem 6" descr="Forma&#10;&#10;Descrição gerada automaticamente com confiança média">
              <a:extLst>
                <a:ext uri="{FF2B5EF4-FFF2-40B4-BE49-F238E27FC236}">
                  <a16:creationId xmlns:a16="http://schemas.microsoft.com/office/drawing/2014/main" id="{062B952F-833A-D5C8-05F0-4E8C322F99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8" name="Imagem 7" descr="Forma&#10;&#10;Descrição gerada automaticamente com confiança média">
              <a:extLst>
                <a:ext uri="{FF2B5EF4-FFF2-40B4-BE49-F238E27FC236}">
                  <a16:creationId xmlns:a16="http://schemas.microsoft.com/office/drawing/2014/main" id="{B4466853-63D0-5E75-E577-9FCF893D93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527049" y="2608094"/>
            <a:ext cx="7211061" cy="1938992"/>
          </a:xfrm>
          <a:prstGeom prst="rect">
            <a:avLst/>
          </a:prstGeom>
          <a:noFill/>
        </p:spPr>
        <p:txBody>
          <a:bodyPr wrap="square" rtlCol="0">
            <a:spAutoFit/>
          </a:bodyPr>
          <a:lstStyle/>
          <a:p>
            <a:r>
              <a:rPr lang="pt-BR" sz="6000" b="1">
                <a:solidFill>
                  <a:schemeClr val="bg1"/>
                </a:solidFill>
                <a:latin typeface="+mj-lt"/>
              </a:rPr>
              <a:t>Integram </a:t>
            </a:r>
          </a:p>
          <a:p>
            <a:r>
              <a:rPr lang="pt-BR" sz="6000" b="1">
                <a:solidFill>
                  <a:schemeClr val="bg1"/>
                </a:solidFill>
                <a:latin typeface="+mj-lt"/>
              </a:rPr>
              <a:t>pessoas e recursos.</a:t>
            </a:r>
          </a:p>
        </p:txBody>
      </p:sp>
      <p:pic>
        <p:nvPicPr>
          <p:cNvPr id="9" name="Imagem 8" descr="Texto, Logotipo&#10;&#10;Descrição gerada automaticamente">
            <a:extLst>
              <a:ext uri="{FF2B5EF4-FFF2-40B4-BE49-F238E27FC236}">
                <a16:creationId xmlns:a16="http://schemas.microsoft.com/office/drawing/2014/main" id="{76CE620A-3C4B-A243-C757-A4574FC6995E}"/>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0" name="Agrupar 9">
            <a:extLst>
              <a:ext uri="{FF2B5EF4-FFF2-40B4-BE49-F238E27FC236}">
                <a16:creationId xmlns:a16="http://schemas.microsoft.com/office/drawing/2014/main" id="{24105667-4652-2A61-151E-C507C86BE598}"/>
              </a:ext>
            </a:extLst>
          </p:cNvPr>
          <p:cNvGrpSpPr/>
          <p:nvPr/>
        </p:nvGrpSpPr>
        <p:grpSpPr>
          <a:xfrm>
            <a:off x="9872015" y="6469399"/>
            <a:ext cx="2190461" cy="261610"/>
            <a:chOff x="9142558" y="6469399"/>
            <a:chExt cx="2190461" cy="261610"/>
          </a:xfrm>
          <a:solidFill>
            <a:schemeClr val="bg1"/>
          </a:solidFill>
        </p:grpSpPr>
        <p:sp>
          <p:nvSpPr>
            <p:cNvPr id="11" name="CaixaDeTexto 10">
              <a:extLst>
                <a:ext uri="{FF2B5EF4-FFF2-40B4-BE49-F238E27FC236}">
                  <a16:creationId xmlns:a16="http://schemas.microsoft.com/office/drawing/2014/main" id="{C170975F-5DAC-64A7-B417-5E1AE2D112D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2" name="Gráfico 7">
              <a:extLst>
                <a:ext uri="{FF2B5EF4-FFF2-40B4-BE49-F238E27FC236}">
                  <a16:creationId xmlns:a16="http://schemas.microsoft.com/office/drawing/2014/main" id="{25691C8C-3CDF-1E04-12CE-EFACD5AFA31D}"/>
                </a:ext>
              </a:extLst>
            </p:cNvPr>
            <p:cNvGrpSpPr/>
            <p:nvPr/>
          </p:nvGrpSpPr>
          <p:grpSpPr>
            <a:xfrm>
              <a:off x="9142558" y="6511982"/>
              <a:ext cx="1684398" cy="142155"/>
              <a:chOff x="404711" y="944579"/>
              <a:chExt cx="5743491" cy="484722"/>
            </a:xfrm>
            <a:grpFill/>
          </p:grpSpPr>
          <p:sp>
            <p:nvSpPr>
              <p:cNvPr id="13" name="Forma Livre 23">
                <a:extLst>
                  <a:ext uri="{FF2B5EF4-FFF2-40B4-BE49-F238E27FC236}">
                    <a16:creationId xmlns:a16="http://schemas.microsoft.com/office/drawing/2014/main" id="{690E12C0-4827-418B-FC3A-8CC721E571E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F670E7C7-4F2D-8391-2CE4-5B8874A555A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9C9D6754-65EA-BA6A-56A2-3D675F04804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725FDC12-A4A5-00D1-F0A2-E8F00B9CCB9A}"/>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7E97CBD4-362F-AB82-7C89-83A55A7567A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8">
                <a:extLst>
                  <a:ext uri="{FF2B5EF4-FFF2-40B4-BE49-F238E27FC236}">
                    <a16:creationId xmlns:a16="http://schemas.microsoft.com/office/drawing/2014/main" id="{0F665091-1859-3A3E-4132-246DDC5A42C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9">
                <a:extLst>
                  <a:ext uri="{FF2B5EF4-FFF2-40B4-BE49-F238E27FC236}">
                    <a16:creationId xmlns:a16="http://schemas.microsoft.com/office/drawing/2014/main" id="{0DD82948-242B-40F3-1BD2-17EE92370153}"/>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C757EE83-2E64-7DDF-0314-7BD9E195C466}"/>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D7941DAE-CD4C-794A-6EEE-F73A1770514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86FC11E6-DAE1-B8BD-230F-754BB2C9827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6F24450B-DFF9-192A-253B-B93828A32645}"/>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031397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Imagem 4" descr="Pessoas jogando vídeo game&#10;&#10;Descrição gerada automaticamente com confiança baixa">
            <a:extLst>
              <a:ext uri="{FF2B5EF4-FFF2-40B4-BE49-F238E27FC236}">
                <a16:creationId xmlns:a16="http://schemas.microsoft.com/office/drawing/2014/main" id="{FA51C267-7B0B-6987-69F2-E92984A46968}"/>
              </a:ext>
            </a:extLst>
          </p:cNvPr>
          <p:cNvPicPr>
            <a:picLocks noChangeAspect="1"/>
          </p:cNvPicPr>
          <p:nvPr/>
        </p:nvPicPr>
        <p:blipFill>
          <a:blip r:embed="rId2">
            <a:extLst>
              <a:ext uri="{28A0092B-C50C-407E-A947-70E740481C1C}">
                <a14:useLocalDpi xmlns:a14="http://schemas.microsoft.com/office/drawing/2010/main" val="0"/>
              </a:ext>
            </a:extLst>
          </a:blip>
          <a:srcRect r="12906"/>
          <a:stretch/>
        </p:blipFill>
        <p:spPr>
          <a:xfrm>
            <a:off x="1737300" y="-1"/>
            <a:ext cx="10618530" cy="6858000"/>
          </a:xfrm>
          <a:prstGeom prst="rect">
            <a:avLst/>
          </a:prstGeom>
        </p:spPr>
      </p:pic>
      <p:grpSp>
        <p:nvGrpSpPr>
          <p:cNvPr id="6" name="Agrupar 5">
            <a:extLst>
              <a:ext uri="{FF2B5EF4-FFF2-40B4-BE49-F238E27FC236}">
                <a16:creationId xmlns:a16="http://schemas.microsoft.com/office/drawing/2014/main" id="{4D51456E-08A3-6AF2-31CA-AB2054FD3FE5}"/>
              </a:ext>
            </a:extLst>
          </p:cNvPr>
          <p:cNvGrpSpPr/>
          <p:nvPr/>
        </p:nvGrpSpPr>
        <p:grpSpPr>
          <a:xfrm>
            <a:off x="-117704" y="-88256"/>
            <a:ext cx="9547454" cy="7034511"/>
            <a:chOff x="-243434" y="-88256"/>
            <a:chExt cx="8227457" cy="7034511"/>
          </a:xfrm>
        </p:grpSpPr>
        <p:pic>
          <p:nvPicPr>
            <p:cNvPr id="7" name="Imagem 6" descr="Forma&#10;&#10;Descrição gerada automaticamente com confiança média">
              <a:extLst>
                <a:ext uri="{FF2B5EF4-FFF2-40B4-BE49-F238E27FC236}">
                  <a16:creationId xmlns:a16="http://schemas.microsoft.com/office/drawing/2014/main" id="{5CB558C1-26CF-8753-C7EA-5976001E8F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8" name="Imagem 7" descr="Forma&#10;&#10;Descrição gerada automaticamente com confiança média">
              <a:extLst>
                <a:ext uri="{FF2B5EF4-FFF2-40B4-BE49-F238E27FC236}">
                  <a16:creationId xmlns:a16="http://schemas.microsoft.com/office/drawing/2014/main" id="{EA6ADE55-F79D-4CF8-5E18-EC370F2FEF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633730" y="2459503"/>
            <a:ext cx="10299700" cy="1938992"/>
          </a:xfrm>
          <a:prstGeom prst="rect">
            <a:avLst/>
          </a:prstGeom>
          <a:noFill/>
        </p:spPr>
        <p:txBody>
          <a:bodyPr wrap="square" rtlCol="0">
            <a:spAutoFit/>
          </a:bodyPr>
          <a:lstStyle/>
          <a:p>
            <a:r>
              <a:rPr lang="pt-BR" sz="6000" b="1">
                <a:solidFill>
                  <a:schemeClr val="bg1"/>
                </a:solidFill>
                <a:latin typeface="+mj-lt"/>
              </a:rPr>
              <a:t>Repassam </a:t>
            </a:r>
          </a:p>
          <a:p>
            <a:r>
              <a:rPr lang="pt-BR" sz="6000" b="1">
                <a:solidFill>
                  <a:schemeClr val="bg1"/>
                </a:solidFill>
                <a:latin typeface="+mj-lt"/>
              </a:rPr>
              <a:t>autonomia.</a:t>
            </a:r>
          </a:p>
        </p:txBody>
      </p:sp>
      <p:pic>
        <p:nvPicPr>
          <p:cNvPr id="9" name="Imagem 8" descr="Texto, Logotipo&#10;&#10;Descrição gerada automaticamente">
            <a:extLst>
              <a:ext uri="{FF2B5EF4-FFF2-40B4-BE49-F238E27FC236}">
                <a16:creationId xmlns:a16="http://schemas.microsoft.com/office/drawing/2014/main" id="{0D89CB7D-3181-29E9-12DD-D893F488351E}"/>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0" name="Agrupar 9">
            <a:extLst>
              <a:ext uri="{FF2B5EF4-FFF2-40B4-BE49-F238E27FC236}">
                <a16:creationId xmlns:a16="http://schemas.microsoft.com/office/drawing/2014/main" id="{D5402C71-CF76-8E1C-EE21-01F0B4B2786C}"/>
              </a:ext>
            </a:extLst>
          </p:cNvPr>
          <p:cNvGrpSpPr/>
          <p:nvPr/>
        </p:nvGrpSpPr>
        <p:grpSpPr>
          <a:xfrm>
            <a:off x="9872015" y="6469399"/>
            <a:ext cx="2190461" cy="261610"/>
            <a:chOff x="9142558" y="6469399"/>
            <a:chExt cx="2190461" cy="261610"/>
          </a:xfrm>
          <a:solidFill>
            <a:schemeClr val="bg1"/>
          </a:solidFill>
        </p:grpSpPr>
        <p:sp>
          <p:nvSpPr>
            <p:cNvPr id="11" name="CaixaDeTexto 10">
              <a:extLst>
                <a:ext uri="{FF2B5EF4-FFF2-40B4-BE49-F238E27FC236}">
                  <a16:creationId xmlns:a16="http://schemas.microsoft.com/office/drawing/2014/main" id="{D3F6DF16-3B4A-7B59-C066-B07216085181}"/>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2" name="Gráfico 7">
              <a:extLst>
                <a:ext uri="{FF2B5EF4-FFF2-40B4-BE49-F238E27FC236}">
                  <a16:creationId xmlns:a16="http://schemas.microsoft.com/office/drawing/2014/main" id="{789CCB31-19C8-876A-759A-10239057DDA7}"/>
                </a:ext>
              </a:extLst>
            </p:cNvPr>
            <p:cNvGrpSpPr/>
            <p:nvPr/>
          </p:nvGrpSpPr>
          <p:grpSpPr>
            <a:xfrm>
              <a:off x="9142558" y="6511982"/>
              <a:ext cx="1684398" cy="142155"/>
              <a:chOff x="404711" y="944579"/>
              <a:chExt cx="5743491" cy="484722"/>
            </a:xfrm>
            <a:grpFill/>
          </p:grpSpPr>
          <p:sp>
            <p:nvSpPr>
              <p:cNvPr id="13" name="Forma Livre 23">
                <a:extLst>
                  <a:ext uri="{FF2B5EF4-FFF2-40B4-BE49-F238E27FC236}">
                    <a16:creationId xmlns:a16="http://schemas.microsoft.com/office/drawing/2014/main" id="{46DECB90-29D9-295C-7A6A-522DE822571F}"/>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FFD0A0B4-F4B6-2DFD-31B4-693B87F26CB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406C447F-05FD-978E-77D2-556094575FD2}"/>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8E287933-86C5-7C83-C26C-B6106EF8063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257E843F-CEA5-7EEC-E622-BC62006D57D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8">
                <a:extLst>
                  <a:ext uri="{FF2B5EF4-FFF2-40B4-BE49-F238E27FC236}">
                    <a16:creationId xmlns:a16="http://schemas.microsoft.com/office/drawing/2014/main" id="{A0EEEB67-BFE7-A7BB-5E15-E5B737BA070E}"/>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9">
                <a:extLst>
                  <a:ext uri="{FF2B5EF4-FFF2-40B4-BE49-F238E27FC236}">
                    <a16:creationId xmlns:a16="http://schemas.microsoft.com/office/drawing/2014/main" id="{DC965C07-E6B3-77AB-6694-DE22CF929DBC}"/>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9CBF4E1A-B2C7-18B4-86BC-2E6C58C0232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AC192323-66AF-A6A9-DF3D-F8B04B02F31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E3EC293C-ABEB-B8D9-4BB6-3DE2D810819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B329EE47-DDDA-0F26-2FFA-D2D9F58262E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61208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Imagem 4" descr="Grupo de pessoas sentadas ao redor de uma mesa&#10;&#10;Descrição gerada automaticamente">
            <a:extLst>
              <a:ext uri="{FF2B5EF4-FFF2-40B4-BE49-F238E27FC236}">
                <a16:creationId xmlns:a16="http://schemas.microsoft.com/office/drawing/2014/main" id="{4AD24FFA-B7E9-77DF-6DFC-0145C53401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6" name="Agrupar 5">
            <a:extLst>
              <a:ext uri="{FF2B5EF4-FFF2-40B4-BE49-F238E27FC236}">
                <a16:creationId xmlns:a16="http://schemas.microsoft.com/office/drawing/2014/main" id="{FC87DF9B-56D8-DA6B-BB46-76A90892399B}"/>
              </a:ext>
            </a:extLst>
          </p:cNvPr>
          <p:cNvGrpSpPr/>
          <p:nvPr/>
        </p:nvGrpSpPr>
        <p:grpSpPr>
          <a:xfrm>
            <a:off x="-117704" y="-88256"/>
            <a:ext cx="9547454" cy="7034511"/>
            <a:chOff x="-243434" y="-88256"/>
            <a:chExt cx="8227457" cy="7034511"/>
          </a:xfrm>
        </p:grpSpPr>
        <p:pic>
          <p:nvPicPr>
            <p:cNvPr id="7" name="Imagem 6" descr="Forma&#10;&#10;Descrição gerada automaticamente com confiança média">
              <a:extLst>
                <a:ext uri="{FF2B5EF4-FFF2-40B4-BE49-F238E27FC236}">
                  <a16:creationId xmlns:a16="http://schemas.microsoft.com/office/drawing/2014/main" id="{B7ADCF18-99AD-47DD-B93F-DF4B6D70FC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8" name="Imagem 7" descr="Forma&#10;&#10;Descrição gerada automaticamente com confiança média">
              <a:extLst>
                <a:ext uri="{FF2B5EF4-FFF2-40B4-BE49-F238E27FC236}">
                  <a16:creationId xmlns:a16="http://schemas.microsoft.com/office/drawing/2014/main" id="{2238F46E-0311-65D1-3B83-E585161E67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646430" y="1997838"/>
            <a:ext cx="6668770" cy="2862322"/>
          </a:xfrm>
          <a:prstGeom prst="rect">
            <a:avLst/>
          </a:prstGeom>
          <a:noFill/>
        </p:spPr>
        <p:txBody>
          <a:bodyPr wrap="square" rtlCol="0">
            <a:spAutoFit/>
          </a:bodyPr>
          <a:lstStyle/>
          <a:p>
            <a:r>
              <a:rPr lang="pt-BR" sz="6000" b="1">
                <a:solidFill>
                  <a:schemeClr val="bg1"/>
                </a:solidFill>
                <a:latin typeface="+mj-lt"/>
              </a:rPr>
              <a:t>Dão suporte sempre que seu pessoal precisa.</a:t>
            </a:r>
          </a:p>
        </p:txBody>
      </p:sp>
      <p:pic>
        <p:nvPicPr>
          <p:cNvPr id="9" name="Imagem 8" descr="Texto, Logotipo&#10;&#10;Descrição gerada automaticamente">
            <a:extLst>
              <a:ext uri="{FF2B5EF4-FFF2-40B4-BE49-F238E27FC236}">
                <a16:creationId xmlns:a16="http://schemas.microsoft.com/office/drawing/2014/main" id="{D6AAA558-A4F3-AAD1-D483-81B507085927}"/>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0" name="Agrupar 9">
            <a:extLst>
              <a:ext uri="{FF2B5EF4-FFF2-40B4-BE49-F238E27FC236}">
                <a16:creationId xmlns:a16="http://schemas.microsoft.com/office/drawing/2014/main" id="{9DD46F83-D5F7-4B12-8349-F2B60104E7C0}"/>
              </a:ext>
            </a:extLst>
          </p:cNvPr>
          <p:cNvGrpSpPr/>
          <p:nvPr/>
        </p:nvGrpSpPr>
        <p:grpSpPr>
          <a:xfrm>
            <a:off x="9872015" y="6469399"/>
            <a:ext cx="2190461" cy="261610"/>
            <a:chOff x="9142558" y="6469399"/>
            <a:chExt cx="2190461" cy="261610"/>
          </a:xfrm>
          <a:solidFill>
            <a:schemeClr val="bg1"/>
          </a:solidFill>
        </p:grpSpPr>
        <p:sp>
          <p:nvSpPr>
            <p:cNvPr id="11" name="CaixaDeTexto 10">
              <a:extLst>
                <a:ext uri="{FF2B5EF4-FFF2-40B4-BE49-F238E27FC236}">
                  <a16:creationId xmlns:a16="http://schemas.microsoft.com/office/drawing/2014/main" id="{BD9A477B-1CAE-9170-449E-27E0CFD9770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2" name="Gráfico 7">
              <a:extLst>
                <a:ext uri="{FF2B5EF4-FFF2-40B4-BE49-F238E27FC236}">
                  <a16:creationId xmlns:a16="http://schemas.microsoft.com/office/drawing/2014/main" id="{B60433F9-1D0B-47DA-F5CC-573757394629}"/>
                </a:ext>
              </a:extLst>
            </p:cNvPr>
            <p:cNvGrpSpPr/>
            <p:nvPr/>
          </p:nvGrpSpPr>
          <p:grpSpPr>
            <a:xfrm>
              <a:off x="9142558" y="6511982"/>
              <a:ext cx="1684398" cy="142155"/>
              <a:chOff x="404711" y="944579"/>
              <a:chExt cx="5743491" cy="484722"/>
            </a:xfrm>
            <a:grpFill/>
          </p:grpSpPr>
          <p:sp>
            <p:nvSpPr>
              <p:cNvPr id="13" name="Forma Livre 23">
                <a:extLst>
                  <a:ext uri="{FF2B5EF4-FFF2-40B4-BE49-F238E27FC236}">
                    <a16:creationId xmlns:a16="http://schemas.microsoft.com/office/drawing/2014/main" id="{93140FEA-EF49-15C3-6D99-B3F16F89118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6BFDDB24-C868-D2D2-6BE4-2E4ED14CA462}"/>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B52A9D96-DE2C-ECF8-D0BB-CD9472D1896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3467C8FF-7172-853C-5F9A-6F7B3A7D1365}"/>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9B6F5C2F-02DD-F97B-3385-D46EF94D9F45}"/>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8">
                <a:extLst>
                  <a:ext uri="{FF2B5EF4-FFF2-40B4-BE49-F238E27FC236}">
                    <a16:creationId xmlns:a16="http://schemas.microsoft.com/office/drawing/2014/main" id="{C4E8F214-4512-1907-C182-09EE24705C7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9">
                <a:extLst>
                  <a:ext uri="{FF2B5EF4-FFF2-40B4-BE49-F238E27FC236}">
                    <a16:creationId xmlns:a16="http://schemas.microsoft.com/office/drawing/2014/main" id="{CD3F9405-D89E-D38A-AC04-74170B4BF98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D4FD3C6F-ACA6-90B6-CD39-B6365420E611}"/>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7E1C6AB0-FCD2-1971-46BE-84553D0D424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D9211030-384F-D4A5-D3C5-7E89D9AFEEA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606C76F5-B765-84CD-014C-918AF2004D4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46132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5" name="Imagem 24">
            <a:extLst>
              <a:ext uri="{FF2B5EF4-FFF2-40B4-BE49-F238E27FC236}">
                <a16:creationId xmlns:a16="http://schemas.microsoft.com/office/drawing/2014/main" id="{50EFA683-1A1B-4FC3-25A7-5E2AB8C4B3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093" y="-91440"/>
            <a:ext cx="12625493" cy="7101840"/>
          </a:xfrm>
          <a:prstGeom prst="rect">
            <a:avLst/>
          </a:prstGeom>
        </p:spPr>
      </p:pic>
      <p:grpSp>
        <p:nvGrpSpPr>
          <p:cNvPr id="4" name="Agrupar 3">
            <a:extLst>
              <a:ext uri="{FF2B5EF4-FFF2-40B4-BE49-F238E27FC236}">
                <a16:creationId xmlns:a16="http://schemas.microsoft.com/office/drawing/2014/main" id="{2883DDCB-B91B-CAF5-107E-A74EC6C8ECB3}"/>
              </a:ext>
            </a:extLst>
          </p:cNvPr>
          <p:cNvGrpSpPr/>
          <p:nvPr/>
        </p:nvGrpSpPr>
        <p:grpSpPr>
          <a:xfrm>
            <a:off x="-437744" y="-91440"/>
            <a:ext cx="9547454" cy="7034511"/>
            <a:chOff x="-243434" y="-88256"/>
            <a:chExt cx="8227457" cy="7034511"/>
          </a:xfrm>
        </p:grpSpPr>
        <p:pic>
          <p:nvPicPr>
            <p:cNvPr id="5" name="Imagem 4" descr="Forma&#10;&#10;Descrição gerada automaticamente com confiança média">
              <a:extLst>
                <a:ext uri="{FF2B5EF4-FFF2-40B4-BE49-F238E27FC236}">
                  <a16:creationId xmlns:a16="http://schemas.microsoft.com/office/drawing/2014/main" id="{9491D4B6-D236-C186-FC3F-BEE2560213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6" name="Imagem 5" descr="Forma&#10;&#10;Descrição gerada automaticamente com confiança média">
              <a:extLst>
                <a:ext uri="{FF2B5EF4-FFF2-40B4-BE49-F238E27FC236}">
                  <a16:creationId xmlns:a16="http://schemas.microsoft.com/office/drawing/2014/main" id="{F406F21F-F1DC-8794-3145-D86B024334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610438" y="2489984"/>
            <a:ext cx="7451090" cy="1938992"/>
          </a:xfrm>
          <a:prstGeom prst="rect">
            <a:avLst/>
          </a:prstGeom>
          <a:noFill/>
        </p:spPr>
        <p:txBody>
          <a:bodyPr wrap="square" rtlCol="0">
            <a:spAutoFit/>
          </a:bodyPr>
          <a:lstStyle/>
          <a:p>
            <a:r>
              <a:rPr lang="pt-BR" sz="6000" b="1">
                <a:solidFill>
                  <a:schemeClr val="bg1"/>
                </a:solidFill>
                <a:latin typeface="+mj-lt"/>
              </a:rPr>
              <a:t>Chegam junto quando a coisa pega.</a:t>
            </a:r>
          </a:p>
        </p:txBody>
      </p:sp>
      <p:pic>
        <p:nvPicPr>
          <p:cNvPr id="7" name="Imagem 6" descr="Texto, Logotipo&#10;&#10;Descrição gerada automaticamente">
            <a:extLst>
              <a:ext uri="{FF2B5EF4-FFF2-40B4-BE49-F238E27FC236}">
                <a16:creationId xmlns:a16="http://schemas.microsoft.com/office/drawing/2014/main" id="{C4ABF8E8-3A99-CF89-B9D2-CDD833B0A78B}"/>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E8207DDA-314D-80EF-DEEA-9325210F3957}"/>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F4E8FD58-F357-B8F2-34B7-471FE54A770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0" name="Gráfico 7">
              <a:extLst>
                <a:ext uri="{FF2B5EF4-FFF2-40B4-BE49-F238E27FC236}">
                  <a16:creationId xmlns:a16="http://schemas.microsoft.com/office/drawing/2014/main" id="{83AE28DD-2C8A-3793-F910-7B817297FABB}"/>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8ABCDD13-0427-2E5F-6689-6C934E1590E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0DB33F56-0610-3AEE-05C5-CCF6C63BDB2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22DC788C-BF14-2EFC-55BD-0A4078C09BC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098DC69D-3897-B4EB-641E-C7C5C7A710BF}"/>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BCBD4253-DBB6-141C-98C0-B69CDD07BF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8">
                <a:extLst>
                  <a:ext uri="{FF2B5EF4-FFF2-40B4-BE49-F238E27FC236}">
                    <a16:creationId xmlns:a16="http://schemas.microsoft.com/office/drawing/2014/main" id="{0AD168CD-6B32-6396-7628-D3F2E052145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9BE90F84-5A2F-3DF1-9FD2-23299309942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868FA88F-0102-3106-E811-CB76C484D3F6}"/>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D91D1B1A-803C-D3D9-8721-90AC1A7AECB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E5EE1CCA-6670-4C6F-FC80-9FF91086DE5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E824C275-E978-2F23-09D8-B6B01B3E605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372266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Imagem 4" descr="Pessoas em pé em frente a parede branca&#10;&#10;Descrição gerada automaticamente com confiança média">
            <a:extLst>
              <a:ext uri="{FF2B5EF4-FFF2-40B4-BE49-F238E27FC236}">
                <a16:creationId xmlns:a16="http://schemas.microsoft.com/office/drawing/2014/main" id="{D526509C-6C25-1BE9-FDB0-E1C2438013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8" name="Agrupar 7">
            <a:extLst>
              <a:ext uri="{FF2B5EF4-FFF2-40B4-BE49-F238E27FC236}">
                <a16:creationId xmlns:a16="http://schemas.microsoft.com/office/drawing/2014/main" id="{7B01F730-14C1-A4FE-0E8B-89EBBC789A75}"/>
              </a:ext>
            </a:extLst>
          </p:cNvPr>
          <p:cNvGrpSpPr/>
          <p:nvPr/>
        </p:nvGrpSpPr>
        <p:grpSpPr>
          <a:xfrm>
            <a:off x="-437744" y="-91440"/>
            <a:ext cx="9547454" cy="7034511"/>
            <a:chOff x="-243434" y="-88256"/>
            <a:chExt cx="8227457" cy="7034511"/>
          </a:xfrm>
        </p:grpSpPr>
        <p:pic>
          <p:nvPicPr>
            <p:cNvPr id="9" name="Imagem 8" descr="Forma&#10;&#10;Descrição gerada automaticamente com confiança média">
              <a:extLst>
                <a:ext uri="{FF2B5EF4-FFF2-40B4-BE49-F238E27FC236}">
                  <a16:creationId xmlns:a16="http://schemas.microsoft.com/office/drawing/2014/main" id="{57A6EE9E-D290-FB75-B2B7-0815231A8D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10" name="Imagem 9" descr="Forma&#10;&#10;Descrição gerada automaticamente com confiança média">
              <a:extLst>
                <a:ext uri="{FF2B5EF4-FFF2-40B4-BE49-F238E27FC236}">
                  <a16:creationId xmlns:a16="http://schemas.microsoft.com/office/drawing/2014/main" id="{D7786C83-3DA9-0AD4-B6AE-9F39FDFA4E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617423" y="2550944"/>
            <a:ext cx="8191500" cy="1938992"/>
          </a:xfrm>
          <a:prstGeom prst="rect">
            <a:avLst/>
          </a:prstGeom>
          <a:noFill/>
        </p:spPr>
        <p:txBody>
          <a:bodyPr wrap="square" rtlCol="0">
            <a:spAutoFit/>
          </a:bodyPr>
          <a:lstStyle/>
          <a:p>
            <a:r>
              <a:rPr lang="pt-BR" sz="6000" b="1">
                <a:solidFill>
                  <a:schemeClr val="bg1"/>
                </a:solidFill>
                <a:latin typeface="+mj-lt"/>
              </a:rPr>
              <a:t>Desafiam e </a:t>
            </a:r>
          </a:p>
          <a:p>
            <a:r>
              <a:rPr lang="pt-BR" sz="6000" b="1">
                <a:solidFill>
                  <a:schemeClr val="bg1"/>
                </a:solidFill>
                <a:latin typeface="+mj-lt"/>
              </a:rPr>
              <a:t>promovem a evolução.</a:t>
            </a:r>
          </a:p>
        </p:txBody>
      </p:sp>
      <p:pic>
        <p:nvPicPr>
          <p:cNvPr id="11" name="Imagem 10" descr="Texto, Logotipo&#10;&#10;Descrição gerada automaticamente">
            <a:extLst>
              <a:ext uri="{FF2B5EF4-FFF2-40B4-BE49-F238E27FC236}">
                <a16:creationId xmlns:a16="http://schemas.microsoft.com/office/drawing/2014/main" id="{8218F586-0356-F128-6D89-A6E53C5A0725}"/>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2" name="Agrupar 11">
            <a:extLst>
              <a:ext uri="{FF2B5EF4-FFF2-40B4-BE49-F238E27FC236}">
                <a16:creationId xmlns:a16="http://schemas.microsoft.com/office/drawing/2014/main" id="{A43CE477-BA6E-FC48-0C0C-16E2BFBA9657}"/>
              </a:ext>
            </a:extLst>
          </p:cNvPr>
          <p:cNvGrpSpPr/>
          <p:nvPr/>
        </p:nvGrpSpPr>
        <p:grpSpPr>
          <a:xfrm>
            <a:off x="9872015" y="6469399"/>
            <a:ext cx="2190461" cy="261610"/>
            <a:chOff x="9142558" y="6469399"/>
            <a:chExt cx="2190461" cy="261610"/>
          </a:xfrm>
          <a:solidFill>
            <a:schemeClr val="bg1"/>
          </a:solidFill>
        </p:grpSpPr>
        <p:sp>
          <p:nvSpPr>
            <p:cNvPr id="13" name="CaixaDeTexto 12">
              <a:extLst>
                <a:ext uri="{FF2B5EF4-FFF2-40B4-BE49-F238E27FC236}">
                  <a16:creationId xmlns:a16="http://schemas.microsoft.com/office/drawing/2014/main" id="{CCB61FD7-B110-34A5-10D3-7560D3A59F3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4" name="Gráfico 7">
              <a:extLst>
                <a:ext uri="{FF2B5EF4-FFF2-40B4-BE49-F238E27FC236}">
                  <a16:creationId xmlns:a16="http://schemas.microsoft.com/office/drawing/2014/main" id="{C61D4DEB-E75C-9F47-DEB6-B3EB84D67E3C}"/>
                </a:ext>
              </a:extLst>
            </p:cNvPr>
            <p:cNvGrpSpPr/>
            <p:nvPr/>
          </p:nvGrpSpPr>
          <p:grpSpPr>
            <a:xfrm>
              <a:off x="9142558" y="6511982"/>
              <a:ext cx="1684398" cy="142155"/>
              <a:chOff x="404711" y="944579"/>
              <a:chExt cx="5743491" cy="484722"/>
            </a:xfrm>
            <a:grpFill/>
          </p:grpSpPr>
          <p:sp>
            <p:nvSpPr>
              <p:cNvPr id="15" name="Forma Livre 23">
                <a:extLst>
                  <a:ext uri="{FF2B5EF4-FFF2-40B4-BE49-F238E27FC236}">
                    <a16:creationId xmlns:a16="http://schemas.microsoft.com/office/drawing/2014/main" id="{83E02125-1927-CA20-51E1-74E6706F3F3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4">
                <a:extLst>
                  <a:ext uri="{FF2B5EF4-FFF2-40B4-BE49-F238E27FC236}">
                    <a16:creationId xmlns:a16="http://schemas.microsoft.com/office/drawing/2014/main" id="{B613B749-0D31-6057-BBC0-DA61AF46E04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5">
                <a:extLst>
                  <a:ext uri="{FF2B5EF4-FFF2-40B4-BE49-F238E27FC236}">
                    <a16:creationId xmlns:a16="http://schemas.microsoft.com/office/drawing/2014/main" id="{AF2F201C-A463-8A3E-BA09-7D769E8DCD1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6">
                <a:extLst>
                  <a:ext uri="{FF2B5EF4-FFF2-40B4-BE49-F238E27FC236}">
                    <a16:creationId xmlns:a16="http://schemas.microsoft.com/office/drawing/2014/main" id="{DC435A1F-9C09-BC99-8C7D-753933B989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7">
                <a:extLst>
                  <a:ext uri="{FF2B5EF4-FFF2-40B4-BE49-F238E27FC236}">
                    <a16:creationId xmlns:a16="http://schemas.microsoft.com/office/drawing/2014/main" id="{3A89C6B8-CB7D-DE20-20F7-FA4F8C15FACF}"/>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8">
                <a:extLst>
                  <a:ext uri="{FF2B5EF4-FFF2-40B4-BE49-F238E27FC236}">
                    <a16:creationId xmlns:a16="http://schemas.microsoft.com/office/drawing/2014/main" id="{E91A4C70-8F36-0C83-1F12-E76B9D224E4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9">
                <a:extLst>
                  <a:ext uri="{FF2B5EF4-FFF2-40B4-BE49-F238E27FC236}">
                    <a16:creationId xmlns:a16="http://schemas.microsoft.com/office/drawing/2014/main" id="{A3524B56-8779-8FA6-ADEF-23A902B66C66}"/>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0">
                <a:extLst>
                  <a:ext uri="{FF2B5EF4-FFF2-40B4-BE49-F238E27FC236}">
                    <a16:creationId xmlns:a16="http://schemas.microsoft.com/office/drawing/2014/main" id="{0CCDF353-811B-4B02-30DB-4CF2A67F26F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1">
                <a:extLst>
                  <a:ext uri="{FF2B5EF4-FFF2-40B4-BE49-F238E27FC236}">
                    <a16:creationId xmlns:a16="http://schemas.microsoft.com/office/drawing/2014/main" id="{15B92FB4-57ED-E8D3-5BA5-D139C4A510CB}"/>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2">
                <a:extLst>
                  <a:ext uri="{FF2B5EF4-FFF2-40B4-BE49-F238E27FC236}">
                    <a16:creationId xmlns:a16="http://schemas.microsoft.com/office/drawing/2014/main" id="{F691F6ED-C305-5AF4-5551-7B5465D70E6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33">
                <a:extLst>
                  <a:ext uri="{FF2B5EF4-FFF2-40B4-BE49-F238E27FC236}">
                    <a16:creationId xmlns:a16="http://schemas.microsoft.com/office/drawing/2014/main" id="{91C5314A-0EE8-228D-42E5-8CD91142A854}"/>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4034087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Imagem 6">
            <a:extLst>
              <a:ext uri="{FF2B5EF4-FFF2-40B4-BE49-F238E27FC236}">
                <a16:creationId xmlns:a16="http://schemas.microsoft.com/office/drawing/2014/main" id="{400251BF-CBB7-F1E5-FE7D-9F282AF473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351" y="-121920"/>
            <a:ext cx="12550987" cy="7059930"/>
          </a:xfrm>
          <a:prstGeom prst="rect">
            <a:avLst/>
          </a:prstGeom>
        </p:spPr>
      </p:pic>
      <p:grpSp>
        <p:nvGrpSpPr>
          <p:cNvPr id="4" name="Agrupar 3">
            <a:extLst>
              <a:ext uri="{FF2B5EF4-FFF2-40B4-BE49-F238E27FC236}">
                <a16:creationId xmlns:a16="http://schemas.microsoft.com/office/drawing/2014/main" id="{1C7532E3-DDFF-E63C-1899-1E55E0BD5FF3}"/>
              </a:ext>
            </a:extLst>
          </p:cNvPr>
          <p:cNvGrpSpPr/>
          <p:nvPr/>
        </p:nvGrpSpPr>
        <p:grpSpPr>
          <a:xfrm>
            <a:off x="-437744" y="-176511"/>
            <a:ext cx="9904256" cy="7297401"/>
            <a:chOff x="-243434" y="-88256"/>
            <a:chExt cx="8227457" cy="7034511"/>
          </a:xfrm>
        </p:grpSpPr>
        <p:pic>
          <p:nvPicPr>
            <p:cNvPr id="6" name="Imagem 5" descr="Forma&#10;&#10;Descrição gerada automaticamente com confiança média">
              <a:extLst>
                <a:ext uri="{FF2B5EF4-FFF2-40B4-BE49-F238E27FC236}">
                  <a16:creationId xmlns:a16="http://schemas.microsoft.com/office/drawing/2014/main" id="{333D3F60-D7E2-A61A-4ED0-7E3076B6CD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F69D4E32-191F-AE1E-5F97-AD346B56D2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516890" y="2173754"/>
            <a:ext cx="10299700" cy="2862322"/>
          </a:xfrm>
          <a:prstGeom prst="rect">
            <a:avLst/>
          </a:prstGeom>
          <a:noFill/>
        </p:spPr>
        <p:txBody>
          <a:bodyPr wrap="square" rtlCol="0">
            <a:spAutoFit/>
          </a:bodyPr>
          <a:lstStyle/>
          <a:p>
            <a:r>
              <a:rPr lang="pt-BR" sz="6000" b="1">
                <a:solidFill>
                  <a:schemeClr val="bg1"/>
                </a:solidFill>
                <a:latin typeface="+mj-lt"/>
              </a:rPr>
              <a:t>Não param </a:t>
            </a:r>
          </a:p>
          <a:p>
            <a:r>
              <a:rPr lang="pt-BR" sz="6000" b="1">
                <a:solidFill>
                  <a:schemeClr val="bg1"/>
                </a:solidFill>
                <a:latin typeface="+mj-lt"/>
              </a:rPr>
              <a:t>de acompanhar </a:t>
            </a:r>
          </a:p>
          <a:p>
            <a:r>
              <a:rPr lang="pt-BR" sz="6000" b="1">
                <a:solidFill>
                  <a:schemeClr val="bg1"/>
                </a:solidFill>
                <a:latin typeface="+mj-lt"/>
              </a:rPr>
              <a:t>seu pessoal.</a:t>
            </a:r>
          </a:p>
        </p:txBody>
      </p:sp>
      <p:pic>
        <p:nvPicPr>
          <p:cNvPr id="8" name="Imagem 7" descr="Texto, Logotipo&#10;&#10;Descrição gerada automaticamente">
            <a:extLst>
              <a:ext uri="{FF2B5EF4-FFF2-40B4-BE49-F238E27FC236}">
                <a16:creationId xmlns:a16="http://schemas.microsoft.com/office/drawing/2014/main" id="{BC77C9E6-03C9-E282-9A4C-D8F3851552C3}"/>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9" name="Agrupar 8">
            <a:extLst>
              <a:ext uri="{FF2B5EF4-FFF2-40B4-BE49-F238E27FC236}">
                <a16:creationId xmlns:a16="http://schemas.microsoft.com/office/drawing/2014/main" id="{DEC9D59C-6456-4D89-9D58-3D33282ECC02}"/>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46DB1780-688A-CB7C-6923-BABA26F06AC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a:solidFill>
                    <a:schemeClr val="bg1"/>
                  </a:solidFill>
                  <a:latin typeface="AMX" pitchFamily="2" charset="77"/>
                </a:rPr>
                <a:t>C24</a:t>
              </a:r>
              <a:r>
                <a:rPr lang="pt-BR" sz="1100">
                  <a:solidFill>
                    <a:schemeClr val="bg1"/>
                  </a:solidFill>
                  <a:latin typeface="AMX" pitchFamily="2" charset="77"/>
                </a:rPr>
                <a:t> .</a:t>
              </a:r>
              <a:endParaRPr lang="pt-BR" sz="1100">
                <a:solidFill>
                  <a:schemeClr val="bg1"/>
                </a:solidFill>
                <a:latin typeface="AMX Black" pitchFamily="2" charset="0"/>
              </a:endParaRPr>
            </a:p>
          </p:txBody>
        </p:sp>
        <p:grpSp>
          <p:nvGrpSpPr>
            <p:cNvPr id="11" name="Gráfico 7">
              <a:extLst>
                <a:ext uri="{FF2B5EF4-FFF2-40B4-BE49-F238E27FC236}">
                  <a16:creationId xmlns:a16="http://schemas.microsoft.com/office/drawing/2014/main" id="{9B0BA985-81E5-1B88-B129-29E6BC04048C}"/>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869CC495-6BC6-A9EC-E786-BC5BFE9B029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33B41717-9549-41CE-339F-CBB3463A1B0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1AE1BC44-1FF8-54EF-45A6-50D86F780342}"/>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C3390DEE-C713-9D08-046C-3A68EE374AFA}"/>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54FE6AAF-7382-BB5F-8CE8-553582DA299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8">
                <a:extLst>
                  <a:ext uri="{FF2B5EF4-FFF2-40B4-BE49-F238E27FC236}">
                    <a16:creationId xmlns:a16="http://schemas.microsoft.com/office/drawing/2014/main" id="{C2F57F36-C4D4-6FE1-8FA0-AF964D107972}"/>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5EAA1227-BED0-7762-EF36-4B8050C0A0A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73A0FA70-6EDE-4D71-DA88-7AB36B93951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B41FAE16-C7B9-A096-F9FA-7234422EFEBF}"/>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20DBC6D9-1250-4C49-BFA1-7BFD77D8C09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147A182C-D339-349A-4229-8B9E29ACA2D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79268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8" name="Imagem 7" descr="Uma imagem contendo escuro, olhando, mesa, segurando&#10;&#10;Descrição gerada automaticamente">
            <a:extLst>
              <a:ext uri="{FF2B5EF4-FFF2-40B4-BE49-F238E27FC236}">
                <a16:creationId xmlns:a16="http://schemas.microsoft.com/office/drawing/2014/main" id="{AC062906-A06F-FA1B-7C5A-96B911B41F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8669" y="499621"/>
            <a:ext cx="10602924" cy="5544223"/>
          </a:xfrm>
          <a:prstGeom prst="rect">
            <a:avLst/>
          </a:prstGeom>
        </p:spPr>
      </p:pic>
      <p:grpSp>
        <p:nvGrpSpPr>
          <p:cNvPr id="38" name="Gráfico 23">
            <a:extLst>
              <a:ext uri="{FF2B5EF4-FFF2-40B4-BE49-F238E27FC236}">
                <a16:creationId xmlns:a16="http://schemas.microsoft.com/office/drawing/2014/main" id="{C12D6BB2-AF9B-66A5-436A-7EA4AA6F7893}"/>
              </a:ext>
            </a:extLst>
          </p:cNvPr>
          <p:cNvGrpSpPr/>
          <p:nvPr/>
        </p:nvGrpSpPr>
        <p:grpSpPr>
          <a:xfrm>
            <a:off x="475802" y="322179"/>
            <a:ext cx="2001993" cy="1384367"/>
            <a:chOff x="2238436" y="1693496"/>
            <a:chExt cx="2812973" cy="1945154"/>
          </a:xfrm>
        </p:grpSpPr>
        <p:sp>
          <p:nvSpPr>
            <p:cNvPr id="39" name="Forma Livre 38">
              <a:extLst>
                <a:ext uri="{FF2B5EF4-FFF2-40B4-BE49-F238E27FC236}">
                  <a16:creationId xmlns:a16="http://schemas.microsoft.com/office/drawing/2014/main" id="{9FE1115B-C723-C327-EBBC-B47CC7D4120B}"/>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39">
              <a:extLst>
                <a:ext uri="{FF2B5EF4-FFF2-40B4-BE49-F238E27FC236}">
                  <a16:creationId xmlns:a16="http://schemas.microsoft.com/office/drawing/2014/main" id="{799EFCAA-E448-2B30-5112-4B49B089B3A2}"/>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1" name="Forma Livre 40">
              <a:extLst>
                <a:ext uri="{FF2B5EF4-FFF2-40B4-BE49-F238E27FC236}">
                  <a16:creationId xmlns:a16="http://schemas.microsoft.com/office/drawing/2014/main" id="{BDCFED55-5ACA-21AC-6D8C-7ECEF5116991}"/>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42" name="Forma Livre 41">
              <a:extLst>
                <a:ext uri="{FF2B5EF4-FFF2-40B4-BE49-F238E27FC236}">
                  <a16:creationId xmlns:a16="http://schemas.microsoft.com/office/drawing/2014/main" id="{267BEB14-C395-445A-E833-341D53A84A46}"/>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2">
              <a:extLst>
                <a:ext uri="{FF2B5EF4-FFF2-40B4-BE49-F238E27FC236}">
                  <a16:creationId xmlns:a16="http://schemas.microsoft.com/office/drawing/2014/main" id="{F4AB41FF-71E1-D69E-0240-C28FF8445F3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4" name="Forma Livre 43">
              <a:extLst>
                <a:ext uri="{FF2B5EF4-FFF2-40B4-BE49-F238E27FC236}">
                  <a16:creationId xmlns:a16="http://schemas.microsoft.com/office/drawing/2014/main" id="{1F46B6F5-2C7C-F349-52C0-7792BFCB2E43}"/>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5" name="Forma Livre 44">
              <a:extLst>
                <a:ext uri="{FF2B5EF4-FFF2-40B4-BE49-F238E27FC236}">
                  <a16:creationId xmlns:a16="http://schemas.microsoft.com/office/drawing/2014/main" id="{C7E13A88-C516-FC94-5A1E-2F14AE8A20D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6" name="Forma Livre 45">
              <a:extLst>
                <a:ext uri="{FF2B5EF4-FFF2-40B4-BE49-F238E27FC236}">
                  <a16:creationId xmlns:a16="http://schemas.microsoft.com/office/drawing/2014/main" id="{2AAD1714-E8E1-47A4-2D25-90E793EC2ADD}"/>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7" name="Forma Livre 46">
              <a:extLst>
                <a:ext uri="{FF2B5EF4-FFF2-40B4-BE49-F238E27FC236}">
                  <a16:creationId xmlns:a16="http://schemas.microsoft.com/office/drawing/2014/main" id="{BEF340B3-06C9-C359-379E-BC93E5EAAABB}"/>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8" name="Forma Livre 47">
              <a:extLst>
                <a:ext uri="{FF2B5EF4-FFF2-40B4-BE49-F238E27FC236}">
                  <a16:creationId xmlns:a16="http://schemas.microsoft.com/office/drawing/2014/main" id="{0846111A-04C3-8258-2B88-5E6103BFE982}"/>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9" name="Forma Livre 48">
              <a:extLst>
                <a:ext uri="{FF2B5EF4-FFF2-40B4-BE49-F238E27FC236}">
                  <a16:creationId xmlns:a16="http://schemas.microsoft.com/office/drawing/2014/main" id="{384B78EF-3895-988F-201C-F9CEA3F936F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50" name="Forma Livre 49">
              <a:extLst>
                <a:ext uri="{FF2B5EF4-FFF2-40B4-BE49-F238E27FC236}">
                  <a16:creationId xmlns:a16="http://schemas.microsoft.com/office/drawing/2014/main" id="{7050EE9A-C7D1-425C-5665-F2CAB115689A}"/>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
        <p:nvSpPr>
          <p:cNvPr id="6" name="Shape 0">
            <a:extLst>
              <a:ext uri="{FF2B5EF4-FFF2-40B4-BE49-F238E27FC236}">
                <a16:creationId xmlns:a16="http://schemas.microsoft.com/office/drawing/2014/main" id="{919B8D0A-2D8F-9408-BE4C-9E569F062341}"/>
              </a:ext>
            </a:extLst>
          </p:cNvPr>
          <p:cNvSpPr/>
          <p:nvPr/>
        </p:nvSpPr>
        <p:spPr>
          <a:xfrm>
            <a:off x="5174830" y="5230134"/>
            <a:ext cx="7017171" cy="1627420"/>
          </a:xfrm>
          <a:prstGeom prst="roundRect">
            <a:avLst>
              <a:gd name="adj" fmla="val -17778"/>
            </a:avLst>
          </a:prstGeom>
          <a:solidFill>
            <a:srgbClr val="F90000"/>
          </a:solidFill>
          <a:ln/>
        </p:spPr>
        <p:txBody>
          <a:bodyPr/>
          <a:lstStyle/>
          <a:p>
            <a:endParaRPr lang="pt-BR" sz="3200"/>
          </a:p>
        </p:txBody>
      </p:sp>
      <p:grpSp>
        <p:nvGrpSpPr>
          <p:cNvPr id="11" name="Gráfico 7">
            <a:extLst>
              <a:ext uri="{FF2B5EF4-FFF2-40B4-BE49-F238E27FC236}">
                <a16:creationId xmlns:a16="http://schemas.microsoft.com/office/drawing/2014/main" id="{E642FD7B-CA0C-8B42-347D-27EB03700B5A}"/>
              </a:ext>
            </a:extLst>
          </p:cNvPr>
          <p:cNvGrpSpPr/>
          <p:nvPr/>
        </p:nvGrpSpPr>
        <p:grpSpPr>
          <a:xfrm>
            <a:off x="5657296" y="5577560"/>
            <a:ext cx="5996726" cy="506094"/>
            <a:chOff x="404711" y="944579"/>
            <a:chExt cx="5743491" cy="484722"/>
          </a:xfrm>
          <a:solidFill>
            <a:schemeClr val="bg1"/>
          </a:solidFill>
        </p:grpSpPr>
        <p:sp>
          <p:nvSpPr>
            <p:cNvPr id="12" name="Forma Livre 11">
              <a:extLst>
                <a:ext uri="{FF2B5EF4-FFF2-40B4-BE49-F238E27FC236}">
                  <a16:creationId xmlns:a16="http://schemas.microsoft.com/office/drawing/2014/main" id="{78078260-C426-32C3-AA8D-B2D96EE37E4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12">
              <a:extLst>
                <a:ext uri="{FF2B5EF4-FFF2-40B4-BE49-F238E27FC236}">
                  <a16:creationId xmlns:a16="http://schemas.microsoft.com/office/drawing/2014/main" id="{00E2D28E-3D3B-2342-3669-5B5F75677E0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13">
              <a:extLst>
                <a:ext uri="{FF2B5EF4-FFF2-40B4-BE49-F238E27FC236}">
                  <a16:creationId xmlns:a16="http://schemas.microsoft.com/office/drawing/2014/main" id="{CB029CED-DC21-4E56-6E49-6B157168A1C9}"/>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14">
              <a:extLst>
                <a:ext uri="{FF2B5EF4-FFF2-40B4-BE49-F238E27FC236}">
                  <a16:creationId xmlns:a16="http://schemas.microsoft.com/office/drawing/2014/main" id="{89B09CE9-8952-5515-E606-1610C14669D2}"/>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15">
              <a:extLst>
                <a:ext uri="{FF2B5EF4-FFF2-40B4-BE49-F238E27FC236}">
                  <a16:creationId xmlns:a16="http://schemas.microsoft.com/office/drawing/2014/main" id="{80C3B0FF-D80C-586D-F2DA-D40D45E90FF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16">
              <a:extLst>
                <a:ext uri="{FF2B5EF4-FFF2-40B4-BE49-F238E27FC236}">
                  <a16:creationId xmlns:a16="http://schemas.microsoft.com/office/drawing/2014/main" id="{E7F8EB24-820E-2460-177A-34DF9FFECB4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17">
              <a:extLst>
                <a:ext uri="{FF2B5EF4-FFF2-40B4-BE49-F238E27FC236}">
                  <a16:creationId xmlns:a16="http://schemas.microsoft.com/office/drawing/2014/main" id="{D21CB7CF-3976-2323-B998-D232E926789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18">
              <a:extLst>
                <a:ext uri="{FF2B5EF4-FFF2-40B4-BE49-F238E27FC236}">
                  <a16:creationId xmlns:a16="http://schemas.microsoft.com/office/drawing/2014/main" id="{6415C78A-3119-C29B-B668-2F8500A931D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19">
              <a:extLst>
                <a:ext uri="{FF2B5EF4-FFF2-40B4-BE49-F238E27FC236}">
                  <a16:creationId xmlns:a16="http://schemas.microsoft.com/office/drawing/2014/main" id="{26C156D5-D970-39DC-41ED-28D33FE5C79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0">
              <a:extLst>
                <a:ext uri="{FF2B5EF4-FFF2-40B4-BE49-F238E27FC236}">
                  <a16:creationId xmlns:a16="http://schemas.microsoft.com/office/drawing/2014/main" id="{F97E0FBF-DE99-F2B2-CBE7-84B6976CCEF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1">
              <a:extLst>
                <a:ext uri="{FF2B5EF4-FFF2-40B4-BE49-F238E27FC236}">
                  <a16:creationId xmlns:a16="http://schemas.microsoft.com/office/drawing/2014/main" id="{8B55FAAC-2C66-2DA7-6183-037637C2B28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sp>
        <p:nvSpPr>
          <p:cNvPr id="54" name="CaixaDeTexto 53">
            <a:extLst>
              <a:ext uri="{FF2B5EF4-FFF2-40B4-BE49-F238E27FC236}">
                <a16:creationId xmlns:a16="http://schemas.microsoft.com/office/drawing/2014/main" id="{556F6AF7-A4E3-83B9-D786-9E6CBA88B69C}"/>
              </a:ext>
            </a:extLst>
          </p:cNvPr>
          <p:cNvSpPr txBox="1"/>
          <p:nvPr/>
        </p:nvSpPr>
        <p:spPr>
          <a:xfrm>
            <a:off x="5551470" y="6204147"/>
            <a:ext cx="4443832" cy="461605"/>
          </a:xfrm>
          <a:prstGeom prst="rect">
            <a:avLst/>
          </a:prstGeom>
          <a:noFill/>
        </p:spPr>
        <p:txBody>
          <a:bodyPr wrap="square" rtlCol="0" anchor="ctr">
            <a:spAutoFit/>
          </a:bodyPr>
          <a:lstStyle/>
          <a:p>
            <a:r>
              <a:rPr lang="pt-BR" sz="2400" b="1">
                <a:solidFill>
                  <a:srgbClr val="D8D8D8"/>
                </a:solidFill>
                <a:latin typeface="AMX" pitchFamily="2" charset="77"/>
              </a:rPr>
              <a:t>Sexto Sentido</a:t>
            </a:r>
            <a:endParaRPr lang="pt-BR" sz="2400">
              <a:solidFill>
                <a:srgbClr val="F90000"/>
              </a:solidFill>
              <a:latin typeface="AMX Black" pitchFamily="2" charset="0"/>
            </a:endParaRPr>
          </a:p>
        </p:txBody>
      </p:sp>
      <p:sp>
        <p:nvSpPr>
          <p:cNvPr id="7" name="Shape 0">
            <a:extLst>
              <a:ext uri="{FF2B5EF4-FFF2-40B4-BE49-F238E27FC236}">
                <a16:creationId xmlns:a16="http://schemas.microsoft.com/office/drawing/2014/main" id="{D16C74DC-C97B-48A4-6407-44F700530D5E}"/>
              </a:ext>
            </a:extLst>
          </p:cNvPr>
          <p:cNvSpPr/>
          <p:nvPr/>
        </p:nvSpPr>
        <p:spPr>
          <a:xfrm>
            <a:off x="9758549" y="784116"/>
            <a:ext cx="2433451" cy="1044893"/>
          </a:xfrm>
          <a:prstGeom prst="roundRect">
            <a:avLst>
              <a:gd name="adj" fmla="val -17778"/>
            </a:avLst>
          </a:prstGeom>
          <a:solidFill>
            <a:srgbClr val="F90000"/>
          </a:solidFill>
          <a:ln/>
        </p:spPr>
        <p:txBody>
          <a:bodyPr/>
          <a:lstStyle/>
          <a:p>
            <a:endParaRPr lang="pt-BR" sz="3200"/>
          </a:p>
        </p:txBody>
      </p:sp>
      <p:pic>
        <p:nvPicPr>
          <p:cNvPr id="10" name="Gráfico 9">
            <a:extLst>
              <a:ext uri="{FF2B5EF4-FFF2-40B4-BE49-F238E27FC236}">
                <a16:creationId xmlns:a16="http://schemas.microsoft.com/office/drawing/2014/main" id="{A28877CB-B437-7D95-A480-B0DDCE41146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907585" y="1116351"/>
            <a:ext cx="1062086" cy="367645"/>
          </a:xfrm>
          <a:prstGeom prst="rect">
            <a:avLst/>
          </a:prstGeom>
        </p:spPr>
      </p:pic>
      <p:sp>
        <p:nvSpPr>
          <p:cNvPr id="3" name="CaixaDeTexto 2">
            <a:extLst>
              <a:ext uri="{FF2B5EF4-FFF2-40B4-BE49-F238E27FC236}">
                <a16:creationId xmlns:a16="http://schemas.microsoft.com/office/drawing/2014/main" id="{F5237CB0-C8CD-0C79-30E1-2AF69C8EF139}"/>
              </a:ext>
            </a:extLst>
          </p:cNvPr>
          <p:cNvSpPr txBox="1"/>
          <p:nvPr/>
        </p:nvSpPr>
        <p:spPr>
          <a:xfrm>
            <a:off x="3147524" y="6880482"/>
            <a:ext cx="184707" cy="369284"/>
          </a:xfrm>
          <a:prstGeom prst="rect">
            <a:avLst/>
          </a:prstGeom>
          <a:noFill/>
        </p:spPr>
        <p:txBody>
          <a:bodyPr wrap="none" rtlCol="0">
            <a:spAutoFit/>
          </a:bodyPr>
          <a:lstStyle/>
          <a:p>
            <a:endParaRPr lang="pt-BR"/>
          </a:p>
        </p:txBody>
      </p:sp>
      <p:pic>
        <p:nvPicPr>
          <p:cNvPr id="5" name="Imagem 4" descr="Texto, Logotipo&#10;&#10;Descrição gerada automaticamente">
            <a:extLst>
              <a:ext uri="{FF2B5EF4-FFF2-40B4-BE49-F238E27FC236}">
                <a16:creationId xmlns:a16="http://schemas.microsoft.com/office/drawing/2014/main" id="{B6C4F9F5-9794-8F36-7C36-BA774E00E18E}"/>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618181" y="6434348"/>
            <a:ext cx="942717" cy="334149"/>
          </a:xfrm>
          <a:prstGeom prst="rect">
            <a:avLst/>
          </a:prstGeom>
        </p:spPr>
      </p:pic>
      <p:sp>
        <p:nvSpPr>
          <p:cNvPr id="9" name="CaixaDeTexto 8">
            <a:extLst>
              <a:ext uri="{FF2B5EF4-FFF2-40B4-BE49-F238E27FC236}">
                <a16:creationId xmlns:a16="http://schemas.microsoft.com/office/drawing/2014/main" id="{1D443922-BC5E-E493-D9D5-2C87616676CB}"/>
              </a:ext>
            </a:extLst>
          </p:cNvPr>
          <p:cNvSpPr txBox="1"/>
          <p:nvPr/>
        </p:nvSpPr>
        <p:spPr>
          <a:xfrm>
            <a:off x="6096000" y="2486902"/>
            <a:ext cx="5173773" cy="1569660"/>
          </a:xfrm>
          <a:prstGeom prst="rect">
            <a:avLst/>
          </a:prstGeom>
          <a:noFill/>
        </p:spPr>
        <p:txBody>
          <a:bodyPr wrap="square" rtlCol="0">
            <a:spAutoFit/>
          </a:bodyPr>
          <a:lstStyle/>
          <a:p>
            <a:r>
              <a:rPr lang="pt-BR" sz="4800" b="1">
                <a:solidFill>
                  <a:schemeClr val="bg1"/>
                </a:solidFill>
                <a:latin typeface="+mj-lt"/>
              </a:rPr>
              <a:t>Agradecemos a sua participação!</a:t>
            </a:r>
          </a:p>
        </p:txBody>
      </p:sp>
    </p:spTree>
    <p:extLst>
      <p:ext uri="{BB962C8B-B14F-4D97-AF65-F5344CB8AC3E}">
        <p14:creationId xmlns:p14="http://schemas.microsoft.com/office/powerpoint/2010/main" val="351091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4"/>
                                        </p:tgtEl>
                                        <p:attrNameLst>
                                          <p:attrName>style.visibility</p:attrName>
                                        </p:attrNameLst>
                                      </p:cBhvr>
                                      <p:to>
                                        <p:strVal val="visible"/>
                                      </p:to>
                                    </p:set>
                                    <p:anim calcmode="lin" valueType="num">
                                      <p:cBhvr additive="base">
                                        <p:cTn id="11" dur="500" fill="hold"/>
                                        <p:tgtEl>
                                          <p:spTgt spid="54"/>
                                        </p:tgtEl>
                                        <p:attrNameLst>
                                          <p:attrName>ppt_x</p:attrName>
                                        </p:attrNameLst>
                                      </p:cBhvr>
                                      <p:tavLst>
                                        <p:tav tm="0">
                                          <p:val>
                                            <p:strVal val="#ppt_x"/>
                                          </p:val>
                                        </p:tav>
                                        <p:tav tm="100000">
                                          <p:val>
                                            <p:strVal val="#ppt_x"/>
                                          </p:val>
                                        </p:tav>
                                      </p:tavLst>
                                    </p:anim>
                                    <p:anim calcmode="lin" valueType="num">
                                      <p:cBhvr additive="base">
                                        <p:cTn id="12" dur="500" fill="hold"/>
                                        <p:tgtEl>
                                          <p:spTgt spid="5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par>
                          <p:cTn id="24" fill="hold">
                            <p:stCondLst>
                              <p:cond delay="1000"/>
                            </p:stCondLst>
                            <p:childTnLst>
                              <p:par>
                                <p:cTn id="25" presetID="10" presetClass="entr" presetSubtype="0" fill="hold"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nodeType="withEffect">
                                  <p:stCondLst>
                                    <p:cond delay="0"/>
                                  </p:stCondLst>
                                  <p:childTnLst>
                                    <p:set>
                                      <p:cBhvr>
                                        <p:cTn id="29" dur="1" fill="hold">
                                          <p:stCondLst>
                                            <p:cond delay="0"/>
                                          </p:stCondLst>
                                        </p:cTn>
                                        <p:tgtEl>
                                          <p:spTgt spid="38"/>
                                        </p:tgtEl>
                                        <p:attrNameLst>
                                          <p:attrName>style.visibility</p:attrName>
                                        </p:attrNameLst>
                                      </p:cBhvr>
                                      <p:to>
                                        <p:strVal val="visible"/>
                                      </p:to>
                                    </p:set>
                                    <p:animEffect transition="in" filter="fade">
                                      <p:cBhvr>
                                        <p:cTn id="30" dur="500"/>
                                        <p:tgtEl>
                                          <p:spTgt spid="38"/>
                                        </p:tgtEl>
                                      </p:cBhvr>
                                    </p:animEffect>
                                  </p:childTnLst>
                                </p:cTn>
                              </p:par>
                            </p:childTnLst>
                          </p:cTn>
                        </p:par>
                        <p:par>
                          <p:cTn id="31" fill="hold">
                            <p:stCondLst>
                              <p:cond delay="1500"/>
                            </p:stCondLst>
                            <p:childTnLst>
                              <p:par>
                                <p:cTn id="32" presetID="22" presetClass="entr" presetSubtype="8" fill="hold" grpId="0" nodeType="after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wipe(left)">
                                      <p:cBhvr>
                                        <p:cTn id="34" dur="1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4" grpId="0"/>
      <p:bldP spid="7" grpId="0" animBg="1"/>
      <p:bldP spid="9" grpId="0"/>
    </p:bldLst>
  </p:timing>
</p:sld>
</file>

<file path=ppt/theme/theme1.xml><?xml version="1.0" encoding="utf-8"?>
<a:theme xmlns:a="http://schemas.openxmlformats.org/drawingml/2006/main" name="Template-DI-oficia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ersonalizada 1">
      <a:majorFont>
        <a:latin typeface="AMX"/>
        <a:ea typeface=""/>
        <a:cs typeface=""/>
      </a:majorFont>
      <a:minorFont>
        <a:latin typeface="AMX"/>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frame_Modelo_PPT_DI" id="{5F1899C6-1463-44BD-9E33-3CE813E00517}" vid="{C0990B6E-B810-4B47-88AC-BBF37137AC1A}"/>
    </a:ext>
  </a:extLst>
</a:theme>
</file>

<file path=ppt/theme/theme2.xml><?xml version="1.0" encoding="utf-8"?>
<a:theme xmlns:a="http://schemas.openxmlformats.org/drawingml/2006/main" name="Tema do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Tema do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o" ma:contentTypeID="0x01010030BAA0BFA4660643A687B2FDCEE2805C" ma:contentTypeVersion="15" ma:contentTypeDescription="Crie um novo documento." ma:contentTypeScope="" ma:versionID="99ece154a3e533d4fd52fc2a49ed59a4">
  <xsd:schema xmlns:xsd="http://www.w3.org/2001/XMLSchema" xmlns:xs="http://www.w3.org/2001/XMLSchema" xmlns:p="http://schemas.microsoft.com/office/2006/metadata/properties" xmlns:ns2="05ec3496-d55f-4088-b91d-c078abc80e92" xmlns:ns3="81d509b4-a50c-4eb4-9c41-c741e6a75022" targetNamespace="http://schemas.microsoft.com/office/2006/metadata/properties" ma:root="true" ma:fieldsID="66a61e25ef037ff988e927ded7600ef2" ns2:_="" ns3:_="">
    <xsd:import namespace="05ec3496-d55f-4088-b91d-c078abc80e92"/>
    <xsd:import namespace="81d509b4-a50c-4eb4-9c41-c741e6a75022"/>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Loca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ec3496-d55f-4088-b91d-c078abc80e9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Marcações de imagem" ma:readOnly="false" ma:fieldId="{5cf76f15-5ced-4ddc-b409-7134ff3c332f}" ma:taxonomyMulti="true" ma:sspId="b62656bb-9f06-4eb9-a633-2fef78b9ad96"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description="" ma:indexed="true" ma:internalName="MediaServiceLocation" ma:readOnly="true">
      <xsd:simpleType>
        <xsd:restriction base="dms:Text"/>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1d509b4-a50c-4eb4-9c41-c741e6a75022"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82c19a5d-29b4-4c37-a0bc-18ab980d9013}" ma:internalName="TaxCatchAll" ma:showField="CatchAllData" ma:web="81d509b4-a50c-4eb4-9c41-c741e6a75022">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Compartilhado com"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talhes de Compartilhado Com"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C72DC0-748D-40DD-A4A0-925D37C8C2D8}">
  <ds:schemaRefs>
    <ds:schemaRef ds:uri="http://schemas.microsoft.com/sharepoint/v3/contenttype/forms"/>
  </ds:schemaRefs>
</ds:datastoreItem>
</file>

<file path=customXml/itemProps2.xml><?xml version="1.0" encoding="utf-8"?>
<ds:datastoreItem xmlns:ds="http://schemas.openxmlformats.org/officeDocument/2006/customXml" ds:itemID="{F5BCDF2D-04CF-47BF-AB1B-AE06F5E70FC0}">
  <ds:schemaRefs>
    <ds:schemaRef ds:uri="05ec3496-d55f-4088-b91d-c078abc80e92"/>
    <ds:schemaRef ds:uri="81d509b4-a50c-4eb4-9c41-c741e6a7502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Reframe_Modelo_PPT_DI</Template>
  <TotalTime>8</TotalTime>
  <Words>10801</Words>
  <Application>Microsoft Office PowerPoint</Application>
  <PresentationFormat>Widescreen</PresentationFormat>
  <Paragraphs>897</Paragraphs>
  <Slides>119</Slides>
  <Notes>92</Notes>
  <HiddenSlides>46</HiddenSlides>
  <MMClips>1</MMClips>
  <ScaleCrop>false</ScaleCrop>
  <HeadingPairs>
    <vt:vector size="6" baseType="variant">
      <vt:variant>
        <vt:lpstr>Fontes usadas</vt:lpstr>
      </vt:variant>
      <vt:variant>
        <vt:i4>11</vt:i4>
      </vt:variant>
      <vt:variant>
        <vt:lpstr>Tema</vt:lpstr>
      </vt:variant>
      <vt:variant>
        <vt:i4>1</vt:i4>
      </vt:variant>
      <vt:variant>
        <vt:lpstr>Títulos de slides</vt:lpstr>
      </vt:variant>
      <vt:variant>
        <vt:i4>119</vt:i4>
      </vt:variant>
    </vt:vector>
  </HeadingPairs>
  <TitlesOfParts>
    <vt:vector size="131" baseType="lpstr">
      <vt:lpstr>AMX</vt:lpstr>
      <vt:lpstr>AMX </vt:lpstr>
      <vt:lpstr>AMX Black</vt:lpstr>
      <vt:lpstr>AMX Medium</vt:lpstr>
      <vt:lpstr>Aptos</vt:lpstr>
      <vt:lpstr>Arial</vt:lpstr>
      <vt:lpstr>Arial Black</vt:lpstr>
      <vt:lpstr>Calibri</vt:lpstr>
      <vt:lpstr>Segoe UI</vt:lpstr>
      <vt:lpstr>Times New Roman</vt:lpstr>
      <vt:lpstr>Verdana</vt:lpstr>
      <vt:lpstr>Template-DI-oficial</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Débora Neves</dc:creator>
  <cp:lastModifiedBy>FELIPE DE OLIVEIRA</cp:lastModifiedBy>
  <cp:revision>41</cp:revision>
  <dcterms:created xsi:type="dcterms:W3CDTF">2024-10-08T14:34:03Z</dcterms:created>
  <dcterms:modified xsi:type="dcterms:W3CDTF">2026-05-12T20:31:48Z</dcterms:modified>
</cp:coreProperties>
</file>