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70"/>
  </p:notesMasterIdLst>
  <p:sldIdLst>
    <p:sldId id="258" r:id="rId5"/>
    <p:sldId id="11892" r:id="rId6"/>
    <p:sldId id="2147477375" r:id="rId7"/>
    <p:sldId id="2147477381" r:id="rId8"/>
    <p:sldId id="2147477378" r:id="rId9"/>
    <p:sldId id="2147477386" r:id="rId10"/>
    <p:sldId id="2147477382" r:id="rId11"/>
    <p:sldId id="2147477387" r:id="rId12"/>
    <p:sldId id="2147477384" r:id="rId13"/>
    <p:sldId id="2147477388" r:id="rId14"/>
    <p:sldId id="2147477389" r:id="rId15"/>
    <p:sldId id="2147477392" r:id="rId16"/>
    <p:sldId id="2147477393" r:id="rId17"/>
    <p:sldId id="2147477385" r:id="rId18"/>
    <p:sldId id="2147477395" r:id="rId19"/>
    <p:sldId id="2147477396" r:id="rId20"/>
    <p:sldId id="2147477397" r:id="rId21"/>
    <p:sldId id="2147477377" r:id="rId22"/>
    <p:sldId id="2147477399" r:id="rId23"/>
    <p:sldId id="2147477400" r:id="rId24"/>
    <p:sldId id="2147477401" r:id="rId25"/>
    <p:sldId id="2147477402" r:id="rId26"/>
    <p:sldId id="2147477407" r:id="rId27"/>
    <p:sldId id="2147477415" r:id="rId28"/>
    <p:sldId id="2147477403" r:id="rId29"/>
    <p:sldId id="2147477404" r:id="rId30"/>
    <p:sldId id="2147477405" r:id="rId31"/>
    <p:sldId id="2147477406" r:id="rId32"/>
    <p:sldId id="2147477408" r:id="rId33"/>
    <p:sldId id="2147477409" r:id="rId34"/>
    <p:sldId id="2147477414" r:id="rId35"/>
    <p:sldId id="2147477410" r:id="rId36"/>
    <p:sldId id="2147477411" r:id="rId37"/>
    <p:sldId id="2147477412" r:id="rId38"/>
    <p:sldId id="2147477413" r:id="rId39"/>
    <p:sldId id="2147477416" r:id="rId40"/>
    <p:sldId id="2147477417" r:id="rId41"/>
    <p:sldId id="2147477419" r:id="rId42"/>
    <p:sldId id="2147477418" r:id="rId43"/>
    <p:sldId id="2147477420" r:id="rId44"/>
    <p:sldId id="2147477421" r:id="rId45"/>
    <p:sldId id="2147477422" r:id="rId46"/>
    <p:sldId id="2147477423" r:id="rId47"/>
    <p:sldId id="2147477425" r:id="rId48"/>
    <p:sldId id="2147477424" r:id="rId49"/>
    <p:sldId id="2147477426" r:id="rId50"/>
    <p:sldId id="2147477439" r:id="rId51"/>
    <p:sldId id="2147477432" r:id="rId52"/>
    <p:sldId id="2147477441" r:id="rId53"/>
    <p:sldId id="2147477429" r:id="rId54"/>
    <p:sldId id="2147477430" r:id="rId55"/>
    <p:sldId id="2147477431" r:id="rId56"/>
    <p:sldId id="2147477435" r:id="rId57"/>
    <p:sldId id="2147477436" r:id="rId58"/>
    <p:sldId id="2147477440" r:id="rId59"/>
    <p:sldId id="2147477448" r:id="rId60"/>
    <p:sldId id="2147477437" r:id="rId61"/>
    <p:sldId id="2147477442" r:id="rId62"/>
    <p:sldId id="2147477449" r:id="rId63"/>
    <p:sldId id="2147477443" r:id="rId64"/>
    <p:sldId id="2147477444" r:id="rId65"/>
    <p:sldId id="2147477450" r:id="rId66"/>
    <p:sldId id="2147477445" r:id="rId67"/>
    <p:sldId id="2147481796" r:id="rId68"/>
    <p:sldId id="2147477376" r:id="rId69"/>
  </p:sldIdLst>
  <p:sldSz cx="12192000" cy="6858000"/>
  <p:notesSz cx="6858000" cy="9144000"/>
  <p:embeddedFontLst>
    <p:embeddedFont>
      <p:font typeface="AMX" pitchFamily="2" charset="0"/>
      <p:regular r:id="rId71"/>
      <p:bold r:id="rId72"/>
      <p:italic r:id="rId73"/>
      <p:boldItalic r:id="rId74"/>
    </p:embeddedFont>
    <p:embeddedFont>
      <p:font typeface="AMX Black" pitchFamily="2" charset="0"/>
      <p:bold r:id="rId75"/>
      <p:boldItalic r:id="rId76"/>
    </p:embeddedFont>
    <p:embeddedFont>
      <p:font typeface="Segoe UI" panose="020B0502040204020203" pitchFamily="34" charset="0"/>
      <p:regular r:id="rId77"/>
      <p:bold r:id="rId78"/>
      <p:italic r:id="rId79"/>
      <p:boldItalic r:id="rId8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8001"/>
    <a:srgbClr val="E50505"/>
    <a:srgbClr val="FA3232"/>
    <a:srgbClr val="FA1212"/>
    <a:srgbClr val="F77509"/>
    <a:srgbClr val="B4060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3DCA4-A3E0-42F3-8803-5953A38F33D4}" v="10" dt="2026-05-08T17:11:52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-1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7EA51-190B-43EB-9EA5-F0276BDFAF51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7069B-A447-4ECC-B60B-A184E0AC30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37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7069B-A447-4ECC-B60B-A184E0AC3082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52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7069B-A447-4ECC-B60B-A184E0AC3082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42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BDAB0-734B-918D-844B-ED4161CD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2BA01C-C66E-35B3-95DA-6E6FE0838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65C798E-A700-812E-735B-DE9728C06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92C1CF-2ECA-D15E-2CCF-A5105F6D99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7069B-A447-4ECC-B60B-A184E0AC3082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15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0721759-DABE-0702-A497-9598D4865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7CD5CDF-1753-FDA9-3E70-D654E8E6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2DF9DEC-B0E7-4430-99AF-BB51AFC8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52C5FB-8EE7-1BAA-0B1A-4EB70359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32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8B539-E02B-4CBE-79E5-BDBD9D32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996CDA-76AA-6401-F62E-2F1A0D045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5B812D-AEDF-6EC6-9666-7C6AAA388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3CE338-049E-57DF-972D-CA48F397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FDD9A2-4DD5-27E2-B535-1CBD2C8C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9DA31-1A85-1E57-53F9-C7A751E9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36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61FB6-A3DC-A698-5C57-8F9226F7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85D6B2-7FD9-1F43-5FDD-16B577920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8489D1-17ED-62B7-C38D-82B4853B8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2DFDDC-3E0A-ED40-558B-CED2422B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C8256-4BD5-1BD7-8536-FD623D53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EC73DC-0C20-CBFB-7EB0-0EE6D7AE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658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82F18-2323-16EC-B13C-0D5142E6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EF24EB-C54B-41B2-FC55-771A00335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E97D41-1DD1-A31E-E2F3-07F4A4560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5E6EB1-3D26-99A7-0425-D8810CA5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EB834E-ADB5-0131-EE5F-1EA849C9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264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D16664-41E3-7C11-FD6A-02D96673E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20D70E-445D-E262-5A26-7D7070E25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726908-66FC-8EAC-DC37-F58ED863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11539B-B93E-60EE-6A9F-2263C43A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A6F09A-623E-0575-C1DB-DADA58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16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0721759-DABE-0702-A497-9598D4865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0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08C6A76-BAAA-EBEB-3CB5-C9D6A33DA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413C7C-06B5-74CF-1308-A01864E59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6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38260F2-E049-080C-C1BD-D602F44B2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ço Reservado para Imagem 8">
            <a:extLst>
              <a:ext uri="{FF2B5EF4-FFF2-40B4-BE49-F238E27FC236}">
                <a16:creationId xmlns:a16="http://schemas.microsoft.com/office/drawing/2014/main" id="{CB41C04A-B2DD-6B59-5397-4879303479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5450" cy="6858000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00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38260F2-E049-080C-C1BD-D602F44B21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A5BD06F-93D4-5D15-EFBF-7CACD1EDEA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2950" y="3028950"/>
            <a:ext cx="5829300" cy="5829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956ED-F544-113B-88C0-2C9DD45E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A5BBAC-6EDF-62EB-41C2-FC7B137B7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ADBCD1-2D5C-A031-D241-2C934A04A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6B9C19-2EB2-C0F1-CBD2-8F08963C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38CADD-A1CB-2D7E-D5C0-A4A2FE5B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E9669F-F628-AF4D-504F-D5A6A006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28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65709-45C3-F5FC-AE94-103C57EC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7580F2-B8AD-71ED-78D4-01DEEB167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D5DDF1-0E32-B690-4E72-C1957DCF6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73E0D3-1E10-2DEF-8628-00225928A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C25E724-899D-79F8-721F-4894E28BA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7F5734-C6BC-E8C0-5BB6-EA23B725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6C1AFB-1AF3-F69D-83AB-DE46F56D9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885BA55-539E-A021-FCE1-893FD849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31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646E0F-7216-2FDD-2EB6-4622DDED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87F5940-BE80-478E-7F2F-FA92EEBB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3045C3-27F1-42CE-AF15-2AC3246E90AA}" type="datetimeFigureOut">
              <a:rPr lang="pt-BR" smtClean="0"/>
              <a:t>12/05/26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D22CA0-DECF-C408-C4C7-ED29441B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F30B5F1-3A35-D89C-ADB3-CFBAF9B3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87F61-3A1B-4C0C-BB91-D09CE96FB9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94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44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0" r:id="rId4"/>
    <p:sldLayoutId id="2147483651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88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DC2AEE-C4A8-7D83-4414-9B954ACF7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AF22702-3E66-6A98-4582-CD9755DCDB3C}"/>
              </a:ext>
            </a:extLst>
          </p:cNvPr>
          <p:cNvSpPr/>
          <p:nvPr/>
        </p:nvSpPr>
        <p:spPr>
          <a:xfrm>
            <a:off x="-1050986" y="1901198"/>
            <a:ext cx="6858001" cy="6858001"/>
          </a:xfrm>
          <a:prstGeom prst="ellipse">
            <a:avLst/>
          </a:prstGeom>
          <a:gradFill>
            <a:gsLst>
              <a:gs pos="50000">
                <a:srgbClr val="F24303"/>
              </a:gs>
              <a:gs pos="0">
                <a:srgbClr val="FF8001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" name="Círculo: Vazio 4">
            <a:extLst>
              <a:ext uri="{FF2B5EF4-FFF2-40B4-BE49-F238E27FC236}">
                <a16:creationId xmlns:a16="http://schemas.microsoft.com/office/drawing/2014/main" id="{039EC7AC-345D-1AEB-C889-2B53469F1CF9}"/>
              </a:ext>
            </a:extLst>
          </p:cNvPr>
          <p:cNvSpPr/>
          <p:nvPr/>
        </p:nvSpPr>
        <p:spPr>
          <a:xfrm rot="16200000">
            <a:off x="6698388" y="5502968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FF8001">
                  <a:alpha val="0"/>
                </a:srgbClr>
              </a:gs>
              <a:gs pos="98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Círculo: Vazio 5">
            <a:extLst>
              <a:ext uri="{FF2B5EF4-FFF2-40B4-BE49-F238E27FC236}">
                <a16:creationId xmlns:a16="http://schemas.microsoft.com/office/drawing/2014/main" id="{69BE8D19-E18B-732B-523F-F20C712DF49A}"/>
              </a:ext>
            </a:extLst>
          </p:cNvPr>
          <p:cNvSpPr/>
          <p:nvPr/>
        </p:nvSpPr>
        <p:spPr>
          <a:xfrm rot="16200000">
            <a:off x="5627351" y="744757"/>
            <a:ext cx="577970" cy="577970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210FEF3-BD6F-CB9D-C9A5-65390EB8E4EB}"/>
              </a:ext>
            </a:extLst>
          </p:cNvPr>
          <p:cNvSpPr/>
          <p:nvPr/>
        </p:nvSpPr>
        <p:spPr>
          <a:xfrm rot="16200000">
            <a:off x="5655928" y="-2127930"/>
            <a:ext cx="7967933" cy="7967933"/>
          </a:xfrm>
          <a:prstGeom prst="ellipse">
            <a:avLst/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írculo: Vazio 7">
            <a:extLst>
              <a:ext uri="{FF2B5EF4-FFF2-40B4-BE49-F238E27FC236}">
                <a16:creationId xmlns:a16="http://schemas.microsoft.com/office/drawing/2014/main" id="{E1E906BE-B044-FEFD-46B8-91F131DBDF97}"/>
              </a:ext>
            </a:extLst>
          </p:cNvPr>
          <p:cNvSpPr/>
          <p:nvPr/>
        </p:nvSpPr>
        <p:spPr>
          <a:xfrm rot="9900000">
            <a:off x="9911202" y="-2327152"/>
            <a:ext cx="4230270" cy="4230270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9C30977-7C0C-B121-EF58-D4624D716D4A}"/>
              </a:ext>
            </a:extLst>
          </p:cNvPr>
          <p:cNvSpPr txBox="1"/>
          <p:nvPr/>
        </p:nvSpPr>
        <p:spPr>
          <a:xfrm>
            <a:off x="8495131" y="4788851"/>
            <a:ext cx="1418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pc="1200">
                <a:solidFill>
                  <a:schemeClr val="bg1"/>
                </a:solidFill>
                <a:latin typeface="AMX" pitchFamily="2" charset="0"/>
              </a:rPr>
              <a:t>2026</a:t>
            </a:r>
            <a:endParaRPr lang="pt-BR" sz="2000" spc="1200" dirty="0">
              <a:solidFill>
                <a:schemeClr val="bg1"/>
              </a:solidFill>
              <a:latin typeface="AMX" pitchFamily="2" charset="0"/>
            </a:endParaRP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D71C3C4D-A821-FC65-B476-F4DDAD87CA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9170" y="5926702"/>
            <a:ext cx="1473366" cy="52332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11D517EA-66AB-4153-0521-08C5CAA1C8D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rcRect/>
          <a:stretch/>
        </p:blipFill>
        <p:spPr>
          <a:xfrm>
            <a:off x="577692" y="1524241"/>
            <a:ext cx="4688835" cy="4822357"/>
          </a:xfrm>
          <a:prstGeom prst="rect">
            <a:avLst/>
          </a:prstGeom>
        </p:spPr>
      </p:pic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2E2D3D2F-2186-1336-7D29-516DAC38921B}"/>
              </a:ext>
            </a:extLst>
          </p:cNvPr>
          <p:cNvCxnSpPr/>
          <p:nvPr/>
        </p:nvCxnSpPr>
        <p:spPr>
          <a:xfrm>
            <a:off x="6517687" y="4556237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32BFEBC8-F824-8727-9773-FE1932E6DB39}"/>
              </a:ext>
            </a:extLst>
          </p:cNvPr>
          <p:cNvGrpSpPr/>
          <p:nvPr/>
        </p:nvGrpSpPr>
        <p:grpSpPr>
          <a:xfrm>
            <a:off x="11295231" y="264785"/>
            <a:ext cx="598978" cy="1138686"/>
            <a:chOff x="11295231" y="264785"/>
            <a:chExt cx="598978" cy="1138686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A700CFFB-C3BA-9A60-DF47-A2A6893F3E3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B76164DE-41A8-03EE-1D39-CB90F85A63D5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5697E342-850A-E0EB-3B66-45E0FA86A198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90B3FCE9-AADC-A645-0281-57E8B0B3F2C3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54A59953-22D4-F696-FB4B-75039B8A25A9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BFC31053-9C45-9252-A5D9-4767D873FAD8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B7296EA8-7D38-3ABB-4CB9-EE93F276255B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1F0AB320-EAFD-2D27-DCB3-4FE91229CF78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1771886-03F6-00FC-BC0F-26EAE34AEE6D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33C97625-9BF1-9BF0-A48B-9FF3987E0081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F63FD29B-7657-F1EB-2B6E-4D72E72EE286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4D8AECCD-88F6-E575-A87C-F3A98C55E98A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28FB8182-FDE1-5DFE-AB92-BC58C2F1632B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06D0BEEA-F40B-1320-DB93-2E6B742BFCA9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1CAE2B73-3756-BA58-CD7D-D0B6BD79D0FE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75C5AE2-B1CD-5EB8-EB10-DF1775E360CE}"/>
              </a:ext>
            </a:extLst>
          </p:cNvPr>
          <p:cNvSpPr txBox="1">
            <a:spLocks/>
          </p:cNvSpPr>
          <p:nvPr/>
        </p:nvSpPr>
        <p:spPr>
          <a:xfrm>
            <a:off x="6410692" y="3588800"/>
            <a:ext cx="5989321" cy="502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pt-BR" sz="2000" b="1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2A3B424-1493-C187-A8B6-FF2A421F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365" y="2678346"/>
            <a:ext cx="67742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4400" b="1" dirty="0">
                <a:solidFill>
                  <a:schemeClr val="bg1"/>
                </a:solidFill>
                <a:latin typeface="AMX Black" pitchFamily="2" charset="0"/>
              </a:rPr>
              <a:t>Diretoria de Estratégia de Produtos Eletrônicos</a:t>
            </a:r>
          </a:p>
        </p:txBody>
      </p:sp>
      <p:sp>
        <p:nvSpPr>
          <p:cNvPr id="13" name="TÍTULO 01">
            <a:extLst>
              <a:ext uri="{FF2B5EF4-FFF2-40B4-BE49-F238E27FC236}">
                <a16:creationId xmlns:a16="http://schemas.microsoft.com/office/drawing/2014/main" id="{0D5928BC-C6AC-8218-E333-2CE552167711}"/>
              </a:ext>
            </a:extLst>
          </p:cNvPr>
          <p:cNvSpPr txBox="1"/>
          <p:nvPr/>
        </p:nvSpPr>
        <p:spPr>
          <a:xfrm>
            <a:off x="5781309" y="4069085"/>
            <a:ext cx="719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 (TREINAMENTO)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-2.96296E-6 L 1.875E-6 -0.09444 " pathEditMode="relative" rAng="0" ptsTypes="AA">
                                      <p:cBhvr>
                                        <p:cTn id="9" dur="2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5E-6 0.09445 " pathEditMode="relative" rAng="0" ptsTypes="AA">
                                      <p:cBhvr>
                                        <p:cTn id="14" dur="2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08268 -1.48148E-6 " pathEditMode="relative" rAng="0" ptsTypes="AA">
                                      <p:cBhvr>
                                        <p:cTn id="19" dur="2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11111E-6 L 1.875E-6 -0.09445 " pathEditMode="relative" rAng="0" ptsTypes="AA">
                                      <p:cBhvr>
                                        <p:cTn id="24" dur="2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0237 0.05973 " pathEditMode="relative" rAng="0" ptsTypes="AA">
                                      <p:cBhvr>
                                        <p:cTn id="29" dur="2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3.7037E-6 L -0.07084 3.7037E-6 " pathEditMode="relative" rAng="0" ptsTypes="AA">
                                      <p:cBhvr>
                                        <p:cTn id="38" dur="12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7083 1.11111E-6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20" grpId="0"/>
      <p:bldP spid="20" grpId="1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7D236-EC3C-0E3E-DCCD-F09DEB740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51AB9DD4-5966-F889-022F-40384A6170EB}"/>
              </a:ext>
            </a:extLst>
          </p:cNvPr>
          <p:cNvSpPr txBox="1"/>
          <p:nvPr/>
        </p:nvSpPr>
        <p:spPr>
          <a:xfrm>
            <a:off x="219898" y="258965"/>
            <a:ext cx="451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MENU LATERAL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8A8948B3-832A-A255-2551-0E4C0FED7F43}"/>
              </a:ext>
            </a:extLst>
          </p:cNvPr>
          <p:cNvCxnSpPr>
            <a:cxnSpLocks/>
          </p:cNvCxnSpPr>
          <p:nvPr/>
        </p:nvCxnSpPr>
        <p:spPr>
          <a:xfrm>
            <a:off x="521625" y="1530992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14C3678E-B87A-CF11-F2BF-9E0F844D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15" y="2170867"/>
            <a:ext cx="1562318" cy="523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ÍTULO 01">
            <a:extLst>
              <a:ext uri="{FF2B5EF4-FFF2-40B4-BE49-F238E27FC236}">
                <a16:creationId xmlns:a16="http://schemas.microsoft.com/office/drawing/2014/main" id="{EEDBBB2D-73A1-B7FF-5AD6-2E0C22D4A5F1}"/>
              </a:ext>
            </a:extLst>
          </p:cNvPr>
          <p:cNvSpPr txBox="1"/>
          <p:nvPr/>
        </p:nvSpPr>
        <p:spPr>
          <a:xfrm>
            <a:off x="1931533" y="2170867"/>
            <a:ext cx="416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sym typeface="Arial"/>
              </a:rPr>
              <a:t>Um  guiamento pelo portal, para entender e compreender o que cada ação é responsável. </a:t>
            </a:r>
            <a:endParaRPr lang="pt-BR" sz="1600" dirty="0">
              <a:solidFill>
                <a:srgbClr val="FFFFFF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14396D6-3629-1BB0-5A01-F783FA1C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41" y="2970609"/>
            <a:ext cx="1562318" cy="1533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ÍTULO 01">
            <a:extLst>
              <a:ext uri="{FF2B5EF4-FFF2-40B4-BE49-F238E27FC236}">
                <a16:creationId xmlns:a16="http://schemas.microsoft.com/office/drawing/2014/main" id="{FC239F5B-65B6-1180-2692-B249B148249B}"/>
              </a:ext>
            </a:extLst>
          </p:cNvPr>
          <p:cNvSpPr txBox="1"/>
          <p:nvPr/>
        </p:nvSpPr>
        <p:spPr>
          <a:xfrm>
            <a:off x="1919559" y="3308115"/>
            <a:ext cx="4056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sym typeface="Arial"/>
              </a:rPr>
              <a:t>Conseguimos </a:t>
            </a:r>
            <a:r>
              <a:rPr lang="pt-BR" sz="1600" dirty="0">
                <a:solidFill>
                  <a:srgbClr val="FFFFFF"/>
                </a:solidFill>
              </a:rPr>
              <a:t>ver como os preços estão na concorrência, para aparelhos, acessórios e planos.</a:t>
            </a:r>
            <a:endParaRPr lang="pt-BR" sz="1600" spc="-150" dirty="0">
              <a:solidFill>
                <a:schemeClr val="bg1"/>
              </a:solidFill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2621A8F-A7F3-5372-C661-05906BFF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30" y="4752412"/>
            <a:ext cx="1695687" cy="135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3674097-846F-FCC2-1918-99CCB0A26A58}"/>
              </a:ext>
            </a:extLst>
          </p:cNvPr>
          <p:cNvSpPr txBox="1"/>
          <p:nvPr/>
        </p:nvSpPr>
        <p:spPr>
          <a:xfrm>
            <a:off x="2055069" y="5049833"/>
            <a:ext cx="378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Permite acessar ao simulador de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reços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, tabelas,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c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laro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t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roca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e g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uia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 de ofertas de aparelhos.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D0FA2503-4943-7971-4ED7-2F192931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30" y="2173603"/>
            <a:ext cx="1600423" cy="49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96DDE717-908C-9079-1E79-1F2819AB62D9}"/>
              </a:ext>
            </a:extLst>
          </p:cNvPr>
          <p:cNvCxnSpPr>
            <a:cxnSpLocks/>
          </p:cNvCxnSpPr>
          <p:nvPr/>
        </p:nvCxnSpPr>
        <p:spPr>
          <a:xfrm>
            <a:off x="6220963" y="2185156"/>
            <a:ext cx="0" cy="3789934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0B3F9BC-6BE9-90E6-2138-50E9A4BCD052}"/>
              </a:ext>
            </a:extLst>
          </p:cNvPr>
          <p:cNvSpPr txBox="1"/>
          <p:nvPr/>
        </p:nvSpPr>
        <p:spPr>
          <a:xfrm>
            <a:off x="8035453" y="2047755"/>
            <a:ext cx="3601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1600" dirty="0">
                <a:solidFill>
                  <a:srgbClr val="FFFFFF"/>
                </a:solidFill>
              </a:rPr>
              <a:t>Anexar e fazer download das principais tabelas; como por </a:t>
            </a:r>
            <a:r>
              <a:rPr lang="pt-BR" sz="1600" dirty="0" err="1">
                <a:solidFill>
                  <a:srgbClr val="FFFFFF"/>
                </a:solidFill>
              </a:rPr>
              <a:t>ex</a:t>
            </a:r>
            <a:r>
              <a:rPr lang="pt-BR" sz="1600" dirty="0">
                <a:solidFill>
                  <a:srgbClr val="FFFFFF"/>
                </a:solidFill>
              </a:rPr>
              <a:t>: tabela consumo, tabela </a:t>
            </a:r>
            <a:r>
              <a:rPr lang="pt-BR" sz="1600" dirty="0" err="1">
                <a:solidFill>
                  <a:srgbClr val="FFFFFF"/>
                </a:solidFill>
              </a:rPr>
              <a:t>promo</a:t>
            </a:r>
            <a:r>
              <a:rPr lang="pt-BR" sz="1600" dirty="0">
                <a:solidFill>
                  <a:srgbClr val="FFFFFF"/>
                </a:solidFill>
              </a:rPr>
              <a:t> entre outros. 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866EEA52-B2AC-C98F-1406-C6715E61D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134" y="3028018"/>
            <a:ext cx="1581371" cy="457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B270E20B-22BE-B84F-2BD4-8E9E6C297607}"/>
              </a:ext>
            </a:extLst>
          </p:cNvPr>
          <p:cNvSpPr txBox="1"/>
          <p:nvPr/>
        </p:nvSpPr>
        <p:spPr>
          <a:xfrm>
            <a:off x="8035453" y="3015728"/>
            <a:ext cx="4156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FFFFFF"/>
                </a:solidFill>
              </a:rPr>
              <a:t>Datas de atualização das tabelas de preços claro ou concorrência.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113E3B5F-EC32-F8B6-0AB0-96E377CCA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134" y="3832438"/>
            <a:ext cx="1600423" cy="49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B70226AC-1602-53D2-1FF3-B7CD1DC9DA37}"/>
              </a:ext>
            </a:extLst>
          </p:cNvPr>
          <p:cNvSpPr txBox="1"/>
          <p:nvPr/>
        </p:nvSpPr>
        <p:spPr>
          <a:xfrm>
            <a:off x="8074556" y="3804587"/>
            <a:ext cx="4008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</a:rPr>
              <a:t>C</a:t>
            </a:r>
            <a:r>
              <a:rPr lang="pt-BR" sz="1600" dirty="0" err="1">
                <a:solidFill>
                  <a:srgbClr val="FFFFFF"/>
                </a:solidFill>
              </a:rPr>
              <a:t>onsultar</a:t>
            </a:r>
            <a:r>
              <a:rPr lang="pt-BR" sz="1600" dirty="0">
                <a:solidFill>
                  <a:srgbClr val="FFFFFF"/>
                </a:solidFill>
              </a:rPr>
              <a:t> para interpretação da competitividade com a concorrência presente na simulação.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25E5F94A-0EDC-58BF-2AB6-31D04C3DB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845" y="4593673"/>
            <a:ext cx="1552792" cy="174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4F0F1447-FDB5-3625-0B01-009C8027CAD7}"/>
              </a:ext>
            </a:extLst>
          </p:cNvPr>
          <p:cNvSpPr txBox="1"/>
          <p:nvPr/>
        </p:nvSpPr>
        <p:spPr>
          <a:xfrm>
            <a:off x="8109229" y="5274892"/>
            <a:ext cx="4008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FFFFFF"/>
                </a:solidFill>
              </a:rPr>
              <a:t>Downloads das tabelas dos concorrentes.</a:t>
            </a:r>
          </a:p>
        </p:txBody>
      </p:sp>
      <p:sp>
        <p:nvSpPr>
          <p:cNvPr id="43" name="TÍTULO 01">
            <a:extLst>
              <a:ext uri="{FF2B5EF4-FFF2-40B4-BE49-F238E27FC236}">
                <a16:creationId xmlns:a16="http://schemas.microsoft.com/office/drawing/2014/main" id="{5A99AADD-DC47-FDED-39A7-A4EF0F11A4D9}"/>
              </a:ext>
            </a:extLst>
          </p:cNvPr>
          <p:cNvSpPr txBox="1"/>
          <p:nvPr/>
        </p:nvSpPr>
        <p:spPr>
          <a:xfrm>
            <a:off x="219898" y="968694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7084 3.7037E-7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7084 2.2222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07084 -4.07407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7084 4.44444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12" grpId="0"/>
      <p:bldP spid="12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028EE-D25B-6088-EA64-2F95D8065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0207A51F-E604-1019-73B2-F8FBC0DEEB02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0CFDD93C-A096-A129-A673-9C1453F51959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4D332872-A30B-6F02-DAD1-1001CAC6E80C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98B8162-435C-D18A-E9C6-6984C99C8E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5B170B5D-7842-723E-9940-9088FA1EB108}"/>
              </a:ext>
            </a:extLst>
          </p:cNvPr>
          <p:cNvSpPr/>
          <p:nvPr/>
        </p:nvSpPr>
        <p:spPr>
          <a:xfrm>
            <a:off x="6281203" y="3599999"/>
            <a:ext cx="59236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De preços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7BD74F84-5A5D-2A49-E337-EDA797923C5C}"/>
              </a:ext>
            </a:extLst>
          </p:cNvPr>
          <p:cNvSpPr/>
          <p:nvPr/>
        </p:nvSpPr>
        <p:spPr>
          <a:xfrm>
            <a:off x="5590828" y="2937867"/>
            <a:ext cx="3321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30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Simulador </a:t>
            </a:r>
            <a:r>
              <a:rPr lang="en-US" sz="4800" spc="300" noProof="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 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DCC29BA-2F12-CEC1-2120-72E699D78A70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C3F7EB24-AE94-AF92-A2AD-D37909DD362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3" name="TÍTULO 01">
            <a:extLst>
              <a:ext uri="{FF2B5EF4-FFF2-40B4-BE49-F238E27FC236}">
                <a16:creationId xmlns:a16="http://schemas.microsoft.com/office/drawing/2014/main" id="{12D5C62A-53FA-96B5-A3D1-2F9742ECC9E8}"/>
              </a:ext>
            </a:extLst>
          </p:cNvPr>
          <p:cNvSpPr txBox="1"/>
          <p:nvPr/>
        </p:nvSpPr>
        <p:spPr>
          <a:xfrm>
            <a:off x="7584260" y="4747200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0.08268 1.85185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7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5" grpId="0"/>
      <p:bldP spid="5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AADE1-ACDE-4F55-2A85-726603B7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E3FE3812-DA15-8D31-4FE9-0066415B8D7F}"/>
              </a:ext>
            </a:extLst>
          </p:cNvPr>
          <p:cNvSpPr txBox="1"/>
          <p:nvPr/>
        </p:nvSpPr>
        <p:spPr>
          <a:xfrm>
            <a:off x="264655" y="-6987"/>
            <a:ext cx="57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Simulador de Preços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82578B5-DC3F-7A9D-FB73-BECA35741628}"/>
              </a:ext>
            </a:extLst>
          </p:cNvPr>
          <p:cNvCxnSpPr>
            <a:cxnSpLocks/>
          </p:cNvCxnSpPr>
          <p:nvPr/>
        </p:nvCxnSpPr>
        <p:spPr>
          <a:xfrm>
            <a:off x="359905" y="1547910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95060CFA-94B9-1F3E-4D8E-1E8A53ED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865" y="1963383"/>
            <a:ext cx="8595486" cy="4192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ÍTULO 01">
            <a:extLst>
              <a:ext uri="{FF2B5EF4-FFF2-40B4-BE49-F238E27FC236}">
                <a16:creationId xmlns:a16="http://schemas.microsoft.com/office/drawing/2014/main" id="{9788232F-8F60-E39C-B533-A8A346D4C31A}"/>
              </a:ext>
            </a:extLst>
          </p:cNvPr>
          <p:cNvSpPr txBox="1"/>
          <p:nvPr/>
        </p:nvSpPr>
        <p:spPr>
          <a:xfrm>
            <a:off x="264655" y="763106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EE0EF07-1B79-12EF-1731-1263CF188A37}"/>
              </a:ext>
            </a:extLst>
          </p:cNvPr>
          <p:cNvSpPr/>
          <p:nvPr/>
        </p:nvSpPr>
        <p:spPr>
          <a:xfrm>
            <a:off x="8989464" y="896699"/>
            <a:ext cx="2720755" cy="580890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7A301F9-39D0-7FD4-AD3F-1CA3F51986C9}"/>
              </a:ext>
            </a:extLst>
          </p:cNvPr>
          <p:cNvSpPr/>
          <p:nvPr/>
        </p:nvSpPr>
        <p:spPr>
          <a:xfrm>
            <a:off x="9869160" y="427798"/>
            <a:ext cx="1024982" cy="1003092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srgbClr val="FFC000"/>
              </a:solidFill>
              <a:latin typeface="Calibri" panose="020F0502020204030204"/>
            </a:endParaRPr>
          </a:p>
        </p:txBody>
      </p:sp>
      <p:grpSp>
        <p:nvGrpSpPr>
          <p:cNvPr id="12" name="Google Shape;525;p11">
            <a:extLst>
              <a:ext uri="{FF2B5EF4-FFF2-40B4-BE49-F238E27FC236}">
                <a16:creationId xmlns:a16="http://schemas.microsoft.com/office/drawing/2014/main" id="{B3161F7E-04EC-0C7E-965D-4D4D694530D5}"/>
              </a:ext>
            </a:extLst>
          </p:cNvPr>
          <p:cNvGrpSpPr/>
          <p:nvPr/>
        </p:nvGrpSpPr>
        <p:grpSpPr>
          <a:xfrm>
            <a:off x="10139390" y="693850"/>
            <a:ext cx="557522" cy="513901"/>
            <a:chOff x="7244121" y="3002851"/>
            <a:chExt cx="923658" cy="893440"/>
          </a:xfrm>
        </p:grpSpPr>
        <p:sp>
          <p:nvSpPr>
            <p:cNvPr id="13" name="Google Shape;526;p11">
              <a:extLst>
                <a:ext uri="{FF2B5EF4-FFF2-40B4-BE49-F238E27FC236}">
                  <a16:creationId xmlns:a16="http://schemas.microsoft.com/office/drawing/2014/main" id="{CA8247C6-9BED-52ED-6AA0-6B7AB5EB3EF5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527;p11">
              <a:extLst>
                <a:ext uri="{FF2B5EF4-FFF2-40B4-BE49-F238E27FC236}">
                  <a16:creationId xmlns:a16="http://schemas.microsoft.com/office/drawing/2014/main" id="{29BDE4BE-9E3D-E6E2-F36F-0200C79205F1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28;p11">
              <a:extLst>
                <a:ext uri="{FF2B5EF4-FFF2-40B4-BE49-F238E27FC236}">
                  <a16:creationId xmlns:a16="http://schemas.microsoft.com/office/drawing/2014/main" id="{3884EF77-11C1-67D6-11E4-E70B5CEAFE7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876F9E9-7BA6-2B64-8F73-75F5022CD205}"/>
              </a:ext>
            </a:extLst>
          </p:cNvPr>
          <p:cNvSpPr txBox="1"/>
          <p:nvPr/>
        </p:nvSpPr>
        <p:spPr>
          <a:xfrm>
            <a:off x="9851620" y="1524534"/>
            <a:ext cx="2036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b="1" dirty="0">
                <a:solidFill>
                  <a:srgbClr val="FFC000"/>
                </a:solidFill>
              </a:rPr>
              <a:t>FILTROS</a:t>
            </a:r>
            <a:r>
              <a:rPr lang="pt-BR" sz="1400" dirty="0">
                <a:solidFill>
                  <a:srgbClr val="FFC000"/>
                </a:solidFill>
              </a:rPr>
              <a:t> </a:t>
            </a:r>
            <a:endParaRPr lang="pt-BR" sz="1600" dirty="0">
              <a:solidFill>
                <a:srgbClr val="FFC00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3353D4C-A16F-2586-0B13-DAB323448B99}"/>
              </a:ext>
            </a:extLst>
          </p:cNvPr>
          <p:cNvSpPr txBox="1"/>
          <p:nvPr/>
        </p:nvSpPr>
        <p:spPr>
          <a:xfrm>
            <a:off x="9254511" y="1964530"/>
            <a:ext cx="227659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srgbClr val="FFFFFF"/>
                </a:solidFill>
              </a:rPr>
              <a:t>Passo a Passo: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pt-BR" sz="1400" dirty="0">
                <a:solidFill>
                  <a:srgbClr val="FFFFFF"/>
                </a:solidFill>
              </a:rPr>
              <a:t>Escolher entre Smartphones, Acessórios, Banda Larga ou Colaborador.</a:t>
            </a:r>
            <a:br>
              <a:rPr lang="pt-BR" sz="1400" dirty="0">
                <a:solidFill>
                  <a:srgbClr val="FFFFFF"/>
                </a:solidFill>
              </a:rPr>
            </a:br>
            <a:r>
              <a:rPr lang="pt-BR" sz="1400" dirty="0">
                <a:solidFill>
                  <a:srgbClr val="FFFFFF"/>
                </a:solidFill>
              </a:rPr>
              <a:t> 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pt-BR" sz="1400" dirty="0">
                <a:solidFill>
                  <a:srgbClr val="FFFFFF"/>
                </a:solidFill>
              </a:rPr>
              <a:t>Você pode escolher pelo Fabricante e irá aparecer todos os aparelhos dele, ou pode procurar apenas pelo nome do aparelho em Modelo Gerencial 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pt-BR" sz="1400" dirty="0">
              <a:solidFill>
                <a:srgbClr val="FFFFFF"/>
              </a:solidFill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pt-BR" sz="1400" dirty="0">
                <a:solidFill>
                  <a:srgbClr val="FFFFFF"/>
                </a:solidFill>
              </a:rPr>
              <a:t>Obrigatório selecionar o plano, sem o pleno o simulador não vai trazer as informações desejadas. </a:t>
            </a:r>
          </a:p>
          <a:p>
            <a:pPr lvl="0">
              <a:defRPr/>
            </a:pPr>
            <a:endParaRPr lang="pt-BR" sz="1600" dirty="0">
              <a:solidFill>
                <a:srgbClr val="FFFFFF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52CBB5-25F5-62CF-3160-66866FC793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324" y="2163011"/>
            <a:ext cx="352474" cy="857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2E7FCE-E10C-2E7B-0713-5F18DD82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60" t="45824" r="1260" b="26267"/>
          <a:stretch>
            <a:fillRect/>
          </a:stretch>
        </p:blipFill>
        <p:spPr>
          <a:xfrm>
            <a:off x="1091380" y="3932902"/>
            <a:ext cx="7570840" cy="1170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127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9051-5F1A-BD18-7FFF-E7D6C75C4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307D6A56-F793-4CA7-66C0-410901823658}"/>
              </a:ext>
            </a:extLst>
          </p:cNvPr>
          <p:cNvSpPr txBox="1"/>
          <p:nvPr/>
        </p:nvSpPr>
        <p:spPr>
          <a:xfrm>
            <a:off x="201143" y="94083"/>
            <a:ext cx="57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Simulador de Preços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B471410-6984-00ED-C382-4DDA05A2E050}"/>
              </a:ext>
            </a:extLst>
          </p:cNvPr>
          <p:cNvCxnSpPr>
            <a:cxnSpLocks/>
          </p:cNvCxnSpPr>
          <p:nvPr/>
        </p:nvCxnSpPr>
        <p:spPr>
          <a:xfrm>
            <a:off x="296393" y="1648980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01">
            <a:extLst>
              <a:ext uri="{FF2B5EF4-FFF2-40B4-BE49-F238E27FC236}">
                <a16:creationId xmlns:a16="http://schemas.microsoft.com/office/drawing/2014/main" id="{3FEB7FB3-4B27-AC36-6E8D-5155597AB450}"/>
              </a:ext>
            </a:extLst>
          </p:cNvPr>
          <p:cNvSpPr txBox="1"/>
          <p:nvPr/>
        </p:nvSpPr>
        <p:spPr>
          <a:xfrm>
            <a:off x="201143" y="864176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8D91FA2-75A7-12B3-EDDE-975F5B850C3D}"/>
              </a:ext>
            </a:extLst>
          </p:cNvPr>
          <p:cNvSpPr/>
          <p:nvPr/>
        </p:nvSpPr>
        <p:spPr>
          <a:xfrm>
            <a:off x="9087633" y="2325019"/>
            <a:ext cx="2325800" cy="340202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DB634A6-0022-428C-CF3D-60415391EE8A}"/>
              </a:ext>
            </a:extLst>
          </p:cNvPr>
          <p:cNvSpPr/>
          <p:nvPr/>
        </p:nvSpPr>
        <p:spPr>
          <a:xfrm>
            <a:off x="9770711" y="1856115"/>
            <a:ext cx="1015276" cy="896917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oogle Shape;525;p11">
            <a:extLst>
              <a:ext uri="{FF2B5EF4-FFF2-40B4-BE49-F238E27FC236}">
                <a16:creationId xmlns:a16="http://schemas.microsoft.com/office/drawing/2014/main" id="{B096E7EA-5AD0-1972-808C-AC78F7BA8A9D}"/>
              </a:ext>
            </a:extLst>
          </p:cNvPr>
          <p:cNvGrpSpPr/>
          <p:nvPr/>
        </p:nvGrpSpPr>
        <p:grpSpPr>
          <a:xfrm>
            <a:off x="10021277" y="2068067"/>
            <a:ext cx="557522" cy="513901"/>
            <a:chOff x="7244121" y="3002851"/>
            <a:chExt cx="923658" cy="893440"/>
          </a:xfrm>
        </p:grpSpPr>
        <p:sp>
          <p:nvSpPr>
            <p:cNvPr id="13" name="Google Shape;526;p11">
              <a:extLst>
                <a:ext uri="{FF2B5EF4-FFF2-40B4-BE49-F238E27FC236}">
                  <a16:creationId xmlns:a16="http://schemas.microsoft.com/office/drawing/2014/main" id="{02D94961-5A90-BCA6-F2C8-A13018B12FA2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527;p11">
              <a:extLst>
                <a:ext uri="{FF2B5EF4-FFF2-40B4-BE49-F238E27FC236}">
                  <a16:creationId xmlns:a16="http://schemas.microsoft.com/office/drawing/2014/main" id="{9C1B7653-D3BA-1F93-15AF-D32DA3E0ACF8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28;p11">
              <a:extLst>
                <a:ext uri="{FF2B5EF4-FFF2-40B4-BE49-F238E27FC236}">
                  <a16:creationId xmlns:a16="http://schemas.microsoft.com/office/drawing/2014/main" id="{0EDADBFB-2116-2559-C01C-4C45C57F0EB9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EC96BD9-25E4-BE3E-2277-2F8193E913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143" y="1931147"/>
            <a:ext cx="8653648" cy="4322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A8527C-A207-9056-C503-9BA6CECC69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9232" y="2148118"/>
            <a:ext cx="352474" cy="8573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B94BC2E-58D0-81E1-920B-1CD17BCB4CFB}"/>
              </a:ext>
            </a:extLst>
          </p:cNvPr>
          <p:cNvSpPr txBox="1"/>
          <p:nvPr/>
        </p:nvSpPr>
        <p:spPr>
          <a:xfrm>
            <a:off x="9087633" y="2833942"/>
            <a:ext cx="23258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FFC000"/>
                </a:solidFill>
              </a:rPr>
              <a:t>EXIBIR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t-BR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</a:rPr>
              <a:t>A funcionalidade </a:t>
            </a:r>
            <a:r>
              <a:rPr lang="pt-BR" sz="1600" b="1" dirty="0">
                <a:solidFill>
                  <a:srgbClr val="FFC000"/>
                </a:solidFill>
              </a:rPr>
              <a:t>Exibir</a:t>
            </a:r>
            <a:r>
              <a:rPr lang="pt-BR" sz="1600" dirty="0">
                <a:solidFill>
                  <a:srgbClr val="FFFFFF"/>
                </a:solidFill>
              </a:rPr>
              <a:t> podemos selecionar quais layout queremos ter na simulação.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FFFFFF"/>
                </a:solidFill>
              </a:rPr>
              <a:t>As visões são “caixinhas” que podem ser selecionadas conforme a sua preferência.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924507-BFB2-5EAE-6143-2FF6530D5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96" t="62592" r="58165" b="8518"/>
          <a:stretch>
            <a:fillRect/>
          </a:stretch>
        </p:blipFill>
        <p:spPr>
          <a:xfrm>
            <a:off x="2467897" y="4670322"/>
            <a:ext cx="1327355" cy="1248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76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582E5-00EB-47B3-8292-4D7678CFF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20D7927-79E6-DD75-D4B0-27AA129054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3161" y="1727058"/>
            <a:ext cx="8497213" cy="471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6512162-5E68-15F5-C318-12D23C27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54" r="5017" b="52102"/>
          <a:stretch>
            <a:fillRect/>
          </a:stretch>
        </p:blipFill>
        <p:spPr>
          <a:xfrm>
            <a:off x="436421" y="3010507"/>
            <a:ext cx="8234264" cy="1046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7D5CAD6D-E0C1-0366-18DC-6CED2661949B}"/>
              </a:ext>
            </a:extLst>
          </p:cNvPr>
          <p:cNvSpPr/>
          <p:nvPr/>
        </p:nvSpPr>
        <p:spPr>
          <a:xfrm>
            <a:off x="9343417" y="3196380"/>
            <a:ext cx="2412162" cy="2172033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49D92F7-72BB-9981-26DA-989F97833EDA}"/>
              </a:ext>
            </a:extLst>
          </p:cNvPr>
          <p:cNvSpPr/>
          <p:nvPr/>
        </p:nvSpPr>
        <p:spPr>
          <a:xfrm>
            <a:off x="10026495" y="2727477"/>
            <a:ext cx="1054460" cy="9399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oogle Shape;525;p11">
            <a:extLst>
              <a:ext uri="{FF2B5EF4-FFF2-40B4-BE49-F238E27FC236}">
                <a16:creationId xmlns:a16="http://schemas.microsoft.com/office/drawing/2014/main" id="{DF87249B-B470-7315-298D-F463DF35025A}"/>
              </a:ext>
            </a:extLst>
          </p:cNvPr>
          <p:cNvGrpSpPr/>
          <p:nvPr/>
        </p:nvGrpSpPr>
        <p:grpSpPr>
          <a:xfrm>
            <a:off x="10296725" y="2993529"/>
            <a:ext cx="557522" cy="513901"/>
            <a:chOff x="7244121" y="3002851"/>
            <a:chExt cx="923658" cy="893440"/>
          </a:xfrm>
        </p:grpSpPr>
        <p:sp>
          <p:nvSpPr>
            <p:cNvPr id="15" name="Google Shape;526;p11">
              <a:extLst>
                <a:ext uri="{FF2B5EF4-FFF2-40B4-BE49-F238E27FC236}">
                  <a16:creationId xmlns:a16="http://schemas.microsoft.com/office/drawing/2014/main" id="{E0EDCD6A-CB6B-0491-6FCE-A7A454F24E2F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27;p11">
              <a:extLst>
                <a:ext uri="{FF2B5EF4-FFF2-40B4-BE49-F238E27FC236}">
                  <a16:creationId xmlns:a16="http://schemas.microsoft.com/office/drawing/2014/main" id="{3636B12F-13B1-C61D-6E0D-0EAF461123EB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28;p11">
              <a:extLst>
                <a:ext uri="{FF2B5EF4-FFF2-40B4-BE49-F238E27FC236}">
                  <a16:creationId xmlns:a16="http://schemas.microsoft.com/office/drawing/2014/main" id="{DD8C809D-8689-DB3A-3A32-D41BFFB80FA4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167EF3-E7BC-D6D0-B0B6-339CA71A9915}"/>
              </a:ext>
            </a:extLst>
          </p:cNvPr>
          <p:cNvSpPr txBox="1"/>
          <p:nvPr/>
        </p:nvSpPr>
        <p:spPr>
          <a:xfrm>
            <a:off x="9395197" y="3773483"/>
            <a:ext cx="22810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Nesse exemplo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Foi realizada a consulta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 do </a:t>
            </a:r>
            <a:r>
              <a:rPr lang="pt-BR" sz="1600" b="1" dirty="0">
                <a:solidFill>
                  <a:srgbClr val="FFC000"/>
                </a:solidFill>
              </a:rPr>
              <a:t>“ Galaxy S25 Ultra 512GB ”</a:t>
            </a:r>
            <a:r>
              <a:rPr lang="pt-BR" sz="1600" dirty="0">
                <a:solidFill>
                  <a:srgbClr val="FFFFFF"/>
                </a:solidFill>
              </a:rPr>
              <a:t> no plano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 </a:t>
            </a:r>
            <a:r>
              <a:rPr lang="pt-BR" sz="1600" b="1" dirty="0">
                <a:solidFill>
                  <a:srgbClr val="FFC000"/>
                </a:solidFill>
              </a:rPr>
              <a:t>“PÓS 150GB”</a:t>
            </a:r>
            <a:r>
              <a:rPr lang="pt-BR" sz="1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TÍTULO 01">
            <a:extLst>
              <a:ext uri="{FF2B5EF4-FFF2-40B4-BE49-F238E27FC236}">
                <a16:creationId xmlns:a16="http://schemas.microsoft.com/office/drawing/2014/main" id="{EFCCCE21-59C0-9224-AECD-93FCD30081AD}"/>
              </a:ext>
            </a:extLst>
          </p:cNvPr>
          <p:cNvSpPr txBox="1"/>
          <p:nvPr/>
        </p:nvSpPr>
        <p:spPr>
          <a:xfrm>
            <a:off x="141240" y="0"/>
            <a:ext cx="57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Simulador de Preços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B43C871-BB96-6908-2A4F-59DDA2B24790}"/>
              </a:ext>
            </a:extLst>
          </p:cNvPr>
          <p:cNvCxnSpPr>
            <a:cxnSpLocks/>
          </p:cNvCxnSpPr>
          <p:nvPr/>
        </p:nvCxnSpPr>
        <p:spPr>
          <a:xfrm>
            <a:off x="236490" y="1554897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ÍTULO 01">
            <a:extLst>
              <a:ext uri="{FF2B5EF4-FFF2-40B4-BE49-F238E27FC236}">
                <a16:creationId xmlns:a16="http://schemas.microsoft.com/office/drawing/2014/main" id="{96AEF94F-8CD7-EBDF-AD83-847F2C8A2EB8}"/>
              </a:ext>
            </a:extLst>
          </p:cNvPr>
          <p:cNvSpPr txBox="1"/>
          <p:nvPr/>
        </p:nvSpPr>
        <p:spPr>
          <a:xfrm>
            <a:off x="141240" y="770093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19" grpId="1"/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7F5C4-A6A8-B643-8FEE-BBA9CE2AC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D83B4600-5785-7E26-8B09-17554DE5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489" y="1793614"/>
            <a:ext cx="8802727" cy="487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F7B2624-4262-C41F-C6E6-E112B4F9C6A1}"/>
              </a:ext>
            </a:extLst>
          </p:cNvPr>
          <p:cNvSpPr/>
          <p:nvPr/>
        </p:nvSpPr>
        <p:spPr>
          <a:xfrm>
            <a:off x="9373818" y="1793614"/>
            <a:ext cx="2412162" cy="453127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EA9A08F-A3DC-4118-B343-D1BB4E2A8773}"/>
              </a:ext>
            </a:extLst>
          </p:cNvPr>
          <p:cNvSpPr/>
          <p:nvPr/>
        </p:nvSpPr>
        <p:spPr>
          <a:xfrm>
            <a:off x="10056896" y="1324713"/>
            <a:ext cx="1033891" cy="946537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oogle Shape;525;p11">
            <a:extLst>
              <a:ext uri="{FF2B5EF4-FFF2-40B4-BE49-F238E27FC236}">
                <a16:creationId xmlns:a16="http://schemas.microsoft.com/office/drawing/2014/main" id="{49B78863-F928-FDE9-3CC7-A7391517B2C4}"/>
              </a:ext>
            </a:extLst>
          </p:cNvPr>
          <p:cNvGrpSpPr/>
          <p:nvPr/>
        </p:nvGrpSpPr>
        <p:grpSpPr>
          <a:xfrm>
            <a:off x="10327126" y="1590765"/>
            <a:ext cx="557522" cy="513901"/>
            <a:chOff x="7244121" y="3002851"/>
            <a:chExt cx="923658" cy="893440"/>
          </a:xfrm>
        </p:grpSpPr>
        <p:sp>
          <p:nvSpPr>
            <p:cNvPr id="15" name="Google Shape;526;p11">
              <a:extLst>
                <a:ext uri="{FF2B5EF4-FFF2-40B4-BE49-F238E27FC236}">
                  <a16:creationId xmlns:a16="http://schemas.microsoft.com/office/drawing/2014/main" id="{3C3445F3-A5EC-722F-F42F-592132F40825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27;p11">
              <a:extLst>
                <a:ext uri="{FF2B5EF4-FFF2-40B4-BE49-F238E27FC236}">
                  <a16:creationId xmlns:a16="http://schemas.microsoft.com/office/drawing/2014/main" id="{E8CBC2CD-E60C-74E3-2DE5-424A7AB5C7DA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28;p11">
              <a:extLst>
                <a:ext uri="{FF2B5EF4-FFF2-40B4-BE49-F238E27FC236}">
                  <a16:creationId xmlns:a16="http://schemas.microsoft.com/office/drawing/2014/main" id="{844AC79D-2F88-1E38-083F-0778CAA108B2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5D69B36-2199-D833-A8D9-5852E597B47F}"/>
              </a:ext>
            </a:extLst>
          </p:cNvPr>
          <p:cNvSpPr txBox="1"/>
          <p:nvPr/>
        </p:nvSpPr>
        <p:spPr>
          <a:xfrm>
            <a:off x="9504896" y="2451629"/>
            <a:ext cx="228108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C000"/>
                </a:solidFill>
              </a:rPr>
              <a:t>SINGLE</a:t>
            </a:r>
          </a:p>
          <a:p>
            <a:pPr algn="ctr">
              <a:defRPr/>
            </a:pPr>
            <a:endParaRPr lang="pt-BR" sz="1600" b="1" dirty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Sempre na linha superior são preços </a:t>
            </a:r>
            <a:r>
              <a:rPr lang="pt-BR" sz="1600" b="1" dirty="0">
                <a:solidFill>
                  <a:srgbClr val="FFC000"/>
                </a:solidFill>
              </a:rPr>
              <a:t>SINGLE</a:t>
            </a:r>
            <a:r>
              <a:rPr lang="pt-BR" sz="1600" dirty="0">
                <a:solidFill>
                  <a:srgbClr val="FFFFFF"/>
                </a:solidFill>
              </a:rPr>
              <a:t>. </a:t>
            </a:r>
            <a:br>
              <a:rPr lang="pt-BR" sz="1600" dirty="0">
                <a:solidFill>
                  <a:srgbClr val="FFFFFF"/>
                </a:solidFill>
              </a:rPr>
            </a:br>
            <a:endParaRPr lang="pt-BR" sz="16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Preço do aparelho no Plano </a:t>
            </a:r>
            <a:r>
              <a:rPr lang="pt-BR" sz="1600" dirty="0" err="1">
                <a:solidFill>
                  <a:srgbClr val="FFFFFF"/>
                </a:solidFill>
              </a:rPr>
              <a:t>Pré</a:t>
            </a:r>
            <a:r>
              <a:rPr lang="pt-BR" sz="1600" dirty="0">
                <a:solidFill>
                  <a:srgbClr val="FFFFFF"/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Valor do Plano + Aparelho;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Preço final, podendo dividir em até 21x.</a:t>
            </a:r>
          </a:p>
          <a:p>
            <a:pPr algn="ctr">
              <a:defRPr/>
            </a:pPr>
            <a:br>
              <a:rPr lang="pt-BR" sz="1600" dirty="0">
                <a:solidFill>
                  <a:srgbClr val="FFFFFF"/>
                </a:solidFill>
              </a:rPr>
            </a:br>
            <a:endParaRPr lang="pt-BR" sz="1600" dirty="0">
              <a:solidFill>
                <a:srgbClr val="FFFFFF"/>
              </a:solidFill>
            </a:endParaRPr>
          </a:p>
        </p:txBody>
      </p:sp>
      <p:sp>
        <p:nvSpPr>
          <p:cNvPr id="19" name="TÍTULO 01">
            <a:extLst>
              <a:ext uri="{FF2B5EF4-FFF2-40B4-BE49-F238E27FC236}">
                <a16:creationId xmlns:a16="http://schemas.microsoft.com/office/drawing/2014/main" id="{EB8F5CDC-934B-B1F4-1720-10B0B1F0E583}"/>
              </a:ext>
            </a:extLst>
          </p:cNvPr>
          <p:cNvSpPr txBox="1"/>
          <p:nvPr/>
        </p:nvSpPr>
        <p:spPr>
          <a:xfrm>
            <a:off x="141240" y="0"/>
            <a:ext cx="57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Simulador de Preços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7AEC8EA-4706-C367-6959-90392EDC9E9C}"/>
              </a:ext>
            </a:extLst>
          </p:cNvPr>
          <p:cNvCxnSpPr>
            <a:cxnSpLocks/>
          </p:cNvCxnSpPr>
          <p:nvPr/>
        </p:nvCxnSpPr>
        <p:spPr>
          <a:xfrm>
            <a:off x="236490" y="1554897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ÍTULO 01">
            <a:extLst>
              <a:ext uri="{FF2B5EF4-FFF2-40B4-BE49-F238E27FC236}">
                <a16:creationId xmlns:a16="http://schemas.microsoft.com/office/drawing/2014/main" id="{C65FFE97-1522-0811-7B55-3B6BC7C86FEB}"/>
              </a:ext>
            </a:extLst>
          </p:cNvPr>
          <p:cNvSpPr txBox="1"/>
          <p:nvPr/>
        </p:nvSpPr>
        <p:spPr>
          <a:xfrm>
            <a:off x="141240" y="770093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DA312DC-76AC-7327-2C42-C6E458562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50" y="4556634"/>
            <a:ext cx="5696553" cy="940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1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19" grpId="1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593F0-DF7C-8C3A-518D-4DFCE189B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39AADCBC-5A33-B56C-5CBA-17A4531597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489" y="1793614"/>
            <a:ext cx="8802727" cy="487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BA60716-78FF-8981-860D-7FE3F679C2C2}"/>
              </a:ext>
            </a:extLst>
          </p:cNvPr>
          <p:cNvSpPr/>
          <p:nvPr/>
        </p:nvSpPr>
        <p:spPr>
          <a:xfrm>
            <a:off x="9346873" y="2023799"/>
            <a:ext cx="2412162" cy="423820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FF8D480-DDE1-D3EE-6465-FB7721F346E1}"/>
              </a:ext>
            </a:extLst>
          </p:cNvPr>
          <p:cNvSpPr/>
          <p:nvPr/>
        </p:nvSpPr>
        <p:spPr>
          <a:xfrm>
            <a:off x="10029951" y="1554897"/>
            <a:ext cx="1021507" cy="912999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oogle Shape;525;p11">
            <a:extLst>
              <a:ext uri="{FF2B5EF4-FFF2-40B4-BE49-F238E27FC236}">
                <a16:creationId xmlns:a16="http://schemas.microsoft.com/office/drawing/2014/main" id="{D5F14004-5254-5755-7557-36E33FD033F7}"/>
              </a:ext>
            </a:extLst>
          </p:cNvPr>
          <p:cNvGrpSpPr/>
          <p:nvPr/>
        </p:nvGrpSpPr>
        <p:grpSpPr>
          <a:xfrm>
            <a:off x="10274193" y="1793614"/>
            <a:ext cx="557522" cy="513901"/>
            <a:chOff x="7244121" y="3002851"/>
            <a:chExt cx="923658" cy="893440"/>
          </a:xfrm>
        </p:grpSpPr>
        <p:sp>
          <p:nvSpPr>
            <p:cNvPr id="15" name="Google Shape;526;p11">
              <a:extLst>
                <a:ext uri="{FF2B5EF4-FFF2-40B4-BE49-F238E27FC236}">
                  <a16:creationId xmlns:a16="http://schemas.microsoft.com/office/drawing/2014/main" id="{48DBEA2C-71B3-F10C-2D90-FD463E36B70D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27;p11">
              <a:extLst>
                <a:ext uri="{FF2B5EF4-FFF2-40B4-BE49-F238E27FC236}">
                  <a16:creationId xmlns:a16="http://schemas.microsoft.com/office/drawing/2014/main" id="{5BEBC5E1-C93C-08E8-7740-CA833C505C2E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28;p11">
              <a:extLst>
                <a:ext uri="{FF2B5EF4-FFF2-40B4-BE49-F238E27FC236}">
                  <a16:creationId xmlns:a16="http://schemas.microsoft.com/office/drawing/2014/main" id="{F7429671-454A-BDDF-9219-64F29D5D5492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0E4176D-F542-E350-3E43-6B084CD15269}"/>
              </a:ext>
            </a:extLst>
          </p:cNvPr>
          <p:cNvSpPr txBox="1"/>
          <p:nvPr/>
        </p:nvSpPr>
        <p:spPr>
          <a:xfrm>
            <a:off x="9431680" y="2660107"/>
            <a:ext cx="228108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</a:rPr>
              <a:t>MULTI</a:t>
            </a:r>
          </a:p>
          <a:p>
            <a:pPr algn="ctr">
              <a:defRPr/>
            </a:pP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Sempre na linha inferior  são preços </a:t>
            </a:r>
            <a:r>
              <a:rPr lang="pt-BR" sz="1600" b="1" dirty="0">
                <a:solidFill>
                  <a:srgbClr val="FFC000"/>
                </a:solidFill>
              </a:rPr>
              <a:t>MULTI</a:t>
            </a:r>
            <a:r>
              <a:rPr lang="pt-BR" sz="1600" dirty="0">
                <a:solidFill>
                  <a:srgbClr val="FFFFFF"/>
                </a:solidFill>
              </a:rPr>
              <a:t>. </a:t>
            </a:r>
            <a:br>
              <a:rPr lang="pt-BR" sz="1600" dirty="0">
                <a:solidFill>
                  <a:srgbClr val="FFFFFF"/>
                </a:solidFill>
              </a:rPr>
            </a:br>
            <a:endParaRPr lang="pt-BR" sz="16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Preço do aparelho no </a:t>
            </a:r>
            <a:r>
              <a:rPr lang="pt-BR" sz="1600" dirty="0" err="1">
                <a:solidFill>
                  <a:srgbClr val="FFFFFF"/>
                </a:solidFill>
              </a:rPr>
              <a:t>Multi</a:t>
            </a:r>
            <a:r>
              <a:rPr lang="pt-BR" sz="1600" dirty="0">
                <a:solidFill>
                  <a:srgbClr val="FFFFFF"/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Valor do Plano + Aparelho;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Preço final, podendo dividir em até 21x.</a:t>
            </a:r>
          </a:p>
          <a:p>
            <a:pPr lvl="0" algn="ctr">
              <a:defRPr/>
            </a:pPr>
            <a:endParaRPr lang="pt-BR" sz="1600" b="1" dirty="0">
              <a:solidFill>
                <a:srgbClr val="FFFFFF"/>
              </a:solidFill>
            </a:endParaRPr>
          </a:p>
          <a:p>
            <a:pPr algn="ctr">
              <a:defRPr/>
            </a:pPr>
            <a:br>
              <a:rPr lang="pt-BR" sz="1600" dirty="0">
                <a:solidFill>
                  <a:srgbClr val="FFFFFF"/>
                </a:solidFill>
              </a:rPr>
            </a:br>
            <a:endParaRPr lang="pt-BR" sz="1600" dirty="0">
              <a:solidFill>
                <a:srgbClr val="FFFFFF"/>
              </a:solidFill>
            </a:endParaRPr>
          </a:p>
        </p:txBody>
      </p:sp>
      <p:sp>
        <p:nvSpPr>
          <p:cNvPr id="19" name="TÍTULO 01">
            <a:extLst>
              <a:ext uri="{FF2B5EF4-FFF2-40B4-BE49-F238E27FC236}">
                <a16:creationId xmlns:a16="http://schemas.microsoft.com/office/drawing/2014/main" id="{E11577C2-D2E3-1C6A-4180-94167F577F13}"/>
              </a:ext>
            </a:extLst>
          </p:cNvPr>
          <p:cNvSpPr txBox="1"/>
          <p:nvPr/>
        </p:nvSpPr>
        <p:spPr>
          <a:xfrm>
            <a:off x="141240" y="0"/>
            <a:ext cx="57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Simulador de Preços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2F9DDB7-E882-0227-F473-41F3CF6D16EB}"/>
              </a:ext>
            </a:extLst>
          </p:cNvPr>
          <p:cNvCxnSpPr>
            <a:cxnSpLocks/>
          </p:cNvCxnSpPr>
          <p:nvPr/>
        </p:nvCxnSpPr>
        <p:spPr>
          <a:xfrm>
            <a:off x="236490" y="1554897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ÍTULO 01">
            <a:extLst>
              <a:ext uri="{FF2B5EF4-FFF2-40B4-BE49-F238E27FC236}">
                <a16:creationId xmlns:a16="http://schemas.microsoft.com/office/drawing/2014/main" id="{ED17DAF9-1F7D-45E1-DB16-EA2B86809BDF}"/>
              </a:ext>
            </a:extLst>
          </p:cNvPr>
          <p:cNvSpPr txBox="1"/>
          <p:nvPr/>
        </p:nvSpPr>
        <p:spPr>
          <a:xfrm>
            <a:off x="141240" y="770093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AD306A-DEC8-EF76-AFFA-BFCE8C3F7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6" y="5503486"/>
            <a:ext cx="5852935" cy="75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1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19" grpId="1"/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DE272-546E-0B3C-5A5C-74B47337E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47A16180-C638-CFD1-7BE3-418558347CD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489" y="1793614"/>
            <a:ext cx="8802727" cy="487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E8785051-B66B-C878-63BE-CA30A933E295}"/>
              </a:ext>
            </a:extLst>
          </p:cNvPr>
          <p:cNvSpPr/>
          <p:nvPr/>
        </p:nvSpPr>
        <p:spPr>
          <a:xfrm>
            <a:off x="9193578" y="1139425"/>
            <a:ext cx="2761932" cy="5448188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21E3C46-E859-2092-87ED-1769EF47F0DB}"/>
              </a:ext>
            </a:extLst>
          </p:cNvPr>
          <p:cNvSpPr/>
          <p:nvPr/>
        </p:nvSpPr>
        <p:spPr>
          <a:xfrm>
            <a:off x="10077455" y="656519"/>
            <a:ext cx="1017486" cy="93847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oogle Shape;525;p11">
            <a:extLst>
              <a:ext uri="{FF2B5EF4-FFF2-40B4-BE49-F238E27FC236}">
                <a16:creationId xmlns:a16="http://schemas.microsoft.com/office/drawing/2014/main" id="{6971D13C-5F86-E3EA-307D-022FAB25DFDD}"/>
              </a:ext>
            </a:extLst>
          </p:cNvPr>
          <p:cNvGrpSpPr/>
          <p:nvPr/>
        </p:nvGrpSpPr>
        <p:grpSpPr>
          <a:xfrm>
            <a:off x="10343531" y="882474"/>
            <a:ext cx="557522" cy="513901"/>
            <a:chOff x="7244121" y="3002851"/>
            <a:chExt cx="923658" cy="893440"/>
          </a:xfrm>
        </p:grpSpPr>
        <p:sp>
          <p:nvSpPr>
            <p:cNvPr id="15" name="Google Shape;526;p11">
              <a:extLst>
                <a:ext uri="{FF2B5EF4-FFF2-40B4-BE49-F238E27FC236}">
                  <a16:creationId xmlns:a16="http://schemas.microsoft.com/office/drawing/2014/main" id="{C6D8C1F7-B7E1-5CE4-B4EB-FEFE55162370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27;p11">
              <a:extLst>
                <a:ext uri="{FF2B5EF4-FFF2-40B4-BE49-F238E27FC236}">
                  <a16:creationId xmlns:a16="http://schemas.microsoft.com/office/drawing/2014/main" id="{7245D714-A4E0-E7A5-203A-D259AFADC9A8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528;p11">
              <a:extLst>
                <a:ext uri="{FF2B5EF4-FFF2-40B4-BE49-F238E27FC236}">
                  <a16:creationId xmlns:a16="http://schemas.microsoft.com/office/drawing/2014/main" id="{57AE80BA-3987-B2C8-1FBC-2C77F7C82C1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B14FAB8-EE15-5709-2EF8-47065DAD346C}"/>
              </a:ext>
            </a:extLst>
          </p:cNvPr>
          <p:cNvSpPr txBox="1"/>
          <p:nvPr/>
        </p:nvSpPr>
        <p:spPr>
          <a:xfrm>
            <a:off x="9193578" y="1793614"/>
            <a:ext cx="276193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>
                <a:solidFill>
                  <a:srgbClr val="FFFFFF"/>
                </a:solidFill>
              </a:rPr>
              <a:t>Informações básica do Aparelho selecionado;</a:t>
            </a:r>
          </a:p>
          <a:p>
            <a:pPr lvl="1">
              <a:defRPr/>
            </a:pPr>
            <a:endParaRPr lang="pt-BR" sz="1600" b="1" dirty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</a:rPr>
              <a:t>Galaxy S25 Ultra 512GB </a:t>
            </a:r>
            <a:r>
              <a:rPr lang="pt-BR" sz="1600" dirty="0">
                <a:solidFill>
                  <a:srgbClr val="FFFFFF"/>
                </a:solidFill>
              </a:rPr>
              <a:t>= Nome do Aparelho registrado na Claro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</a:rPr>
              <a:t>Samsung</a:t>
            </a:r>
            <a:r>
              <a:rPr lang="pt-BR" sz="1600" dirty="0">
                <a:solidFill>
                  <a:srgbClr val="FFFFFF"/>
                </a:solidFill>
              </a:rPr>
              <a:t> = Marca/Fabricante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pt-BR" sz="1600" b="1" dirty="0">
                <a:solidFill>
                  <a:srgbClr val="FFFFFF"/>
                </a:solidFill>
              </a:rPr>
              <a:t>TIER 1+ </a:t>
            </a:r>
            <a:r>
              <a:rPr lang="pt-BR" sz="1600" dirty="0">
                <a:solidFill>
                  <a:srgbClr val="FFFFFF"/>
                </a:solidFill>
              </a:rPr>
              <a:t>=  Classificação da faixa de preço na Claro</a:t>
            </a:r>
          </a:p>
          <a:p>
            <a:pPr marL="800100" lvl="1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</a:rPr>
              <a:t>Pós 150GB e </a:t>
            </a:r>
            <a:r>
              <a:rPr lang="pt-BR" sz="1600" dirty="0" err="1">
                <a:solidFill>
                  <a:srgbClr val="FFFFFF"/>
                </a:solidFill>
              </a:rPr>
              <a:t>Multi</a:t>
            </a:r>
            <a:r>
              <a:rPr lang="pt-BR" sz="1600" dirty="0">
                <a:solidFill>
                  <a:srgbClr val="FFFFFF"/>
                </a:solidFill>
              </a:rPr>
              <a:t> 300GB = Plano foco de vendas na Claro</a:t>
            </a:r>
          </a:p>
          <a:p>
            <a:pPr lvl="0" algn="ctr">
              <a:defRPr/>
            </a:pPr>
            <a:endParaRPr lang="pt-BR" sz="1600" b="1" dirty="0">
              <a:solidFill>
                <a:srgbClr val="FFFFFF"/>
              </a:solidFill>
            </a:endParaRPr>
          </a:p>
          <a:p>
            <a:pPr algn="ctr">
              <a:defRPr/>
            </a:pPr>
            <a:br>
              <a:rPr lang="pt-BR" sz="1600" dirty="0">
                <a:solidFill>
                  <a:srgbClr val="FFFFFF"/>
                </a:solidFill>
              </a:rPr>
            </a:br>
            <a:endParaRPr lang="pt-BR" sz="1600" b="1" dirty="0">
              <a:solidFill>
                <a:srgbClr val="FFFFFF"/>
              </a:solidFill>
            </a:endParaRPr>
          </a:p>
          <a:p>
            <a:pPr algn="ctr">
              <a:defRPr/>
            </a:pPr>
            <a:br>
              <a:rPr lang="pt-BR" sz="1600" dirty="0">
                <a:solidFill>
                  <a:srgbClr val="FFFFFF"/>
                </a:solidFill>
              </a:rPr>
            </a:br>
            <a:endParaRPr lang="pt-BR" sz="1600" dirty="0">
              <a:solidFill>
                <a:srgbClr val="FFFFFF"/>
              </a:solidFill>
            </a:endParaRPr>
          </a:p>
        </p:txBody>
      </p:sp>
      <p:sp>
        <p:nvSpPr>
          <p:cNvPr id="19" name="TÍTULO 01">
            <a:extLst>
              <a:ext uri="{FF2B5EF4-FFF2-40B4-BE49-F238E27FC236}">
                <a16:creationId xmlns:a16="http://schemas.microsoft.com/office/drawing/2014/main" id="{3B7603AA-0D3C-9F76-8B07-91E2865FF35E}"/>
              </a:ext>
            </a:extLst>
          </p:cNvPr>
          <p:cNvSpPr txBox="1"/>
          <p:nvPr/>
        </p:nvSpPr>
        <p:spPr>
          <a:xfrm>
            <a:off x="141240" y="0"/>
            <a:ext cx="571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Simulador de Preços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D57E48C-072C-833C-9330-D1B58A0306EB}"/>
              </a:ext>
            </a:extLst>
          </p:cNvPr>
          <p:cNvCxnSpPr>
            <a:cxnSpLocks/>
          </p:cNvCxnSpPr>
          <p:nvPr/>
        </p:nvCxnSpPr>
        <p:spPr>
          <a:xfrm>
            <a:off x="236490" y="1554897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ÍTULO 01">
            <a:extLst>
              <a:ext uri="{FF2B5EF4-FFF2-40B4-BE49-F238E27FC236}">
                <a16:creationId xmlns:a16="http://schemas.microsoft.com/office/drawing/2014/main" id="{FA5F1CA4-1488-02BA-AD63-9CFA38B0D6A7}"/>
              </a:ext>
            </a:extLst>
          </p:cNvPr>
          <p:cNvSpPr txBox="1"/>
          <p:nvPr/>
        </p:nvSpPr>
        <p:spPr>
          <a:xfrm>
            <a:off x="141240" y="770093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1020B8-CA1A-4E9D-9912-71520A27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0" y="3915972"/>
            <a:ext cx="2265096" cy="556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03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19" grpId="1"/>
      <p:bldP spid="21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7DC9F-85F3-93AF-636A-80BDA224E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12213D68-F9B4-BE3E-05CA-46C3E81AA4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FEB37559-E61D-36AA-2905-F3AB934412C7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TROCA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430B3B7-4B77-3022-69A7-DFE6C14F3B13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D33CB65A-79C3-989B-E5DD-E795AAC13429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0068280-75F6-8475-B1AC-B8137CA16EF5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B82C6E1-3D7D-91AD-2C80-914D978DBCE5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E441CD19-B2E8-F5C1-5A53-D05AC0C45D9D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0CB7085B-0DCF-109E-6374-E7F4694A831F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9B5B69D-3DC9-AD24-7A63-F1C48414CD7C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7FD0FE72-AE05-7851-49CD-4FFF20C30E33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321CE17-BD3D-DAC3-1E02-553AD37E0335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E1868C9E-FB26-FE88-62FF-0D1F3DD590F4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76092494-36E9-C3FA-171D-736983CF257F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F521470-D505-B223-942F-D36C526D2C51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A21E1D83-B698-DA99-3432-0FDE6030EE0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799F888E-5A27-7BD3-617D-E3CD2B92F146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4ADC5D65-2A0D-58CE-6729-F216C080043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4E1E01A-4303-3C08-3717-7B9C818B419C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D1A804D1-3A0F-9102-3866-57B817F4AAE5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3E96D3-7A15-7D63-EBC9-78225B77A4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1240" y="1693371"/>
            <a:ext cx="8893356" cy="4946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07924F5-BBEC-5F24-1633-52B504904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467" t="37713" r="66049" b="34884"/>
          <a:stretch>
            <a:fillRect/>
          </a:stretch>
        </p:blipFill>
        <p:spPr>
          <a:xfrm>
            <a:off x="1697609" y="3581636"/>
            <a:ext cx="1608121" cy="1582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786CBB-43A3-1C65-A912-F2C6659DC4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808" t="56996" r="17177" b="5597"/>
          <a:stretch>
            <a:fillRect/>
          </a:stretch>
        </p:blipFill>
        <p:spPr>
          <a:xfrm>
            <a:off x="4188542" y="4533764"/>
            <a:ext cx="3342967" cy="1879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D4FFB62-CFCB-A686-D8C4-9BAF9B50B1F0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65AB871-C94E-EDA8-86C5-1D5F0E26C9E5}"/>
              </a:ext>
            </a:extLst>
          </p:cNvPr>
          <p:cNvSpPr/>
          <p:nvPr/>
        </p:nvSpPr>
        <p:spPr>
          <a:xfrm>
            <a:off x="9209999" y="3307996"/>
            <a:ext cx="2631016" cy="1627798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D9D2F31-A40E-7ED5-43E5-D00994EFA1FB}"/>
              </a:ext>
            </a:extLst>
          </p:cNvPr>
          <p:cNvSpPr/>
          <p:nvPr/>
        </p:nvSpPr>
        <p:spPr>
          <a:xfrm>
            <a:off x="10101684" y="2740271"/>
            <a:ext cx="991233" cy="902104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4A2CF647-225E-73A2-7720-084BFCC3B038}"/>
              </a:ext>
            </a:extLst>
          </p:cNvPr>
          <p:cNvGrpSpPr/>
          <p:nvPr/>
        </p:nvGrpSpPr>
        <p:grpSpPr>
          <a:xfrm>
            <a:off x="10340287" y="2948953"/>
            <a:ext cx="557522" cy="51390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C5451949-8855-BA88-C4CD-9FB2E7794059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26980B32-3480-7445-F2BC-FA00446228E2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64BF2085-E99F-23D7-FB73-5EAA211FF92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6C6658-48CE-CA19-563C-47ABF8DCB0B6}"/>
              </a:ext>
            </a:extLst>
          </p:cNvPr>
          <p:cNvSpPr txBox="1"/>
          <p:nvPr/>
        </p:nvSpPr>
        <p:spPr>
          <a:xfrm>
            <a:off x="9175836" y="3516460"/>
            <a:ext cx="2761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Para fazer a simulação basta selecionar a opção </a:t>
            </a:r>
          </a:p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</a:rPr>
              <a:t>“Claro Troca”</a:t>
            </a:r>
            <a:r>
              <a:rPr lang="pt-BR" sz="1600" dirty="0">
                <a:solidFill>
                  <a:srgbClr val="FFC000"/>
                </a:solidFill>
              </a:rPr>
              <a:t> </a:t>
            </a:r>
            <a:r>
              <a:rPr lang="pt-BR" sz="1600" dirty="0">
                <a:solidFill>
                  <a:srgbClr val="FFFFFF"/>
                </a:solidFill>
              </a:rPr>
              <a:t>no campo </a:t>
            </a:r>
            <a:r>
              <a:rPr lang="pt-BR" sz="1600" b="1" dirty="0">
                <a:solidFill>
                  <a:srgbClr val="FFC000"/>
                </a:solidFill>
              </a:rPr>
              <a:t>Exibir</a:t>
            </a:r>
            <a:r>
              <a:rPr lang="pt-BR" sz="16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B9FAB-648C-D4E1-DCC4-E52DE8B9C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45471F85-E4F7-AF4E-1624-BA63825F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0C46391C-EC77-2AF7-2B46-25BD8C25D4B7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TROCA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3A897A2-1C03-17D8-7758-E01BB5F76550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6D360949-0CD4-60E6-16A4-8ACD3AC80E14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026230CF-ECD4-5632-7C4A-DB27767100F3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AE3404F6-95F8-37A2-E2D2-FAB9AC7565F5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B3C3903D-A554-3D41-FFEF-594FD629764A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DED0CB2C-E464-65C6-A660-18A2923B796B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F26A24F9-4C15-6A85-E7E8-1D1E5DA6EC7E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C6E36CBF-812B-D1BE-6892-3344381C2356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B46AD7FA-2962-C474-C61E-66B6693ADDB7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3DA7EDB2-C92E-95B6-D577-1F8C3622275E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B9FCF693-D171-298E-EA49-D568ACF1F84C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14457E41-F04F-EC23-A78B-BA4E382A5AD1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C385E3DC-B6D2-34C8-1870-39ABFE7E02E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9425DAA9-C8EE-2D15-2B66-8CC817FBE627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D76A729F-1F72-D64A-D64D-281FC5AD414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A767EE3A-27EA-9A6C-E5E1-BD1C95461D13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1351234B-68EE-91AE-B0B9-0F41552F8116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9E5C06-08EC-7CC0-49E0-2059DEA4803E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E978863E-A64F-DCA9-3DAF-A2401B66F872}"/>
              </a:ext>
            </a:extLst>
          </p:cNvPr>
          <p:cNvSpPr/>
          <p:nvPr/>
        </p:nvSpPr>
        <p:spPr>
          <a:xfrm>
            <a:off x="9193578" y="2077899"/>
            <a:ext cx="2761932" cy="4228242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C6443D9-E803-E376-C27C-57C2BA51222C}"/>
              </a:ext>
            </a:extLst>
          </p:cNvPr>
          <p:cNvSpPr/>
          <p:nvPr/>
        </p:nvSpPr>
        <p:spPr>
          <a:xfrm>
            <a:off x="10073300" y="1554897"/>
            <a:ext cx="1046983" cy="991658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068E758E-D5D4-C4E9-D2DB-F66A3A39A742}"/>
              </a:ext>
            </a:extLst>
          </p:cNvPr>
          <p:cNvGrpSpPr/>
          <p:nvPr/>
        </p:nvGrpSpPr>
        <p:grpSpPr>
          <a:xfrm>
            <a:off x="10343531" y="1820949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192ECA7E-1481-07D7-B603-FC067320C69C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8172BF86-32C1-4238-33C5-4BE8843FC20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98107EAF-8A06-2F11-6BB7-FD18FD77EC4A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DC54B97-69D0-7905-7CB2-61EA1FABA84D}"/>
              </a:ext>
            </a:extLst>
          </p:cNvPr>
          <p:cNvSpPr txBox="1"/>
          <p:nvPr/>
        </p:nvSpPr>
        <p:spPr>
          <a:xfrm>
            <a:off x="9222720" y="2364352"/>
            <a:ext cx="276193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Selecionar o parceiro para verificar o melhor preço do cupom troca;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Selecione o modelo do Aparelho que será entregue na troca;</a:t>
            </a:r>
          </a:p>
          <a:p>
            <a:pPr marL="342900" lvl="0" indent="-342900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Após selecionar  o Aparelho de troca é preciso selecionar o estado dele, “Bom” ou  “Defeituoso”</a:t>
            </a:r>
          </a:p>
          <a:p>
            <a:pPr marL="342900" lvl="0" indent="-342900" algn="ctr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BF70698-9054-74D3-7327-89E359304E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157" y="1693371"/>
            <a:ext cx="8765402" cy="490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48AD29B-6743-F162-ECC4-DE3EA455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10" t="57084" r="17243" b="4678"/>
          <a:stretch>
            <a:fillRect/>
          </a:stretch>
        </p:blipFill>
        <p:spPr>
          <a:xfrm>
            <a:off x="4203290" y="4462516"/>
            <a:ext cx="3151239" cy="1843625"/>
          </a:xfrm>
          <a:prstGeom prst="roundRect">
            <a:avLst>
              <a:gd name="adj" fmla="val 16667"/>
            </a:avLst>
          </a:prstGeom>
          <a:ln w="190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70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>
            <a:extLst>
              <a:ext uri="{FF2B5EF4-FFF2-40B4-BE49-F238E27FC236}">
                <a16:creationId xmlns:a16="http://schemas.microsoft.com/office/drawing/2014/main" id="{E2064AD7-E290-F568-3631-63B01F0815C0}"/>
              </a:ext>
            </a:extLst>
          </p:cNvPr>
          <p:cNvSpPr/>
          <p:nvPr/>
        </p:nvSpPr>
        <p:spPr>
          <a:xfrm rot="17100000">
            <a:off x="3039242" y="-5979594"/>
            <a:ext cx="7967933" cy="7967933"/>
          </a:xfrm>
          <a:prstGeom prst="ellipse">
            <a:avLst/>
          </a:prstGeom>
          <a:gradFill>
            <a:gsLst>
              <a:gs pos="50000">
                <a:srgbClr val="F24303"/>
              </a:gs>
              <a:gs pos="0">
                <a:srgbClr val="FF8001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5EEF47CE-2E9D-0348-5E1B-3F59CFB52F3C}"/>
              </a:ext>
            </a:extLst>
          </p:cNvPr>
          <p:cNvSpPr/>
          <p:nvPr/>
        </p:nvSpPr>
        <p:spPr>
          <a:xfrm rot="16200000">
            <a:off x="5636463" y="2711008"/>
            <a:ext cx="853572" cy="853572"/>
          </a:xfrm>
          <a:prstGeom prst="donut">
            <a:avLst>
              <a:gd name="adj" fmla="val 12992"/>
            </a:avLst>
          </a:prstGeom>
          <a:gradFill flip="none" rotWithShape="1">
            <a:gsLst>
              <a:gs pos="0">
                <a:srgbClr val="FF8001">
                  <a:alpha val="0"/>
                </a:srgbClr>
              </a:gs>
              <a:gs pos="100000">
                <a:srgbClr val="E5050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2034A105-7129-76FE-5FD9-0280C7DCC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230" y="379311"/>
            <a:ext cx="1678579" cy="86675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73E2D23-D1AE-5D2B-1C51-B7C61D94F77A}"/>
              </a:ext>
            </a:extLst>
          </p:cNvPr>
          <p:cNvGrpSpPr/>
          <p:nvPr/>
        </p:nvGrpSpPr>
        <p:grpSpPr>
          <a:xfrm>
            <a:off x="6096000" y="385659"/>
            <a:ext cx="6879603" cy="7066268"/>
            <a:chOff x="2757401" y="0"/>
            <a:chExt cx="6676573" cy="6857729"/>
          </a:xfrm>
          <a:noFill/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8B8A9900-92D9-A458-AD7D-30148B0F2231}"/>
                </a:ext>
              </a:extLst>
            </p:cNvPr>
            <p:cNvSpPr/>
            <p:nvPr/>
          </p:nvSpPr>
          <p:spPr>
            <a:xfrm>
              <a:off x="2757401" y="3060870"/>
              <a:ext cx="3744177" cy="3796859"/>
            </a:xfrm>
            <a:custGeom>
              <a:avLst/>
              <a:gdLst>
                <a:gd name="connsiteX0" fmla="*/ 3199236 w 3744177"/>
                <a:gd name="connsiteY0" fmla="*/ 555207 h 3796859"/>
                <a:gd name="connsiteX1" fmla="*/ 1867787 w 3744177"/>
                <a:gd name="connsiteY1" fmla="*/ 0 h 3796859"/>
                <a:gd name="connsiteX2" fmla="*/ 553628 w 3744177"/>
                <a:gd name="connsiteY2" fmla="*/ 555207 h 3796859"/>
                <a:gd name="connsiteX3" fmla="*/ 0 w 3744177"/>
                <a:gd name="connsiteY3" fmla="*/ 1898648 h 3796859"/>
                <a:gd name="connsiteX4" fmla="*/ 553628 w 3744177"/>
                <a:gd name="connsiteY4" fmla="*/ 3233568 h 3796859"/>
                <a:gd name="connsiteX5" fmla="*/ 1867787 w 3744177"/>
                <a:gd name="connsiteY5" fmla="*/ 3796859 h 3796859"/>
                <a:gd name="connsiteX6" fmla="*/ 3199236 w 3744177"/>
                <a:gd name="connsiteY6" fmla="*/ 3233568 h 3796859"/>
                <a:gd name="connsiteX7" fmla="*/ 3744177 w 3744177"/>
                <a:gd name="connsiteY7" fmla="*/ 1898648 h 3796859"/>
                <a:gd name="connsiteX8" fmla="*/ 3199236 w 3744177"/>
                <a:gd name="connsiteY8" fmla="*/ 555186 h 3796859"/>
                <a:gd name="connsiteX9" fmla="*/ 2567947 w 3744177"/>
                <a:gd name="connsiteY9" fmla="*/ 2601073 h 3796859"/>
                <a:gd name="connsiteX10" fmla="*/ 1867808 w 3744177"/>
                <a:gd name="connsiteY10" fmla="*/ 2895240 h 3796859"/>
                <a:gd name="connsiteX11" fmla="*/ 1176272 w 3744177"/>
                <a:gd name="connsiteY11" fmla="*/ 2601073 h 3796859"/>
                <a:gd name="connsiteX12" fmla="*/ 881939 w 3744177"/>
                <a:gd name="connsiteY12" fmla="*/ 1898669 h 3796859"/>
                <a:gd name="connsiteX13" fmla="*/ 1176272 w 3744177"/>
                <a:gd name="connsiteY13" fmla="*/ 1187868 h 3796859"/>
                <a:gd name="connsiteX14" fmla="*/ 1867808 w 3744177"/>
                <a:gd name="connsiteY14" fmla="*/ 901910 h 3796859"/>
                <a:gd name="connsiteX15" fmla="*/ 2576343 w 3744177"/>
                <a:gd name="connsiteY15" fmla="*/ 1187868 h 3796859"/>
                <a:gd name="connsiteX16" fmla="*/ 2862446 w 3744177"/>
                <a:gd name="connsiteY16" fmla="*/ 1898669 h 3796859"/>
                <a:gd name="connsiteX17" fmla="*/ 2567968 w 3744177"/>
                <a:gd name="connsiteY17" fmla="*/ 2601073 h 379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4177" h="3796859">
                  <a:moveTo>
                    <a:pt x="3199236" y="555207"/>
                  </a:moveTo>
                  <a:cubicBezTo>
                    <a:pt x="2827533" y="182755"/>
                    <a:pt x="2377773" y="0"/>
                    <a:pt x="1867787" y="0"/>
                  </a:cubicBezTo>
                  <a:cubicBezTo>
                    <a:pt x="1357801" y="0"/>
                    <a:pt x="916104" y="182755"/>
                    <a:pt x="553628" y="555207"/>
                  </a:cubicBezTo>
                  <a:cubicBezTo>
                    <a:pt x="181093" y="928324"/>
                    <a:pt x="0" y="1378396"/>
                    <a:pt x="0" y="1898648"/>
                  </a:cubicBezTo>
                  <a:cubicBezTo>
                    <a:pt x="0" y="2418900"/>
                    <a:pt x="181093" y="2869429"/>
                    <a:pt x="553628" y="3233568"/>
                  </a:cubicBezTo>
                  <a:cubicBezTo>
                    <a:pt x="916125" y="3606706"/>
                    <a:pt x="1357655" y="3796859"/>
                    <a:pt x="1867787" y="3796859"/>
                  </a:cubicBezTo>
                  <a:cubicBezTo>
                    <a:pt x="2377918" y="3796859"/>
                    <a:pt x="2827533" y="3606706"/>
                    <a:pt x="3199236" y="3233568"/>
                  </a:cubicBezTo>
                  <a:cubicBezTo>
                    <a:pt x="3562398" y="2869408"/>
                    <a:pt x="3744177" y="2418838"/>
                    <a:pt x="3744177" y="1898648"/>
                  </a:cubicBezTo>
                  <a:cubicBezTo>
                    <a:pt x="3744177" y="1378458"/>
                    <a:pt x="3562398" y="928324"/>
                    <a:pt x="3199236" y="555186"/>
                  </a:cubicBezTo>
                  <a:close/>
                  <a:moveTo>
                    <a:pt x="2567947" y="2601073"/>
                  </a:moveTo>
                  <a:cubicBezTo>
                    <a:pt x="2377793" y="2800973"/>
                    <a:pt x="2144538" y="2895240"/>
                    <a:pt x="1867808" y="2895240"/>
                  </a:cubicBezTo>
                  <a:cubicBezTo>
                    <a:pt x="1591077" y="2895240"/>
                    <a:pt x="1366425" y="2800953"/>
                    <a:pt x="1176272" y="2601073"/>
                  </a:cubicBezTo>
                  <a:cubicBezTo>
                    <a:pt x="985806" y="2401568"/>
                    <a:pt x="881939" y="2167315"/>
                    <a:pt x="881939" y="1898669"/>
                  </a:cubicBezTo>
                  <a:cubicBezTo>
                    <a:pt x="881939" y="1612939"/>
                    <a:pt x="985806" y="1378416"/>
                    <a:pt x="1176272" y="1187868"/>
                  </a:cubicBezTo>
                  <a:cubicBezTo>
                    <a:pt x="1366425" y="988965"/>
                    <a:pt x="1599992" y="893099"/>
                    <a:pt x="1867808" y="901910"/>
                  </a:cubicBezTo>
                  <a:cubicBezTo>
                    <a:pt x="2144538" y="893078"/>
                    <a:pt x="2377793" y="988944"/>
                    <a:pt x="2576343" y="1187868"/>
                  </a:cubicBezTo>
                  <a:cubicBezTo>
                    <a:pt x="2758412" y="1378396"/>
                    <a:pt x="2853468" y="1612939"/>
                    <a:pt x="2862446" y="1898669"/>
                  </a:cubicBezTo>
                  <a:cubicBezTo>
                    <a:pt x="2853468" y="2167336"/>
                    <a:pt x="2758433" y="2401568"/>
                    <a:pt x="2567968" y="2601073"/>
                  </a:cubicBezTo>
                  <a:close/>
                </a:path>
              </a:pathLst>
            </a:custGeom>
            <a:grpFill/>
            <a:ln w="19050" cap="flat">
              <a:gradFill>
                <a:gsLst>
                  <a:gs pos="50000">
                    <a:srgbClr val="FD8989"/>
                  </a:gs>
                  <a:gs pos="0">
                    <a:schemeClr val="bg1"/>
                  </a:gs>
                  <a:gs pos="100000">
                    <a:srgbClr val="FA1212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AD55A772-B1E7-0535-58CC-6F33340EBCA9}"/>
                </a:ext>
              </a:extLst>
            </p:cNvPr>
            <p:cNvSpPr/>
            <p:nvPr/>
          </p:nvSpPr>
          <p:spPr>
            <a:xfrm>
              <a:off x="7055683" y="4101437"/>
              <a:ext cx="2378291" cy="806064"/>
            </a:xfrm>
            <a:custGeom>
              <a:avLst/>
              <a:gdLst>
                <a:gd name="connsiteX0" fmla="*/ 0 w 2378291"/>
                <a:gd name="connsiteY0" fmla="*/ 0 h 806064"/>
                <a:gd name="connsiteX1" fmla="*/ 2378292 w 2378291"/>
                <a:gd name="connsiteY1" fmla="*/ 0 h 806064"/>
                <a:gd name="connsiteX2" fmla="*/ 2378292 w 2378291"/>
                <a:gd name="connsiteY2" fmla="*/ 806064 h 806064"/>
                <a:gd name="connsiteX3" fmla="*/ 0 w 2378291"/>
                <a:gd name="connsiteY3" fmla="*/ 806064 h 80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8291" h="806064">
                  <a:moveTo>
                    <a:pt x="0" y="0"/>
                  </a:moveTo>
                  <a:lnTo>
                    <a:pt x="2378292" y="0"/>
                  </a:lnTo>
                  <a:lnTo>
                    <a:pt x="2378292" y="806064"/>
                  </a:lnTo>
                  <a:lnTo>
                    <a:pt x="0" y="806064"/>
                  </a:lnTo>
                  <a:close/>
                </a:path>
              </a:pathLst>
            </a:custGeom>
            <a:grpFill/>
            <a:ln w="19050" cap="flat">
              <a:gradFill>
                <a:gsLst>
                  <a:gs pos="50000">
                    <a:srgbClr val="FD8989"/>
                  </a:gs>
                  <a:gs pos="0">
                    <a:schemeClr val="bg1"/>
                  </a:gs>
                  <a:gs pos="100000">
                    <a:srgbClr val="FA1212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72709ADB-3C36-204A-1DC9-679E104C1F22}"/>
                </a:ext>
              </a:extLst>
            </p:cNvPr>
            <p:cNvSpPr/>
            <p:nvPr/>
          </p:nvSpPr>
          <p:spPr>
            <a:xfrm>
              <a:off x="4331353" y="0"/>
              <a:ext cx="804339" cy="2332779"/>
            </a:xfrm>
            <a:custGeom>
              <a:avLst/>
              <a:gdLst>
                <a:gd name="connsiteX0" fmla="*/ 0 w 804339"/>
                <a:gd name="connsiteY0" fmla="*/ 0 h 2332779"/>
                <a:gd name="connsiteX1" fmla="*/ 804340 w 804339"/>
                <a:gd name="connsiteY1" fmla="*/ 0 h 2332779"/>
                <a:gd name="connsiteX2" fmla="*/ 804340 w 804339"/>
                <a:gd name="connsiteY2" fmla="*/ 2332780 h 2332779"/>
                <a:gd name="connsiteX3" fmla="*/ 0 w 804339"/>
                <a:gd name="connsiteY3" fmla="*/ 2332780 h 233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339" h="2332779">
                  <a:moveTo>
                    <a:pt x="0" y="0"/>
                  </a:moveTo>
                  <a:lnTo>
                    <a:pt x="804340" y="0"/>
                  </a:lnTo>
                  <a:lnTo>
                    <a:pt x="804340" y="2332780"/>
                  </a:lnTo>
                  <a:lnTo>
                    <a:pt x="0" y="2332780"/>
                  </a:lnTo>
                  <a:close/>
                </a:path>
              </a:pathLst>
            </a:custGeom>
            <a:grpFill/>
            <a:ln w="19050" cap="flat">
              <a:gradFill>
                <a:gsLst>
                  <a:gs pos="50000">
                    <a:srgbClr val="FD8989"/>
                  </a:gs>
                  <a:gs pos="0">
                    <a:schemeClr val="bg1"/>
                  </a:gs>
                  <a:gs pos="100000">
                    <a:srgbClr val="FA1212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4D760C29-3755-78FE-9370-36BA6456E79B}"/>
                </a:ext>
              </a:extLst>
            </p:cNvPr>
            <p:cNvSpPr/>
            <p:nvPr/>
          </p:nvSpPr>
          <p:spPr>
            <a:xfrm>
              <a:off x="6087042" y="451879"/>
              <a:ext cx="2741786" cy="2747751"/>
            </a:xfrm>
            <a:custGeom>
              <a:avLst/>
              <a:gdLst>
                <a:gd name="connsiteX0" fmla="*/ 2741787 w 2741786"/>
                <a:gd name="connsiteY0" fmla="*/ 571708 h 2747751"/>
                <a:gd name="connsiteX1" fmla="*/ 570420 w 2741786"/>
                <a:gd name="connsiteY1" fmla="*/ 2747751 h 2747751"/>
                <a:gd name="connsiteX2" fmla="*/ 0 w 2741786"/>
                <a:gd name="connsiteY2" fmla="*/ 2175399 h 2747751"/>
                <a:gd name="connsiteX3" fmla="*/ 2170703 w 2741786"/>
                <a:gd name="connsiteY3" fmla="*/ 0 h 2747751"/>
                <a:gd name="connsiteX4" fmla="*/ 2741787 w 2741786"/>
                <a:gd name="connsiteY4" fmla="*/ 571708 h 274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1786" h="2747751">
                  <a:moveTo>
                    <a:pt x="2741787" y="571708"/>
                  </a:moveTo>
                  <a:lnTo>
                    <a:pt x="570420" y="2747751"/>
                  </a:lnTo>
                  <a:lnTo>
                    <a:pt x="0" y="2175399"/>
                  </a:lnTo>
                  <a:lnTo>
                    <a:pt x="2170703" y="0"/>
                  </a:lnTo>
                  <a:lnTo>
                    <a:pt x="2741787" y="571708"/>
                  </a:lnTo>
                  <a:close/>
                </a:path>
              </a:pathLst>
            </a:custGeom>
            <a:grpFill/>
            <a:ln w="19050" cap="flat">
              <a:gradFill>
                <a:gsLst>
                  <a:gs pos="50000">
                    <a:srgbClr val="FD8989"/>
                  </a:gs>
                  <a:gs pos="0">
                    <a:schemeClr val="bg1"/>
                  </a:gs>
                  <a:gs pos="100000">
                    <a:srgbClr val="FA1212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CFE9ECD2-F2EB-3EAE-3F10-51B8B230CFF1}"/>
              </a:ext>
            </a:extLst>
          </p:cNvPr>
          <p:cNvSpPr txBox="1">
            <a:spLocks/>
          </p:cNvSpPr>
          <p:nvPr/>
        </p:nvSpPr>
        <p:spPr>
          <a:xfrm>
            <a:off x="172148" y="2413539"/>
            <a:ext cx="11407793" cy="30288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 QUE É O PORTAL ?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COMO ACESSAR ?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HOME PÁGINA INICIAL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MEU LATERAL 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SIMULADOR DE PREÇOS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COMPETITIVIDADE VISÃO TÁTICA 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COMPETITIVIDADE VISÃO GERENCIAL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SUPORTE  </a:t>
            </a: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indent="-3429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/>
            </a:pPr>
            <a:endParaRPr lang="pt-BR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414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pt-BR" sz="20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2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04648 0.00555 " pathEditMode="relative" rAng="0" ptsTypes="AA">
                                      <p:cBhvr>
                                        <p:cTn id="9" dur="2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9444 " pathEditMode="relative" rAng="0" ptsTypes="AA">
                                      <p:cBhvr>
                                        <p:cTn id="14" dur="2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FB3EB-DEB5-0CC1-C97E-2354C7193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BA50E99F-6B4F-D797-28FC-C845CF7C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E76E302F-2CDA-CB7E-3C0C-2ED92DED7A67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TROCA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48461964-16EC-C0AA-D9DE-F8EBC52BFCDA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B9710916-648D-FE0F-C9CE-3726EDC2B6EB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2CA30622-E413-6B4B-7B64-B703CC80047C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88347555-5B74-34D3-C6BC-A45E31CA51A3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3C2C5BB5-3D53-7400-0F6A-27DE4792D29D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BF3F9CA2-9296-6CB8-DF68-D84B480401DE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3C6452F6-E35B-8B32-D840-4A3E48967F51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0AC78E0A-A693-58C0-4C5B-7C011348166E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7B387FFE-CC39-CC78-D1FA-016937F4AAB1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392A981B-9C01-3FA3-43F9-BD395A0A1EA1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E82F128B-1B7C-ED12-41F6-CF2D8BFBB3E7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62732165-6115-9BFA-59CF-95573B9261C2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DF8D510-0C4B-AB48-3C20-24031ABFA2CF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3023EFCD-B079-A714-3CC7-7393B32BB947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7302488-762D-6EC9-FF5C-06799C63FC59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8B7EF6C7-3650-63D5-5B98-636DF21058B0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B06F6169-39C5-C474-142A-C1CB0F221597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51F8406-A33D-C7B3-5106-C8E640DFC54E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2AF595-6B79-1BA0-CC4E-4AD5DC5A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157" y="1693371"/>
            <a:ext cx="8765402" cy="490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830B87E-ACFD-99FF-2060-0625219B062B}"/>
              </a:ext>
            </a:extLst>
          </p:cNvPr>
          <p:cNvSpPr/>
          <p:nvPr/>
        </p:nvSpPr>
        <p:spPr>
          <a:xfrm>
            <a:off x="9163647" y="3286111"/>
            <a:ext cx="2635063" cy="1486236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700BF4C-6DA0-FA41-75AA-6A0A075ACFAC}"/>
              </a:ext>
            </a:extLst>
          </p:cNvPr>
          <p:cNvSpPr/>
          <p:nvPr/>
        </p:nvSpPr>
        <p:spPr>
          <a:xfrm>
            <a:off x="10043370" y="2802344"/>
            <a:ext cx="928651" cy="914157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C294B0E2-F5FE-56DC-04E0-432D543B7F30}"/>
              </a:ext>
            </a:extLst>
          </p:cNvPr>
          <p:cNvGrpSpPr/>
          <p:nvPr/>
        </p:nvGrpSpPr>
        <p:grpSpPr>
          <a:xfrm>
            <a:off x="10264439" y="3029160"/>
            <a:ext cx="557522" cy="51390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A94CBAAB-FB57-5F6F-F12A-40EE5A90D49A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BB130FEC-2AC5-5453-E8E6-6AEE77A5EF8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92B61A22-F629-8018-EAAF-C50F4698311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F0F8EB-80BC-CE93-EC96-22054F700D28}"/>
              </a:ext>
            </a:extLst>
          </p:cNvPr>
          <p:cNvSpPr txBox="1"/>
          <p:nvPr/>
        </p:nvSpPr>
        <p:spPr>
          <a:xfrm>
            <a:off x="9163647" y="3941350"/>
            <a:ext cx="2761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Preço do aparelho de Troca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(Galaxy S23 512GB)</a:t>
            </a:r>
          </a:p>
          <a:p>
            <a:pPr algn="ctr">
              <a:defRPr/>
            </a:pPr>
            <a:endParaRPr lang="pt-BR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D09CFDD-E67C-32BB-A0C1-7ECFD95B9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137" y="5317231"/>
            <a:ext cx="676369" cy="333422"/>
          </a:xfrm>
          <a:prstGeom prst="roundRect">
            <a:avLst>
              <a:gd name="adj" fmla="val 16667"/>
            </a:avLst>
          </a:prstGeom>
          <a:ln w="190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20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9A22D-B834-1B07-C795-18435506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DF77134B-7F6A-6126-05A5-CED9EDA0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076B57D5-7C52-E364-0945-79EB0CEA42D3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TROCA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397FFC2-4892-B14F-FB6A-41C8670ADD67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BE16479D-3D1B-BC71-E726-3B62B4AB534A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4D2AEB8-2A95-549C-7258-824D792EAE8A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A9ABCDCD-9595-CC75-46D1-A808680BAC5A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EC87F344-DC90-21E3-FE87-C183D34A7225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0689958-1334-5F8A-D92A-D3788B4312FD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529AEA7B-BC8D-9B3C-0A23-27AE42FEB559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62DDC7EB-DFFC-1593-9998-546593C32C76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C7784DBA-12FF-E5FA-0BB6-344367457BAB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4A7A9DF1-4253-1CE2-A778-F22322E35ACA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DBA13AC9-7385-673E-4A20-E1BB9D077B41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27098589-9421-F9D7-449C-E709E044A5BF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A52E35F-10CA-FDA4-DACF-26826CC803C6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DCE3CCA8-6744-F632-D6C0-EEFA7B39343D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B7903CC2-DAB2-F21B-AF54-0F1E22E99484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63927594-F9A7-E3BF-9083-2627165F462C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650AB521-B62C-42B2-1047-6C13C9076918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0E597C-B43F-039B-180B-EF5EC01F0E20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1B77E7-A172-1293-E3A5-C529CDBF3D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157" y="1693371"/>
            <a:ext cx="8765402" cy="490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896F93-91C5-E8A9-BB13-E10DDCDFB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3302" y="5277728"/>
            <a:ext cx="717228" cy="358614"/>
          </a:xfrm>
          <a:prstGeom prst="roundRect">
            <a:avLst>
              <a:gd name="adj" fmla="val 16667"/>
            </a:avLst>
          </a:prstGeom>
          <a:ln w="19050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202EC4A-CE57-3D56-57B2-8E5041E61762}"/>
              </a:ext>
            </a:extLst>
          </p:cNvPr>
          <p:cNvSpPr/>
          <p:nvPr/>
        </p:nvSpPr>
        <p:spPr>
          <a:xfrm>
            <a:off x="9163647" y="3286111"/>
            <a:ext cx="2761932" cy="185663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C5D7567-51AC-195B-02CF-FF8ACFB8E6CE}"/>
              </a:ext>
            </a:extLst>
          </p:cNvPr>
          <p:cNvSpPr/>
          <p:nvPr/>
        </p:nvSpPr>
        <p:spPr>
          <a:xfrm>
            <a:off x="10043370" y="2813160"/>
            <a:ext cx="928651" cy="894492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B1ABCC2C-A804-5735-B9AF-196EE06317F6}"/>
              </a:ext>
            </a:extLst>
          </p:cNvPr>
          <p:cNvGrpSpPr/>
          <p:nvPr/>
        </p:nvGrpSpPr>
        <p:grpSpPr>
          <a:xfrm>
            <a:off x="10254607" y="3029160"/>
            <a:ext cx="557522" cy="51390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89BC80C1-CABE-2DFD-F7A4-5D068760E9A4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AE6236F7-10E1-9E3D-892E-1965B04261A2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D306898A-8756-F5D5-5545-16311A4369AF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DC2261D-5E0D-B936-5FFE-F841B208F2DA}"/>
              </a:ext>
            </a:extLst>
          </p:cNvPr>
          <p:cNvSpPr txBox="1"/>
          <p:nvPr/>
        </p:nvSpPr>
        <p:spPr>
          <a:xfrm>
            <a:off x="9163647" y="3941350"/>
            <a:ext cx="2761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Caso tenha um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BOOST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no aparelho comprado aparecerá automaticamente.</a:t>
            </a:r>
          </a:p>
          <a:p>
            <a:pPr algn="ctr">
              <a:defRPr/>
            </a:pPr>
            <a:endParaRPr lang="pt-BR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315F1-391E-8B00-89E3-BDD2479B9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17016D15-CF5D-F252-A507-EEFDA3D1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E72546AF-3433-87C8-2E55-21555856F668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TROCA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BB30995F-20D0-5D09-467E-A8E4CEB2360C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6C696418-4FCC-4715-7E88-98090FEB6130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F4999549-3699-71F5-5C89-D554B45AE213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73FD1013-3E08-83E5-0DA9-8749652BB995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FD32F11F-875B-85DB-BC85-BE6D08D6E50C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67FCF0B-0B6B-0E70-521C-1136A58E8F37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E81F9011-EB93-3C82-7461-D68371A988CF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A0B45E2-E075-1C75-2340-61BD734572A2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D66AE99F-E308-7AAF-CDAB-C1892CEC23E8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A8F83A91-FE24-B86B-F2EA-1C787CCE6C59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380FFC80-AE8C-35FE-AEDC-F0B8F56229F1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75EFC96-F664-7EDD-44D5-F841AAEFC5BA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02E0FDE-E345-017A-D696-E29FDB13EACC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3FDE800C-7CFD-403D-EB23-EC09AEA4DB78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9D38D0E1-436D-3FA5-C1A5-B62ACA83B23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7FC0F8B7-7E3A-1930-0B51-D56585B39B88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28A8D774-5E2A-5332-80CE-B30BF7254F7A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C50520F-F6FC-19AC-1BF2-B86E2D6C7F1E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C6CC90EF-68B4-D825-01FB-9BA66024DD21}"/>
              </a:ext>
            </a:extLst>
          </p:cNvPr>
          <p:cNvGrpSpPr/>
          <p:nvPr/>
        </p:nvGrpSpPr>
        <p:grpSpPr>
          <a:xfrm>
            <a:off x="10313600" y="3029160"/>
            <a:ext cx="557522" cy="51390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BE4A418E-2AEB-0FB1-DA1F-D2D4C33B3E00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554F481E-44E4-DDC5-713D-60AD3CA12781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880E44F2-098B-4A48-42A0-0A9B99E793BE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36D66F8-4763-E9FD-4CD3-721B62055342}"/>
              </a:ext>
            </a:extLst>
          </p:cNvPr>
          <p:cNvSpPr txBox="1"/>
          <p:nvPr/>
        </p:nvSpPr>
        <p:spPr>
          <a:xfrm>
            <a:off x="9196203" y="3907442"/>
            <a:ext cx="2761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Preço do Smartphone selecionado subtraindo o preço do 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aparelho de Troca.</a:t>
            </a:r>
          </a:p>
          <a:p>
            <a:pPr algn="ctr">
              <a:defRPr/>
            </a:pPr>
            <a:endParaRPr lang="pt-BR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70ADBC-FD71-8EF0-056F-BCF5A27829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782" y="1708441"/>
            <a:ext cx="8765402" cy="490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F79E3E6-CADD-D43C-5847-955867FE2AF9}"/>
              </a:ext>
            </a:extLst>
          </p:cNvPr>
          <p:cNvSpPr/>
          <p:nvPr/>
        </p:nvSpPr>
        <p:spPr>
          <a:xfrm>
            <a:off x="9149049" y="3279889"/>
            <a:ext cx="2761932" cy="185663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48894E3-99A4-753B-3312-7B588A231C58}"/>
              </a:ext>
            </a:extLst>
          </p:cNvPr>
          <p:cNvSpPr/>
          <p:nvPr/>
        </p:nvSpPr>
        <p:spPr>
          <a:xfrm>
            <a:off x="10008874" y="2825988"/>
            <a:ext cx="1013004" cy="899408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14B6A880-3052-4C98-79B0-E22A2BB34F75}"/>
              </a:ext>
            </a:extLst>
          </p:cNvPr>
          <p:cNvGrpSpPr/>
          <p:nvPr/>
        </p:nvGrpSpPr>
        <p:grpSpPr>
          <a:xfrm>
            <a:off x="10259154" y="3050484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D4DF100C-FB35-91EA-2772-7024D4820571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EA5BBD50-0230-CBCC-9D4B-639955F9D29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70F5177E-3637-7118-9389-29507AA1F64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5D036EC0-348C-4976-89EE-CAED23C45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32" y="4827869"/>
            <a:ext cx="1555500" cy="1489775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9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3BE33-6256-E328-C6BA-71E34ED54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94AD3357-4598-F863-5BEB-D89EFF0DBB6C}"/>
              </a:ext>
            </a:extLst>
          </p:cNvPr>
          <p:cNvSpPr txBox="1"/>
          <p:nvPr/>
        </p:nvSpPr>
        <p:spPr>
          <a:xfrm>
            <a:off x="368084" y="116908"/>
            <a:ext cx="451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</a:t>
            </a:r>
            <a:r>
              <a:rPr kumimoji="0" lang="pt-BR" sz="4800" b="1" i="0" u="none" strike="noStrike" kern="1200" cap="none" spc="-1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 UP </a:t>
            </a:r>
            <a:r>
              <a:rPr lang="pt-BR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(Introdução)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6A85C421-C07C-27EF-76A4-95430F93504E}"/>
              </a:ext>
            </a:extLst>
          </p:cNvPr>
          <p:cNvCxnSpPr>
            <a:cxnSpLocks/>
          </p:cNvCxnSpPr>
          <p:nvPr/>
        </p:nvCxnSpPr>
        <p:spPr>
          <a:xfrm>
            <a:off x="463334" y="1671805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ÍTULO 01">
            <a:extLst>
              <a:ext uri="{FF2B5EF4-FFF2-40B4-BE49-F238E27FC236}">
                <a16:creationId xmlns:a16="http://schemas.microsoft.com/office/drawing/2014/main" id="{D087CE53-AAA1-55BC-CB41-007EAFB1836F}"/>
              </a:ext>
            </a:extLst>
          </p:cNvPr>
          <p:cNvSpPr txBox="1"/>
          <p:nvPr/>
        </p:nvSpPr>
        <p:spPr>
          <a:xfrm>
            <a:off x="368084" y="826637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EBEE37-E6F5-4A60-3EF3-22AE8897C7D9}"/>
              </a:ext>
            </a:extLst>
          </p:cNvPr>
          <p:cNvSpPr txBox="1"/>
          <p:nvPr/>
        </p:nvSpPr>
        <p:spPr>
          <a:xfrm>
            <a:off x="1404257" y="1657634"/>
            <a:ext cx="988422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lnSpc>
                <a:spcPts val="1800"/>
              </a:lnSpc>
            </a:pPr>
            <a:r>
              <a:rPr lang="pt-BR" sz="3600" b="1" dirty="0">
                <a:solidFill>
                  <a:srgbClr val="FFC000"/>
                </a:solidFill>
                <a:latin typeface="Aptos" panose="020B0004020202020204" pitchFamily="34" charset="0"/>
              </a:rPr>
              <a:t>O que é?</a:t>
            </a:r>
          </a:p>
          <a:p>
            <a:pPr algn="just" rtl="0" fontAlgn="base">
              <a:lnSpc>
                <a:spcPts val="1800"/>
              </a:lnSpc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rtl="0" fontAlgn="base">
              <a:lnSpc>
                <a:spcPts val="1214"/>
              </a:lnSpc>
              <a:spcAft>
                <a:spcPts val="600"/>
              </a:spcAft>
              <a:buNone/>
            </a:pP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O Claro </a:t>
            </a:r>
            <a:r>
              <a:rPr lang="pt-BR" sz="2000" dirty="0" err="1">
                <a:solidFill>
                  <a:srgbClr val="FFFFFF"/>
                </a:solidFill>
                <a:latin typeface="Aptos" panose="020B0004020202020204" pitchFamily="34" charset="0"/>
              </a:rPr>
              <a:t>up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é um programa de benefícios que oferece: </a:t>
            </a:r>
          </a:p>
          <a:p>
            <a:pPr rtl="0" fontAlgn="base">
              <a:spcAft>
                <a:spcPts val="600"/>
              </a:spcAft>
              <a:buNone/>
            </a:pPr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Acessibilidade na compra de um smartphone pagando apenas uma parte do valor no ato da aquisição do smartphone;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Possibilidade de parcelamento em até 21X no cartão de crédito;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Incluso seguro contra roubo, furto qualificado, e dano;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Após 12 meses, o cliente Claro </a:t>
            </a:r>
            <a:r>
              <a:rPr lang="pt-BR" sz="2000" dirty="0" err="1">
                <a:solidFill>
                  <a:srgbClr val="FFFFFF"/>
                </a:solidFill>
                <a:latin typeface="Aptos" panose="020B0004020202020204" pitchFamily="34" charset="0"/>
              </a:rPr>
              <a:t>up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terá o direito de adquirir um novo smartphone, entregando à Claro o seu smartphone usado em boas condições. 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A Claro garante e quitará o valor residual da aquisição do smartphone e o cliente poderá parcelar seu novo smartphone no Programa Claro </a:t>
            </a:r>
            <a:r>
              <a:rPr lang="pt-BR" sz="2000" dirty="0" err="1">
                <a:solidFill>
                  <a:srgbClr val="FFFFFF"/>
                </a:solidFill>
                <a:latin typeface="Aptos" panose="020B0004020202020204" pitchFamily="34" charset="0"/>
              </a:rPr>
              <a:t>up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novamente; </a:t>
            </a:r>
          </a:p>
        </p:txBody>
      </p:sp>
    </p:spTree>
    <p:extLst>
      <p:ext uri="{BB962C8B-B14F-4D97-AF65-F5344CB8AC3E}">
        <p14:creationId xmlns:p14="http://schemas.microsoft.com/office/powerpoint/2010/main" val="11361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3" grpId="0"/>
      <p:bldP spid="4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16C7-80A5-A03A-451D-98904CAE4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4E24AB96-1958-089E-A0B9-4925FFBBE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59A19B76-9950-1E59-2F95-318D02F377DF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745B1EF5-F6FC-F63A-610B-FA9E16C28E82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4720FBF4-BB71-F608-57C9-609A5D75312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A0C65EF-6D2F-26BA-559E-B2322BD32243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82C44507-7135-8F74-B4E5-8298BCF162D2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11A0395F-ADBE-34C2-0624-6345D78CE1D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5255CFFE-C48D-F4A9-0497-011D37ED7719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C70EC5F7-EDD2-E190-64FD-3A7833963E4D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83A99717-DE15-A703-D4EF-9C2BC3BF2E97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859E7CB0-1471-6689-1A71-227133AA2C37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13899E76-91C0-26F2-5D69-955D4E73C996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053EC7CA-1279-CB99-8293-F8F2395C5367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CF86BB11-1E84-9EED-4A4A-B423C28FF1D4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94933C7E-E5F3-29B8-3B60-909F05C9FE2B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3D66B9C8-A6E7-35A6-C5A7-C297DB437C73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2DF344D-B3FB-6829-3161-DBF4A0AC462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6FCDA8F-3D6B-377F-DAD0-66992B1FA3AF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3" name="TÍTULO 01">
            <a:extLst>
              <a:ext uri="{FF2B5EF4-FFF2-40B4-BE49-F238E27FC236}">
                <a16:creationId xmlns:a16="http://schemas.microsoft.com/office/drawing/2014/main" id="{3C55CD6B-677B-95C9-510C-FFF7EDC209F3}"/>
              </a:ext>
            </a:extLst>
          </p:cNvPr>
          <p:cNvSpPr txBox="1"/>
          <p:nvPr/>
        </p:nvSpPr>
        <p:spPr>
          <a:xfrm>
            <a:off x="2497792" y="2396575"/>
            <a:ext cx="76418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Conforme apresentado o Claro UP, o cliente realizará o pagamento do valor </a:t>
            </a:r>
            <a:r>
              <a:rPr lang="pt-BR" sz="2000" b="1" dirty="0">
                <a:solidFill>
                  <a:srgbClr val="FFC000"/>
                </a:solidFill>
                <a:latin typeface="Aptos" panose="020B0004020202020204" pitchFamily="34" charset="0"/>
              </a:rPr>
              <a:t>AGORA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 em </a:t>
            </a:r>
            <a:r>
              <a:rPr lang="pt-BR" sz="2000" b="1" dirty="0">
                <a:solidFill>
                  <a:srgbClr val="FFC000"/>
                </a:solidFill>
                <a:latin typeface="Aptos" panose="020B0004020202020204" pitchFamily="34" charset="0"/>
              </a:rPr>
              <a:t>até 21x  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no cartão de crédito no momento da compra.</a:t>
            </a:r>
          </a:p>
          <a:p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Após a quitação das </a:t>
            </a:r>
            <a:r>
              <a:rPr lang="pt-BR" sz="2000" b="1" dirty="0">
                <a:solidFill>
                  <a:srgbClr val="FFC000"/>
                </a:solidFill>
                <a:latin typeface="Aptos" panose="020B0004020202020204" pitchFamily="34" charset="0"/>
              </a:rPr>
              <a:t>21 parcelas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, caso o cliente opte por manter o aparelho, haverá um </a:t>
            </a:r>
            <a:r>
              <a:rPr lang="pt-BR" sz="2000" b="1" dirty="0">
                <a:solidFill>
                  <a:srgbClr val="FFC000"/>
                </a:solidFill>
                <a:latin typeface="Aptos" panose="020B0004020202020204" pitchFamily="34" charset="0"/>
              </a:rPr>
              <a:t>Saldo Residual 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a ser pago. E que terá que ser informado ao cliente no momento da compra, inclusive informar o valor. </a:t>
            </a:r>
          </a:p>
          <a:p>
            <a:endParaRPr lang="pt-BR" sz="20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Se o cliente preferir trocar o aparelho, um novo ciclo se inicia, e ele pagará o valor do novo dispositivo, novamente em </a:t>
            </a:r>
            <a:r>
              <a:rPr lang="pt-BR" sz="2000" b="1" dirty="0">
                <a:solidFill>
                  <a:srgbClr val="FFC000"/>
                </a:solidFill>
                <a:latin typeface="Aptos" panose="020B0004020202020204" pitchFamily="34" charset="0"/>
              </a:rPr>
              <a:t>até 21x </a:t>
            </a:r>
            <a:r>
              <a:rPr lang="pt-BR" sz="2000" dirty="0">
                <a:solidFill>
                  <a:srgbClr val="FFFFFF"/>
                </a:solidFill>
                <a:latin typeface="Aptos" panose="020B0004020202020204" pitchFamily="34" charset="0"/>
              </a:rPr>
              <a:t>no cartão de crédito.</a:t>
            </a:r>
          </a:p>
        </p:txBody>
      </p:sp>
    </p:spTree>
    <p:extLst>
      <p:ext uri="{BB962C8B-B14F-4D97-AF65-F5344CB8AC3E}">
        <p14:creationId xmlns:p14="http://schemas.microsoft.com/office/powerpoint/2010/main" val="15360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5C21A-D478-17BE-613E-2EB61BAB0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22040659-F783-1E67-6B77-6690CFA3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93528449-01C7-9ED5-65C7-C9B817881824}"/>
              </a:ext>
            </a:extLst>
          </p:cNvPr>
          <p:cNvSpPr txBox="1"/>
          <p:nvPr/>
        </p:nvSpPr>
        <p:spPr>
          <a:xfrm>
            <a:off x="1226918" y="292388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D5E57331-769A-1348-3C1D-01F0D46F98B0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158FA478-8BCB-FAC1-3D2C-A0C9B2AFF369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756715D2-EB63-0C49-0EAE-8E89B8BEC2AC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E3ED81F-83B4-E1C3-82E7-DB99213129CC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80D01BF-F378-A7D5-9520-B06C39DE73F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E9E35CAF-CE3C-0797-FDB5-267AC7C00F9A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0051BFB3-3201-E88C-DA9D-819591D1BE4A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604CE76B-D1FA-565D-9918-23C45A8B1E3B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BADA9B47-23EE-CC4C-F4FF-513BFB4DC323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F24FCDC6-EB5A-C9ED-6335-961E73CDE7B5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E115978D-ECDE-D951-3F77-108C2E64BB0D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1E86C3E4-EF2D-7E3D-1C5A-CAB792E5D0FE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CD76CE6D-B23A-A76C-E718-385F9D09D91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AAD06076-BCC0-565A-EC1A-138A3272E465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C902135F-5818-AB17-E475-7238DB67BD35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9D8D4F8F-98ED-4A89-A030-FF1D5CAC25CD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DB0A535A-E324-8751-A63E-3E9D1B24F450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53DB32-FFA6-6DB6-6FD3-89720C4BA089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274D209A-9FBE-20DD-B93E-1E4FA3376038}"/>
              </a:ext>
            </a:extLst>
          </p:cNvPr>
          <p:cNvSpPr/>
          <p:nvPr/>
        </p:nvSpPr>
        <p:spPr>
          <a:xfrm>
            <a:off x="9236021" y="1986620"/>
            <a:ext cx="2761932" cy="4405606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0CB4446-E2F9-3F21-BC8C-5C56CA2989EB}"/>
              </a:ext>
            </a:extLst>
          </p:cNvPr>
          <p:cNvSpPr/>
          <p:nvPr/>
        </p:nvSpPr>
        <p:spPr>
          <a:xfrm>
            <a:off x="10120919" y="1533962"/>
            <a:ext cx="1058357" cy="925280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F404C220-C2D5-AD3F-A46D-9AD83437C6FC}"/>
              </a:ext>
            </a:extLst>
          </p:cNvPr>
          <p:cNvGrpSpPr/>
          <p:nvPr/>
        </p:nvGrpSpPr>
        <p:grpSpPr>
          <a:xfrm>
            <a:off x="10400982" y="1735043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8E0E29AC-C68B-08BA-2C1E-C75ECD263E5B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418AE297-412D-A26D-752F-D58B69604BDE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0BCE1919-1E03-A978-1136-90C86CFDF126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B5B3A057-7D01-D572-740C-866526A684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047" y="1708441"/>
            <a:ext cx="8882233" cy="4929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308B7A4-26F7-9103-5B16-DFC09ED6B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5109" y="4953952"/>
            <a:ext cx="1438274" cy="1438274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237BAC4-42B9-5D72-A5BE-2C658BC8B1B4}"/>
              </a:ext>
            </a:extLst>
          </p:cNvPr>
          <p:cNvSpPr txBox="1"/>
          <p:nvPr/>
        </p:nvSpPr>
        <p:spPr>
          <a:xfrm>
            <a:off x="3360340" y="5373007"/>
            <a:ext cx="238605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dirty="0">
                <a:solidFill>
                  <a:srgbClr val="C00000"/>
                </a:solidFill>
                <a:latin typeface="Aptos" panose="020B0004020202020204" pitchFamily="34" charset="0"/>
              </a:rPr>
              <a:t>A caixinha “exibir” só ficará disponível após selecionar o modelo e plano do aparelho.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5BE403D-5707-A2C5-66EC-F0C0E24D6CD1}"/>
              </a:ext>
            </a:extLst>
          </p:cNvPr>
          <p:cNvSpPr txBox="1"/>
          <p:nvPr/>
        </p:nvSpPr>
        <p:spPr>
          <a:xfrm>
            <a:off x="9267790" y="3006493"/>
            <a:ext cx="26983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1- Selecionar um dos modelos: Iphone 17; Iphone 17 PRO; Iphone 17 PRO MAX</a:t>
            </a: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2- Selecionar um dos planos: PÓS 150GB, PÓS 200GB, PÓS 500GB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3 - Com isso as caixinhas ficaram “ livres”;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4 - selecionar o </a:t>
            </a: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CLARO UP.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27" name="Fluxograma: Processo Alternativo 26">
            <a:extLst>
              <a:ext uri="{FF2B5EF4-FFF2-40B4-BE49-F238E27FC236}">
                <a16:creationId xmlns:a16="http://schemas.microsoft.com/office/drawing/2014/main" id="{08BDAB1C-B65F-6851-13E4-743F9B71C792}"/>
              </a:ext>
            </a:extLst>
          </p:cNvPr>
          <p:cNvSpPr/>
          <p:nvPr/>
        </p:nvSpPr>
        <p:spPr>
          <a:xfrm>
            <a:off x="3539613" y="5373007"/>
            <a:ext cx="1956619" cy="627365"/>
          </a:xfrm>
          <a:prstGeom prst="flowChartAlternateProcess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8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3A545-7438-CD3B-74FD-7D243699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D64B26A-804D-C82E-3C1A-B839E8AEAE83}"/>
              </a:ext>
            </a:extLst>
          </p:cNvPr>
          <p:cNvSpPr/>
          <p:nvPr/>
        </p:nvSpPr>
        <p:spPr>
          <a:xfrm>
            <a:off x="9297624" y="2996699"/>
            <a:ext cx="2540415" cy="185663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64EE3DEA-E944-1C0F-DBEE-360F1B4B9BE7}"/>
              </a:ext>
            </a:extLst>
          </p:cNvPr>
          <p:cNvSpPr/>
          <p:nvPr/>
        </p:nvSpPr>
        <p:spPr>
          <a:xfrm>
            <a:off x="10123564" y="2504434"/>
            <a:ext cx="1002289" cy="924566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ED07C303-6E80-9B74-F2D2-17BC1112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0" y="1715255"/>
            <a:ext cx="8837544" cy="4932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ADB31FF9-D6F7-3131-8C37-24472906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0C9694D4-B4A8-AB13-1F39-555A33C5168C}"/>
              </a:ext>
            </a:extLst>
          </p:cNvPr>
          <p:cNvSpPr txBox="1"/>
          <p:nvPr/>
        </p:nvSpPr>
        <p:spPr>
          <a:xfrm>
            <a:off x="1169637" y="311071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1FF3C09-CB69-18D5-08B5-D1102C814686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6F7C782A-2EA0-D308-2033-1D79F6654CF5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A0874860-CA20-0925-F106-7EFD980ADDF8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DCEEC321-8B3B-C0E1-B2CA-DF2E077009D6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20F83BD3-52AB-8F4C-65C0-E9BD4505949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1D100D55-56C8-82E0-5264-6A041897FDC7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7FBC99C0-3DD2-3C00-EE5E-5005B750AE26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1C218F27-12BA-C675-0ADC-6718166CD30A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ACEB0E2B-EFF1-6EE1-34A7-1091503EC226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C02145E-8BBD-CB72-FEFF-6AB6CE5A74C8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D34473F8-A08C-A605-F822-8725326E96F7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A232D05-8066-4971-6DD8-6622AD0148BB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3AF4578B-4C46-BB2F-335B-FB6334D7F1A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D59B8992-5756-35DF-F992-8096F25EA52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B8551A20-0A47-0457-3CD8-E39940377560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FABC49F4-3F88-DA48-85E3-7CCEB4858246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E2F82D19-6BE8-1FCF-BADC-7678C60666D2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B9AB6F-10EB-9E94-E14D-80A20145D990}"/>
              </a:ext>
            </a:extLst>
          </p:cNvPr>
          <p:cNvSpPr txBox="1"/>
          <p:nvPr/>
        </p:nvSpPr>
        <p:spPr>
          <a:xfrm>
            <a:off x="9343651" y="3585416"/>
            <a:ext cx="24483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Após selecionar o Modelo Gerencial e o plano, a caixinha </a:t>
            </a: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EXIBIR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fica liberada. </a:t>
            </a:r>
          </a:p>
          <a:p>
            <a:pPr algn="ctr">
              <a:defRPr/>
            </a:pPr>
            <a:endParaRPr lang="pt-BR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67C7EE85-E1BF-37A0-A640-7C26475AEB89}"/>
              </a:ext>
            </a:extLst>
          </p:cNvPr>
          <p:cNvGrpSpPr/>
          <p:nvPr/>
        </p:nvGrpSpPr>
        <p:grpSpPr>
          <a:xfrm>
            <a:off x="10395532" y="2739748"/>
            <a:ext cx="494224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18C1617A-C278-F0A9-8717-D9EC50B354D1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3E349328-499C-67A2-3227-46C87B7870EF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1D80DE14-40C9-E425-FD08-5FA20E0A7924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84DB89A-E95B-2E46-7FCA-09512D58C812}"/>
              </a:ext>
            </a:extLst>
          </p:cNvPr>
          <p:cNvSpPr/>
          <p:nvPr/>
        </p:nvSpPr>
        <p:spPr>
          <a:xfrm>
            <a:off x="1838632" y="3585416"/>
            <a:ext cx="1406013" cy="12679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95EE14A-7C08-0183-9BB1-D8AAFDD2A22A}"/>
              </a:ext>
            </a:extLst>
          </p:cNvPr>
          <p:cNvSpPr/>
          <p:nvPr/>
        </p:nvSpPr>
        <p:spPr>
          <a:xfrm>
            <a:off x="3244645" y="3352800"/>
            <a:ext cx="747252" cy="23261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0360CBE3-F857-7ED8-F648-77096B209654}"/>
              </a:ext>
            </a:extLst>
          </p:cNvPr>
          <p:cNvSpPr/>
          <p:nvPr/>
        </p:nvSpPr>
        <p:spPr>
          <a:xfrm>
            <a:off x="439123" y="3585416"/>
            <a:ext cx="747252" cy="23261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D2194DDA-64C6-E867-2318-B346F4C2905F}"/>
              </a:ext>
            </a:extLst>
          </p:cNvPr>
          <p:cNvSpPr/>
          <p:nvPr/>
        </p:nvSpPr>
        <p:spPr>
          <a:xfrm>
            <a:off x="575124" y="4544004"/>
            <a:ext cx="412503" cy="23261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3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6ED3F-BD32-44B5-B65A-8369FDBB1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35D2789E-9111-C63B-1F7C-232F8585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6440484C-832B-FB91-C891-E4549FB31106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88DEB4F2-2373-6632-3E6F-4B5F2A569C9D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8AE5FB6-C3BF-6AF9-CCC3-3DDEF0A50459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A5197261-87FC-C03B-EC6C-6A68941019AD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B7B4143E-B7E1-BDA0-F377-8DD236023B07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9B15EEB5-906B-76D8-146C-FEE6FBF6A55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54A62C2-3B9A-D097-6EDC-28529D25EEAB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864C7853-BC0B-B3C3-A161-01A7A401E5EA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BC80D9DA-C256-4BD8-AF1F-6ADE29BEF868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773548B-714B-1C86-D602-A97F5D01BF69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84C76382-AC73-DDAD-CD05-169437803A16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F0EAD221-FAE2-6AD7-B1DE-C582E7AD497C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C2EE0D86-19D2-70D8-507E-F9F2F7BB1BF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834CBB47-5A93-E8BF-3B59-71840043F86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A5C65747-43C1-0A68-AA7A-4FD297856A77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9DDFF048-B923-311C-EC08-91452AD68AE2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52F4061D-3EF0-CC28-BF83-92B7C4C10EEC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5970F216-DEA8-6813-0515-65410B097003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08D0DB3-DA9C-54A2-4B75-C94EFB30582C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7E38CD-0E08-1F2A-53B7-C4943EFE4061}"/>
              </a:ext>
            </a:extLst>
          </p:cNvPr>
          <p:cNvSpPr txBox="1"/>
          <p:nvPr/>
        </p:nvSpPr>
        <p:spPr>
          <a:xfrm>
            <a:off x="9163873" y="2098791"/>
            <a:ext cx="288674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O valor de R$ 3.799,28 é referente ao valor do aparelho menos o saldo residual. </a:t>
            </a:r>
          </a:p>
          <a:p>
            <a:pPr lvl="0" algn="ctr">
              <a:defRPr/>
            </a:pPr>
            <a:endParaRPr lang="pt-BR" sz="14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Ou seja, R$ 3.999,28 o cliente pagará “Agora” em até 21x.</a:t>
            </a:r>
            <a:b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Saldo residual R$ 2.239,42 é o valor que ele pagara ao finalizar as parcelas que havia feito em até 21x.</a:t>
            </a:r>
          </a:p>
          <a:p>
            <a:pPr algn="ctr">
              <a:defRPr/>
            </a:pPr>
            <a:endParaRPr lang="pt-BR" sz="14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Lembrando que o CLARO UP é apenas para os aparelhos; </a:t>
            </a:r>
            <a:b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 Iphone 17.</a:t>
            </a:r>
            <a:b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Iphone 17 PRO </a:t>
            </a:r>
            <a:b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Iphone 17 PRO MAX </a:t>
            </a:r>
          </a:p>
          <a:p>
            <a:pPr algn="ctr">
              <a:defRPr/>
            </a:pPr>
            <a:endParaRPr lang="pt-BR" sz="14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lvl="0" algn="ctr">
              <a:defRPr/>
            </a:pPr>
            <a: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  <a:t>E apenas para os Planos; PÓS 150GB; PÓS 200GB, PÓS 500GB.</a:t>
            </a:r>
            <a:br>
              <a:rPr lang="pt-BR" sz="14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endParaRPr lang="pt-BR" sz="14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endParaRPr lang="pt-BR" sz="14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F45FF30-7342-FCCC-E411-B9AD0EA0ECCF}"/>
              </a:ext>
            </a:extLst>
          </p:cNvPr>
          <p:cNvSpPr/>
          <p:nvPr/>
        </p:nvSpPr>
        <p:spPr>
          <a:xfrm>
            <a:off x="9222720" y="1639602"/>
            <a:ext cx="2761932" cy="490641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E1F219C-090C-0EC9-2AC5-22EE6946D1F3}"/>
              </a:ext>
            </a:extLst>
          </p:cNvPr>
          <p:cNvSpPr/>
          <p:nvPr/>
        </p:nvSpPr>
        <p:spPr>
          <a:xfrm>
            <a:off x="10131169" y="1180412"/>
            <a:ext cx="1051994" cy="918379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0B41ABFC-226F-8703-3AC6-2D21CC934680}"/>
              </a:ext>
            </a:extLst>
          </p:cNvPr>
          <p:cNvGrpSpPr/>
          <p:nvPr/>
        </p:nvGrpSpPr>
        <p:grpSpPr>
          <a:xfrm>
            <a:off x="10414499" y="1401588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20A5FDA5-174F-C1D4-48D2-FA9A84637390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02804FF1-0954-AE69-ADC1-B39A50B80462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0C965FF0-C05C-B020-C9CC-6E948ECE5C6D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F3F3898E-D24F-E5DE-5C60-F35668C4687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732" y="1696226"/>
            <a:ext cx="8782950" cy="4906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9B1F4C9-CB09-2BF0-3D57-59E60BC37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39" y="5472909"/>
            <a:ext cx="1817167" cy="713065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39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2E3C7-C59A-49F2-0634-60AEC4DEB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ACBD37A2-0963-DEE0-322C-FB8F5F2F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AAEB3C13-105D-0CCA-5E80-B2C289D7DF27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83BAD7C8-79E0-7039-5A18-8544B0BD6773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D35F1496-A0C0-C394-C37E-6708BF162498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EF15DBD6-4849-FEFF-85D2-8C4DE7EA1331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1DE54DF5-7702-1F6F-8247-8B9AD7E7A15F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6FECA572-F0B6-46DE-603E-25E9EB1F2470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14FE6292-ECBA-622E-F706-49919849A8AF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F4A0E3B6-6494-DF39-BCCB-2EFFFCE176B2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14C1745E-0D0D-FF79-EB61-F473F1F80732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82192BBD-5965-583B-7E64-B7B66FABF47B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4915DAC-9C7C-F930-60CC-552E4203DDB0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A77FA00B-FA67-E35C-F9CC-D64C28378ED7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DF04E98-C0E0-9CEA-260C-F4197CE0A296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40643D61-7A93-4439-C7D8-234EF472F52A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0DF13FC7-3659-4F53-CA09-6D19D56D80A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458B9804-4008-624D-0446-BF2F99D42D7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6D6068D-6242-9760-1A8F-05E856B676B5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56750C5D-ED62-41AB-A263-9A27D3220319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7734D62-1021-62EA-12B9-F2AFCD0E122F}"/>
              </a:ext>
            </a:extLst>
          </p:cNvPr>
          <p:cNvSpPr/>
          <p:nvPr/>
        </p:nvSpPr>
        <p:spPr>
          <a:xfrm>
            <a:off x="1779639" y="4041058"/>
            <a:ext cx="668593" cy="16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8A3E9BAD-94DB-BE4C-EA57-93C0BB2E935B}"/>
              </a:ext>
            </a:extLst>
          </p:cNvPr>
          <p:cNvGrpSpPr/>
          <p:nvPr/>
        </p:nvGrpSpPr>
        <p:grpSpPr>
          <a:xfrm>
            <a:off x="10313600" y="3029160"/>
            <a:ext cx="557522" cy="51390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49B738AC-1930-2E2B-F628-F4ACF201DD25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084AF043-FDC0-7C2D-972E-793CB0675D11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F14B369D-218E-1593-3ED2-6E24EC55B59A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C41BFB4-0D9A-9F37-85E6-D949040C9BF7}"/>
              </a:ext>
            </a:extLst>
          </p:cNvPr>
          <p:cNvSpPr txBox="1"/>
          <p:nvPr/>
        </p:nvSpPr>
        <p:spPr>
          <a:xfrm>
            <a:off x="9358025" y="3995720"/>
            <a:ext cx="2761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O valor R$ 4.209,90 é a soma do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Aparelho + Plano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. 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6EDFDCB-2637-9E4D-233F-4B3F9D77B98F}"/>
              </a:ext>
            </a:extLst>
          </p:cNvPr>
          <p:cNvSpPr/>
          <p:nvPr/>
        </p:nvSpPr>
        <p:spPr>
          <a:xfrm>
            <a:off x="9310871" y="3368167"/>
            <a:ext cx="2761932" cy="1563062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523123D-A750-5403-9AE5-7802186A14FE}"/>
              </a:ext>
            </a:extLst>
          </p:cNvPr>
          <p:cNvSpPr/>
          <p:nvPr/>
        </p:nvSpPr>
        <p:spPr>
          <a:xfrm>
            <a:off x="10195770" y="2915508"/>
            <a:ext cx="973675" cy="869911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15D42B8E-1DDF-44D9-011E-37582E0AD27D}"/>
              </a:ext>
            </a:extLst>
          </p:cNvPr>
          <p:cNvGrpSpPr/>
          <p:nvPr/>
        </p:nvGrpSpPr>
        <p:grpSpPr>
          <a:xfrm>
            <a:off x="10430808" y="3120052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D3376AB0-D623-51D6-5CEC-93D5D49F629E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B9F31DC1-5C2C-FD07-8E67-BA65FA8E0E90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E6784879-3B6F-2FD2-C0C1-6BB8778F0613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3AD576A8-79DE-34B5-4A17-5C38835E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4732" y="1696226"/>
            <a:ext cx="8782950" cy="4906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3FEF917-BFBE-6106-9BDA-A76F3F463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232" y="5595204"/>
            <a:ext cx="750824" cy="414247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50A321A-C4FE-4647-5E2C-14C0BDA71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23" y="5595204"/>
            <a:ext cx="1018579" cy="296751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4A05C83-9868-6B28-1887-EED2FD821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789" y="5659278"/>
            <a:ext cx="750824" cy="25669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15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51B65-AFED-87F0-2B50-CE9B7AA35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2E67EB3B-919B-21BE-1072-B7DB35D99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7587488B-0A3D-2246-872F-7DA50265EFE6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CEF4733-F9B3-3CE7-A579-6ED9534390C5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8B120CEA-05D3-A471-0062-1D6474EB6DE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71EE426E-3275-7593-286C-8A8E395C0274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772C5A9C-2A40-B4F0-FC20-3570FB6984BA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D58542B3-0CBE-CF05-3E8E-4416B06645B5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0F8D5CED-D721-4086-9E1B-4ED85BF11F26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661C6DD3-315E-6072-7579-994EA25246C9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F57B8CE2-02AD-3A60-DE05-CF89F80EC7B5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7A0FB3E9-37D1-8D7F-0E42-ADF29C2FD587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EFF0257D-48B7-C956-C985-0293898EA205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5710190B-0442-EC8B-AE64-60BCFB37B4D3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FAA311EC-DCC2-5271-4821-24BBED2596A4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FEEF163-EE97-3840-E260-66B9ADEBC5A1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F7F747A4-46C4-FC61-ABBE-62D67211057E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093D4164-B4A8-44C9-E015-3D5BBF4BD35F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381BF7FE-699C-13B2-CC2D-4C8BAE92DA51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C8FFD7A8-0A90-558D-2961-C36867A582EB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C6B917-0A65-33FE-4601-7EB883248B80}"/>
              </a:ext>
            </a:extLst>
          </p:cNvPr>
          <p:cNvSpPr txBox="1"/>
          <p:nvPr/>
        </p:nvSpPr>
        <p:spPr>
          <a:xfrm>
            <a:off x="9192553" y="2319911"/>
            <a:ext cx="29014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CLARO TROCA </a:t>
            </a:r>
          </a:p>
          <a:p>
            <a:pPr algn="ctr">
              <a:defRPr/>
            </a:pPr>
            <a:endParaRPr lang="pt-BR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Dentro do </a:t>
            </a:r>
            <a:r>
              <a:rPr lang="pt-BR" sz="1500" b="1" dirty="0">
                <a:solidFill>
                  <a:srgbClr val="FFC000"/>
                </a:solidFill>
                <a:latin typeface="Aptos" panose="020B0004020202020204" pitchFamily="34" charset="0"/>
              </a:rPr>
              <a:t>CLARO UP </a:t>
            </a: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o cliente pode entregar o aparelho antigo, e com isso gerar um  </a:t>
            </a:r>
            <a:r>
              <a:rPr lang="pt-BR" sz="1500" b="1" dirty="0">
                <a:solidFill>
                  <a:srgbClr val="FFC000"/>
                </a:solidFill>
                <a:latin typeface="Aptos" panose="020B0004020202020204" pitchFamily="34" charset="0"/>
              </a:rPr>
              <a:t>CUPOM TROCA</a:t>
            </a:r>
            <a:r>
              <a:rPr lang="pt-BR" sz="1500" b="1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que será abatido no valor do novo aparelho.</a:t>
            </a:r>
            <a:b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b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Passo a passo para o </a:t>
            </a:r>
          </a:p>
          <a:p>
            <a:pPr algn="ctr">
              <a:defRPr/>
            </a:pPr>
            <a:r>
              <a:rPr lang="pt-BR" sz="1500" b="1" dirty="0">
                <a:solidFill>
                  <a:srgbClr val="FFC000"/>
                </a:solidFill>
                <a:latin typeface="Aptos" panose="020B0004020202020204" pitchFamily="34" charset="0"/>
              </a:rPr>
              <a:t>CUPOM TROCA</a:t>
            </a:r>
          </a:p>
          <a:p>
            <a:pPr algn="ctr">
              <a:defRPr/>
            </a:pPr>
            <a:endParaRPr lang="pt-BR" sz="1500" b="1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Selecionar o parceiro;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sz="15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Selecionar o modelo do aparelho do cliente;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pt-BR" sz="15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t-BR" sz="1500" dirty="0">
                <a:solidFill>
                  <a:srgbClr val="FFFFFF"/>
                </a:solidFill>
                <a:latin typeface="Aptos" panose="020B0004020202020204" pitchFamily="34" charset="0"/>
              </a:rPr>
              <a:t> Selecionar o estado dele, “Bom” ou  “Defeituoso”.</a:t>
            </a:r>
          </a:p>
          <a:p>
            <a:pPr algn="ctr">
              <a:defRPr/>
            </a:pPr>
            <a:endParaRPr lang="pt-BR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4E6EFB3-7A83-DA91-42EA-DFB52E574A2B}"/>
              </a:ext>
            </a:extLst>
          </p:cNvPr>
          <p:cNvSpPr/>
          <p:nvPr/>
        </p:nvSpPr>
        <p:spPr>
          <a:xfrm>
            <a:off x="9201672" y="1715256"/>
            <a:ext cx="2761932" cy="5006948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745F23B-E2DE-3A35-3061-EE5C58FC66A2}"/>
              </a:ext>
            </a:extLst>
          </p:cNvPr>
          <p:cNvSpPr/>
          <p:nvPr/>
        </p:nvSpPr>
        <p:spPr>
          <a:xfrm>
            <a:off x="10086571" y="1262598"/>
            <a:ext cx="1082874" cy="935291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487695BE-3448-E056-0D8B-61ED5B9D6BA2}"/>
              </a:ext>
            </a:extLst>
          </p:cNvPr>
          <p:cNvGrpSpPr/>
          <p:nvPr/>
        </p:nvGrpSpPr>
        <p:grpSpPr>
          <a:xfrm>
            <a:off x="10364530" y="1488049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B77CAED2-C3CC-42F1-A651-6BA706EEA7F2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1FAD48D8-EE1F-D772-0CC4-764104150E3A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6A170A37-4C52-9B80-3FF9-172E8EF411FA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F842A13C-8B38-ABDF-4CE2-6DEF2B4E2F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7480" y="1649919"/>
            <a:ext cx="8782950" cy="4906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6B987A-C639-3EEF-F25A-99838E1AD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038" y="4506129"/>
            <a:ext cx="3059248" cy="881567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8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7DC9F-85F3-93AF-636A-80BDA224E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12213D68-F9B4-BE3E-05CA-46C3E81AA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FEB37559-E61D-36AA-2905-F3AB934412C7}"/>
              </a:ext>
            </a:extLst>
          </p:cNvPr>
          <p:cNvSpPr txBox="1"/>
          <p:nvPr/>
        </p:nvSpPr>
        <p:spPr>
          <a:xfrm>
            <a:off x="1295147" y="125503"/>
            <a:ext cx="9589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C00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 </a:t>
            </a:r>
            <a:r>
              <a:rPr lang="en-US" b="1" dirty="0">
                <a:solidFill>
                  <a:srgbClr val="C00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(SIMULADOR)</a:t>
            </a:r>
            <a:endParaRPr kumimoji="0" lang="pt-BR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9A9493C-2820-3680-C028-AC82414C9528}"/>
              </a:ext>
            </a:extLst>
          </p:cNvPr>
          <p:cNvSpPr/>
          <p:nvPr/>
        </p:nvSpPr>
        <p:spPr>
          <a:xfrm>
            <a:off x="512376" y="2501402"/>
            <a:ext cx="2621401" cy="3690668"/>
          </a:xfrm>
          <a:prstGeom prst="roundRect">
            <a:avLst>
              <a:gd name="adj" fmla="val 4748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EA3DEDF-1785-4D9E-AB90-2DDB0AD8AC6C}"/>
              </a:ext>
            </a:extLst>
          </p:cNvPr>
          <p:cNvSpPr/>
          <p:nvPr/>
        </p:nvSpPr>
        <p:spPr>
          <a:xfrm>
            <a:off x="3368617" y="2501402"/>
            <a:ext cx="2621401" cy="3690668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6C4A1AD2-77CE-7D78-D415-7C04E08DBC6F}"/>
              </a:ext>
            </a:extLst>
          </p:cNvPr>
          <p:cNvSpPr/>
          <p:nvPr/>
        </p:nvSpPr>
        <p:spPr>
          <a:xfrm>
            <a:off x="6224858" y="2501402"/>
            <a:ext cx="2621401" cy="3690668"/>
          </a:xfrm>
          <a:prstGeom prst="roundRect">
            <a:avLst>
              <a:gd name="adj" fmla="val 5233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FE485758-FA2E-A22A-3CC2-9C72407A3CF1}"/>
              </a:ext>
            </a:extLst>
          </p:cNvPr>
          <p:cNvSpPr/>
          <p:nvPr/>
        </p:nvSpPr>
        <p:spPr>
          <a:xfrm>
            <a:off x="9081099" y="2501402"/>
            <a:ext cx="2621401" cy="3690668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9D3CDC7-1406-A878-5FA9-84BFB2F869AE}"/>
              </a:ext>
            </a:extLst>
          </p:cNvPr>
          <p:cNvSpPr/>
          <p:nvPr/>
        </p:nvSpPr>
        <p:spPr>
          <a:xfrm>
            <a:off x="1295147" y="2035405"/>
            <a:ext cx="1046006" cy="1046006"/>
          </a:xfrm>
          <a:prstGeom prst="ellipse">
            <a:avLst/>
          </a:prstGeom>
          <a:solidFill>
            <a:srgbClr val="FF0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EF11A305-9CA1-9493-90F6-EBEEBDC7F84F}"/>
              </a:ext>
            </a:extLst>
          </p:cNvPr>
          <p:cNvSpPr/>
          <p:nvPr/>
        </p:nvSpPr>
        <p:spPr>
          <a:xfrm>
            <a:off x="4140857" y="2035405"/>
            <a:ext cx="1046006" cy="1046006"/>
          </a:xfrm>
          <a:prstGeom prst="ellipse">
            <a:avLst/>
          </a:prstGeom>
          <a:solidFill>
            <a:srgbClr val="FF0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65BA4C92-0387-A4D1-CF30-705213D73FA5}"/>
              </a:ext>
            </a:extLst>
          </p:cNvPr>
          <p:cNvSpPr/>
          <p:nvPr/>
        </p:nvSpPr>
        <p:spPr>
          <a:xfrm>
            <a:off x="6986567" y="2035405"/>
            <a:ext cx="1046006" cy="1046006"/>
          </a:xfrm>
          <a:prstGeom prst="ellipse">
            <a:avLst/>
          </a:prstGeom>
          <a:solidFill>
            <a:srgbClr val="FF0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470A7AB1-9241-989E-2EAB-AC3ACC2BA25F}"/>
              </a:ext>
            </a:extLst>
          </p:cNvPr>
          <p:cNvSpPr/>
          <p:nvPr/>
        </p:nvSpPr>
        <p:spPr>
          <a:xfrm>
            <a:off x="9850847" y="2023805"/>
            <a:ext cx="1046006" cy="1046006"/>
          </a:xfrm>
          <a:prstGeom prst="ellipse">
            <a:avLst/>
          </a:prstGeom>
          <a:solidFill>
            <a:srgbClr val="FF0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430B3B7-4B77-3022-69A7-DFE6C14F3B13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D33CB65A-79C3-989B-E5DD-E795AAC13429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0068280-75F6-8475-B1AC-B8137CA16EF5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B82C6E1-3D7D-91AD-2C80-914D978DBCE5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E441CD19-B2E8-F5C1-5A53-D05AC0C45D9D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0CB7085B-0DCF-109E-6374-E7F4694A831F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9B5B69D-3DC9-AD24-7A63-F1C48414CD7C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7FD0FE72-AE05-7851-49CD-4FFF20C30E33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321CE17-BD3D-DAC3-1E02-553AD37E0335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E1868C9E-FB26-FE88-62FF-0D1F3DD590F4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76092494-36E9-C3FA-171D-736983CF257F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F521470-D505-B223-942F-D36C526D2C51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A21E1D83-B698-DA99-3432-0FDE6030EE0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799F888E-5A27-7BD3-617D-E3CD2B92F146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4ADC5D65-2A0D-58CE-6729-F216C080043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4E1E01A-4303-3C08-3717-7B9C818B419C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A0B4F63C-EB20-AD28-4A8B-98939D969A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500007" y="2311065"/>
            <a:ext cx="645839" cy="4946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CF9A1A-6C89-01B2-45B3-DA8B4883E632}"/>
              </a:ext>
            </a:extLst>
          </p:cNvPr>
          <p:cNvSpPr txBox="1"/>
          <p:nvPr/>
        </p:nvSpPr>
        <p:spPr>
          <a:xfrm>
            <a:off x="575124" y="3149718"/>
            <a:ext cx="23872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O QUE</a:t>
            </a:r>
            <a:r>
              <a:rPr lang="en-US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É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 DE APARELHOS?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C8D24F-B574-884D-E62A-5B6442707502}"/>
              </a:ext>
            </a:extLst>
          </p:cNvPr>
          <p:cNvSpPr txBox="1"/>
          <p:nvPr/>
        </p:nvSpPr>
        <p:spPr>
          <a:xfrm>
            <a:off x="640728" y="3976195"/>
            <a:ext cx="2528611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É UM PORTAL QUE CENTRALIZA DADOS ESTRATÉGICOS SOBRE PREÇOS, PORTFÓLIO E POSICIONAMENTO COMPETITIVO DA CLARO. </a:t>
            </a:r>
            <a:br>
              <a:rPr kumimoji="0" lang="pt-BR" sz="10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</a:br>
            <a:endParaRPr kumimoji="0" lang="pt-BR" sz="10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  <a:sym typeface="Arial"/>
            </a:endParaRPr>
          </a:p>
          <a:p>
            <a:pPr marL="228600" lvl="0" indent="-228600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COMPETITIVIDADE VS. OPERADORAS;</a:t>
            </a:r>
          </a:p>
          <a:p>
            <a:pPr marL="228600" lvl="0" indent="-228600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COMPETITIVIDADE VS. VAREJO</a:t>
            </a:r>
          </a:p>
          <a:p>
            <a:pPr marL="228600" lvl="0" indent="-228600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  <a:sym typeface="Arial"/>
              </a:rPr>
              <a:t>COMPETITIVIDADE TRADE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39165EF-69E1-9BD2-72AD-1E5895EFD360}"/>
              </a:ext>
            </a:extLst>
          </p:cNvPr>
          <p:cNvSpPr txBox="1"/>
          <p:nvPr/>
        </p:nvSpPr>
        <p:spPr>
          <a:xfrm>
            <a:off x="3025082" y="3102236"/>
            <a:ext cx="33104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PARA QUE SERVE O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SIMULADOR DE PREÇOS  DE APARELHOS E ACESSÓRIOS? </a:t>
            </a:r>
            <a:endParaRPr lang="pt-BR" sz="1400" b="1" dirty="0">
              <a:solidFill>
                <a:srgbClr val="FFC000"/>
              </a:solidFill>
              <a:latin typeface="Aptos" panose="020B00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534B8D-79CB-E473-6AD9-1181FA13D112}"/>
              </a:ext>
            </a:extLst>
          </p:cNvPr>
          <p:cNvSpPr txBox="1"/>
          <p:nvPr/>
        </p:nvSpPr>
        <p:spPr>
          <a:xfrm>
            <a:off x="3429204" y="3873358"/>
            <a:ext cx="261764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300" kern="1200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algn="l">
              <a:defRPr/>
            </a:pPr>
            <a:r>
              <a:rPr lang="pt-BR" sz="1050" dirty="0">
                <a:latin typeface="Aptos" panose="020B0004020202020204" pitchFamily="34" charset="0"/>
                <a:sym typeface="Arial"/>
              </a:rPr>
              <a:t>ATRAVÉS DO PORTAL O SIMULADOR PERMITE CONSULTAS RÁPIDAS E INTEGRADAS DE SMARTPHONES E ACESSÓRIOS, REDUZINDO O TEMPO DE 7 PARA MENOS DE 1 MINUTO E CONSIDERANDO VARIÁVEIS COMO PLANOS, TRADE-IN, SEGURO, DEPENDENTE, CLARO UP E CLARO CLUBE.</a:t>
            </a:r>
          </a:p>
          <a:p>
            <a:pPr algn="l">
              <a:defRPr/>
            </a:pPr>
            <a:endParaRPr lang="pt-BR" sz="1050" dirty="0">
              <a:latin typeface="Aptos" panose="020B0004020202020204" pitchFamily="34" charset="0"/>
              <a:sym typeface="Arial"/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latin typeface="Aptos" panose="020B0004020202020204" pitchFamily="34" charset="0"/>
                <a:sym typeface="Arial"/>
              </a:rPr>
              <a:t>SIMULADOR DE PREÇOS</a:t>
            </a:r>
          </a:p>
          <a:p>
            <a:pPr marL="228600" lvl="0" indent="-228600" algn="l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latin typeface="Aptos" panose="020B0004020202020204" pitchFamily="34" charset="0"/>
                <a:sym typeface="Arial"/>
              </a:rPr>
              <a:t>GUIA DE OFERTAS</a:t>
            </a:r>
          </a:p>
          <a:p>
            <a:pPr marL="228600" lvl="0" indent="-228600" algn="l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latin typeface="Aptos" panose="020B0004020202020204" pitchFamily="34" charset="0"/>
                <a:sym typeface="Arial"/>
              </a:rPr>
              <a:t>TABELAS DE PREÇOS</a:t>
            </a:r>
          </a:p>
          <a:p>
            <a:pPr algn="l">
              <a:defRPr/>
            </a:pPr>
            <a:endParaRPr lang="pt-BR" sz="1050" b="1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072AD3A-E04E-3665-E797-6A4F63F62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5154" y="2285454"/>
            <a:ext cx="561548" cy="51636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C702813-3916-3613-F10A-70F85C0D1BF3}"/>
              </a:ext>
            </a:extLst>
          </p:cNvPr>
          <p:cNvGrpSpPr/>
          <p:nvPr/>
        </p:nvGrpSpPr>
        <p:grpSpPr>
          <a:xfrm>
            <a:off x="7305519" y="2285454"/>
            <a:ext cx="496557" cy="469534"/>
            <a:chOff x="427536" y="2534641"/>
            <a:chExt cx="878439" cy="830628"/>
          </a:xfrm>
          <a:solidFill>
            <a:schemeClr val="bg1"/>
          </a:solidFill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9EFB3F42-3E6B-663A-3843-6E1D98A2F18A}"/>
                </a:ext>
              </a:extLst>
            </p:cNvPr>
            <p:cNvGrpSpPr/>
            <p:nvPr/>
          </p:nvGrpSpPr>
          <p:grpSpPr>
            <a:xfrm>
              <a:off x="884147" y="2534641"/>
              <a:ext cx="421828" cy="404273"/>
              <a:chOff x="226512" y="2236981"/>
              <a:chExt cx="4567658" cy="4377578"/>
            </a:xfrm>
            <a:grpFill/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8973C9C0-704E-CEC3-B99D-33F10DD05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385" y="2612812"/>
                <a:ext cx="2478226" cy="2488300"/>
              </a:xfrm>
              <a:custGeom>
                <a:avLst/>
                <a:gdLst>
                  <a:gd name="T0" fmla="*/ 373 w 1729"/>
                  <a:gd name="T1" fmla="*/ 1731 h 1731"/>
                  <a:gd name="T2" fmla="*/ 283 w 1729"/>
                  <a:gd name="T3" fmla="*/ 1636 h 1731"/>
                  <a:gd name="T4" fmla="*/ 28 w 1729"/>
                  <a:gd name="T5" fmla="*/ 1386 h 1731"/>
                  <a:gd name="T6" fmla="*/ 27 w 1729"/>
                  <a:gd name="T7" fmla="*/ 1320 h 1731"/>
                  <a:gd name="T8" fmla="*/ 593 w 1729"/>
                  <a:gd name="T9" fmla="*/ 758 h 1731"/>
                  <a:gd name="T10" fmla="*/ 1128 w 1729"/>
                  <a:gd name="T11" fmla="*/ 223 h 1731"/>
                  <a:gd name="T12" fmla="*/ 1359 w 1729"/>
                  <a:gd name="T13" fmla="*/ 0 h 1731"/>
                  <a:gd name="T14" fmla="*/ 1729 w 1729"/>
                  <a:gd name="T15" fmla="*/ 377 h 1731"/>
                  <a:gd name="T16" fmla="*/ 373 w 1729"/>
                  <a:gd name="T17" fmla="*/ 1731 h 1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9" h="1731">
                    <a:moveTo>
                      <a:pt x="373" y="1731"/>
                    </a:moveTo>
                    <a:cubicBezTo>
                      <a:pt x="344" y="1700"/>
                      <a:pt x="314" y="1667"/>
                      <a:pt x="283" y="1636"/>
                    </a:cubicBezTo>
                    <a:cubicBezTo>
                      <a:pt x="199" y="1552"/>
                      <a:pt x="114" y="1468"/>
                      <a:pt x="28" y="1386"/>
                    </a:cubicBezTo>
                    <a:cubicBezTo>
                      <a:pt x="2" y="1361"/>
                      <a:pt x="0" y="1346"/>
                      <a:pt x="27" y="1320"/>
                    </a:cubicBezTo>
                    <a:cubicBezTo>
                      <a:pt x="217" y="1133"/>
                      <a:pt x="405" y="945"/>
                      <a:pt x="593" y="758"/>
                    </a:cubicBezTo>
                    <a:cubicBezTo>
                      <a:pt x="771" y="580"/>
                      <a:pt x="949" y="401"/>
                      <a:pt x="1128" y="223"/>
                    </a:cubicBezTo>
                    <a:cubicBezTo>
                      <a:pt x="1204" y="147"/>
                      <a:pt x="1283" y="73"/>
                      <a:pt x="1359" y="0"/>
                    </a:cubicBezTo>
                    <a:cubicBezTo>
                      <a:pt x="1480" y="123"/>
                      <a:pt x="1605" y="250"/>
                      <a:pt x="1729" y="377"/>
                    </a:cubicBezTo>
                    <a:cubicBezTo>
                      <a:pt x="1282" y="824"/>
                      <a:pt x="830" y="1275"/>
                      <a:pt x="373" y="1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8409A648-7604-9DC1-2F46-9EF58D7A1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12" y="2236981"/>
                <a:ext cx="757436" cy="2083670"/>
              </a:xfrm>
              <a:custGeom>
                <a:avLst/>
                <a:gdLst>
                  <a:gd name="T0" fmla="*/ 528 w 528"/>
                  <a:gd name="T1" fmla="*/ 1450 h 1450"/>
                  <a:gd name="T2" fmla="*/ 0 w 528"/>
                  <a:gd name="T3" fmla="*/ 1450 h 1450"/>
                  <a:gd name="T4" fmla="*/ 0 w 528"/>
                  <a:gd name="T5" fmla="*/ 0 h 1450"/>
                  <a:gd name="T6" fmla="*/ 528 w 528"/>
                  <a:gd name="T7" fmla="*/ 0 h 1450"/>
                  <a:gd name="T8" fmla="*/ 528 w 528"/>
                  <a:gd name="T9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8" h="1450">
                    <a:moveTo>
                      <a:pt x="528" y="1450"/>
                    </a:moveTo>
                    <a:cubicBezTo>
                      <a:pt x="349" y="1450"/>
                      <a:pt x="176" y="1450"/>
                      <a:pt x="0" y="1450"/>
                    </a:cubicBezTo>
                    <a:cubicBezTo>
                      <a:pt x="0" y="967"/>
                      <a:pt x="0" y="485"/>
                      <a:pt x="0" y="0"/>
                    </a:cubicBezTo>
                    <a:cubicBezTo>
                      <a:pt x="175" y="0"/>
                      <a:pt x="350" y="0"/>
                      <a:pt x="528" y="0"/>
                    </a:cubicBezTo>
                    <a:cubicBezTo>
                      <a:pt x="528" y="482"/>
                      <a:pt x="528" y="964"/>
                      <a:pt x="528" y="14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F18E6C65-6DAB-C9F5-65E1-4004B0E85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700" y="5845603"/>
                <a:ext cx="2076470" cy="768956"/>
              </a:xfrm>
              <a:custGeom>
                <a:avLst/>
                <a:gdLst>
                  <a:gd name="T0" fmla="*/ 4 w 1449"/>
                  <a:gd name="T1" fmla="*/ 535 h 535"/>
                  <a:gd name="T2" fmla="*/ 1 w 1449"/>
                  <a:gd name="T3" fmla="*/ 496 h 535"/>
                  <a:gd name="T4" fmla="*/ 0 w 1449"/>
                  <a:gd name="T5" fmla="*/ 43 h 535"/>
                  <a:gd name="T6" fmla="*/ 42 w 1449"/>
                  <a:gd name="T7" fmla="*/ 0 h 535"/>
                  <a:gd name="T8" fmla="*/ 1411 w 1449"/>
                  <a:gd name="T9" fmla="*/ 1 h 535"/>
                  <a:gd name="T10" fmla="*/ 1449 w 1449"/>
                  <a:gd name="T11" fmla="*/ 4 h 535"/>
                  <a:gd name="T12" fmla="*/ 1449 w 1449"/>
                  <a:gd name="T13" fmla="*/ 535 h 535"/>
                  <a:gd name="T14" fmla="*/ 4 w 1449"/>
                  <a:gd name="T15" fmla="*/ 535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9" h="535">
                    <a:moveTo>
                      <a:pt x="4" y="535"/>
                    </a:moveTo>
                    <a:cubicBezTo>
                      <a:pt x="3" y="521"/>
                      <a:pt x="1" y="509"/>
                      <a:pt x="1" y="496"/>
                    </a:cubicBezTo>
                    <a:cubicBezTo>
                      <a:pt x="1" y="345"/>
                      <a:pt x="1" y="194"/>
                      <a:pt x="0" y="43"/>
                    </a:cubicBezTo>
                    <a:cubicBezTo>
                      <a:pt x="0" y="11"/>
                      <a:pt x="9" y="0"/>
                      <a:pt x="42" y="0"/>
                    </a:cubicBezTo>
                    <a:cubicBezTo>
                      <a:pt x="498" y="1"/>
                      <a:pt x="954" y="1"/>
                      <a:pt x="1411" y="1"/>
                    </a:cubicBezTo>
                    <a:cubicBezTo>
                      <a:pt x="1423" y="1"/>
                      <a:pt x="1435" y="3"/>
                      <a:pt x="1449" y="4"/>
                    </a:cubicBezTo>
                    <a:cubicBezTo>
                      <a:pt x="1449" y="182"/>
                      <a:pt x="1449" y="357"/>
                      <a:pt x="1449" y="535"/>
                    </a:cubicBezTo>
                    <a:cubicBezTo>
                      <a:pt x="967" y="535"/>
                      <a:pt x="486" y="535"/>
                      <a:pt x="4" y="5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17" name="Freeform 151">
              <a:extLst>
                <a:ext uri="{FF2B5EF4-FFF2-40B4-BE49-F238E27FC236}">
                  <a16:creationId xmlns:a16="http://schemas.microsoft.com/office/drawing/2014/main" id="{EB7006A6-9E20-AC56-1E7C-7579568FF9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536" y="2808970"/>
              <a:ext cx="636989" cy="556299"/>
            </a:xfrm>
            <a:custGeom>
              <a:avLst/>
              <a:gdLst>
                <a:gd name="T0" fmla="*/ 1746 w 6268"/>
                <a:gd name="T1" fmla="*/ 3371 h 5476"/>
                <a:gd name="T2" fmla="*/ 2583 w 6268"/>
                <a:gd name="T3" fmla="*/ 5167 h 5476"/>
                <a:gd name="T4" fmla="*/ 2501 w 6268"/>
                <a:gd name="T5" fmla="*/ 3337 h 5476"/>
                <a:gd name="T6" fmla="*/ 1645 w 6268"/>
                <a:gd name="T7" fmla="*/ 2296 h 5476"/>
                <a:gd name="T8" fmla="*/ 1284 w 6268"/>
                <a:gd name="T9" fmla="*/ 2607 h 5476"/>
                <a:gd name="T10" fmla="*/ 844 w 6268"/>
                <a:gd name="T11" fmla="*/ 2692 h 5476"/>
                <a:gd name="T12" fmla="*/ 1411 w 6268"/>
                <a:gd name="T13" fmla="*/ 3356 h 5476"/>
                <a:gd name="T14" fmla="*/ 1630 w 6268"/>
                <a:gd name="T15" fmla="*/ 3067 h 5476"/>
                <a:gd name="T16" fmla="*/ 2364 w 6268"/>
                <a:gd name="T17" fmla="*/ 2981 h 5476"/>
                <a:gd name="T18" fmla="*/ 2708 w 6268"/>
                <a:gd name="T19" fmla="*/ 3111 h 5476"/>
                <a:gd name="T20" fmla="*/ 2883 w 6268"/>
                <a:gd name="T21" fmla="*/ 3430 h 5476"/>
                <a:gd name="T22" fmla="*/ 5395 w 6268"/>
                <a:gd name="T23" fmla="*/ 2692 h 5476"/>
                <a:gd name="T24" fmla="*/ 4985 w 6268"/>
                <a:gd name="T25" fmla="*/ 2607 h 5476"/>
                <a:gd name="T26" fmla="*/ 4623 w 6268"/>
                <a:gd name="T27" fmla="*/ 2296 h 5476"/>
                <a:gd name="T28" fmla="*/ 4264 w 6268"/>
                <a:gd name="T29" fmla="*/ 2607 h 5476"/>
                <a:gd name="T30" fmla="*/ 3779 w 6268"/>
                <a:gd name="T31" fmla="*/ 2688 h 5476"/>
                <a:gd name="T32" fmla="*/ 3332 w 6268"/>
                <a:gd name="T33" fmla="*/ 2506 h 5476"/>
                <a:gd name="T34" fmla="*/ 3011 w 6268"/>
                <a:gd name="T35" fmla="*/ 2443 h 5476"/>
                <a:gd name="T36" fmla="*/ 2590 w 6268"/>
                <a:gd name="T37" fmla="*/ 2671 h 5476"/>
                <a:gd name="T38" fmla="*/ 2096 w 6268"/>
                <a:gd name="T39" fmla="*/ 2645 h 5476"/>
                <a:gd name="T40" fmla="*/ 1702 w 6268"/>
                <a:gd name="T41" fmla="*/ 2373 h 5476"/>
                <a:gd name="T42" fmla="*/ 4869 w 6268"/>
                <a:gd name="T43" fmla="*/ 2108 h 5476"/>
                <a:gd name="T44" fmla="*/ 5144 w 6268"/>
                <a:gd name="T45" fmla="*/ 2342 h 5476"/>
                <a:gd name="T46" fmla="*/ 5523 w 6268"/>
                <a:gd name="T47" fmla="*/ 2367 h 5476"/>
                <a:gd name="T48" fmla="*/ 5829 w 6268"/>
                <a:gd name="T49" fmla="*/ 2167 h 5476"/>
                <a:gd name="T50" fmla="*/ 4787 w 6268"/>
                <a:gd name="T51" fmla="*/ 1899 h 5476"/>
                <a:gd name="T52" fmla="*/ 3421 w 6268"/>
                <a:gd name="T53" fmla="*/ 2167 h 5476"/>
                <a:gd name="T54" fmla="*/ 3728 w 6268"/>
                <a:gd name="T55" fmla="*/ 2365 h 5476"/>
                <a:gd name="T56" fmla="*/ 4104 w 6268"/>
                <a:gd name="T57" fmla="*/ 2340 h 5476"/>
                <a:gd name="T58" fmla="*/ 4382 w 6268"/>
                <a:gd name="T59" fmla="*/ 2106 h 5476"/>
                <a:gd name="T60" fmla="*/ 1807 w 6268"/>
                <a:gd name="T61" fmla="*/ 1899 h 5476"/>
                <a:gd name="T62" fmla="*/ 1982 w 6268"/>
                <a:gd name="T63" fmla="*/ 2220 h 5476"/>
                <a:gd name="T64" fmla="*/ 2313 w 6268"/>
                <a:gd name="T65" fmla="*/ 2380 h 5476"/>
                <a:gd name="T66" fmla="*/ 2682 w 6268"/>
                <a:gd name="T67" fmla="*/ 2308 h 5476"/>
                <a:gd name="T68" fmla="*/ 2927 w 6268"/>
                <a:gd name="T69" fmla="*/ 2042 h 5476"/>
                <a:gd name="T70" fmla="*/ 335 w 6268"/>
                <a:gd name="T71" fmla="*/ 1971 h 5476"/>
                <a:gd name="T72" fmla="*/ 546 w 6268"/>
                <a:gd name="T73" fmla="*/ 2268 h 5476"/>
                <a:gd name="T74" fmla="*/ 900 w 6268"/>
                <a:gd name="T75" fmla="*/ 2384 h 5476"/>
                <a:gd name="T76" fmla="*/ 1253 w 6268"/>
                <a:gd name="T77" fmla="*/ 2268 h 5476"/>
                <a:gd name="T78" fmla="*/ 1464 w 6268"/>
                <a:gd name="T79" fmla="*/ 1971 h 5476"/>
                <a:gd name="T80" fmla="*/ 5821 w 6268"/>
                <a:gd name="T81" fmla="*/ 1592 h 5476"/>
                <a:gd name="T82" fmla="*/ 5215 w 6268"/>
                <a:gd name="T83" fmla="*/ 4 h 5476"/>
                <a:gd name="T84" fmla="*/ 6247 w 6268"/>
                <a:gd name="T85" fmla="*/ 1718 h 5476"/>
                <a:gd name="T86" fmla="*/ 6247 w 6268"/>
                <a:gd name="T87" fmla="*/ 1990 h 5476"/>
                <a:gd name="T88" fmla="*/ 6031 w 6268"/>
                <a:gd name="T89" fmla="*/ 2403 h 5476"/>
                <a:gd name="T90" fmla="*/ 5728 w 6268"/>
                <a:gd name="T91" fmla="*/ 2628 h 5476"/>
                <a:gd name="T92" fmla="*/ 5685 w 6268"/>
                <a:gd name="T93" fmla="*/ 5430 h 5476"/>
                <a:gd name="T94" fmla="*/ 650 w 6268"/>
                <a:gd name="T95" fmla="*/ 5470 h 5476"/>
                <a:gd name="T96" fmla="*/ 538 w 6268"/>
                <a:gd name="T97" fmla="*/ 5322 h 5476"/>
                <a:gd name="T98" fmla="*/ 236 w 6268"/>
                <a:gd name="T99" fmla="*/ 2401 h 5476"/>
                <a:gd name="T100" fmla="*/ 21 w 6268"/>
                <a:gd name="T101" fmla="*/ 1988 h 5476"/>
                <a:gd name="T102" fmla="*/ 951 w 6268"/>
                <a:gd name="T103" fmla="*/ 78 h 5476"/>
                <a:gd name="T104" fmla="*/ 1084 w 6268"/>
                <a:gd name="T105" fmla="*/ 0 h 5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68" h="5476">
                  <a:moveTo>
                    <a:pt x="1917" y="3290"/>
                  </a:moveTo>
                  <a:lnTo>
                    <a:pt x="1868" y="3295"/>
                  </a:lnTo>
                  <a:lnTo>
                    <a:pt x="1820" y="3312"/>
                  </a:lnTo>
                  <a:lnTo>
                    <a:pt x="1780" y="3337"/>
                  </a:lnTo>
                  <a:lnTo>
                    <a:pt x="1746" y="3371"/>
                  </a:lnTo>
                  <a:lnTo>
                    <a:pt x="1721" y="3413"/>
                  </a:lnTo>
                  <a:lnTo>
                    <a:pt x="1704" y="3459"/>
                  </a:lnTo>
                  <a:lnTo>
                    <a:pt x="1698" y="3508"/>
                  </a:lnTo>
                  <a:lnTo>
                    <a:pt x="1698" y="5167"/>
                  </a:lnTo>
                  <a:lnTo>
                    <a:pt x="2583" y="5167"/>
                  </a:lnTo>
                  <a:lnTo>
                    <a:pt x="2583" y="3508"/>
                  </a:lnTo>
                  <a:lnTo>
                    <a:pt x="2577" y="3459"/>
                  </a:lnTo>
                  <a:lnTo>
                    <a:pt x="2562" y="3411"/>
                  </a:lnTo>
                  <a:lnTo>
                    <a:pt x="2535" y="3371"/>
                  </a:lnTo>
                  <a:lnTo>
                    <a:pt x="2501" y="3337"/>
                  </a:lnTo>
                  <a:lnTo>
                    <a:pt x="2461" y="3312"/>
                  </a:lnTo>
                  <a:lnTo>
                    <a:pt x="2415" y="3295"/>
                  </a:lnTo>
                  <a:lnTo>
                    <a:pt x="2364" y="3290"/>
                  </a:lnTo>
                  <a:lnTo>
                    <a:pt x="1917" y="3290"/>
                  </a:lnTo>
                  <a:close/>
                  <a:moveTo>
                    <a:pt x="1645" y="2296"/>
                  </a:moveTo>
                  <a:lnTo>
                    <a:pt x="1586" y="2373"/>
                  </a:lnTo>
                  <a:lnTo>
                    <a:pt x="1521" y="2443"/>
                  </a:lnTo>
                  <a:lnTo>
                    <a:pt x="1449" y="2506"/>
                  </a:lnTo>
                  <a:lnTo>
                    <a:pt x="1369" y="2561"/>
                  </a:lnTo>
                  <a:lnTo>
                    <a:pt x="1284" y="2607"/>
                  </a:lnTo>
                  <a:lnTo>
                    <a:pt x="1194" y="2645"/>
                  </a:lnTo>
                  <a:lnTo>
                    <a:pt x="1099" y="2671"/>
                  </a:lnTo>
                  <a:lnTo>
                    <a:pt x="1000" y="2688"/>
                  </a:lnTo>
                  <a:lnTo>
                    <a:pt x="900" y="2694"/>
                  </a:lnTo>
                  <a:lnTo>
                    <a:pt x="844" y="2692"/>
                  </a:lnTo>
                  <a:lnTo>
                    <a:pt x="844" y="5169"/>
                  </a:lnTo>
                  <a:lnTo>
                    <a:pt x="1390" y="5169"/>
                  </a:lnTo>
                  <a:lnTo>
                    <a:pt x="1390" y="3508"/>
                  </a:lnTo>
                  <a:lnTo>
                    <a:pt x="1396" y="3430"/>
                  </a:lnTo>
                  <a:lnTo>
                    <a:pt x="1411" y="3356"/>
                  </a:lnTo>
                  <a:lnTo>
                    <a:pt x="1440" y="3286"/>
                  </a:lnTo>
                  <a:lnTo>
                    <a:pt x="1474" y="3221"/>
                  </a:lnTo>
                  <a:lnTo>
                    <a:pt x="1520" y="3164"/>
                  </a:lnTo>
                  <a:lnTo>
                    <a:pt x="1571" y="3111"/>
                  </a:lnTo>
                  <a:lnTo>
                    <a:pt x="1630" y="3067"/>
                  </a:lnTo>
                  <a:lnTo>
                    <a:pt x="1695" y="3031"/>
                  </a:lnTo>
                  <a:lnTo>
                    <a:pt x="1765" y="3004"/>
                  </a:lnTo>
                  <a:lnTo>
                    <a:pt x="1839" y="2987"/>
                  </a:lnTo>
                  <a:lnTo>
                    <a:pt x="1917" y="2981"/>
                  </a:lnTo>
                  <a:lnTo>
                    <a:pt x="2364" y="2981"/>
                  </a:lnTo>
                  <a:lnTo>
                    <a:pt x="2440" y="2987"/>
                  </a:lnTo>
                  <a:lnTo>
                    <a:pt x="2516" y="3004"/>
                  </a:lnTo>
                  <a:lnTo>
                    <a:pt x="2585" y="3031"/>
                  </a:lnTo>
                  <a:lnTo>
                    <a:pt x="2649" y="3067"/>
                  </a:lnTo>
                  <a:lnTo>
                    <a:pt x="2708" y="3111"/>
                  </a:lnTo>
                  <a:lnTo>
                    <a:pt x="2760" y="3164"/>
                  </a:lnTo>
                  <a:lnTo>
                    <a:pt x="2805" y="3223"/>
                  </a:lnTo>
                  <a:lnTo>
                    <a:pt x="2841" y="3288"/>
                  </a:lnTo>
                  <a:lnTo>
                    <a:pt x="2868" y="3356"/>
                  </a:lnTo>
                  <a:lnTo>
                    <a:pt x="2883" y="3430"/>
                  </a:lnTo>
                  <a:lnTo>
                    <a:pt x="2889" y="3508"/>
                  </a:lnTo>
                  <a:lnTo>
                    <a:pt x="2889" y="5167"/>
                  </a:lnTo>
                  <a:lnTo>
                    <a:pt x="5422" y="5167"/>
                  </a:lnTo>
                  <a:lnTo>
                    <a:pt x="5422" y="2692"/>
                  </a:lnTo>
                  <a:lnTo>
                    <a:pt x="5395" y="2692"/>
                  </a:lnTo>
                  <a:lnTo>
                    <a:pt x="5369" y="2694"/>
                  </a:lnTo>
                  <a:lnTo>
                    <a:pt x="5268" y="2688"/>
                  </a:lnTo>
                  <a:lnTo>
                    <a:pt x="5169" y="2671"/>
                  </a:lnTo>
                  <a:lnTo>
                    <a:pt x="5074" y="2645"/>
                  </a:lnTo>
                  <a:lnTo>
                    <a:pt x="4985" y="2607"/>
                  </a:lnTo>
                  <a:lnTo>
                    <a:pt x="4899" y="2561"/>
                  </a:lnTo>
                  <a:lnTo>
                    <a:pt x="4819" y="2506"/>
                  </a:lnTo>
                  <a:lnTo>
                    <a:pt x="4747" y="2443"/>
                  </a:lnTo>
                  <a:lnTo>
                    <a:pt x="4682" y="2373"/>
                  </a:lnTo>
                  <a:lnTo>
                    <a:pt x="4623" y="2296"/>
                  </a:lnTo>
                  <a:lnTo>
                    <a:pt x="4566" y="2373"/>
                  </a:lnTo>
                  <a:lnTo>
                    <a:pt x="4500" y="2443"/>
                  </a:lnTo>
                  <a:lnTo>
                    <a:pt x="4427" y="2506"/>
                  </a:lnTo>
                  <a:lnTo>
                    <a:pt x="4349" y="2561"/>
                  </a:lnTo>
                  <a:lnTo>
                    <a:pt x="4264" y="2607"/>
                  </a:lnTo>
                  <a:lnTo>
                    <a:pt x="4174" y="2645"/>
                  </a:lnTo>
                  <a:lnTo>
                    <a:pt x="4079" y="2671"/>
                  </a:lnTo>
                  <a:lnTo>
                    <a:pt x="3981" y="2688"/>
                  </a:lnTo>
                  <a:lnTo>
                    <a:pt x="3880" y="2694"/>
                  </a:lnTo>
                  <a:lnTo>
                    <a:pt x="3779" y="2688"/>
                  </a:lnTo>
                  <a:lnTo>
                    <a:pt x="3680" y="2671"/>
                  </a:lnTo>
                  <a:lnTo>
                    <a:pt x="3585" y="2645"/>
                  </a:lnTo>
                  <a:lnTo>
                    <a:pt x="3496" y="2607"/>
                  </a:lnTo>
                  <a:lnTo>
                    <a:pt x="3410" y="2561"/>
                  </a:lnTo>
                  <a:lnTo>
                    <a:pt x="3332" y="2506"/>
                  </a:lnTo>
                  <a:lnTo>
                    <a:pt x="3260" y="2443"/>
                  </a:lnTo>
                  <a:lnTo>
                    <a:pt x="3193" y="2373"/>
                  </a:lnTo>
                  <a:lnTo>
                    <a:pt x="3136" y="2296"/>
                  </a:lnTo>
                  <a:lnTo>
                    <a:pt x="3077" y="2373"/>
                  </a:lnTo>
                  <a:lnTo>
                    <a:pt x="3011" y="2443"/>
                  </a:lnTo>
                  <a:lnTo>
                    <a:pt x="2938" y="2506"/>
                  </a:lnTo>
                  <a:lnTo>
                    <a:pt x="2860" y="2561"/>
                  </a:lnTo>
                  <a:lnTo>
                    <a:pt x="2775" y="2607"/>
                  </a:lnTo>
                  <a:lnTo>
                    <a:pt x="2685" y="2645"/>
                  </a:lnTo>
                  <a:lnTo>
                    <a:pt x="2590" y="2671"/>
                  </a:lnTo>
                  <a:lnTo>
                    <a:pt x="2491" y="2688"/>
                  </a:lnTo>
                  <a:lnTo>
                    <a:pt x="2391" y="2694"/>
                  </a:lnTo>
                  <a:lnTo>
                    <a:pt x="2288" y="2688"/>
                  </a:lnTo>
                  <a:lnTo>
                    <a:pt x="2189" y="2671"/>
                  </a:lnTo>
                  <a:lnTo>
                    <a:pt x="2096" y="2645"/>
                  </a:lnTo>
                  <a:lnTo>
                    <a:pt x="2005" y="2607"/>
                  </a:lnTo>
                  <a:lnTo>
                    <a:pt x="1919" y="2561"/>
                  </a:lnTo>
                  <a:lnTo>
                    <a:pt x="1841" y="2506"/>
                  </a:lnTo>
                  <a:lnTo>
                    <a:pt x="1769" y="2443"/>
                  </a:lnTo>
                  <a:lnTo>
                    <a:pt x="1702" y="2373"/>
                  </a:lnTo>
                  <a:lnTo>
                    <a:pt x="1645" y="2296"/>
                  </a:lnTo>
                  <a:close/>
                  <a:moveTo>
                    <a:pt x="4787" y="1899"/>
                  </a:moveTo>
                  <a:lnTo>
                    <a:pt x="4806" y="1973"/>
                  </a:lnTo>
                  <a:lnTo>
                    <a:pt x="4833" y="2043"/>
                  </a:lnTo>
                  <a:lnTo>
                    <a:pt x="4869" y="2108"/>
                  </a:lnTo>
                  <a:lnTo>
                    <a:pt x="4910" y="2167"/>
                  </a:lnTo>
                  <a:lnTo>
                    <a:pt x="4960" y="2222"/>
                  </a:lnTo>
                  <a:lnTo>
                    <a:pt x="5017" y="2270"/>
                  </a:lnTo>
                  <a:lnTo>
                    <a:pt x="5078" y="2310"/>
                  </a:lnTo>
                  <a:lnTo>
                    <a:pt x="5144" y="2342"/>
                  </a:lnTo>
                  <a:lnTo>
                    <a:pt x="5217" y="2367"/>
                  </a:lnTo>
                  <a:lnTo>
                    <a:pt x="5291" y="2380"/>
                  </a:lnTo>
                  <a:lnTo>
                    <a:pt x="5369" y="2386"/>
                  </a:lnTo>
                  <a:lnTo>
                    <a:pt x="5447" y="2380"/>
                  </a:lnTo>
                  <a:lnTo>
                    <a:pt x="5523" y="2367"/>
                  </a:lnTo>
                  <a:lnTo>
                    <a:pt x="5593" y="2342"/>
                  </a:lnTo>
                  <a:lnTo>
                    <a:pt x="5660" y="2310"/>
                  </a:lnTo>
                  <a:lnTo>
                    <a:pt x="5723" y="2270"/>
                  </a:lnTo>
                  <a:lnTo>
                    <a:pt x="5778" y="2222"/>
                  </a:lnTo>
                  <a:lnTo>
                    <a:pt x="5829" y="2167"/>
                  </a:lnTo>
                  <a:lnTo>
                    <a:pt x="5871" y="2108"/>
                  </a:lnTo>
                  <a:lnTo>
                    <a:pt x="5907" y="2042"/>
                  </a:lnTo>
                  <a:lnTo>
                    <a:pt x="5934" y="1973"/>
                  </a:lnTo>
                  <a:lnTo>
                    <a:pt x="5953" y="1899"/>
                  </a:lnTo>
                  <a:lnTo>
                    <a:pt x="4787" y="1899"/>
                  </a:lnTo>
                  <a:close/>
                  <a:moveTo>
                    <a:pt x="3298" y="1899"/>
                  </a:moveTo>
                  <a:lnTo>
                    <a:pt x="3317" y="1971"/>
                  </a:lnTo>
                  <a:lnTo>
                    <a:pt x="3343" y="2042"/>
                  </a:lnTo>
                  <a:lnTo>
                    <a:pt x="3378" y="2106"/>
                  </a:lnTo>
                  <a:lnTo>
                    <a:pt x="3421" y="2167"/>
                  </a:lnTo>
                  <a:lnTo>
                    <a:pt x="3471" y="2220"/>
                  </a:lnTo>
                  <a:lnTo>
                    <a:pt x="3526" y="2268"/>
                  </a:lnTo>
                  <a:lnTo>
                    <a:pt x="3589" y="2308"/>
                  </a:lnTo>
                  <a:lnTo>
                    <a:pt x="3655" y="2340"/>
                  </a:lnTo>
                  <a:lnTo>
                    <a:pt x="3728" y="2365"/>
                  </a:lnTo>
                  <a:lnTo>
                    <a:pt x="3802" y="2380"/>
                  </a:lnTo>
                  <a:lnTo>
                    <a:pt x="3880" y="2384"/>
                  </a:lnTo>
                  <a:lnTo>
                    <a:pt x="3958" y="2380"/>
                  </a:lnTo>
                  <a:lnTo>
                    <a:pt x="4032" y="2365"/>
                  </a:lnTo>
                  <a:lnTo>
                    <a:pt x="4104" y="2340"/>
                  </a:lnTo>
                  <a:lnTo>
                    <a:pt x="4171" y="2308"/>
                  </a:lnTo>
                  <a:lnTo>
                    <a:pt x="4232" y="2268"/>
                  </a:lnTo>
                  <a:lnTo>
                    <a:pt x="4289" y="2220"/>
                  </a:lnTo>
                  <a:lnTo>
                    <a:pt x="4338" y="2167"/>
                  </a:lnTo>
                  <a:lnTo>
                    <a:pt x="4382" y="2106"/>
                  </a:lnTo>
                  <a:lnTo>
                    <a:pt x="4416" y="2042"/>
                  </a:lnTo>
                  <a:lnTo>
                    <a:pt x="4443" y="1971"/>
                  </a:lnTo>
                  <a:lnTo>
                    <a:pt x="4462" y="1899"/>
                  </a:lnTo>
                  <a:lnTo>
                    <a:pt x="3298" y="1899"/>
                  </a:lnTo>
                  <a:close/>
                  <a:moveTo>
                    <a:pt x="1807" y="1899"/>
                  </a:moveTo>
                  <a:lnTo>
                    <a:pt x="1826" y="1971"/>
                  </a:lnTo>
                  <a:lnTo>
                    <a:pt x="1852" y="2042"/>
                  </a:lnTo>
                  <a:lnTo>
                    <a:pt x="1889" y="2106"/>
                  </a:lnTo>
                  <a:lnTo>
                    <a:pt x="1930" y="2167"/>
                  </a:lnTo>
                  <a:lnTo>
                    <a:pt x="1982" y="2220"/>
                  </a:lnTo>
                  <a:lnTo>
                    <a:pt x="2037" y="2268"/>
                  </a:lnTo>
                  <a:lnTo>
                    <a:pt x="2100" y="2308"/>
                  </a:lnTo>
                  <a:lnTo>
                    <a:pt x="2166" y="2340"/>
                  </a:lnTo>
                  <a:lnTo>
                    <a:pt x="2237" y="2365"/>
                  </a:lnTo>
                  <a:lnTo>
                    <a:pt x="2313" y="2380"/>
                  </a:lnTo>
                  <a:lnTo>
                    <a:pt x="2391" y="2384"/>
                  </a:lnTo>
                  <a:lnTo>
                    <a:pt x="2469" y="2380"/>
                  </a:lnTo>
                  <a:lnTo>
                    <a:pt x="2543" y="2365"/>
                  </a:lnTo>
                  <a:lnTo>
                    <a:pt x="2615" y="2340"/>
                  </a:lnTo>
                  <a:lnTo>
                    <a:pt x="2682" y="2308"/>
                  </a:lnTo>
                  <a:lnTo>
                    <a:pt x="2742" y="2268"/>
                  </a:lnTo>
                  <a:lnTo>
                    <a:pt x="2799" y="2220"/>
                  </a:lnTo>
                  <a:lnTo>
                    <a:pt x="2849" y="2167"/>
                  </a:lnTo>
                  <a:lnTo>
                    <a:pt x="2891" y="2106"/>
                  </a:lnTo>
                  <a:lnTo>
                    <a:pt x="2927" y="2042"/>
                  </a:lnTo>
                  <a:lnTo>
                    <a:pt x="2954" y="1971"/>
                  </a:lnTo>
                  <a:lnTo>
                    <a:pt x="2971" y="1899"/>
                  </a:lnTo>
                  <a:lnTo>
                    <a:pt x="1807" y="1899"/>
                  </a:lnTo>
                  <a:close/>
                  <a:moveTo>
                    <a:pt x="318" y="1899"/>
                  </a:moveTo>
                  <a:lnTo>
                    <a:pt x="335" y="1971"/>
                  </a:lnTo>
                  <a:lnTo>
                    <a:pt x="363" y="2042"/>
                  </a:lnTo>
                  <a:lnTo>
                    <a:pt x="397" y="2106"/>
                  </a:lnTo>
                  <a:lnTo>
                    <a:pt x="441" y="2167"/>
                  </a:lnTo>
                  <a:lnTo>
                    <a:pt x="491" y="2220"/>
                  </a:lnTo>
                  <a:lnTo>
                    <a:pt x="546" y="2268"/>
                  </a:lnTo>
                  <a:lnTo>
                    <a:pt x="609" y="2310"/>
                  </a:lnTo>
                  <a:lnTo>
                    <a:pt x="675" y="2342"/>
                  </a:lnTo>
                  <a:lnTo>
                    <a:pt x="746" y="2365"/>
                  </a:lnTo>
                  <a:lnTo>
                    <a:pt x="822" y="2380"/>
                  </a:lnTo>
                  <a:lnTo>
                    <a:pt x="900" y="2384"/>
                  </a:lnTo>
                  <a:lnTo>
                    <a:pt x="978" y="2380"/>
                  </a:lnTo>
                  <a:lnTo>
                    <a:pt x="1052" y="2365"/>
                  </a:lnTo>
                  <a:lnTo>
                    <a:pt x="1124" y="2340"/>
                  </a:lnTo>
                  <a:lnTo>
                    <a:pt x="1191" y="2308"/>
                  </a:lnTo>
                  <a:lnTo>
                    <a:pt x="1253" y="2268"/>
                  </a:lnTo>
                  <a:lnTo>
                    <a:pt x="1308" y="2220"/>
                  </a:lnTo>
                  <a:lnTo>
                    <a:pt x="1358" y="2167"/>
                  </a:lnTo>
                  <a:lnTo>
                    <a:pt x="1402" y="2106"/>
                  </a:lnTo>
                  <a:lnTo>
                    <a:pt x="1438" y="2042"/>
                  </a:lnTo>
                  <a:lnTo>
                    <a:pt x="1464" y="1971"/>
                  </a:lnTo>
                  <a:lnTo>
                    <a:pt x="1482" y="1899"/>
                  </a:lnTo>
                  <a:lnTo>
                    <a:pt x="318" y="1899"/>
                  </a:lnTo>
                  <a:close/>
                  <a:moveTo>
                    <a:pt x="1175" y="308"/>
                  </a:moveTo>
                  <a:lnTo>
                    <a:pt x="447" y="1592"/>
                  </a:lnTo>
                  <a:lnTo>
                    <a:pt x="5821" y="1592"/>
                  </a:lnTo>
                  <a:lnTo>
                    <a:pt x="5093" y="308"/>
                  </a:lnTo>
                  <a:lnTo>
                    <a:pt x="1175" y="308"/>
                  </a:lnTo>
                  <a:close/>
                  <a:moveTo>
                    <a:pt x="1084" y="0"/>
                  </a:moveTo>
                  <a:lnTo>
                    <a:pt x="5182" y="0"/>
                  </a:lnTo>
                  <a:lnTo>
                    <a:pt x="5215" y="4"/>
                  </a:lnTo>
                  <a:lnTo>
                    <a:pt x="5245" y="13"/>
                  </a:lnTo>
                  <a:lnTo>
                    <a:pt x="5272" y="30"/>
                  </a:lnTo>
                  <a:lnTo>
                    <a:pt x="5297" y="51"/>
                  </a:lnTo>
                  <a:lnTo>
                    <a:pt x="5316" y="78"/>
                  </a:lnTo>
                  <a:lnTo>
                    <a:pt x="6247" y="1718"/>
                  </a:lnTo>
                  <a:lnTo>
                    <a:pt x="6259" y="1743"/>
                  </a:lnTo>
                  <a:lnTo>
                    <a:pt x="6266" y="1768"/>
                  </a:lnTo>
                  <a:lnTo>
                    <a:pt x="6268" y="1794"/>
                  </a:lnTo>
                  <a:lnTo>
                    <a:pt x="6263" y="1893"/>
                  </a:lnTo>
                  <a:lnTo>
                    <a:pt x="6247" y="1990"/>
                  </a:lnTo>
                  <a:lnTo>
                    <a:pt x="6221" y="2081"/>
                  </a:lnTo>
                  <a:lnTo>
                    <a:pt x="6187" y="2171"/>
                  </a:lnTo>
                  <a:lnTo>
                    <a:pt x="6143" y="2253"/>
                  </a:lnTo>
                  <a:lnTo>
                    <a:pt x="6090" y="2331"/>
                  </a:lnTo>
                  <a:lnTo>
                    <a:pt x="6031" y="2403"/>
                  </a:lnTo>
                  <a:lnTo>
                    <a:pt x="5964" y="2468"/>
                  </a:lnTo>
                  <a:lnTo>
                    <a:pt x="5892" y="2527"/>
                  </a:lnTo>
                  <a:lnTo>
                    <a:pt x="5812" y="2576"/>
                  </a:lnTo>
                  <a:lnTo>
                    <a:pt x="5728" y="2620"/>
                  </a:lnTo>
                  <a:lnTo>
                    <a:pt x="5728" y="2628"/>
                  </a:lnTo>
                  <a:lnTo>
                    <a:pt x="5728" y="2635"/>
                  </a:lnTo>
                  <a:lnTo>
                    <a:pt x="5728" y="5322"/>
                  </a:lnTo>
                  <a:lnTo>
                    <a:pt x="5724" y="5362"/>
                  </a:lnTo>
                  <a:lnTo>
                    <a:pt x="5707" y="5400"/>
                  </a:lnTo>
                  <a:lnTo>
                    <a:pt x="5685" y="5430"/>
                  </a:lnTo>
                  <a:lnTo>
                    <a:pt x="5652" y="5455"/>
                  </a:lnTo>
                  <a:lnTo>
                    <a:pt x="5616" y="5470"/>
                  </a:lnTo>
                  <a:lnTo>
                    <a:pt x="5576" y="5476"/>
                  </a:lnTo>
                  <a:lnTo>
                    <a:pt x="692" y="5476"/>
                  </a:lnTo>
                  <a:lnTo>
                    <a:pt x="650" y="5470"/>
                  </a:lnTo>
                  <a:lnTo>
                    <a:pt x="614" y="5455"/>
                  </a:lnTo>
                  <a:lnTo>
                    <a:pt x="584" y="5430"/>
                  </a:lnTo>
                  <a:lnTo>
                    <a:pt x="559" y="5400"/>
                  </a:lnTo>
                  <a:lnTo>
                    <a:pt x="544" y="5362"/>
                  </a:lnTo>
                  <a:lnTo>
                    <a:pt x="538" y="5322"/>
                  </a:lnTo>
                  <a:lnTo>
                    <a:pt x="538" y="2616"/>
                  </a:lnTo>
                  <a:lnTo>
                    <a:pt x="455" y="2574"/>
                  </a:lnTo>
                  <a:lnTo>
                    <a:pt x="375" y="2525"/>
                  </a:lnTo>
                  <a:lnTo>
                    <a:pt x="302" y="2466"/>
                  </a:lnTo>
                  <a:lnTo>
                    <a:pt x="236" y="2401"/>
                  </a:lnTo>
                  <a:lnTo>
                    <a:pt x="177" y="2329"/>
                  </a:lnTo>
                  <a:lnTo>
                    <a:pt x="126" y="2251"/>
                  </a:lnTo>
                  <a:lnTo>
                    <a:pt x="82" y="2169"/>
                  </a:lnTo>
                  <a:lnTo>
                    <a:pt x="48" y="2081"/>
                  </a:lnTo>
                  <a:lnTo>
                    <a:pt x="21" y="1988"/>
                  </a:lnTo>
                  <a:lnTo>
                    <a:pt x="6" y="1893"/>
                  </a:lnTo>
                  <a:lnTo>
                    <a:pt x="0" y="1794"/>
                  </a:lnTo>
                  <a:lnTo>
                    <a:pt x="6" y="1754"/>
                  </a:lnTo>
                  <a:lnTo>
                    <a:pt x="21" y="1718"/>
                  </a:lnTo>
                  <a:lnTo>
                    <a:pt x="951" y="78"/>
                  </a:lnTo>
                  <a:lnTo>
                    <a:pt x="970" y="51"/>
                  </a:lnTo>
                  <a:lnTo>
                    <a:pt x="995" y="30"/>
                  </a:lnTo>
                  <a:lnTo>
                    <a:pt x="1021" y="13"/>
                  </a:lnTo>
                  <a:lnTo>
                    <a:pt x="1052" y="4"/>
                  </a:lnTo>
                  <a:lnTo>
                    <a:pt x="10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5B732F5-4A7F-A4F1-3400-7569B1814AFA}"/>
              </a:ext>
            </a:extLst>
          </p:cNvPr>
          <p:cNvSpPr txBox="1"/>
          <p:nvPr/>
        </p:nvSpPr>
        <p:spPr>
          <a:xfrm>
            <a:off x="4542815" y="31738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QUEM</a:t>
            </a: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PODERÁ USAR?</a:t>
            </a:r>
            <a:endParaRPr lang="pt-BR" sz="1400" b="1" dirty="0">
              <a:solidFill>
                <a:srgbClr val="FFC000"/>
              </a:solidFill>
              <a:latin typeface="Aptos" panose="020B00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A0C485-D499-75CD-1CF9-147D4BEDDE5F}"/>
              </a:ext>
            </a:extLst>
          </p:cNvPr>
          <p:cNvSpPr txBox="1"/>
          <p:nvPr/>
        </p:nvSpPr>
        <p:spPr>
          <a:xfrm>
            <a:off x="6374798" y="3623289"/>
            <a:ext cx="2466480" cy="28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1300" kern="1200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pt-BR" sz="1050" dirty="0">
                <a:latin typeface="Aptos" panose="020B0004020202020204" pitchFamily="34" charset="0"/>
              </a:rPr>
              <a:t>O PORTAL ESTÁ DISPONÍVEL PARA OS CANAIS DE VENDAS MATRIZ, PLANEJAMENTO E MKT REGIONAIS E CANAIS LOJAS PRÓPRIAS E AGENTES AUTORIZADOS, </a:t>
            </a:r>
          </a:p>
          <a:p>
            <a:pPr algn="l"/>
            <a:r>
              <a:rPr lang="pt-BR" sz="1050" dirty="0">
                <a:latin typeface="Aptos" panose="020B0004020202020204" pitchFamily="34" charset="0"/>
              </a:rPr>
              <a:t>COM UM TOTAL DE 10,3K USUÁRIOS CADASTRADOS, TODOS COLABORADORES DE LOJAS (AA E LP) E CANAIS MATRIZ RECEBEM ACESSO AUTOMÁTICO.</a:t>
            </a:r>
          </a:p>
          <a:p>
            <a:pPr algn="l"/>
            <a:endParaRPr lang="pt-BR" sz="1050" dirty="0">
              <a:latin typeface="Aptos" panose="020B0004020202020204" pitchFamily="34" charset="0"/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latin typeface="Aptos" panose="020B0004020202020204" pitchFamily="34" charset="0"/>
                <a:sym typeface="Arial"/>
              </a:rPr>
              <a:t>SIMULADOR DE PREÇOS: FDV LOJAS E AA</a:t>
            </a:r>
          </a:p>
          <a:p>
            <a:pPr marL="228600" lvl="0" indent="-228600" algn="l">
              <a:buFont typeface="Arial" panose="020B0604020202020204" pitchFamily="34" charset="0"/>
              <a:buChar char="•"/>
              <a:defRPr/>
            </a:pPr>
            <a:r>
              <a:rPr lang="pt-BR" sz="1050" dirty="0">
                <a:latin typeface="Aptos" panose="020B0004020202020204" pitchFamily="34" charset="0"/>
                <a:sym typeface="Arial"/>
              </a:rPr>
              <a:t>VISÕES DE INTELIGÊNCIA: DEMAIS PUBLICOS</a:t>
            </a:r>
          </a:p>
          <a:p>
            <a:endParaRPr lang="pt-BR" sz="1100" dirty="0">
              <a:latin typeface="Aptos" panose="020B0004020202020204" pitchFamily="34" charset="0"/>
            </a:endParaRPr>
          </a:p>
          <a:p>
            <a:endParaRPr lang="pt-BR" sz="1100" dirty="0">
              <a:latin typeface="Aptos" panose="020B00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4E36DC7-AEFD-9BEA-1198-1DA53597B604}"/>
              </a:ext>
            </a:extLst>
          </p:cNvPr>
          <p:cNvSpPr txBox="1"/>
          <p:nvPr/>
        </p:nvSpPr>
        <p:spPr>
          <a:xfrm>
            <a:off x="9249870" y="3215619"/>
            <a:ext cx="2283858" cy="31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ONDE?</a:t>
            </a:r>
            <a:endParaRPr lang="pt-BR" sz="1400" b="1" dirty="0">
              <a:solidFill>
                <a:srgbClr val="FFC000"/>
              </a:solidFill>
              <a:latin typeface="Aptos" panose="020B00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0" name="Google Shape;525;p11">
            <a:extLst>
              <a:ext uri="{FF2B5EF4-FFF2-40B4-BE49-F238E27FC236}">
                <a16:creationId xmlns:a16="http://schemas.microsoft.com/office/drawing/2014/main" id="{4F12201E-939E-79DC-F2F8-C091BD3306CF}"/>
              </a:ext>
            </a:extLst>
          </p:cNvPr>
          <p:cNvGrpSpPr/>
          <p:nvPr/>
        </p:nvGrpSpPr>
        <p:grpSpPr>
          <a:xfrm>
            <a:off x="10134471" y="2278615"/>
            <a:ext cx="557522" cy="513901"/>
            <a:chOff x="7244121" y="3002851"/>
            <a:chExt cx="923658" cy="893440"/>
          </a:xfrm>
        </p:grpSpPr>
        <p:sp>
          <p:nvSpPr>
            <p:cNvPr id="52" name="Google Shape;526;p11">
              <a:extLst>
                <a:ext uri="{FF2B5EF4-FFF2-40B4-BE49-F238E27FC236}">
                  <a16:creationId xmlns:a16="http://schemas.microsoft.com/office/drawing/2014/main" id="{320E936E-54CE-C513-C758-E9C80B3F82F1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27;p11">
              <a:extLst>
                <a:ext uri="{FF2B5EF4-FFF2-40B4-BE49-F238E27FC236}">
                  <a16:creationId xmlns:a16="http://schemas.microsoft.com/office/drawing/2014/main" id="{607E5C8D-FC08-6C7C-D03F-C19E808C872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28;p11">
              <a:extLst>
                <a:ext uri="{FF2B5EF4-FFF2-40B4-BE49-F238E27FC236}">
                  <a16:creationId xmlns:a16="http://schemas.microsoft.com/office/drawing/2014/main" id="{9F595317-3BA3-3440-74BC-953B56C0DF26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1FEF844-4950-B60A-E96F-266E21D7D360}"/>
              </a:ext>
            </a:extLst>
          </p:cNvPr>
          <p:cNvSpPr txBox="1"/>
          <p:nvPr/>
        </p:nvSpPr>
        <p:spPr>
          <a:xfrm>
            <a:off x="9324986" y="5206242"/>
            <a:ext cx="2663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https://produtos.claro.com.br/ </a:t>
            </a:r>
          </a:p>
        </p:txBody>
      </p:sp>
      <p:pic>
        <p:nvPicPr>
          <p:cNvPr id="58" name="Imagem 57" descr="Código QR&#10;&#10;Descrição gerada automaticamente">
            <a:extLst>
              <a:ext uri="{FF2B5EF4-FFF2-40B4-BE49-F238E27FC236}">
                <a16:creationId xmlns:a16="http://schemas.microsoft.com/office/drawing/2014/main" id="{AD45EDFC-E2B0-86AF-A7CC-89DC4A223F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7775" t="18845" r="6978" b="60470"/>
          <a:stretch/>
        </p:blipFill>
        <p:spPr>
          <a:xfrm>
            <a:off x="9772444" y="3781896"/>
            <a:ext cx="1239575" cy="1269516"/>
          </a:xfrm>
          <a:custGeom>
            <a:avLst/>
            <a:gdLst>
              <a:gd name="connsiteX0" fmla="*/ 147305 w 2026756"/>
              <a:gd name="connsiteY0" fmla="*/ 0 h 2075712"/>
              <a:gd name="connsiteX1" fmla="*/ 1879451 w 2026756"/>
              <a:gd name="connsiteY1" fmla="*/ 0 h 2075712"/>
              <a:gd name="connsiteX2" fmla="*/ 2026756 w 2026756"/>
              <a:gd name="connsiteY2" fmla="*/ 147305 h 2075712"/>
              <a:gd name="connsiteX3" fmla="*/ 2026756 w 2026756"/>
              <a:gd name="connsiteY3" fmla="*/ 1928407 h 2075712"/>
              <a:gd name="connsiteX4" fmla="*/ 1879451 w 2026756"/>
              <a:gd name="connsiteY4" fmla="*/ 2075712 h 2075712"/>
              <a:gd name="connsiteX5" fmla="*/ 147305 w 2026756"/>
              <a:gd name="connsiteY5" fmla="*/ 2075712 h 2075712"/>
              <a:gd name="connsiteX6" fmla="*/ 0 w 2026756"/>
              <a:gd name="connsiteY6" fmla="*/ 1928407 h 2075712"/>
              <a:gd name="connsiteX7" fmla="*/ 0 w 2026756"/>
              <a:gd name="connsiteY7" fmla="*/ 147305 h 2075712"/>
              <a:gd name="connsiteX8" fmla="*/ 147305 w 2026756"/>
              <a:gd name="connsiteY8" fmla="*/ 0 h 207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756" h="2075712">
                <a:moveTo>
                  <a:pt x="147305" y="0"/>
                </a:moveTo>
                <a:lnTo>
                  <a:pt x="1879451" y="0"/>
                </a:lnTo>
                <a:cubicBezTo>
                  <a:pt x="1960805" y="0"/>
                  <a:pt x="2026756" y="65951"/>
                  <a:pt x="2026756" y="147305"/>
                </a:cubicBezTo>
                <a:lnTo>
                  <a:pt x="2026756" y="1928407"/>
                </a:lnTo>
                <a:cubicBezTo>
                  <a:pt x="2026756" y="2009761"/>
                  <a:pt x="1960805" y="2075712"/>
                  <a:pt x="1879451" y="2075712"/>
                </a:cubicBezTo>
                <a:lnTo>
                  <a:pt x="147305" y="2075712"/>
                </a:lnTo>
                <a:cubicBezTo>
                  <a:pt x="65951" y="2075712"/>
                  <a:pt x="0" y="2009761"/>
                  <a:pt x="0" y="1928407"/>
                </a:cubicBezTo>
                <a:lnTo>
                  <a:pt x="0" y="147305"/>
                </a:lnTo>
                <a:cubicBezTo>
                  <a:pt x="0" y="65951"/>
                  <a:pt x="65951" y="0"/>
                  <a:pt x="147305" y="0"/>
                </a:cubicBez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99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9030B-3765-A443-B9CB-579F31378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75F66697-0E7F-B03F-3D1E-F27F5880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BD45032C-05FD-46EA-4089-FBE1DE94A6A1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D531D90E-7E0B-83B7-AFCA-A75346EA4D70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2D59507-872B-4CCD-714A-8B51CBB03A35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63FC3622-2F7C-B7DC-1FE9-31046B3DFDC1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9BDCAE9-DD67-5351-D4D7-8EB0ABB6996A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195FE2F9-C105-46E2-DA9E-DDD301FCC15B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FEFFBD86-8F3C-39A6-FA8D-2F0BE233BAB4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6A67A2F-4A2F-36FA-1B76-F23010BCCCCB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0D021EE3-0087-5E0C-FFBE-048CFC9BBB04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28A704FE-EADA-4D36-5434-81B2EFEC032C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5B0DE8F-5F80-17B0-5E5C-1CE87F55990F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C082211A-006D-9FF0-2534-DC9F8E983279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17A5C63D-C3B3-BE8F-ACBF-754350DD8425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6FE3BC71-101E-BE30-EA50-F196BD9B67F1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B29951E1-0E8B-CAF1-E8C5-7484CD89744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2F5612F6-E36E-55F7-317E-24BEC0C99939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5F6DF45A-A527-CDD1-E228-78EA3F86D82F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44225043-357B-F213-19AB-51AAFCE8B72D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F9A446-C122-F278-7803-BB184B701654}"/>
              </a:ext>
            </a:extLst>
          </p:cNvPr>
          <p:cNvSpPr txBox="1"/>
          <p:nvPr/>
        </p:nvSpPr>
        <p:spPr>
          <a:xfrm>
            <a:off x="9196404" y="3892771"/>
            <a:ext cx="29014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CLARO TROCA </a:t>
            </a:r>
          </a:p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Preço do aparelho antigo (iPhone 15 128 GB Amarelo)</a:t>
            </a:r>
          </a:p>
          <a:p>
            <a:pPr algn="ctr">
              <a:defRPr/>
            </a:pPr>
            <a:endParaRPr lang="pt-BR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101A14A-00F0-9C75-9C15-6AB97BB8297D}"/>
              </a:ext>
            </a:extLst>
          </p:cNvPr>
          <p:cNvSpPr/>
          <p:nvPr/>
        </p:nvSpPr>
        <p:spPr>
          <a:xfrm>
            <a:off x="9205523" y="3288115"/>
            <a:ext cx="2761932" cy="185462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6B73442-DD38-88DF-F6AC-BDAA275FB661}"/>
              </a:ext>
            </a:extLst>
          </p:cNvPr>
          <p:cNvSpPr/>
          <p:nvPr/>
        </p:nvSpPr>
        <p:spPr>
          <a:xfrm>
            <a:off x="10090422" y="2835458"/>
            <a:ext cx="1049526" cy="983847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5A19F66E-F470-71BF-8C39-B52B6421F37D}"/>
              </a:ext>
            </a:extLst>
          </p:cNvPr>
          <p:cNvGrpSpPr/>
          <p:nvPr/>
        </p:nvGrpSpPr>
        <p:grpSpPr>
          <a:xfrm>
            <a:off x="10360652" y="3101510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73430759-18D7-489C-9D67-E7BBCF8F2E90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7A31D5FA-78FF-774E-5D13-E46E6BFEB538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8B72CB98-3404-B407-8649-73DAFBA6098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EE5F10F7-7C80-A5F7-F4C6-A1403770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4545" y="1725573"/>
            <a:ext cx="8734344" cy="4830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FA463E-FA57-53A5-0611-F8CA7110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474" y="5331229"/>
            <a:ext cx="617841" cy="40479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65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D35EA-59A9-969A-662D-109B0E1F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A0094339-87D9-4D7F-3A08-8B3197EF7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5278F585-10E0-227F-98B0-AB0DCDF04D9F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A89E15A0-E1AC-F73E-A157-D0DBBF688654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BB6F381F-8845-03A9-B055-C020B106B46A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78E9AE76-23B7-18C6-6796-F070EE62979A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963F0EE8-BBB9-E944-8366-F9CBE4A13AFC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018044BA-5C71-B048-8DCE-46D1C874741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ECBC96A3-A48A-FA3E-B0C5-55C6F3DE9ACD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0DD6B96-7ED1-20C1-9997-82AA48ACD93A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671FB02D-77DC-D80E-0943-78185B494A92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708BEB6A-60BF-4CBC-B202-61D56D1CC307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7932E98A-87F1-062E-C88D-F19175E6D55D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6F27245D-20BE-2E4B-E902-3C8B3D10746B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ED37E417-4248-D6C5-7359-D4731D207105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D01C8735-CAE8-EBC8-1EB1-607B6EA575FD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61A5EB95-645C-E5F7-DDC1-D7712D892064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1B2CDCF4-1438-DFC7-3AA0-97FDF05FDA5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6E4D856E-C485-3EA6-AE09-39578C3B5058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A1040C58-DB3A-578C-E9D4-A0F401AAA59B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C1519B-BAC9-D84B-2C95-3262EB82F8D5}"/>
              </a:ext>
            </a:extLst>
          </p:cNvPr>
          <p:cNvSpPr txBox="1"/>
          <p:nvPr/>
        </p:nvSpPr>
        <p:spPr>
          <a:xfrm>
            <a:off x="9206428" y="3700058"/>
            <a:ext cx="2901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No </a:t>
            </a: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CLARO UP </a:t>
            </a:r>
            <a:b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NÃO</a:t>
            </a: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tem </a:t>
            </a: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BOOST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0BD35A26-288E-8460-1C84-4DE597A3800A}"/>
              </a:ext>
            </a:extLst>
          </p:cNvPr>
          <p:cNvSpPr/>
          <p:nvPr/>
        </p:nvSpPr>
        <p:spPr>
          <a:xfrm>
            <a:off x="9724103" y="3315457"/>
            <a:ext cx="1848465" cy="1394195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E256E9D-38C7-43AD-6593-8399BE426D60}"/>
              </a:ext>
            </a:extLst>
          </p:cNvPr>
          <p:cNvSpPr/>
          <p:nvPr/>
        </p:nvSpPr>
        <p:spPr>
          <a:xfrm>
            <a:off x="10145487" y="2849229"/>
            <a:ext cx="1038634" cy="932454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E8BC53AA-16B8-7A20-61B9-AB9E0DEADD27}"/>
              </a:ext>
            </a:extLst>
          </p:cNvPr>
          <p:cNvGrpSpPr/>
          <p:nvPr/>
        </p:nvGrpSpPr>
        <p:grpSpPr>
          <a:xfrm>
            <a:off x="10414499" y="3091667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4C4EA256-6B25-8704-5DBA-14C8E70D2FF9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2F2EB46C-3518-F03A-77C5-2EF4CFF0EA99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05256FBD-04D5-54A8-2F8E-7EEAFD7D731B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09ADEB7A-4B75-6B92-87E6-1605B08EB5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4545" y="1725573"/>
            <a:ext cx="8734344" cy="4830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0FFBE8-DE9C-F5DD-73DE-5970CC88E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281" y="5277484"/>
            <a:ext cx="621920" cy="390113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01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E417D-7147-6C11-9641-B12702838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094263A9-5805-A66A-53B7-733F4923B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8CFC0747-60E9-D214-8313-06527F50885B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894D8DF-69D7-4817-4F9B-F4AC8D94E221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0DA115F7-5286-0E56-59A5-AB5FB057E4C7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3B36D960-8E9B-AED4-83ED-82523B32AFAD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8D4894BF-7835-B1AA-A113-525BBAA69E58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D83B1A9D-84C0-0B03-56FB-5767BE607385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EC5B9B8-55C7-8312-DC47-DD544B4D8007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62B7DD74-8439-1902-CCB7-39AC7F73FFB0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96FD381E-6CB8-D337-AF01-F8F9C74D7D03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B38861E8-F1C8-89A2-AE4A-C8FF86294E06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9414EF1B-2D40-6975-68FE-8D3DA8EB70AC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2271BF29-1B7C-BC64-8508-B3EB0E77BD2A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F9E9FF33-A4D0-C4DC-C1B9-112B5E68439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2930DAFF-2871-1B82-9FE8-FF3D3A907844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102BFBBA-5731-E88B-AAC8-9657F9B963A8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273E4E2A-806D-F497-B683-121907AB2F80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0B8C6094-4DE5-FFF5-0C87-DABD7C73A92C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D56AEF77-5C41-7194-9585-521EE644AD39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05910F9-D611-41D5-4DCE-3987BD1456C2}"/>
              </a:ext>
            </a:extLst>
          </p:cNvPr>
          <p:cNvSpPr txBox="1"/>
          <p:nvPr/>
        </p:nvSpPr>
        <p:spPr>
          <a:xfrm>
            <a:off x="9216415" y="3342418"/>
            <a:ext cx="277105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CLARO TROCA </a:t>
            </a:r>
          </a:p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O valor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R$ 1.619,28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é referente ao preço do </a:t>
            </a: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Aparelho - Cupom Troca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;</a:t>
            </a: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Exemplo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R$ 3.799,28 - R$ 2.180,00</a:t>
            </a: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=</a:t>
            </a:r>
          </a:p>
          <a:p>
            <a:pPr algn="ctr"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R$ 1.619,28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B68604F9-E94E-0A45-35F8-222E4E198457}"/>
              </a:ext>
            </a:extLst>
          </p:cNvPr>
          <p:cNvSpPr/>
          <p:nvPr/>
        </p:nvSpPr>
        <p:spPr>
          <a:xfrm>
            <a:off x="9225534" y="2737762"/>
            <a:ext cx="2761932" cy="3521523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84E0D85-5448-D98D-61D1-066A258D696A}"/>
              </a:ext>
            </a:extLst>
          </p:cNvPr>
          <p:cNvSpPr/>
          <p:nvPr/>
        </p:nvSpPr>
        <p:spPr>
          <a:xfrm>
            <a:off x="10137492" y="2241450"/>
            <a:ext cx="1039348" cy="941213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42656C0E-CFAD-BD8B-2E10-074EAD515596}"/>
              </a:ext>
            </a:extLst>
          </p:cNvPr>
          <p:cNvGrpSpPr/>
          <p:nvPr/>
        </p:nvGrpSpPr>
        <p:grpSpPr>
          <a:xfrm>
            <a:off x="10414499" y="2480811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FE8DA9AD-B88A-6263-55FE-F460DBB59B24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FD9FE71D-5EAE-E5F5-5438-16087FE0B32C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2F895D88-F834-5A22-0CA2-5B92F4369B74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0D51507-6536-AAEE-FEA5-F7B9649F3F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4545" y="1725573"/>
            <a:ext cx="8734344" cy="4830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343D231-A937-ADC2-CE3C-3C3E193A1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343" y="5662895"/>
            <a:ext cx="905691" cy="26386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62E261-4944-A3D7-F7A0-565FE1471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474" y="5331229"/>
            <a:ext cx="617841" cy="40479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9FBF6C-A984-738B-55F3-53BDFCC46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964" y="5593848"/>
            <a:ext cx="725208" cy="327306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4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701A3-78F1-D22D-A74D-1449C12E8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FB0AE9BC-676C-56BC-E0B1-FA93270E06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8C1201FE-8124-0016-D0F7-F71EC721AA39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1B1438DC-8D7E-F11D-B3AB-CD17259168B7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3DBBC7C5-2153-79B6-8EC6-A6B774BAEBFE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2F91892A-22A1-2BA3-9340-1916BF3093FD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4B8A27FA-102E-13E9-A86D-9935B3642A35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4E9C30E9-BBEB-04F9-0105-0C9EC4F00F76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5B5AF592-C509-49CC-9D9C-9F136D456FFA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0603A6F4-7CD5-4ADA-57C7-752DF6F28B54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C3501E5B-9BF7-99B2-4140-B82B166AEE3B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7209B75-60ED-970A-AC3D-730DA27A3A0E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449488C1-0766-C9AD-AC11-A3C65080C238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40E2B4AC-4C79-2473-4F47-0D8EDB35E90B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79B13148-4AF0-BD55-A149-065200D6273B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EC22D5DE-CC9C-77AB-3164-D43C6474A3ED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6372601C-A464-71FC-0B22-88EF809E93B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36300157-12AA-55BF-79DB-4680AB69D27E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B4411E28-84C9-C771-4D87-86DAB2846382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9D265EEA-D1F1-B020-0EF1-B7B3509D1BC3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9AAE6A5-B2AC-E4DE-A3C9-DCE15F5FEC2A}"/>
              </a:ext>
            </a:extLst>
          </p:cNvPr>
          <p:cNvSpPr txBox="1"/>
          <p:nvPr/>
        </p:nvSpPr>
        <p:spPr>
          <a:xfrm>
            <a:off x="9309928" y="3583673"/>
            <a:ext cx="2574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CLARO CLUBE</a:t>
            </a:r>
          </a:p>
          <a:p>
            <a:pPr lvl="0" algn="ctr">
              <a:defRPr/>
            </a:pP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Basta incluir o valor em “R$” do Claro Clube.</a:t>
            </a:r>
          </a:p>
          <a:p>
            <a:pPr lvl="0"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É necessário consultar o sistema para conferir o saldo do Claro Clube.</a:t>
            </a:r>
            <a:endParaRPr lang="pt-BR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DCE7B4D-FEE6-3E5D-79FE-A0F158003ED5}"/>
              </a:ext>
            </a:extLst>
          </p:cNvPr>
          <p:cNvSpPr/>
          <p:nvPr/>
        </p:nvSpPr>
        <p:spPr>
          <a:xfrm>
            <a:off x="9389805" y="3063559"/>
            <a:ext cx="2401513" cy="271780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F6885FA-6D0A-6A3F-F1B7-CD0C67B86D74}"/>
              </a:ext>
            </a:extLst>
          </p:cNvPr>
          <p:cNvSpPr/>
          <p:nvPr/>
        </p:nvSpPr>
        <p:spPr>
          <a:xfrm>
            <a:off x="10107560" y="2588246"/>
            <a:ext cx="979641" cy="89921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E8D6F261-9E43-BE82-3F1F-E070D65F3A48}"/>
              </a:ext>
            </a:extLst>
          </p:cNvPr>
          <p:cNvGrpSpPr/>
          <p:nvPr/>
        </p:nvGrpSpPr>
        <p:grpSpPr>
          <a:xfrm>
            <a:off x="10342047" y="2806608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5F27ECA8-81BD-735A-0484-D135CE802436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F354DD28-2B01-4392-440B-A43F34304CEF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FE89FAC0-4036-C7B1-CB6C-4394E755393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8AA0DFE2-BD93-7A73-1614-03126F8F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7224" y="1799066"/>
            <a:ext cx="8719340" cy="4860390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5DFEB2-A4B6-DCA2-D75E-526F4DE4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655" y="4614725"/>
            <a:ext cx="1243086" cy="1503046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5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6ECE-37CB-5A76-45D2-03837109A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9DE12AA1-51AE-F9F2-259B-8F9402FF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7383BE89-00CD-AE94-00B0-2CE6D0A18627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90122C37-7CFA-BE82-143C-A0C41888EF4F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9BF74704-3C2C-D3AA-D322-D6101569D34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3F2F26D-F277-BD10-EBF3-719B07F47914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9BE761CD-AE8C-CF6B-037E-0737BF92DB9D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EDAF7C2-9E26-E513-3D7A-D63FC85F0103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810D53C-782C-01DF-CEEF-576C3310066B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58DE1BF2-E45F-4891-97B0-BF3082E778DB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0A313FB-AFB5-3DAC-5D22-421C6DE47656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91EB1451-744E-FBAF-21E5-849EF0931B5A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013C1C41-39D8-DB4A-1FC9-0423721016BE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515CF116-FC0B-941F-D5AC-BEB737ADAD8B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2FB0CB91-8D18-29E2-746F-00EA7401E4F2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033A0B11-41F2-B198-3363-84B20AE0C09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F1D96C83-E8FA-93B5-A0A4-F400FEBEA360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15BD36F6-3AF4-18B4-E794-A9E0DFB1331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70F8DA18-8A3D-62A8-A23A-FD934BA8CF3A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461C48C9-744F-49CA-DAFD-248B831B21E3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91C8C6-EA69-1D83-2BC1-0068C6A9BAD7}"/>
              </a:ext>
            </a:extLst>
          </p:cNvPr>
          <p:cNvSpPr txBox="1"/>
          <p:nvPr/>
        </p:nvSpPr>
        <p:spPr>
          <a:xfrm>
            <a:off x="9437528" y="3425741"/>
            <a:ext cx="24126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Acessórios </a:t>
            </a:r>
          </a:p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Se o cliente tiver interesse em comprar algum acessório sendo; carregador, fone, fio, Apple </a:t>
            </a:r>
            <a:r>
              <a:rPr lang="pt-BR" sz="1600" dirty="0" err="1">
                <a:solidFill>
                  <a:srgbClr val="FFFFFF"/>
                </a:solidFill>
                <a:latin typeface="Aptos" panose="020B0004020202020204" pitchFamily="34" charset="0"/>
              </a:rPr>
              <a:t>Watch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entre outros, basta selecionar os acessórios.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347791E-D4A1-087C-14A9-655B609E4BE3}"/>
              </a:ext>
            </a:extLst>
          </p:cNvPr>
          <p:cNvSpPr/>
          <p:nvPr/>
        </p:nvSpPr>
        <p:spPr>
          <a:xfrm>
            <a:off x="9216415" y="2773068"/>
            <a:ext cx="2761932" cy="3151602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7E3282E-F171-6774-C22C-6159F8E984E8}"/>
              </a:ext>
            </a:extLst>
          </p:cNvPr>
          <p:cNvSpPr/>
          <p:nvPr/>
        </p:nvSpPr>
        <p:spPr>
          <a:xfrm>
            <a:off x="10088258" y="2287450"/>
            <a:ext cx="979641" cy="914726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C06EC686-9E96-4FE7-4A9A-910BCB03EDE9}"/>
              </a:ext>
            </a:extLst>
          </p:cNvPr>
          <p:cNvGrpSpPr/>
          <p:nvPr/>
        </p:nvGrpSpPr>
        <p:grpSpPr>
          <a:xfrm>
            <a:off x="10332215" y="2516117"/>
            <a:ext cx="557522" cy="513901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91ABD9F1-CC4D-3CAC-2901-9D7B37340FE6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5EEB5E26-0B44-2014-728B-B9D52FD101F9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166F29AC-B1AB-EA70-224C-A7DB1260157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884E7BCD-8BB7-A6F5-A9FD-CE41E7771B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9485" y="1708441"/>
            <a:ext cx="8654672" cy="4830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B66F7FE-2CC4-744A-5C10-B5F5635AD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426" y="4494982"/>
            <a:ext cx="2364634" cy="1622789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03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9D0FB-E6BB-16B9-4116-13682B0EF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8A0BE4D6-50C6-D8B0-7B4E-3EB805C57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3B01460F-301D-0E55-37FC-D926137A42DD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UP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95BA20E-7D17-97CA-4B17-EA8E4F9E27B9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1CA0A570-6A51-8C22-BA0A-42AA8060D515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175286DB-02CF-2A41-37D1-4E1347AFE71C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1281FC31-0394-566E-0E41-50E483C1DAD1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074317AA-FD6F-D2C6-E6D3-D8901D835F16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0082EE6F-01F0-A1E5-B96D-73AD87B51526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27CA56D1-10A5-BA23-8AEF-3E55F259FCBC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7301CADE-FE26-93A4-8B25-00B2183ABF94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E51F78F5-7225-EF70-77AA-B23A6E629676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889E962D-88D1-814B-0D54-DBBCAF80294B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FACCF604-DD2D-F270-B57A-F6D37C9739E4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F81FF7B-476C-DCD5-422B-9A68EDEC1367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12C92EA9-E45D-9B73-7EBD-99FAF1403B5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FE32C021-6896-DF6A-FDA0-3719A0BA02F5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0AE4D7FD-BCB1-33E0-DE40-1FF2A9D3BC4A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34B28330-0545-FACD-4E19-502E95DFC937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068FE2E0-5C07-EF6B-198D-E4075EC60171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056EBF6-8195-26D4-CB96-E9407917BEB2}"/>
              </a:ext>
            </a:extLst>
          </p:cNvPr>
          <p:cNvSpPr txBox="1"/>
          <p:nvPr/>
        </p:nvSpPr>
        <p:spPr>
          <a:xfrm>
            <a:off x="466381" y="4294173"/>
            <a:ext cx="789350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                                                                                     Preço Final </a:t>
            </a:r>
          </a:p>
          <a:p>
            <a:pPr>
              <a:defRPr/>
            </a:pPr>
            <a:b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</a:br>
            <a:endParaRPr lang="pt-BR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>
              <a:defRPr/>
            </a:pPr>
            <a:r>
              <a:rPr lang="pt-BR" sz="1200" b="1" dirty="0">
                <a:solidFill>
                  <a:srgbClr val="FFFFFF"/>
                </a:solidFill>
                <a:latin typeface="Aptos" panose="020B0004020202020204" pitchFamily="34" charset="0"/>
              </a:rPr>
              <a:t>Valor do Aparelho –  Cupom Troca        Menos o Claro Club                  Acessórios                 Plano            </a:t>
            </a:r>
            <a:b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400" b="1" dirty="0">
                <a:solidFill>
                  <a:srgbClr val="FFFFFF"/>
                </a:solidFill>
                <a:latin typeface="Aptos" panose="020B0004020202020204" pitchFamily="34" charset="0"/>
              </a:rPr>
              <a:t>              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R$ 1.619,28                  -        R$ 150,00         +     R$1.599,00   +   309,90 =  R$ 3.378,18</a:t>
            </a:r>
          </a:p>
          <a:p>
            <a:pPr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                                                                                                                                                                </a:t>
            </a:r>
            <a:endParaRPr lang="pt-BR" sz="1600" b="1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948F7DC-B83A-5567-CC23-73F2529D4FE7}"/>
              </a:ext>
            </a:extLst>
          </p:cNvPr>
          <p:cNvSpPr/>
          <p:nvPr/>
        </p:nvSpPr>
        <p:spPr>
          <a:xfrm>
            <a:off x="325543" y="3876793"/>
            <a:ext cx="8197971" cy="236355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4C52445-CE5A-9052-DECE-4A1502930112}"/>
              </a:ext>
            </a:extLst>
          </p:cNvPr>
          <p:cNvSpPr/>
          <p:nvPr/>
        </p:nvSpPr>
        <p:spPr>
          <a:xfrm>
            <a:off x="4183830" y="3448876"/>
            <a:ext cx="793904" cy="763833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oogle Shape;525;p11">
            <a:extLst>
              <a:ext uri="{FF2B5EF4-FFF2-40B4-BE49-F238E27FC236}">
                <a16:creationId xmlns:a16="http://schemas.microsoft.com/office/drawing/2014/main" id="{07D0FD44-AA1A-2B7B-202E-128C92EAEE79}"/>
              </a:ext>
            </a:extLst>
          </p:cNvPr>
          <p:cNvGrpSpPr/>
          <p:nvPr/>
        </p:nvGrpSpPr>
        <p:grpSpPr>
          <a:xfrm>
            <a:off x="4329163" y="3608119"/>
            <a:ext cx="578088" cy="508725"/>
            <a:chOff x="7244121" y="3002851"/>
            <a:chExt cx="923658" cy="893440"/>
          </a:xfrm>
        </p:grpSpPr>
        <p:sp>
          <p:nvSpPr>
            <p:cNvPr id="18" name="Google Shape;526;p11">
              <a:extLst>
                <a:ext uri="{FF2B5EF4-FFF2-40B4-BE49-F238E27FC236}">
                  <a16:creationId xmlns:a16="http://schemas.microsoft.com/office/drawing/2014/main" id="{2F885E90-8BDE-B521-B2AF-2D3F79881C78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27;p11">
              <a:extLst>
                <a:ext uri="{FF2B5EF4-FFF2-40B4-BE49-F238E27FC236}">
                  <a16:creationId xmlns:a16="http://schemas.microsoft.com/office/drawing/2014/main" id="{9804BF80-07BA-86FA-7CA0-9884555F381A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8;p11">
              <a:extLst>
                <a:ext uri="{FF2B5EF4-FFF2-40B4-BE49-F238E27FC236}">
                  <a16:creationId xmlns:a16="http://schemas.microsoft.com/office/drawing/2014/main" id="{791D3BEF-A493-BA54-6162-738FAA8493AB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AD276554-D7B2-6A6D-83CE-01432533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81" y="1589405"/>
            <a:ext cx="11458462" cy="1846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8BED4A8-F7C8-52A6-FF89-06E72477D1D7}"/>
              </a:ext>
            </a:extLst>
          </p:cNvPr>
          <p:cNvSpPr/>
          <p:nvPr/>
        </p:nvSpPr>
        <p:spPr>
          <a:xfrm>
            <a:off x="5191034" y="2875780"/>
            <a:ext cx="565754" cy="21758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00E9946-DD35-F5CB-7249-1D308A1BA03C}"/>
              </a:ext>
            </a:extLst>
          </p:cNvPr>
          <p:cNvSpPr/>
          <p:nvPr/>
        </p:nvSpPr>
        <p:spPr>
          <a:xfrm>
            <a:off x="6314612" y="2597170"/>
            <a:ext cx="651501" cy="32008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0F9A297-892E-B021-A08A-AAFDA6B08E49}"/>
              </a:ext>
            </a:extLst>
          </p:cNvPr>
          <p:cNvSpPr/>
          <p:nvPr/>
        </p:nvSpPr>
        <p:spPr>
          <a:xfrm>
            <a:off x="7763822" y="3004655"/>
            <a:ext cx="793904" cy="21758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D1DAF518-06A6-57DE-9019-21E8528742BE}"/>
              </a:ext>
            </a:extLst>
          </p:cNvPr>
          <p:cNvSpPr/>
          <p:nvPr/>
        </p:nvSpPr>
        <p:spPr>
          <a:xfrm>
            <a:off x="7008528" y="5159309"/>
            <a:ext cx="1152246" cy="455177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B5414FD-60D9-4229-7E12-889ADD38A709}"/>
              </a:ext>
            </a:extLst>
          </p:cNvPr>
          <p:cNvSpPr txBox="1"/>
          <p:nvPr/>
        </p:nvSpPr>
        <p:spPr>
          <a:xfrm>
            <a:off x="6907888" y="5603281"/>
            <a:ext cx="14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rgbClr val="FFC000"/>
                </a:solidFill>
                <a:latin typeface="Aptos" panose="020B0004020202020204" pitchFamily="34" charset="0"/>
              </a:rPr>
              <a:t>Valor que o cliente vai pagar no ato da compra em até x21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8692548-66D3-5FF8-BB8F-FEA9ABDAA07E}"/>
              </a:ext>
            </a:extLst>
          </p:cNvPr>
          <p:cNvSpPr txBox="1"/>
          <p:nvPr/>
        </p:nvSpPr>
        <p:spPr>
          <a:xfrm>
            <a:off x="8233407" y="5747541"/>
            <a:ext cx="4076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FFC000"/>
                </a:solidFill>
                <a:latin typeface="Aptos" panose="020B0004020202020204" pitchFamily="34" charset="0"/>
              </a:rPr>
              <a:t>Saldo Residual </a:t>
            </a:r>
            <a:br>
              <a:rPr lang="pt-BR" b="1" dirty="0">
                <a:solidFill>
                  <a:srgbClr val="FFC000"/>
                </a:solidFill>
                <a:latin typeface="Aptos" panose="020B0004020202020204" pitchFamily="34" charset="0"/>
              </a:rPr>
            </a:br>
            <a:r>
              <a:rPr lang="pt-BR" b="1" dirty="0">
                <a:solidFill>
                  <a:srgbClr val="FFC000"/>
                </a:solidFill>
                <a:latin typeface="Aptos" panose="020B0004020202020204" pitchFamily="34" charset="0"/>
              </a:rPr>
              <a:t>R$ 2.239,72 </a:t>
            </a:r>
            <a:br>
              <a:rPr lang="pt-BR" b="1" dirty="0">
                <a:solidFill>
                  <a:srgbClr val="FFC000"/>
                </a:solidFill>
                <a:latin typeface="Aptos" panose="020B0004020202020204" pitchFamily="34" charset="0"/>
              </a:rPr>
            </a:br>
            <a:r>
              <a:rPr lang="pt-BR" b="1" dirty="0">
                <a:solidFill>
                  <a:srgbClr val="FFC000"/>
                </a:solidFill>
                <a:latin typeface="Aptos" panose="020B0004020202020204" pitchFamily="34" charset="0"/>
              </a:rPr>
              <a:t>(pagar após finalizar as 21 parcelas)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6DBA727-C7D5-6F5F-B977-0A3AF8D29199}"/>
              </a:ext>
            </a:extLst>
          </p:cNvPr>
          <p:cNvSpPr/>
          <p:nvPr/>
        </p:nvSpPr>
        <p:spPr>
          <a:xfrm>
            <a:off x="8799092" y="4818921"/>
            <a:ext cx="2926527" cy="2740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2FDF770-F9C2-7AD8-43D3-1751A24F3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54" y="4164331"/>
            <a:ext cx="3504591" cy="1470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4C7C72BB-AD0F-52AA-301B-E787E89D3C40}"/>
              </a:ext>
            </a:extLst>
          </p:cNvPr>
          <p:cNvSpPr/>
          <p:nvPr/>
        </p:nvSpPr>
        <p:spPr>
          <a:xfrm>
            <a:off x="8819463" y="5278105"/>
            <a:ext cx="3046994" cy="25602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1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907F2-F2CA-4536-D78F-A3EED044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B48F41D8-06BB-A192-28B2-C4100B1D1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343DF75E-ED95-8434-152D-4E310A510F61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CLUBE 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A107745-DA9B-D167-66CA-EC21F91A0524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DF2F207A-C731-35CF-46AC-0B022A8B494D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4A8C52A3-3967-A0DC-A5B4-106A7CB7FAFD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C1A43442-4C25-A3B9-EE95-BF50D3A252B3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0593F46-4A0B-6910-9006-679CEEF80746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FF3E14FF-AC2A-6DA6-657B-4DF705BEE181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114A388D-CCCA-DDC7-FDED-7487C564BBAA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23C4EC0-C42E-9FF6-0E53-C82EE225661D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FA7D1901-859E-E977-68A3-CFC55EB8541D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58C9C475-6618-12E8-9BBD-788E6A77E424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3E01492D-EB2E-D5C9-C100-8C90508F752D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9574550E-0C34-5916-8A9C-CE52EADDD249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02684FCE-2B84-3AFF-B4FE-BA41685AFEC6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A5816F7E-88CE-1A6A-EA2D-7E015ED65FA8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E6059AF3-57B5-39EB-CE10-A7876BEA6514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DE652D12-B58E-A0BF-C705-B6140CCDCBE5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E040505C-6BC8-CAD2-35D4-E47D2D6E5FDB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9609617-8F07-C325-0404-571813EA7B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2955" y="1726165"/>
            <a:ext cx="8649034" cy="4819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F7BCC45-C38B-6DCB-7267-B86BE88FA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098" y="3600915"/>
            <a:ext cx="1309522" cy="1377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AECA4D6-EE64-B8CF-1D70-7208737217D3}"/>
              </a:ext>
            </a:extLst>
          </p:cNvPr>
          <p:cNvSpPr/>
          <p:nvPr/>
        </p:nvSpPr>
        <p:spPr>
          <a:xfrm>
            <a:off x="2284686" y="4208296"/>
            <a:ext cx="605997" cy="14739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762837D-3945-5705-E6E4-42F1EC936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827" y="5216291"/>
            <a:ext cx="824108" cy="473009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973FB2B-614A-BAD7-8331-A0B2535654C3}"/>
              </a:ext>
            </a:extLst>
          </p:cNvPr>
          <p:cNvSpPr txBox="1"/>
          <p:nvPr/>
        </p:nvSpPr>
        <p:spPr>
          <a:xfrm>
            <a:off x="9541775" y="2928839"/>
            <a:ext cx="2144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</a:p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Para fazer a simulação basta selecionar a opção “Claro Clube” no campo Exibir.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D6782A23-8C4E-AAE5-B2A2-E48E13976D87}"/>
              </a:ext>
            </a:extLst>
          </p:cNvPr>
          <p:cNvSpPr/>
          <p:nvPr/>
        </p:nvSpPr>
        <p:spPr>
          <a:xfrm>
            <a:off x="9505682" y="2774204"/>
            <a:ext cx="2237270" cy="206968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DDDFD43A-73D3-A3C1-480D-60024A2069D0}"/>
              </a:ext>
            </a:extLst>
          </p:cNvPr>
          <p:cNvSpPr/>
          <p:nvPr/>
        </p:nvSpPr>
        <p:spPr>
          <a:xfrm>
            <a:off x="10160235" y="2338057"/>
            <a:ext cx="1009138" cy="983229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Google Shape;525;p11">
            <a:extLst>
              <a:ext uri="{FF2B5EF4-FFF2-40B4-BE49-F238E27FC236}">
                <a16:creationId xmlns:a16="http://schemas.microsoft.com/office/drawing/2014/main" id="{B93F5BBF-E5BB-D644-17F1-208939170C16}"/>
              </a:ext>
            </a:extLst>
          </p:cNvPr>
          <p:cNvGrpSpPr/>
          <p:nvPr/>
        </p:nvGrpSpPr>
        <p:grpSpPr>
          <a:xfrm>
            <a:off x="10414499" y="2572720"/>
            <a:ext cx="557522" cy="513901"/>
            <a:chOff x="7244121" y="3002851"/>
            <a:chExt cx="923658" cy="893440"/>
          </a:xfrm>
        </p:grpSpPr>
        <p:sp>
          <p:nvSpPr>
            <p:cNvPr id="23" name="Google Shape;526;p11">
              <a:extLst>
                <a:ext uri="{FF2B5EF4-FFF2-40B4-BE49-F238E27FC236}">
                  <a16:creationId xmlns:a16="http://schemas.microsoft.com/office/drawing/2014/main" id="{3FB28A58-FE70-4ACF-BD74-9DE98EFA50CE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527;p11">
              <a:extLst>
                <a:ext uri="{FF2B5EF4-FFF2-40B4-BE49-F238E27FC236}">
                  <a16:creationId xmlns:a16="http://schemas.microsoft.com/office/drawing/2014/main" id="{03FD7CBC-B54C-5BCC-45E2-E939C8347A43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528;p11">
              <a:extLst>
                <a:ext uri="{FF2B5EF4-FFF2-40B4-BE49-F238E27FC236}">
                  <a16:creationId xmlns:a16="http://schemas.microsoft.com/office/drawing/2014/main" id="{6A6485F2-018F-5AB4-A90D-9BD01C6141B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7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72C21-BA1E-DE7A-2017-5DB6DE875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4EC3209E-6E82-2A8E-D3A4-B2ADA90EBE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sp>
        <p:nvSpPr>
          <p:cNvPr id="4" name="TÍTULO 01">
            <a:extLst>
              <a:ext uri="{FF2B5EF4-FFF2-40B4-BE49-F238E27FC236}">
                <a16:creationId xmlns:a16="http://schemas.microsoft.com/office/drawing/2014/main" id="{E7A19833-EA87-4657-FB35-5F9DC372703F}"/>
              </a:ext>
            </a:extLst>
          </p:cNvPr>
          <p:cNvSpPr txBox="1"/>
          <p:nvPr/>
        </p:nvSpPr>
        <p:spPr>
          <a:xfrm>
            <a:off x="1382398" y="311987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CLUBE</a:t>
            </a:r>
          </a:p>
        </p:txBody>
      </p: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174F381A-6621-3C63-D044-5F8FB937F267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FAFE5EF3-F463-4AF5-F3C4-1FECD5B26F44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1E540B57-2DBE-1575-C6F3-0E5F69B8D943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E17B288-B56E-5B3D-D7EF-BB1B26464F29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0F12EF2E-29EF-F988-39FA-A30FF89E0144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8028945-CA7E-65E9-9D46-1593D2FE4A47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5DBBE3D-4CD5-327F-4980-FC7196D90D58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AF9D041A-2009-A3FD-08FE-B918872B9B5F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6C1B6CA-312F-DB69-3ECA-1A0ECC7C4D73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CF2BF6CE-429F-7B2D-06CE-64514223D016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A08561FC-C93A-117A-2BBD-C51344BA432A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E4B98215-27EC-3847-E6D3-D625BE4B855C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4F63735A-286B-AADC-A4E9-02422C8638FC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8065E059-914B-E943-42A0-3928A581624F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9B6FFA25-3ED4-8AD7-B321-95BE87B09FED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502FBE14-7101-35AE-6672-396C0AD6B95A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20633DB7-4315-01C8-330C-85414AC91D03}"/>
              </a:ext>
            </a:extLst>
          </p:cNvPr>
          <p:cNvSpPr txBox="1"/>
          <p:nvPr/>
        </p:nvSpPr>
        <p:spPr>
          <a:xfrm>
            <a:off x="4064311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3CBF50-E62A-1A38-649C-5B39BF75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3303" y="1692183"/>
            <a:ext cx="8793628" cy="4853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D25B113-BBD9-0A0B-7B4E-9898D96923F5}"/>
              </a:ext>
            </a:extLst>
          </p:cNvPr>
          <p:cNvSpPr txBox="1"/>
          <p:nvPr/>
        </p:nvSpPr>
        <p:spPr>
          <a:xfrm>
            <a:off x="9526019" y="3845242"/>
            <a:ext cx="24126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Basta incluir o valor em “R$” do Claro Clube.</a:t>
            </a:r>
          </a:p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Obs. Necessário consultar o sistema para conferir o saldo do Claro Clube.</a:t>
            </a:r>
          </a:p>
          <a:p>
            <a:pPr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DBF56DC-FA1E-093A-E156-388F1AD7C917}"/>
              </a:ext>
            </a:extLst>
          </p:cNvPr>
          <p:cNvSpPr/>
          <p:nvPr/>
        </p:nvSpPr>
        <p:spPr>
          <a:xfrm>
            <a:off x="9590088" y="3371265"/>
            <a:ext cx="2284539" cy="2362800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AF83D39-FFEC-9123-8E49-90D535AD81B2}"/>
              </a:ext>
            </a:extLst>
          </p:cNvPr>
          <p:cNvSpPr/>
          <p:nvPr/>
        </p:nvSpPr>
        <p:spPr>
          <a:xfrm>
            <a:off x="10252985" y="2859562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oogle Shape;525;p11">
            <a:extLst>
              <a:ext uri="{FF2B5EF4-FFF2-40B4-BE49-F238E27FC236}">
                <a16:creationId xmlns:a16="http://schemas.microsoft.com/office/drawing/2014/main" id="{7C7CF68F-85AE-26AD-4857-2BA1BF5BBD8F}"/>
              </a:ext>
            </a:extLst>
          </p:cNvPr>
          <p:cNvGrpSpPr/>
          <p:nvPr/>
        </p:nvGrpSpPr>
        <p:grpSpPr>
          <a:xfrm>
            <a:off x="10481379" y="3107934"/>
            <a:ext cx="589745" cy="526661"/>
            <a:chOff x="7244121" y="3002851"/>
            <a:chExt cx="923658" cy="893440"/>
          </a:xfrm>
        </p:grpSpPr>
        <p:sp>
          <p:nvSpPr>
            <p:cNvPr id="10" name="Google Shape;526;p11">
              <a:extLst>
                <a:ext uri="{FF2B5EF4-FFF2-40B4-BE49-F238E27FC236}">
                  <a16:creationId xmlns:a16="http://schemas.microsoft.com/office/drawing/2014/main" id="{C0948B61-827B-080E-910D-9643CAF3E1B8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527;p11">
              <a:extLst>
                <a:ext uri="{FF2B5EF4-FFF2-40B4-BE49-F238E27FC236}">
                  <a16:creationId xmlns:a16="http://schemas.microsoft.com/office/drawing/2014/main" id="{084D28BD-74A8-856F-7915-4A6E2BD3059F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8;p11">
              <a:extLst>
                <a:ext uri="{FF2B5EF4-FFF2-40B4-BE49-F238E27FC236}">
                  <a16:creationId xmlns:a16="http://schemas.microsoft.com/office/drawing/2014/main" id="{0C7E6A94-FCA9-611C-0218-CEB0D059C5A5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F6AF63AC-5AC7-E5D3-4F25-F4A0E6BBD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329" y="5205261"/>
            <a:ext cx="810962" cy="460546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6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6A90E-AF67-1EB3-F2F8-6A6F3850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C77555CE-37FA-7F9E-B4FF-3472BC9BF7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098BC9B0-E257-6798-335D-0C4FEFDFA512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3B3FD55C-15B8-CD8D-FF4C-7D4EC46500FE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6DD55776-D3C6-B240-037D-14EB37129823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BC31762A-4372-0CB2-7656-422CEEC060DA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F89A00B6-92BD-A9DA-CC33-906BD3BD3F1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4518358-22ED-659E-0AE8-74C6047E2523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7D8C2046-96E8-B7B1-4F06-C03A6F6A3666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C1524763-92B1-1E7A-D388-8CBAD61BC84E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2065D1C6-9697-DA6B-189D-9C60ABE6C0D3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DFD43481-A082-00C3-775C-147B8187337B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9742D24E-B909-E7AF-7AD0-75FDC6CE5974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E1AA355-AF7D-116D-FEBE-03992C4C86AE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3E4CD647-0572-382D-D9E9-EF20B0FA2D67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24051D00-7C81-33DB-50DC-8BE972F23AE7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89410F02-B819-EE4F-2540-C86F672C6EDE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DF1E69C7-2585-EF90-764C-9BB457A362CC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4D3F0754-1A39-0B95-4077-520CFAFCE384}"/>
              </a:ext>
            </a:extLst>
          </p:cNvPr>
          <p:cNvSpPr txBox="1"/>
          <p:nvPr/>
        </p:nvSpPr>
        <p:spPr>
          <a:xfrm>
            <a:off x="4162633" y="8477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74E054A-70DE-EB87-727E-F27848667EC0}"/>
              </a:ext>
            </a:extLst>
          </p:cNvPr>
          <p:cNvSpPr txBox="1"/>
          <p:nvPr/>
        </p:nvSpPr>
        <p:spPr>
          <a:xfrm>
            <a:off x="9454568" y="2635831"/>
            <a:ext cx="22136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Em casos de parcelamento, basta apenas selecionar a parcela desejada.</a:t>
            </a:r>
          </a:p>
          <a:p>
            <a:pPr lvl="0"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Importante!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O parcelamento está travado em até 21x para aparelhos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TIER 1+ e 1 e até 12x 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para os demais.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485F6C13-D492-392F-EE08-F4A0883B2365}"/>
              </a:ext>
            </a:extLst>
          </p:cNvPr>
          <p:cNvSpPr/>
          <p:nvPr/>
        </p:nvSpPr>
        <p:spPr>
          <a:xfrm>
            <a:off x="9383669" y="2192044"/>
            <a:ext cx="2284539" cy="406127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FFD3144-EA2A-A90F-D645-66B90ADD58FD}"/>
              </a:ext>
            </a:extLst>
          </p:cNvPr>
          <p:cNvSpPr/>
          <p:nvPr/>
        </p:nvSpPr>
        <p:spPr>
          <a:xfrm>
            <a:off x="10046566" y="1680342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632B8268-A042-B548-F174-FFB7DD4CB6F2}"/>
              </a:ext>
            </a:extLst>
          </p:cNvPr>
          <p:cNvGrpSpPr/>
          <p:nvPr/>
        </p:nvGrpSpPr>
        <p:grpSpPr>
          <a:xfrm>
            <a:off x="10274960" y="1928714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CD80ED83-FEA2-0478-FDC6-E05E69E858F6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6549DC7C-A2AF-7B2B-32CD-86F11AAB1FB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4595F12A-78FA-8324-36D8-873BC9B688D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ÍTULO 01">
            <a:extLst>
              <a:ext uri="{FF2B5EF4-FFF2-40B4-BE49-F238E27FC236}">
                <a16:creationId xmlns:a16="http://schemas.microsoft.com/office/drawing/2014/main" id="{A4253DD8-0209-5AE6-A475-938F8BC32AB9}"/>
              </a:ext>
            </a:extLst>
          </p:cNvPr>
          <p:cNvSpPr txBox="1"/>
          <p:nvPr/>
        </p:nvSpPr>
        <p:spPr>
          <a:xfrm>
            <a:off x="1517497" y="255391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CLUBE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BE54B38-7B6F-EA23-7180-54A8DE1E21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492" y="1801897"/>
            <a:ext cx="8708723" cy="4651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4471F6B-04B9-A661-EF2D-E71176056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342" y="4481512"/>
            <a:ext cx="2014032" cy="1632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4A2863F-41C7-665A-3523-864F06CFEE6B}"/>
              </a:ext>
            </a:extLst>
          </p:cNvPr>
          <p:cNvSpPr/>
          <p:nvPr/>
        </p:nvSpPr>
        <p:spPr>
          <a:xfrm>
            <a:off x="4162633" y="4493342"/>
            <a:ext cx="1461419" cy="2736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0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874D1-B4B9-1C8B-FFE2-4AAA4F37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37809841-54F9-C01B-942A-5193BA141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B642851-954D-011B-6BE1-D519691AE8BD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50D0AC59-C2CE-FC61-0676-1ED8A7E592BB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3811398-F1DC-5614-8C12-8E21C05B3F32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E576B564-0214-C497-02C4-B6F5EAF94F14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21D084E7-8461-0F96-8412-CA74C6487252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71B8A329-654C-7833-A0E9-908652BEFEB1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D2B604A6-4165-96CC-8930-82A3F1D6D59C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BFDB95B0-8253-2DCD-C6AC-57C0019FB3D5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A3D4B8AA-12B7-6154-3BF2-B2455779336C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F5C48836-0932-085B-3E15-DC6814EC1119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CBD86F4F-3B61-1FC6-D279-B531CB4F8856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36E29A79-00EF-98F2-9EDC-F591C4B39783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453F426D-545F-DF3F-C20C-38D77F0B514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917D6904-C140-541F-EB7C-1693DD8D7397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63115DC8-65F1-E647-2C26-E16E1D62B5CB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D22C4323-0A37-47FC-B48A-3084663A405E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976D6323-F8AC-BE9A-95FB-5FAD16B9D432}"/>
              </a:ext>
            </a:extLst>
          </p:cNvPr>
          <p:cNvSpPr txBox="1"/>
          <p:nvPr/>
        </p:nvSpPr>
        <p:spPr>
          <a:xfrm>
            <a:off x="4162633" y="8477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BA0BF1-EC05-FB60-1C21-80B5F408BD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492" y="1801897"/>
            <a:ext cx="8708723" cy="4651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E7AF46D-69BB-80D7-8F05-DF517E1AA870}"/>
              </a:ext>
            </a:extLst>
          </p:cNvPr>
          <p:cNvSpPr txBox="1"/>
          <p:nvPr/>
        </p:nvSpPr>
        <p:spPr>
          <a:xfrm>
            <a:off x="9368760" y="3936015"/>
            <a:ext cx="24126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O Desconto será subtraído na caixinha do</a:t>
            </a:r>
          </a:p>
          <a:p>
            <a:pPr lvl="0" algn="ctr">
              <a:defRPr/>
            </a:pPr>
            <a:r>
              <a:rPr lang="pt-BR" sz="1600" dirty="0">
                <a:solidFill>
                  <a:srgbClr val="FFC000"/>
                </a:solidFill>
                <a:latin typeface="Aptos" panose="020B0004020202020204" pitchFamily="34" charset="0"/>
              </a:rPr>
              <a:t>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“Preço Final”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A69ECE1-0877-FFFD-F133-1EE5068CBF82}"/>
              </a:ext>
            </a:extLst>
          </p:cNvPr>
          <p:cNvSpPr/>
          <p:nvPr/>
        </p:nvSpPr>
        <p:spPr>
          <a:xfrm>
            <a:off x="9432830" y="3492229"/>
            <a:ext cx="2284539" cy="1458230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100AF62-22F8-942F-4D03-A3A72DE231E8}"/>
              </a:ext>
            </a:extLst>
          </p:cNvPr>
          <p:cNvSpPr/>
          <p:nvPr/>
        </p:nvSpPr>
        <p:spPr>
          <a:xfrm>
            <a:off x="10095727" y="298052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0EC45B84-3A2E-2D95-8372-6ADC4AB94166}"/>
              </a:ext>
            </a:extLst>
          </p:cNvPr>
          <p:cNvGrpSpPr/>
          <p:nvPr/>
        </p:nvGrpSpPr>
        <p:grpSpPr>
          <a:xfrm>
            <a:off x="10324121" y="3228898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CB05CDD1-BF07-D4FE-6C42-DF12279F4CBD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358A079D-8D2E-8803-79B4-360D29BB44AC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44CB1A61-D189-9A2D-DFCA-5802A67FFB6F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59FA5C73-02F9-9105-27BE-76344C3BF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097" y="4465647"/>
            <a:ext cx="1287806" cy="1619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B0CBF0E-595B-1CCA-5E31-E20B1E07F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508" y="4316495"/>
            <a:ext cx="2676737" cy="1751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99D5986-8D6E-B2FD-20BF-41FA50603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329" y="5205261"/>
            <a:ext cx="810962" cy="460546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81CEEB03-F618-9A18-5E34-86FDD72FFF67}"/>
              </a:ext>
            </a:extLst>
          </p:cNvPr>
          <p:cNvSpPr/>
          <p:nvPr/>
        </p:nvSpPr>
        <p:spPr>
          <a:xfrm>
            <a:off x="5869858" y="5034116"/>
            <a:ext cx="2359742" cy="25563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TÍTULO 01">
            <a:extLst>
              <a:ext uri="{FF2B5EF4-FFF2-40B4-BE49-F238E27FC236}">
                <a16:creationId xmlns:a16="http://schemas.microsoft.com/office/drawing/2014/main" id="{4930E801-C3CD-3430-A625-D7D731EA3EE5}"/>
              </a:ext>
            </a:extLst>
          </p:cNvPr>
          <p:cNvSpPr txBox="1"/>
          <p:nvPr/>
        </p:nvSpPr>
        <p:spPr>
          <a:xfrm>
            <a:off x="1464848" y="271892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CLARO CLUBE</a:t>
            </a:r>
            <a:endParaRPr lang="pt-BR" sz="4000" b="1" spc="-150" dirty="0">
              <a:solidFill>
                <a:srgbClr val="B40604"/>
              </a:solidFill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B05B-284D-0633-45F7-A8E001BE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CAC4397D-4F44-4973-16E4-135BF67A91D1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32857804-EFA1-68AC-AD1C-691D126E9828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F5EBCFF8-247E-1193-5EA7-BE75F253DD32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ECDB22CA-9528-FA36-A84F-80CB24A53A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A22E1523-C096-F816-7D4F-472BF12F4D62}"/>
              </a:ext>
            </a:extLst>
          </p:cNvPr>
          <p:cNvSpPr/>
          <p:nvPr/>
        </p:nvSpPr>
        <p:spPr>
          <a:xfrm>
            <a:off x="6474842" y="3603689"/>
            <a:ext cx="578745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ACESSAR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A7DB5D45-FF26-64F6-9840-30BF3BD40A84}"/>
              </a:ext>
            </a:extLst>
          </p:cNvPr>
          <p:cNvSpPr/>
          <p:nvPr/>
        </p:nvSpPr>
        <p:spPr>
          <a:xfrm>
            <a:off x="5697533" y="2938836"/>
            <a:ext cx="3321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300" noProof="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COMO 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58231B7-43A3-0285-4597-15CE9F8F370B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DDEEC314-9841-8D68-1C17-58295257A41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9" name="TÍTULO 01">
            <a:extLst>
              <a:ext uri="{FF2B5EF4-FFF2-40B4-BE49-F238E27FC236}">
                <a16:creationId xmlns:a16="http://schemas.microsoft.com/office/drawing/2014/main" id="{ABC5EECA-9E9E-A642-12FC-2A74AE7E7ED4}"/>
              </a:ext>
            </a:extLst>
          </p:cNvPr>
          <p:cNvSpPr txBox="1"/>
          <p:nvPr/>
        </p:nvSpPr>
        <p:spPr>
          <a:xfrm>
            <a:off x="7141807" y="4744479"/>
            <a:ext cx="505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0.08268 1.85185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7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63ADD-CCA4-61D7-7882-4F04A1B2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E3694763-3109-711D-9CE1-742E6464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474FFA71-3863-4130-33C5-2D3C33912828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A07C7935-A614-72E7-851C-AB9744D45C5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4EAA7908-A036-3C2F-2F99-B400CE0A458F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3EB5114-3405-96F4-90E3-9B1001F049B1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8F0A21E-02AB-BC73-0660-E1EC3D244333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1F4A9C08-C885-DC92-8CE4-ABE081D418A9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93A71C4E-679A-AC83-434A-CF8B661B8E1D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4AC06900-A31F-F05E-3400-3836FBDAE572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F75A9C27-2FD1-1CE8-C57E-A733F48C8734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52023D8D-465C-26AB-9AD3-9CE5888539C0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8DC9C293-DAB1-C327-67C6-9FDB8FE46457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7921953E-0310-D4B1-7D39-F915829E553D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1EEB4B44-DBDB-37C7-9D35-6152A9A4392B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78662575-C6A9-ACCA-640A-40E4B89204DC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A243C916-509D-87BC-7DEF-1C1D35FF6F0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435F526B-6DFF-D902-7822-2AF8FC0E5DFB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E977C186-8252-357F-7620-B9C49883D9E2}"/>
              </a:ext>
            </a:extLst>
          </p:cNvPr>
          <p:cNvSpPr txBox="1"/>
          <p:nvPr/>
        </p:nvSpPr>
        <p:spPr>
          <a:xfrm>
            <a:off x="4162633" y="8477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4AE833A-75F2-11CA-5BE6-871FA9C6A566}"/>
              </a:ext>
            </a:extLst>
          </p:cNvPr>
          <p:cNvSpPr txBox="1"/>
          <p:nvPr/>
        </p:nvSpPr>
        <p:spPr>
          <a:xfrm>
            <a:off x="9593149" y="2778888"/>
            <a:ext cx="218544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Para fazer a simulação basta selecionar a opção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“Acessórios”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no campo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EXIBIR</a:t>
            </a:r>
            <a: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  <a:t>.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</a:p>
          <a:p>
            <a:pPr lvl="0"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marL="342900" lvl="0" indent="-342900" algn="ctr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Após a seleção, a caixinha abrirá automaticamente.</a:t>
            </a:r>
          </a:p>
          <a:p>
            <a:pPr marL="342900" indent="-342900" algn="ctr">
              <a:buFont typeface="+mj-lt"/>
              <a:buAutoNum type="arabicPeriod"/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Selecione e digite o acessório que deseja incluir.</a:t>
            </a:r>
          </a:p>
          <a:p>
            <a:pPr marL="342900" lvl="0" indent="-342900" algn="ctr">
              <a:buFont typeface="+mj-lt"/>
              <a:buAutoNum type="arabicPeriod"/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lvl="0" algn="ctr">
              <a:defRPr/>
            </a:pPr>
            <a:endParaRPr lang="pt-BR" sz="1600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C45DDB15-8FE0-763F-EDE0-75A4D3629F74}"/>
              </a:ext>
            </a:extLst>
          </p:cNvPr>
          <p:cNvSpPr/>
          <p:nvPr/>
        </p:nvSpPr>
        <p:spPr>
          <a:xfrm>
            <a:off x="9543602" y="2322932"/>
            <a:ext cx="2284539" cy="329320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36AFD39-9CFB-65EF-7D58-C91B4CE1F4B7}"/>
              </a:ext>
            </a:extLst>
          </p:cNvPr>
          <p:cNvSpPr/>
          <p:nvPr/>
        </p:nvSpPr>
        <p:spPr>
          <a:xfrm>
            <a:off x="10206499" y="1811231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CAA434AA-7A7E-81C8-84B4-A17EF5772AF2}"/>
              </a:ext>
            </a:extLst>
          </p:cNvPr>
          <p:cNvGrpSpPr/>
          <p:nvPr/>
        </p:nvGrpSpPr>
        <p:grpSpPr>
          <a:xfrm>
            <a:off x="10434893" y="2059603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963F6447-6CCE-B88F-A717-2D25C734B42C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621C5ACE-10CE-0A65-5592-E5085AA1C16A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CE9E7F85-48D0-8856-A12E-408488C55AF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ÍTULO 01">
            <a:extLst>
              <a:ext uri="{FF2B5EF4-FFF2-40B4-BE49-F238E27FC236}">
                <a16:creationId xmlns:a16="http://schemas.microsoft.com/office/drawing/2014/main" id="{7AE3440F-2315-E6E0-7ADB-32BDA95A4D06}"/>
              </a:ext>
            </a:extLst>
          </p:cNvPr>
          <p:cNvSpPr txBox="1"/>
          <p:nvPr/>
        </p:nvSpPr>
        <p:spPr>
          <a:xfrm>
            <a:off x="1301188" y="149742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ACESSÓRIOS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5E83AFF-014C-D89F-951E-5045010673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3859" y="1750450"/>
            <a:ext cx="8864296" cy="4805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29306F2-E15A-2A38-3262-FC1900755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36" y="3565981"/>
            <a:ext cx="1347849" cy="1417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FC65F22-52E0-A68C-E01C-906E940C7EA5}"/>
              </a:ext>
            </a:extLst>
          </p:cNvPr>
          <p:cNvSpPr/>
          <p:nvPr/>
        </p:nvSpPr>
        <p:spPr>
          <a:xfrm>
            <a:off x="2084439" y="4587999"/>
            <a:ext cx="658761" cy="1458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376011E-1673-B8D6-0B01-6BA13ED7F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983" y="4491283"/>
            <a:ext cx="2447130" cy="1683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9FFBFAC-3ACA-C33A-3D18-D2A1D3C34FD8}"/>
              </a:ext>
            </a:extLst>
          </p:cNvPr>
          <p:cNvSpPr/>
          <p:nvPr/>
        </p:nvSpPr>
        <p:spPr>
          <a:xfrm>
            <a:off x="4544947" y="4524462"/>
            <a:ext cx="1646303" cy="24255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451D1-905A-ED01-E993-78C2A706A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D6E1B2CB-36A7-5BE6-742B-FD0E03FAB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0DCF6F6B-F01D-D544-15AE-0820D0CBDE1A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08A80C6-4B54-B995-37D3-1C9F983FF85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C5E72A7E-6DB0-4739-D34E-4E68198D18C0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7815BA4C-0122-143E-196A-7C4A6CDD7D6B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DC459A33-3B90-3A1F-10F3-2ECBFE75C7C2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EC80925B-A621-D610-F43E-E428970A78A0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1E8199AF-B2E1-CFC2-A384-E7F2D16E2F4D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CAD8B0D2-1310-70E5-A1B3-6FD3023B0280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F01B0040-A08A-2E54-97BF-9F727396A05B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95D6C484-4531-4FFD-50CF-633FF064E54C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73E78892-56A6-E6B2-87F8-4E7FB7E45067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92A21C7-AD24-0A2A-57B4-D7A94A0F939E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4A0CC805-8A64-A44B-3955-E27F7FF2C270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BD3714CD-A72A-6C2F-3482-E1999B0DB335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ED7BA8B6-C9E5-7E17-3E30-70E042C80A21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ACE00D63-B98E-A87C-6CAC-FB8D477F9E33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BE710E31-A22E-C078-CB0A-BD93DA08A401}"/>
              </a:ext>
            </a:extLst>
          </p:cNvPr>
          <p:cNvSpPr txBox="1"/>
          <p:nvPr/>
        </p:nvSpPr>
        <p:spPr>
          <a:xfrm>
            <a:off x="4162633" y="8477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C526BDD-EC51-A4C2-571A-3CCF2D4D92C2}"/>
              </a:ext>
            </a:extLst>
          </p:cNvPr>
          <p:cNvSpPr txBox="1"/>
          <p:nvPr/>
        </p:nvSpPr>
        <p:spPr>
          <a:xfrm>
            <a:off x="9236155" y="3936014"/>
            <a:ext cx="2939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No campo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PREÇO FINAL </a:t>
            </a:r>
            <a:br>
              <a:rPr lang="pt-BR" sz="1600" b="1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o valor</a:t>
            </a:r>
            <a:b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R$ 8.166,90 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é a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soma</a:t>
            </a:r>
            <a:r>
              <a:rPr lang="pt-BR" sz="1600" dirty="0">
                <a:solidFill>
                  <a:srgbClr val="FFFFFF"/>
                </a:solidFill>
                <a:latin typeface="Aptos" panose="020B0004020202020204" pitchFamily="34" charset="0"/>
              </a:rPr>
              <a:t> do Aparelho + Plano + Acessórios.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3757C01-0DAC-A433-FD2F-AE42D504140A}"/>
              </a:ext>
            </a:extLst>
          </p:cNvPr>
          <p:cNvSpPr/>
          <p:nvPr/>
        </p:nvSpPr>
        <p:spPr>
          <a:xfrm>
            <a:off x="9264017" y="3497458"/>
            <a:ext cx="2782013" cy="184177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7F6D875-5ABD-5FC3-30A1-50DDB251F7E1}"/>
              </a:ext>
            </a:extLst>
          </p:cNvPr>
          <p:cNvSpPr/>
          <p:nvPr/>
        </p:nvSpPr>
        <p:spPr>
          <a:xfrm>
            <a:off x="10193059" y="2974072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F083B5E6-44DA-1CE1-B88E-878C342835DE}"/>
              </a:ext>
            </a:extLst>
          </p:cNvPr>
          <p:cNvGrpSpPr/>
          <p:nvPr/>
        </p:nvGrpSpPr>
        <p:grpSpPr>
          <a:xfrm>
            <a:off x="10421453" y="3222444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A7E721D4-4A45-3FF6-D8D7-1AEC96A1D1FD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C4B68E68-D171-ECEE-9B9A-1E0E25051625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5B388B43-9C11-E803-883B-E4EDC751C5CB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ÍTULO 01">
            <a:extLst>
              <a:ext uri="{FF2B5EF4-FFF2-40B4-BE49-F238E27FC236}">
                <a16:creationId xmlns:a16="http://schemas.microsoft.com/office/drawing/2014/main" id="{21768385-E328-90D0-2214-5E9BCE8FA8A4}"/>
              </a:ext>
            </a:extLst>
          </p:cNvPr>
          <p:cNvSpPr txBox="1"/>
          <p:nvPr/>
        </p:nvSpPr>
        <p:spPr>
          <a:xfrm>
            <a:off x="1619688" y="149742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ACESSÓRIOS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73E34E-98FF-A2EC-27FC-899173E17D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3859" y="1813199"/>
            <a:ext cx="8733914" cy="4735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1914AFD-5E8F-D173-6CB1-2E8613E4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11" y="4552546"/>
            <a:ext cx="4431014" cy="1750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71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DE23A-2D87-1CBC-EC70-92B5F454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E2AF249E-99ED-0F82-95F3-280A0BD7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D58AE39C-9792-B569-484B-E786BBDECDE5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FD596322-A646-8D5C-F001-70D55F5AB005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17611912-EBC9-C90C-BA81-F7AEB159415B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8C3106CD-A55A-218A-60E3-7D59CA9C11E8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570A798-05F2-2781-D46A-AEC035258C5D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374B1A5-74DB-9466-BD7C-2F8B1DA351E9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72DAFEC-4EB5-DAD5-D439-FFA1E22F6095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FE181F95-2410-22EE-A0FF-8B760B940020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8204B92-E999-A9BC-2BFD-97A05F784B3F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1A79A22B-C8E2-F2AA-26D2-B21BB2EAA995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FFA77347-61FE-B1C8-8F78-E3C87466BC15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1770DDD0-741F-950A-9196-1D629972D173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46926FC6-DA68-4F36-653A-1647B9446D0A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3F983CB7-74A8-C4CB-36D8-314A8EF8205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75FC692-E43A-87F9-848A-538F7D8337E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2D33DF9B-48FE-1DA1-BFDA-7FB260387685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5DAC485E-2869-0E4A-14A4-0C8EAB601FF7}"/>
              </a:ext>
            </a:extLst>
          </p:cNvPr>
          <p:cNvSpPr txBox="1"/>
          <p:nvPr/>
        </p:nvSpPr>
        <p:spPr>
          <a:xfrm>
            <a:off x="388520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43E80E6-59F3-8989-DCB8-D86667A7E24F}"/>
              </a:ext>
            </a:extLst>
          </p:cNvPr>
          <p:cNvSpPr txBox="1"/>
          <p:nvPr/>
        </p:nvSpPr>
        <p:spPr>
          <a:xfrm>
            <a:off x="9447872" y="2916840"/>
            <a:ext cx="24126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Para fazer a simulação basta selecionar a opção </a:t>
            </a:r>
            <a:r>
              <a:rPr lang="pt-BR" sz="1600" b="1" dirty="0">
                <a:solidFill>
                  <a:srgbClr val="FFC000"/>
                </a:solidFill>
              </a:rPr>
              <a:t>“Seguro” </a:t>
            </a:r>
            <a:r>
              <a:rPr lang="pt-BR" sz="1600" dirty="0">
                <a:solidFill>
                  <a:srgbClr val="FFFFFF"/>
                </a:solidFill>
              </a:rPr>
              <a:t>no campo</a:t>
            </a: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b="1" dirty="0">
                <a:solidFill>
                  <a:srgbClr val="FFC000"/>
                </a:solidFill>
              </a:rPr>
              <a:t>EXIBIR</a:t>
            </a:r>
            <a:r>
              <a:rPr lang="pt-BR" sz="1600" dirty="0">
                <a:solidFill>
                  <a:srgbClr val="FFFFFF"/>
                </a:solidFill>
              </a:rPr>
              <a:t>. </a:t>
            </a:r>
            <a:br>
              <a:rPr lang="pt-BR" sz="1600" dirty="0">
                <a:solidFill>
                  <a:srgbClr val="FFFFFF"/>
                </a:solidFill>
              </a:rPr>
            </a:b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A mensalidade do seguro será calculada automaticamente sobre o preço </a:t>
            </a:r>
            <a:r>
              <a:rPr lang="pt-BR" sz="1600" dirty="0" err="1">
                <a:solidFill>
                  <a:srgbClr val="FFFFFF"/>
                </a:solidFill>
              </a:rPr>
              <a:t>pré</a:t>
            </a:r>
            <a:r>
              <a:rPr lang="pt-BR" sz="1600" dirty="0">
                <a:solidFill>
                  <a:srgbClr val="FFFFFF"/>
                </a:solidFill>
              </a:rPr>
              <a:t> pago do aparelho.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3935132-DBAD-2AA9-E7A5-7069B5510595}"/>
              </a:ext>
            </a:extLst>
          </p:cNvPr>
          <p:cNvSpPr/>
          <p:nvPr/>
        </p:nvSpPr>
        <p:spPr>
          <a:xfrm>
            <a:off x="9511942" y="2473053"/>
            <a:ext cx="2284539" cy="308833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2AAECC6-0438-8C1D-28F4-997F57DB35EB}"/>
              </a:ext>
            </a:extLst>
          </p:cNvPr>
          <p:cNvSpPr/>
          <p:nvPr/>
        </p:nvSpPr>
        <p:spPr>
          <a:xfrm>
            <a:off x="10174839" y="1961351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6953757A-7522-56AC-E463-E04AB281B86B}"/>
              </a:ext>
            </a:extLst>
          </p:cNvPr>
          <p:cNvGrpSpPr/>
          <p:nvPr/>
        </p:nvGrpSpPr>
        <p:grpSpPr>
          <a:xfrm>
            <a:off x="10403233" y="2209723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9E027B37-ED12-D44A-F04F-30C010B367E0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BB677BB1-CEC5-8DF4-C680-3B33ABFA839C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630520A5-5AA0-D2AA-02B2-3FA83993253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ÍTULO 01">
            <a:extLst>
              <a:ext uri="{FF2B5EF4-FFF2-40B4-BE49-F238E27FC236}">
                <a16:creationId xmlns:a16="http://schemas.microsoft.com/office/drawing/2014/main" id="{B4DBE2B5-5013-EC43-FDBA-62AFED722EF2}"/>
              </a:ext>
            </a:extLst>
          </p:cNvPr>
          <p:cNvSpPr txBox="1"/>
          <p:nvPr/>
        </p:nvSpPr>
        <p:spPr>
          <a:xfrm>
            <a:off x="1301188" y="149742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SEGURO PROTEÇÃO MÓVEL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01C0DB-E3A3-4D7E-EE78-BB17ABD7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1450" y="1794152"/>
            <a:ext cx="8705862" cy="4786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CC6E7A-438F-2B5E-EA61-B8524FA7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123" y="4533900"/>
            <a:ext cx="1343202" cy="1752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9B4C367-AB94-F5D7-494D-74E1E4AAEEE7}"/>
              </a:ext>
            </a:extLst>
          </p:cNvPr>
          <p:cNvSpPr/>
          <p:nvPr/>
        </p:nvSpPr>
        <p:spPr>
          <a:xfrm>
            <a:off x="4591050" y="5334000"/>
            <a:ext cx="742950" cy="3429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911A742-E71C-A7DC-9537-115D881D9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166" y="3532423"/>
            <a:ext cx="1253006" cy="1418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1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F594-2666-61E3-9E2A-EF649755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21711971-F181-6684-D828-DBE87F8D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85725" y="-13697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76F5E04-7008-47FF-3A07-32A64D25294F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743F241-EF72-A2CA-82AB-34A28009CDD8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D421A7DA-8D1E-47D9-EBA9-C833477C7A82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1A2D6734-90BD-84F5-659B-A6D756BEADFD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A1BC92B0-38C6-A21A-8D82-4BDA7EC3DBE2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47814D14-2E2D-5C3D-1DB0-3629BE2E7187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62420E71-0B76-7BF0-65B4-880E1BFED15B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A5177D5E-C64D-13C0-0C1B-3D7E2617106C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0A687F5-9DE3-79A3-CA35-FECC161E610E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3A4E5B0-CD7B-5A4E-5E46-456036B68160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E516746B-E896-37DA-797E-BE0DE034F596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2AEC88F9-1D03-7BF3-DF6D-2B088F1A938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EDF3C1F1-30D2-E6A3-6988-F605FC32DBCA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1C142DCC-DB60-C743-B2C1-DA6EAD1B4AAC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1B8EAB7B-0839-0266-9CC2-206FCF3F0C66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D4645F7C-4092-A56A-8135-B920F6E29E34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A32747C5-987E-49F2-0FF9-F949B7B0759D}"/>
              </a:ext>
            </a:extLst>
          </p:cNvPr>
          <p:cNvSpPr txBox="1"/>
          <p:nvPr/>
        </p:nvSpPr>
        <p:spPr>
          <a:xfrm>
            <a:off x="3781053" y="843931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5708B5-90D9-BEED-76E4-802D8A16F662}"/>
              </a:ext>
            </a:extLst>
          </p:cNvPr>
          <p:cNvSpPr txBox="1"/>
          <p:nvPr/>
        </p:nvSpPr>
        <p:spPr>
          <a:xfrm>
            <a:off x="9368760" y="3936015"/>
            <a:ext cx="24126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Aparelhos com preço vigente via </a:t>
            </a:r>
            <a:r>
              <a:rPr lang="pt-BR" sz="1600" dirty="0" err="1">
                <a:solidFill>
                  <a:srgbClr val="FFFFFF"/>
                </a:solidFill>
              </a:rPr>
              <a:t>promomemo</a:t>
            </a:r>
            <a:r>
              <a:rPr lang="pt-BR" sz="1600" dirty="0">
                <a:solidFill>
                  <a:srgbClr val="FFFFFF"/>
                </a:solidFill>
              </a:rPr>
              <a:t> serão representados por um </a:t>
            </a:r>
            <a:r>
              <a:rPr lang="pt-BR" sz="1600" u="sng" dirty="0">
                <a:solidFill>
                  <a:srgbClr val="FFFFFF"/>
                </a:solidFill>
              </a:rPr>
              <a:t>“sublinhado”.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73C0F10-628B-F1BB-5ACC-AA3D3EA97E8B}"/>
              </a:ext>
            </a:extLst>
          </p:cNvPr>
          <p:cNvSpPr/>
          <p:nvPr/>
        </p:nvSpPr>
        <p:spPr>
          <a:xfrm>
            <a:off x="9432830" y="3492229"/>
            <a:ext cx="2284539" cy="1650516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282A960-55C1-82CA-3C1A-802B44CA38A1}"/>
              </a:ext>
            </a:extLst>
          </p:cNvPr>
          <p:cNvSpPr/>
          <p:nvPr/>
        </p:nvSpPr>
        <p:spPr>
          <a:xfrm>
            <a:off x="10095727" y="298052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6884E21F-3B8C-48A0-7813-8AFDAE95F500}"/>
              </a:ext>
            </a:extLst>
          </p:cNvPr>
          <p:cNvGrpSpPr/>
          <p:nvPr/>
        </p:nvGrpSpPr>
        <p:grpSpPr>
          <a:xfrm>
            <a:off x="10324121" y="3228898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5A9A1042-8010-FF75-66DB-717634C6857A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68A55D3B-229A-E708-8795-55B15979EBEA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4B1BD945-0C42-97E3-A29F-C49016E58EE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ÍTULO 01">
            <a:extLst>
              <a:ext uri="{FF2B5EF4-FFF2-40B4-BE49-F238E27FC236}">
                <a16:creationId xmlns:a16="http://schemas.microsoft.com/office/drawing/2014/main" id="{046E5854-F5D3-8522-38C2-4B682780DEA6}"/>
              </a:ext>
            </a:extLst>
          </p:cNvPr>
          <p:cNvSpPr txBox="1"/>
          <p:nvPr/>
        </p:nvSpPr>
        <p:spPr>
          <a:xfrm>
            <a:off x="1301188" y="149742"/>
            <a:ext cx="958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PROMOMEMO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2596C4-C9C7-0FFC-8D7E-178A81A4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562" y="1775589"/>
            <a:ext cx="8617845" cy="4780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E6BA698-4032-61D6-B31F-85BEB6F6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607" y="4744208"/>
            <a:ext cx="843496" cy="133859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02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BCEA4-A410-6B7A-FA2A-DD90F07F4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2542A7BA-EB0A-74CF-DF17-F24F1A22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3E294890-55CE-7292-D445-DC6C7826DABE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8AE285F-1236-2254-F811-F5CC9E764EF5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47D6215C-FB45-3ECA-1F04-5C4ECBE1FB97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4A661A9A-6BBC-CB68-BD32-541E2161BAFF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BC995BBC-B033-1F8B-55D3-48FACA07BE29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F8DBA616-E7E4-84AF-767A-BDC0D8902FDA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70B5D336-0351-925F-0F2C-E18A0436FF04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4DE8B9BC-FA0F-1E17-B240-1024768F9DBC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2B0E145D-D51B-70DE-FA90-26A8BBAF6300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25431BD2-9A62-456D-2F79-DC8B1B60EDFD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4B213A14-30DE-F398-263B-CAF148ED6792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0C13B4D9-903C-D44D-CCB1-694C4A965F37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94A420E9-967F-5837-0244-285A3340CFBD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5241DA0F-5A40-6F32-2319-57A2B5D77766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B6FB6EC0-2E9A-9282-9C57-EF7108D4E15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B45B7BFF-375D-B4C5-DBED-A334E400F519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3BF70A3A-2DE2-CD22-3ECB-BFAFA83FEE56}"/>
              </a:ext>
            </a:extLst>
          </p:cNvPr>
          <p:cNvSpPr txBox="1"/>
          <p:nvPr/>
        </p:nvSpPr>
        <p:spPr>
          <a:xfrm>
            <a:off x="3826527" y="819789"/>
            <a:ext cx="721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369C4C-0A9B-887C-7BDF-95FD8745DCA8}"/>
              </a:ext>
            </a:extLst>
          </p:cNvPr>
          <p:cNvSpPr txBox="1"/>
          <p:nvPr/>
        </p:nvSpPr>
        <p:spPr>
          <a:xfrm>
            <a:off x="9368760" y="3936015"/>
            <a:ext cx="241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Para visualizar a </a:t>
            </a:r>
            <a:r>
              <a:rPr lang="pt-BR" sz="1600" b="1" dirty="0">
                <a:solidFill>
                  <a:srgbClr val="FFC000"/>
                </a:solidFill>
              </a:rPr>
              <a:t>ESCADA DE PREÇOS</a:t>
            </a:r>
            <a:r>
              <a:rPr lang="pt-BR" sz="1600" dirty="0">
                <a:solidFill>
                  <a:srgbClr val="FFC000"/>
                </a:solidFill>
              </a:rPr>
              <a:t> </a:t>
            </a:r>
            <a:r>
              <a:rPr lang="pt-BR" sz="1600" dirty="0">
                <a:solidFill>
                  <a:srgbClr val="FFFFFF"/>
                </a:solidFill>
              </a:rPr>
              <a:t>completa (todos planos), é só clicar no ícone sinalizado ao lado do modelo gerencial.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8C83B4E-FFA6-5E3A-E0A6-587DE1FB3E9C}"/>
              </a:ext>
            </a:extLst>
          </p:cNvPr>
          <p:cNvSpPr/>
          <p:nvPr/>
        </p:nvSpPr>
        <p:spPr>
          <a:xfrm>
            <a:off x="9432830" y="3492228"/>
            <a:ext cx="2284539" cy="212752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1F54702-E436-F6DA-DB22-BAC1E82C80D4}"/>
              </a:ext>
            </a:extLst>
          </p:cNvPr>
          <p:cNvSpPr/>
          <p:nvPr/>
        </p:nvSpPr>
        <p:spPr>
          <a:xfrm>
            <a:off x="10095727" y="298052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88028EAC-90AD-078C-49ED-22CD8F13DD1C}"/>
              </a:ext>
            </a:extLst>
          </p:cNvPr>
          <p:cNvGrpSpPr/>
          <p:nvPr/>
        </p:nvGrpSpPr>
        <p:grpSpPr>
          <a:xfrm>
            <a:off x="10324121" y="3228898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4B81F14B-AE8B-C6D8-7836-24BE9BAE528F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365F3577-5BAF-F165-2E5D-2D2BD6C3CCED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F9C8F90D-C7F6-5985-5ADD-03926A0DAF8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ÍTULO 01">
            <a:extLst>
              <a:ext uri="{FF2B5EF4-FFF2-40B4-BE49-F238E27FC236}">
                <a16:creationId xmlns:a16="http://schemas.microsoft.com/office/drawing/2014/main" id="{44E36474-AB31-80B3-F798-D51FD086AB5C}"/>
              </a:ext>
            </a:extLst>
          </p:cNvPr>
          <p:cNvSpPr txBox="1"/>
          <p:nvPr/>
        </p:nvSpPr>
        <p:spPr>
          <a:xfrm>
            <a:off x="3285779" y="97736"/>
            <a:ext cx="562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ESCADA DE PREÇOS</a:t>
            </a:r>
          </a:p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760A71C9-0713-9BC9-DBEA-C2E7DB466C4D}"/>
              </a:ext>
            </a:extLst>
          </p:cNvPr>
          <p:cNvCxnSpPr>
            <a:cxnSpLocks/>
          </p:cNvCxnSpPr>
          <p:nvPr/>
        </p:nvCxnSpPr>
        <p:spPr>
          <a:xfrm flipH="1">
            <a:off x="923925" y="3580378"/>
            <a:ext cx="354209" cy="3556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3075145A-D5CD-C686-C678-1885F7C701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4631" y="1812992"/>
            <a:ext cx="8617845" cy="4780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A667EE7-54F2-25B8-6BEF-BA1674387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26" y="4142267"/>
            <a:ext cx="268999" cy="26032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EE33BB6-D4BA-08DA-83EF-25494B016330}"/>
              </a:ext>
            </a:extLst>
          </p:cNvPr>
          <p:cNvCxnSpPr/>
          <p:nvPr/>
        </p:nvCxnSpPr>
        <p:spPr>
          <a:xfrm flipH="1">
            <a:off x="990113" y="3850723"/>
            <a:ext cx="458198" cy="2518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0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9260C-A79A-C21E-FD26-C2DAAD2B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66A869CD-37EC-C62A-3775-7ED870A9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623FEAE9-D863-4F59-81EA-014D943F004D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AB774BC-AAED-27F5-D17D-A8DA9B12D004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0D613439-03A1-FF4C-0338-0C09A808E0A0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77687A6C-9EEC-9F49-36A6-70892D009824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6C1D0E96-4D88-2447-51EE-A6210877D7FB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2E6B86A-956B-2B3B-7AB0-886A64F52AA0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871B700-BE8F-10D7-A8D8-3A320CB27356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B2743DEA-E676-BDD9-C7F2-744D91D9A444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C994EE2A-76D0-051F-871B-48BBF3F825AD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E168CE4D-A0FF-87D5-B4B2-1CEC988A52D8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481BAB48-2C32-FCE1-FB73-B66464E862A0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45710C25-C12A-73BB-690C-9BD8AA259F5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7DE9AD73-2098-29D9-4CAD-9E3308168A7B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4E854F1D-D45B-AC45-952F-DE7A6B77F41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185DE641-CC53-70DA-B5EA-00AAC0C1B115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99EB69E1-AFC5-1C21-0D57-9DD133358801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A8441007-C52C-D1E0-BAE3-DFD04FB2E73C}"/>
              </a:ext>
            </a:extLst>
          </p:cNvPr>
          <p:cNvSpPr txBox="1"/>
          <p:nvPr/>
        </p:nvSpPr>
        <p:spPr>
          <a:xfrm>
            <a:off x="4119775" y="8477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D0A9A8F-33A7-C753-7967-3F338B5B96E5}"/>
              </a:ext>
            </a:extLst>
          </p:cNvPr>
          <p:cNvSpPr txBox="1"/>
          <p:nvPr/>
        </p:nvSpPr>
        <p:spPr>
          <a:xfrm>
            <a:off x="9368760" y="3936015"/>
            <a:ext cx="24126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Ao clicar em </a:t>
            </a:r>
            <a:r>
              <a:rPr lang="pt-BR" sz="1600" b="1" dirty="0">
                <a:solidFill>
                  <a:srgbClr val="FFC000"/>
                </a:solidFill>
              </a:rPr>
              <a:t>ESCADA DE PREÇOS</a:t>
            </a:r>
            <a:r>
              <a:rPr lang="pt-BR" sz="1600" dirty="0">
                <a:solidFill>
                  <a:srgbClr val="FFFFFF"/>
                </a:solidFill>
              </a:rPr>
              <a:t> você será direcionado para outra guia com as informação de </a:t>
            </a:r>
            <a:r>
              <a:rPr lang="pt-BR" sz="1600" b="1" dirty="0">
                <a:solidFill>
                  <a:srgbClr val="FFC000"/>
                </a:solidFill>
              </a:rPr>
              <a:t>Single</a:t>
            </a:r>
            <a:r>
              <a:rPr lang="pt-BR" sz="1600" dirty="0">
                <a:solidFill>
                  <a:srgbClr val="FFFFFF"/>
                </a:solidFill>
              </a:rPr>
              <a:t> e </a:t>
            </a:r>
            <a:r>
              <a:rPr lang="pt-BR" sz="1600" b="1" dirty="0" err="1">
                <a:solidFill>
                  <a:srgbClr val="FFC000"/>
                </a:solidFill>
              </a:rPr>
              <a:t>Multi</a:t>
            </a:r>
            <a:r>
              <a:rPr lang="pt-BR" sz="1600" dirty="0">
                <a:solidFill>
                  <a:srgbClr val="FFFFFF"/>
                </a:solidFill>
              </a:rPr>
              <a:t> e escada completo de preços Claro.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81F7DDC-7E16-5310-62F1-7A5C47452DFD}"/>
              </a:ext>
            </a:extLst>
          </p:cNvPr>
          <p:cNvSpPr/>
          <p:nvPr/>
        </p:nvSpPr>
        <p:spPr>
          <a:xfrm>
            <a:off x="9432830" y="3492229"/>
            <a:ext cx="2284539" cy="2259668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BC51A05-ADE5-3FF3-E7B0-658BD5A16C86}"/>
              </a:ext>
            </a:extLst>
          </p:cNvPr>
          <p:cNvSpPr/>
          <p:nvPr/>
        </p:nvSpPr>
        <p:spPr>
          <a:xfrm>
            <a:off x="10095727" y="298052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51811E88-D9AD-D6C8-5BBB-32B6980A026D}"/>
              </a:ext>
            </a:extLst>
          </p:cNvPr>
          <p:cNvGrpSpPr/>
          <p:nvPr/>
        </p:nvGrpSpPr>
        <p:grpSpPr>
          <a:xfrm>
            <a:off x="10324121" y="3228898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4773F7CB-9445-66A9-9128-88CB620122DC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B725C84D-58F5-6CCB-C6CE-04A5519D0506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6F847C74-073F-9CD3-A811-47B48708F92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F90D99E9-D0FD-E5EC-EEBA-9DE38DA299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8223" y="2060277"/>
            <a:ext cx="8881236" cy="4392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01A75C-C9BF-BFA6-46A3-1B5F13DE9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84" y="3155716"/>
            <a:ext cx="8274148" cy="285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ÍTULO 01">
            <a:extLst>
              <a:ext uri="{FF2B5EF4-FFF2-40B4-BE49-F238E27FC236}">
                <a16:creationId xmlns:a16="http://schemas.microsoft.com/office/drawing/2014/main" id="{AA8EC058-CC94-CC9A-1557-6D09E9BF271D}"/>
              </a:ext>
            </a:extLst>
          </p:cNvPr>
          <p:cNvSpPr txBox="1"/>
          <p:nvPr/>
        </p:nvSpPr>
        <p:spPr>
          <a:xfrm>
            <a:off x="1319375" y="186008"/>
            <a:ext cx="10050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ESCADA DE PREÇOS</a:t>
            </a:r>
          </a:p>
          <a:p>
            <a:pPr lvl="0" algn="ctr">
              <a:defRPr/>
            </a:pPr>
            <a:r>
              <a:rPr lang="pt-BR" sz="4000" b="1" spc="-150" dirty="0">
                <a:solidFill>
                  <a:srgbClr val="B40604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76BB19E-1F34-5E1D-B1D0-92C7BC294F8B}"/>
              </a:ext>
            </a:extLst>
          </p:cNvPr>
          <p:cNvSpPr/>
          <p:nvPr/>
        </p:nvSpPr>
        <p:spPr>
          <a:xfrm>
            <a:off x="781375" y="3228898"/>
            <a:ext cx="600748" cy="2001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060C61E-DD31-6F80-A3D2-D2905C8BD435}"/>
              </a:ext>
            </a:extLst>
          </p:cNvPr>
          <p:cNvSpPr/>
          <p:nvPr/>
        </p:nvSpPr>
        <p:spPr>
          <a:xfrm>
            <a:off x="781375" y="4705350"/>
            <a:ext cx="538000" cy="20010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7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7083 -1.85185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8ED3-92D3-C75E-505F-ED21DDD40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C962F939-0338-9EBB-7C5D-643C56E9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34C11B2D-4A02-02D3-7923-2A20A710011F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F1D2888F-B68B-076B-F93E-0DBACBB6BD5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280B1B63-7BE0-6C04-F06C-F0F38E9F288F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80DB82C2-0656-5270-A307-B62FF5E9F17E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92ABF255-17C6-3CE2-D720-ED8DDE876EDF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6F73E54-63FB-4301-DF04-34C91438E31C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974EC7BD-9049-C493-A7E9-B9F0E5B221B6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D68A5AA3-FFCE-89F3-5F10-7EDD2CB1B648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CDAF26D-6F3A-13B6-E6A4-CF52241FB4A6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D49A88BB-099F-D28B-D2E0-4F6E00BFE352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2A0F279D-8EFB-812B-F349-5734B457F1E1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21129F6-57A8-EFFB-7329-D879C8E16D4E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03592EA6-6FDC-8485-A454-53DCA48AC90E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9D9A0588-2C24-2CC0-8A01-79A7F1E3A061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D42AAE1E-39A6-DBC8-C919-68A7AE1CCA89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F3813F16-D54C-B120-5310-1A7F9D62CDA8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F31536DE-44C9-B7CC-E4F5-AD515EAE470A}"/>
              </a:ext>
            </a:extLst>
          </p:cNvPr>
          <p:cNvSpPr txBox="1"/>
          <p:nvPr/>
        </p:nvSpPr>
        <p:spPr>
          <a:xfrm>
            <a:off x="4134058" y="843160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86B2FA7-A2E9-AB9C-5632-8F9428BD7456}"/>
              </a:ext>
            </a:extLst>
          </p:cNvPr>
          <p:cNvSpPr txBox="1"/>
          <p:nvPr/>
        </p:nvSpPr>
        <p:spPr>
          <a:xfrm>
            <a:off x="8327352" y="3288140"/>
            <a:ext cx="24126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Caso o cliente seja da base selecione o campo </a:t>
            </a:r>
            <a:r>
              <a:rPr lang="pt-BR" sz="1600" b="1" dirty="0">
                <a:solidFill>
                  <a:srgbClr val="FFC000"/>
                </a:solidFill>
              </a:rPr>
              <a:t>“Planos Antigos”</a:t>
            </a:r>
          </a:p>
          <a:p>
            <a:pPr lvl="0" algn="ctr">
              <a:defRPr/>
            </a:pP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O sistema carregará automaticamente todos os planos da Base, basta pesquisar e selecionar.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81577C2-126E-1B45-14A8-7041D0AA84B6}"/>
              </a:ext>
            </a:extLst>
          </p:cNvPr>
          <p:cNvSpPr/>
          <p:nvPr/>
        </p:nvSpPr>
        <p:spPr>
          <a:xfrm>
            <a:off x="8391422" y="2844353"/>
            <a:ext cx="2284539" cy="250588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B5223D7-F08F-8B93-1718-FEF00A88508B}"/>
              </a:ext>
            </a:extLst>
          </p:cNvPr>
          <p:cNvSpPr/>
          <p:nvPr/>
        </p:nvSpPr>
        <p:spPr>
          <a:xfrm>
            <a:off x="9054319" y="2332651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87F2A977-E51B-B89A-8DD6-880FA9C9E518}"/>
              </a:ext>
            </a:extLst>
          </p:cNvPr>
          <p:cNvGrpSpPr/>
          <p:nvPr/>
        </p:nvGrpSpPr>
        <p:grpSpPr>
          <a:xfrm>
            <a:off x="9282713" y="2581023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3309444C-9934-B64E-CBFB-036DDA04F18C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7D20E18B-EA45-5F71-5AE4-B19D0D14A745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0F3631D8-4B8E-F494-C2DD-9C17DDC1749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4A8FC0C8-5AAE-0DC6-FC0A-DE813A575690}"/>
              </a:ext>
            </a:extLst>
          </p:cNvPr>
          <p:cNvSpPr txBox="1"/>
          <p:nvPr/>
        </p:nvSpPr>
        <p:spPr>
          <a:xfrm>
            <a:off x="3507593" y="149742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SIMILARIDADE PLANOS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601D66-EF10-9C29-D196-56E3D0B5A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0" y="1734306"/>
            <a:ext cx="6894096" cy="466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2A1D3FF-3A8E-6E59-6020-C55801A502F6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A7C3222-6741-4C24-B0F6-DD06E42F010F}"/>
              </a:ext>
            </a:extLst>
          </p:cNvPr>
          <p:cNvSpPr/>
          <p:nvPr/>
        </p:nvSpPr>
        <p:spPr>
          <a:xfrm>
            <a:off x="1050374" y="4476750"/>
            <a:ext cx="1905522" cy="19154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8546D-9A2C-B0CC-81AF-82773E81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2BFAF496-EEE9-2EB0-B116-35E644155BF2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DC5999CA-4D96-1AF9-1338-A6E858CDE787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82492DF6-4DC9-1C2E-3353-C742D906B275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8DF2420-AFAB-41F4-DF3A-B0F27BBA52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2BE30378-2AC4-4E26-6DB8-F9087F9FC046}"/>
              </a:ext>
            </a:extLst>
          </p:cNvPr>
          <p:cNvSpPr/>
          <p:nvPr/>
        </p:nvSpPr>
        <p:spPr>
          <a:xfrm>
            <a:off x="6281203" y="3599999"/>
            <a:ext cx="59236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Visão</a:t>
            </a:r>
            <a:r>
              <a:rPr lang="en-US" sz="6000" b="1" noProof="0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6000" b="1" noProof="0" dirty="0" err="1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Tática</a:t>
            </a:r>
            <a:r>
              <a:rPr lang="en-US" sz="6000" b="1" noProof="0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F8BC053-57A9-97BB-1DBE-43CBAEA027AD}"/>
              </a:ext>
            </a:extLst>
          </p:cNvPr>
          <p:cNvSpPr/>
          <p:nvPr/>
        </p:nvSpPr>
        <p:spPr>
          <a:xfrm>
            <a:off x="5590828" y="2937867"/>
            <a:ext cx="5588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300" dirty="0" err="1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Competitividade</a:t>
            </a:r>
            <a:r>
              <a:rPr lang="en-US" sz="4800" spc="30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 </a:t>
            </a:r>
            <a:r>
              <a:rPr lang="en-US" sz="4800" spc="300" noProof="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 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B46D0A9-1158-205E-06F3-639EFA4CF6CB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F82B8528-1966-C606-72AB-A75BF855AB9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3" name="TÍTULO 01">
            <a:extLst>
              <a:ext uri="{FF2B5EF4-FFF2-40B4-BE49-F238E27FC236}">
                <a16:creationId xmlns:a16="http://schemas.microsoft.com/office/drawing/2014/main" id="{143D717A-9E91-1BA2-0524-B2E74E73B787}"/>
              </a:ext>
            </a:extLst>
          </p:cNvPr>
          <p:cNvSpPr txBox="1"/>
          <p:nvPr/>
        </p:nvSpPr>
        <p:spPr>
          <a:xfrm>
            <a:off x="7584260" y="4747200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1.11111E-6 L 0.08268 1.11111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7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5" grpId="0"/>
      <p:bldP spid="5" grpId="1"/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60AF6-6D9D-F288-6870-1D738102A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DA746B47-5F07-312D-2C47-455638CB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1C5419B4-4401-26AF-B8A9-6E2F69DC712A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E563623B-8EF9-1CB5-8BA3-15A63FA5BDE2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B43DCDA2-94C4-B5DF-EE21-3390DCA7850A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59E618A3-F9A1-3F7C-026E-50FC3D1C7684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8906C641-B0F2-7A67-EFB5-ADB58C93694B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84C10BD6-EB61-24CB-9596-CCEF8EC08FAC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C5B7AF08-EEE3-1C69-A2BB-611AFE4F62AC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938F1367-B19D-E4AF-9DEA-93D74E6730A0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57262BEA-E0D2-FC2A-88F1-4F253ED8CBE5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37050D05-0CF9-DD8A-3C80-E9E8B76CF1A2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C399C25E-53C2-8FF8-7477-946137C62FFA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77B82AA-E607-7EF4-FA55-E3ED4B21FBC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24BCCEFD-E0B7-910C-49D8-5AA2B27C1816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2B8DC9E6-9EF1-B72F-0493-561D017B8D40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420BA4B4-6A9C-F723-FF2C-4ACC5576423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DF65319-DA24-BB0C-778D-DF8D94A8223F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C6D89EAD-A903-C2F8-0C97-C07983E885FD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6E5CF86-44DB-CBC0-53EE-0A0C45125AFA}"/>
              </a:ext>
            </a:extLst>
          </p:cNvPr>
          <p:cNvSpPr txBox="1"/>
          <p:nvPr/>
        </p:nvSpPr>
        <p:spPr>
          <a:xfrm>
            <a:off x="8991945" y="3807062"/>
            <a:ext cx="2412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É possível consultar as legendas aqui também!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2CAF711-F750-5D41-8C00-03794C0220BB}"/>
              </a:ext>
            </a:extLst>
          </p:cNvPr>
          <p:cNvSpPr/>
          <p:nvPr/>
        </p:nvSpPr>
        <p:spPr>
          <a:xfrm>
            <a:off x="9056016" y="3363276"/>
            <a:ext cx="2277188" cy="1136457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20E6656-F185-DF90-5BC3-A6135E02B2E8}"/>
              </a:ext>
            </a:extLst>
          </p:cNvPr>
          <p:cNvSpPr/>
          <p:nvPr/>
        </p:nvSpPr>
        <p:spPr>
          <a:xfrm>
            <a:off x="9718912" y="2851573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112DC11F-32D7-CAAA-F6AF-45C95EC9D15E}"/>
              </a:ext>
            </a:extLst>
          </p:cNvPr>
          <p:cNvGrpSpPr/>
          <p:nvPr/>
        </p:nvGrpSpPr>
        <p:grpSpPr>
          <a:xfrm>
            <a:off x="9947306" y="3099945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905BD271-95AB-E19F-0EBD-AE4DEA72A654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A6A6DBF4-9798-CEF3-A7F0-9CFE5774715B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F163927E-9A68-5285-5B71-CF0CB66D7751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DCB56765-283D-88F7-B04A-FD8B45D2B16B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LEGENDAS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B54E3AA-CB9B-FB60-FFC3-00DE3A1750A4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3979CA-56FB-62DB-6CF2-35771771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318" y="2361587"/>
            <a:ext cx="4134427" cy="308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BF2ECF-41E3-580E-D983-0E36BBB1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267" y="1729724"/>
            <a:ext cx="1708391" cy="4445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822B703-A5F5-6482-FB97-A0591BA3C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256" y="2105090"/>
            <a:ext cx="700743" cy="152335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16D74DF-93FF-C7BE-F18F-53D2E14CF8EC}"/>
              </a:ext>
            </a:extLst>
          </p:cNvPr>
          <p:cNvSpPr/>
          <p:nvPr/>
        </p:nvSpPr>
        <p:spPr>
          <a:xfrm>
            <a:off x="2362200" y="5111491"/>
            <a:ext cx="1009304" cy="323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8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3D988-083E-9CE4-ACBC-E4EEC6DDE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3A98C640-44C0-A71D-757A-60E1FDA14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65D0A14-D6B2-0324-0C91-3214C7F6DB06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6B7A5B7D-5DEF-9E05-B327-2DC8D9B22C48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0DB087C6-F06B-246C-2C6E-7E180F3113F9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E81ABB3-B0D3-EE02-7BFF-45BFB3DBDEFE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F4AF3505-C3C4-3033-F77C-03957C07BFA9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C45D88D5-8F93-173B-0DC9-5B6D8C466CAC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51E0DA81-F9E6-B0B2-7037-FE709AA55DC2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F36478D-6BBD-2785-4B0F-F45882B2B56C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1C5E6249-507A-8FA9-24C0-A5C8D51E11B8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ADB06EB8-0BF0-FB93-C856-04DBFCA616F5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D649877F-A66A-8423-61CE-DD42021A106C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D91326F2-0F1F-E77F-3354-B6EC387DDAA9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3DAC005F-AF4D-F9EB-2B28-C58E9A037627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43787D21-1E2E-389D-282A-C6EE999DC803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55FFE4C4-9663-1116-F4C1-A8B8FEBA98FC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4C8B5E3F-0CF0-B152-419E-385CCD48176D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6F23E9A2-8F86-E719-CFF8-0B54F41D5FBB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D3EB6D5-D40F-BEF2-4036-FFAF7858398E}"/>
              </a:ext>
            </a:extLst>
          </p:cNvPr>
          <p:cNvSpPr txBox="1"/>
          <p:nvPr/>
        </p:nvSpPr>
        <p:spPr>
          <a:xfrm>
            <a:off x="6313328" y="3138614"/>
            <a:ext cx="54655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  <a:t>Para ter acesso a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VISÃO TÁTICA</a:t>
            </a:r>
            <a: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  <a:t>, siga os comandos. </a:t>
            </a:r>
            <a:b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pt-BR" sz="1400" b="1" dirty="0">
                <a:solidFill>
                  <a:srgbClr val="FFC000"/>
                </a:solidFill>
                <a:latin typeface="Aptos" panose="020B0004020202020204" pitchFamily="34" charset="0"/>
              </a:rPr>
              <a:t>MENU&gt; COMPETITIVIDADE&gt;OPERADORAS&gt;VISÃO TÁTICA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91D0249-DD5A-5BF2-92C1-3A5A9DD6F02D}"/>
              </a:ext>
            </a:extLst>
          </p:cNvPr>
          <p:cNvSpPr/>
          <p:nvPr/>
        </p:nvSpPr>
        <p:spPr>
          <a:xfrm>
            <a:off x="6181724" y="2790286"/>
            <a:ext cx="5675979" cy="136875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2054669-8560-1C3B-64A2-1619DA8934AA}"/>
              </a:ext>
            </a:extLst>
          </p:cNvPr>
          <p:cNvSpPr/>
          <p:nvPr/>
        </p:nvSpPr>
        <p:spPr>
          <a:xfrm>
            <a:off x="8417627" y="2113215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13351C43-B862-9504-C5F5-39C76B2C1B31}"/>
              </a:ext>
            </a:extLst>
          </p:cNvPr>
          <p:cNvGrpSpPr/>
          <p:nvPr/>
        </p:nvGrpSpPr>
        <p:grpSpPr>
          <a:xfrm>
            <a:off x="8646021" y="2361587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755889BD-3CA6-0342-475B-099F6E5D9B4D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31C7B6AE-73D9-D074-C9DC-7B249082CEA0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4B5C452C-E323-19FD-77AB-188C8B6D397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9792DE97-3823-1DC8-99B4-370594D120B3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TÁTICA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6F37F47-2B3E-D88E-6CAA-B5F3546FA94C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FBC65ED-E006-B184-3125-410DD3BCECD7}"/>
              </a:ext>
            </a:extLst>
          </p:cNvPr>
          <p:cNvSpPr/>
          <p:nvPr/>
        </p:nvSpPr>
        <p:spPr>
          <a:xfrm>
            <a:off x="2362200" y="5111491"/>
            <a:ext cx="1009304" cy="323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CB9BDF7-8D07-C560-819D-FF841920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4419" y="1700788"/>
            <a:ext cx="3094478" cy="490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2626ED-8B25-1F19-C2F7-362848CE9D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83767" y="2106854"/>
            <a:ext cx="567490" cy="12336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6428CBD-B9E4-F7CD-5E57-F09643A0CF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65" r="53844" b="43513"/>
          <a:stretch>
            <a:fillRect/>
          </a:stretch>
        </p:blipFill>
        <p:spPr>
          <a:xfrm>
            <a:off x="2553367" y="3192180"/>
            <a:ext cx="1428291" cy="1291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EA37257-67BD-E8A2-20F8-F8D8A8B51166}"/>
              </a:ext>
            </a:extLst>
          </p:cNvPr>
          <p:cNvSpPr/>
          <p:nvPr/>
        </p:nvSpPr>
        <p:spPr>
          <a:xfrm>
            <a:off x="2723129" y="3740867"/>
            <a:ext cx="1140542" cy="2364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FC31BF9-85F7-2506-E30B-6135411EE859}"/>
              </a:ext>
            </a:extLst>
          </p:cNvPr>
          <p:cNvSpPr/>
          <p:nvPr/>
        </p:nvSpPr>
        <p:spPr>
          <a:xfrm>
            <a:off x="3888387" y="2730160"/>
            <a:ext cx="1140542" cy="2364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6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85958-8E9C-2D94-2E34-5BA71BA64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B1883500-437B-44C7-E13D-DA7C4B1C42E0}"/>
              </a:ext>
            </a:extLst>
          </p:cNvPr>
          <p:cNvSpPr txBox="1"/>
          <p:nvPr/>
        </p:nvSpPr>
        <p:spPr>
          <a:xfrm>
            <a:off x="210065" y="74417"/>
            <a:ext cx="4676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COMO ACESSAR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22C6BD6-C46C-C88B-BC5C-CEDBEAB15A18}"/>
              </a:ext>
            </a:extLst>
          </p:cNvPr>
          <p:cNvCxnSpPr>
            <a:cxnSpLocks/>
          </p:cNvCxnSpPr>
          <p:nvPr/>
        </p:nvCxnSpPr>
        <p:spPr>
          <a:xfrm>
            <a:off x="305315" y="1629314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01">
            <a:extLst>
              <a:ext uri="{FF2B5EF4-FFF2-40B4-BE49-F238E27FC236}">
                <a16:creationId xmlns:a16="http://schemas.microsoft.com/office/drawing/2014/main" id="{0032C2FE-7CF9-A752-2937-85D9D2DC8EF2}"/>
              </a:ext>
            </a:extLst>
          </p:cNvPr>
          <p:cNvSpPr txBox="1"/>
          <p:nvPr/>
        </p:nvSpPr>
        <p:spPr>
          <a:xfrm>
            <a:off x="210065" y="915581"/>
            <a:ext cx="4047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spc="-150" dirty="0">
                <a:solidFill>
                  <a:srgbClr val="FFC000"/>
                </a:solidFill>
                <a:latin typeface="AMX "/>
                <a:ea typeface="DIN 2014 Bold" panose="020B0504020202020204" pitchFamily="34" charset="77"/>
                <a:cs typeface="Segoe UI" panose="020B0502040204020203" pitchFamily="34" charset="0"/>
                <a:sym typeface="Arial"/>
              </a:rPr>
              <a:t>SIMULADOR  DE  PREÇOS</a:t>
            </a:r>
            <a:endParaRPr lang="pt-BR" sz="2800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22F8AB-E5B3-6D45-381E-1CA6D88B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54291" y="2001010"/>
            <a:ext cx="7935374" cy="4463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1F20AA1A-3C9A-3F4A-18B3-DDDE04ABAA1D}"/>
              </a:ext>
            </a:extLst>
          </p:cNvPr>
          <p:cNvSpPr/>
          <p:nvPr/>
        </p:nvSpPr>
        <p:spPr>
          <a:xfrm>
            <a:off x="8734202" y="1890194"/>
            <a:ext cx="2621401" cy="4463654"/>
          </a:xfrm>
          <a:prstGeom prst="roundRect">
            <a:avLst>
              <a:gd name="adj" fmla="val 4748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2F043D2-D6C3-6B65-FDA9-383847A4B306}"/>
              </a:ext>
            </a:extLst>
          </p:cNvPr>
          <p:cNvSpPr/>
          <p:nvPr/>
        </p:nvSpPr>
        <p:spPr>
          <a:xfrm>
            <a:off x="9516973" y="1424198"/>
            <a:ext cx="1052704" cy="969113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1AC3315-F619-E70E-0835-0723369F3D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721833" y="1699858"/>
            <a:ext cx="645839" cy="4946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BD4C6D3-09DD-27C2-6E0B-01389B7B838A}"/>
              </a:ext>
            </a:extLst>
          </p:cNvPr>
          <p:cNvSpPr txBox="1"/>
          <p:nvPr/>
        </p:nvSpPr>
        <p:spPr>
          <a:xfrm>
            <a:off x="9004286" y="4414057"/>
            <a:ext cx="2663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https://produtos.claro.com.br/ </a:t>
            </a:r>
          </a:p>
        </p:txBody>
      </p:sp>
      <p:pic>
        <p:nvPicPr>
          <p:cNvPr id="25" name="Imagem 24" descr="Código QR&#10;&#10;Descrição gerada automaticamente">
            <a:extLst>
              <a:ext uri="{FF2B5EF4-FFF2-40B4-BE49-F238E27FC236}">
                <a16:creationId xmlns:a16="http://schemas.microsoft.com/office/drawing/2014/main" id="{EA41D88B-94C8-52C7-D45E-51641F65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75" t="18845" r="6978" b="60470"/>
          <a:stretch/>
        </p:blipFill>
        <p:spPr>
          <a:xfrm>
            <a:off x="9420187" y="3067270"/>
            <a:ext cx="1239575" cy="1269516"/>
          </a:xfrm>
          <a:custGeom>
            <a:avLst/>
            <a:gdLst>
              <a:gd name="connsiteX0" fmla="*/ 147305 w 2026756"/>
              <a:gd name="connsiteY0" fmla="*/ 0 h 2075712"/>
              <a:gd name="connsiteX1" fmla="*/ 1879451 w 2026756"/>
              <a:gd name="connsiteY1" fmla="*/ 0 h 2075712"/>
              <a:gd name="connsiteX2" fmla="*/ 2026756 w 2026756"/>
              <a:gd name="connsiteY2" fmla="*/ 147305 h 2075712"/>
              <a:gd name="connsiteX3" fmla="*/ 2026756 w 2026756"/>
              <a:gd name="connsiteY3" fmla="*/ 1928407 h 2075712"/>
              <a:gd name="connsiteX4" fmla="*/ 1879451 w 2026756"/>
              <a:gd name="connsiteY4" fmla="*/ 2075712 h 2075712"/>
              <a:gd name="connsiteX5" fmla="*/ 147305 w 2026756"/>
              <a:gd name="connsiteY5" fmla="*/ 2075712 h 2075712"/>
              <a:gd name="connsiteX6" fmla="*/ 0 w 2026756"/>
              <a:gd name="connsiteY6" fmla="*/ 1928407 h 2075712"/>
              <a:gd name="connsiteX7" fmla="*/ 0 w 2026756"/>
              <a:gd name="connsiteY7" fmla="*/ 147305 h 2075712"/>
              <a:gd name="connsiteX8" fmla="*/ 147305 w 2026756"/>
              <a:gd name="connsiteY8" fmla="*/ 0 h 207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756" h="2075712">
                <a:moveTo>
                  <a:pt x="147305" y="0"/>
                </a:moveTo>
                <a:lnTo>
                  <a:pt x="1879451" y="0"/>
                </a:lnTo>
                <a:cubicBezTo>
                  <a:pt x="1960805" y="0"/>
                  <a:pt x="2026756" y="65951"/>
                  <a:pt x="2026756" y="147305"/>
                </a:cubicBezTo>
                <a:lnTo>
                  <a:pt x="2026756" y="1928407"/>
                </a:lnTo>
                <a:cubicBezTo>
                  <a:pt x="2026756" y="2009761"/>
                  <a:pt x="1960805" y="2075712"/>
                  <a:pt x="1879451" y="2075712"/>
                </a:cubicBezTo>
                <a:lnTo>
                  <a:pt x="147305" y="2075712"/>
                </a:lnTo>
                <a:cubicBezTo>
                  <a:pt x="65951" y="2075712"/>
                  <a:pt x="0" y="2009761"/>
                  <a:pt x="0" y="1928407"/>
                </a:cubicBezTo>
                <a:lnTo>
                  <a:pt x="0" y="147305"/>
                </a:lnTo>
                <a:cubicBezTo>
                  <a:pt x="0" y="65951"/>
                  <a:pt x="65951" y="0"/>
                  <a:pt x="147305" y="0"/>
                </a:cubicBez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783B103A-6B09-1D81-A3A2-7440C2985CAB}"/>
              </a:ext>
            </a:extLst>
          </p:cNvPr>
          <p:cNvSpPr txBox="1"/>
          <p:nvPr/>
        </p:nvSpPr>
        <p:spPr>
          <a:xfrm>
            <a:off x="8745585" y="4733587"/>
            <a:ext cx="266301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20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INSIRA SEU LOGIN E SENHA DE REDE E FAÇA A AUTENTICAÇÃO COM O SEU APP DUO </a:t>
            </a:r>
          </a:p>
          <a:p>
            <a:pPr algn="ctr">
              <a:defRPr/>
            </a:pPr>
            <a:br>
              <a:rPr lang="pt-BR" sz="1050" b="1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1200" b="1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Colaboradores terceiros os logins iniciam com “T” ou “Z”.</a:t>
            </a:r>
            <a:br>
              <a:rPr lang="pt-BR" sz="1200" b="1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endParaRPr lang="pt-BR" sz="1200" b="1" dirty="0">
              <a:solidFill>
                <a:prstClr val="white"/>
              </a:solidFill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0" algn="ctr">
              <a:defRPr/>
            </a:pPr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1E90A11-57A6-40BB-0BAD-DB83C96A580A}"/>
              </a:ext>
            </a:extLst>
          </p:cNvPr>
          <p:cNvSpPr txBox="1"/>
          <p:nvPr/>
        </p:nvSpPr>
        <p:spPr>
          <a:xfrm>
            <a:off x="8745585" y="2435842"/>
            <a:ext cx="2492686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br>
              <a:rPr lang="pt-BR" sz="1200" b="1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1200" b="1" dirty="0">
                <a:solidFill>
                  <a:schemeClr val="bg1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ACESSAR </a:t>
            </a:r>
            <a:br>
              <a:rPr lang="pt-BR" sz="1050" b="1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endParaRPr lang="pt-BR" sz="1050" b="1" dirty="0">
              <a:solidFill>
                <a:prstClr val="white"/>
              </a:solidFill>
              <a:latin typeface="Aptos" panose="020B0004020202020204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lvl="0" algn="ctr">
              <a:defRPr/>
            </a:pPr>
            <a:endParaRPr lang="pt-BR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7083 3.7037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07083 2.22222E-6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5B0D9-70FF-BB79-2F01-4E757409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885BD8D2-BDD8-EE6D-3C81-976A39DC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2178" y="1738233"/>
            <a:ext cx="8574042" cy="4807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2DAC1E44-819E-8DE4-68A2-F2EC50ED38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7066C439-B897-2FE1-423C-B3062024E3F6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07F8DB6C-DFA8-1EF9-6804-EB78BD69A467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6E8C83BD-4BC9-D126-DA35-238115138EAE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F096C7E4-36C0-914D-7ACC-983F6C0A11D0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420FF2A0-A568-0259-EF45-E607BACAAF10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C0CC826F-CF66-C95D-D131-EC18BBDDCE7C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EB75B797-1249-12C2-60F2-AB96F95757F5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991E41AD-1F2A-635E-AC1E-82FAE85B1940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8033F00-4175-80E0-5388-820576C9E703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147C99BD-1223-D55F-3BE0-5F96080A3FFF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0ABDF200-EAA9-8C84-5005-3D287A375136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8FFC32AF-3DCD-BC37-0DC6-F803FFCC20D6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8D7C5429-9A6F-3008-D4E6-7260671BB972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94D9FEF1-D505-1C45-B44D-0AA798389407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937F5A95-6A7C-67E4-31AF-DD8FB92CE14F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B1B96776-0F72-5DCB-329F-D99516338F42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D1E87CD1-F730-2ED7-243F-56361F6985CD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6284669-701D-C4BB-4241-33BFC0C132B4}"/>
              </a:ext>
            </a:extLst>
          </p:cNvPr>
          <p:cNvSpPr txBox="1"/>
          <p:nvPr/>
        </p:nvSpPr>
        <p:spPr>
          <a:xfrm>
            <a:off x="9307817" y="3964415"/>
            <a:ext cx="24126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Informações básicas do modelo selecionado e o hiperlink para a escada de preços completa.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460E29C6-EB19-6FF7-6A9A-9AAA6155AAA6}"/>
              </a:ext>
            </a:extLst>
          </p:cNvPr>
          <p:cNvSpPr/>
          <p:nvPr/>
        </p:nvSpPr>
        <p:spPr>
          <a:xfrm>
            <a:off x="9371887" y="3520629"/>
            <a:ext cx="2284539" cy="1691822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FCE6C6C-A43B-4986-99E9-42CD464D38BE}"/>
              </a:ext>
            </a:extLst>
          </p:cNvPr>
          <p:cNvSpPr/>
          <p:nvPr/>
        </p:nvSpPr>
        <p:spPr>
          <a:xfrm>
            <a:off x="10034784" y="300892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E7A36028-C4C9-10D0-6740-F0EF17B68162}"/>
              </a:ext>
            </a:extLst>
          </p:cNvPr>
          <p:cNvGrpSpPr/>
          <p:nvPr/>
        </p:nvGrpSpPr>
        <p:grpSpPr>
          <a:xfrm>
            <a:off x="10263178" y="3257298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1C73E656-D1A4-3E95-B82B-E7CEFFF42C6C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760D74F9-7033-40FE-7B93-D746F2CD245E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CB88C83C-D2A8-7B13-DAEC-F3DF04994C73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9B3415BC-3DFD-DEBC-AD9B-CC1B0E772E27}"/>
              </a:ext>
            </a:extLst>
          </p:cNvPr>
          <p:cNvSpPr txBox="1"/>
          <p:nvPr/>
        </p:nvSpPr>
        <p:spPr>
          <a:xfrm>
            <a:off x="3285779" y="149742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TÁTICA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5FD3EA5-3935-8735-FFE3-4A7889B52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24" y="1901073"/>
            <a:ext cx="2276598" cy="35390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CB3DC83-227D-888C-20DE-91F37777D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75" y="5405383"/>
            <a:ext cx="1465276" cy="447124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12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3B4A3-7A26-B7AD-2200-E4B14139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C0638E20-A49B-4546-E890-CFD084C506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A201042C-8C00-ADD4-D298-37C1E68BC22E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0713EE27-FFF3-24FA-B1DE-36ACEBA8B68D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426D8791-6A2F-59C6-D12D-7C51C5E39997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919E6CB9-71EE-3700-01AF-5D6E1872B33D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855FF846-4159-FA75-E334-64862AC820C3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C43A0285-A0AC-4772-7CA7-8D9EF596EDFE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0A437B3D-093C-C46E-F41A-DBB71DDA6DF1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8B73677B-94FB-AC6D-356F-E339C485F734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6F8A3063-A142-5C9F-8993-DC9DA9F9FCA4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C71513A4-686A-90EF-59A9-5CA5D544DB5C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DB122DC6-3A82-B7F9-1B7C-D5A3CF145ADD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86F83692-532D-199B-EAEA-B569925B5D4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FC5D9CBF-C5E8-7DD5-8B94-6B007498CE7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01FE94A1-899B-90FB-8369-A5D63A2297D0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D307BF8E-B999-D348-8CC9-DE72A1953F88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ADFB722E-55D9-1862-868B-6D708FB0AB90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78110AF2-1C40-90B5-C463-62545F225D87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1BB0D36-D30C-0CC1-0D0A-6491B4D6DAAB}"/>
              </a:ext>
            </a:extLst>
          </p:cNvPr>
          <p:cNvSpPr txBox="1"/>
          <p:nvPr/>
        </p:nvSpPr>
        <p:spPr>
          <a:xfrm>
            <a:off x="9307817" y="3964415"/>
            <a:ext cx="2412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Visualização dos valores  dos planos </a:t>
            </a:r>
            <a:r>
              <a:rPr lang="pt-BR" sz="1600" b="1" dirty="0">
                <a:solidFill>
                  <a:srgbClr val="FFC000"/>
                </a:solidFill>
              </a:rPr>
              <a:t>Claro Single </a:t>
            </a:r>
            <a:r>
              <a:rPr lang="pt-BR" sz="1600" dirty="0">
                <a:solidFill>
                  <a:srgbClr val="FFFFFF"/>
                </a:solidFill>
              </a:rPr>
              <a:t>e </a:t>
            </a:r>
            <a:r>
              <a:rPr lang="pt-BR" sz="1600" b="1" dirty="0" err="1">
                <a:solidFill>
                  <a:srgbClr val="FFC000"/>
                </a:solidFill>
              </a:rPr>
              <a:t>Multi</a:t>
            </a:r>
            <a:r>
              <a:rPr lang="pt-BR" sz="1600" dirty="0">
                <a:solidFill>
                  <a:srgbClr val="FFFFFF"/>
                </a:solidFill>
              </a:rPr>
              <a:t>.</a:t>
            </a: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E os valores dos planos dos concorrentes.</a:t>
            </a:r>
          </a:p>
          <a:p>
            <a:pPr lvl="0" algn="ctr">
              <a:defRPr/>
            </a:pPr>
            <a:endParaRPr lang="pt-BR" sz="1600" dirty="0">
              <a:solidFill>
                <a:srgbClr val="FFFFFF"/>
              </a:solidFill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2F36B241-E4C2-D5FC-CA5A-608C0659C94D}"/>
              </a:ext>
            </a:extLst>
          </p:cNvPr>
          <p:cNvSpPr/>
          <p:nvPr/>
        </p:nvSpPr>
        <p:spPr>
          <a:xfrm>
            <a:off x="9307817" y="3520628"/>
            <a:ext cx="2481623" cy="188957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BF08EE2-6C88-D31B-228D-88AA8ECBAB9A}"/>
              </a:ext>
            </a:extLst>
          </p:cNvPr>
          <p:cNvSpPr/>
          <p:nvPr/>
        </p:nvSpPr>
        <p:spPr>
          <a:xfrm>
            <a:off x="10034784" y="300892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BE97C86E-6F95-8C77-805C-6E87905F7BAC}"/>
              </a:ext>
            </a:extLst>
          </p:cNvPr>
          <p:cNvGrpSpPr/>
          <p:nvPr/>
        </p:nvGrpSpPr>
        <p:grpSpPr>
          <a:xfrm>
            <a:off x="10263178" y="3257298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3F051C29-A01C-59E4-F70F-8E0CB67E03BA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092B5683-CF1C-1775-405A-0D489416C96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A18A42FF-B4C2-D65A-D93F-1E9B8C9530CE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1C8F41F8-D08B-E00B-5845-A13BA7363CC8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TÁTICA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A39810D-449F-C0E2-3BE4-FDBFAD28D826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EB2CE7-4E0C-46AC-4505-FABC3FE3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0041" y="1850530"/>
            <a:ext cx="8713469" cy="4630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CCB571-FD91-081B-0E38-337608450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60" y="4586618"/>
            <a:ext cx="8070764" cy="1779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9252045-7204-F8AD-7A48-D07EB3098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65" y="1921508"/>
            <a:ext cx="2276598" cy="35390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59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778AE-156D-A813-81B0-EFFF601B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FD38F31D-CDFA-4A1A-522F-41F78210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8DC67256-84AF-35F6-A1A4-C51548136DB2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122AE5C7-1684-B72B-49C3-DAD6D898BD04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3B2EEE26-8211-4FB3-FB53-529669D9B452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51E6FD3E-8801-B8D7-0EEA-9FFE8D443FA2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F0058280-D331-D6BB-0307-68301201CF0A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72EED9E1-98B3-0F4A-A8E6-F863BF511434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7CD1E17E-F20E-BCBD-7641-B4210AA3B985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2841E38-DCB5-31D7-2510-361C00AE152D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13B09DAE-5437-92A7-FD4F-7F08AE297914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F9A115E4-4F49-52F8-6407-B8D6E855E401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A293C665-EC30-61CE-DDCD-B3852271F2AD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9FAA1E7-3B33-F911-6744-64D15F26317F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5D088FF8-EEB7-AB9B-74A2-9333934A9C49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BB2510C6-8D14-B7EC-7066-769D6465ACED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67E861D0-8C2F-E691-E922-5BD0C879CE17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6C45BC27-9002-1CC3-6875-9238D81DC3E9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F8BFFEDD-26CB-BA87-EFFE-6BFD9C3C67BE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TÍTULO 01">
            <a:extLst>
              <a:ext uri="{FF2B5EF4-FFF2-40B4-BE49-F238E27FC236}">
                <a16:creationId xmlns:a16="http://schemas.microsoft.com/office/drawing/2014/main" id="{8487E1E4-670F-0687-9275-6082E79B8085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TÁTICA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68F30AC-BAE8-142B-D7C5-CC5E58CF0AC3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82BFE3-BB30-1F68-C7F7-4C90B116FDF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899" y="1850530"/>
            <a:ext cx="8713469" cy="4630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B464A1-1D73-F339-1898-E7756C06F1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01" b="-7698"/>
          <a:stretch>
            <a:fillRect/>
          </a:stretch>
        </p:blipFill>
        <p:spPr>
          <a:xfrm>
            <a:off x="1651062" y="5994601"/>
            <a:ext cx="6864288" cy="45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8FF764-3DD9-29E4-A1ED-E6709B9AB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99" y="1921508"/>
            <a:ext cx="2276598" cy="353902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C2B80F-8505-41CA-4787-99E9B2827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521" y="4192020"/>
            <a:ext cx="4148229" cy="53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Google Shape;158;p5">
            <a:extLst>
              <a:ext uri="{FF2B5EF4-FFF2-40B4-BE49-F238E27FC236}">
                <a16:creationId xmlns:a16="http://schemas.microsoft.com/office/drawing/2014/main" id="{45B24328-E95D-77EE-7102-18589DF4466D}"/>
              </a:ext>
            </a:extLst>
          </p:cNvPr>
          <p:cNvGrpSpPr/>
          <p:nvPr/>
        </p:nvGrpSpPr>
        <p:grpSpPr>
          <a:xfrm>
            <a:off x="9468729" y="2006060"/>
            <a:ext cx="2787100" cy="393914"/>
            <a:chOff x="318576" y="3803314"/>
            <a:chExt cx="3060633" cy="689842"/>
          </a:xfrm>
        </p:grpSpPr>
        <p:sp>
          <p:nvSpPr>
            <p:cNvPr id="11" name="Google Shape;159;p5">
              <a:extLst>
                <a:ext uri="{FF2B5EF4-FFF2-40B4-BE49-F238E27FC236}">
                  <a16:creationId xmlns:a16="http://schemas.microsoft.com/office/drawing/2014/main" id="{7CD1B54E-250D-63ED-493E-9D90FCBDCB37}"/>
                </a:ext>
              </a:extLst>
            </p:cNvPr>
            <p:cNvSpPr/>
            <p:nvPr/>
          </p:nvSpPr>
          <p:spPr>
            <a:xfrm>
              <a:off x="318576" y="3822949"/>
              <a:ext cx="2252626" cy="555878"/>
            </a:xfrm>
            <a:prstGeom prst="roundRect">
              <a:avLst>
                <a:gd name="adj" fmla="val 50000"/>
              </a:avLst>
            </a:prstGeom>
            <a:solidFill>
              <a:srgbClr val="FF8001"/>
            </a:solidFill>
            <a:ln w="19050" cap="flat" cmpd="sng">
              <a:solidFill>
                <a:srgbClr val="F5F7FC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0;p5">
              <a:extLst>
                <a:ext uri="{FF2B5EF4-FFF2-40B4-BE49-F238E27FC236}">
                  <a16:creationId xmlns:a16="http://schemas.microsoft.com/office/drawing/2014/main" id="{A3178A5A-3EFC-A5D0-4C2B-C5F757727A46}"/>
                </a:ext>
              </a:extLst>
            </p:cNvPr>
            <p:cNvSpPr/>
            <p:nvPr/>
          </p:nvSpPr>
          <p:spPr>
            <a:xfrm>
              <a:off x="936188" y="3803314"/>
              <a:ext cx="2443021" cy="68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pt-BR" sz="2000" b="1" dirty="0">
                  <a:solidFill>
                    <a:srgbClr val="FFFFFF"/>
                  </a:solidFill>
                  <a:latin typeface="AMX" pitchFamily="2" charset="0"/>
                  <a:sym typeface="Arial"/>
                </a:rPr>
                <a:t> </a:t>
              </a:r>
              <a:r>
                <a:rPr lang="pt-BR" b="1" dirty="0">
                  <a:solidFill>
                    <a:srgbClr val="FFFFFF"/>
                  </a:solidFill>
                  <a:latin typeface="AMX" pitchFamily="2" charset="0"/>
                  <a:sym typeface="Arial"/>
                </a:rPr>
                <a:t>SINGLE</a:t>
              </a:r>
              <a:endParaRPr dirty="0">
                <a:latin typeface="AMX" pitchFamily="2" charset="0"/>
              </a:endParaRPr>
            </a:p>
          </p:txBody>
        </p:sp>
      </p:grpSp>
      <p:sp>
        <p:nvSpPr>
          <p:cNvPr id="13" name="Google Shape;436;p11">
            <a:extLst>
              <a:ext uri="{FF2B5EF4-FFF2-40B4-BE49-F238E27FC236}">
                <a16:creationId xmlns:a16="http://schemas.microsoft.com/office/drawing/2014/main" id="{A62EFD78-C191-0444-CA11-B4C0DA1CB1F2}"/>
              </a:ext>
            </a:extLst>
          </p:cNvPr>
          <p:cNvSpPr/>
          <p:nvPr/>
        </p:nvSpPr>
        <p:spPr>
          <a:xfrm>
            <a:off x="9314725" y="1883356"/>
            <a:ext cx="638756" cy="570678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grpSp>
        <p:nvGrpSpPr>
          <p:cNvPr id="14" name="Google Shape;475;p11">
            <a:extLst>
              <a:ext uri="{FF2B5EF4-FFF2-40B4-BE49-F238E27FC236}">
                <a16:creationId xmlns:a16="http://schemas.microsoft.com/office/drawing/2014/main" id="{39AC36B7-A2E2-D5CE-7C8B-B40881725FB5}"/>
              </a:ext>
            </a:extLst>
          </p:cNvPr>
          <p:cNvGrpSpPr/>
          <p:nvPr/>
        </p:nvGrpSpPr>
        <p:grpSpPr>
          <a:xfrm>
            <a:off x="9476561" y="2030711"/>
            <a:ext cx="301239" cy="296245"/>
            <a:chOff x="8741956" y="1587262"/>
            <a:chExt cx="908975" cy="737237"/>
          </a:xfrm>
        </p:grpSpPr>
        <p:sp>
          <p:nvSpPr>
            <p:cNvPr id="15" name="Google Shape;476;p11">
              <a:extLst>
                <a:ext uri="{FF2B5EF4-FFF2-40B4-BE49-F238E27FC236}">
                  <a16:creationId xmlns:a16="http://schemas.microsoft.com/office/drawing/2014/main" id="{23E0DF30-8DB7-68BB-8451-6C153109E05E}"/>
                </a:ext>
              </a:extLst>
            </p:cNvPr>
            <p:cNvSpPr/>
            <p:nvPr/>
          </p:nvSpPr>
          <p:spPr>
            <a:xfrm>
              <a:off x="9053639" y="1726367"/>
              <a:ext cx="285791" cy="240865"/>
            </a:xfrm>
            <a:custGeom>
              <a:avLst/>
              <a:gdLst/>
              <a:ahLst/>
              <a:cxnLst/>
              <a:rect l="l" t="t" r="r" b="b"/>
              <a:pathLst>
                <a:path w="285791" h="240865" extrusionOk="0">
                  <a:moveTo>
                    <a:pt x="93778" y="236759"/>
                  </a:moveTo>
                  <a:cubicBezTo>
                    <a:pt x="96761" y="239393"/>
                    <a:pt x="100636" y="240865"/>
                    <a:pt x="104626" y="240865"/>
                  </a:cubicBezTo>
                  <a:cubicBezTo>
                    <a:pt x="105091" y="240865"/>
                    <a:pt x="105594" y="240865"/>
                    <a:pt x="106060" y="240788"/>
                  </a:cubicBezTo>
                  <a:cubicBezTo>
                    <a:pt x="110553" y="240400"/>
                    <a:pt x="114660" y="238153"/>
                    <a:pt x="117449" y="234667"/>
                  </a:cubicBezTo>
                  <a:lnTo>
                    <a:pt x="282253" y="26512"/>
                  </a:lnTo>
                  <a:cubicBezTo>
                    <a:pt x="287870" y="19423"/>
                    <a:pt x="286669" y="9118"/>
                    <a:pt x="279580" y="3539"/>
                  </a:cubicBezTo>
                  <a:cubicBezTo>
                    <a:pt x="272490" y="-2079"/>
                    <a:pt x="262185" y="-878"/>
                    <a:pt x="256606" y="6212"/>
                  </a:cubicBezTo>
                  <a:lnTo>
                    <a:pt x="102495" y="200807"/>
                  </a:lnTo>
                  <a:lnTo>
                    <a:pt x="27183" y="134328"/>
                  </a:lnTo>
                  <a:cubicBezTo>
                    <a:pt x="20404" y="128323"/>
                    <a:pt x="10060" y="128982"/>
                    <a:pt x="4094" y="135761"/>
                  </a:cubicBezTo>
                  <a:cubicBezTo>
                    <a:pt x="-1872" y="142541"/>
                    <a:pt x="-1252" y="152885"/>
                    <a:pt x="5528" y="158851"/>
                  </a:cubicBezTo>
                  <a:lnTo>
                    <a:pt x="93778" y="2367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77;p11">
              <a:extLst>
                <a:ext uri="{FF2B5EF4-FFF2-40B4-BE49-F238E27FC236}">
                  <a16:creationId xmlns:a16="http://schemas.microsoft.com/office/drawing/2014/main" id="{FBEB07EB-500F-4819-E53F-2C1E9473CF22}"/>
                </a:ext>
              </a:extLst>
            </p:cNvPr>
            <p:cNvSpPr/>
            <p:nvPr/>
          </p:nvSpPr>
          <p:spPr>
            <a:xfrm>
              <a:off x="8741956" y="1587262"/>
              <a:ext cx="908975" cy="737237"/>
            </a:xfrm>
            <a:custGeom>
              <a:avLst/>
              <a:gdLst/>
              <a:ahLst/>
              <a:cxnLst/>
              <a:rect l="l" t="t" r="r" b="b"/>
              <a:pathLst>
                <a:path w="908975" h="737237" extrusionOk="0">
                  <a:moveTo>
                    <a:pt x="824094" y="0"/>
                  </a:moveTo>
                  <a:lnTo>
                    <a:pt x="85036" y="0"/>
                  </a:lnTo>
                  <a:cubicBezTo>
                    <a:pt x="38160" y="0"/>
                    <a:pt x="0" y="38160"/>
                    <a:pt x="0" y="85036"/>
                  </a:cubicBezTo>
                  <a:lnTo>
                    <a:pt x="0" y="529742"/>
                  </a:lnTo>
                  <a:cubicBezTo>
                    <a:pt x="0" y="576618"/>
                    <a:pt x="38160" y="614778"/>
                    <a:pt x="85036" y="614778"/>
                  </a:cubicBezTo>
                  <a:lnTo>
                    <a:pt x="356183" y="614778"/>
                  </a:lnTo>
                  <a:lnTo>
                    <a:pt x="330033" y="704540"/>
                  </a:lnTo>
                  <a:lnTo>
                    <a:pt x="274363" y="704540"/>
                  </a:lnTo>
                  <a:cubicBezTo>
                    <a:pt x="265336" y="704540"/>
                    <a:pt x="258014" y="711862"/>
                    <a:pt x="258014" y="720889"/>
                  </a:cubicBezTo>
                  <a:cubicBezTo>
                    <a:pt x="258014" y="729915"/>
                    <a:pt x="265336" y="737237"/>
                    <a:pt x="274363" y="737237"/>
                  </a:cubicBezTo>
                  <a:lnTo>
                    <a:pt x="342275" y="737237"/>
                  </a:lnTo>
                  <a:cubicBezTo>
                    <a:pt x="342275" y="737237"/>
                    <a:pt x="342275" y="737237"/>
                    <a:pt x="342275" y="737237"/>
                  </a:cubicBezTo>
                  <a:cubicBezTo>
                    <a:pt x="342275" y="737237"/>
                    <a:pt x="342275" y="737237"/>
                    <a:pt x="342275" y="737237"/>
                  </a:cubicBezTo>
                  <a:lnTo>
                    <a:pt x="566700" y="737237"/>
                  </a:lnTo>
                  <a:cubicBezTo>
                    <a:pt x="566700" y="737237"/>
                    <a:pt x="566700" y="737237"/>
                    <a:pt x="566700" y="737237"/>
                  </a:cubicBezTo>
                  <a:cubicBezTo>
                    <a:pt x="566700" y="737237"/>
                    <a:pt x="566700" y="737237"/>
                    <a:pt x="566700" y="737237"/>
                  </a:cubicBezTo>
                  <a:lnTo>
                    <a:pt x="634613" y="737237"/>
                  </a:lnTo>
                  <a:cubicBezTo>
                    <a:pt x="643639" y="737237"/>
                    <a:pt x="650962" y="729915"/>
                    <a:pt x="650962" y="720889"/>
                  </a:cubicBezTo>
                  <a:cubicBezTo>
                    <a:pt x="650962" y="711862"/>
                    <a:pt x="643639" y="704540"/>
                    <a:pt x="634613" y="704540"/>
                  </a:cubicBezTo>
                  <a:lnTo>
                    <a:pt x="578942" y="704540"/>
                  </a:lnTo>
                  <a:lnTo>
                    <a:pt x="552792" y="614778"/>
                  </a:lnTo>
                  <a:lnTo>
                    <a:pt x="823939" y="614778"/>
                  </a:lnTo>
                  <a:cubicBezTo>
                    <a:pt x="870816" y="614778"/>
                    <a:pt x="908976" y="576618"/>
                    <a:pt x="908976" y="529742"/>
                  </a:cubicBezTo>
                  <a:lnTo>
                    <a:pt x="908976" y="85036"/>
                  </a:lnTo>
                  <a:cubicBezTo>
                    <a:pt x="908976" y="38160"/>
                    <a:pt x="870816" y="0"/>
                    <a:pt x="823939" y="0"/>
                  </a:cubicBezTo>
                  <a:close/>
                  <a:moveTo>
                    <a:pt x="85036" y="32736"/>
                  </a:moveTo>
                  <a:lnTo>
                    <a:pt x="824094" y="32736"/>
                  </a:lnTo>
                  <a:cubicBezTo>
                    <a:pt x="852956" y="32736"/>
                    <a:pt x="876394" y="56213"/>
                    <a:pt x="876394" y="85036"/>
                  </a:cubicBezTo>
                  <a:lnTo>
                    <a:pt x="876394" y="483640"/>
                  </a:lnTo>
                  <a:lnTo>
                    <a:pt x="32697" y="483640"/>
                  </a:lnTo>
                  <a:lnTo>
                    <a:pt x="32697" y="85036"/>
                  </a:lnTo>
                  <a:cubicBezTo>
                    <a:pt x="32697" y="56213"/>
                    <a:pt x="56174" y="32736"/>
                    <a:pt x="84998" y="32736"/>
                  </a:cubicBezTo>
                  <a:close/>
                  <a:moveTo>
                    <a:pt x="545005" y="704540"/>
                  </a:moveTo>
                  <a:lnTo>
                    <a:pt x="364125" y="704540"/>
                  </a:lnTo>
                  <a:lnTo>
                    <a:pt x="390275" y="614778"/>
                  </a:lnTo>
                  <a:lnTo>
                    <a:pt x="518855" y="614778"/>
                  </a:lnTo>
                  <a:lnTo>
                    <a:pt x="545005" y="704540"/>
                  </a:lnTo>
                  <a:close/>
                  <a:moveTo>
                    <a:pt x="824094" y="582042"/>
                  </a:moveTo>
                  <a:lnTo>
                    <a:pt x="85036" y="582042"/>
                  </a:lnTo>
                  <a:cubicBezTo>
                    <a:pt x="56174" y="582042"/>
                    <a:pt x="32736" y="558565"/>
                    <a:pt x="32736" y="529742"/>
                  </a:cubicBezTo>
                  <a:lnTo>
                    <a:pt x="32736" y="516376"/>
                  </a:lnTo>
                  <a:lnTo>
                    <a:pt x="876433" y="516376"/>
                  </a:lnTo>
                  <a:lnTo>
                    <a:pt x="876433" y="529742"/>
                  </a:lnTo>
                  <a:cubicBezTo>
                    <a:pt x="876433" y="558604"/>
                    <a:pt x="852956" y="582042"/>
                    <a:pt x="824133" y="5820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DCFEDF99-5970-06A6-CA9E-AE59A2EC3AE6}"/>
              </a:ext>
            </a:extLst>
          </p:cNvPr>
          <p:cNvSpPr/>
          <p:nvPr/>
        </p:nvSpPr>
        <p:spPr>
          <a:xfrm>
            <a:off x="9497901" y="2570054"/>
            <a:ext cx="2084147" cy="1392707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892405C-B404-DB52-6887-E6167722C4A3}"/>
              </a:ext>
            </a:extLst>
          </p:cNvPr>
          <p:cNvSpPr txBox="1"/>
          <p:nvPr/>
        </p:nvSpPr>
        <p:spPr>
          <a:xfrm>
            <a:off x="9417521" y="2620425"/>
            <a:ext cx="22041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FFFFFF"/>
                </a:solidFill>
              </a:rPr>
              <a:t> Das 8 colunas de planos, a Claro está com o menor preço. </a:t>
            </a:r>
            <a:br>
              <a:rPr lang="pt-BR" sz="1400" dirty="0">
                <a:solidFill>
                  <a:srgbClr val="FFFFFF"/>
                </a:solidFill>
              </a:rPr>
            </a:br>
            <a:r>
              <a:rPr lang="pt-BR" sz="1400" dirty="0">
                <a:solidFill>
                  <a:srgbClr val="FFFFFF"/>
                </a:solidFill>
              </a:rPr>
              <a:t>Liderando 75% em relação aos concorrentes</a:t>
            </a:r>
          </a:p>
        </p:txBody>
      </p:sp>
      <p:grpSp>
        <p:nvGrpSpPr>
          <p:cNvPr id="45" name="Google Shape;158;p5">
            <a:extLst>
              <a:ext uri="{FF2B5EF4-FFF2-40B4-BE49-F238E27FC236}">
                <a16:creationId xmlns:a16="http://schemas.microsoft.com/office/drawing/2014/main" id="{7260E8EA-0A58-93C3-F4F2-3BFCD897C924}"/>
              </a:ext>
            </a:extLst>
          </p:cNvPr>
          <p:cNvGrpSpPr/>
          <p:nvPr/>
        </p:nvGrpSpPr>
        <p:grpSpPr>
          <a:xfrm>
            <a:off x="9514240" y="4329370"/>
            <a:ext cx="2787100" cy="393914"/>
            <a:chOff x="318576" y="3803314"/>
            <a:chExt cx="3060633" cy="689842"/>
          </a:xfrm>
        </p:grpSpPr>
        <p:sp>
          <p:nvSpPr>
            <p:cNvPr id="46" name="Google Shape;159;p5">
              <a:extLst>
                <a:ext uri="{FF2B5EF4-FFF2-40B4-BE49-F238E27FC236}">
                  <a16:creationId xmlns:a16="http://schemas.microsoft.com/office/drawing/2014/main" id="{A21A5FAA-8A4E-8E73-08CD-60195DDC5C56}"/>
                </a:ext>
              </a:extLst>
            </p:cNvPr>
            <p:cNvSpPr/>
            <p:nvPr/>
          </p:nvSpPr>
          <p:spPr>
            <a:xfrm>
              <a:off x="318576" y="3822949"/>
              <a:ext cx="2252626" cy="555878"/>
            </a:xfrm>
            <a:prstGeom prst="roundRect">
              <a:avLst>
                <a:gd name="adj" fmla="val 50000"/>
              </a:avLst>
            </a:prstGeom>
            <a:solidFill>
              <a:srgbClr val="FF8001"/>
            </a:solidFill>
            <a:ln w="19050" cap="flat" cmpd="sng">
              <a:solidFill>
                <a:srgbClr val="F5F7FC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60;p5">
              <a:extLst>
                <a:ext uri="{FF2B5EF4-FFF2-40B4-BE49-F238E27FC236}">
                  <a16:creationId xmlns:a16="http://schemas.microsoft.com/office/drawing/2014/main" id="{7CF8EFAD-DB0D-2236-C527-7AC6A06CDA93}"/>
                </a:ext>
              </a:extLst>
            </p:cNvPr>
            <p:cNvSpPr/>
            <p:nvPr/>
          </p:nvSpPr>
          <p:spPr>
            <a:xfrm>
              <a:off x="936188" y="3803314"/>
              <a:ext cx="2443021" cy="68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pt-BR" sz="2000" b="1" dirty="0">
                  <a:solidFill>
                    <a:srgbClr val="FFFFFF"/>
                  </a:solidFill>
                  <a:latin typeface="AMX" pitchFamily="2" charset="0"/>
                  <a:sym typeface="Arial"/>
                </a:rPr>
                <a:t> MULTI</a:t>
              </a:r>
              <a:endParaRPr dirty="0">
                <a:latin typeface="AMX" pitchFamily="2" charset="0"/>
              </a:endParaRPr>
            </a:p>
          </p:txBody>
        </p:sp>
      </p:grpSp>
      <p:sp>
        <p:nvSpPr>
          <p:cNvPr id="48" name="Google Shape;436;p11">
            <a:extLst>
              <a:ext uri="{FF2B5EF4-FFF2-40B4-BE49-F238E27FC236}">
                <a16:creationId xmlns:a16="http://schemas.microsoft.com/office/drawing/2014/main" id="{CB12C0E1-7AB5-2DF4-E58E-5A43B8E56A64}"/>
              </a:ext>
            </a:extLst>
          </p:cNvPr>
          <p:cNvSpPr/>
          <p:nvPr/>
        </p:nvSpPr>
        <p:spPr>
          <a:xfrm>
            <a:off x="9360236" y="4206666"/>
            <a:ext cx="638756" cy="570678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grpSp>
        <p:nvGrpSpPr>
          <p:cNvPr id="49" name="Google Shape;475;p11">
            <a:extLst>
              <a:ext uri="{FF2B5EF4-FFF2-40B4-BE49-F238E27FC236}">
                <a16:creationId xmlns:a16="http://schemas.microsoft.com/office/drawing/2014/main" id="{01750D21-CB50-497A-7E6E-E38EA4FDB87C}"/>
              </a:ext>
            </a:extLst>
          </p:cNvPr>
          <p:cNvGrpSpPr/>
          <p:nvPr/>
        </p:nvGrpSpPr>
        <p:grpSpPr>
          <a:xfrm>
            <a:off x="9522072" y="4354021"/>
            <a:ext cx="301239" cy="296245"/>
            <a:chOff x="8741956" y="1587262"/>
            <a:chExt cx="908975" cy="737237"/>
          </a:xfrm>
        </p:grpSpPr>
        <p:sp>
          <p:nvSpPr>
            <p:cNvPr id="50" name="Google Shape;476;p11">
              <a:extLst>
                <a:ext uri="{FF2B5EF4-FFF2-40B4-BE49-F238E27FC236}">
                  <a16:creationId xmlns:a16="http://schemas.microsoft.com/office/drawing/2014/main" id="{E571E086-193C-5FB0-9A72-59CE19A8A3E6}"/>
                </a:ext>
              </a:extLst>
            </p:cNvPr>
            <p:cNvSpPr/>
            <p:nvPr/>
          </p:nvSpPr>
          <p:spPr>
            <a:xfrm>
              <a:off x="9053639" y="1726367"/>
              <a:ext cx="285791" cy="240865"/>
            </a:xfrm>
            <a:custGeom>
              <a:avLst/>
              <a:gdLst/>
              <a:ahLst/>
              <a:cxnLst/>
              <a:rect l="l" t="t" r="r" b="b"/>
              <a:pathLst>
                <a:path w="285791" h="240865" extrusionOk="0">
                  <a:moveTo>
                    <a:pt x="93778" y="236759"/>
                  </a:moveTo>
                  <a:cubicBezTo>
                    <a:pt x="96761" y="239393"/>
                    <a:pt x="100636" y="240865"/>
                    <a:pt x="104626" y="240865"/>
                  </a:cubicBezTo>
                  <a:cubicBezTo>
                    <a:pt x="105091" y="240865"/>
                    <a:pt x="105594" y="240865"/>
                    <a:pt x="106060" y="240788"/>
                  </a:cubicBezTo>
                  <a:cubicBezTo>
                    <a:pt x="110553" y="240400"/>
                    <a:pt x="114660" y="238153"/>
                    <a:pt x="117449" y="234667"/>
                  </a:cubicBezTo>
                  <a:lnTo>
                    <a:pt x="282253" y="26512"/>
                  </a:lnTo>
                  <a:cubicBezTo>
                    <a:pt x="287870" y="19423"/>
                    <a:pt x="286669" y="9118"/>
                    <a:pt x="279580" y="3539"/>
                  </a:cubicBezTo>
                  <a:cubicBezTo>
                    <a:pt x="272490" y="-2079"/>
                    <a:pt x="262185" y="-878"/>
                    <a:pt x="256606" y="6212"/>
                  </a:cubicBezTo>
                  <a:lnTo>
                    <a:pt x="102495" y="200807"/>
                  </a:lnTo>
                  <a:lnTo>
                    <a:pt x="27183" y="134328"/>
                  </a:lnTo>
                  <a:cubicBezTo>
                    <a:pt x="20404" y="128323"/>
                    <a:pt x="10060" y="128982"/>
                    <a:pt x="4094" y="135761"/>
                  </a:cubicBezTo>
                  <a:cubicBezTo>
                    <a:pt x="-1872" y="142541"/>
                    <a:pt x="-1252" y="152885"/>
                    <a:pt x="5528" y="158851"/>
                  </a:cubicBezTo>
                  <a:lnTo>
                    <a:pt x="93778" y="2367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477;p11">
              <a:extLst>
                <a:ext uri="{FF2B5EF4-FFF2-40B4-BE49-F238E27FC236}">
                  <a16:creationId xmlns:a16="http://schemas.microsoft.com/office/drawing/2014/main" id="{92097947-FDF5-BE96-FB7F-6BF607175BE8}"/>
                </a:ext>
              </a:extLst>
            </p:cNvPr>
            <p:cNvSpPr/>
            <p:nvPr/>
          </p:nvSpPr>
          <p:spPr>
            <a:xfrm>
              <a:off x="8741956" y="1587262"/>
              <a:ext cx="908975" cy="737237"/>
            </a:xfrm>
            <a:custGeom>
              <a:avLst/>
              <a:gdLst/>
              <a:ahLst/>
              <a:cxnLst/>
              <a:rect l="l" t="t" r="r" b="b"/>
              <a:pathLst>
                <a:path w="908975" h="737237" extrusionOk="0">
                  <a:moveTo>
                    <a:pt x="824094" y="0"/>
                  </a:moveTo>
                  <a:lnTo>
                    <a:pt x="85036" y="0"/>
                  </a:lnTo>
                  <a:cubicBezTo>
                    <a:pt x="38160" y="0"/>
                    <a:pt x="0" y="38160"/>
                    <a:pt x="0" y="85036"/>
                  </a:cubicBezTo>
                  <a:lnTo>
                    <a:pt x="0" y="529742"/>
                  </a:lnTo>
                  <a:cubicBezTo>
                    <a:pt x="0" y="576618"/>
                    <a:pt x="38160" y="614778"/>
                    <a:pt x="85036" y="614778"/>
                  </a:cubicBezTo>
                  <a:lnTo>
                    <a:pt x="356183" y="614778"/>
                  </a:lnTo>
                  <a:lnTo>
                    <a:pt x="330033" y="704540"/>
                  </a:lnTo>
                  <a:lnTo>
                    <a:pt x="274363" y="704540"/>
                  </a:lnTo>
                  <a:cubicBezTo>
                    <a:pt x="265336" y="704540"/>
                    <a:pt x="258014" y="711862"/>
                    <a:pt x="258014" y="720889"/>
                  </a:cubicBezTo>
                  <a:cubicBezTo>
                    <a:pt x="258014" y="729915"/>
                    <a:pt x="265336" y="737237"/>
                    <a:pt x="274363" y="737237"/>
                  </a:cubicBezTo>
                  <a:lnTo>
                    <a:pt x="342275" y="737237"/>
                  </a:lnTo>
                  <a:cubicBezTo>
                    <a:pt x="342275" y="737237"/>
                    <a:pt x="342275" y="737237"/>
                    <a:pt x="342275" y="737237"/>
                  </a:cubicBezTo>
                  <a:cubicBezTo>
                    <a:pt x="342275" y="737237"/>
                    <a:pt x="342275" y="737237"/>
                    <a:pt x="342275" y="737237"/>
                  </a:cubicBezTo>
                  <a:lnTo>
                    <a:pt x="566700" y="737237"/>
                  </a:lnTo>
                  <a:cubicBezTo>
                    <a:pt x="566700" y="737237"/>
                    <a:pt x="566700" y="737237"/>
                    <a:pt x="566700" y="737237"/>
                  </a:cubicBezTo>
                  <a:cubicBezTo>
                    <a:pt x="566700" y="737237"/>
                    <a:pt x="566700" y="737237"/>
                    <a:pt x="566700" y="737237"/>
                  </a:cubicBezTo>
                  <a:lnTo>
                    <a:pt x="634613" y="737237"/>
                  </a:lnTo>
                  <a:cubicBezTo>
                    <a:pt x="643639" y="737237"/>
                    <a:pt x="650962" y="729915"/>
                    <a:pt x="650962" y="720889"/>
                  </a:cubicBezTo>
                  <a:cubicBezTo>
                    <a:pt x="650962" y="711862"/>
                    <a:pt x="643639" y="704540"/>
                    <a:pt x="634613" y="704540"/>
                  </a:cubicBezTo>
                  <a:lnTo>
                    <a:pt x="578942" y="704540"/>
                  </a:lnTo>
                  <a:lnTo>
                    <a:pt x="552792" y="614778"/>
                  </a:lnTo>
                  <a:lnTo>
                    <a:pt x="823939" y="614778"/>
                  </a:lnTo>
                  <a:cubicBezTo>
                    <a:pt x="870816" y="614778"/>
                    <a:pt x="908976" y="576618"/>
                    <a:pt x="908976" y="529742"/>
                  </a:cubicBezTo>
                  <a:lnTo>
                    <a:pt x="908976" y="85036"/>
                  </a:lnTo>
                  <a:cubicBezTo>
                    <a:pt x="908976" y="38160"/>
                    <a:pt x="870816" y="0"/>
                    <a:pt x="823939" y="0"/>
                  </a:cubicBezTo>
                  <a:close/>
                  <a:moveTo>
                    <a:pt x="85036" y="32736"/>
                  </a:moveTo>
                  <a:lnTo>
                    <a:pt x="824094" y="32736"/>
                  </a:lnTo>
                  <a:cubicBezTo>
                    <a:pt x="852956" y="32736"/>
                    <a:pt x="876394" y="56213"/>
                    <a:pt x="876394" y="85036"/>
                  </a:cubicBezTo>
                  <a:lnTo>
                    <a:pt x="876394" y="483640"/>
                  </a:lnTo>
                  <a:lnTo>
                    <a:pt x="32697" y="483640"/>
                  </a:lnTo>
                  <a:lnTo>
                    <a:pt x="32697" y="85036"/>
                  </a:lnTo>
                  <a:cubicBezTo>
                    <a:pt x="32697" y="56213"/>
                    <a:pt x="56174" y="32736"/>
                    <a:pt x="84998" y="32736"/>
                  </a:cubicBezTo>
                  <a:close/>
                  <a:moveTo>
                    <a:pt x="545005" y="704540"/>
                  </a:moveTo>
                  <a:lnTo>
                    <a:pt x="364125" y="704540"/>
                  </a:lnTo>
                  <a:lnTo>
                    <a:pt x="390275" y="614778"/>
                  </a:lnTo>
                  <a:lnTo>
                    <a:pt x="518855" y="614778"/>
                  </a:lnTo>
                  <a:lnTo>
                    <a:pt x="545005" y="704540"/>
                  </a:lnTo>
                  <a:close/>
                  <a:moveTo>
                    <a:pt x="824094" y="582042"/>
                  </a:moveTo>
                  <a:lnTo>
                    <a:pt x="85036" y="582042"/>
                  </a:lnTo>
                  <a:cubicBezTo>
                    <a:pt x="56174" y="582042"/>
                    <a:pt x="32736" y="558565"/>
                    <a:pt x="32736" y="529742"/>
                  </a:cubicBezTo>
                  <a:lnTo>
                    <a:pt x="32736" y="516376"/>
                  </a:lnTo>
                  <a:lnTo>
                    <a:pt x="876433" y="516376"/>
                  </a:lnTo>
                  <a:lnTo>
                    <a:pt x="876433" y="529742"/>
                  </a:lnTo>
                  <a:cubicBezTo>
                    <a:pt x="876433" y="558604"/>
                    <a:pt x="852956" y="582042"/>
                    <a:pt x="824133" y="5820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514BDABA-D2A3-30EB-E354-02DACBD335B2}"/>
              </a:ext>
            </a:extLst>
          </p:cNvPr>
          <p:cNvSpPr/>
          <p:nvPr/>
        </p:nvSpPr>
        <p:spPr>
          <a:xfrm>
            <a:off x="9579854" y="4911261"/>
            <a:ext cx="2084147" cy="1337140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D2B38A23-1BDB-CD83-6D50-E6AF45C3BA56}"/>
              </a:ext>
            </a:extLst>
          </p:cNvPr>
          <p:cNvSpPr txBox="1"/>
          <p:nvPr/>
        </p:nvSpPr>
        <p:spPr>
          <a:xfrm>
            <a:off x="9499474" y="4961631"/>
            <a:ext cx="22041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FFFFFF"/>
                </a:solidFill>
              </a:rPr>
              <a:t> Das 9 colunas de planos, a Claro está com o menor preço. </a:t>
            </a:r>
            <a:br>
              <a:rPr lang="pt-BR" sz="1400" dirty="0">
                <a:solidFill>
                  <a:srgbClr val="FFFFFF"/>
                </a:solidFill>
              </a:rPr>
            </a:br>
            <a:r>
              <a:rPr lang="pt-BR" sz="1400" dirty="0">
                <a:solidFill>
                  <a:srgbClr val="FFFFFF"/>
                </a:solidFill>
              </a:rPr>
              <a:t>Liderando 78% em relação aos concorrentes</a:t>
            </a:r>
          </a:p>
        </p:txBody>
      </p:sp>
    </p:spTree>
    <p:extLst>
      <p:ext uri="{BB962C8B-B14F-4D97-AF65-F5344CB8AC3E}">
        <p14:creationId xmlns:p14="http://schemas.microsoft.com/office/powerpoint/2010/main" val="25161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7 L -0.07084 3.7037E-7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3.7037E-7 L -0.07084 3.7037E-7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24" grpId="0" animBg="1"/>
      <p:bldP spid="5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386A7-FA89-69AF-5881-D7F61980A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CE59658F-8794-A822-69CB-BA26A049CA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1D9A50B9-BAFC-97AD-275F-B6FB7FAE3996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A4C0CC39-92F6-1F09-4279-BF95F3442ECE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D6FE1DF-B5E8-6343-DCFD-2FCE2622B229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B494C6C6-D4F5-BD03-CB73-09BACBF78FEB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FFEDE63C-D365-763D-38EB-753EA3AAFFDB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D34DAF71-F150-40E8-D93E-32493B7352DE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2E5FC337-E2D2-EEBB-DC78-34BE8F68269F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26A5128B-570A-2214-334D-B29BE7E723DF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C4B2EC89-192C-60B8-32D2-3E466EE8BF60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A9B319D7-0235-0509-196F-D0E1D7FA86A7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2764A174-EE7D-28BF-5CFF-51E4DB5DA41B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96750B9F-8188-B9D7-D81D-E33F527A6A90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E5905B4C-0324-2377-3DDC-8941FA100D7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68FACBC0-8333-3BF2-5E56-868F92A9CC7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4FC69955-D58A-382F-2E3C-BAA1D5D50E08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23D157AA-B486-AD21-B0DC-8BEBBA56AC6E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CDC84AB7-FEE4-12EE-5D1A-CA008C17361E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92FA161-FB6D-89B7-2036-4A9A83290316}"/>
              </a:ext>
            </a:extLst>
          </p:cNvPr>
          <p:cNvSpPr/>
          <p:nvPr/>
        </p:nvSpPr>
        <p:spPr>
          <a:xfrm>
            <a:off x="9781656" y="2259109"/>
            <a:ext cx="2181938" cy="398929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376A7DC-FA4A-84B7-ACD0-0F2DCAC4BC40}"/>
              </a:ext>
            </a:extLst>
          </p:cNvPr>
          <p:cNvSpPr/>
          <p:nvPr/>
        </p:nvSpPr>
        <p:spPr>
          <a:xfrm>
            <a:off x="10415977" y="1747406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F558A2FB-4A87-4580-0167-9D9FF19D03C8}"/>
              </a:ext>
            </a:extLst>
          </p:cNvPr>
          <p:cNvGrpSpPr/>
          <p:nvPr/>
        </p:nvGrpSpPr>
        <p:grpSpPr>
          <a:xfrm>
            <a:off x="10626925" y="1957699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BA161108-DA5D-B6A0-3021-D15F4C72905D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3C2B0851-7CD4-EBC1-1611-0AAE1766B660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6C0361C1-6BAE-E981-177B-1E63C2F0018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2C4E7652-B64F-20EF-A6E4-1EC62D24AA25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TÁTICA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4E7A906-BA65-342B-7823-93C19D381520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5AF3C77-184B-50C1-F540-2CD75C36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9" y="1326018"/>
            <a:ext cx="2720696" cy="422938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D0A2492-1EF9-CD49-0201-515B608F1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92" y="1957767"/>
            <a:ext cx="9350417" cy="4542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EADFEDB-C95C-E3A1-1E9E-D37F0B585483}"/>
              </a:ext>
            </a:extLst>
          </p:cNvPr>
          <p:cNvSpPr txBox="1"/>
          <p:nvPr/>
        </p:nvSpPr>
        <p:spPr>
          <a:xfrm>
            <a:off x="9909595" y="2718127"/>
            <a:ext cx="202440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FFFFFF"/>
                </a:solidFill>
              </a:rPr>
              <a:t>Cliquem em </a:t>
            </a:r>
            <a:r>
              <a:rPr lang="pt-BR" b="1" dirty="0">
                <a:solidFill>
                  <a:srgbClr val="FFC000"/>
                </a:solidFill>
              </a:rPr>
              <a:t>+ PLANO  </a:t>
            </a:r>
            <a:r>
              <a:rPr lang="pt-BR" sz="1600" dirty="0">
                <a:solidFill>
                  <a:srgbClr val="FFFFFF"/>
                </a:solidFill>
              </a:rPr>
              <a:t>para visualizar os valores dos planos e  mensalidades. Claro e concorrentes. </a:t>
            </a:r>
            <a:br>
              <a:rPr lang="pt-BR" dirty="0">
                <a:solidFill>
                  <a:srgbClr val="FFFFFF"/>
                </a:solidFill>
              </a:rPr>
            </a:br>
            <a:r>
              <a:rPr lang="pt-BR" b="1" dirty="0">
                <a:solidFill>
                  <a:srgbClr val="FFC000"/>
                </a:solidFill>
              </a:rPr>
              <a:t>Single </a:t>
            </a:r>
            <a:br>
              <a:rPr lang="pt-BR" b="1" dirty="0">
                <a:solidFill>
                  <a:srgbClr val="FFC000"/>
                </a:solidFill>
              </a:rPr>
            </a:br>
            <a:r>
              <a:rPr lang="pt-BR" b="1" dirty="0" err="1">
                <a:solidFill>
                  <a:srgbClr val="FFC000"/>
                </a:solidFill>
              </a:rPr>
              <a:t>Multi</a:t>
            </a:r>
            <a:r>
              <a:rPr lang="pt-BR" b="1" dirty="0">
                <a:solidFill>
                  <a:srgbClr val="FFC000"/>
                </a:solidFill>
              </a:rPr>
              <a:t> </a:t>
            </a:r>
            <a:br>
              <a:rPr lang="pt-BR" b="1" dirty="0">
                <a:solidFill>
                  <a:srgbClr val="FFC000"/>
                </a:solidFill>
              </a:rPr>
            </a:br>
            <a:r>
              <a:rPr lang="pt-BR" b="1" dirty="0">
                <a:solidFill>
                  <a:srgbClr val="FFC000"/>
                </a:solidFill>
              </a:rPr>
              <a:t>Banda Larga.</a:t>
            </a:r>
          </a:p>
          <a:p>
            <a:pPr algn="ctr">
              <a:defRPr/>
            </a:pPr>
            <a:endParaRPr lang="pt-BR" b="1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A competitividade no final também será alterada.</a:t>
            </a:r>
          </a:p>
          <a:p>
            <a:pPr lvl="0" algn="ctr">
              <a:defRPr/>
            </a:pPr>
            <a:r>
              <a:rPr lang="pt-BR" b="1" dirty="0">
                <a:solidFill>
                  <a:srgbClr val="FFC000"/>
                </a:solidFill>
              </a:rPr>
              <a:t>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236C7EF-C664-E0FA-612A-2B66230623AA}"/>
              </a:ext>
            </a:extLst>
          </p:cNvPr>
          <p:cNvSpPr/>
          <p:nvPr/>
        </p:nvSpPr>
        <p:spPr>
          <a:xfrm>
            <a:off x="403510" y="2105025"/>
            <a:ext cx="818477" cy="2857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D5632876-5C2C-3C85-CDA4-BF35005365D2}"/>
              </a:ext>
            </a:extLst>
          </p:cNvPr>
          <p:cNvCxnSpPr>
            <a:cxnSpLocks/>
          </p:cNvCxnSpPr>
          <p:nvPr/>
        </p:nvCxnSpPr>
        <p:spPr>
          <a:xfrm flipH="1" flipV="1">
            <a:off x="1319375" y="2484360"/>
            <a:ext cx="478464" cy="36461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E989F4D2-BC49-A6C2-8372-93DDDD56636A}"/>
              </a:ext>
            </a:extLst>
          </p:cNvPr>
          <p:cNvSpPr/>
          <p:nvPr/>
        </p:nvSpPr>
        <p:spPr>
          <a:xfrm>
            <a:off x="2010448" y="6003130"/>
            <a:ext cx="7362152" cy="4518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969A6E43-46BB-A8D9-2CE5-53B31DA64B7C}"/>
              </a:ext>
            </a:extLst>
          </p:cNvPr>
          <p:cNvCxnSpPr>
            <a:cxnSpLocks/>
          </p:cNvCxnSpPr>
          <p:nvPr/>
        </p:nvCxnSpPr>
        <p:spPr>
          <a:xfrm flipH="1">
            <a:off x="9588985" y="5708142"/>
            <a:ext cx="407132" cy="2949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2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3261B-3277-A5FB-75CC-2D59659E8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E2CD710F-2A2E-2E80-DC16-73768F9B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89C5F5CE-0283-2557-8FBF-9DC89872A3B5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82AEF336-24DF-1417-B794-6EF5D6086283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1536C148-1C4E-BAFC-C826-4E3EEB05912A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DF02E666-3EA7-FC88-A337-03C86A8617B6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AC3F2F88-5CA1-693B-7441-D03B2F9F02B6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D3A8F318-8FB2-895D-086E-455F4E5013BC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80422D26-9314-1A95-17CF-21811217A0C3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2038CB55-EEF3-0793-4213-725DF68B2568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E45AD3AD-5C54-29BD-E519-C4BB0B44736D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894085E-2667-3683-5EF1-087F1AE14B72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915F6819-2B30-EAD1-C1C2-2CB12815C39C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9D3EFF47-3304-5177-33D8-6B78F9E6E0A8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C4655883-B387-91F6-5B22-8B8F8FFEAADA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8ED157BB-22CE-9B9C-3D67-73C169BBAE2F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E0C7F7A8-C62D-14E7-B736-2DE63BE26D36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A3523511-683C-F1BD-0171-57CCB8677D2F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0FFCE90C-2392-824B-7ED2-66939D618F3B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TÍTULO 01">
            <a:extLst>
              <a:ext uri="{FF2B5EF4-FFF2-40B4-BE49-F238E27FC236}">
                <a16:creationId xmlns:a16="http://schemas.microsoft.com/office/drawing/2014/main" id="{ABA602A1-B6F2-B67B-6C46-B8EEAA6B20B6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TÁTICA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1736358-CBD7-7D41-8582-F214BA2DB84B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12B558-D5E0-DE4B-6726-AF27F0C429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417" y="3210648"/>
            <a:ext cx="9332065" cy="2836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E85F287-9D33-EF2C-B17F-D45AC3277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9" y="1326018"/>
            <a:ext cx="2720696" cy="422938"/>
          </a:xfrm>
          <a:prstGeom prst="roundRect">
            <a:avLst>
              <a:gd name="adj" fmla="val 16667"/>
            </a:avLst>
          </a:prstGeom>
          <a:ln w="28575"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761F84-AC05-F898-17FF-2C93AFA36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21" y="2021845"/>
            <a:ext cx="9015082" cy="1053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B343446-7380-1338-C746-8131959AF66F}"/>
              </a:ext>
            </a:extLst>
          </p:cNvPr>
          <p:cNvSpPr/>
          <p:nvPr/>
        </p:nvSpPr>
        <p:spPr>
          <a:xfrm>
            <a:off x="9760458" y="2103801"/>
            <a:ext cx="2181938" cy="3943413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B79EE70-3E96-F055-47C2-C9257880079A}"/>
              </a:ext>
            </a:extLst>
          </p:cNvPr>
          <p:cNvSpPr/>
          <p:nvPr/>
        </p:nvSpPr>
        <p:spPr>
          <a:xfrm>
            <a:off x="10356599" y="1622531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oogle Shape;525;p11">
            <a:extLst>
              <a:ext uri="{FF2B5EF4-FFF2-40B4-BE49-F238E27FC236}">
                <a16:creationId xmlns:a16="http://schemas.microsoft.com/office/drawing/2014/main" id="{145359ED-AD0F-3AE9-D369-4AA8C49D34B2}"/>
              </a:ext>
            </a:extLst>
          </p:cNvPr>
          <p:cNvGrpSpPr/>
          <p:nvPr/>
        </p:nvGrpSpPr>
        <p:grpSpPr>
          <a:xfrm>
            <a:off x="10579278" y="1814128"/>
            <a:ext cx="589745" cy="526661"/>
            <a:chOff x="7244121" y="3002851"/>
            <a:chExt cx="923658" cy="893440"/>
          </a:xfrm>
        </p:grpSpPr>
        <p:sp>
          <p:nvSpPr>
            <p:cNvPr id="14" name="Google Shape;526;p11">
              <a:extLst>
                <a:ext uri="{FF2B5EF4-FFF2-40B4-BE49-F238E27FC236}">
                  <a16:creationId xmlns:a16="http://schemas.microsoft.com/office/drawing/2014/main" id="{2682F241-B48A-94A6-F83E-00FCE310CCE4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27;p11">
              <a:extLst>
                <a:ext uri="{FF2B5EF4-FFF2-40B4-BE49-F238E27FC236}">
                  <a16:creationId xmlns:a16="http://schemas.microsoft.com/office/drawing/2014/main" id="{D918063B-C23D-AD31-D7B4-F9D865DC3589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28;p11">
              <a:extLst>
                <a:ext uri="{FF2B5EF4-FFF2-40B4-BE49-F238E27FC236}">
                  <a16:creationId xmlns:a16="http://schemas.microsoft.com/office/drawing/2014/main" id="{339AB422-1FA6-6DB3-85F3-1673F874AACC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37661E5-11BA-D5B6-3395-0AF72A0CDEFA}"/>
              </a:ext>
            </a:extLst>
          </p:cNvPr>
          <p:cNvSpPr txBox="1"/>
          <p:nvPr/>
        </p:nvSpPr>
        <p:spPr>
          <a:xfrm>
            <a:off x="9887762" y="2397368"/>
            <a:ext cx="19727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CLARO TROCA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 selecionar o aparelho que o cliente dará </a:t>
            </a:r>
            <a:r>
              <a:rPr lang="pt-BR" dirty="0">
                <a:solidFill>
                  <a:srgbClr val="FFFFFF"/>
                </a:solidFill>
                <a:latin typeface="+mj-lt"/>
              </a:rPr>
              <a:t>no </a:t>
            </a:r>
            <a:r>
              <a:rPr lang="pt-BR" b="1" dirty="0">
                <a:solidFill>
                  <a:srgbClr val="FFC000"/>
                </a:solidFill>
                <a:latin typeface="+mj-lt"/>
              </a:rPr>
              <a:t>CLARO TROCA</a:t>
            </a:r>
            <a:r>
              <a:rPr lang="pt-BR" dirty="0">
                <a:solidFill>
                  <a:srgbClr val="FFFFFF"/>
                </a:solidFill>
                <a:latin typeface="+mj-lt"/>
              </a:rPr>
              <a:t>, apareceram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 informações do preço Claro troca +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boost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; e os preços dos concorrentes. 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9FC4AD54-756D-6C1F-069C-AB9E8B63D0B8}"/>
              </a:ext>
            </a:extLst>
          </p:cNvPr>
          <p:cNvSpPr/>
          <p:nvPr/>
        </p:nvSpPr>
        <p:spPr>
          <a:xfrm>
            <a:off x="5555226" y="2077459"/>
            <a:ext cx="3825519" cy="42449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7335BF6-AC1D-22CE-8398-BFF5E278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85" r="2034" b="64416"/>
          <a:stretch>
            <a:fillRect/>
          </a:stretch>
        </p:blipFill>
        <p:spPr>
          <a:xfrm>
            <a:off x="404221" y="3553246"/>
            <a:ext cx="9142195" cy="675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9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455C2-8BF8-DCAD-FC07-56851589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41AB6B0C-1A95-AB81-EEA0-6A0F8F26C1A3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2A49158D-458E-A1A2-6ADC-485C35737649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F06E3850-97CF-70F1-B27D-0380C1D010DE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C45FA20-D1AD-CC2C-AEA5-F657777DB6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5906B561-EDB8-E96F-90B6-A3722D06FAE9}"/>
              </a:ext>
            </a:extLst>
          </p:cNvPr>
          <p:cNvSpPr/>
          <p:nvPr/>
        </p:nvSpPr>
        <p:spPr>
          <a:xfrm>
            <a:off x="6281203" y="3599999"/>
            <a:ext cx="59236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Visão</a:t>
            </a:r>
            <a:r>
              <a:rPr lang="en-US" sz="6000" b="1" noProof="0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</a:t>
            </a:r>
            <a:r>
              <a:rPr lang="en-US" sz="6000" b="1" noProof="0" dirty="0" err="1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Gerencial</a:t>
            </a:r>
            <a:r>
              <a:rPr lang="en-US" sz="6000" b="1" noProof="0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78F7D967-65FC-BB37-C043-34A64A5F139A}"/>
              </a:ext>
            </a:extLst>
          </p:cNvPr>
          <p:cNvSpPr/>
          <p:nvPr/>
        </p:nvSpPr>
        <p:spPr>
          <a:xfrm>
            <a:off x="5590828" y="2937867"/>
            <a:ext cx="5588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300" dirty="0" err="1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Competitividade</a:t>
            </a:r>
            <a:r>
              <a:rPr lang="en-US" sz="4800" spc="30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 </a:t>
            </a:r>
            <a:r>
              <a:rPr lang="en-US" sz="4800" spc="300" noProof="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 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EA9910A-2102-917B-15FC-34FB1F56D302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DBB2E498-423A-3DBD-E055-6CDB6A9EA95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3" name="TÍTULO 01">
            <a:extLst>
              <a:ext uri="{FF2B5EF4-FFF2-40B4-BE49-F238E27FC236}">
                <a16:creationId xmlns:a16="http://schemas.microsoft.com/office/drawing/2014/main" id="{4C02725A-8EB7-15C1-752E-B88CFF8445CC}"/>
              </a:ext>
            </a:extLst>
          </p:cNvPr>
          <p:cNvSpPr txBox="1"/>
          <p:nvPr/>
        </p:nvSpPr>
        <p:spPr>
          <a:xfrm>
            <a:off x="7584260" y="4747200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1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1.11111E-6 L 0.08268 1.11111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7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5" grpId="0"/>
      <p:bldP spid="5" grpId="1"/>
      <p:bldP spid="3" grpId="0"/>
      <p:bldP spid="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DA9FB-7AA6-BEDA-6E9C-776D9B69F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790F40FE-F3B6-8FC6-2BFE-C1D3B0B6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FCC1CDEC-110B-1562-D59B-41E255BC197F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BC0F133A-7509-EA01-EDA9-D0E35AC70AEF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E12516CE-37BC-9DB2-5234-078D6CAC08D1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7281C1FC-4C53-E9E8-2E97-C2008F7BC270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00170E29-B4B5-EDB0-D53D-62EAB7EDDF42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CE0BA61-0156-49C7-91B7-A3669E06BC7F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AFDA777B-46B0-C871-99BB-91AFC1100B75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0490E9CE-590A-16F8-1B6C-1735FB9D3ACF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D9A4E97A-419F-8FF1-038D-8EDD97DFFFC9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DDE197AB-A0F7-6BB3-F398-4506BAF99CD7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212AE279-DED5-35E6-F84F-FEAED0A4C7CB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C61EE817-B3A8-E846-7C37-717446142D1A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81876F66-639D-FA68-4859-E8A73ED8B976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2C0F4E2B-3BB9-606F-DEC5-ADA885A517E6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65735AEE-B8F5-214A-BECE-0657AEBEE704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0E884D90-8AE7-FCB7-EFCB-111A875D9948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9CEA7D03-C500-2604-25D2-CE12707262B7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45B1951-B00B-17F4-496A-D48EEC7775EE}"/>
              </a:ext>
            </a:extLst>
          </p:cNvPr>
          <p:cNvSpPr txBox="1"/>
          <p:nvPr/>
        </p:nvSpPr>
        <p:spPr>
          <a:xfrm>
            <a:off x="6313328" y="3138614"/>
            <a:ext cx="54655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  <a:t>Para ter acesso a </a:t>
            </a:r>
            <a:r>
              <a:rPr lang="pt-BR" sz="1600" b="1" dirty="0">
                <a:solidFill>
                  <a:srgbClr val="FFC000"/>
                </a:solidFill>
                <a:latin typeface="Aptos" panose="020B0004020202020204" pitchFamily="34" charset="0"/>
              </a:rPr>
              <a:t>VISÃO GERENCIAL</a:t>
            </a:r>
            <a: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  <a:t>, siga os comandos. </a:t>
            </a:r>
            <a:b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</a:br>
            <a:br>
              <a:rPr lang="pt-BR" sz="1600" dirty="0">
                <a:solidFill>
                  <a:prstClr val="white"/>
                </a:solidFill>
                <a:latin typeface="Aptos" panose="020B0004020202020204" pitchFamily="34" charset="0"/>
              </a:rPr>
            </a:br>
            <a:r>
              <a:rPr lang="pt-BR" sz="1400" b="1" dirty="0">
                <a:solidFill>
                  <a:srgbClr val="FFC000"/>
                </a:solidFill>
                <a:latin typeface="Aptos" panose="020B0004020202020204" pitchFamily="34" charset="0"/>
              </a:rPr>
              <a:t>MENU&gt; COMPETITIVIDADE&gt;OPERADORAS&gt;VISÃO GERENCIAL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03DA1E4-94B3-4469-A7C3-FEFAC68524A3}"/>
              </a:ext>
            </a:extLst>
          </p:cNvPr>
          <p:cNvSpPr/>
          <p:nvPr/>
        </p:nvSpPr>
        <p:spPr>
          <a:xfrm>
            <a:off x="6181724" y="2790286"/>
            <a:ext cx="5675979" cy="1368759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A3B46EF-9A7A-0C60-F20F-5993FB23BC74}"/>
              </a:ext>
            </a:extLst>
          </p:cNvPr>
          <p:cNvSpPr/>
          <p:nvPr/>
        </p:nvSpPr>
        <p:spPr>
          <a:xfrm>
            <a:off x="8616210" y="2168537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CF75802C-C2A0-F4E2-C756-8374F1FA58FF}"/>
              </a:ext>
            </a:extLst>
          </p:cNvPr>
          <p:cNvGrpSpPr/>
          <p:nvPr/>
        </p:nvGrpSpPr>
        <p:grpSpPr>
          <a:xfrm>
            <a:off x="8838889" y="2391741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62F3C7D8-6734-D0B1-E319-05903167DF45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26FD07D9-B012-CA89-7082-41363FACF72B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5734CC4D-11F2-A648-903B-8EA7DB965787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69C7A8DD-E1C2-AF63-612B-8B9EC61C4744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GERENCIAL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BB68D7D-C40D-7E3E-DD84-6FB582C8CD42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F26D944-044F-3F0A-09FF-E7F29D4AC4D7}"/>
              </a:ext>
            </a:extLst>
          </p:cNvPr>
          <p:cNvSpPr/>
          <p:nvPr/>
        </p:nvSpPr>
        <p:spPr>
          <a:xfrm>
            <a:off x="2362200" y="5111491"/>
            <a:ext cx="1009304" cy="323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49DDBCA-5E9B-7899-2B12-EFDC37941A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4419" y="1700788"/>
            <a:ext cx="3094478" cy="490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9FF84E-6E0C-22D4-F3EE-B59F9F7B33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83767" y="2106854"/>
            <a:ext cx="567490" cy="12336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72E9C79-142E-BF86-DBCC-E80A8CFB43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65" r="53844" b="43513"/>
          <a:stretch>
            <a:fillRect/>
          </a:stretch>
        </p:blipFill>
        <p:spPr>
          <a:xfrm>
            <a:off x="2553367" y="3192180"/>
            <a:ext cx="1428291" cy="1291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32182B5C-2E7A-454C-220D-45B2B19D2E9F}"/>
              </a:ext>
            </a:extLst>
          </p:cNvPr>
          <p:cNvSpPr/>
          <p:nvPr/>
        </p:nvSpPr>
        <p:spPr>
          <a:xfrm>
            <a:off x="2723129" y="3740867"/>
            <a:ext cx="1140542" cy="2364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EA320D65-937A-6B86-2A60-0BFAD91005C6}"/>
              </a:ext>
            </a:extLst>
          </p:cNvPr>
          <p:cNvSpPr/>
          <p:nvPr/>
        </p:nvSpPr>
        <p:spPr>
          <a:xfrm>
            <a:off x="3981658" y="2992937"/>
            <a:ext cx="963968" cy="2118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7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D086-14AD-E7AD-9EA8-9A2210F36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8C2F6953-3A80-0B2B-4ABF-660C20E0D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AFB528B7-242E-4681-BA76-AC5DDF036B6B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F4EEDFDE-9B1B-A6A8-6F23-A9AFCC06185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2C5DADC8-19EB-6184-7576-948C3A2823AA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B71A7E32-55A3-E4F0-45A1-E5D72575AD79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3CC20B77-DBA7-C184-82E0-C8AF41532CD3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E9B77E04-6826-2455-65C0-019D5CD15843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4B34F925-9E2A-3908-A8A1-16BB2C5213F3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0EBF8A99-677A-6526-18EE-D42606F18DED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C5CFD18C-C40E-2868-666B-CCCD01523C67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92BEBDD1-DE0E-DDF9-9759-B51A781CCBAD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F87C662E-AE7A-C17F-005F-1375DF631EF4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88692E67-2762-9E2B-49AF-DD54485587DD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607DBCC-3F01-C402-4276-523E39150E3B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A58212DD-7238-DDC4-D2FD-0EF93E7294F8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D69E55FD-0F33-795D-F3E9-BC2F8034008D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B8168E2F-BAB5-4F00-693D-D7039A0F5DA2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CF474109-7827-BF58-60DC-B8FF984E60DE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92ABA4-B527-FE9D-8670-D32491948163}"/>
              </a:ext>
            </a:extLst>
          </p:cNvPr>
          <p:cNvSpPr txBox="1"/>
          <p:nvPr/>
        </p:nvSpPr>
        <p:spPr>
          <a:xfrm>
            <a:off x="3526607" y="5397196"/>
            <a:ext cx="5922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Ao selecionar o aparelho para verificar a competitividade, aparecerá o primeiro campo </a:t>
            </a:r>
            <a:r>
              <a:rPr lang="pt-BR" sz="1600" b="1" dirty="0">
                <a:solidFill>
                  <a:srgbClr val="FFC000"/>
                </a:solidFill>
              </a:rPr>
              <a:t>OVERVIEW COMPETITIVIDADE</a:t>
            </a:r>
            <a:r>
              <a:rPr lang="pt-BR" sz="1600" dirty="0">
                <a:solidFill>
                  <a:srgbClr val="FFFFFF"/>
                </a:solidFill>
              </a:rPr>
              <a:t>.</a:t>
            </a: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Aqui conseguimos verificar quem está com o melhor preços dos planos. 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40D54999-4395-1575-E3B2-051E98F2F45D}"/>
              </a:ext>
            </a:extLst>
          </p:cNvPr>
          <p:cNvSpPr/>
          <p:nvPr/>
        </p:nvSpPr>
        <p:spPr>
          <a:xfrm>
            <a:off x="3565937" y="5336329"/>
            <a:ext cx="5843533" cy="117967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FFC9C1D-5B95-AA9E-DF5B-E5452C6412E2}"/>
              </a:ext>
            </a:extLst>
          </p:cNvPr>
          <p:cNvSpPr/>
          <p:nvPr/>
        </p:nvSpPr>
        <p:spPr>
          <a:xfrm>
            <a:off x="2730313" y="5402205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B2060CA4-BAD1-0501-3586-535D3FE97B7C}"/>
              </a:ext>
            </a:extLst>
          </p:cNvPr>
          <p:cNvGrpSpPr/>
          <p:nvPr/>
        </p:nvGrpSpPr>
        <p:grpSpPr>
          <a:xfrm>
            <a:off x="2956527" y="5614980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5C742D43-E548-231D-D4E0-AF030D444465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7C440CA6-08B6-63E8-1EF6-D215B3F77559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E908ABFD-220B-E404-7F23-0790C65AA0F0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4A274B15-BDAF-0561-4383-51475E4A8FE3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GERENCIAL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D390759-D364-0249-4E16-192AB03A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3" y="1888545"/>
            <a:ext cx="10556091" cy="320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97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38B4F-C5AB-4B45-3D8F-598952A2F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7E1864E4-B6A6-B023-19C3-E22C3270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3EF7304A-C29C-795A-DDD4-B5AB6411C50B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409D8051-3DC9-29F3-55B3-191A27E1929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CAE9359D-BF1B-E613-5D0D-1BB370F6806C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D68BC0CB-E54F-111C-F1FD-C9CD61785FAB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9B66463F-5282-B8B5-55E3-1018C2F97411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79415563-0B99-5CD9-37D5-AC2A7811652B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0CBA643C-9188-E254-6E62-9F7182563017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354F59B-BCCF-B1A7-1CCA-DD1180788ABF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BF70AD6D-6163-A9E2-EA4A-97D3C27A8EEC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0A955D71-974B-C182-A3DA-2782712561A5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650026AA-3166-3ECB-DF47-38B36D160EF1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A17B176-9987-634B-BE65-B2E63B852F7F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E030C4E-063C-C29D-094C-3E64793FBD0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031FA115-D389-1A00-B484-3474056C12ED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FEAAE7F6-34D0-9CA1-81E6-A87230414BBE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85E074E5-0207-B434-88F0-A26C6128BC5D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C4AFE448-1BBC-4785-325D-A15EAB967DF4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TÍTULO 01">
            <a:extLst>
              <a:ext uri="{FF2B5EF4-FFF2-40B4-BE49-F238E27FC236}">
                <a16:creationId xmlns:a16="http://schemas.microsoft.com/office/drawing/2014/main" id="{521A1AE1-8319-A023-5A28-39F65E23FB4C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GERENCIAL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60F32F1-7FD4-2A6C-923F-CC5492A3DABA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777CCD2-D5ED-08BB-5006-8BB29530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49" y="1919738"/>
            <a:ext cx="10695435" cy="3194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3A7CA42-58FD-921B-9FD9-33D19C0E63C7}"/>
              </a:ext>
            </a:extLst>
          </p:cNvPr>
          <p:cNvSpPr txBox="1"/>
          <p:nvPr/>
        </p:nvSpPr>
        <p:spPr>
          <a:xfrm>
            <a:off x="3467613" y="5471402"/>
            <a:ext cx="5922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</a:rPr>
              <a:t>OVERVIEW MENOR PREÇO</a:t>
            </a:r>
            <a:r>
              <a:rPr lang="pt-BR" sz="1600" dirty="0">
                <a:solidFill>
                  <a:srgbClr val="FFFFFF"/>
                </a:solidFill>
              </a:rPr>
              <a:t>.</a:t>
            </a: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Conseguimos verificar o melhor preço do aparelho + plano do aparelho. Claro e concorrentes.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1260309-4531-CCD0-C434-2A20895A673D}"/>
              </a:ext>
            </a:extLst>
          </p:cNvPr>
          <p:cNvSpPr/>
          <p:nvPr/>
        </p:nvSpPr>
        <p:spPr>
          <a:xfrm>
            <a:off x="3506943" y="5410535"/>
            <a:ext cx="5843533" cy="117967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7FB4CE2-B2BF-3A6E-1BC3-D7E6657B1A75}"/>
              </a:ext>
            </a:extLst>
          </p:cNvPr>
          <p:cNvSpPr/>
          <p:nvPr/>
        </p:nvSpPr>
        <p:spPr>
          <a:xfrm>
            <a:off x="2671319" y="5476411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44A3E23D-E14D-A3BD-71E1-5EB7C2FF72C7}"/>
              </a:ext>
            </a:extLst>
          </p:cNvPr>
          <p:cNvGrpSpPr/>
          <p:nvPr/>
        </p:nvGrpSpPr>
        <p:grpSpPr>
          <a:xfrm>
            <a:off x="2877868" y="5698246"/>
            <a:ext cx="589745" cy="52666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14D8A3F4-224B-D781-36E6-3249770A8CD9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22E82DEE-E257-2DF6-7B6A-8423712C4F97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8E1B585A-8426-0A29-5BC4-5E98428EC3CD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F9048-998D-0807-B321-1EB2F59C8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13B83B20-D113-6992-62BB-B22B5943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7CBD969A-1CF2-F074-2525-F974D13F6AA8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A3E6D579-AF3A-CE71-0D74-97B27DAA0B3E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CA017874-061B-815D-4890-9E6E33659557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EA807746-67B7-8139-03E8-FC6361197FAA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8A176965-81BD-DA69-8AF5-F5C71F5A250D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A3D8A338-E773-4A4A-FDA2-DF5AAC5FC5D2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50816183-C02C-077C-CC41-ACD6792B8B9A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4A7A5E9C-CD55-C832-96CD-13F7A0058B2F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C9DA3197-4E7E-53F9-743A-9563425313AC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3AD11D06-1C61-BF8D-A944-A20CB3733321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22661C90-03D3-D24F-B7EC-CFA8320494D8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3F78301B-2025-CD1A-3F8F-82FA62CAB651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E36CC031-085A-5930-44F6-44E623B2090A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19FE426C-1DB9-2BAE-A281-FCD94087313F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65B78B66-A8E4-7895-433F-4F095B285355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8AD15E24-FF41-E880-DA79-156954C17FF6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B2479F28-D419-1747-8C1A-F8CA9BB0EA5C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TÍTULO 01">
            <a:extLst>
              <a:ext uri="{FF2B5EF4-FFF2-40B4-BE49-F238E27FC236}">
                <a16:creationId xmlns:a16="http://schemas.microsoft.com/office/drawing/2014/main" id="{96D4A1CD-7EC3-2AD8-3E36-3217E108B6CE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GERENCIAL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2A4747A-1212-0EF3-E755-0DFC0C70036A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0A4FE5-FFCF-2BF4-DBF4-FAB9D628E7D0}"/>
              </a:ext>
            </a:extLst>
          </p:cNvPr>
          <p:cNvSpPr txBox="1"/>
          <p:nvPr/>
        </p:nvSpPr>
        <p:spPr>
          <a:xfrm>
            <a:off x="3579347" y="5472125"/>
            <a:ext cx="6138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</a:rPr>
              <a:t>OVERVIEW GAP VS MENOR PREÇO</a:t>
            </a:r>
            <a:r>
              <a:rPr lang="pt-BR" sz="1600" dirty="0">
                <a:solidFill>
                  <a:srgbClr val="FFFFFF"/>
                </a:solidFill>
              </a:rPr>
              <a:t>.</a:t>
            </a: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Conseguimos verificar a diferença de  preço do aparelho + plano do aparelho.  </a:t>
            </a:r>
            <a:r>
              <a:rPr lang="pt-BR" sz="1600" dirty="0" err="1">
                <a:solidFill>
                  <a:srgbClr val="FFFFFF"/>
                </a:solidFill>
              </a:rPr>
              <a:t>Ex</a:t>
            </a:r>
            <a:r>
              <a:rPr lang="pt-BR" sz="1600" dirty="0">
                <a:solidFill>
                  <a:srgbClr val="FFFFFF"/>
                </a:solidFill>
              </a:rPr>
              <a:t>: Claro está – </a:t>
            </a:r>
            <a:r>
              <a:rPr lang="pt-BR" sz="1600" b="1" dirty="0">
                <a:solidFill>
                  <a:srgbClr val="FFC000"/>
                </a:solidFill>
              </a:rPr>
              <a:t>R$ 1.280 de diferença (menor) </a:t>
            </a:r>
            <a:r>
              <a:rPr lang="pt-BR" sz="1600" dirty="0">
                <a:solidFill>
                  <a:srgbClr val="FFFFFF"/>
                </a:solidFill>
              </a:rPr>
              <a:t>que nas concorrentes no plano PRÉ. 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0B8A040-841C-DAAD-91EB-A100936C575E}"/>
              </a:ext>
            </a:extLst>
          </p:cNvPr>
          <p:cNvSpPr/>
          <p:nvPr/>
        </p:nvSpPr>
        <p:spPr>
          <a:xfrm>
            <a:off x="3506943" y="5410535"/>
            <a:ext cx="6210907" cy="1179674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E29B58F-1850-214E-034E-67F21F85C47A}"/>
              </a:ext>
            </a:extLst>
          </p:cNvPr>
          <p:cNvSpPr/>
          <p:nvPr/>
        </p:nvSpPr>
        <p:spPr>
          <a:xfrm>
            <a:off x="2671319" y="5476411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oogle Shape;525;p11">
            <a:extLst>
              <a:ext uri="{FF2B5EF4-FFF2-40B4-BE49-F238E27FC236}">
                <a16:creationId xmlns:a16="http://schemas.microsoft.com/office/drawing/2014/main" id="{586CAA6A-0BAC-D9F6-E77B-46701704863D}"/>
              </a:ext>
            </a:extLst>
          </p:cNvPr>
          <p:cNvGrpSpPr/>
          <p:nvPr/>
        </p:nvGrpSpPr>
        <p:grpSpPr>
          <a:xfrm>
            <a:off x="2899713" y="5724783"/>
            <a:ext cx="589745" cy="526661"/>
            <a:chOff x="7244121" y="3002851"/>
            <a:chExt cx="923658" cy="893440"/>
          </a:xfrm>
        </p:grpSpPr>
        <p:sp>
          <p:nvSpPr>
            <p:cNvPr id="11" name="Google Shape;526;p11">
              <a:extLst>
                <a:ext uri="{FF2B5EF4-FFF2-40B4-BE49-F238E27FC236}">
                  <a16:creationId xmlns:a16="http://schemas.microsoft.com/office/drawing/2014/main" id="{1FD10DC3-E9B8-83A6-91A7-BBB43E0E0CF1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27;p11">
              <a:extLst>
                <a:ext uri="{FF2B5EF4-FFF2-40B4-BE49-F238E27FC236}">
                  <a16:creationId xmlns:a16="http://schemas.microsoft.com/office/drawing/2014/main" id="{7D17FCE9-0689-E5D4-3A69-82D33C6312BD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28;p11">
              <a:extLst>
                <a:ext uri="{FF2B5EF4-FFF2-40B4-BE49-F238E27FC236}">
                  <a16:creationId xmlns:a16="http://schemas.microsoft.com/office/drawing/2014/main" id="{A8C7B3FE-24B9-8B19-BBD6-67665EF32C6E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F1DFFD74-FEC3-6621-53BC-B1438E6F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50" y="1919356"/>
            <a:ext cx="11099069" cy="3279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33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2910-5896-71F8-337F-31279E106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34D0A17D-8F66-AC1D-2706-2AEFA4136502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5088B638-19E7-9597-FF2A-35DB31993835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CB6D175B-92B6-FB81-A47D-EF65D592851F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B90DDFD-0B76-BB58-29E8-06329FACCA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353687AF-7AB8-A959-1669-577F094E626C}"/>
              </a:ext>
            </a:extLst>
          </p:cNvPr>
          <p:cNvSpPr/>
          <p:nvPr/>
        </p:nvSpPr>
        <p:spPr>
          <a:xfrm>
            <a:off x="6281203" y="3599999"/>
            <a:ext cx="59236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PÁGINA INICIAL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519A213-7B50-61A9-7B2C-6D005E8D40F6}"/>
              </a:ext>
            </a:extLst>
          </p:cNvPr>
          <p:cNvSpPr/>
          <p:nvPr/>
        </p:nvSpPr>
        <p:spPr>
          <a:xfrm>
            <a:off x="5590828" y="2937867"/>
            <a:ext cx="3321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30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HOME</a:t>
            </a:r>
            <a:r>
              <a:rPr lang="en-US" sz="4800" spc="300" noProof="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 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909DCAC-670F-CDCF-4076-305C4BE4821C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3C64870C-B228-7716-F2DA-1C8CC2E7A4F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9" name="TÍTULO 01">
            <a:extLst>
              <a:ext uri="{FF2B5EF4-FFF2-40B4-BE49-F238E27FC236}">
                <a16:creationId xmlns:a16="http://schemas.microsoft.com/office/drawing/2014/main" id="{E975D90E-1189-7D3E-5224-003833A1326C}"/>
              </a:ext>
            </a:extLst>
          </p:cNvPr>
          <p:cNvSpPr txBox="1"/>
          <p:nvPr/>
        </p:nvSpPr>
        <p:spPr>
          <a:xfrm>
            <a:off x="7662917" y="4747200"/>
            <a:ext cx="505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0.08268 1.85185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7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8469F-999F-E6E9-C635-F08D779A2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C0ECA8C1-B1D6-34BB-96F4-2367124C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7FFC66D-D811-EA7D-A653-88D86A2C6143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8CF50869-0DF8-E86F-F86A-5F927B438FA0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C7FC381A-327B-4844-EE79-13041527D841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205925A5-11E0-9E9D-02F6-B4BCD4249FC2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2707B78E-836D-BACB-9E58-9099ABD03E9E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6D66F755-D78A-2CB1-6963-538BB5D47A26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E1E7C903-0FBE-D4CF-6D10-33978ECB719F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C16576CE-F943-FBE5-CBDF-A6AACF2E22D4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BE653C8-47C5-E45D-7425-A7625BF29131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014F39A1-6ADF-D473-21C7-92B4DC1F310A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55C7F37E-37DE-063E-387B-D21001F15876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794C029D-3527-41D2-4BE7-0BC0FE2575BD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BA948D62-E61F-9AD0-9591-55DC54225540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A34380BF-967D-D663-33CF-C40BDF07287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CC16507F-10E9-CED3-73DD-55F8D5F0AB84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0948823A-55EA-0E2B-F43B-40A3641C9A26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62720E87-5073-74F2-C46E-0C49601CCC8D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A6A468-F91C-CE48-0097-C2222E516211}"/>
              </a:ext>
            </a:extLst>
          </p:cNvPr>
          <p:cNvSpPr txBox="1"/>
          <p:nvPr/>
        </p:nvSpPr>
        <p:spPr>
          <a:xfrm>
            <a:off x="9914439" y="3523479"/>
            <a:ext cx="21819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>
                <a:solidFill>
                  <a:srgbClr val="FFC000"/>
                </a:solidFill>
              </a:rPr>
              <a:t>SOMAR PLANO </a:t>
            </a:r>
            <a:br>
              <a:rPr lang="pt-BR" sz="1600" dirty="0">
                <a:solidFill>
                  <a:srgbClr val="FFFFFF"/>
                </a:solidFill>
              </a:rPr>
            </a:br>
            <a:br>
              <a:rPr lang="pt-BR" sz="1600" dirty="0">
                <a:solidFill>
                  <a:srgbClr val="FFFFFF"/>
                </a:solidFill>
              </a:rPr>
            </a:br>
            <a:r>
              <a:rPr lang="pt-BR" sz="1600" dirty="0">
                <a:solidFill>
                  <a:srgbClr val="FFFFFF"/>
                </a:solidFill>
              </a:rPr>
              <a:t>Conseguimos verificar os valores do planos da Claro e das concorrentes. 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AF34F3B4-2097-91E4-2646-28BFA1C777CC}"/>
              </a:ext>
            </a:extLst>
          </p:cNvPr>
          <p:cNvSpPr/>
          <p:nvPr/>
        </p:nvSpPr>
        <p:spPr>
          <a:xfrm>
            <a:off x="9914439" y="3097842"/>
            <a:ext cx="2181938" cy="2123087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2CE6E1C-CC23-1B87-55FE-CAA260C48280}"/>
              </a:ext>
            </a:extLst>
          </p:cNvPr>
          <p:cNvSpPr/>
          <p:nvPr/>
        </p:nvSpPr>
        <p:spPr>
          <a:xfrm>
            <a:off x="10526036" y="2559795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2D8A4D65-C68B-A510-6C96-ACB14BA2DBF1}"/>
              </a:ext>
            </a:extLst>
          </p:cNvPr>
          <p:cNvGrpSpPr/>
          <p:nvPr/>
        </p:nvGrpSpPr>
        <p:grpSpPr>
          <a:xfrm>
            <a:off x="10733259" y="2777735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38D996A3-8946-6DB7-614E-169CF3AFE8A6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04B45241-61ED-3102-3B27-FD2A6BE8B610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E86CE482-CF25-D953-FD7D-A18E90B7BC82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6FD3B7F1-3C58-9E84-D7FE-EB0CDDA68051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GERENCIAL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D70D050-AC72-31CB-3BA4-5552947E4FD3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5BAC3D-16EC-9483-1B9A-CF27FC625B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0633" y="1729724"/>
            <a:ext cx="9574849" cy="4784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C8F83F2-F044-AE04-DC6E-0905CF5F1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2" t="71316" r="6444" b="15624"/>
          <a:stretch>
            <a:fillRect/>
          </a:stretch>
        </p:blipFill>
        <p:spPr>
          <a:xfrm>
            <a:off x="244819" y="5082432"/>
            <a:ext cx="9332001" cy="669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213579-9078-23D2-3367-8F66CED0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5" t="35956" r="4924" b="54091"/>
          <a:stretch>
            <a:fillRect/>
          </a:stretch>
        </p:blipFill>
        <p:spPr>
          <a:xfrm>
            <a:off x="339590" y="3556217"/>
            <a:ext cx="9142461" cy="48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F1488D6-0EF4-455A-37BC-22D4766348DA}"/>
              </a:ext>
            </a:extLst>
          </p:cNvPr>
          <p:cNvSpPr/>
          <p:nvPr/>
        </p:nvSpPr>
        <p:spPr>
          <a:xfrm>
            <a:off x="1050375" y="2264240"/>
            <a:ext cx="758760" cy="44378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7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FB726-42F9-2108-7874-B19379430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6D640BE0-D094-11E0-1EC9-5748F0ACD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BD06B49-2D0C-22E2-5FC2-8EE1EB4D114C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9039FF38-F943-679A-97AC-D9DF0EFC6C5E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A3B22812-BE3A-03E5-D3C3-F70D2DBCADB3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4F109711-5509-B0B6-B7D7-B4A5432CADFA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22A304FC-A02B-EFBC-34C6-1EE43C7248FD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C1F4BA92-AA63-754F-1EB0-05DF01963ADF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4EE085D5-D827-1882-1545-0DEAF93FCC6F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02659CCF-8426-1B2B-8AFA-1E3630D93F75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502CFD71-C613-8DC2-5B74-7E37A27E3743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8D65966-93E3-6CB0-1E20-75C663EA6357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8CEF5E3C-B23E-26D4-7947-25045906CEB9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986DECDF-4E0B-1C30-1079-2D0FEF5315EF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95CC956F-E526-3D36-835E-DDE1A2A53734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4AE40F6E-A351-0896-B24A-105EFFF528FA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556D2691-3F41-AA96-6456-79773DAF99A4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7996BD99-661A-C146-D430-D0FA471C09B2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35231E37-745C-40B9-9539-A175EBF45CFA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CD012F-F61E-9FDD-2C28-66F04C176835}"/>
              </a:ext>
            </a:extLst>
          </p:cNvPr>
          <p:cNvSpPr txBox="1"/>
          <p:nvPr/>
        </p:nvSpPr>
        <p:spPr>
          <a:xfrm>
            <a:off x="10056653" y="3588677"/>
            <a:ext cx="1947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rgbClr val="FFFFFF"/>
                </a:solidFill>
              </a:rPr>
              <a:t>Valores com o </a:t>
            </a:r>
            <a:r>
              <a:rPr lang="pt-BR" sz="1600" b="1" dirty="0">
                <a:solidFill>
                  <a:srgbClr val="FFC000"/>
                </a:solidFill>
              </a:rPr>
              <a:t>BOOST</a:t>
            </a:r>
            <a:r>
              <a:rPr lang="pt-BR" sz="1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382263D-2251-FA04-ABF6-5DD8019AFF0A}"/>
              </a:ext>
            </a:extLst>
          </p:cNvPr>
          <p:cNvSpPr/>
          <p:nvPr/>
        </p:nvSpPr>
        <p:spPr>
          <a:xfrm>
            <a:off x="10152251" y="3255367"/>
            <a:ext cx="1755908" cy="1251396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0B38648-B4B2-6C6C-7FA7-49A0C30C292A}"/>
              </a:ext>
            </a:extLst>
          </p:cNvPr>
          <p:cNvSpPr/>
          <p:nvPr/>
        </p:nvSpPr>
        <p:spPr>
          <a:xfrm>
            <a:off x="10517842" y="2595717"/>
            <a:ext cx="958744" cy="909855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oogle Shape;525;p11">
            <a:extLst>
              <a:ext uri="{FF2B5EF4-FFF2-40B4-BE49-F238E27FC236}">
                <a16:creationId xmlns:a16="http://schemas.microsoft.com/office/drawing/2014/main" id="{F7001567-0506-6859-9BA4-10B59136EA38}"/>
              </a:ext>
            </a:extLst>
          </p:cNvPr>
          <p:cNvGrpSpPr/>
          <p:nvPr/>
        </p:nvGrpSpPr>
        <p:grpSpPr>
          <a:xfrm>
            <a:off x="10746236" y="2844089"/>
            <a:ext cx="589745" cy="526661"/>
            <a:chOff x="7244121" y="3002851"/>
            <a:chExt cx="923658" cy="893440"/>
          </a:xfrm>
        </p:grpSpPr>
        <p:sp>
          <p:nvSpPr>
            <p:cNvPr id="21" name="Google Shape;526;p11">
              <a:extLst>
                <a:ext uri="{FF2B5EF4-FFF2-40B4-BE49-F238E27FC236}">
                  <a16:creationId xmlns:a16="http://schemas.microsoft.com/office/drawing/2014/main" id="{95838510-98EE-95C5-81A5-B4C1A3FD74D9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7;p11">
              <a:extLst>
                <a:ext uri="{FF2B5EF4-FFF2-40B4-BE49-F238E27FC236}">
                  <a16:creationId xmlns:a16="http://schemas.microsoft.com/office/drawing/2014/main" id="{DCD94B36-AEB3-35E6-8765-556739EDD0D2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28;p11">
              <a:extLst>
                <a:ext uri="{FF2B5EF4-FFF2-40B4-BE49-F238E27FC236}">
                  <a16:creationId xmlns:a16="http://schemas.microsoft.com/office/drawing/2014/main" id="{DE6C2150-BDEF-A700-1BBD-08D739768289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TÍTULO 01">
            <a:extLst>
              <a:ext uri="{FF2B5EF4-FFF2-40B4-BE49-F238E27FC236}">
                <a16:creationId xmlns:a16="http://schemas.microsoft.com/office/drawing/2014/main" id="{AEAF59AA-DAA2-CC33-0807-30D08C8ECBEE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VISÃO GERENCIAL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32185F2E-83EF-1721-1471-E63063940983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17C9D8-F5F8-F005-4F92-217D59527A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841" y="1623004"/>
            <a:ext cx="9677215" cy="489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DB23737-7B47-889D-0A27-6372BFB7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9" t="69294" r="3757" b="682"/>
          <a:stretch>
            <a:fillRect/>
          </a:stretch>
        </p:blipFill>
        <p:spPr>
          <a:xfrm>
            <a:off x="610138" y="4965891"/>
            <a:ext cx="9023795" cy="1457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1F6D66-5490-FABD-610C-BEB78669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3" t="35938" r="2984" b="35941"/>
          <a:stretch>
            <a:fillRect/>
          </a:stretch>
        </p:blipFill>
        <p:spPr>
          <a:xfrm>
            <a:off x="552181" y="3338260"/>
            <a:ext cx="9139707" cy="1358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D179765-B69A-E116-6B09-66C50DD718D9}"/>
              </a:ext>
            </a:extLst>
          </p:cNvPr>
          <p:cNvSpPr/>
          <p:nvPr/>
        </p:nvSpPr>
        <p:spPr>
          <a:xfrm>
            <a:off x="1081749" y="2248702"/>
            <a:ext cx="865038" cy="3273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85F281E-6BF7-C75B-353B-D460315654DB}"/>
              </a:ext>
            </a:extLst>
          </p:cNvPr>
          <p:cNvSpPr/>
          <p:nvPr/>
        </p:nvSpPr>
        <p:spPr>
          <a:xfrm>
            <a:off x="2939845" y="2248703"/>
            <a:ext cx="648930" cy="3273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8" grpId="0" animBg="1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015C7-BE01-CB65-198D-A8F0FAC75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D12F53F9-86BC-EF22-C400-2AEC7B144C11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8BFAEFFA-6BEC-99C2-A958-454FD4E0601A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6EB2CB70-5EF2-8780-E6A6-6359CB8775B3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593D0F6D-9435-EA54-1DD6-3F053D1955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00E4AACE-62BD-991D-3513-98B08C8E7506}"/>
              </a:ext>
            </a:extLst>
          </p:cNvPr>
          <p:cNvSpPr/>
          <p:nvPr/>
        </p:nvSpPr>
        <p:spPr>
          <a:xfrm>
            <a:off x="6281203" y="3599999"/>
            <a:ext cx="59236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SUPORTE </a:t>
            </a:r>
            <a:r>
              <a:rPr lang="en-US" sz="6000" b="1" noProof="0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3B1D84-8B35-7B27-46F3-FE8AF958A029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14709E09-BCD4-CEB7-4265-307FF6871E9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3" name="TÍTULO 01">
            <a:extLst>
              <a:ext uri="{FF2B5EF4-FFF2-40B4-BE49-F238E27FC236}">
                <a16:creationId xmlns:a16="http://schemas.microsoft.com/office/drawing/2014/main" id="{460C9DEC-5640-1CDC-3A03-DE2C757DF866}"/>
              </a:ext>
            </a:extLst>
          </p:cNvPr>
          <p:cNvSpPr txBox="1"/>
          <p:nvPr/>
        </p:nvSpPr>
        <p:spPr>
          <a:xfrm>
            <a:off x="7584260" y="4747200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17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3" grpId="0"/>
      <p:bldP spid="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0FD7C-6373-A4C9-E3D1-90E5160FA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0DF64577-C569-179A-1482-79340009B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6EBA1A5D-A985-798A-5794-4102807B9D97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DA4B2C72-509E-4E3C-CE93-39026CD96D81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5DF2CEFA-978A-6FB1-604E-0A85C688EC02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C2B64892-0E96-FA1F-C7A3-2DB5C2921E50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9C1E8930-FDAF-2C1F-AD0E-F8632BD3EC84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498BE44E-80C1-4381-04E6-F9237CB1D624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33F32352-F879-7E45-1612-F4D346574DB2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17AE1FB3-0249-CA1B-4E8E-DDEEFB574EB0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B30CB79-6C0E-D34F-B15A-3D450C99C6FF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DAA77B22-03A0-6CF3-91D4-1509CB15F69C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6966CA2C-1DB4-40DE-2D62-96D85BE28A10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7B49AAE3-F0B6-67CC-E3E9-5ECB7EA678BA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43ED5914-DD6D-20B2-5C63-5B93FE633FC8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FBDB16FD-8A9A-2318-A987-C4EFBD2BB8E2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A3B75870-A4E9-7350-7CF7-D58796D53BDF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F403AE4F-8310-5B28-30C5-936B4F112A0A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146858FE-97AC-547D-C174-20DA396DEDB8}"/>
              </a:ext>
            </a:extLst>
          </p:cNvPr>
          <p:cNvSpPr txBox="1"/>
          <p:nvPr/>
        </p:nvSpPr>
        <p:spPr>
          <a:xfrm>
            <a:off x="3887007" y="843160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TÍTULO 01">
            <a:extLst>
              <a:ext uri="{FF2B5EF4-FFF2-40B4-BE49-F238E27FC236}">
                <a16:creationId xmlns:a16="http://schemas.microsoft.com/office/drawing/2014/main" id="{3CED13F8-2CCB-53E9-D3B0-7ADA615C3EEB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SUPORTE 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2C00480-DB1D-C68D-FF3C-7293E04380F5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B387B4-9061-F77A-5F17-1ADEE3B0C5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7A8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2745" y="1578187"/>
            <a:ext cx="9062613" cy="5081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F747A32A-B499-0FAB-D84D-7E16180D37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8979120" y="4591302"/>
            <a:ext cx="1159706" cy="993658"/>
          </a:xfrm>
          <a:prstGeom prst="bentConnector3">
            <a:avLst>
              <a:gd name="adj1" fmla="val 100022"/>
            </a:avLst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4E6AAE80-84EE-6E5C-1425-DD84A6088200}"/>
              </a:ext>
            </a:extLst>
          </p:cNvPr>
          <p:cNvSpPr/>
          <p:nvPr/>
        </p:nvSpPr>
        <p:spPr>
          <a:xfrm>
            <a:off x="8761753" y="5647708"/>
            <a:ext cx="483605" cy="48360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rgbClr val="FF0000">
                <a:alpha val="40000"/>
              </a:srgbClr>
            </a:glow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F8A0C421-D6A6-92D6-1F10-6AC770A3CF95}"/>
              </a:ext>
            </a:extLst>
          </p:cNvPr>
          <p:cNvSpPr/>
          <p:nvPr/>
        </p:nvSpPr>
        <p:spPr>
          <a:xfrm>
            <a:off x="10138056" y="3335141"/>
            <a:ext cx="1755908" cy="194478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66B9EED-B2B8-FDB5-7F0E-434085F987A5}"/>
              </a:ext>
            </a:extLst>
          </p:cNvPr>
          <p:cNvSpPr txBox="1"/>
          <p:nvPr/>
        </p:nvSpPr>
        <p:spPr>
          <a:xfrm>
            <a:off x="10138056" y="3522701"/>
            <a:ext cx="1754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Para solicitar suporte basta clicar na INTERROGAÇÃO no canto inferior direito. </a:t>
            </a:r>
          </a:p>
        </p:txBody>
      </p:sp>
      <p:sp>
        <p:nvSpPr>
          <p:cNvPr id="29" name="Google Shape;446;p11">
            <a:extLst>
              <a:ext uri="{FF2B5EF4-FFF2-40B4-BE49-F238E27FC236}">
                <a16:creationId xmlns:a16="http://schemas.microsoft.com/office/drawing/2014/main" id="{4005BFB8-0948-E55C-A10A-67FB92EE8C60}"/>
              </a:ext>
            </a:extLst>
          </p:cNvPr>
          <p:cNvSpPr/>
          <p:nvPr/>
        </p:nvSpPr>
        <p:spPr>
          <a:xfrm>
            <a:off x="10541375" y="2574975"/>
            <a:ext cx="947728" cy="947726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8111F38A-EA64-0296-1D21-B8F14CBBFD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6437" y="2757742"/>
            <a:ext cx="538559" cy="5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07084 2.59259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6" grpId="0" animBg="1"/>
      <p:bldP spid="2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24522-C02B-A365-C571-91BCA531C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 descr="Ícone&#10;&#10;Descrição gerada automaticamente">
            <a:extLst>
              <a:ext uri="{FF2B5EF4-FFF2-40B4-BE49-F238E27FC236}">
                <a16:creationId xmlns:a16="http://schemas.microsoft.com/office/drawing/2014/main" id="{C868C3C3-D4E6-A602-1A38-F180B166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81" b="60803"/>
          <a:stretch/>
        </p:blipFill>
        <p:spPr>
          <a:xfrm>
            <a:off x="0" y="0"/>
            <a:ext cx="12192000" cy="1715256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1B52F3A8-4418-54C9-DB3C-DB9A7BBB7605}"/>
              </a:ext>
            </a:extLst>
          </p:cNvPr>
          <p:cNvGrpSpPr/>
          <p:nvPr/>
        </p:nvGrpSpPr>
        <p:grpSpPr>
          <a:xfrm rot="16200000">
            <a:off x="782230" y="6122372"/>
            <a:ext cx="598978" cy="1138686"/>
            <a:chOff x="11295231" y="264785"/>
            <a:chExt cx="598978" cy="1138686"/>
          </a:xfrm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EF79FC26-084E-FDC5-F5A2-BC70E9CF2656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C2435011-C31F-3C6C-2C58-FF8CF0CB0F31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348BD867-B84D-D9E8-74EF-B35E3D3103D9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F4F56E01-7766-E74D-7B2D-47AB79561287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7EFC54E5-AD9A-652F-CB03-CE3453263AE8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5AB8F77C-01DA-45E0-D467-6F5CCA028723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8B17D18A-7A30-51C5-90A9-B87AAEA4A861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F02EFD84-E8B6-D9CA-868C-C8A96A2D4218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BAFBE2C6-437A-7A17-187F-54CDDEED19F5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F6E6B16D-BDF6-5307-3086-5EB1DBE8D315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A9AE8C3-12A6-F402-684E-B4E751397E4E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2CA64BB9-B53A-A10A-BE3D-131D0DAC1B05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1CEAD496-467D-81E8-BBB8-6BC2ECEB8F7F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A9BC9FCF-E16D-B119-D1A5-152441BE919A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D41FBD87-D906-5688-56F8-411AD5C3C951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TÍTULO 01">
            <a:extLst>
              <a:ext uri="{FF2B5EF4-FFF2-40B4-BE49-F238E27FC236}">
                <a16:creationId xmlns:a16="http://schemas.microsoft.com/office/drawing/2014/main" id="{C8D30E81-BDA6-CEFC-578F-46C92E6FD80A}"/>
              </a:ext>
            </a:extLst>
          </p:cNvPr>
          <p:cNvSpPr txBox="1"/>
          <p:nvPr/>
        </p:nvSpPr>
        <p:spPr>
          <a:xfrm>
            <a:off x="3981658" y="857628"/>
            <a:ext cx="515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</a:p>
          <a:p>
            <a:pPr>
              <a:defRPr/>
            </a:pPr>
            <a:endParaRPr lang="pt-BR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7" name="TÍTULO 01">
            <a:extLst>
              <a:ext uri="{FF2B5EF4-FFF2-40B4-BE49-F238E27FC236}">
                <a16:creationId xmlns:a16="http://schemas.microsoft.com/office/drawing/2014/main" id="{FD2DBCA1-24BA-2674-E190-0E8381EAE0F8}"/>
              </a:ext>
            </a:extLst>
          </p:cNvPr>
          <p:cNvSpPr txBox="1"/>
          <p:nvPr/>
        </p:nvSpPr>
        <p:spPr>
          <a:xfrm>
            <a:off x="3371504" y="135274"/>
            <a:ext cx="562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C00000"/>
                </a:solidFill>
              </a:rPr>
              <a:t>SUPORTE  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102A120-C33F-ECC5-9BB2-75264D822491}"/>
              </a:ext>
            </a:extLst>
          </p:cNvPr>
          <p:cNvSpPr/>
          <p:nvPr/>
        </p:nvSpPr>
        <p:spPr>
          <a:xfrm>
            <a:off x="5181600" y="4772025"/>
            <a:ext cx="1000125" cy="2476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D869A1-E4A6-00F0-4BF2-2DD521E93F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7A8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2745" y="1578187"/>
            <a:ext cx="9062613" cy="5081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C207C91C-96B9-9F77-E631-799DB2282826}"/>
              </a:ext>
            </a:extLst>
          </p:cNvPr>
          <p:cNvCxnSpPr>
            <a:cxnSpLocks/>
          </p:cNvCxnSpPr>
          <p:nvPr/>
        </p:nvCxnSpPr>
        <p:spPr>
          <a:xfrm>
            <a:off x="7152247" y="4895850"/>
            <a:ext cx="1624591" cy="972199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arrow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B8E1FDCE-80E1-3B70-D466-91ADAE4C15B0}"/>
              </a:ext>
            </a:extLst>
          </p:cNvPr>
          <p:cNvSpPr/>
          <p:nvPr/>
        </p:nvSpPr>
        <p:spPr>
          <a:xfrm>
            <a:off x="8761753" y="5647708"/>
            <a:ext cx="483605" cy="48360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DF645E2A-C0D6-C719-B7CB-1B39EEDF045B}"/>
              </a:ext>
            </a:extLst>
          </p:cNvPr>
          <p:cNvSpPr/>
          <p:nvPr/>
        </p:nvSpPr>
        <p:spPr>
          <a:xfrm>
            <a:off x="9539079" y="1862491"/>
            <a:ext cx="2318624" cy="413788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Google Shape;446;p11">
            <a:extLst>
              <a:ext uri="{FF2B5EF4-FFF2-40B4-BE49-F238E27FC236}">
                <a16:creationId xmlns:a16="http://schemas.microsoft.com/office/drawing/2014/main" id="{321C434D-FAF2-1362-F648-1A4E5187767E}"/>
              </a:ext>
            </a:extLst>
          </p:cNvPr>
          <p:cNvSpPr/>
          <p:nvPr/>
        </p:nvSpPr>
        <p:spPr>
          <a:xfrm>
            <a:off x="10224049" y="1199728"/>
            <a:ext cx="947728" cy="947726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600" dirty="0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FDF8203F-10C9-5237-2FD4-6CF586449B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9111" y="1382495"/>
            <a:ext cx="538559" cy="5313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C47002-26EA-D8D5-585E-DAFEBDC4C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534" y="2313683"/>
            <a:ext cx="5172797" cy="368668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AE7B03B-66A6-D898-9079-A99CA844C99D}"/>
              </a:ext>
            </a:extLst>
          </p:cNvPr>
          <p:cNvSpPr txBox="1"/>
          <p:nvPr/>
        </p:nvSpPr>
        <p:spPr>
          <a:xfrm>
            <a:off x="9539079" y="2236893"/>
            <a:ext cx="23186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Selecionar o tipo de suporte, incluir as informações e evidências para melhor entendimento do suporte. 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D32EE6-AFCD-7DEB-414A-6541469620AA}"/>
              </a:ext>
            </a:extLst>
          </p:cNvPr>
          <p:cNvSpPr txBox="1"/>
          <p:nvPr/>
        </p:nvSpPr>
        <p:spPr>
          <a:xfrm>
            <a:off x="9597941" y="4234960"/>
            <a:ext cx="21999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 TEMPO DE RETORNO VARIA EM </a:t>
            </a:r>
            <a:r>
              <a:rPr lang="pt-BR" b="1" dirty="0">
                <a:solidFill>
                  <a:srgbClr val="FFC000"/>
                </a:solidFill>
                <a:latin typeface="Aptos" panose="020B0004020202020204" pitchFamily="34" charset="0"/>
              </a:rPr>
              <a:t>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ATÉ 24 A 72 HORAS. </a:t>
            </a:r>
          </a:p>
        </p:txBody>
      </p:sp>
    </p:spTree>
    <p:extLst>
      <p:ext uri="{BB962C8B-B14F-4D97-AF65-F5344CB8AC3E}">
        <p14:creationId xmlns:p14="http://schemas.microsoft.com/office/powerpoint/2010/main" val="40015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7083 -7.40741E-7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6" grpId="0" animBg="1"/>
      <p:bldP spid="2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4D2A-B8BA-EB7F-1C1D-2DC6EF300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C14450-D431-DCDB-7434-B2A00971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írculo: Vazio 4">
            <a:extLst>
              <a:ext uri="{FF2B5EF4-FFF2-40B4-BE49-F238E27FC236}">
                <a16:creationId xmlns:a16="http://schemas.microsoft.com/office/drawing/2014/main" id="{BC3EB433-A978-39C0-DA6D-1C768FEEE35C}"/>
              </a:ext>
            </a:extLst>
          </p:cNvPr>
          <p:cNvSpPr/>
          <p:nvPr/>
        </p:nvSpPr>
        <p:spPr>
          <a:xfrm rot="16200000">
            <a:off x="6698388" y="5502968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FF8001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Círculo: Vazio 5">
            <a:extLst>
              <a:ext uri="{FF2B5EF4-FFF2-40B4-BE49-F238E27FC236}">
                <a16:creationId xmlns:a16="http://schemas.microsoft.com/office/drawing/2014/main" id="{8DCAA4D9-6ACE-0011-6318-FDE7E8DC5A93}"/>
              </a:ext>
            </a:extLst>
          </p:cNvPr>
          <p:cNvSpPr/>
          <p:nvPr/>
        </p:nvSpPr>
        <p:spPr>
          <a:xfrm rot="16200000">
            <a:off x="7884626" y="1536839"/>
            <a:ext cx="577970" cy="577970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9FAD9E2-B838-C77F-DDE5-C1A03F4928B9}"/>
              </a:ext>
            </a:extLst>
          </p:cNvPr>
          <p:cNvSpPr/>
          <p:nvPr/>
        </p:nvSpPr>
        <p:spPr>
          <a:xfrm rot="20700000">
            <a:off x="-1184934" y="-2413282"/>
            <a:ext cx="7967933" cy="7967933"/>
          </a:xfrm>
          <a:prstGeom prst="ellipse">
            <a:avLst/>
          </a:prstGeom>
          <a:gradFill>
            <a:gsLst>
              <a:gs pos="0">
                <a:srgbClr val="FF8001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írculo: Vazio 7">
            <a:extLst>
              <a:ext uri="{FF2B5EF4-FFF2-40B4-BE49-F238E27FC236}">
                <a16:creationId xmlns:a16="http://schemas.microsoft.com/office/drawing/2014/main" id="{3AC95030-59DE-C861-406E-14A3FE4E9FEF}"/>
              </a:ext>
            </a:extLst>
          </p:cNvPr>
          <p:cNvSpPr/>
          <p:nvPr/>
        </p:nvSpPr>
        <p:spPr>
          <a:xfrm rot="9900000">
            <a:off x="8892587" y="-1629455"/>
            <a:ext cx="4230270" cy="4230270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74DD673-74DE-E8AA-10E5-F5956E3B800C}"/>
              </a:ext>
            </a:extLst>
          </p:cNvPr>
          <p:cNvSpPr txBox="1"/>
          <p:nvPr/>
        </p:nvSpPr>
        <p:spPr>
          <a:xfrm>
            <a:off x="5807015" y="3305346"/>
            <a:ext cx="5282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OBRIGADA!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BA7C4911-1C49-1D1F-62D9-73C6114E2F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9170" y="5926702"/>
            <a:ext cx="1473366" cy="52332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E34B4F-165E-F8CB-DC34-268FB1A1524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rcRect/>
          <a:stretch/>
        </p:blipFill>
        <p:spPr>
          <a:xfrm>
            <a:off x="790455" y="969484"/>
            <a:ext cx="4323108" cy="4446215"/>
          </a:xfrm>
          <a:prstGeom prst="rect">
            <a:avLst/>
          </a:prstGeom>
        </p:spPr>
      </p:pic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794A173C-1C9F-0007-69B0-E28CA8DFD761}"/>
              </a:ext>
            </a:extLst>
          </p:cNvPr>
          <p:cNvCxnSpPr/>
          <p:nvPr/>
        </p:nvCxnSpPr>
        <p:spPr>
          <a:xfrm>
            <a:off x="6011012" y="4556237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1D7E86E9-7CCC-3475-E094-E92982FEF30A}"/>
              </a:ext>
            </a:extLst>
          </p:cNvPr>
          <p:cNvGrpSpPr/>
          <p:nvPr/>
        </p:nvGrpSpPr>
        <p:grpSpPr>
          <a:xfrm>
            <a:off x="11295231" y="264785"/>
            <a:ext cx="598978" cy="1138686"/>
            <a:chOff x="11295231" y="264785"/>
            <a:chExt cx="598978" cy="1138686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42809275-852F-7446-A0C3-40FD22567F90}"/>
                </a:ext>
              </a:extLst>
            </p:cNvPr>
            <p:cNvSpPr/>
            <p:nvPr/>
          </p:nvSpPr>
          <p:spPr>
            <a:xfrm rot="5400000">
              <a:off x="1183146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9FE3E0CB-C6C5-3DAF-D0F0-79BBF53DB174}"/>
                </a:ext>
              </a:extLst>
            </p:cNvPr>
            <p:cNvSpPr/>
            <p:nvPr/>
          </p:nvSpPr>
          <p:spPr>
            <a:xfrm rot="5400000">
              <a:off x="1183146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526245F2-D9F1-EF5E-6702-47F6474A7C47}"/>
                </a:ext>
              </a:extLst>
            </p:cNvPr>
            <p:cNvSpPr/>
            <p:nvPr/>
          </p:nvSpPr>
          <p:spPr>
            <a:xfrm rot="5400000">
              <a:off x="1183146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EB5A219-93E9-EE3C-2525-375087E06608}"/>
                </a:ext>
              </a:extLst>
            </p:cNvPr>
            <p:cNvSpPr/>
            <p:nvPr/>
          </p:nvSpPr>
          <p:spPr>
            <a:xfrm rot="5400000">
              <a:off x="1183146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735AEE9-6E22-9561-0D4E-5F50249958C3}"/>
                </a:ext>
              </a:extLst>
            </p:cNvPr>
            <p:cNvSpPr/>
            <p:nvPr/>
          </p:nvSpPr>
          <p:spPr>
            <a:xfrm rot="5400000">
              <a:off x="1183146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A8620379-295B-3C9E-46FE-5572C6C084E7}"/>
                </a:ext>
              </a:extLst>
            </p:cNvPr>
            <p:cNvSpPr/>
            <p:nvPr/>
          </p:nvSpPr>
          <p:spPr>
            <a:xfrm rot="5400000">
              <a:off x="11564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6F2E988-AD19-5871-7620-CFF18CCE055F}"/>
                </a:ext>
              </a:extLst>
            </p:cNvPr>
            <p:cNvSpPr/>
            <p:nvPr/>
          </p:nvSpPr>
          <p:spPr>
            <a:xfrm rot="5400000">
              <a:off x="11564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524C9C20-655B-485B-4E49-16BB9B8F2FE6}"/>
                </a:ext>
              </a:extLst>
            </p:cNvPr>
            <p:cNvSpPr/>
            <p:nvPr/>
          </p:nvSpPr>
          <p:spPr>
            <a:xfrm rot="5400000">
              <a:off x="11564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276A899-E94C-60CE-E5E1-F9886350FD71}"/>
                </a:ext>
              </a:extLst>
            </p:cNvPr>
            <p:cNvSpPr/>
            <p:nvPr/>
          </p:nvSpPr>
          <p:spPr>
            <a:xfrm rot="5400000">
              <a:off x="11564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B064EA73-0BEE-3AD0-32CC-A74A2C8B36A3}"/>
                </a:ext>
              </a:extLst>
            </p:cNvPr>
            <p:cNvSpPr/>
            <p:nvPr/>
          </p:nvSpPr>
          <p:spPr>
            <a:xfrm rot="5400000">
              <a:off x="11564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1B206B70-6FB4-F485-3F9E-97AEC1448EBA}"/>
                </a:ext>
              </a:extLst>
            </p:cNvPr>
            <p:cNvSpPr/>
            <p:nvPr/>
          </p:nvSpPr>
          <p:spPr>
            <a:xfrm rot="5400000">
              <a:off x="11295231" y="264785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FF42CB7-EC13-8E95-359F-14FBEE40889E}"/>
                </a:ext>
              </a:extLst>
            </p:cNvPr>
            <p:cNvSpPr/>
            <p:nvPr/>
          </p:nvSpPr>
          <p:spPr>
            <a:xfrm rot="5400000">
              <a:off x="11295231" y="533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354E03F9-D4D5-97C8-F3C7-B895DE7FF13E}"/>
                </a:ext>
              </a:extLst>
            </p:cNvPr>
            <p:cNvSpPr/>
            <p:nvPr/>
          </p:nvSpPr>
          <p:spPr>
            <a:xfrm rot="5400000">
              <a:off x="11295231" y="802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53D25910-B06F-E380-119F-0A06B9F2B768}"/>
                </a:ext>
              </a:extLst>
            </p:cNvPr>
            <p:cNvSpPr/>
            <p:nvPr/>
          </p:nvSpPr>
          <p:spPr>
            <a:xfrm rot="5400000">
              <a:off x="11295231" y="1071784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9"/>
                    <a:pt x="48709" y="62748"/>
                    <a:pt x="31374" y="62748"/>
                  </a:cubicBezTo>
                  <a:cubicBezTo>
                    <a:pt x="14039" y="62748"/>
                    <a:pt x="0" y="48709"/>
                    <a:pt x="0" y="31374"/>
                  </a:cubicBezTo>
                  <a:cubicBezTo>
                    <a:pt x="0" y="14039"/>
                    <a:pt x="14039" y="0"/>
                    <a:pt x="31374" y="0"/>
                  </a:cubicBezTo>
                  <a:cubicBezTo>
                    <a:pt x="48709" y="0"/>
                    <a:pt x="62748" y="14039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EB38649A-698B-7BD3-CF42-BF55A95D57DA}"/>
                </a:ext>
              </a:extLst>
            </p:cNvPr>
            <p:cNvSpPr/>
            <p:nvPr/>
          </p:nvSpPr>
          <p:spPr>
            <a:xfrm rot="5400000">
              <a:off x="11295231" y="1340723"/>
              <a:ext cx="62748" cy="62748"/>
            </a:xfrm>
            <a:custGeom>
              <a:avLst/>
              <a:gdLst>
                <a:gd name="connsiteX0" fmla="*/ 62748 w 62748"/>
                <a:gd name="connsiteY0" fmla="*/ 31374 h 62748"/>
                <a:gd name="connsiteX1" fmla="*/ 31374 w 62748"/>
                <a:gd name="connsiteY1" fmla="*/ 62748 h 62748"/>
                <a:gd name="connsiteX2" fmla="*/ 0 w 62748"/>
                <a:gd name="connsiteY2" fmla="*/ 31374 h 62748"/>
                <a:gd name="connsiteX3" fmla="*/ 31374 w 62748"/>
                <a:gd name="connsiteY3" fmla="*/ 0 h 62748"/>
                <a:gd name="connsiteX4" fmla="*/ 62748 w 62748"/>
                <a:gd name="connsiteY4" fmla="*/ 31374 h 6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48" h="62748">
                  <a:moveTo>
                    <a:pt x="62748" y="31374"/>
                  </a:moveTo>
                  <a:cubicBezTo>
                    <a:pt x="62748" y="48702"/>
                    <a:pt x="48702" y="62748"/>
                    <a:pt x="31374" y="62748"/>
                  </a:cubicBezTo>
                  <a:cubicBezTo>
                    <a:pt x="14047" y="62748"/>
                    <a:pt x="0" y="48702"/>
                    <a:pt x="0" y="31374"/>
                  </a:cubicBezTo>
                  <a:cubicBezTo>
                    <a:pt x="0" y="14047"/>
                    <a:pt x="14047" y="0"/>
                    <a:pt x="31374" y="0"/>
                  </a:cubicBezTo>
                  <a:cubicBezTo>
                    <a:pt x="48702" y="0"/>
                    <a:pt x="62748" y="14047"/>
                    <a:pt x="62748" y="31374"/>
                  </a:cubicBezTo>
                  <a:close/>
                </a:path>
              </a:pathLst>
            </a:custGeom>
            <a:solidFill>
              <a:schemeClr val="bg1"/>
            </a:solidFill>
            <a:ln w="60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53525DD-C493-842C-EB9F-CE5BE61BB006}"/>
              </a:ext>
            </a:extLst>
          </p:cNvPr>
          <p:cNvSpPr txBox="1"/>
          <p:nvPr/>
        </p:nvSpPr>
        <p:spPr>
          <a:xfrm>
            <a:off x="8601596" y="5114599"/>
            <a:ext cx="1668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spc="1200" dirty="0">
                <a:solidFill>
                  <a:schemeClr val="bg1"/>
                </a:solidFill>
                <a:latin typeface="AMX" pitchFamily="2" charset="0"/>
              </a:rPr>
              <a:t>2025</a:t>
            </a:r>
          </a:p>
        </p:txBody>
      </p:sp>
      <p:sp>
        <p:nvSpPr>
          <p:cNvPr id="10" name="TÍTULO 01">
            <a:extLst>
              <a:ext uri="{FF2B5EF4-FFF2-40B4-BE49-F238E27FC236}">
                <a16:creationId xmlns:a16="http://schemas.microsoft.com/office/drawing/2014/main" id="{42C42621-FABD-5792-355B-56CA0375F828}"/>
              </a:ext>
            </a:extLst>
          </p:cNvPr>
          <p:cNvSpPr txBox="1"/>
          <p:nvPr/>
        </p:nvSpPr>
        <p:spPr>
          <a:xfrm>
            <a:off x="5904018" y="4610169"/>
            <a:ext cx="719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 (TREINAMENTO)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3.33333E-6 L -4.58333E-6 -0.09444 " pathEditMode="relative" rAng="0" ptsTypes="AA">
                                      <p:cBhvr>
                                        <p:cTn id="9" dur="2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5E-6 0.09445 " pathEditMode="relative" rAng="0" ptsTypes="AA">
                                      <p:cBhvr>
                                        <p:cTn id="14" dur="2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11111E-6 L 1.875E-6 -0.09445 " pathEditMode="relative" rAng="0" ptsTypes="AA">
                                      <p:cBhvr>
                                        <p:cTn id="19" dur="2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0237 0.05973 " pathEditMode="relative" rAng="0" ptsTypes="AA">
                                      <p:cBhvr>
                                        <p:cTn id="24" dur="2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07083 -4.44444E-6 " pathEditMode="relative" rAng="0" ptsTypes="AA">
                                      <p:cBhvr>
                                        <p:cTn id="33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0 L -0.07084 0 " pathEditMode="relative" rAng="0" ptsTypes="AA">
                                      <p:cBhvr>
                                        <p:cTn id="48" dur="12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07084 -4.07407E-6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9" grpId="1"/>
      <p:bldP spid="4" grpId="0"/>
      <p:bldP spid="4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D75A8-A30F-1785-0413-2822D9858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1F550505-33BB-A016-7778-BD12CA46BED8}"/>
              </a:ext>
            </a:extLst>
          </p:cNvPr>
          <p:cNvSpPr txBox="1"/>
          <p:nvPr/>
        </p:nvSpPr>
        <p:spPr>
          <a:xfrm>
            <a:off x="210065" y="0"/>
            <a:ext cx="431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HOME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E931B7E-CC82-0280-BB44-8192DF6C78C6}"/>
              </a:ext>
            </a:extLst>
          </p:cNvPr>
          <p:cNvCxnSpPr>
            <a:cxnSpLocks/>
          </p:cNvCxnSpPr>
          <p:nvPr/>
        </p:nvCxnSpPr>
        <p:spPr>
          <a:xfrm>
            <a:off x="305315" y="1554897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DADCD57C-0CE6-F069-9534-F6E167D8F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5" y="2037000"/>
            <a:ext cx="8526085" cy="3690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39AAE40-EE41-A4B2-B3AA-064848D20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59" y="2802002"/>
            <a:ext cx="326718" cy="9334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56C87E58-57A9-48FD-869A-B77BA3298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36" y="4109660"/>
            <a:ext cx="860860" cy="122149"/>
          </a:xfrm>
          <a:prstGeom prst="rect">
            <a:avLst/>
          </a:prstGeom>
        </p:spPr>
      </p:pic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DEA10A2D-82AC-18CB-D155-65E0BDC7D32B}"/>
              </a:ext>
            </a:extLst>
          </p:cNvPr>
          <p:cNvSpPr/>
          <p:nvPr/>
        </p:nvSpPr>
        <p:spPr>
          <a:xfrm>
            <a:off x="9100523" y="2380711"/>
            <a:ext cx="2621401" cy="332158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9A8D8117-0086-69F7-B3A3-0B391653702F}"/>
              </a:ext>
            </a:extLst>
          </p:cNvPr>
          <p:cNvSpPr/>
          <p:nvPr/>
        </p:nvSpPr>
        <p:spPr>
          <a:xfrm>
            <a:off x="10011198" y="1990326"/>
            <a:ext cx="913923" cy="858350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oogle Shape;525;p11">
            <a:extLst>
              <a:ext uri="{FF2B5EF4-FFF2-40B4-BE49-F238E27FC236}">
                <a16:creationId xmlns:a16="http://schemas.microsoft.com/office/drawing/2014/main" id="{748CD495-D9AA-909D-405E-C0B4E44EAAC9}"/>
              </a:ext>
            </a:extLst>
          </p:cNvPr>
          <p:cNvGrpSpPr/>
          <p:nvPr/>
        </p:nvGrpSpPr>
        <p:grpSpPr>
          <a:xfrm>
            <a:off x="10189398" y="2178020"/>
            <a:ext cx="557522" cy="513901"/>
            <a:chOff x="7244121" y="3002851"/>
            <a:chExt cx="923658" cy="893440"/>
          </a:xfrm>
        </p:grpSpPr>
        <p:sp>
          <p:nvSpPr>
            <p:cNvPr id="44" name="Google Shape;526;p11">
              <a:extLst>
                <a:ext uri="{FF2B5EF4-FFF2-40B4-BE49-F238E27FC236}">
                  <a16:creationId xmlns:a16="http://schemas.microsoft.com/office/drawing/2014/main" id="{0C6653E9-7EF5-3C9C-7491-330E350250B6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527;p11">
              <a:extLst>
                <a:ext uri="{FF2B5EF4-FFF2-40B4-BE49-F238E27FC236}">
                  <a16:creationId xmlns:a16="http://schemas.microsoft.com/office/drawing/2014/main" id="{5FDEC5BF-80FE-4655-CEED-BDD70C877DA6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528;p11">
              <a:extLst>
                <a:ext uri="{FF2B5EF4-FFF2-40B4-BE49-F238E27FC236}">
                  <a16:creationId xmlns:a16="http://schemas.microsoft.com/office/drawing/2014/main" id="{E79AACCA-85EA-5C2E-38A2-EF683E9B5F58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8FE6309-B337-181A-BD37-07C0144AE40B}"/>
              </a:ext>
            </a:extLst>
          </p:cNvPr>
          <p:cNvSpPr txBox="1"/>
          <p:nvPr/>
        </p:nvSpPr>
        <p:spPr>
          <a:xfrm>
            <a:off x="9214396" y="3255133"/>
            <a:ext cx="25075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VISÃO DO PERFIL BÁSICO AO ACESSAR O PORTAL DE INTELIGÊNCIA APÓS FAZER O LOGIN. </a:t>
            </a:r>
            <a:br>
              <a:rPr lang="pt-BR" sz="140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br>
              <a:rPr lang="pt-BR" sz="140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PERFIS ADM, INTERMEDIARIO E AVANÇADO TEM A MESMA VISÃO, PORÉM COM ALGUMAS INFORMAÇÕES A MAIS. 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2F9F029A-DBA8-45FD-8FB8-031744B8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458" y="2658561"/>
            <a:ext cx="371182" cy="106052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E642E47C-B0D6-090F-E0A3-EFA53143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27" y="4477289"/>
            <a:ext cx="630150" cy="186473"/>
          </a:xfrm>
          <a:prstGeom prst="rect">
            <a:avLst/>
          </a:prstGeom>
        </p:spPr>
      </p:pic>
      <p:sp>
        <p:nvSpPr>
          <p:cNvPr id="54" name="TÍTULO 01">
            <a:extLst>
              <a:ext uri="{FF2B5EF4-FFF2-40B4-BE49-F238E27FC236}">
                <a16:creationId xmlns:a16="http://schemas.microsoft.com/office/drawing/2014/main" id="{B3A404A8-EF8E-6826-6D4F-EA3D42D6768A}"/>
              </a:ext>
            </a:extLst>
          </p:cNvPr>
          <p:cNvSpPr txBox="1"/>
          <p:nvPr/>
        </p:nvSpPr>
        <p:spPr>
          <a:xfrm>
            <a:off x="210065" y="703463"/>
            <a:ext cx="505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9F64716D-360C-ACBA-E23E-61DDA6683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31" y="2294974"/>
            <a:ext cx="373027" cy="1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5" grpId="0" animBg="1"/>
      <p:bldP spid="54" grpId="0"/>
      <p:bldP spid="5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462BE-5141-83C2-A40B-98EA95AD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co 9">
            <a:extLst>
              <a:ext uri="{FF2B5EF4-FFF2-40B4-BE49-F238E27FC236}">
                <a16:creationId xmlns:a16="http://schemas.microsoft.com/office/drawing/2014/main" id="{F4189489-318F-B71C-3970-F4185B4449D5}"/>
              </a:ext>
            </a:extLst>
          </p:cNvPr>
          <p:cNvSpPr/>
          <p:nvPr/>
        </p:nvSpPr>
        <p:spPr>
          <a:xfrm flipH="1">
            <a:off x="-3984505" y="-268248"/>
            <a:ext cx="5690495" cy="7126248"/>
          </a:xfrm>
          <a:prstGeom prst="arc">
            <a:avLst>
              <a:gd name="adj1" fmla="val 5846943"/>
              <a:gd name="adj2" fmla="val 15137285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írculo: Vazio 10">
            <a:extLst>
              <a:ext uri="{FF2B5EF4-FFF2-40B4-BE49-F238E27FC236}">
                <a16:creationId xmlns:a16="http://schemas.microsoft.com/office/drawing/2014/main" id="{04053E14-F810-1E93-27EE-6A0DF5F5D090}"/>
              </a:ext>
            </a:extLst>
          </p:cNvPr>
          <p:cNvSpPr/>
          <p:nvPr/>
        </p:nvSpPr>
        <p:spPr>
          <a:xfrm rot="16200000">
            <a:off x="3748769" y="5517054"/>
            <a:ext cx="5474898" cy="5474898"/>
          </a:xfrm>
          <a:prstGeom prst="donut">
            <a:avLst>
              <a:gd name="adj" fmla="val 16320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írculo: Vazio 11">
            <a:extLst>
              <a:ext uri="{FF2B5EF4-FFF2-40B4-BE49-F238E27FC236}">
                <a16:creationId xmlns:a16="http://schemas.microsoft.com/office/drawing/2014/main" id="{6328CEAF-53C2-4AB5-7FA3-1741694A09CE}"/>
              </a:ext>
            </a:extLst>
          </p:cNvPr>
          <p:cNvSpPr/>
          <p:nvPr/>
        </p:nvSpPr>
        <p:spPr>
          <a:xfrm rot="16200000">
            <a:off x="2106731" y="-3015007"/>
            <a:ext cx="4557208" cy="4557208"/>
          </a:xfrm>
          <a:prstGeom prst="donut">
            <a:avLst>
              <a:gd name="adj" fmla="val 12992"/>
            </a:avLst>
          </a:prstGeom>
          <a:gradFill>
            <a:gsLst>
              <a:gs pos="0">
                <a:srgbClr val="B40604">
                  <a:alpha val="0"/>
                </a:srgbClr>
              </a:gs>
              <a:gs pos="100000">
                <a:srgbClr val="E5050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EB32FDDC-23BB-CB78-4B72-5730FCC2A0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 flipV="1">
            <a:off x="3748768" y="6206865"/>
            <a:ext cx="3309219" cy="170023"/>
          </a:xfrm>
          <a:prstGeom prst="rect">
            <a:avLst/>
          </a:prstGeom>
        </p:spPr>
      </p:pic>
      <p:sp>
        <p:nvSpPr>
          <p:cNvPr id="4" name="Rectangle 56">
            <a:extLst>
              <a:ext uri="{FF2B5EF4-FFF2-40B4-BE49-F238E27FC236}">
                <a16:creationId xmlns:a16="http://schemas.microsoft.com/office/drawing/2014/main" id="{A430B91A-7DE0-10C3-5909-755E93543348}"/>
              </a:ext>
            </a:extLst>
          </p:cNvPr>
          <p:cNvSpPr/>
          <p:nvPr/>
        </p:nvSpPr>
        <p:spPr>
          <a:xfrm>
            <a:off x="6281203" y="3599999"/>
            <a:ext cx="592363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6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MX Black" pitchFamily="2" charset="0"/>
                <a:ea typeface="Roboto Condensed" panose="02000000000000000000" pitchFamily="2" charset="0"/>
                <a:cs typeface="Poppins" panose="02000000000000000000" pitchFamily="2" charset="0"/>
              </a:rPr>
              <a:t>LATERAL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 Black" pitchFamily="2" charset="0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DE30E854-618C-5B4E-91D2-A93F41B1E975}"/>
              </a:ext>
            </a:extLst>
          </p:cNvPr>
          <p:cNvSpPr/>
          <p:nvPr/>
        </p:nvSpPr>
        <p:spPr>
          <a:xfrm>
            <a:off x="5590828" y="2937867"/>
            <a:ext cx="3321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300" noProof="0" dirty="0">
                <a:solidFill>
                  <a:prstClr val="white"/>
                </a:solidFill>
                <a:latin typeface="AMX" pitchFamily="2" charset="0"/>
                <a:ea typeface="Roboto Condensed" panose="02000000000000000000" pitchFamily="2" charset="0"/>
                <a:cs typeface="Poppins Light" panose="02000000000000000000" pitchFamily="2" charset="0"/>
              </a:rPr>
              <a:t>MENU  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 pitchFamily="2" charset="0"/>
              <a:ea typeface="Roboto Condensed" panose="02000000000000000000" pitchFamily="2" charset="0"/>
              <a:cs typeface="Poppins Light" panose="02000000000000000000" pitchFamily="2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CEDA703-174D-1444-7BB4-22A7C8F15820}"/>
              </a:ext>
            </a:extLst>
          </p:cNvPr>
          <p:cNvCxnSpPr/>
          <p:nvPr/>
        </p:nvCxnSpPr>
        <p:spPr>
          <a:xfrm>
            <a:off x="9371856" y="4599558"/>
            <a:ext cx="1311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33CEB34-157D-6105-BB9E-212C5D81823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590708" y="1514961"/>
            <a:ext cx="4688835" cy="4822357"/>
          </a:xfrm>
          <a:prstGeom prst="rect">
            <a:avLst/>
          </a:prstGeom>
        </p:spPr>
      </p:pic>
      <p:sp>
        <p:nvSpPr>
          <p:cNvPr id="6" name="TÍTULO 01">
            <a:extLst>
              <a:ext uri="{FF2B5EF4-FFF2-40B4-BE49-F238E27FC236}">
                <a16:creationId xmlns:a16="http://schemas.microsoft.com/office/drawing/2014/main" id="{C41477E4-0449-8438-931E-EA8E35614696}"/>
              </a:ext>
            </a:extLst>
          </p:cNvPr>
          <p:cNvSpPr txBox="1"/>
          <p:nvPr/>
        </p:nvSpPr>
        <p:spPr>
          <a:xfrm>
            <a:off x="7662917" y="4660399"/>
            <a:ext cx="505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0.08268 1.85185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2.22222E-6 L -0.07083 2.22222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2.22222E-6 L -1.04167E-6 -0.09444 " pathEditMode="relative" rAng="0" ptsTypes="AA">
                                      <p:cBhvr>
                                        <p:cTn id="22" dur="2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37 0.05972 " pathEditMode="relative" rAng="0" ptsTypes="AA">
                                      <p:cBhvr>
                                        <p:cTn id="27" dur="2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9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CBF9-AECB-A59F-6FFE-398ECD7B1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01">
            <a:extLst>
              <a:ext uri="{FF2B5EF4-FFF2-40B4-BE49-F238E27FC236}">
                <a16:creationId xmlns:a16="http://schemas.microsoft.com/office/drawing/2014/main" id="{7A2BAE69-2776-4D2F-85F8-EEEEB88DD86B}"/>
              </a:ext>
            </a:extLst>
          </p:cNvPr>
          <p:cNvSpPr txBox="1"/>
          <p:nvPr/>
        </p:nvSpPr>
        <p:spPr>
          <a:xfrm>
            <a:off x="249395" y="133412"/>
            <a:ext cx="451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150" noProof="0" dirty="0">
                <a:solidFill>
                  <a:schemeClr val="bg1"/>
                </a:solidFill>
                <a:latin typeface="AMX" pitchFamily="2" charset="0"/>
                <a:ea typeface="DIN 2014 Bold" panose="020B0504020202020204" pitchFamily="34" charset="77"/>
                <a:cs typeface="Segoe UI" panose="020B0502040204020203" pitchFamily="34" charset="0"/>
              </a:rPr>
              <a:t>MENU LATERAL</a:t>
            </a:r>
            <a:endParaRPr kumimoji="0" lang="pt-BR" sz="48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MX" pitchFamily="2" charset="0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4B32C0F-87FE-F8A8-B091-712BF3070381}"/>
              </a:ext>
            </a:extLst>
          </p:cNvPr>
          <p:cNvCxnSpPr>
            <a:cxnSpLocks/>
          </p:cNvCxnSpPr>
          <p:nvPr/>
        </p:nvCxnSpPr>
        <p:spPr>
          <a:xfrm>
            <a:off x="344645" y="1688309"/>
            <a:ext cx="615313" cy="0"/>
          </a:xfrm>
          <a:prstGeom prst="line">
            <a:avLst/>
          </a:prstGeom>
          <a:ln>
            <a:solidFill>
              <a:srgbClr val="FF80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9B66F313-BBE1-891D-66B6-1105D7A1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8" y="1901923"/>
            <a:ext cx="8941741" cy="4341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B2CCEC2-E962-4662-DA38-96840078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52" y="2835097"/>
            <a:ext cx="228396" cy="65256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FB6DBA96-0F52-E79C-F8AB-04C11A99AA98}"/>
              </a:ext>
            </a:extLst>
          </p:cNvPr>
          <p:cNvSpPr/>
          <p:nvPr/>
        </p:nvSpPr>
        <p:spPr>
          <a:xfrm>
            <a:off x="9364363" y="2424321"/>
            <a:ext cx="2543259" cy="2983421"/>
          </a:xfrm>
          <a:prstGeom prst="roundRect">
            <a:avLst>
              <a:gd name="adj" fmla="val 3779"/>
            </a:avLst>
          </a:pr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A121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17C3457-ADAA-6C02-74B0-51A4B00835B0}"/>
              </a:ext>
            </a:extLst>
          </p:cNvPr>
          <p:cNvSpPr/>
          <p:nvPr/>
        </p:nvSpPr>
        <p:spPr>
          <a:xfrm>
            <a:off x="10125706" y="2051685"/>
            <a:ext cx="974547" cy="913947"/>
          </a:xfrm>
          <a:prstGeom prst="ellipse">
            <a:avLst/>
          </a:prstGeom>
          <a:solidFill>
            <a:srgbClr val="FFC000"/>
          </a:solidFill>
          <a:ln w="19050">
            <a:gradFill flip="none" rotWithShape="1">
              <a:gsLst>
                <a:gs pos="0">
                  <a:srgbClr val="B40604"/>
                </a:gs>
                <a:gs pos="95000">
                  <a:srgbClr val="B40604">
                    <a:alpha val="0"/>
                  </a:srgb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oogle Shape;525;p11">
            <a:extLst>
              <a:ext uri="{FF2B5EF4-FFF2-40B4-BE49-F238E27FC236}">
                <a16:creationId xmlns:a16="http://schemas.microsoft.com/office/drawing/2014/main" id="{F65E7F2D-7443-8C51-232C-E78930829A71}"/>
              </a:ext>
            </a:extLst>
          </p:cNvPr>
          <p:cNvGrpSpPr/>
          <p:nvPr/>
        </p:nvGrpSpPr>
        <p:grpSpPr>
          <a:xfrm>
            <a:off x="10370313" y="2246605"/>
            <a:ext cx="557522" cy="513901"/>
            <a:chOff x="7244121" y="3002851"/>
            <a:chExt cx="923658" cy="893440"/>
          </a:xfrm>
        </p:grpSpPr>
        <p:sp>
          <p:nvSpPr>
            <p:cNvPr id="19" name="Google Shape;526;p11">
              <a:extLst>
                <a:ext uri="{FF2B5EF4-FFF2-40B4-BE49-F238E27FC236}">
                  <a16:creationId xmlns:a16="http://schemas.microsoft.com/office/drawing/2014/main" id="{FF767F5D-6189-2E78-F0E7-8761BE384775}"/>
                </a:ext>
              </a:extLst>
            </p:cNvPr>
            <p:cNvSpPr/>
            <p:nvPr/>
          </p:nvSpPr>
          <p:spPr>
            <a:xfrm>
              <a:off x="7244121" y="3002851"/>
              <a:ext cx="804065" cy="804065"/>
            </a:xfrm>
            <a:custGeom>
              <a:avLst/>
              <a:gdLst/>
              <a:ahLst/>
              <a:cxnLst/>
              <a:rect l="l" t="t" r="r" b="b"/>
              <a:pathLst>
                <a:path w="804065" h="804065" extrusionOk="0">
                  <a:moveTo>
                    <a:pt x="418439" y="605984"/>
                  </a:moveTo>
                  <a:cubicBezTo>
                    <a:pt x="432386" y="606255"/>
                    <a:pt x="446255" y="606797"/>
                    <a:pt x="459776" y="607804"/>
                  </a:cubicBezTo>
                  <a:cubicBezTo>
                    <a:pt x="460202" y="607804"/>
                    <a:pt x="460589" y="607843"/>
                    <a:pt x="461015" y="607843"/>
                  </a:cubicBezTo>
                  <a:cubicBezTo>
                    <a:pt x="469500" y="607843"/>
                    <a:pt x="476667" y="601296"/>
                    <a:pt x="477325" y="592695"/>
                  </a:cubicBezTo>
                  <a:cubicBezTo>
                    <a:pt x="478023" y="583669"/>
                    <a:pt x="471243" y="575843"/>
                    <a:pt x="462217" y="575146"/>
                  </a:cubicBezTo>
                  <a:cubicBezTo>
                    <a:pt x="447921" y="574061"/>
                    <a:pt x="433200" y="573519"/>
                    <a:pt x="418439" y="573248"/>
                  </a:cubicBezTo>
                  <a:lnTo>
                    <a:pt x="418439" y="418362"/>
                  </a:lnTo>
                  <a:lnTo>
                    <a:pt x="787716" y="418362"/>
                  </a:lnTo>
                  <a:cubicBezTo>
                    <a:pt x="796743" y="418362"/>
                    <a:pt x="804065" y="411040"/>
                    <a:pt x="804065" y="402013"/>
                  </a:cubicBezTo>
                  <a:cubicBezTo>
                    <a:pt x="804065" y="301791"/>
                    <a:pt x="767106" y="210091"/>
                    <a:pt x="706206" y="139583"/>
                  </a:cubicBezTo>
                  <a:cubicBezTo>
                    <a:pt x="706206" y="139544"/>
                    <a:pt x="706167" y="139506"/>
                    <a:pt x="706128" y="139467"/>
                  </a:cubicBezTo>
                  <a:cubicBezTo>
                    <a:pt x="705354" y="138305"/>
                    <a:pt x="704462" y="137336"/>
                    <a:pt x="703455" y="136445"/>
                  </a:cubicBezTo>
                  <a:cubicBezTo>
                    <a:pt x="641121" y="65743"/>
                    <a:pt x="554381" y="17123"/>
                    <a:pt x="456560" y="3797"/>
                  </a:cubicBezTo>
                  <a:cubicBezTo>
                    <a:pt x="456173" y="3758"/>
                    <a:pt x="455747" y="3680"/>
                    <a:pt x="455359" y="3642"/>
                  </a:cubicBezTo>
                  <a:cubicBezTo>
                    <a:pt x="437887" y="1317"/>
                    <a:pt x="420105" y="0"/>
                    <a:pt x="402013" y="0"/>
                  </a:cubicBezTo>
                  <a:cubicBezTo>
                    <a:pt x="383921" y="0"/>
                    <a:pt x="366178" y="1317"/>
                    <a:pt x="348706" y="3642"/>
                  </a:cubicBezTo>
                  <a:cubicBezTo>
                    <a:pt x="348319" y="3642"/>
                    <a:pt x="347892" y="3719"/>
                    <a:pt x="347505" y="3797"/>
                  </a:cubicBezTo>
                  <a:cubicBezTo>
                    <a:pt x="249685" y="17123"/>
                    <a:pt x="163021" y="65704"/>
                    <a:pt x="100648" y="136368"/>
                  </a:cubicBezTo>
                  <a:cubicBezTo>
                    <a:pt x="99641" y="137259"/>
                    <a:pt x="98673" y="138266"/>
                    <a:pt x="97898" y="139467"/>
                  </a:cubicBezTo>
                  <a:cubicBezTo>
                    <a:pt x="97859" y="139544"/>
                    <a:pt x="97820" y="139622"/>
                    <a:pt x="97782" y="139699"/>
                  </a:cubicBezTo>
                  <a:cubicBezTo>
                    <a:pt x="36920" y="210169"/>
                    <a:pt x="0" y="301830"/>
                    <a:pt x="0" y="402052"/>
                  </a:cubicBezTo>
                  <a:cubicBezTo>
                    <a:pt x="0" y="502275"/>
                    <a:pt x="36959" y="593974"/>
                    <a:pt x="97859" y="664482"/>
                  </a:cubicBezTo>
                  <a:cubicBezTo>
                    <a:pt x="97859" y="664521"/>
                    <a:pt x="97898" y="664560"/>
                    <a:pt x="97937" y="664598"/>
                  </a:cubicBezTo>
                  <a:cubicBezTo>
                    <a:pt x="98750" y="665838"/>
                    <a:pt x="99719" y="666923"/>
                    <a:pt x="100804" y="667853"/>
                  </a:cubicBezTo>
                  <a:cubicBezTo>
                    <a:pt x="162983" y="738245"/>
                    <a:pt x="249374" y="786748"/>
                    <a:pt x="346808" y="800191"/>
                  </a:cubicBezTo>
                  <a:cubicBezTo>
                    <a:pt x="347234" y="800269"/>
                    <a:pt x="347660" y="800308"/>
                    <a:pt x="348047" y="800346"/>
                  </a:cubicBezTo>
                  <a:cubicBezTo>
                    <a:pt x="365713" y="802748"/>
                    <a:pt x="383728" y="804065"/>
                    <a:pt x="402052" y="804065"/>
                  </a:cubicBezTo>
                  <a:cubicBezTo>
                    <a:pt x="421461" y="804065"/>
                    <a:pt x="440948" y="802671"/>
                    <a:pt x="460008" y="799920"/>
                  </a:cubicBezTo>
                  <a:cubicBezTo>
                    <a:pt x="468957" y="798642"/>
                    <a:pt x="475156" y="790312"/>
                    <a:pt x="473878" y="781402"/>
                  </a:cubicBezTo>
                  <a:cubicBezTo>
                    <a:pt x="472599" y="772453"/>
                    <a:pt x="464192" y="766216"/>
                    <a:pt x="455359" y="767533"/>
                  </a:cubicBezTo>
                  <a:cubicBezTo>
                    <a:pt x="443117" y="769315"/>
                    <a:pt x="430681" y="770438"/>
                    <a:pt x="418245" y="770942"/>
                  </a:cubicBezTo>
                  <a:cubicBezTo>
                    <a:pt x="418323" y="770283"/>
                    <a:pt x="418439" y="769663"/>
                    <a:pt x="418439" y="769005"/>
                  </a:cubicBezTo>
                  <a:lnTo>
                    <a:pt x="418439" y="606022"/>
                  </a:lnTo>
                  <a:close/>
                  <a:moveTo>
                    <a:pt x="356919" y="768462"/>
                  </a:moveTo>
                  <a:cubicBezTo>
                    <a:pt x="343747" y="756337"/>
                    <a:pt x="294314" y="706942"/>
                    <a:pt x="257278" y="619969"/>
                  </a:cubicBezTo>
                  <a:cubicBezTo>
                    <a:pt x="293229" y="612492"/>
                    <a:pt x="336115" y="606875"/>
                    <a:pt x="385704" y="605829"/>
                  </a:cubicBezTo>
                  <a:lnTo>
                    <a:pt x="385704" y="768966"/>
                  </a:lnTo>
                  <a:cubicBezTo>
                    <a:pt x="385704" y="769625"/>
                    <a:pt x="385819" y="770245"/>
                    <a:pt x="385897" y="770903"/>
                  </a:cubicBezTo>
                  <a:cubicBezTo>
                    <a:pt x="376134" y="770477"/>
                    <a:pt x="366488" y="769625"/>
                    <a:pt x="356919" y="768462"/>
                  </a:cubicBezTo>
                  <a:close/>
                  <a:moveTo>
                    <a:pt x="385704" y="573131"/>
                  </a:moveTo>
                  <a:cubicBezTo>
                    <a:pt x="331079" y="574177"/>
                    <a:pt x="284202" y="580492"/>
                    <a:pt x="245229" y="588899"/>
                  </a:cubicBezTo>
                  <a:cubicBezTo>
                    <a:pt x="228532" y="541403"/>
                    <a:pt x="216328" y="484570"/>
                    <a:pt x="214585" y="418401"/>
                  </a:cubicBezTo>
                  <a:lnTo>
                    <a:pt x="385704" y="418401"/>
                  </a:lnTo>
                  <a:lnTo>
                    <a:pt x="385704" y="573131"/>
                  </a:lnTo>
                  <a:close/>
                  <a:moveTo>
                    <a:pt x="33201" y="418401"/>
                  </a:moveTo>
                  <a:lnTo>
                    <a:pt x="181850" y="418401"/>
                  </a:lnTo>
                  <a:cubicBezTo>
                    <a:pt x="183554" y="487553"/>
                    <a:pt x="195757" y="546943"/>
                    <a:pt x="212765" y="596802"/>
                  </a:cubicBezTo>
                  <a:cubicBezTo>
                    <a:pt x="164532" y="609935"/>
                    <a:pt x="131913" y="625393"/>
                    <a:pt x="115293" y="634419"/>
                  </a:cubicBezTo>
                  <a:cubicBezTo>
                    <a:pt x="66944" y="574875"/>
                    <a:pt x="36765" y="500066"/>
                    <a:pt x="33162" y="418401"/>
                  </a:cubicBezTo>
                  <a:close/>
                  <a:moveTo>
                    <a:pt x="115331" y="169685"/>
                  </a:moveTo>
                  <a:cubicBezTo>
                    <a:pt x="131951" y="178711"/>
                    <a:pt x="164532" y="194130"/>
                    <a:pt x="212803" y="207302"/>
                  </a:cubicBezTo>
                  <a:cubicBezTo>
                    <a:pt x="195796" y="257161"/>
                    <a:pt x="183554" y="316551"/>
                    <a:pt x="181888" y="385703"/>
                  </a:cubicBezTo>
                  <a:lnTo>
                    <a:pt x="33239" y="385703"/>
                  </a:lnTo>
                  <a:cubicBezTo>
                    <a:pt x="36804" y="304077"/>
                    <a:pt x="67022" y="229268"/>
                    <a:pt x="115370" y="169723"/>
                  </a:cubicBezTo>
                  <a:close/>
                  <a:moveTo>
                    <a:pt x="356919" y="35603"/>
                  </a:moveTo>
                  <a:cubicBezTo>
                    <a:pt x="366410" y="34441"/>
                    <a:pt x="376018" y="33588"/>
                    <a:pt x="385704" y="33162"/>
                  </a:cubicBezTo>
                  <a:lnTo>
                    <a:pt x="385704" y="198198"/>
                  </a:lnTo>
                  <a:cubicBezTo>
                    <a:pt x="336115" y="197191"/>
                    <a:pt x="293268" y="191573"/>
                    <a:pt x="257278" y="184058"/>
                  </a:cubicBezTo>
                  <a:cubicBezTo>
                    <a:pt x="294314" y="97084"/>
                    <a:pt x="343747" y="47690"/>
                    <a:pt x="356919" y="35603"/>
                  </a:cubicBezTo>
                  <a:close/>
                  <a:moveTo>
                    <a:pt x="447224" y="35603"/>
                  </a:moveTo>
                  <a:cubicBezTo>
                    <a:pt x="460395" y="47729"/>
                    <a:pt x="509829" y="97123"/>
                    <a:pt x="546865" y="184058"/>
                  </a:cubicBezTo>
                  <a:cubicBezTo>
                    <a:pt x="510875" y="191535"/>
                    <a:pt x="468028" y="197152"/>
                    <a:pt x="418439" y="198198"/>
                  </a:cubicBezTo>
                  <a:lnTo>
                    <a:pt x="418439" y="33162"/>
                  </a:lnTo>
                  <a:cubicBezTo>
                    <a:pt x="428163" y="33588"/>
                    <a:pt x="437732" y="34441"/>
                    <a:pt x="447224" y="35603"/>
                  </a:cubicBezTo>
                  <a:close/>
                  <a:moveTo>
                    <a:pt x="385704" y="230934"/>
                  </a:moveTo>
                  <a:lnTo>
                    <a:pt x="385704" y="385665"/>
                  </a:lnTo>
                  <a:lnTo>
                    <a:pt x="214585" y="385665"/>
                  </a:lnTo>
                  <a:cubicBezTo>
                    <a:pt x="216328" y="319495"/>
                    <a:pt x="228532" y="262663"/>
                    <a:pt x="245229" y="215166"/>
                  </a:cubicBezTo>
                  <a:cubicBezTo>
                    <a:pt x="284202" y="223573"/>
                    <a:pt x="331040" y="229849"/>
                    <a:pt x="385704" y="230934"/>
                  </a:cubicBezTo>
                  <a:close/>
                  <a:moveTo>
                    <a:pt x="418439" y="230934"/>
                  </a:moveTo>
                  <a:cubicBezTo>
                    <a:pt x="473102" y="229888"/>
                    <a:pt x="519940" y="223573"/>
                    <a:pt x="558913" y="215166"/>
                  </a:cubicBezTo>
                  <a:cubicBezTo>
                    <a:pt x="575610" y="262663"/>
                    <a:pt x="587814" y="319495"/>
                    <a:pt x="589558" y="385665"/>
                  </a:cubicBezTo>
                  <a:lnTo>
                    <a:pt x="418439" y="385665"/>
                  </a:lnTo>
                  <a:lnTo>
                    <a:pt x="418439" y="230934"/>
                  </a:lnTo>
                  <a:close/>
                  <a:moveTo>
                    <a:pt x="770942" y="385665"/>
                  </a:moveTo>
                  <a:lnTo>
                    <a:pt x="622293" y="385665"/>
                  </a:lnTo>
                  <a:cubicBezTo>
                    <a:pt x="620589" y="316512"/>
                    <a:pt x="608385" y="257123"/>
                    <a:pt x="591378" y="207263"/>
                  </a:cubicBezTo>
                  <a:cubicBezTo>
                    <a:pt x="639610" y="194130"/>
                    <a:pt x="672191" y="178673"/>
                    <a:pt x="688850" y="169646"/>
                  </a:cubicBezTo>
                  <a:cubicBezTo>
                    <a:pt x="737199" y="229191"/>
                    <a:pt x="767377" y="303999"/>
                    <a:pt x="770980" y="385626"/>
                  </a:cubicBezTo>
                  <a:close/>
                  <a:moveTo>
                    <a:pt x="666264" y="144387"/>
                  </a:moveTo>
                  <a:cubicBezTo>
                    <a:pt x="649451" y="152794"/>
                    <a:pt x="620473" y="165346"/>
                    <a:pt x="579717" y="176271"/>
                  </a:cubicBezTo>
                  <a:cubicBezTo>
                    <a:pt x="555698" y="117772"/>
                    <a:pt x="525984" y="74808"/>
                    <a:pt x="502739" y="46838"/>
                  </a:cubicBezTo>
                  <a:cubicBezTo>
                    <a:pt x="565654" y="64697"/>
                    <a:pt x="621790" y="98828"/>
                    <a:pt x="666264" y="144426"/>
                  </a:cubicBezTo>
                  <a:close/>
                  <a:moveTo>
                    <a:pt x="301365" y="46799"/>
                  </a:moveTo>
                  <a:cubicBezTo>
                    <a:pt x="278120" y="74808"/>
                    <a:pt x="248406" y="117772"/>
                    <a:pt x="224387" y="176271"/>
                  </a:cubicBezTo>
                  <a:cubicBezTo>
                    <a:pt x="183631" y="165346"/>
                    <a:pt x="154653" y="152794"/>
                    <a:pt x="137840" y="144387"/>
                  </a:cubicBezTo>
                  <a:cubicBezTo>
                    <a:pt x="182314" y="98789"/>
                    <a:pt x="238450" y="64658"/>
                    <a:pt x="301365" y="46799"/>
                  </a:cubicBezTo>
                  <a:close/>
                  <a:moveTo>
                    <a:pt x="137840" y="659678"/>
                  </a:moveTo>
                  <a:cubicBezTo>
                    <a:pt x="154653" y="651272"/>
                    <a:pt x="183631" y="638720"/>
                    <a:pt x="224387" y="627795"/>
                  </a:cubicBezTo>
                  <a:cubicBezTo>
                    <a:pt x="248445" y="686293"/>
                    <a:pt x="278120" y="729257"/>
                    <a:pt x="301365" y="757266"/>
                  </a:cubicBezTo>
                  <a:cubicBezTo>
                    <a:pt x="238450" y="739407"/>
                    <a:pt x="182314" y="705276"/>
                    <a:pt x="137840" y="6596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27;p11">
              <a:extLst>
                <a:ext uri="{FF2B5EF4-FFF2-40B4-BE49-F238E27FC236}">
                  <a16:creationId xmlns:a16="http://schemas.microsoft.com/office/drawing/2014/main" id="{C723387D-7D84-1831-E8B5-0638F0893CBD}"/>
                </a:ext>
              </a:extLst>
            </p:cNvPr>
            <p:cNvSpPr/>
            <p:nvPr/>
          </p:nvSpPr>
          <p:spPr>
            <a:xfrm>
              <a:off x="7870754" y="3599110"/>
              <a:ext cx="156590" cy="156590"/>
            </a:xfrm>
            <a:custGeom>
              <a:avLst/>
              <a:gdLst/>
              <a:ahLst/>
              <a:cxnLst/>
              <a:rect l="l" t="t" r="r" b="b"/>
              <a:pathLst>
                <a:path w="156590" h="156590" extrusionOk="0">
                  <a:moveTo>
                    <a:pt x="78295" y="0"/>
                  </a:moveTo>
                  <a:cubicBezTo>
                    <a:pt x="35138" y="0"/>
                    <a:pt x="0" y="35138"/>
                    <a:pt x="0" y="78295"/>
                  </a:cubicBezTo>
                  <a:cubicBezTo>
                    <a:pt x="0" y="121453"/>
                    <a:pt x="35099" y="156590"/>
                    <a:pt x="78295" y="156590"/>
                  </a:cubicBezTo>
                  <a:cubicBezTo>
                    <a:pt x="121491" y="156590"/>
                    <a:pt x="156590" y="121453"/>
                    <a:pt x="156590" y="78295"/>
                  </a:cubicBezTo>
                  <a:cubicBezTo>
                    <a:pt x="156590" y="35138"/>
                    <a:pt x="121452" y="0"/>
                    <a:pt x="78295" y="0"/>
                  </a:cubicBezTo>
                  <a:close/>
                  <a:moveTo>
                    <a:pt x="78295" y="123854"/>
                  </a:moveTo>
                  <a:cubicBezTo>
                    <a:pt x="53191" y="123854"/>
                    <a:pt x="32736" y="103399"/>
                    <a:pt x="32736" y="78295"/>
                  </a:cubicBezTo>
                  <a:cubicBezTo>
                    <a:pt x="32736" y="53191"/>
                    <a:pt x="53191" y="32736"/>
                    <a:pt x="78295" y="32736"/>
                  </a:cubicBezTo>
                  <a:cubicBezTo>
                    <a:pt x="103399" y="32736"/>
                    <a:pt x="123854" y="53191"/>
                    <a:pt x="123854" y="78295"/>
                  </a:cubicBezTo>
                  <a:cubicBezTo>
                    <a:pt x="123854" y="103399"/>
                    <a:pt x="103399" y="123854"/>
                    <a:pt x="78295" y="1238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528;p11">
              <a:extLst>
                <a:ext uri="{FF2B5EF4-FFF2-40B4-BE49-F238E27FC236}">
                  <a16:creationId xmlns:a16="http://schemas.microsoft.com/office/drawing/2014/main" id="{F7EC7AE8-B5CC-57FD-A428-8AC9D9444D5D}"/>
                </a:ext>
              </a:extLst>
            </p:cNvPr>
            <p:cNvSpPr/>
            <p:nvPr/>
          </p:nvSpPr>
          <p:spPr>
            <a:xfrm>
              <a:off x="7729970" y="3458443"/>
              <a:ext cx="437809" cy="437848"/>
            </a:xfrm>
            <a:custGeom>
              <a:avLst/>
              <a:gdLst/>
              <a:ahLst/>
              <a:cxnLst/>
              <a:rect l="l" t="t" r="r" b="b"/>
              <a:pathLst>
                <a:path w="437809" h="437848" extrusionOk="0">
                  <a:moveTo>
                    <a:pt x="399224" y="154886"/>
                  </a:moveTo>
                  <a:lnTo>
                    <a:pt x="376986" y="154886"/>
                  </a:lnTo>
                  <a:cubicBezTo>
                    <a:pt x="376638" y="154072"/>
                    <a:pt x="376328" y="153220"/>
                    <a:pt x="375979" y="152406"/>
                  </a:cubicBezTo>
                  <a:lnTo>
                    <a:pt x="391669" y="136716"/>
                  </a:lnTo>
                  <a:cubicBezTo>
                    <a:pt x="398953" y="129433"/>
                    <a:pt x="402982" y="119709"/>
                    <a:pt x="402982" y="109404"/>
                  </a:cubicBezTo>
                  <a:cubicBezTo>
                    <a:pt x="402982" y="99099"/>
                    <a:pt x="398953" y="89375"/>
                    <a:pt x="391669" y="82092"/>
                  </a:cubicBezTo>
                  <a:lnTo>
                    <a:pt x="355756" y="46179"/>
                  </a:lnTo>
                  <a:cubicBezTo>
                    <a:pt x="340686" y="31109"/>
                    <a:pt x="316164" y="31148"/>
                    <a:pt x="301093" y="46179"/>
                  </a:cubicBezTo>
                  <a:lnTo>
                    <a:pt x="285287" y="61985"/>
                  </a:lnTo>
                  <a:cubicBezTo>
                    <a:pt x="284473" y="61637"/>
                    <a:pt x="283699" y="61327"/>
                    <a:pt x="282885" y="60978"/>
                  </a:cubicBezTo>
                  <a:lnTo>
                    <a:pt x="282885" y="38625"/>
                  </a:lnTo>
                  <a:cubicBezTo>
                    <a:pt x="282885" y="17317"/>
                    <a:pt x="265568" y="0"/>
                    <a:pt x="244260" y="0"/>
                  </a:cubicBezTo>
                  <a:lnTo>
                    <a:pt x="193510" y="0"/>
                  </a:lnTo>
                  <a:cubicBezTo>
                    <a:pt x="172203" y="0"/>
                    <a:pt x="154886" y="17317"/>
                    <a:pt x="154886" y="38625"/>
                  </a:cubicBezTo>
                  <a:lnTo>
                    <a:pt x="154886" y="61133"/>
                  </a:lnTo>
                  <a:cubicBezTo>
                    <a:pt x="154111" y="61443"/>
                    <a:pt x="153375" y="61792"/>
                    <a:pt x="152600" y="62101"/>
                  </a:cubicBezTo>
                  <a:lnTo>
                    <a:pt x="136678" y="46179"/>
                  </a:lnTo>
                  <a:cubicBezTo>
                    <a:pt x="129356" y="38896"/>
                    <a:pt x="119670" y="34867"/>
                    <a:pt x="109365" y="34867"/>
                  </a:cubicBezTo>
                  <a:cubicBezTo>
                    <a:pt x="99060" y="34867"/>
                    <a:pt x="89336" y="38896"/>
                    <a:pt x="82053" y="46179"/>
                  </a:cubicBezTo>
                  <a:lnTo>
                    <a:pt x="46140" y="82092"/>
                  </a:lnTo>
                  <a:cubicBezTo>
                    <a:pt x="38818" y="89375"/>
                    <a:pt x="34828" y="99099"/>
                    <a:pt x="34828" y="109404"/>
                  </a:cubicBezTo>
                  <a:cubicBezTo>
                    <a:pt x="34828" y="119709"/>
                    <a:pt x="38857" y="129433"/>
                    <a:pt x="46140" y="136716"/>
                  </a:cubicBezTo>
                  <a:lnTo>
                    <a:pt x="62140" y="152716"/>
                  </a:lnTo>
                  <a:cubicBezTo>
                    <a:pt x="61830" y="153452"/>
                    <a:pt x="61520" y="154150"/>
                    <a:pt x="61210" y="154886"/>
                  </a:cubicBezTo>
                  <a:lnTo>
                    <a:pt x="38624" y="154886"/>
                  </a:lnTo>
                  <a:cubicBezTo>
                    <a:pt x="17317" y="154886"/>
                    <a:pt x="0" y="172203"/>
                    <a:pt x="0" y="193510"/>
                  </a:cubicBezTo>
                  <a:lnTo>
                    <a:pt x="0" y="244338"/>
                  </a:lnTo>
                  <a:cubicBezTo>
                    <a:pt x="0" y="265646"/>
                    <a:pt x="17317" y="282963"/>
                    <a:pt x="38624" y="282963"/>
                  </a:cubicBezTo>
                  <a:lnTo>
                    <a:pt x="61210" y="282963"/>
                  </a:lnTo>
                  <a:cubicBezTo>
                    <a:pt x="61520" y="283699"/>
                    <a:pt x="61830" y="284435"/>
                    <a:pt x="62140" y="285171"/>
                  </a:cubicBezTo>
                  <a:lnTo>
                    <a:pt x="46140" y="301171"/>
                  </a:lnTo>
                  <a:cubicBezTo>
                    <a:pt x="38818" y="308454"/>
                    <a:pt x="34828" y="318178"/>
                    <a:pt x="34828" y="328483"/>
                  </a:cubicBezTo>
                  <a:cubicBezTo>
                    <a:pt x="34828" y="338788"/>
                    <a:pt x="38857" y="348512"/>
                    <a:pt x="46140" y="355795"/>
                  </a:cubicBezTo>
                  <a:lnTo>
                    <a:pt x="82053" y="391708"/>
                  </a:lnTo>
                  <a:cubicBezTo>
                    <a:pt x="89336" y="398992"/>
                    <a:pt x="99060" y="403021"/>
                    <a:pt x="109365" y="403021"/>
                  </a:cubicBezTo>
                  <a:cubicBezTo>
                    <a:pt x="119670" y="403021"/>
                    <a:pt x="129394" y="398992"/>
                    <a:pt x="136678" y="391708"/>
                  </a:cubicBezTo>
                  <a:lnTo>
                    <a:pt x="152600" y="375786"/>
                  </a:lnTo>
                  <a:cubicBezTo>
                    <a:pt x="153375" y="376096"/>
                    <a:pt x="154111" y="376444"/>
                    <a:pt x="154886" y="376754"/>
                  </a:cubicBezTo>
                  <a:lnTo>
                    <a:pt x="154886" y="399224"/>
                  </a:lnTo>
                  <a:cubicBezTo>
                    <a:pt x="154886" y="420531"/>
                    <a:pt x="172203" y="437848"/>
                    <a:pt x="193510" y="437848"/>
                  </a:cubicBezTo>
                  <a:lnTo>
                    <a:pt x="244260" y="437848"/>
                  </a:lnTo>
                  <a:cubicBezTo>
                    <a:pt x="265568" y="437848"/>
                    <a:pt x="282885" y="420531"/>
                    <a:pt x="282885" y="399224"/>
                  </a:cubicBezTo>
                  <a:lnTo>
                    <a:pt x="282885" y="376909"/>
                  </a:lnTo>
                  <a:cubicBezTo>
                    <a:pt x="283699" y="376599"/>
                    <a:pt x="284512" y="376251"/>
                    <a:pt x="285287" y="375902"/>
                  </a:cubicBezTo>
                  <a:lnTo>
                    <a:pt x="301093" y="391708"/>
                  </a:lnTo>
                  <a:cubicBezTo>
                    <a:pt x="308609" y="399224"/>
                    <a:pt x="318527" y="403021"/>
                    <a:pt x="328406" y="403021"/>
                  </a:cubicBezTo>
                  <a:cubicBezTo>
                    <a:pt x="338284" y="403021"/>
                    <a:pt x="348202" y="399263"/>
                    <a:pt x="355718" y="391708"/>
                  </a:cubicBezTo>
                  <a:lnTo>
                    <a:pt x="391630" y="355795"/>
                  </a:lnTo>
                  <a:cubicBezTo>
                    <a:pt x="398953" y="348512"/>
                    <a:pt x="402943" y="338788"/>
                    <a:pt x="402943" y="328483"/>
                  </a:cubicBezTo>
                  <a:cubicBezTo>
                    <a:pt x="402943" y="318178"/>
                    <a:pt x="398914" y="308454"/>
                    <a:pt x="391630" y="301171"/>
                  </a:cubicBezTo>
                  <a:lnTo>
                    <a:pt x="375941" y="285481"/>
                  </a:lnTo>
                  <a:cubicBezTo>
                    <a:pt x="376289" y="284629"/>
                    <a:pt x="376677" y="283815"/>
                    <a:pt x="376986" y="282963"/>
                  </a:cubicBezTo>
                  <a:lnTo>
                    <a:pt x="399185" y="282963"/>
                  </a:lnTo>
                  <a:cubicBezTo>
                    <a:pt x="420493" y="282963"/>
                    <a:pt x="437810" y="265646"/>
                    <a:pt x="437810" y="244338"/>
                  </a:cubicBezTo>
                  <a:lnTo>
                    <a:pt x="437810" y="193510"/>
                  </a:lnTo>
                  <a:cubicBezTo>
                    <a:pt x="437810" y="172203"/>
                    <a:pt x="420493" y="154886"/>
                    <a:pt x="399185" y="154886"/>
                  </a:cubicBezTo>
                  <a:close/>
                  <a:moveTo>
                    <a:pt x="405112" y="244338"/>
                  </a:moveTo>
                  <a:cubicBezTo>
                    <a:pt x="405112" y="247592"/>
                    <a:pt x="402478" y="250266"/>
                    <a:pt x="399224" y="250266"/>
                  </a:cubicBezTo>
                  <a:lnTo>
                    <a:pt x="365558" y="250266"/>
                  </a:lnTo>
                  <a:cubicBezTo>
                    <a:pt x="365287" y="250266"/>
                    <a:pt x="365016" y="250343"/>
                    <a:pt x="364745" y="250343"/>
                  </a:cubicBezTo>
                  <a:cubicBezTo>
                    <a:pt x="364202" y="250343"/>
                    <a:pt x="363699" y="250420"/>
                    <a:pt x="363156" y="250498"/>
                  </a:cubicBezTo>
                  <a:cubicBezTo>
                    <a:pt x="362575" y="250576"/>
                    <a:pt x="362032" y="250692"/>
                    <a:pt x="361490" y="250847"/>
                  </a:cubicBezTo>
                  <a:cubicBezTo>
                    <a:pt x="361025" y="250963"/>
                    <a:pt x="360599" y="251118"/>
                    <a:pt x="360173" y="251273"/>
                  </a:cubicBezTo>
                  <a:cubicBezTo>
                    <a:pt x="359592" y="251467"/>
                    <a:pt x="359049" y="251699"/>
                    <a:pt x="358507" y="251970"/>
                  </a:cubicBezTo>
                  <a:cubicBezTo>
                    <a:pt x="358120" y="252164"/>
                    <a:pt x="357732" y="252396"/>
                    <a:pt x="357345" y="252590"/>
                  </a:cubicBezTo>
                  <a:cubicBezTo>
                    <a:pt x="356841" y="252900"/>
                    <a:pt x="356338" y="253210"/>
                    <a:pt x="355873" y="253558"/>
                  </a:cubicBezTo>
                  <a:cubicBezTo>
                    <a:pt x="355486" y="253830"/>
                    <a:pt x="355136" y="254140"/>
                    <a:pt x="354749" y="254488"/>
                  </a:cubicBezTo>
                  <a:cubicBezTo>
                    <a:pt x="354323" y="254876"/>
                    <a:pt x="353936" y="255224"/>
                    <a:pt x="353548" y="255651"/>
                  </a:cubicBezTo>
                  <a:cubicBezTo>
                    <a:pt x="353199" y="256038"/>
                    <a:pt x="352890" y="256425"/>
                    <a:pt x="352580" y="256813"/>
                  </a:cubicBezTo>
                  <a:cubicBezTo>
                    <a:pt x="352231" y="257239"/>
                    <a:pt x="351921" y="257704"/>
                    <a:pt x="351650" y="258169"/>
                  </a:cubicBezTo>
                  <a:cubicBezTo>
                    <a:pt x="351379" y="258595"/>
                    <a:pt x="351147" y="259060"/>
                    <a:pt x="350914" y="259525"/>
                  </a:cubicBezTo>
                  <a:cubicBezTo>
                    <a:pt x="350643" y="260028"/>
                    <a:pt x="350449" y="260571"/>
                    <a:pt x="350217" y="261113"/>
                  </a:cubicBezTo>
                  <a:cubicBezTo>
                    <a:pt x="350139" y="261345"/>
                    <a:pt x="349984" y="261578"/>
                    <a:pt x="349907" y="261810"/>
                  </a:cubicBezTo>
                  <a:cubicBezTo>
                    <a:pt x="347854" y="268357"/>
                    <a:pt x="345103" y="275021"/>
                    <a:pt x="341732" y="281646"/>
                  </a:cubicBezTo>
                  <a:cubicBezTo>
                    <a:pt x="341616" y="281878"/>
                    <a:pt x="341577" y="282072"/>
                    <a:pt x="341461" y="282304"/>
                  </a:cubicBezTo>
                  <a:cubicBezTo>
                    <a:pt x="341229" y="282808"/>
                    <a:pt x="341035" y="283350"/>
                    <a:pt x="340841" y="283893"/>
                  </a:cubicBezTo>
                  <a:cubicBezTo>
                    <a:pt x="340686" y="284396"/>
                    <a:pt x="340532" y="284861"/>
                    <a:pt x="340415" y="285365"/>
                  </a:cubicBezTo>
                  <a:cubicBezTo>
                    <a:pt x="340299" y="285868"/>
                    <a:pt x="340221" y="286411"/>
                    <a:pt x="340144" y="286914"/>
                  </a:cubicBezTo>
                  <a:cubicBezTo>
                    <a:pt x="340067" y="287457"/>
                    <a:pt x="340028" y="287960"/>
                    <a:pt x="339989" y="288503"/>
                  </a:cubicBezTo>
                  <a:cubicBezTo>
                    <a:pt x="339989" y="289006"/>
                    <a:pt x="339989" y="289510"/>
                    <a:pt x="339989" y="290052"/>
                  </a:cubicBezTo>
                  <a:cubicBezTo>
                    <a:pt x="339989" y="290595"/>
                    <a:pt x="340067" y="291098"/>
                    <a:pt x="340144" y="291641"/>
                  </a:cubicBezTo>
                  <a:cubicBezTo>
                    <a:pt x="340221" y="292183"/>
                    <a:pt x="340338" y="292687"/>
                    <a:pt x="340493" y="293190"/>
                  </a:cubicBezTo>
                  <a:cubicBezTo>
                    <a:pt x="340609" y="293694"/>
                    <a:pt x="340764" y="294159"/>
                    <a:pt x="340919" y="294662"/>
                  </a:cubicBezTo>
                  <a:cubicBezTo>
                    <a:pt x="341112" y="295166"/>
                    <a:pt x="341306" y="295670"/>
                    <a:pt x="341577" y="296135"/>
                  </a:cubicBezTo>
                  <a:cubicBezTo>
                    <a:pt x="341810" y="296599"/>
                    <a:pt x="342043" y="297065"/>
                    <a:pt x="342314" y="297529"/>
                  </a:cubicBezTo>
                  <a:cubicBezTo>
                    <a:pt x="342585" y="297956"/>
                    <a:pt x="342856" y="298382"/>
                    <a:pt x="343166" y="298808"/>
                  </a:cubicBezTo>
                  <a:cubicBezTo>
                    <a:pt x="343514" y="299273"/>
                    <a:pt x="343863" y="299737"/>
                    <a:pt x="344251" y="300164"/>
                  </a:cubicBezTo>
                  <a:cubicBezTo>
                    <a:pt x="344406" y="300319"/>
                    <a:pt x="344522" y="300512"/>
                    <a:pt x="344677" y="300706"/>
                  </a:cubicBezTo>
                  <a:lnTo>
                    <a:pt x="368425" y="324454"/>
                  </a:lnTo>
                  <a:cubicBezTo>
                    <a:pt x="369936" y="325965"/>
                    <a:pt x="370168" y="327708"/>
                    <a:pt x="370168" y="328638"/>
                  </a:cubicBezTo>
                  <a:cubicBezTo>
                    <a:pt x="370168" y="329568"/>
                    <a:pt x="369936" y="331311"/>
                    <a:pt x="368425" y="332822"/>
                  </a:cubicBezTo>
                  <a:lnTo>
                    <a:pt x="332512" y="368735"/>
                  </a:lnTo>
                  <a:cubicBezTo>
                    <a:pt x="330226" y="371021"/>
                    <a:pt x="326430" y="371059"/>
                    <a:pt x="324144" y="368735"/>
                  </a:cubicBezTo>
                  <a:lnTo>
                    <a:pt x="300241" y="344871"/>
                  </a:lnTo>
                  <a:cubicBezTo>
                    <a:pt x="300241" y="344871"/>
                    <a:pt x="299854" y="344599"/>
                    <a:pt x="299699" y="344444"/>
                  </a:cubicBezTo>
                  <a:cubicBezTo>
                    <a:pt x="299273" y="344057"/>
                    <a:pt x="298808" y="343670"/>
                    <a:pt x="298343" y="343360"/>
                  </a:cubicBezTo>
                  <a:cubicBezTo>
                    <a:pt x="297917" y="343050"/>
                    <a:pt x="297491" y="342740"/>
                    <a:pt x="297025" y="342469"/>
                  </a:cubicBezTo>
                  <a:cubicBezTo>
                    <a:pt x="296599" y="342197"/>
                    <a:pt x="296134" y="341965"/>
                    <a:pt x="295669" y="341771"/>
                  </a:cubicBezTo>
                  <a:cubicBezTo>
                    <a:pt x="295166" y="341539"/>
                    <a:pt x="294623" y="341306"/>
                    <a:pt x="294120" y="341113"/>
                  </a:cubicBezTo>
                  <a:cubicBezTo>
                    <a:pt x="293655" y="340958"/>
                    <a:pt x="293229" y="340842"/>
                    <a:pt x="292764" y="340725"/>
                  </a:cubicBezTo>
                  <a:cubicBezTo>
                    <a:pt x="292221" y="340570"/>
                    <a:pt x="291641" y="340454"/>
                    <a:pt x="291098" y="340377"/>
                  </a:cubicBezTo>
                  <a:cubicBezTo>
                    <a:pt x="290633" y="340299"/>
                    <a:pt x="290130" y="340260"/>
                    <a:pt x="289665" y="340222"/>
                  </a:cubicBezTo>
                  <a:cubicBezTo>
                    <a:pt x="289123" y="340222"/>
                    <a:pt x="288541" y="340183"/>
                    <a:pt x="287999" y="340222"/>
                  </a:cubicBezTo>
                  <a:cubicBezTo>
                    <a:pt x="287495" y="340222"/>
                    <a:pt x="287030" y="340299"/>
                    <a:pt x="286527" y="340377"/>
                  </a:cubicBezTo>
                  <a:cubicBezTo>
                    <a:pt x="285984" y="340454"/>
                    <a:pt x="285403" y="340532"/>
                    <a:pt x="284861" y="340686"/>
                  </a:cubicBezTo>
                  <a:cubicBezTo>
                    <a:pt x="284396" y="340803"/>
                    <a:pt x="283931" y="340958"/>
                    <a:pt x="283466" y="341113"/>
                  </a:cubicBezTo>
                  <a:cubicBezTo>
                    <a:pt x="282885" y="341306"/>
                    <a:pt x="282343" y="341500"/>
                    <a:pt x="281800" y="341771"/>
                  </a:cubicBezTo>
                  <a:cubicBezTo>
                    <a:pt x="281568" y="341887"/>
                    <a:pt x="281374" y="341926"/>
                    <a:pt x="281142" y="342043"/>
                  </a:cubicBezTo>
                  <a:cubicBezTo>
                    <a:pt x="274943" y="345258"/>
                    <a:pt x="268280" y="348009"/>
                    <a:pt x="261384" y="350256"/>
                  </a:cubicBezTo>
                  <a:cubicBezTo>
                    <a:pt x="261152" y="350333"/>
                    <a:pt x="260997" y="350449"/>
                    <a:pt x="260764" y="350527"/>
                  </a:cubicBezTo>
                  <a:cubicBezTo>
                    <a:pt x="260222" y="350720"/>
                    <a:pt x="259680" y="350953"/>
                    <a:pt x="259137" y="351224"/>
                  </a:cubicBezTo>
                  <a:cubicBezTo>
                    <a:pt x="258672" y="351457"/>
                    <a:pt x="258246" y="351689"/>
                    <a:pt x="257781" y="351960"/>
                  </a:cubicBezTo>
                  <a:cubicBezTo>
                    <a:pt x="257316" y="352231"/>
                    <a:pt x="256890" y="352541"/>
                    <a:pt x="256503" y="352890"/>
                  </a:cubicBezTo>
                  <a:cubicBezTo>
                    <a:pt x="256077" y="353200"/>
                    <a:pt x="255650" y="353548"/>
                    <a:pt x="255263" y="353897"/>
                  </a:cubicBezTo>
                  <a:cubicBezTo>
                    <a:pt x="254876" y="354246"/>
                    <a:pt x="254527" y="354633"/>
                    <a:pt x="254217" y="355021"/>
                  </a:cubicBezTo>
                  <a:cubicBezTo>
                    <a:pt x="253868" y="355408"/>
                    <a:pt x="253519" y="355795"/>
                    <a:pt x="253210" y="356222"/>
                  </a:cubicBezTo>
                  <a:cubicBezTo>
                    <a:pt x="252900" y="356648"/>
                    <a:pt x="252629" y="357113"/>
                    <a:pt x="252358" y="357578"/>
                  </a:cubicBezTo>
                  <a:cubicBezTo>
                    <a:pt x="252086" y="358004"/>
                    <a:pt x="251854" y="358430"/>
                    <a:pt x="251621" y="358895"/>
                  </a:cubicBezTo>
                  <a:cubicBezTo>
                    <a:pt x="251389" y="359398"/>
                    <a:pt x="251195" y="359902"/>
                    <a:pt x="251002" y="360406"/>
                  </a:cubicBezTo>
                  <a:cubicBezTo>
                    <a:pt x="250847" y="360909"/>
                    <a:pt x="250653" y="361374"/>
                    <a:pt x="250536" y="361878"/>
                  </a:cubicBezTo>
                  <a:cubicBezTo>
                    <a:pt x="250421" y="362381"/>
                    <a:pt x="250343" y="362885"/>
                    <a:pt x="250265" y="363389"/>
                  </a:cubicBezTo>
                  <a:cubicBezTo>
                    <a:pt x="250188" y="363970"/>
                    <a:pt x="250110" y="364512"/>
                    <a:pt x="250110" y="365093"/>
                  </a:cubicBezTo>
                  <a:cubicBezTo>
                    <a:pt x="250110" y="365326"/>
                    <a:pt x="250033" y="365558"/>
                    <a:pt x="250033" y="365791"/>
                  </a:cubicBezTo>
                  <a:lnTo>
                    <a:pt x="250033" y="399495"/>
                  </a:lnTo>
                  <a:cubicBezTo>
                    <a:pt x="250033" y="402749"/>
                    <a:pt x="247399" y="405422"/>
                    <a:pt x="244106" y="405422"/>
                  </a:cubicBezTo>
                  <a:lnTo>
                    <a:pt x="193355" y="405422"/>
                  </a:lnTo>
                  <a:cubicBezTo>
                    <a:pt x="190101" y="405422"/>
                    <a:pt x="187428" y="402788"/>
                    <a:pt x="187428" y="399495"/>
                  </a:cubicBezTo>
                  <a:lnTo>
                    <a:pt x="187428" y="365597"/>
                  </a:lnTo>
                  <a:cubicBezTo>
                    <a:pt x="187428" y="365364"/>
                    <a:pt x="187350" y="365132"/>
                    <a:pt x="187350" y="364861"/>
                  </a:cubicBezTo>
                  <a:cubicBezTo>
                    <a:pt x="187350" y="364280"/>
                    <a:pt x="187273" y="363699"/>
                    <a:pt x="187195" y="363118"/>
                  </a:cubicBezTo>
                  <a:cubicBezTo>
                    <a:pt x="187118" y="362614"/>
                    <a:pt x="187041" y="362110"/>
                    <a:pt x="186886" y="361607"/>
                  </a:cubicBezTo>
                  <a:cubicBezTo>
                    <a:pt x="186769" y="361103"/>
                    <a:pt x="186614" y="360599"/>
                    <a:pt x="186421" y="360096"/>
                  </a:cubicBezTo>
                  <a:cubicBezTo>
                    <a:pt x="186227" y="359592"/>
                    <a:pt x="186033" y="359088"/>
                    <a:pt x="185839" y="358623"/>
                  </a:cubicBezTo>
                  <a:cubicBezTo>
                    <a:pt x="185607" y="358159"/>
                    <a:pt x="185375" y="357694"/>
                    <a:pt x="185104" y="357268"/>
                  </a:cubicBezTo>
                  <a:cubicBezTo>
                    <a:pt x="184832" y="356803"/>
                    <a:pt x="184561" y="356377"/>
                    <a:pt x="184251" y="355950"/>
                  </a:cubicBezTo>
                  <a:cubicBezTo>
                    <a:pt x="183941" y="355524"/>
                    <a:pt x="183593" y="355098"/>
                    <a:pt x="183244" y="354711"/>
                  </a:cubicBezTo>
                  <a:cubicBezTo>
                    <a:pt x="182895" y="354323"/>
                    <a:pt x="182547" y="353975"/>
                    <a:pt x="182198" y="353626"/>
                  </a:cubicBezTo>
                  <a:cubicBezTo>
                    <a:pt x="181810" y="353277"/>
                    <a:pt x="181384" y="352929"/>
                    <a:pt x="180958" y="352619"/>
                  </a:cubicBezTo>
                  <a:cubicBezTo>
                    <a:pt x="180532" y="352309"/>
                    <a:pt x="180106" y="351999"/>
                    <a:pt x="179641" y="351728"/>
                  </a:cubicBezTo>
                  <a:cubicBezTo>
                    <a:pt x="179215" y="351457"/>
                    <a:pt x="178750" y="351224"/>
                    <a:pt x="178324" y="350992"/>
                  </a:cubicBezTo>
                  <a:cubicBezTo>
                    <a:pt x="177782" y="350720"/>
                    <a:pt x="177239" y="350488"/>
                    <a:pt x="176697" y="350294"/>
                  </a:cubicBezTo>
                  <a:cubicBezTo>
                    <a:pt x="176464" y="350217"/>
                    <a:pt x="176271" y="350100"/>
                    <a:pt x="176038" y="350023"/>
                  </a:cubicBezTo>
                  <a:cubicBezTo>
                    <a:pt x="169607" y="348009"/>
                    <a:pt x="163021" y="345258"/>
                    <a:pt x="156397" y="341887"/>
                  </a:cubicBezTo>
                  <a:cubicBezTo>
                    <a:pt x="156203" y="341771"/>
                    <a:pt x="155970" y="341733"/>
                    <a:pt x="155777" y="341655"/>
                  </a:cubicBezTo>
                  <a:cubicBezTo>
                    <a:pt x="155234" y="341384"/>
                    <a:pt x="154692" y="341190"/>
                    <a:pt x="154111" y="340996"/>
                  </a:cubicBezTo>
                  <a:cubicBezTo>
                    <a:pt x="153646" y="340842"/>
                    <a:pt x="153142" y="340686"/>
                    <a:pt x="152678" y="340570"/>
                  </a:cubicBezTo>
                  <a:cubicBezTo>
                    <a:pt x="152135" y="340454"/>
                    <a:pt x="151631" y="340377"/>
                    <a:pt x="151089" y="340299"/>
                  </a:cubicBezTo>
                  <a:cubicBezTo>
                    <a:pt x="150585" y="340222"/>
                    <a:pt x="150043" y="340183"/>
                    <a:pt x="149539" y="340144"/>
                  </a:cubicBezTo>
                  <a:cubicBezTo>
                    <a:pt x="148997" y="340144"/>
                    <a:pt x="148493" y="340144"/>
                    <a:pt x="147951" y="340144"/>
                  </a:cubicBezTo>
                  <a:cubicBezTo>
                    <a:pt x="147447" y="340144"/>
                    <a:pt x="146944" y="340222"/>
                    <a:pt x="146402" y="340299"/>
                  </a:cubicBezTo>
                  <a:cubicBezTo>
                    <a:pt x="145859" y="340377"/>
                    <a:pt x="145317" y="340532"/>
                    <a:pt x="144813" y="340648"/>
                  </a:cubicBezTo>
                  <a:cubicBezTo>
                    <a:pt x="144348" y="340764"/>
                    <a:pt x="143845" y="340880"/>
                    <a:pt x="143380" y="341074"/>
                  </a:cubicBezTo>
                  <a:cubicBezTo>
                    <a:pt x="142876" y="341268"/>
                    <a:pt x="142372" y="341500"/>
                    <a:pt x="141869" y="341733"/>
                  </a:cubicBezTo>
                  <a:cubicBezTo>
                    <a:pt x="141404" y="341965"/>
                    <a:pt x="140939" y="342197"/>
                    <a:pt x="140474" y="342469"/>
                  </a:cubicBezTo>
                  <a:cubicBezTo>
                    <a:pt x="140048" y="342740"/>
                    <a:pt x="139622" y="343050"/>
                    <a:pt x="139195" y="343360"/>
                  </a:cubicBezTo>
                  <a:cubicBezTo>
                    <a:pt x="138731" y="343708"/>
                    <a:pt x="138266" y="344057"/>
                    <a:pt x="137840" y="344444"/>
                  </a:cubicBezTo>
                  <a:cubicBezTo>
                    <a:pt x="137685" y="344599"/>
                    <a:pt x="137491" y="344716"/>
                    <a:pt x="137336" y="344871"/>
                  </a:cubicBezTo>
                  <a:lnTo>
                    <a:pt x="113356" y="368851"/>
                  </a:lnTo>
                  <a:cubicBezTo>
                    <a:pt x="111845" y="370362"/>
                    <a:pt x="110101" y="370595"/>
                    <a:pt x="109171" y="370595"/>
                  </a:cubicBezTo>
                  <a:cubicBezTo>
                    <a:pt x="108242" y="370595"/>
                    <a:pt x="106498" y="370362"/>
                    <a:pt x="104987" y="368851"/>
                  </a:cubicBezTo>
                  <a:lnTo>
                    <a:pt x="69075" y="332938"/>
                  </a:lnTo>
                  <a:cubicBezTo>
                    <a:pt x="67564" y="331428"/>
                    <a:pt x="67332" y="329684"/>
                    <a:pt x="67332" y="328754"/>
                  </a:cubicBezTo>
                  <a:cubicBezTo>
                    <a:pt x="67332" y="327825"/>
                    <a:pt x="67564" y="326081"/>
                    <a:pt x="69075" y="324570"/>
                  </a:cubicBezTo>
                  <a:lnTo>
                    <a:pt x="93133" y="300512"/>
                  </a:lnTo>
                  <a:cubicBezTo>
                    <a:pt x="93133" y="300512"/>
                    <a:pt x="93404" y="300164"/>
                    <a:pt x="93559" y="300009"/>
                  </a:cubicBezTo>
                  <a:cubicBezTo>
                    <a:pt x="93946" y="299583"/>
                    <a:pt x="94334" y="299118"/>
                    <a:pt x="94682" y="298653"/>
                  </a:cubicBezTo>
                  <a:cubicBezTo>
                    <a:pt x="94992" y="298227"/>
                    <a:pt x="95263" y="297839"/>
                    <a:pt x="95535" y="297413"/>
                  </a:cubicBezTo>
                  <a:cubicBezTo>
                    <a:pt x="95806" y="296948"/>
                    <a:pt x="96039" y="296483"/>
                    <a:pt x="96271" y="296018"/>
                  </a:cubicBezTo>
                  <a:cubicBezTo>
                    <a:pt x="96503" y="295554"/>
                    <a:pt x="96736" y="295050"/>
                    <a:pt x="96891" y="294546"/>
                  </a:cubicBezTo>
                  <a:cubicBezTo>
                    <a:pt x="97084" y="294081"/>
                    <a:pt x="97201" y="293578"/>
                    <a:pt x="97317" y="293074"/>
                  </a:cubicBezTo>
                  <a:cubicBezTo>
                    <a:pt x="97433" y="292570"/>
                    <a:pt x="97588" y="292067"/>
                    <a:pt x="97665" y="291524"/>
                  </a:cubicBezTo>
                  <a:cubicBezTo>
                    <a:pt x="97743" y="290982"/>
                    <a:pt x="97782" y="290479"/>
                    <a:pt x="97820" y="289936"/>
                  </a:cubicBezTo>
                  <a:cubicBezTo>
                    <a:pt x="97820" y="289432"/>
                    <a:pt x="97859" y="288929"/>
                    <a:pt x="97820" y="288425"/>
                  </a:cubicBezTo>
                  <a:cubicBezTo>
                    <a:pt x="97820" y="287883"/>
                    <a:pt x="97743" y="287341"/>
                    <a:pt x="97665" y="286798"/>
                  </a:cubicBezTo>
                  <a:cubicBezTo>
                    <a:pt x="97588" y="286294"/>
                    <a:pt x="97510" y="285752"/>
                    <a:pt x="97394" y="285248"/>
                  </a:cubicBezTo>
                  <a:cubicBezTo>
                    <a:pt x="97278" y="284745"/>
                    <a:pt x="97123" y="284280"/>
                    <a:pt x="96968" y="283776"/>
                  </a:cubicBezTo>
                  <a:cubicBezTo>
                    <a:pt x="96774" y="283234"/>
                    <a:pt x="96581" y="282692"/>
                    <a:pt x="96310" y="282149"/>
                  </a:cubicBezTo>
                  <a:cubicBezTo>
                    <a:pt x="96232" y="281956"/>
                    <a:pt x="96154" y="281723"/>
                    <a:pt x="96077" y="281529"/>
                  </a:cubicBezTo>
                  <a:cubicBezTo>
                    <a:pt x="92823" y="275215"/>
                    <a:pt x="90111" y="268629"/>
                    <a:pt x="87980" y="261965"/>
                  </a:cubicBezTo>
                  <a:cubicBezTo>
                    <a:pt x="87903" y="261733"/>
                    <a:pt x="87787" y="261539"/>
                    <a:pt x="87709" y="261307"/>
                  </a:cubicBezTo>
                  <a:cubicBezTo>
                    <a:pt x="87515" y="260764"/>
                    <a:pt x="87283" y="260222"/>
                    <a:pt x="87012" y="259718"/>
                  </a:cubicBezTo>
                  <a:cubicBezTo>
                    <a:pt x="86779" y="259253"/>
                    <a:pt x="86547" y="258789"/>
                    <a:pt x="86276" y="258362"/>
                  </a:cubicBezTo>
                  <a:cubicBezTo>
                    <a:pt x="86004" y="257897"/>
                    <a:pt x="85695" y="257471"/>
                    <a:pt x="85346" y="257045"/>
                  </a:cubicBezTo>
                  <a:cubicBezTo>
                    <a:pt x="85036" y="256619"/>
                    <a:pt x="84687" y="256232"/>
                    <a:pt x="84339" y="255844"/>
                  </a:cubicBezTo>
                  <a:cubicBezTo>
                    <a:pt x="83990" y="255457"/>
                    <a:pt x="83602" y="255108"/>
                    <a:pt x="83176" y="254721"/>
                  </a:cubicBezTo>
                  <a:cubicBezTo>
                    <a:pt x="82789" y="254372"/>
                    <a:pt x="82441" y="254062"/>
                    <a:pt x="82014" y="253752"/>
                  </a:cubicBezTo>
                  <a:cubicBezTo>
                    <a:pt x="81549" y="253404"/>
                    <a:pt x="81084" y="253132"/>
                    <a:pt x="80619" y="252861"/>
                  </a:cubicBezTo>
                  <a:cubicBezTo>
                    <a:pt x="80193" y="252629"/>
                    <a:pt x="79806" y="252396"/>
                    <a:pt x="79341" y="252164"/>
                  </a:cubicBezTo>
                  <a:cubicBezTo>
                    <a:pt x="78837" y="251931"/>
                    <a:pt x="78295" y="251738"/>
                    <a:pt x="77753" y="251544"/>
                  </a:cubicBezTo>
                  <a:cubicBezTo>
                    <a:pt x="77288" y="251389"/>
                    <a:pt x="76784" y="251234"/>
                    <a:pt x="76319" y="251079"/>
                  </a:cubicBezTo>
                  <a:cubicBezTo>
                    <a:pt x="75816" y="250963"/>
                    <a:pt x="75312" y="250847"/>
                    <a:pt x="74769" y="250769"/>
                  </a:cubicBezTo>
                  <a:cubicBezTo>
                    <a:pt x="74189" y="250692"/>
                    <a:pt x="73607" y="250614"/>
                    <a:pt x="73026" y="250614"/>
                  </a:cubicBezTo>
                  <a:cubicBezTo>
                    <a:pt x="72794" y="250614"/>
                    <a:pt x="72561" y="250537"/>
                    <a:pt x="72329" y="250537"/>
                  </a:cubicBezTo>
                  <a:lnTo>
                    <a:pt x="38315" y="250537"/>
                  </a:lnTo>
                  <a:cubicBezTo>
                    <a:pt x="35060" y="250537"/>
                    <a:pt x="32387" y="247902"/>
                    <a:pt x="32387" y="244609"/>
                  </a:cubicBezTo>
                  <a:lnTo>
                    <a:pt x="32387" y="193781"/>
                  </a:lnTo>
                  <a:cubicBezTo>
                    <a:pt x="32387" y="190527"/>
                    <a:pt x="35022" y="187854"/>
                    <a:pt x="38315" y="187854"/>
                  </a:cubicBezTo>
                  <a:lnTo>
                    <a:pt x="72290" y="187854"/>
                  </a:lnTo>
                  <a:cubicBezTo>
                    <a:pt x="72290" y="187854"/>
                    <a:pt x="72290" y="187854"/>
                    <a:pt x="72290" y="187854"/>
                  </a:cubicBezTo>
                  <a:cubicBezTo>
                    <a:pt x="72290" y="187854"/>
                    <a:pt x="72368" y="187854"/>
                    <a:pt x="72368" y="187854"/>
                  </a:cubicBezTo>
                  <a:cubicBezTo>
                    <a:pt x="73917" y="187854"/>
                    <a:pt x="75389" y="187544"/>
                    <a:pt x="76823" y="187157"/>
                  </a:cubicBezTo>
                  <a:cubicBezTo>
                    <a:pt x="77133" y="187079"/>
                    <a:pt x="77443" y="186963"/>
                    <a:pt x="77753" y="186886"/>
                  </a:cubicBezTo>
                  <a:cubicBezTo>
                    <a:pt x="79147" y="186382"/>
                    <a:pt x="80503" y="185723"/>
                    <a:pt x="81704" y="184871"/>
                  </a:cubicBezTo>
                  <a:cubicBezTo>
                    <a:pt x="81898" y="184755"/>
                    <a:pt x="82053" y="184600"/>
                    <a:pt x="82208" y="184445"/>
                  </a:cubicBezTo>
                  <a:cubicBezTo>
                    <a:pt x="83293" y="183593"/>
                    <a:pt x="84261" y="182624"/>
                    <a:pt x="85113" y="181578"/>
                  </a:cubicBezTo>
                  <a:cubicBezTo>
                    <a:pt x="85269" y="181384"/>
                    <a:pt x="85462" y="181191"/>
                    <a:pt x="85617" y="180958"/>
                  </a:cubicBezTo>
                  <a:cubicBezTo>
                    <a:pt x="86508" y="179719"/>
                    <a:pt x="87167" y="178324"/>
                    <a:pt x="87709" y="176891"/>
                  </a:cubicBezTo>
                  <a:cubicBezTo>
                    <a:pt x="87748" y="176735"/>
                    <a:pt x="87864" y="176619"/>
                    <a:pt x="87903" y="176464"/>
                  </a:cubicBezTo>
                  <a:cubicBezTo>
                    <a:pt x="89995" y="169878"/>
                    <a:pt x="92706" y="163331"/>
                    <a:pt x="96000" y="156939"/>
                  </a:cubicBezTo>
                  <a:cubicBezTo>
                    <a:pt x="96116" y="156745"/>
                    <a:pt x="96154" y="156513"/>
                    <a:pt x="96232" y="156319"/>
                  </a:cubicBezTo>
                  <a:cubicBezTo>
                    <a:pt x="96465" y="155777"/>
                    <a:pt x="96697" y="155234"/>
                    <a:pt x="96891" y="154692"/>
                  </a:cubicBezTo>
                  <a:cubicBezTo>
                    <a:pt x="97045" y="154188"/>
                    <a:pt x="97201" y="153724"/>
                    <a:pt x="97317" y="153220"/>
                  </a:cubicBezTo>
                  <a:cubicBezTo>
                    <a:pt x="97433" y="152716"/>
                    <a:pt x="97510" y="152174"/>
                    <a:pt x="97588" y="151670"/>
                  </a:cubicBezTo>
                  <a:cubicBezTo>
                    <a:pt x="97665" y="151128"/>
                    <a:pt x="97743" y="150585"/>
                    <a:pt x="97743" y="150043"/>
                  </a:cubicBezTo>
                  <a:cubicBezTo>
                    <a:pt x="97743" y="149540"/>
                    <a:pt x="97743" y="149036"/>
                    <a:pt x="97743" y="148532"/>
                  </a:cubicBezTo>
                  <a:cubicBezTo>
                    <a:pt x="97743" y="147990"/>
                    <a:pt x="97665" y="147447"/>
                    <a:pt x="97588" y="146944"/>
                  </a:cubicBezTo>
                  <a:cubicBezTo>
                    <a:pt x="97510" y="146440"/>
                    <a:pt x="97394" y="145937"/>
                    <a:pt x="97239" y="145394"/>
                  </a:cubicBezTo>
                  <a:cubicBezTo>
                    <a:pt x="97123" y="144891"/>
                    <a:pt x="96968" y="144387"/>
                    <a:pt x="96813" y="143922"/>
                  </a:cubicBezTo>
                  <a:cubicBezTo>
                    <a:pt x="96619" y="143418"/>
                    <a:pt x="96426" y="142954"/>
                    <a:pt x="96193" y="142450"/>
                  </a:cubicBezTo>
                  <a:cubicBezTo>
                    <a:pt x="95961" y="141985"/>
                    <a:pt x="95728" y="141481"/>
                    <a:pt x="95457" y="141055"/>
                  </a:cubicBezTo>
                  <a:cubicBezTo>
                    <a:pt x="95186" y="140629"/>
                    <a:pt x="94915" y="140203"/>
                    <a:pt x="94605" y="139816"/>
                  </a:cubicBezTo>
                  <a:cubicBezTo>
                    <a:pt x="94256" y="139351"/>
                    <a:pt x="93908" y="138886"/>
                    <a:pt x="93482" y="138460"/>
                  </a:cubicBezTo>
                  <a:cubicBezTo>
                    <a:pt x="93326" y="138305"/>
                    <a:pt x="93210" y="138111"/>
                    <a:pt x="93055" y="137956"/>
                  </a:cubicBezTo>
                  <a:lnTo>
                    <a:pt x="68997" y="113898"/>
                  </a:lnTo>
                  <a:cubicBezTo>
                    <a:pt x="67486" y="112387"/>
                    <a:pt x="67254" y="110644"/>
                    <a:pt x="67254" y="109714"/>
                  </a:cubicBezTo>
                  <a:cubicBezTo>
                    <a:pt x="67254" y="108784"/>
                    <a:pt x="67486" y="107041"/>
                    <a:pt x="68997" y="105530"/>
                  </a:cubicBezTo>
                  <a:lnTo>
                    <a:pt x="104910" y="69617"/>
                  </a:lnTo>
                  <a:cubicBezTo>
                    <a:pt x="106421" y="68106"/>
                    <a:pt x="108164" y="67874"/>
                    <a:pt x="109094" y="67874"/>
                  </a:cubicBezTo>
                  <a:cubicBezTo>
                    <a:pt x="110024" y="67874"/>
                    <a:pt x="111767" y="68106"/>
                    <a:pt x="113278" y="69617"/>
                  </a:cubicBezTo>
                  <a:lnTo>
                    <a:pt x="137258" y="93598"/>
                  </a:lnTo>
                  <a:cubicBezTo>
                    <a:pt x="138150" y="94489"/>
                    <a:pt x="139157" y="95225"/>
                    <a:pt x="140203" y="95883"/>
                  </a:cubicBezTo>
                  <a:cubicBezTo>
                    <a:pt x="140474" y="96038"/>
                    <a:pt x="140745" y="96155"/>
                    <a:pt x="141017" y="96310"/>
                  </a:cubicBezTo>
                  <a:cubicBezTo>
                    <a:pt x="141946" y="96813"/>
                    <a:pt x="142915" y="97239"/>
                    <a:pt x="143883" y="97549"/>
                  </a:cubicBezTo>
                  <a:cubicBezTo>
                    <a:pt x="144232" y="97666"/>
                    <a:pt x="144580" y="97782"/>
                    <a:pt x="144929" y="97859"/>
                  </a:cubicBezTo>
                  <a:cubicBezTo>
                    <a:pt x="146208" y="98169"/>
                    <a:pt x="147447" y="98363"/>
                    <a:pt x="148765" y="98363"/>
                  </a:cubicBezTo>
                  <a:cubicBezTo>
                    <a:pt x="148765" y="98363"/>
                    <a:pt x="148803" y="98363"/>
                    <a:pt x="148842" y="98363"/>
                  </a:cubicBezTo>
                  <a:cubicBezTo>
                    <a:pt x="148958" y="98363"/>
                    <a:pt x="149036" y="98363"/>
                    <a:pt x="149152" y="98363"/>
                  </a:cubicBezTo>
                  <a:cubicBezTo>
                    <a:pt x="150198" y="98363"/>
                    <a:pt x="151244" y="98208"/>
                    <a:pt x="152290" y="97976"/>
                  </a:cubicBezTo>
                  <a:cubicBezTo>
                    <a:pt x="152639" y="97898"/>
                    <a:pt x="153026" y="97743"/>
                    <a:pt x="153375" y="97666"/>
                  </a:cubicBezTo>
                  <a:cubicBezTo>
                    <a:pt x="154188" y="97433"/>
                    <a:pt x="154963" y="97162"/>
                    <a:pt x="155738" y="96775"/>
                  </a:cubicBezTo>
                  <a:cubicBezTo>
                    <a:pt x="155932" y="96697"/>
                    <a:pt x="156087" y="96658"/>
                    <a:pt x="156280" y="96581"/>
                  </a:cubicBezTo>
                  <a:cubicBezTo>
                    <a:pt x="162866" y="93210"/>
                    <a:pt x="169452" y="90460"/>
                    <a:pt x="175883" y="88445"/>
                  </a:cubicBezTo>
                  <a:cubicBezTo>
                    <a:pt x="176115" y="88368"/>
                    <a:pt x="176309" y="88252"/>
                    <a:pt x="176542" y="88174"/>
                  </a:cubicBezTo>
                  <a:cubicBezTo>
                    <a:pt x="177084" y="87980"/>
                    <a:pt x="177626" y="87748"/>
                    <a:pt x="178169" y="87477"/>
                  </a:cubicBezTo>
                  <a:cubicBezTo>
                    <a:pt x="178634" y="87244"/>
                    <a:pt x="179060" y="87012"/>
                    <a:pt x="179486" y="86741"/>
                  </a:cubicBezTo>
                  <a:cubicBezTo>
                    <a:pt x="179951" y="86469"/>
                    <a:pt x="180377" y="86160"/>
                    <a:pt x="180803" y="85850"/>
                  </a:cubicBezTo>
                  <a:cubicBezTo>
                    <a:pt x="181230" y="85540"/>
                    <a:pt x="181656" y="85191"/>
                    <a:pt x="182043" y="84842"/>
                  </a:cubicBezTo>
                  <a:cubicBezTo>
                    <a:pt x="182430" y="84494"/>
                    <a:pt x="182740" y="84145"/>
                    <a:pt x="183089" y="83757"/>
                  </a:cubicBezTo>
                  <a:cubicBezTo>
                    <a:pt x="183438" y="83370"/>
                    <a:pt x="183786" y="82944"/>
                    <a:pt x="184096" y="82518"/>
                  </a:cubicBezTo>
                  <a:cubicBezTo>
                    <a:pt x="184406" y="82092"/>
                    <a:pt x="184677" y="81666"/>
                    <a:pt x="184948" y="81201"/>
                  </a:cubicBezTo>
                  <a:cubicBezTo>
                    <a:pt x="185219" y="80775"/>
                    <a:pt x="185452" y="80310"/>
                    <a:pt x="185684" y="79845"/>
                  </a:cubicBezTo>
                  <a:cubicBezTo>
                    <a:pt x="185917" y="79380"/>
                    <a:pt x="186111" y="78876"/>
                    <a:pt x="186266" y="78373"/>
                  </a:cubicBezTo>
                  <a:cubicBezTo>
                    <a:pt x="186459" y="77869"/>
                    <a:pt x="186614" y="77365"/>
                    <a:pt x="186730" y="76862"/>
                  </a:cubicBezTo>
                  <a:cubicBezTo>
                    <a:pt x="186847" y="76358"/>
                    <a:pt x="186963" y="75854"/>
                    <a:pt x="187041" y="75351"/>
                  </a:cubicBezTo>
                  <a:cubicBezTo>
                    <a:pt x="187118" y="74770"/>
                    <a:pt x="187195" y="74189"/>
                    <a:pt x="187195" y="73607"/>
                  </a:cubicBezTo>
                  <a:cubicBezTo>
                    <a:pt x="187195" y="73375"/>
                    <a:pt x="187273" y="73143"/>
                    <a:pt x="187273" y="72871"/>
                  </a:cubicBezTo>
                  <a:lnTo>
                    <a:pt x="187273" y="38935"/>
                  </a:lnTo>
                  <a:cubicBezTo>
                    <a:pt x="187273" y="35680"/>
                    <a:pt x="189907" y="33007"/>
                    <a:pt x="193200" y="33007"/>
                  </a:cubicBezTo>
                  <a:lnTo>
                    <a:pt x="243951" y="33007"/>
                  </a:lnTo>
                  <a:cubicBezTo>
                    <a:pt x="247205" y="33007"/>
                    <a:pt x="249878" y="35641"/>
                    <a:pt x="249878" y="38935"/>
                  </a:cubicBezTo>
                  <a:lnTo>
                    <a:pt x="249878" y="72716"/>
                  </a:lnTo>
                  <a:cubicBezTo>
                    <a:pt x="249878" y="72949"/>
                    <a:pt x="249917" y="73143"/>
                    <a:pt x="249956" y="73375"/>
                  </a:cubicBezTo>
                  <a:cubicBezTo>
                    <a:pt x="249956" y="73995"/>
                    <a:pt x="250033" y="74576"/>
                    <a:pt x="250149" y="75196"/>
                  </a:cubicBezTo>
                  <a:cubicBezTo>
                    <a:pt x="250227" y="75700"/>
                    <a:pt x="250304" y="76164"/>
                    <a:pt x="250421" y="76629"/>
                  </a:cubicBezTo>
                  <a:cubicBezTo>
                    <a:pt x="250536" y="77172"/>
                    <a:pt x="250730" y="77675"/>
                    <a:pt x="250924" y="78179"/>
                  </a:cubicBezTo>
                  <a:cubicBezTo>
                    <a:pt x="251118" y="78682"/>
                    <a:pt x="251273" y="79148"/>
                    <a:pt x="251505" y="79612"/>
                  </a:cubicBezTo>
                  <a:cubicBezTo>
                    <a:pt x="251738" y="80077"/>
                    <a:pt x="252009" y="80542"/>
                    <a:pt x="252241" y="81007"/>
                  </a:cubicBezTo>
                  <a:cubicBezTo>
                    <a:pt x="252512" y="81433"/>
                    <a:pt x="252784" y="81898"/>
                    <a:pt x="253055" y="82286"/>
                  </a:cubicBezTo>
                  <a:cubicBezTo>
                    <a:pt x="253365" y="82712"/>
                    <a:pt x="253713" y="83138"/>
                    <a:pt x="254101" y="83525"/>
                  </a:cubicBezTo>
                  <a:cubicBezTo>
                    <a:pt x="254449" y="83913"/>
                    <a:pt x="254759" y="84261"/>
                    <a:pt x="255147" y="84610"/>
                  </a:cubicBezTo>
                  <a:cubicBezTo>
                    <a:pt x="255534" y="84997"/>
                    <a:pt x="255960" y="85307"/>
                    <a:pt x="256425" y="85656"/>
                  </a:cubicBezTo>
                  <a:cubicBezTo>
                    <a:pt x="256851" y="85966"/>
                    <a:pt x="257239" y="86276"/>
                    <a:pt x="257704" y="86547"/>
                  </a:cubicBezTo>
                  <a:cubicBezTo>
                    <a:pt x="258130" y="86818"/>
                    <a:pt x="258595" y="87051"/>
                    <a:pt x="259060" y="87283"/>
                  </a:cubicBezTo>
                  <a:cubicBezTo>
                    <a:pt x="259563" y="87554"/>
                    <a:pt x="260106" y="87787"/>
                    <a:pt x="260648" y="87980"/>
                  </a:cubicBezTo>
                  <a:cubicBezTo>
                    <a:pt x="260880" y="88058"/>
                    <a:pt x="261035" y="88174"/>
                    <a:pt x="261268" y="88252"/>
                  </a:cubicBezTo>
                  <a:cubicBezTo>
                    <a:pt x="268202" y="90499"/>
                    <a:pt x="274866" y="93249"/>
                    <a:pt x="281064" y="96465"/>
                  </a:cubicBezTo>
                  <a:cubicBezTo>
                    <a:pt x="281258" y="96542"/>
                    <a:pt x="281452" y="96581"/>
                    <a:pt x="281607" y="96658"/>
                  </a:cubicBezTo>
                  <a:cubicBezTo>
                    <a:pt x="282382" y="97007"/>
                    <a:pt x="283156" y="97317"/>
                    <a:pt x="283970" y="97549"/>
                  </a:cubicBezTo>
                  <a:cubicBezTo>
                    <a:pt x="284319" y="97666"/>
                    <a:pt x="284706" y="97782"/>
                    <a:pt x="285055" y="97859"/>
                  </a:cubicBezTo>
                  <a:cubicBezTo>
                    <a:pt x="286101" y="98092"/>
                    <a:pt x="287147" y="98208"/>
                    <a:pt x="288232" y="98247"/>
                  </a:cubicBezTo>
                  <a:cubicBezTo>
                    <a:pt x="288309" y="98247"/>
                    <a:pt x="288425" y="98247"/>
                    <a:pt x="288541" y="98247"/>
                  </a:cubicBezTo>
                  <a:cubicBezTo>
                    <a:pt x="288541" y="98247"/>
                    <a:pt x="288580" y="98247"/>
                    <a:pt x="288619" y="98247"/>
                  </a:cubicBezTo>
                  <a:cubicBezTo>
                    <a:pt x="289897" y="98247"/>
                    <a:pt x="291176" y="98053"/>
                    <a:pt x="292415" y="97743"/>
                  </a:cubicBezTo>
                  <a:cubicBezTo>
                    <a:pt x="292764" y="97666"/>
                    <a:pt x="293113" y="97549"/>
                    <a:pt x="293461" y="97433"/>
                  </a:cubicBezTo>
                  <a:cubicBezTo>
                    <a:pt x="294430" y="97123"/>
                    <a:pt x="295399" y="96697"/>
                    <a:pt x="296328" y="96232"/>
                  </a:cubicBezTo>
                  <a:cubicBezTo>
                    <a:pt x="296599" y="96077"/>
                    <a:pt x="296909" y="95961"/>
                    <a:pt x="297180" y="95806"/>
                  </a:cubicBezTo>
                  <a:cubicBezTo>
                    <a:pt x="298227" y="95147"/>
                    <a:pt x="299234" y="94411"/>
                    <a:pt x="300125" y="93520"/>
                  </a:cubicBezTo>
                  <a:lnTo>
                    <a:pt x="324028" y="69656"/>
                  </a:lnTo>
                  <a:cubicBezTo>
                    <a:pt x="326314" y="67331"/>
                    <a:pt x="330071" y="67331"/>
                    <a:pt x="332396" y="69656"/>
                  </a:cubicBezTo>
                  <a:lnTo>
                    <a:pt x="368308" y="105569"/>
                  </a:lnTo>
                  <a:cubicBezTo>
                    <a:pt x="369819" y="107080"/>
                    <a:pt x="370052" y="108823"/>
                    <a:pt x="370052" y="109753"/>
                  </a:cubicBezTo>
                  <a:cubicBezTo>
                    <a:pt x="370052" y="110682"/>
                    <a:pt x="369819" y="112426"/>
                    <a:pt x="368308" y="113937"/>
                  </a:cubicBezTo>
                  <a:lnTo>
                    <a:pt x="344560" y="137685"/>
                  </a:lnTo>
                  <a:cubicBezTo>
                    <a:pt x="344560" y="137685"/>
                    <a:pt x="344289" y="138033"/>
                    <a:pt x="344134" y="138227"/>
                  </a:cubicBezTo>
                  <a:cubicBezTo>
                    <a:pt x="343747" y="138653"/>
                    <a:pt x="343360" y="139118"/>
                    <a:pt x="343011" y="139622"/>
                  </a:cubicBezTo>
                  <a:cubicBezTo>
                    <a:pt x="342701" y="140048"/>
                    <a:pt x="342430" y="140435"/>
                    <a:pt x="342158" y="140862"/>
                  </a:cubicBezTo>
                  <a:cubicBezTo>
                    <a:pt x="341887" y="141326"/>
                    <a:pt x="341655" y="141791"/>
                    <a:pt x="341423" y="142295"/>
                  </a:cubicBezTo>
                  <a:cubicBezTo>
                    <a:pt x="341190" y="142760"/>
                    <a:pt x="340958" y="143264"/>
                    <a:pt x="340803" y="143767"/>
                  </a:cubicBezTo>
                  <a:cubicBezTo>
                    <a:pt x="340647" y="144271"/>
                    <a:pt x="340493" y="144736"/>
                    <a:pt x="340377" y="145239"/>
                  </a:cubicBezTo>
                  <a:cubicBezTo>
                    <a:pt x="340260" y="145743"/>
                    <a:pt x="340106" y="146246"/>
                    <a:pt x="340028" y="146789"/>
                  </a:cubicBezTo>
                  <a:cubicBezTo>
                    <a:pt x="339950" y="147292"/>
                    <a:pt x="339912" y="147835"/>
                    <a:pt x="339873" y="148377"/>
                  </a:cubicBezTo>
                  <a:cubicBezTo>
                    <a:pt x="339873" y="148881"/>
                    <a:pt x="339834" y="149384"/>
                    <a:pt x="339873" y="149927"/>
                  </a:cubicBezTo>
                  <a:cubicBezTo>
                    <a:pt x="339873" y="150469"/>
                    <a:pt x="339950" y="150973"/>
                    <a:pt x="340028" y="151515"/>
                  </a:cubicBezTo>
                  <a:cubicBezTo>
                    <a:pt x="340106" y="152058"/>
                    <a:pt x="340183" y="152561"/>
                    <a:pt x="340299" y="153104"/>
                  </a:cubicBezTo>
                  <a:cubicBezTo>
                    <a:pt x="340415" y="153568"/>
                    <a:pt x="340570" y="154072"/>
                    <a:pt x="340725" y="154537"/>
                  </a:cubicBezTo>
                  <a:cubicBezTo>
                    <a:pt x="340919" y="155118"/>
                    <a:pt x="341112" y="155661"/>
                    <a:pt x="341384" y="156203"/>
                  </a:cubicBezTo>
                  <a:cubicBezTo>
                    <a:pt x="341500" y="156396"/>
                    <a:pt x="341539" y="156629"/>
                    <a:pt x="341655" y="156823"/>
                  </a:cubicBezTo>
                  <a:cubicBezTo>
                    <a:pt x="344871" y="163060"/>
                    <a:pt x="347660" y="169723"/>
                    <a:pt x="349868" y="176619"/>
                  </a:cubicBezTo>
                  <a:cubicBezTo>
                    <a:pt x="349907" y="176774"/>
                    <a:pt x="350023" y="176852"/>
                    <a:pt x="350062" y="177007"/>
                  </a:cubicBezTo>
                  <a:cubicBezTo>
                    <a:pt x="350565" y="178479"/>
                    <a:pt x="351262" y="179874"/>
                    <a:pt x="352154" y="181113"/>
                  </a:cubicBezTo>
                  <a:cubicBezTo>
                    <a:pt x="352308" y="181307"/>
                    <a:pt x="352464" y="181501"/>
                    <a:pt x="352619" y="181694"/>
                  </a:cubicBezTo>
                  <a:cubicBezTo>
                    <a:pt x="353471" y="182779"/>
                    <a:pt x="354478" y="183748"/>
                    <a:pt x="355563" y="184600"/>
                  </a:cubicBezTo>
                  <a:cubicBezTo>
                    <a:pt x="355718" y="184716"/>
                    <a:pt x="355873" y="184871"/>
                    <a:pt x="356028" y="184987"/>
                  </a:cubicBezTo>
                  <a:cubicBezTo>
                    <a:pt x="357229" y="185840"/>
                    <a:pt x="358584" y="186498"/>
                    <a:pt x="359979" y="187002"/>
                  </a:cubicBezTo>
                  <a:cubicBezTo>
                    <a:pt x="360289" y="187118"/>
                    <a:pt x="360599" y="187195"/>
                    <a:pt x="360909" y="187273"/>
                  </a:cubicBezTo>
                  <a:cubicBezTo>
                    <a:pt x="362343" y="187699"/>
                    <a:pt x="363815" y="187970"/>
                    <a:pt x="365364" y="187970"/>
                  </a:cubicBezTo>
                  <a:cubicBezTo>
                    <a:pt x="365364" y="187970"/>
                    <a:pt x="365403" y="187970"/>
                    <a:pt x="365442" y="187970"/>
                  </a:cubicBezTo>
                  <a:cubicBezTo>
                    <a:pt x="365442" y="187970"/>
                    <a:pt x="365442" y="187970"/>
                    <a:pt x="365442" y="187970"/>
                  </a:cubicBezTo>
                  <a:lnTo>
                    <a:pt x="399069" y="187970"/>
                  </a:lnTo>
                  <a:cubicBezTo>
                    <a:pt x="402323" y="187970"/>
                    <a:pt x="404958" y="190605"/>
                    <a:pt x="404958" y="193898"/>
                  </a:cubicBezTo>
                  <a:lnTo>
                    <a:pt x="404958" y="2447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FDAF086-3A4B-8E06-7455-20DC8F7FF66F}"/>
              </a:ext>
            </a:extLst>
          </p:cNvPr>
          <p:cNvSpPr txBox="1"/>
          <p:nvPr/>
        </p:nvSpPr>
        <p:spPr>
          <a:xfrm>
            <a:off x="9631027" y="3096692"/>
            <a:ext cx="20360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prstClr val="white"/>
                </a:solidFill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 MEU LATERAL TEMOS OS CAMPOS DE NOTIFICAÇÕES, GUIA VIRTUAL, GUIA DE PREÇOS, COMPETIVIDADE, ATUALIZAÇÃO E LEGENDAS, PARA FACILITAR A CONSULTA DO VENDEDOR.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F612C2B6-8B1B-945A-126B-6EE964088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812" y="3628599"/>
            <a:ext cx="860860" cy="149840"/>
          </a:xfrm>
          <a:prstGeom prst="rect">
            <a:avLst/>
          </a:prstGeom>
        </p:spPr>
      </p:pic>
      <p:sp>
        <p:nvSpPr>
          <p:cNvPr id="24" name="TÍTULO 01">
            <a:extLst>
              <a:ext uri="{FF2B5EF4-FFF2-40B4-BE49-F238E27FC236}">
                <a16:creationId xmlns:a16="http://schemas.microsoft.com/office/drawing/2014/main" id="{24C41CA4-44CD-78AF-B9D3-0957B7308AE5}"/>
              </a:ext>
            </a:extLst>
          </p:cNvPr>
          <p:cNvSpPr txBox="1"/>
          <p:nvPr/>
        </p:nvSpPr>
        <p:spPr>
          <a:xfrm>
            <a:off x="2590799" y="6243849"/>
            <a:ext cx="562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VISÃO DOS PERFIS; INTERMÉDIARIO, ADM E AVANÇADO.</a:t>
            </a:r>
            <a:endParaRPr lang="pt-BR" sz="1400" b="1" dirty="0">
              <a:solidFill>
                <a:srgbClr val="FFC000"/>
              </a:solidFill>
              <a:latin typeface="Aptos" panose="020B00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ÍTULO 01">
            <a:extLst>
              <a:ext uri="{FF2B5EF4-FFF2-40B4-BE49-F238E27FC236}">
                <a16:creationId xmlns:a16="http://schemas.microsoft.com/office/drawing/2014/main" id="{7DCCEBCB-E8D8-FF37-96CF-DF9E0BB3C139}"/>
              </a:ext>
            </a:extLst>
          </p:cNvPr>
          <p:cNvSpPr txBox="1"/>
          <p:nvPr/>
        </p:nvSpPr>
        <p:spPr>
          <a:xfrm>
            <a:off x="249395" y="836578"/>
            <a:ext cx="515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Aptos" panose="020B00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PORTAL DE INTELIGÊNCIA DE APARELHOS</a:t>
            </a:r>
            <a:endParaRPr lang="pt-BR" b="1" spc="-150" dirty="0">
              <a:solidFill>
                <a:srgbClr val="FFC000"/>
              </a:solidFill>
              <a:latin typeface="AMX "/>
              <a:ea typeface="DIN 2014 Bold" panose="020B0504020202020204" pitchFamily="34" charset="77"/>
              <a:cs typeface="Segoe UI" panose="020B0502040204020203" pitchFamily="34" charset="0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3C773A12-3D43-ADEF-9046-5EA936F5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7" y="2254945"/>
            <a:ext cx="326718" cy="9334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0EEDAE4-A609-5F11-809E-607B8270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2" y="2112598"/>
            <a:ext cx="406773" cy="1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7083 -1.85185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07084 -3.33333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 animBg="1"/>
      <p:bldP spid="24" grpId="0"/>
      <p:bldP spid="24" grpId="1"/>
      <p:bldP spid="26" grpId="0"/>
      <p:bldP spid="26" grpId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ff73032-1117-4807-8fa6-dcfeb0aa527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B94B5D80DAD649BA49F2D944F0A43C" ma:contentTypeVersion="19" ma:contentTypeDescription="Crie um novo documento." ma:contentTypeScope="" ma:versionID="92c653162a03766d7cb41f99949112fc">
  <xsd:schema xmlns:xsd="http://www.w3.org/2001/XMLSchema" xmlns:xs="http://www.w3.org/2001/XMLSchema" xmlns:p="http://schemas.microsoft.com/office/2006/metadata/properties" xmlns:ns3="9554d2bb-e2ac-4e19-96d2-39d50b4a10c8" xmlns:ns4="dff73032-1117-4807-8fa6-dcfeb0aa5276" targetNamespace="http://schemas.microsoft.com/office/2006/metadata/properties" ma:root="true" ma:fieldsID="0bfb4a9b83af96937c66888a7143d57c" ns3:_="" ns4:_="">
    <xsd:import namespace="9554d2bb-e2ac-4e19-96d2-39d50b4a10c8"/>
    <xsd:import namespace="dff73032-1117-4807-8fa6-dcfeb0aa527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LengthInSecond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4d2bb-e2ac-4e19-96d2-39d50b4a10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73032-1117-4807-8fa6-dcfeb0aa52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AEEBC5-D4C3-439A-A060-9FA12D6BD2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CDD99E-6F2E-47BD-B783-06BB28983DC5}">
  <ds:schemaRefs>
    <ds:schemaRef ds:uri="http://purl.org/dc/dcmitype/"/>
    <ds:schemaRef ds:uri="http://schemas.microsoft.com/office/2006/metadata/properties"/>
    <ds:schemaRef ds:uri="dff73032-1117-4807-8fa6-dcfeb0aa5276"/>
    <ds:schemaRef ds:uri="http://purl.org/dc/terms/"/>
    <ds:schemaRef ds:uri="http://schemas.openxmlformats.org/package/2006/metadata/core-properties"/>
    <ds:schemaRef ds:uri="9554d2bb-e2ac-4e19-96d2-39d50b4a10c8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1B8A27-5837-4800-A5CA-7EA728DBE912}">
  <ds:schemaRefs>
    <ds:schemaRef ds:uri="9554d2bb-e2ac-4e19-96d2-39d50b4a10c8"/>
    <ds:schemaRef ds:uri="dff73032-1117-4807-8fa6-dcfeb0aa52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2471</Words>
  <Application>Microsoft Office PowerPoint</Application>
  <PresentationFormat>Widescreen</PresentationFormat>
  <Paragraphs>361</Paragraphs>
  <Slides>65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6" baseType="lpstr">
      <vt:lpstr>Segoe UI</vt:lpstr>
      <vt:lpstr>DIN 2014 Bold</vt:lpstr>
      <vt:lpstr>Calibri</vt:lpstr>
      <vt:lpstr>Aptos Display</vt:lpstr>
      <vt:lpstr>Arial</vt:lpstr>
      <vt:lpstr>Aptos</vt:lpstr>
      <vt:lpstr>AMX </vt:lpstr>
      <vt:lpstr>AMX</vt:lpstr>
      <vt:lpstr>Courier New</vt:lpstr>
      <vt:lpstr>AMX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Claudia Chung</dc:creator>
  <cp:lastModifiedBy>THIAGO LUIS RIBEIRO</cp:lastModifiedBy>
  <cp:revision>2</cp:revision>
  <dcterms:created xsi:type="dcterms:W3CDTF">2024-11-11T16:28:43Z</dcterms:created>
  <dcterms:modified xsi:type="dcterms:W3CDTF">2026-05-12T19:33:50Z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0x010100DFB94B5D80DAD649BA49F2D944F0A43C</vt:lpwstr>
  </property>
</Properties>
</file>